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74"/>
  </p:notesMasterIdLst>
  <p:sldIdLst>
    <p:sldId id="256" r:id="rId2"/>
    <p:sldId id="258" r:id="rId3"/>
    <p:sldId id="296" r:id="rId4"/>
    <p:sldId id="297" r:id="rId5"/>
    <p:sldId id="259" r:id="rId6"/>
    <p:sldId id="257" r:id="rId7"/>
    <p:sldId id="260" r:id="rId8"/>
    <p:sldId id="308" r:id="rId9"/>
    <p:sldId id="270" r:id="rId10"/>
    <p:sldId id="261" r:id="rId11"/>
    <p:sldId id="262" r:id="rId12"/>
    <p:sldId id="263" r:id="rId13"/>
    <p:sldId id="271" r:id="rId14"/>
    <p:sldId id="272" r:id="rId15"/>
    <p:sldId id="298" r:id="rId16"/>
    <p:sldId id="299" r:id="rId17"/>
    <p:sldId id="264" r:id="rId18"/>
    <p:sldId id="265" r:id="rId19"/>
    <p:sldId id="276" r:id="rId20"/>
    <p:sldId id="274" r:id="rId21"/>
    <p:sldId id="277" r:id="rId22"/>
    <p:sldId id="306" r:id="rId23"/>
    <p:sldId id="305" r:id="rId24"/>
    <p:sldId id="269" r:id="rId25"/>
    <p:sldId id="266" r:id="rId26"/>
    <p:sldId id="275" r:id="rId27"/>
    <p:sldId id="304" r:id="rId28"/>
    <p:sldId id="268" r:id="rId29"/>
    <p:sldId id="293" r:id="rId30"/>
    <p:sldId id="302" r:id="rId31"/>
    <p:sldId id="294" r:id="rId32"/>
    <p:sldId id="301"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Lst>
  <p:sldSz cx="9144000" cy="6858000" type="screen4x3"/>
  <p:notesSz cx="6858000" cy="9144000"/>
  <p:defaultTextStyle>
    <a:defPPr>
      <a:defRPr lang="ru-RU"/>
    </a:defPPr>
    <a:lvl1pPr algn="l" rtl="0" fontAlgn="base">
      <a:spcBef>
        <a:spcPct val="0"/>
      </a:spcBef>
      <a:spcAft>
        <a:spcPct val="0"/>
      </a:spcAft>
      <a:defRPr b="1" kern="1200">
        <a:solidFill>
          <a:schemeClr val="bg1"/>
        </a:solidFill>
        <a:latin typeface="Arial" charset="0"/>
        <a:ea typeface="+mn-ea"/>
        <a:cs typeface="Arial" charset="0"/>
      </a:defRPr>
    </a:lvl1pPr>
    <a:lvl2pPr marL="457200" algn="l" rtl="0" fontAlgn="base">
      <a:spcBef>
        <a:spcPct val="0"/>
      </a:spcBef>
      <a:spcAft>
        <a:spcPct val="0"/>
      </a:spcAft>
      <a:defRPr b="1" kern="1200">
        <a:solidFill>
          <a:schemeClr val="bg1"/>
        </a:solidFill>
        <a:latin typeface="Arial" charset="0"/>
        <a:ea typeface="+mn-ea"/>
        <a:cs typeface="Arial" charset="0"/>
      </a:defRPr>
    </a:lvl2pPr>
    <a:lvl3pPr marL="914400" algn="l" rtl="0" fontAlgn="base">
      <a:spcBef>
        <a:spcPct val="0"/>
      </a:spcBef>
      <a:spcAft>
        <a:spcPct val="0"/>
      </a:spcAft>
      <a:defRPr b="1" kern="1200">
        <a:solidFill>
          <a:schemeClr val="bg1"/>
        </a:solidFill>
        <a:latin typeface="Arial" charset="0"/>
        <a:ea typeface="+mn-ea"/>
        <a:cs typeface="Arial" charset="0"/>
      </a:defRPr>
    </a:lvl3pPr>
    <a:lvl4pPr marL="1371600" algn="l" rtl="0" fontAlgn="base">
      <a:spcBef>
        <a:spcPct val="0"/>
      </a:spcBef>
      <a:spcAft>
        <a:spcPct val="0"/>
      </a:spcAft>
      <a:defRPr b="1" kern="1200">
        <a:solidFill>
          <a:schemeClr val="bg1"/>
        </a:solidFill>
        <a:latin typeface="Arial" charset="0"/>
        <a:ea typeface="+mn-ea"/>
        <a:cs typeface="Arial" charset="0"/>
      </a:defRPr>
    </a:lvl4pPr>
    <a:lvl5pPr marL="1828800" algn="l" rtl="0" fontAlgn="base">
      <a:spcBef>
        <a:spcPct val="0"/>
      </a:spcBef>
      <a:spcAft>
        <a:spcPct val="0"/>
      </a:spcAft>
      <a:defRPr b="1" kern="1200">
        <a:solidFill>
          <a:schemeClr val="bg1"/>
        </a:solidFill>
        <a:latin typeface="Arial" charset="0"/>
        <a:ea typeface="+mn-ea"/>
        <a:cs typeface="Arial" charset="0"/>
      </a:defRPr>
    </a:lvl5pPr>
    <a:lvl6pPr marL="2286000" algn="l" defTabSz="914400" rtl="0" eaLnBrk="1" latinLnBrk="0" hangingPunct="1">
      <a:defRPr b="1" kern="1200">
        <a:solidFill>
          <a:schemeClr val="bg1"/>
        </a:solidFill>
        <a:latin typeface="Arial" charset="0"/>
        <a:ea typeface="+mn-ea"/>
        <a:cs typeface="Arial" charset="0"/>
      </a:defRPr>
    </a:lvl6pPr>
    <a:lvl7pPr marL="2743200" algn="l" defTabSz="914400" rtl="0" eaLnBrk="1" latinLnBrk="0" hangingPunct="1">
      <a:defRPr b="1" kern="1200">
        <a:solidFill>
          <a:schemeClr val="bg1"/>
        </a:solidFill>
        <a:latin typeface="Arial" charset="0"/>
        <a:ea typeface="+mn-ea"/>
        <a:cs typeface="Arial" charset="0"/>
      </a:defRPr>
    </a:lvl7pPr>
    <a:lvl8pPr marL="3200400" algn="l" defTabSz="914400" rtl="0" eaLnBrk="1" latinLnBrk="0" hangingPunct="1">
      <a:defRPr b="1" kern="1200">
        <a:solidFill>
          <a:schemeClr val="bg1"/>
        </a:solidFill>
        <a:latin typeface="Arial" charset="0"/>
        <a:ea typeface="+mn-ea"/>
        <a:cs typeface="Arial" charset="0"/>
      </a:defRPr>
    </a:lvl8pPr>
    <a:lvl9pPr marL="3657600" algn="l" defTabSz="914400" rtl="0" eaLnBrk="1" latinLnBrk="0" hangingPunct="1">
      <a:defRPr b="1" kern="1200">
        <a:solidFill>
          <a:schemeClr val="bg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712" autoAdjust="0"/>
  </p:normalViewPr>
  <p:slideViewPr>
    <p:cSldViewPr snapToGrid="0">
      <p:cViewPr>
        <p:scale>
          <a:sx n="111" d="100"/>
          <a:sy n="111" d="100"/>
        </p:scale>
        <p:origin x="-1530"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5CFF3D83-35F4-4091-8F81-E554178B3317}" type="datetimeFigureOut">
              <a:rPr lang="ru-RU"/>
              <a:pPr>
                <a:defRPr/>
              </a:pPr>
              <a:t>18.11.2022</a:t>
            </a:fld>
            <a:endParaRPr lang="ru-R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9C75298-A3A8-4360-B26C-CF35D813A2DE}" type="slidenum">
              <a:rPr lang="ru-RU"/>
              <a:pPr>
                <a:defRPr/>
              </a:pPr>
              <a:t>‹#›</a:t>
            </a:fld>
            <a:endParaRPr lang="ru-RU"/>
          </a:p>
        </p:txBody>
      </p:sp>
    </p:spTree>
    <p:extLst>
      <p:ext uri="{BB962C8B-B14F-4D97-AF65-F5344CB8AC3E}">
        <p14:creationId xmlns:p14="http://schemas.microsoft.com/office/powerpoint/2010/main" val="158864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Образ слайда 1"/>
          <p:cNvSpPr>
            <a:spLocks noGrp="1" noRot="1" noChangeAspect="1" noTextEdit="1"/>
          </p:cNvSpPr>
          <p:nvPr>
            <p:ph type="sldImg"/>
          </p:nvPr>
        </p:nvSpPr>
        <p:spPr>
          <a:ln/>
        </p:spPr>
      </p:sp>
      <p:sp>
        <p:nvSpPr>
          <p:cNvPr id="64514" name="Заметки 2"/>
          <p:cNvSpPr>
            <a:spLocks noGrp="1"/>
          </p:cNvSpPr>
          <p:nvPr>
            <p:ph type="body" idx="1"/>
          </p:nvPr>
        </p:nvSpPr>
        <p:spPr>
          <a:noFill/>
          <a:ln/>
        </p:spPr>
        <p:txBody>
          <a:bodyPr/>
          <a:lstStyle/>
          <a:p>
            <a:pPr>
              <a:spcBef>
                <a:spcPct val="0"/>
              </a:spcBef>
            </a:pPr>
            <a:endParaRPr lang="en-US" altLang="ru-RU" smtClean="0"/>
          </a:p>
        </p:txBody>
      </p:sp>
      <p:sp>
        <p:nvSpPr>
          <p:cNvPr id="64515"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5367077-917C-4AF8-AC16-6027C5E3D6DE}" type="slidenum">
              <a:rPr lang="en-US" altLang="ru-RU" sz="1200" b="0">
                <a:solidFill>
                  <a:schemeClr val="tx1"/>
                </a:solidFill>
              </a:rPr>
              <a:pPr algn="r"/>
              <a:t>48</a:t>
            </a:fld>
            <a:endParaRPr lang="en-US" altLang="ru-RU" sz="1200" b="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Date Placeholder 3"/>
          <p:cNvSpPr>
            <a:spLocks noGrp="1"/>
          </p:cNvSpPr>
          <p:nvPr>
            <p:ph type="dt" sz="half" idx="10"/>
          </p:nvPr>
        </p:nvSpPr>
        <p:spPr/>
        <p:txBody>
          <a:bodyPr/>
          <a:lstStyle>
            <a:lvl1pPr>
              <a:defRPr/>
            </a:lvl1pPr>
          </a:lstStyle>
          <a:p>
            <a:pPr>
              <a:defRPr/>
            </a:pPr>
            <a:fld id="{7005CEDA-1B30-423D-96F9-ED727762C18E}"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2168BBE-969F-4728-8121-693E3BCFD85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088543FC-8DD1-4015-A8DC-3A1617C82472}"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4AD3E29-23C4-4269-AF97-AC1119AB79D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7626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867E5340-9C92-4C24-80B4-DE5A3DFF5FD0}"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5126314-FFF3-4B56-85CB-7C833AA2B75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p:spPr>
        <p:txBody>
          <a:bodyPr/>
          <a:lstStyle/>
          <a:p>
            <a:r>
              <a:rPr lang="ru-RU"/>
              <a:t>Образец заголовка</a:t>
            </a:r>
          </a:p>
        </p:txBody>
      </p:sp>
      <p:sp>
        <p:nvSpPr>
          <p:cNvPr id="3" name="Таблица 2"/>
          <p:cNvSpPr>
            <a:spLocks noGrp="1"/>
          </p:cNvSpPr>
          <p:nvPr>
            <p:ph type="tbl" idx="1"/>
          </p:nvPr>
        </p:nvSpPr>
        <p:spPr>
          <a:xfrm>
            <a:off x="628650" y="1825625"/>
            <a:ext cx="7886700" cy="4351338"/>
          </a:xfrm>
        </p:spPr>
        <p:txBody>
          <a:bodyPr/>
          <a:lstStyle/>
          <a:p>
            <a:pPr lvl="0"/>
            <a:endParaRPr lang="ru-RU" noProof="0"/>
          </a:p>
        </p:txBody>
      </p:sp>
      <p:sp>
        <p:nvSpPr>
          <p:cNvPr id="4" name="Date Placeholder 3"/>
          <p:cNvSpPr>
            <a:spLocks noGrp="1"/>
          </p:cNvSpPr>
          <p:nvPr>
            <p:ph type="dt" sz="half" idx="10"/>
          </p:nvPr>
        </p:nvSpPr>
        <p:spPr/>
        <p:txBody>
          <a:bodyPr/>
          <a:lstStyle>
            <a:lvl1pPr>
              <a:defRPr/>
            </a:lvl1pPr>
          </a:lstStyle>
          <a:p>
            <a:pPr>
              <a:defRPr/>
            </a:pPr>
            <a:fld id="{D3C83F51-793D-4E41-B77D-2CFA48DA46E1}"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4ABBF63-CABF-4FD6-A6C5-F61480FE15B5}"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478AFD40-8DD4-4A11-9F6A-52B00AF8306B}"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FA96D43-1A8B-4555-A013-00857CF8930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EEE26365-C55E-4DC3-B124-DDDE3E909217}" type="datetimeFigureOut">
              <a:rPr lang="ru-RU"/>
              <a:pPr>
                <a:defRPr/>
              </a:pPr>
              <a:t>18.11.2022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77832C2-E06D-4105-9E0D-1DC8213959C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2865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3"/>
          <p:cNvSpPr>
            <a:spLocks noGrp="1"/>
          </p:cNvSpPr>
          <p:nvPr>
            <p:ph type="dt" sz="half" idx="10"/>
          </p:nvPr>
        </p:nvSpPr>
        <p:spPr/>
        <p:txBody>
          <a:bodyPr/>
          <a:lstStyle>
            <a:lvl1pPr>
              <a:defRPr/>
            </a:lvl1pPr>
          </a:lstStyle>
          <a:p>
            <a:pPr>
              <a:defRPr/>
            </a:pPr>
            <a:fld id="{EE02200C-5526-4AC0-9F1B-F4F9D160A1F3}" type="datetimeFigureOut">
              <a:rPr lang="ru-RU"/>
              <a:pPr>
                <a:defRPr/>
              </a:pPr>
              <a:t>18.11.2022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5DC2D26-FDE1-4B41-92FF-47D7BF99272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Date Placeholder 3"/>
          <p:cNvSpPr>
            <a:spLocks noGrp="1"/>
          </p:cNvSpPr>
          <p:nvPr>
            <p:ph type="dt" sz="half" idx="10"/>
          </p:nvPr>
        </p:nvSpPr>
        <p:spPr/>
        <p:txBody>
          <a:bodyPr/>
          <a:lstStyle>
            <a:lvl1pPr>
              <a:defRPr/>
            </a:lvl1pPr>
          </a:lstStyle>
          <a:p>
            <a:pPr>
              <a:defRPr/>
            </a:pPr>
            <a:fld id="{30F0D6E0-7C2D-4FDF-B7F2-67A20A5A1CB8}" type="datetimeFigureOut">
              <a:rPr lang="ru-RU"/>
              <a:pPr>
                <a:defRPr/>
              </a:pPr>
              <a:t>18.11.2022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734E5AE8-80F3-4886-8A7A-3BFB7CD400D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Date Placeholder 3"/>
          <p:cNvSpPr>
            <a:spLocks noGrp="1"/>
          </p:cNvSpPr>
          <p:nvPr>
            <p:ph type="dt" sz="half" idx="10"/>
          </p:nvPr>
        </p:nvSpPr>
        <p:spPr/>
        <p:txBody>
          <a:bodyPr/>
          <a:lstStyle>
            <a:lvl1pPr>
              <a:defRPr/>
            </a:lvl1pPr>
          </a:lstStyle>
          <a:p>
            <a:pPr>
              <a:defRPr/>
            </a:pPr>
            <a:fld id="{34E3634A-F5A4-4E1B-9CFA-4C9D7839BD4B}" type="datetimeFigureOut">
              <a:rPr lang="ru-RU"/>
              <a:pPr>
                <a:defRPr/>
              </a:pPr>
              <a:t>18.11.2022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94A5FAB5-852E-49EE-B954-F4F2BD7C4636}"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B2E73D-B057-4838-BF27-04DCC6FAB0F4}" type="datetimeFigureOut">
              <a:rPr lang="ru-RU"/>
              <a:pPr>
                <a:defRPr/>
              </a:pPr>
              <a:t>18.11.2022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14EB092F-2EDB-4E11-8D07-F4DA73B52A7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B3611198-62DA-400D-B62B-2E09C14E27AB}" type="datetimeFigureOut">
              <a:rPr lang="ru-RU"/>
              <a:pPr>
                <a:defRPr/>
              </a:pPr>
              <a:t>18.11.2022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57E8C15-89F9-4BA6-AC00-6C4A5D8CFFE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1286D882-7C4F-444D-90DE-3C9A8EBB90C3}" type="datetimeFigureOut">
              <a:rPr lang="ru-RU"/>
              <a:pPr>
                <a:defRPr/>
              </a:pPr>
              <a:t>18.11.2022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C50F2BD-5D18-44A9-B3DA-5C1F7816997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chemeClr val="tx1">
                    <a:tint val="75000"/>
                  </a:schemeClr>
                </a:solidFill>
                <a:latin typeface="+mn-lt"/>
                <a:cs typeface="+mn-cs"/>
              </a:defRPr>
            </a:lvl1pPr>
          </a:lstStyle>
          <a:p>
            <a:pPr>
              <a:defRPr/>
            </a:pPr>
            <a:fld id="{1C0536AE-6A8F-4266-AB37-D993ABE700CF}" type="datetimeFigureOut">
              <a:rPr lang="ru-RU"/>
              <a:pPr>
                <a:defRPr/>
              </a:pPr>
              <a:t>18.11.2022</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schemeClr val="tx1">
                    <a:tint val="75000"/>
                  </a:schemeClr>
                </a:solidFill>
                <a:latin typeface="+mn-lt"/>
                <a:cs typeface="+mn-cs"/>
              </a:defRPr>
            </a:lvl1pPr>
          </a:lstStyle>
          <a:p>
            <a:pPr>
              <a:defRPr/>
            </a:pPr>
            <a:fld id="{B6304CDE-D95E-478D-9EFF-49784516084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eaLnBrk="0" fontAlgn="base" hangingPunct="0">
        <a:lnSpc>
          <a:spcPct val="90000"/>
        </a:lnSpc>
        <a:spcBef>
          <a:spcPct val="0"/>
        </a:spcBef>
        <a:spcAft>
          <a:spcPct val="0"/>
        </a:spcAft>
        <a:defRPr sz="4400">
          <a:solidFill>
            <a:schemeClr val="tx1"/>
          </a:solidFill>
          <a:latin typeface="Calibri Light"/>
        </a:defRPr>
      </a:lvl6pPr>
      <a:lvl7pPr marL="914400" algn="l" rtl="0" eaLnBrk="0" fontAlgn="base" hangingPunct="0">
        <a:lnSpc>
          <a:spcPct val="90000"/>
        </a:lnSpc>
        <a:spcBef>
          <a:spcPct val="0"/>
        </a:spcBef>
        <a:spcAft>
          <a:spcPct val="0"/>
        </a:spcAft>
        <a:defRPr sz="4400">
          <a:solidFill>
            <a:schemeClr val="tx1"/>
          </a:solidFill>
          <a:latin typeface="Calibri Light"/>
        </a:defRPr>
      </a:lvl7pPr>
      <a:lvl8pPr marL="1371600" algn="l" rtl="0" eaLnBrk="0" fontAlgn="base" hangingPunct="0">
        <a:lnSpc>
          <a:spcPct val="90000"/>
        </a:lnSpc>
        <a:spcBef>
          <a:spcPct val="0"/>
        </a:spcBef>
        <a:spcAft>
          <a:spcPct val="0"/>
        </a:spcAft>
        <a:defRPr sz="4400">
          <a:solidFill>
            <a:schemeClr val="tx1"/>
          </a:solidFill>
          <a:latin typeface="Calibri Light"/>
        </a:defRPr>
      </a:lvl8pPr>
      <a:lvl9pPr marL="1828800" algn="l" rtl="0" eaLnBrk="0" fontAlgn="base" hangingPunct="0">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defRPr>
      </a:lvl5pPr>
      <a:lvl6pPr marL="2514600" indent="-228600" algn="l" rtl="0" eaLnBrk="0" fontAlgn="base" hangingPunct="0">
        <a:lnSpc>
          <a:spcPct val="90000"/>
        </a:lnSpc>
        <a:spcBef>
          <a:spcPts val="500"/>
        </a:spcBef>
        <a:spcAft>
          <a:spcPct val="0"/>
        </a:spcAft>
        <a:buFont typeface="Arial" charset="0"/>
        <a:buChar char="•"/>
        <a:defRPr>
          <a:solidFill>
            <a:schemeClr val="tx1"/>
          </a:solidFill>
          <a:latin typeface="+mn-lt"/>
        </a:defRPr>
      </a:lvl6pPr>
      <a:lvl7pPr marL="2971800" indent="-228600" algn="l" rtl="0" eaLnBrk="0" fontAlgn="base" hangingPunct="0">
        <a:lnSpc>
          <a:spcPct val="90000"/>
        </a:lnSpc>
        <a:spcBef>
          <a:spcPts val="500"/>
        </a:spcBef>
        <a:spcAft>
          <a:spcPct val="0"/>
        </a:spcAft>
        <a:buFont typeface="Arial" charset="0"/>
        <a:buChar char="•"/>
        <a:defRPr>
          <a:solidFill>
            <a:schemeClr val="tx1"/>
          </a:solidFill>
          <a:latin typeface="+mn-lt"/>
        </a:defRPr>
      </a:lvl7pPr>
      <a:lvl8pPr marL="3429000" indent="-228600" algn="l" rtl="0" eaLnBrk="0" fontAlgn="base" hangingPunct="0">
        <a:lnSpc>
          <a:spcPct val="90000"/>
        </a:lnSpc>
        <a:spcBef>
          <a:spcPts val="500"/>
        </a:spcBef>
        <a:spcAft>
          <a:spcPct val="0"/>
        </a:spcAft>
        <a:buFont typeface="Arial" charset="0"/>
        <a:buChar char="•"/>
        <a:defRPr>
          <a:solidFill>
            <a:schemeClr val="tx1"/>
          </a:solidFill>
          <a:latin typeface="+mn-lt"/>
        </a:defRPr>
      </a:lvl8pPr>
      <a:lvl9pPr marL="3886200" indent="-228600" algn="l" rtl="0" eaLnBrk="0" fontAlgn="base" hangingPunct="0">
        <a:lnSpc>
          <a:spcPct val="90000"/>
        </a:lnSpc>
        <a:spcBef>
          <a:spcPts val="500"/>
        </a:spcBef>
        <a:spcAft>
          <a:spcPct val="0"/>
        </a:spcAft>
        <a:buFont typeface="Arial" charset="0"/>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ctrTitle" idx="4294967295"/>
          </p:nvPr>
        </p:nvSpPr>
        <p:spPr>
          <a:xfrm>
            <a:off x="0" y="319088"/>
            <a:ext cx="9144000" cy="1298575"/>
          </a:xfrm>
        </p:spPr>
        <p:txBody>
          <a:bodyPr anchor="b"/>
          <a:lstStyle/>
          <a:p>
            <a:pPr algn="ctr" eaLnBrk="1" hangingPunct="1">
              <a:lnSpc>
                <a:spcPct val="70000"/>
              </a:lnSpc>
            </a:pPr>
            <a:r>
              <a:rPr lang="uk-UA" sz="4000" b="1" smtClean="0"/>
              <a:t>Вікові морфофункціональні особливості травної системи дитини</a:t>
            </a:r>
            <a:endParaRPr lang="ru-RU" sz="4000" b="1" smtClean="0"/>
          </a:p>
        </p:txBody>
      </p:sp>
      <p:sp>
        <p:nvSpPr>
          <p:cNvPr id="15362" name="Rectangle 9"/>
          <p:cNvSpPr>
            <a:spLocks noChangeArrowheads="1"/>
          </p:cNvSpPr>
          <p:nvPr/>
        </p:nvSpPr>
        <p:spPr bwMode="auto">
          <a:xfrm>
            <a:off x="4706938" y="1631950"/>
            <a:ext cx="4437062" cy="4473575"/>
          </a:xfrm>
          <a:prstGeom prst="rect">
            <a:avLst/>
          </a:prstGeom>
          <a:noFill/>
          <a:ln w="9525">
            <a:noFill/>
            <a:miter lim="800000"/>
            <a:headEnd/>
            <a:tailEnd/>
          </a:ln>
        </p:spPr>
        <p:txBody>
          <a:bodyPr anchor="ctr">
            <a:spAutoFit/>
          </a:bodyPr>
          <a:lstStyle/>
          <a:p>
            <a:pPr indent="449263" algn="ctr">
              <a:lnSpc>
                <a:spcPct val="80000"/>
              </a:lnSpc>
            </a:pPr>
            <a:r>
              <a:rPr lang="uk-UA" sz="2400">
                <a:solidFill>
                  <a:schemeClr val="tx1"/>
                </a:solidFill>
              </a:rPr>
              <a:t>План</a:t>
            </a:r>
          </a:p>
          <a:p>
            <a:pPr indent="449263">
              <a:lnSpc>
                <a:spcPct val="80000"/>
              </a:lnSpc>
              <a:buFontTx/>
              <a:buAutoNum type="arabicPeriod"/>
            </a:pPr>
            <a:r>
              <a:rPr lang="uk-UA" sz="2400">
                <a:solidFill>
                  <a:schemeClr val="tx1"/>
                </a:solidFill>
              </a:rPr>
              <a:t>Вікові морфофункціональні особливості порожнини рота. </a:t>
            </a:r>
          </a:p>
          <a:p>
            <a:pPr indent="449263">
              <a:lnSpc>
                <a:spcPct val="80000"/>
              </a:lnSpc>
              <a:buFontTx/>
              <a:buAutoNum type="arabicPeriod"/>
            </a:pPr>
            <a:r>
              <a:rPr lang="uk-UA" sz="2400">
                <a:solidFill>
                  <a:schemeClr val="tx1"/>
                </a:solidFill>
              </a:rPr>
              <a:t>Вікові морфофункціональні особливості стравоходу та шлунку.</a:t>
            </a:r>
          </a:p>
          <a:p>
            <a:pPr indent="449263">
              <a:lnSpc>
                <a:spcPct val="80000"/>
              </a:lnSpc>
              <a:buFontTx/>
              <a:buAutoNum type="arabicPeriod"/>
            </a:pPr>
            <a:r>
              <a:rPr lang="uk-UA" sz="2400">
                <a:solidFill>
                  <a:schemeClr val="tx1"/>
                </a:solidFill>
              </a:rPr>
              <a:t>Вікові морфофункціональні особливості кишківника.</a:t>
            </a:r>
          </a:p>
          <a:p>
            <a:pPr indent="449263">
              <a:lnSpc>
                <a:spcPct val="80000"/>
              </a:lnSpc>
              <a:buFontTx/>
              <a:buAutoNum type="arabicPeriod"/>
            </a:pPr>
            <a:r>
              <a:rPr lang="uk-UA" sz="2400">
                <a:solidFill>
                  <a:schemeClr val="tx1"/>
                </a:solidFill>
              </a:rPr>
              <a:t>Вікові морфофункціональні особливості травних залоз.</a:t>
            </a:r>
          </a:p>
        </p:txBody>
      </p:sp>
      <p:pic>
        <p:nvPicPr>
          <p:cNvPr id="15363" name="Picture 5"/>
          <p:cNvPicPr>
            <a:picLocks noChangeAspect="1" noChangeArrowheads="1"/>
          </p:cNvPicPr>
          <p:nvPr/>
        </p:nvPicPr>
        <p:blipFill>
          <a:blip r:embed="rId2"/>
          <a:srcRect/>
          <a:stretch>
            <a:fillRect/>
          </a:stretch>
        </p:blipFill>
        <p:spPr bwMode="auto">
          <a:xfrm>
            <a:off x="0" y="1538288"/>
            <a:ext cx="4633913" cy="531971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idx="4294967295"/>
          </p:nvPr>
        </p:nvSpPr>
        <p:spPr>
          <a:xfrm>
            <a:off x="4523225" y="96815"/>
            <a:ext cx="4566342" cy="654350"/>
          </a:xfrm>
          <a:gradFill>
            <a:gsLst>
              <a:gs pos="0">
                <a:schemeClr val="accent2">
                  <a:tint val="73000"/>
                  <a:satMod val="150000"/>
                </a:schemeClr>
              </a:gs>
              <a:gs pos="25000">
                <a:schemeClr val="accent2">
                  <a:tint val="96000"/>
                  <a:shade val="80000"/>
                  <a:satMod val="105000"/>
                </a:schemeClr>
              </a:gs>
              <a:gs pos="38000">
                <a:schemeClr val="accent2">
                  <a:tint val="96000"/>
                  <a:shade val="59000"/>
                  <a:satMod val="120000"/>
                </a:schemeClr>
              </a:gs>
              <a:gs pos="55000">
                <a:schemeClr val="accent2">
                  <a:shade val="57000"/>
                  <a:satMod val="120000"/>
                </a:schemeClr>
              </a:gs>
              <a:gs pos="80000">
                <a:schemeClr val="accent2">
                  <a:shade val="56000"/>
                  <a:satMod val="145000"/>
                </a:schemeClr>
              </a:gs>
              <a:gs pos="88000">
                <a:schemeClr val="accent2">
                  <a:shade val="63000"/>
                  <a:satMod val="160000"/>
                </a:schemeClr>
              </a:gs>
              <a:gs pos="100000">
                <a:schemeClr val="accent2">
                  <a:tint val="99555"/>
                  <a:satMod val="155000"/>
                </a:schemeClr>
              </a:gs>
            </a:gsLst>
            <a:lin ang="5400000" scaled="1"/>
          </a:gradFill>
          <a:effectLst>
            <a:glow rad="76200">
              <a:schemeClr val="accent2">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2">
                <a:shade val="30000"/>
                <a:satMod val="200000"/>
              </a:schemeClr>
            </a:contourClr>
          </a:sp3d>
        </p:spPr>
        <p:style>
          <a:lnRef idx="0">
            <a:schemeClr val="accent2"/>
          </a:lnRef>
          <a:fillRef idx="3">
            <a:schemeClr val="accent2"/>
          </a:fillRef>
          <a:effectRef idx="3">
            <a:schemeClr val="accent2"/>
          </a:effectRef>
          <a:fontRef idx="minor">
            <a:schemeClr val="lt1"/>
          </a:fontRef>
        </p:style>
        <p:txBody>
          <a:bodyPr lIns="45720" rIns="45720" anchorCtr="1">
            <a:normAutofit fontScale="90000"/>
          </a:bodyPr>
          <a:lstStyle/>
          <a:p>
            <a:pPr algn="ctr" eaLnBrk="1" fontAlgn="auto" hangingPunct="1">
              <a:lnSpc>
                <a:spcPct val="100000"/>
              </a:lnSpc>
              <a:spcAft>
                <a:spcPts val="0"/>
              </a:spcAft>
              <a:defRPr/>
            </a:pPr>
            <a:r>
              <a:rPr lang="uk-UA" sz="3600" b="1" kern="1200" dirty="0"/>
              <a:t> </a:t>
            </a:r>
            <a:br>
              <a:rPr lang="uk-UA" sz="3600" b="1" kern="1200" dirty="0"/>
            </a:br>
            <a:r>
              <a:rPr lang="ru-RU" sz="5300" b="1" i="1" kern="1200" dirty="0"/>
              <a:t/>
            </a:r>
            <a:br>
              <a:rPr lang="ru-RU" sz="5300" b="1" i="1" kern="1200" dirty="0"/>
            </a:br>
            <a:endParaRPr lang="ru-RU" sz="4600" kern="1200" dirty="0"/>
          </a:p>
        </p:txBody>
      </p:sp>
      <p:sp>
        <p:nvSpPr>
          <p:cNvPr id="4" name="Дата 3"/>
          <p:cNvSpPr txBox="1">
            <a:spLocks noGrp="1"/>
          </p:cNvSpPr>
          <p:nvPr/>
        </p:nvSpPr>
        <p:spPr bwMode="auto">
          <a:xfrm>
            <a:off x="457200" y="6421438"/>
            <a:ext cx="2133600" cy="365125"/>
          </a:xfrm>
          <a:prstGeom prst="rect">
            <a:avLst/>
          </a:prstGeom>
          <a:noFill/>
          <a:ln>
            <a:miter lim="800000"/>
            <a:headEnd/>
            <a:tailEnd/>
          </a:ln>
        </p:spPr>
        <p:txBody>
          <a:bodyPr bIns="0" anchor="b"/>
          <a:lstStyle/>
          <a:p>
            <a:pPr fontAlgn="auto">
              <a:spcBef>
                <a:spcPts val="0"/>
              </a:spcBef>
              <a:spcAft>
                <a:spcPts val="0"/>
              </a:spcAft>
              <a:defRPr/>
            </a:pPr>
            <a:fld id="{35D23894-6F25-44D5-A924-A77C24D7B18E}" type="datetime1">
              <a:rPr lang="ru-RU" sz="1000" b="0">
                <a:solidFill>
                  <a:schemeClr val="tx2">
                    <a:shade val="50000"/>
                  </a:schemeClr>
                </a:solidFill>
                <a:latin typeface="+mn-lt"/>
                <a:cs typeface="+mn-cs"/>
              </a:rPr>
              <a:pPr fontAlgn="auto">
                <a:spcBef>
                  <a:spcPts val="0"/>
                </a:spcBef>
                <a:spcAft>
                  <a:spcPts val="0"/>
                </a:spcAft>
                <a:defRPr/>
              </a:pPr>
              <a:t>18.11.2022</a:t>
            </a:fld>
            <a:endParaRPr lang="ru-RU" sz="1000" b="0">
              <a:solidFill>
                <a:schemeClr val="tx2">
                  <a:shade val="50000"/>
                </a:schemeClr>
              </a:solidFill>
              <a:latin typeface="+mn-lt"/>
              <a:cs typeface="+mn-cs"/>
            </a:endParaRPr>
          </a:p>
        </p:txBody>
      </p:sp>
      <p:sp>
        <p:nvSpPr>
          <p:cNvPr id="5" name="Номер слайда 4"/>
          <p:cNvSpPr txBox="1">
            <a:spLocks noGrp="1"/>
          </p:cNvSpPr>
          <p:nvPr/>
        </p:nvSpPr>
        <p:spPr bwMode="auto">
          <a:xfrm>
            <a:off x="8153400" y="6421438"/>
            <a:ext cx="762000" cy="365125"/>
          </a:xfrm>
          <a:prstGeom prst="rect">
            <a:avLst/>
          </a:prstGeom>
          <a:noFill/>
          <a:ln>
            <a:miter lim="800000"/>
            <a:headEnd/>
            <a:tailEnd/>
          </a:ln>
        </p:spPr>
        <p:txBody>
          <a:bodyPr lIns="0" tIns="0" rIns="0" bIns="0" anchor="b"/>
          <a:lstStyle/>
          <a:p>
            <a:pPr algn="r" fontAlgn="auto">
              <a:spcBef>
                <a:spcPts val="0"/>
              </a:spcBef>
              <a:spcAft>
                <a:spcPts val="0"/>
              </a:spcAft>
              <a:defRPr/>
            </a:pPr>
            <a:fld id="{2AA52AF0-0B45-4188-8D1A-7C92B787051D}" type="slidenum">
              <a:rPr lang="ru-RU" sz="1000" b="0">
                <a:solidFill>
                  <a:schemeClr val="tx2">
                    <a:shade val="50000"/>
                  </a:schemeClr>
                </a:solidFill>
                <a:latin typeface="+mn-lt"/>
                <a:cs typeface="+mn-cs"/>
              </a:rPr>
              <a:pPr algn="r" fontAlgn="auto">
                <a:spcBef>
                  <a:spcPts val="0"/>
                </a:spcBef>
                <a:spcAft>
                  <a:spcPts val="0"/>
                </a:spcAft>
                <a:defRPr/>
              </a:pPr>
              <a:t>10</a:t>
            </a:fld>
            <a:endParaRPr lang="ru-RU" sz="1000" b="0">
              <a:solidFill>
                <a:schemeClr val="tx2">
                  <a:shade val="50000"/>
                </a:schemeClr>
              </a:solidFill>
              <a:latin typeface="+mn-lt"/>
              <a:cs typeface="+mn-cs"/>
            </a:endParaRPr>
          </a:p>
        </p:txBody>
      </p:sp>
      <p:sp>
        <p:nvSpPr>
          <p:cNvPr id="7" name="Прямоугольник 6"/>
          <p:cNvSpPr/>
          <p:nvPr/>
        </p:nvSpPr>
        <p:spPr>
          <a:xfrm>
            <a:off x="4433564" y="220921"/>
            <a:ext cx="4521003" cy="537466"/>
          </a:xfrm>
          <a:prstGeom prst="rect">
            <a:avLst/>
          </a:prstGeom>
          <a:noFill/>
        </p:spPr>
        <p:txBody>
          <a:bodyPr>
            <a:spAutoFit/>
          </a:bodyPr>
          <a:lstStyle/>
          <a:p>
            <a:pPr algn="ctr" fontAlgn="auto">
              <a:spcBef>
                <a:spcPts val="0"/>
              </a:spcBef>
              <a:spcAft>
                <a:spcPts val="0"/>
              </a:spcAft>
              <a:defRPr/>
            </a:pPr>
            <a:r>
              <a:rPr lang="uk-UA" sz="32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Глотка</a:t>
            </a:r>
            <a:r>
              <a:rPr lang="ru-RU" sz="3200"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 </a:t>
            </a:r>
            <a:r>
              <a:rPr lang="uk-UA" sz="32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a:t>
            </a:r>
            <a:r>
              <a:rPr lang="uk-UA" sz="3200"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pharynx</a:t>
            </a:r>
            <a:r>
              <a:rPr lang="uk-UA" sz="32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 </a:t>
            </a:r>
            <a:endParaRPr lang="ru-RU" sz="32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p:txBody>
      </p:sp>
      <p:sp>
        <p:nvSpPr>
          <p:cNvPr id="8" name="Прямоугольник 7"/>
          <p:cNvSpPr/>
          <p:nvPr/>
        </p:nvSpPr>
        <p:spPr>
          <a:xfrm>
            <a:off x="71681" y="124664"/>
            <a:ext cx="4220060" cy="6550497"/>
          </a:xfrm>
          <a:prstGeom prst="rect">
            <a:avLst/>
          </a:prstGeom>
        </p:spPr>
        <p:style>
          <a:lnRef idx="0">
            <a:schemeClr val="accent3"/>
          </a:lnRef>
          <a:fillRef idx="3">
            <a:schemeClr val="accent3"/>
          </a:fillRef>
          <a:effectRef idx="3">
            <a:schemeClr val="accent3"/>
          </a:effectRef>
          <a:fontRef idx="minor">
            <a:schemeClr val="lt1"/>
          </a:fontRef>
        </p:style>
        <p:txBody>
          <a:bodyPr anchor="ctr">
            <a:spAutoFit/>
          </a:bodyPr>
          <a:lstStyle/>
          <a:p>
            <a:pPr algn="ctr">
              <a:lnSpc>
                <a:spcPct val="90000"/>
              </a:lnSpc>
              <a:defRPr/>
            </a:pPr>
            <a:r>
              <a:rPr lang="ru-RU" sz="2000" i="1">
                <a:solidFill>
                  <a:schemeClr val="tx1"/>
                </a:solidFill>
                <a:cs typeface="Arial" charset="0"/>
              </a:rPr>
              <a:t>Глотка</a:t>
            </a:r>
            <a:r>
              <a:rPr lang="ru-RU" sz="2000">
                <a:solidFill>
                  <a:schemeClr val="tx1"/>
                </a:solidFill>
                <a:cs typeface="Arial" charset="0"/>
              </a:rPr>
              <a:t> – частина травної трубки і дихальних шляхів, конусоподібної форми непарний орган, лежить у порожнині шиї від основи черепа до 6-го шийного хребця; спереду знаходяться носова і ротова порожнини, гортань, позаду – глибокі м’язи шиї, збоку – середнє вухо. Глотка має 7 сполучень: з носовою порожниною через хоани, з ротовою порожниною через зів, з гортанню через вхід у гортань, із середнім вухом через горловий отвір слухової труби, зі стравоходом  (гортань продовжується в стравохід). Глотка поділяється на 3 частини – носову, ротову, гортанну. </a:t>
            </a:r>
            <a:r>
              <a:rPr lang="ru-RU" sz="2000">
                <a:solidFill>
                  <a:schemeClr val="bg1"/>
                </a:solidFill>
                <a:cs typeface="Arial" charset="0"/>
              </a:rPr>
              <a:t> </a:t>
            </a:r>
          </a:p>
        </p:txBody>
      </p:sp>
      <p:pic>
        <p:nvPicPr>
          <p:cNvPr id="24586" name="Picture 13"/>
          <p:cNvPicPr>
            <a:picLocks noChangeAspect="1" noChangeArrowheads="1"/>
          </p:cNvPicPr>
          <p:nvPr/>
        </p:nvPicPr>
        <p:blipFill>
          <a:blip r:embed="rId2"/>
          <a:srcRect/>
          <a:stretch>
            <a:fillRect/>
          </a:stretch>
        </p:blipFill>
        <p:spPr bwMode="auto">
          <a:xfrm>
            <a:off x="4427538" y="836613"/>
            <a:ext cx="4716462" cy="5832475"/>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57224" y="285728"/>
            <a:ext cx="7615262" cy="725812"/>
          </a:xfrm>
          <a:gradFill>
            <a:gsLst>
              <a:gs pos="0">
                <a:schemeClr val="accent4">
                  <a:tint val="73000"/>
                  <a:satMod val="150000"/>
                </a:schemeClr>
              </a:gs>
              <a:gs pos="25000">
                <a:schemeClr val="accent4">
                  <a:tint val="96000"/>
                  <a:shade val="80000"/>
                  <a:satMod val="105000"/>
                </a:schemeClr>
              </a:gs>
              <a:gs pos="38000">
                <a:schemeClr val="accent4">
                  <a:tint val="96000"/>
                  <a:shade val="59000"/>
                  <a:satMod val="120000"/>
                </a:schemeClr>
              </a:gs>
              <a:gs pos="55000">
                <a:schemeClr val="accent4">
                  <a:shade val="57000"/>
                  <a:satMod val="120000"/>
                </a:schemeClr>
              </a:gs>
              <a:gs pos="80000">
                <a:schemeClr val="accent4">
                  <a:shade val="56000"/>
                  <a:satMod val="145000"/>
                </a:schemeClr>
              </a:gs>
              <a:gs pos="88000">
                <a:schemeClr val="accent4">
                  <a:shade val="63000"/>
                  <a:satMod val="160000"/>
                </a:schemeClr>
              </a:gs>
              <a:gs pos="100000">
                <a:schemeClr val="accent4">
                  <a:tint val="99555"/>
                  <a:satMod val="155000"/>
                </a:schemeClr>
              </a:gs>
            </a:gsLst>
            <a:lin ang="5400000" scaled="1"/>
          </a:gradFill>
          <a:effectLst>
            <a:glow rad="76200">
              <a:schemeClr val="accent4">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4">
                <a:shade val="30000"/>
                <a:satMod val="200000"/>
              </a:schemeClr>
            </a:contourClr>
          </a:sp3d>
        </p:spPr>
        <p:style>
          <a:lnRef idx="0">
            <a:schemeClr val="accent4"/>
          </a:lnRef>
          <a:fillRef idx="3">
            <a:schemeClr val="accent4"/>
          </a:fillRef>
          <a:effectRef idx="3">
            <a:schemeClr val="accent4"/>
          </a:effectRef>
          <a:fontRef idx="minor">
            <a:schemeClr val="lt1"/>
          </a:fontRef>
        </p:style>
        <p:txBody>
          <a:bodyPr lIns="45720" rIns="45720" anchorCtr="1">
            <a:normAutofit/>
          </a:bodyPr>
          <a:lstStyle/>
          <a:p>
            <a:pPr algn="ctr" eaLnBrk="1" fontAlgn="auto" hangingPunct="1">
              <a:lnSpc>
                <a:spcPct val="100000"/>
              </a:lnSpc>
              <a:spcAft>
                <a:spcPts val="0"/>
              </a:spcAft>
              <a:defRPr/>
            </a:pPr>
            <a:r>
              <a:rPr lang="uk-UA" sz="32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Стравохід (</a:t>
            </a:r>
            <a:r>
              <a:rPr lang="uk-UA" sz="3200" b="1" kern="120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esophagus</a:t>
            </a:r>
            <a:r>
              <a:rPr lang="uk-UA" sz="32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ru-RU" sz="32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Дата 2"/>
          <p:cNvSpPr txBox="1">
            <a:spLocks noGrp="1"/>
          </p:cNvSpPr>
          <p:nvPr/>
        </p:nvSpPr>
        <p:spPr bwMode="auto">
          <a:xfrm>
            <a:off x="457200" y="6421438"/>
            <a:ext cx="2133600" cy="365125"/>
          </a:xfrm>
          <a:prstGeom prst="rect">
            <a:avLst/>
          </a:prstGeom>
          <a:noFill/>
          <a:ln>
            <a:miter lim="800000"/>
            <a:headEnd/>
            <a:tailEnd/>
          </a:ln>
        </p:spPr>
        <p:txBody>
          <a:bodyPr bIns="0" anchor="b"/>
          <a:lstStyle/>
          <a:p>
            <a:pPr fontAlgn="auto">
              <a:spcBef>
                <a:spcPts val="0"/>
              </a:spcBef>
              <a:spcAft>
                <a:spcPts val="0"/>
              </a:spcAft>
              <a:defRPr/>
            </a:pPr>
            <a:fld id="{F8799AFD-C06A-4716-BFB7-4B900F5B9E34}" type="datetime1">
              <a:rPr lang="ru-RU" sz="1000" b="0">
                <a:solidFill>
                  <a:schemeClr val="tx2">
                    <a:shade val="50000"/>
                  </a:schemeClr>
                </a:solidFill>
                <a:latin typeface="+mn-lt"/>
                <a:cs typeface="+mn-cs"/>
              </a:rPr>
              <a:pPr fontAlgn="auto">
                <a:spcBef>
                  <a:spcPts val="0"/>
                </a:spcBef>
                <a:spcAft>
                  <a:spcPts val="0"/>
                </a:spcAft>
                <a:defRPr/>
              </a:pPr>
              <a:t>18.11.2022</a:t>
            </a:fld>
            <a:endParaRPr lang="ru-RU" sz="1000" b="0">
              <a:solidFill>
                <a:schemeClr val="tx2">
                  <a:shade val="50000"/>
                </a:schemeClr>
              </a:solidFill>
              <a:latin typeface="+mn-lt"/>
              <a:cs typeface="+mn-cs"/>
            </a:endParaRPr>
          </a:p>
        </p:txBody>
      </p:sp>
      <p:sp>
        <p:nvSpPr>
          <p:cNvPr id="4" name="Номер слайда 3"/>
          <p:cNvSpPr txBox="1">
            <a:spLocks noGrp="1"/>
          </p:cNvSpPr>
          <p:nvPr/>
        </p:nvSpPr>
        <p:spPr bwMode="auto">
          <a:xfrm>
            <a:off x="8153400" y="6421438"/>
            <a:ext cx="762000" cy="365125"/>
          </a:xfrm>
          <a:prstGeom prst="rect">
            <a:avLst/>
          </a:prstGeom>
          <a:noFill/>
          <a:ln>
            <a:miter lim="800000"/>
            <a:headEnd/>
            <a:tailEnd/>
          </a:ln>
        </p:spPr>
        <p:txBody>
          <a:bodyPr lIns="0" tIns="0" rIns="0" bIns="0" anchor="b"/>
          <a:lstStyle/>
          <a:p>
            <a:pPr algn="r" fontAlgn="auto">
              <a:spcBef>
                <a:spcPts val="0"/>
              </a:spcBef>
              <a:spcAft>
                <a:spcPts val="0"/>
              </a:spcAft>
              <a:defRPr/>
            </a:pPr>
            <a:fld id="{42109458-0C9B-457C-B281-89541BD7CF19}" type="slidenum">
              <a:rPr lang="ru-RU" sz="1000" b="0">
                <a:solidFill>
                  <a:schemeClr val="tx2">
                    <a:shade val="50000"/>
                  </a:schemeClr>
                </a:solidFill>
                <a:latin typeface="+mn-lt"/>
                <a:cs typeface="+mn-cs"/>
              </a:rPr>
              <a:pPr algn="r" fontAlgn="auto">
                <a:spcBef>
                  <a:spcPts val="0"/>
                </a:spcBef>
                <a:spcAft>
                  <a:spcPts val="0"/>
                </a:spcAft>
                <a:defRPr/>
              </a:pPr>
              <a:t>11</a:t>
            </a:fld>
            <a:endParaRPr lang="ru-RU" sz="1000" b="0">
              <a:solidFill>
                <a:schemeClr val="tx2">
                  <a:shade val="50000"/>
                </a:schemeClr>
              </a:solidFill>
              <a:latin typeface="+mn-lt"/>
              <a:cs typeface="+mn-cs"/>
            </a:endParaRPr>
          </a:p>
        </p:txBody>
      </p:sp>
      <p:sp>
        <p:nvSpPr>
          <p:cNvPr id="48129" name="Rectangle 1"/>
          <p:cNvSpPr>
            <a:spLocks noChangeArrowheads="1"/>
          </p:cNvSpPr>
          <p:nvPr/>
        </p:nvSpPr>
        <p:spPr bwMode="auto">
          <a:xfrm>
            <a:off x="107950" y="1549470"/>
            <a:ext cx="4321175" cy="4489311"/>
          </a:xfrm>
          <a:prstGeom prst="roundRect">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pPr algn="ctr">
              <a:defRPr/>
            </a:pPr>
            <a:r>
              <a:rPr lang="ru-RU" sz="2000" i="1" dirty="0" err="1">
                <a:solidFill>
                  <a:schemeClr val="tx1"/>
                </a:solidFill>
                <a:cs typeface="Arial" charset="0"/>
              </a:rPr>
              <a:t>Стравохід</a:t>
            </a:r>
            <a:r>
              <a:rPr lang="ru-RU" sz="2000" dirty="0">
                <a:solidFill>
                  <a:schemeClr val="tx1"/>
                </a:solidFill>
                <a:cs typeface="Arial" charset="0"/>
              </a:rPr>
              <a:t> є </a:t>
            </a:r>
            <a:r>
              <a:rPr lang="ru-RU" sz="2000" dirty="0" err="1">
                <a:solidFill>
                  <a:schemeClr val="tx1"/>
                </a:solidFill>
                <a:cs typeface="Arial" charset="0"/>
              </a:rPr>
              <a:t>продовженням</a:t>
            </a:r>
            <a:r>
              <a:rPr lang="ru-RU" sz="2000" dirty="0">
                <a:solidFill>
                  <a:schemeClr val="tx1"/>
                </a:solidFill>
                <a:cs typeface="Arial" charset="0"/>
              </a:rPr>
              <a:t> глотки, </a:t>
            </a:r>
            <a:r>
              <a:rPr lang="ru-RU" sz="2000" dirty="0" err="1">
                <a:solidFill>
                  <a:schemeClr val="tx1"/>
                </a:solidFill>
                <a:cs typeface="Arial" charset="0"/>
              </a:rPr>
              <a:t>має</a:t>
            </a:r>
            <a:r>
              <a:rPr lang="ru-RU" sz="2000" dirty="0">
                <a:solidFill>
                  <a:schemeClr val="tx1"/>
                </a:solidFill>
                <a:cs typeface="Arial" charset="0"/>
              </a:rPr>
              <a:t> форму трубки. </a:t>
            </a:r>
            <a:r>
              <a:rPr lang="ru-RU" sz="2000" dirty="0" err="1">
                <a:solidFill>
                  <a:schemeClr val="tx1"/>
                </a:solidFill>
                <a:cs typeface="Arial" charset="0"/>
              </a:rPr>
              <a:t>Його</a:t>
            </a:r>
            <a:r>
              <a:rPr lang="ru-RU" sz="2000" dirty="0">
                <a:solidFill>
                  <a:schemeClr val="tx1"/>
                </a:solidFill>
                <a:cs typeface="Arial" charset="0"/>
              </a:rPr>
              <a:t> </a:t>
            </a:r>
            <a:r>
              <a:rPr lang="ru-RU" sz="2000" dirty="0" err="1">
                <a:solidFill>
                  <a:schemeClr val="tx1"/>
                </a:solidFill>
                <a:cs typeface="Arial" charset="0"/>
              </a:rPr>
              <a:t>довжина</a:t>
            </a:r>
            <a:r>
              <a:rPr lang="ru-RU" sz="2000" dirty="0">
                <a:solidFill>
                  <a:schemeClr val="tx1"/>
                </a:solidFill>
                <a:cs typeface="Arial" charset="0"/>
              </a:rPr>
              <a:t> становить 25–30 см (</a:t>
            </a:r>
            <a:r>
              <a:rPr lang="ru-RU" sz="2000" dirty="0" err="1">
                <a:solidFill>
                  <a:schemeClr val="tx1"/>
                </a:solidFill>
                <a:cs typeface="Arial" charset="0"/>
              </a:rPr>
              <a:t>від</a:t>
            </a:r>
            <a:r>
              <a:rPr lang="ru-RU" sz="2000" dirty="0">
                <a:solidFill>
                  <a:schemeClr val="tx1"/>
                </a:solidFill>
                <a:cs typeface="Arial" charset="0"/>
              </a:rPr>
              <a:t> 6-го </a:t>
            </a:r>
            <a:r>
              <a:rPr lang="ru-RU" sz="2000" dirty="0" err="1">
                <a:solidFill>
                  <a:schemeClr val="tx1"/>
                </a:solidFill>
                <a:cs typeface="Arial" charset="0"/>
              </a:rPr>
              <a:t>шийного</a:t>
            </a:r>
            <a:r>
              <a:rPr lang="ru-RU" sz="2000" dirty="0">
                <a:solidFill>
                  <a:schemeClr val="tx1"/>
                </a:solidFill>
                <a:cs typeface="Arial" charset="0"/>
              </a:rPr>
              <a:t> </a:t>
            </a:r>
            <a:r>
              <a:rPr lang="ru-RU" sz="2000" dirty="0" err="1">
                <a:solidFill>
                  <a:schemeClr val="tx1"/>
                </a:solidFill>
                <a:cs typeface="Arial" charset="0"/>
              </a:rPr>
              <a:t>хребця</a:t>
            </a:r>
            <a:r>
              <a:rPr lang="ru-RU" sz="2000" dirty="0">
                <a:solidFill>
                  <a:schemeClr val="tx1"/>
                </a:solidFill>
                <a:cs typeface="Arial" charset="0"/>
              </a:rPr>
              <a:t> до 11-го грудного); </a:t>
            </a:r>
            <a:r>
              <a:rPr lang="ru-RU" sz="2000" dirty="0" err="1">
                <a:solidFill>
                  <a:schemeClr val="tx1"/>
                </a:solidFill>
                <a:cs typeface="Arial" charset="0"/>
              </a:rPr>
              <a:t>знаходиться</a:t>
            </a:r>
            <a:r>
              <a:rPr lang="ru-RU" sz="2000" dirty="0">
                <a:solidFill>
                  <a:schemeClr val="tx1"/>
                </a:solidFill>
                <a:cs typeface="Arial" charset="0"/>
              </a:rPr>
              <a:t> в </a:t>
            </a:r>
            <a:r>
              <a:rPr lang="ru-RU" sz="2000" dirty="0" err="1">
                <a:solidFill>
                  <a:schemeClr val="tx1"/>
                </a:solidFill>
                <a:cs typeface="Arial" charset="0"/>
              </a:rPr>
              <a:t>порожнині</a:t>
            </a:r>
            <a:r>
              <a:rPr lang="ru-RU" sz="2000" dirty="0">
                <a:solidFill>
                  <a:schemeClr val="tx1"/>
                </a:solidFill>
                <a:cs typeface="Arial" charset="0"/>
              </a:rPr>
              <a:t> </a:t>
            </a:r>
            <a:r>
              <a:rPr lang="ru-RU" sz="2000" dirty="0" err="1">
                <a:solidFill>
                  <a:schemeClr val="tx1"/>
                </a:solidFill>
                <a:cs typeface="Arial" charset="0"/>
              </a:rPr>
              <a:t>шиї</a:t>
            </a:r>
            <a:r>
              <a:rPr lang="ru-RU" sz="2000" dirty="0">
                <a:solidFill>
                  <a:schemeClr val="tx1"/>
                </a:solidFill>
                <a:cs typeface="Arial" charset="0"/>
              </a:rPr>
              <a:t>, в </a:t>
            </a:r>
            <a:r>
              <a:rPr lang="ru-RU" sz="2000" dirty="0" err="1">
                <a:solidFill>
                  <a:schemeClr val="tx1"/>
                </a:solidFill>
                <a:cs typeface="Arial" charset="0"/>
              </a:rPr>
              <a:t>грудній</a:t>
            </a:r>
            <a:r>
              <a:rPr lang="ru-RU" sz="2000" dirty="0">
                <a:solidFill>
                  <a:schemeClr val="tx1"/>
                </a:solidFill>
                <a:cs typeface="Arial" charset="0"/>
              </a:rPr>
              <a:t> та </a:t>
            </a:r>
            <a:r>
              <a:rPr lang="ru-RU" sz="2000" dirty="0" err="1">
                <a:solidFill>
                  <a:schemeClr val="tx1"/>
                </a:solidFill>
                <a:cs typeface="Arial" charset="0"/>
              </a:rPr>
              <a:t>черевній</a:t>
            </a:r>
            <a:r>
              <a:rPr lang="ru-RU" sz="2000" dirty="0">
                <a:solidFill>
                  <a:schemeClr val="tx1"/>
                </a:solidFill>
                <a:cs typeface="Arial" charset="0"/>
              </a:rPr>
              <a:t> </a:t>
            </a:r>
            <a:r>
              <a:rPr lang="ru-RU" sz="2000" dirty="0" err="1">
                <a:solidFill>
                  <a:schemeClr val="tx1"/>
                </a:solidFill>
                <a:cs typeface="Arial" charset="0"/>
              </a:rPr>
              <a:t>порожнинах</a:t>
            </a:r>
            <a:r>
              <a:rPr lang="ru-RU" sz="2000" dirty="0">
                <a:solidFill>
                  <a:schemeClr val="tx1"/>
                </a:solidFill>
                <a:cs typeface="Arial" charset="0"/>
              </a:rPr>
              <a:t>, </a:t>
            </a:r>
            <a:r>
              <a:rPr lang="ru-RU" sz="2000" dirty="0" err="1">
                <a:solidFill>
                  <a:schemeClr val="tx1"/>
                </a:solidFill>
                <a:cs typeface="Arial" charset="0"/>
              </a:rPr>
              <a:t>спереду</a:t>
            </a:r>
            <a:r>
              <a:rPr lang="ru-RU" sz="2000" dirty="0">
                <a:solidFill>
                  <a:schemeClr val="tx1"/>
                </a:solidFill>
                <a:cs typeface="Arial" charset="0"/>
              </a:rPr>
              <a:t> </a:t>
            </a:r>
            <a:r>
              <a:rPr lang="ru-RU" sz="2000" dirty="0" err="1">
                <a:solidFill>
                  <a:schemeClr val="tx1"/>
                </a:solidFill>
                <a:cs typeface="Arial" charset="0"/>
              </a:rPr>
              <a:t>знаходиться</a:t>
            </a:r>
            <a:r>
              <a:rPr lang="ru-RU" sz="2000" dirty="0">
                <a:solidFill>
                  <a:schemeClr val="tx1"/>
                </a:solidFill>
                <a:cs typeface="Arial" charset="0"/>
              </a:rPr>
              <a:t> трахея, </a:t>
            </a:r>
            <a:r>
              <a:rPr lang="ru-RU" sz="2000" dirty="0" err="1">
                <a:solidFill>
                  <a:schemeClr val="tx1"/>
                </a:solidFill>
                <a:cs typeface="Arial" charset="0"/>
              </a:rPr>
              <a:t>позаду</a:t>
            </a:r>
            <a:r>
              <a:rPr lang="ru-RU" sz="2000" dirty="0">
                <a:solidFill>
                  <a:schemeClr val="tx1"/>
                </a:solidFill>
                <a:cs typeface="Arial" charset="0"/>
              </a:rPr>
              <a:t> – аорта. </a:t>
            </a:r>
            <a:r>
              <a:rPr lang="ru-RU" sz="2000" dirty="0" err="1">
                <a:solidFill>
                  <a:schemeClr val="tx1"/>
                </a:solidFill>
                <a:cs typeface="Arial" charset="0"/>
              </a:rPr>
              <a:t>Поділяється</a:t>
            </a:r>
            <a:r>
              <a:rPr lang="ru-RU" sz="2000" dirty="0">
                <a:solidFill>
                  <a:schemeClr val="tx1"/>
                </a:solidFill>
                <a:cs typeface="Arial" charset="0"/>
              </a:rPr>
              <a:t> на три </a:t>
            </a:r>
            <a:r>
              <a:rPr lang="ru-RU" sz="2000" dirty="0" err="1">
                <a:solidFill>
                  <a:schemeClr val="tx1"/>
                </a:solidFill>
                <a:cs typeface="Arial" charset="0"/>
              </a:rPr>
              <a:t>частини</a:t>
            </a:r>
            <a:r>
              <a:rPr lang="ru-RU" sz="2000" dirty="0">
                <a:solidFill>
                  <a:schemeClr val="tx1"/>
                </a:solidFill>
                <a:cs typeface="Arial" charset="0"/>
              </a:rPr>
              <a:t>: </a:t>
            </a:r>
            <a:r>
              <a:rPr lang="ru-RU" sz="2000" dirty="0" err="1">
                <a:solidFill>
                  <a:schemeClr val="tx1"/>
                </a:solidFill>
                <a:cs typeface="Arial" charset="0"/>
              </a:rPr>
              <a:t>шийну</a:t>
            </a:r>
            <a:r>
              <a:rPr lang="ru-RU" sz="2000" dirty="0">
                <a:solidFill>
                  <a:schemeClr val="tx1"/>
                </a:solidFill>
                <a:cs typeface="Arial" charset="0"/>
              </a:rPr>
              <a:t>, </a:t>
            </a:r>
            <a:r>
              <a:rPr lang="ru-RU" sz="2000" dirty="0" err="1">
                <a:solidFill>
                  <a:schemeClr val="tx1"/>
                </a:solidFill>
                <a:cs typeface="Arial" charset="0"/>
              </a:rPr>
              <a:t>грудну</a:t>
            </a:r>
            <a:r>
              <a:rPr lang="ru-RU" sz="2000" dirty="0">
                <a:solidFill>
                  <a:schemeClr val="tx1"/>
                </a:solidFill>
                <a:cs typeface="Arial" charset="0"/>
              </a:rPr>
              <a:t> і </a:t>
            </a:r>
            <a:r>
              <a:rPr lang="ru-RU" sz="2000" dirty="0" err="1">
                <a:solidFill>
                  <a:schemeClr val="tx1"/>
                </a:solidFill>
                <a:cs typeface="Arial" charset="0"/>
              </a:rPr>
              <a:t>черевну</a:t>
            </a:r>
            <a:r>
              <a:rPr lang="ru-RU" sz="2000" dirty="0">
                <a:solidFill>
                  <a:schemeClr val="tx1"/>
                </a:solidFill>
                <a:cs typeface="Arial" charset="0"/>
              </a:rPr>
              <a:t>. </a:t>
            </a:r>
            <a:r>
              <a:rPr lang="ru-RU" sz="2000" dirty="0" err="1">
                <a:solidFill>
                  <a:schemeClr val="tx1"/>
                </a:solidFill>
                <a:cs typeface="Arial" charset="0"/>
              </a:rPr>
              <a:t>Має</a:t>
            </a:r>
            <a:r>
              <a:rPr lang="ru-RU" sz="2000" dirty="0">
                <a:solidFill>
                  <a:schemeClr val="tx1"/>
                </a:solidFill>
                <a:cs typeface="Arial" charset="0"/>
              </a:rPr>
              <a:t> </a:t>
            </a:r>
            <a:r>
              <a:rPr lang="ru-RU" sz="2000" dirty="0" err="1">
                <a:solidFill>
                  <a:schemeClr val="tx1"/>
                </a:solidFill>
                <a:cs typeface="Arial" charset="0"/>
              </a:rPr>
              <a:t>внутрішню</a:t>
            </a:r>
            <a:r>
              <a:rPr lang="ru-RU" sz="2000" dirty="0">
                <a:solidFill>
                  <a:schemeClr val="tx1"/>
                </a:solidFill>
                <a:cs typeface="Arial" charset="0"/>
              </a:rPr>
              <a:t> </a:t>
            </a:r>
            <a:r>
              <a:rPr lang="ru-RU" sz="2000" dirty="0" err="1">
                <a:solidFill>
                  <a:schemeClr val="tx1"/>
                </a:solidFill>
                <a:cs typeface="Arial" charset="0"/>
              </a:rPr>
              <a:t>слизову</a:t>
            </a:r>
            <a:r>
              <a:rPr lang="ru-RU" sz="2000" dirty="0">
                <a:solidFill>
                  <a:schemeClr val="tx1"/>
                </a:solidFill>
                <a:cs typeface="Arial" charset="0"/>
              </a:rPr>
              <a:t> </a:t>
            </a:r>
            <a:r>
              <a:rPr lang="ru-RU" sz="2000" dirty="0" err="1">
                <a:solidFill>
                  <a:schemeClr val="tx1"/>
                </a:solidFill>
                <a:cs typeface="Arial" charset="0"/>
              </a:rPr>
              <a:t>оболонку</a:t>
            </a:r>
            <a:r>
              <a:rPr lang="ru-RU" sz="2000" dirty="0">
                <a:solidFill>
                  <a:schemeClr val="tx1"/>
                </a:solidFill>
                <a:cs typeface="Arial" charset="0"/>
              </a:rPr>
              <a:t>, </a:t>
            </a:r>
            <a:r>
              <a:rPr lang="ru-RU" sz="2000" dirty="0" err="1">
                <a:solidFill>
                  <a:schemeClr val="tx1"/>
                </a:solidFill>
                <a:cs typeface="Arial" charset="0"/>
              </a:rPr>
              <a:t>середню</a:t>
            </a:r>
            <a:r>
              <a:rPr lang="ru-RU" sz="2000" dirty="0">
                <a:solidFill>
                  <a:schemeClr val="tx1"/>
                </a:solidFill>
                <a:cs typeface="Arial" charset="0"/>
              </a:rPr>
              <a:t> </a:t>
            </a:r>
            <a:r>
              <a:rPr lang="ru-RU" sz="2000" dirty="0" err="1">
                <a:solidFill>
                  <a:schemeClr val="tx1"/>
                </a:solidFill>
                <a:cs typeface="Arial" charset="0"/>
              </a:rPr>
              <a:t>м’язову</a:t>
            </a:r>
            <a:r>
              <a:rPr lang="ru-RU" sz="2000" dirty="0">
                <a:solidFill>
                  <a:schemeClr val="tx1"/>
                </a:solidFill>
                <a:cs typeface="Arial" charset="0"/>
              </a:rPr>
              <a:t> і </a:t>
            </a:r>
            <a:r>
              <a:rPr lang="ru-RU" sz="2000" dirty="0" err="1">
                <a:solidFill>
                  <a:schemeClr val="tx1"/>
                </a:solidFill>
                <a:cs typeface="Arial" charset="0"/>
              </a:rPr>
              <a:t>зовнішню</a:t>
            </a:r>
            <a:r>
              <a:rPr lang="ru-RU" sz="2000" dirty="0">
                <a:solidFill>
                  <a:schemeClr val="tx1"/>
                </a:solidFill>
                <a:cs typeface="Arial" charset="0"/>
              </a:rPr>
              <a:t> </a:t>
            </a:r>
            <a:r>
              <a:rPr lang="ru-RU" sz="2000" dirty="0" err="1">
                <a:solidFill>
                  <a:schemeClr val="tx1"/>
                </a:solidFill>
                <a:cs typeface="Arial" charset="0"/>
              </a:rPr>
              <a:t>сполучнотканинну</a:t>
            </a:r>
            <a:r>
              <a:rPr lang="ru-RU" sz="2000" dirty="0">
                <a:solidFill>
                  <a:schemeClr val="bg1"/>
                </a:solidFill>
                <a:cs typeface="Arial" charset="0"/>
              </a:rPr>
              <a:t>.</a:t>
            </a:r>
            <a:r>
              <a:rPr lang="ru-RU" b="0" dirty="0">
                <a:solidFill>
                  <a:schemeClr val="bg1"/>
                </a:solidFill>
                <a:cs typeface="Arial" charset="0"/>
              </a:rPr>
              <a:t> </a:t>
            </a:r>
          </a:p>
        </p:txBody>
      </p:sp>
      <p:pic>
        <p:nvPicPr>
          <p:cNvPr id="25605" name="Picture 7"/>
          <p:cNvPicPr>
            <a:picLocks noChangeAspect="1" noChangeArrowheads="1"/>
          </p:cNvPicPr>
          <p:nvPr/>
        </p:nvPicPr>
        <p:blipFill>
          <a:blip r:embed="rId2"/>
          <a:srcRect/>
          <a:stretch>
            <a:fillRect/>
          </a:stretch>
        </p:blipFill>
        <p:spPr bwMode="auto">
          <a:xfrm>
            <a:off x="4500563" y="1125538"/>
            <a:ext cx="4643437" cy="554355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375" y="85776"/>
            <a:ext cx="7470647" cy="1012622"/>
          </a:xfrm>
          <a:gradFill>
            <a:gsLst>
              <a:gs pos="0">
                <a:schemeClr val="accent6">
                  <a:tint val="73000"/>
                  <a:satMod val="150000"/>
                </a:schemeClr>
              </a:gs>
              <a:gs pos="25000">
                <a:schemeClr val="accent6">
                  <a:tint val="96000"/>
                  <a:shade val="80000"/>
                  <a:satMod val="105000"/>
                </a:schemeClr>
              </a:gs>
              <a:gs pos="38000">
                <a:schemeClr val="accent6">
                  <a:tint val="96000"/>
                  <a:shade val="59000"/>
                  <a:satMod val="120000"/>
                </a:schemeClr>
              </a:gs>
              <a:gs pos="55000">
                <a:schemeClr val="accent6">
                  <a:shade val="57000"/>
                  <a:satMod val="120000"/>
                </a:schemeClr>
              </a:gs>
              <a:gs pos="80000">
                <a:schemeClr val="accent6">
                  <a:shade val="56000"/>
                  <a:satMod val="145000"/>
                </a:schemeClr>
              </a:gs>
              <a:gs pos="88000">
                <a:schemeClr val="accent6">
                  <a:shade val="63000"/>
                  <a:satMod val="160000"/>
                </a:schemeClr>
              </a:gs>
              <a:gs pos="100000">
                <a:schemeClr val="accent6">
                  <a:tint val="99555"/>
                  <a:satMod val="155000"/>
                </a:schemeClr>
              </a:gs>
            </a:gsLst>
            <a:lin ang="5400000" scaled="1"/>
          </a:gradFill>
          <a:ln>
            <a:solidFill>
              <a:schemeClr val="accent6">
                <a:shade val="60000"/>
                <a:satMod val="300000"/>
              </a:schemeClr>
            </a:solidFill>
          </a:ln>
          <a:effectLst>
            <a:glow rad="70000">
              <a:schemeClr val="accent6">
                <a:tint val="30000"/>
                <a:shade val="95000"/>
                <a:satMod val="300000"/>
                <a:alpha val="50000"/>
              </a:schemeClr>
            </a:glow>
          </a:effectLst>
        </p:spPr>
        <p:style>
          <a:lnRef idx="1">
            <a:schemeClr val="accent6"/>
          </a:lnRef>
          <a:fillRef idx="3">
            <a:schemeClr val="accent6"/>
          </a:fillRef>
          <a:effectRef idx="2">
            <a:schemeClr val="accent6"/>
          </a:effectRef>
          <a:fontRef idx="minor">
            <a:schemeClr val="lt1"/>
          </a:fontRef>
        </p:style>
        <p:txBody>
          <a:bodyPr lIns="45720" rIns="45720" anchorCtr="1">
            <a:normAutofit/>
          </a:bodyPr>
          <a:lstStyle/>
          <a:p>
            <a:pPr algn="ctr" eaLnBrk="1" fontAlgn="auto" hangingPunct="1">
              <a:lnSpc>
                <a:spcPct val="100000"/>
              </a:lnSpc>
              <a:spcAft>
                <a:spcPts val="0"/>
              </a:spcAft>
              <a:defRPr/>
            </a:pPr>
            <a:r>
              <a:rPr lang="uk-UA" sz="32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Шлунок</a:t>
            </a:r>
            <a:r>
              <a:rPr lang="ru-RU" sz="3200" b="1" i="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uk-UA" sz="32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r>
              <a:rPr lang="uk-UA" sz="3200" b="1" kern="120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gaster</a:t>
            </a:r>
            <a:r>
              <a:rPr lang="uk-UA" sz="32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чи </a:t>
            </a:r>
            <a:r>
              <a:rPr lang="uk-UA" sz="3200" b="1" kern="120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ventrіculus</a:t>
            </a:r>
            <a:r>
              <a:rPr lang="uk-UA" sz="32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endParaRPr lang="ru-RU" sz="32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3" name="Дата 2"/>
          <p:cNvSpPr txBox="1">
            <a:spLocks noGrp="1"/>
          </p:cNvSpPr>
          <p:nvPr/>
        </p:nvSpPr>
        <p:spPr bwMode="auto">
          <a:xfrm>
            <a:off x="457200" y="6421438"/>
            <a:ext cx="2133600" cy="365125"/>
          </a:xfrm>
          <a:prstGeom prst="rect">
            <a:avLst/>
          </a:prstGeom>
          <a:noFill/>
          <a:ln>
            <a:miter lim="800000"/>
            <a:headEnd/>
            <a:tailEnd/>
          </a:ln>
        </p:spPr>
        <p:txBody>
          <a:bodyPr bIns="0" anchor="b"/>
          <a:lstStyle/>
          <a:p>
            <a:pPr fontAlgn="auto">
              <a:spcBef>
                <a:spcPts val="0"/>
              </a:spcBef>
              <a:spcAft>
                <a:spcPts val="0"/>
              </a:spcAft>
              <a:defRPr/>
            </a:pPr>
            <a:fld id="{F8799AFD-C06A-4716-BFB7-4B900F5B9E34}" type="datetime1">
              <a:rPr lang="ru-RU" sz="1000" b="0">
                <a:solidFill>
                  <a:schemeClr val="tx2">
                    <a:shade val="50000"/>
                  </a:schemeClr>
                </a:solidFill>
                <a:latin typeface="+mn-lt"/>
                <a:cs typeface="+mn-cs"/>
              </a:rPr>
              <a:pPr fontAlgn="auto">
                <a:spcBef>
                  <a:spcPts val="0"/>
                </a:spcBef>
                <a:spcAft>
                  <a:spcPts val="0"/>
                </a:spcAft>
                <a:defRPr/>
              </a:pPr>
              <a:t>18.11.2022</a:t>
            </a:fld>
            <a:endParaRPr lang="ru-RU" sz="1000" b="0">
              <a:solidFill>
                <a:schemeClr val="tx2">
                  <a:shade val="50000"/>
                </a:schemeClr>
              </a:solidFill>
              <a:latin typeface="+mn-lt"/>
              <a:cs typeface="+mn-cs"/>
            </a:endParaRPr>
          </a:p>
        </p:txBody>
      </p:sp>
      <p:sp>
        <p:nvSpPr>
          <p:cNvPr id="4" name="Номер слайда 3"/>
          <p:cNvSpPr txBox="1">
            <a:spLocks noGrp="1"/>
          </p:cNvSpPr>
          <p:nvPr/>
        </p:nvSpPr>
        <p:spPr bwMode="auto">
          <a:xfrm>
            <a:off x="8153400" y="6421438"/>
            <a:ext cx="762000" cy="365125"/>
          </a:xfrm>
          <a:prstGeom prst="rect">
            <a:avLst/>
          </a:prstGeom>
          <a:noFill/>
          <a:ln>
            <a:miter lim="800000"/>
            <a:headEnd/>
            <a:tailEnd/>
          </a:ln>
        </p:spPr>
        <p:txBody>
          <a:bodyPr lIns="0" tIns="0" rIns="0" bIns="0" anchor="b"/>
          <a:lstStyle/>
          <a:p>
            <a:pPr algn="r" fontAlgn="auto">
              <a:spcBef>
                <a:spcPts val="0"/>
              </a:spcBef>
              <a:spcAft>
                <a:spcPts val="0"/>
              </a:spcAft>
              <a:defRPr/>
            </a:pPr>
            <a:fld id="{E6962C7B-046F-4110-8EF0-87B51804F585}" type="slidenum">
              <a:rPr lang="ru-RU" sz="1000" b="0">
                <a:solidFill>
                  <a:schemeClr val="tx2">
                    <a:shade val="50000"/>
                  </a:schemeClr>
                </a:solidFill>
                <a:latin typeface="+mn-lt"/>
                <a:cs typeface="+mn-cs"/>
              </a:rPr>
              <a:pPr algn="r" fontAlgn="auto">
                <a:spcBef>
                  <a:spcPts val="0"/>
                </a:spcBef>
                <a:spcAft>
                  <a:spcPts val="0"/>
                </a:spcAft>
                <a:defRPr/>
              </a:pPr>
              <a:t>12</a:t>
            </a:fld>
            <a:endParaRPr lang="ru-RU" sz="1000" b="0">
              <a:solidFill>
                <a:schemeClr val="tx2">
                  <a:shade val="50000"/>
                </a:schemeClr>
              </a:solidFill>
              <a:latin typeface="+mn-lt"/>
              <a:cs typeface="+mn-cs"/>
            </a:endParaRPr>
          </a:p>
        </p:txBody>
      </p:sp>
      <p:pic>
        <p:nvPicPr>
          <p:cNvPr id="26628" name="Picture 8"/>
          <p:cNvPicPr>
            <a:picLocks noChangeAspect="1" noChangeArrowheads="1"/>
          </p:cNvPicPr>
          <p:nvPr/>
        </p:nvPicPr>
        <p:blipFill>
          <a:blip r:embed="rId2"/>
          <a:srcRect/>
          <a:stretch>
            <a:fillRect/>
          </a:stretch>
        </p:blipFill>
        <p:spPr bwMode="auto">
          <a:xfrm>
            <a:off x="0" y="981075"/>
            <a:ext cx="7251700" cy="3911600"/>
          </a:xfrm>
          <a:prstGeom prst="rect">
            <a:avLst/>
          </a:prstGeom>
          <a:noFill/>
          <a:ln w="9525">
            <a:noFill/>
            <a:miter lim="800000"/>
            <a:headEnd/>
            <a:tailEnd/>
          </a:ln>
        </p:spPr>
      </p:pic>
      <p:pic>
        <p:nvPicPr>
          <p:cNvPr id="26629" name="Picture 7"/>
          <p:cNvPicPr>
            <a:picLocks noChangeAspect="1" noChangeArrowheads="1"/>
          </p:cNvPicPr>
          <p:nvPr/>
        </p:nvPicPr>
        <p:blipFill>
          <a:blip r:embed="rId3"/>
          <a:srcRect/>
          <a:stretch>
            <a:fillRect/>
          </a:stretch>
        </p:blipFill>
        <p:spPr bwMode="auto">
          <a:xfrm>
            <a:off x="2259013" y="4530725"/>
            <a:ext cx="6775450" cy="2185988"/>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87315" y="429686"/>
            <a:ext cx="8343489" cy="524966"/>
          </a:xfrm>
        </p:spPr>
        <p:txBody>
          <a:bodyPr lIns="45720" tIns="0" rIns="45720" bIns="0" anchor="b">
            <a:normAutofit fontScale="90000"/>
          </a:bodyPr>
          <a:lstStyle/>
          <a:p>
            <a:pPr eaLnBrk="1" fontAlgn="auto" hangingPunct="1">
              <a:lnSpc>
                <a:spcPct val="100000"/>
              </a:lnSpc>
              <a:spcAft>
                <a:spcPts val="0"/>
              </a:spcAft>
              <a:defRPr/>
            </a:pPr>
            <a:r>
              <a:rPr lang="uk-UA"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Стравохід і шлунок</a:t>
            </a:r>
            <a:endParaRPr lang="ru-RU"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27650" name="Rectangle 3"/>
          <p:cNvSpPr>
            <a:spLocks noGrp="1" noChangeArrowheads="1"/>
          </p:cNvSpPr>
          <p:nvPr>
            <p:ph idx="4294967295"/>
          </p:nvPr>
        </p:nvSpPr>
        <p:spPr>
          <a:xfrm>
            <a:off x="0" y="890588"/>
            <a:ext cx="9144000" cy="5967412"/>
          </a:xfrm>
        </p:spPr>
        <p:txBody>
          <a:bodyPr/>
          <a:lstStyle/>
          <a:p>
            <a:pPr marL="273050" indent="-273050" algn="ctr" eaLnBrk="1" hangingPunct="1">
              <a:lnSpc>
                <a:spcPct val="75000"/>
              </a:lnSpc>
              <a:spcBef>
                <a:spcPts val="600"/>
              </a:spcBef>
              <a:buFont typeface="Arial" charset="0"/>
              <a:buNone/>
            </a:pPr>
            <a:r>
              <a:rPr lang="uk-UA" altLang="ru-RU" sz="3000" b="1" u="sng" smtClean="0">
                <a:latin typeface="Times New Roman" pitchFamily="18" charset="0"/>
                <a:cs typeface="Times New Roman" pitchFamily="18" charset="0"/>
              </a:rPr>
              <a:t>у дітей</a:t>
            </a:r>
          </a:p>
          <a:p>
            <a:pPr marL="273050" indent="-273050" eaLnBrk="1" hangingPunct="1">
              <a:lnSpc>
                <a:spcPct val="75000"/>
              </a:lnSpc>
              <a:spcBef>
                <a:spcPct val="0"/>
              </a:spcBef>
            </a:pPr>
            <a:r>
              <a:rPr lang="uk-UA" altLang="ru-RU" sz="2400" smtClean="0">
                <a:latin typeface="Times New Roman" pitchFamily="18" charset="0"/>
                <a:cs typeface="Times New Roman" pitchFamily="18" charset="0"/>
              </a:rPr>
              <a:t>Довжина стравоходу 10 см (Х-Х</a:t>
            </a:r>
            <a:r>
              <a:rPr lang="en-US" altLang="ru-RU" sz="2400" smtClean="0">
                <a:latin typeface="Times New Roman" pitchFamily="18" charset="0"/>
                <a:cs typeface="Times New Roman" pitchFamily="18" charset="0"/>
              </a:rPr>
              <a:t>I</a:t>
            </a:r>
            <a:r>
              <a:rPr lang="uk-UA" altLang="ru-RU" sz="2400" smtClean="0">
                <a:latin typeface="Times New Roman" pitchFamily="18" charset="0"/>
                <a:cs typeface="Times New Roman" pitchFamily="18" charset="0"/>
              </a:rPr>
              <a:t> грудн. хребці)</a:t>
            </a:r>
          </a:p>
          <a:p>
            <a:pPr marL="273050" indent="-273050" eaLnBrk="1" hangingPunct="1">
              <a:lnSpc>
                <a:spcPct val="75000"/>
              </a:lnSpc>
              <a:spcBef>
                <a:spcPct val="0"/>
              </a:spcBef>
            </a:pPr>
            <a:r>
              <a:rPr lang="uk-UA" altLang="ru-RU" sz="2400" smtClean="0">
                <a:latin typeface="Times New Roman" pitchFamily="18" charset="0"/>
                <a:cs typeface="Times New Roman" pitchFamily="18" charset="0"/>
              </a:rPr>
              <a:t>Співвідношення між довжиною стравоходу та довжиною тіла 1:5</a:t>
            </a:r>
          </a:p>
          <a:p>
            <a:pPr marL="273050" indent="-273050" eaLnBrk="1" hangingPunct="1">
              <a:lnSpc>
                <a:spcPct val="75000"/>
              </a:lnSpc>
              <a:spcBef>
                <a:spcPct val="0"/>
              </a:spcBef>
            </a:pPr>
            <a:r>
              <a:rPr lang="uk-UA" altLang="ru-RU" sz="2400" smtClean="0">
                <a:latin typeface="Times New Roman" pitchFamily="18" charset="0"/>
                <a:cs typeface="Times New Roman" pitchFamily="18" charset="0"/>
              </a:rPr>
              <a:t>Маса у новонародженого - 7 г. об’єм - 35мл, щомісяця збільшується на 25мл. </a:t>
            </a:r>
          </a:p>
          <a:p>
            <a:pPr marL="273050" indent="-273050" eaLnBrk="1" hangingPunct="1">
              <a:lnSpc>
                <a:spcPct val="75000"/>
              </a:lnSpc>
              <a:spcBef>
                <a:spcPct val="0"/>
              </a:spcBef>
            </a:pPr>
            <a:r>
              <a:rPr lang="uk-UA" sz="2400" smtClean="0">
                <a:latin typeface="Times New Roman" pitchFamily="18" charset="0"/>
                <a:cs typeface="Times New Roman" pitchFamily="18" charset="0"/>
              </a:rPr>
              <a:t>У дітей першого року життя розміщений в лівому підребер</a:t>
            </a:r>
            <a:r>
              <a:rPr lang="en-US" sz="2400" smtClean="0">
                <a:latin typeface="Times New Roman" pitchFamily="18" charset="0"/>
                <a:cs typeface="Times New Roman" pitchFamily="18" charset="0"/>
              </a:rPr>
              <a:t>’</a:t>
            </a:r>
            <a:r>
              <a:rPr lang="uk-UA" sz="2400" smtClean="0">
                <a:latin typeface="Times New Roman" pitchFamily="18" charset="0"/>
                <a:cs typeface="Times New Roman" pitchFamily="18" charset="0"/>
              </a:rPr>
              <a:t>ї горизонтально, має округлу форму. Коли дитина починає ходити, займає вертикальне положення і набуває довгастої форми.</a:t>
            </a:r>
          </a:p>
          <a:p>
            <a:pPr marL="273050" indent="-273050" eaLnBrk="1" hangingPunct="1">
              <a:lnSpc>
                <a:spcPct val="75000"/>
              </a:lnSpc>
              <a:spcBef>
                <a:spcPct val="0"/>
              </a:spcBef>
            </a:pPr>
            <a:r>
              <a:rPr lang="uk-UA" altLang="ru-RU" sz="2400" smtClean="0">
                <a:latin typeface="Times New Roman" pitchFamily="18" charset="0"/>
                <a:cs typeface="Times New Roman" pitchFamily="18" charset="0"/>
              </a:rPr>
              <a:t>Поверхня шлунка у 3 міс. збільшується у 3 рази, у 6 міс. - у 4 рази, у 2 роки – у 5 разів, у 15 річному віці – у 10 разів.</a:t>
            </a:r>
          </a:p>
          <a:p>
            <a:pPr marL="273050" indent="-273050" eaLnBrk="1" hangingPunct="1">
              <a:lnSpc>
                <a:spcPct val="75000"/>
              </a:lnSpc>
              <a:spcBef>
                <a:spcPct val="0"/>
              </a:spcBef>
            </a:pPr>
            <a:r>
              <a:rPr lang="ru-RU" altLang="ru-RU" sz="2400" smtClean="0">
                <a:latin typeface="Times New Roman" pitchFamily="18" charset="0"/>
                <a:cs typeface="Times New Roman" pitchFamily="18" charset="0"/>
              </a:rPr>
              <a:t>Розрізняють фізіологічну і анатомічну місткість шлунку. Фізіологічна – той об’єм, який дитина може з’їсти (дещо менший за анатомічну), при народженні – 7 мл, на 4-ту добу – 45 мл, на 10-й день – до 80 мл. У 3 міс. – 100 мл , в 1 рік – 250 мл, в 3 роки – 500 мл, у 12 років – 1500 мл.</a:t>
            </a:r>
            <a:r>
              <a:rPr lang="ru-RU" altLang="ru-RU" sz="2400" smtClean="0"/>
              <a:t> </a:t>
            </a:r>
            <a:endParaRPr lang="uk-UA" altLang="ru-RU" sz="2400" smtClean="0">
              <a:latin typeface="Times New Roman" pitchFamily="18" charset="0"/>
              <a:cs typeface="Times New Roman" pitchFamily="18" charset="0"/>
            </a:endParaRPr>
          </a:p>
          <a:p>
            <a:pPr marL="273050" indent="-273050" eaLnBrk="1" hangingPunct="1">
              <a:lnSpc>
                <a:spcPct val="75000"/>
              </a:lnSpc>
              <a:spcBef>
                <a:spcPct val="0"/>
              </a:spcBef>
            </a:pPr>
            <a:r>
              <a:rPr lang="uk-UA" altLang="ru-RU" sz="2400" smtClean="0">
                <a:latin typeface="Times New Roman" pitchFamily="18" charset="0"/>
                <a:cs typeface="Times New Roman" pitchFamily="18" charset="0"/>
              </a:rPr>
              <a:t>Моторика сповільнена, перистальтика в</a:t>
            </a:r>
            <a:r>
              <a:rPr lang="ru-RU" altLang="ru-RU" sz="2400" smtClean="0">
                <a:latin typeface="Times New Roman" pitchFamily="18" charset="0"/>
                <a:cs typeface="Times New Roman" pitchFamily="18" charset="0"/>
              </a:rPr>
              <a:t>’</a:t>
            </a:r>
            <a:r>
              <a:rPr lang="uk-UA" altLang="ru-RU" sz="2400" smtClean="0">
                <a:latin typeface="Times New Roman" pitchFamily="18" charset="0"/>
                <a:cs typeface="Times New Roman" pitchFamily="18" charset="0"/>
              </a:rPr>
              <a:t>яла, збільшений газовий міхур.</a:t>
            </a:r>
          </a:p>
          <a:p>
            <a:pPr marL="273050" indent="-273050" algn="just">
              <a:lnSpc>
                <a:spcPct val="75000"/>
              </a:lnSpc>
              <a:spcBef>
                <a:spcPct val="0"/>
              </a:spcBef>
            </a:pPr>
            <a:r>
              <a:rPr lang="uk-UA" altLang="ru-RU" sz="2400" smtClean="0">
                <a:latin typeface="Times New Roman" pitchFamily="18" charset="0"/>
                <a:cs typeface="Times New Roman" pitchFamily="18" charset="0"/>
              </a:rPr>
              <a:t>Секреторний апарат шлунку у дітей першого року життя розвинутий недостатньо і функціональні його можливості  низькі.</a:t>
            </a:r>
          </a:p>
          <a:p>
            <a:pPr marL="273050" indent="-273050" algn="just">
              <a:lnSpc>
                <a:spcPct val="75000"/>
              </a:lnSpc>
              <a:spcBef>
                <a:spcPct val="5000"/>
              </a:spcBef>
            </a:pPr>
            <a:r>
              <a:rPr lang="uk-UA" altLang="ru-RU" sz="2400" smtClean="0">
                <a:latin typeface="Times New Roman" pitchFamily="18" charset="0"/>
                <a:cs typeface="Times New Roman" pitchFamily="18" charset="0"/>
              </a:rPr>
              <a:t> Для дітей першого року життя характерна низька концентрація соляної кислоти.</a:t>
            </a:r>
            <a:endParaRPr lang="ru-RU" altLang="ru-RU" sz="24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131888" y="88265"/>
            <a:ext cx="7239000" cy="1143000"/>
          </a:xfrm>
        </p:spPr>
        <p:txBody>
          <a:bodyPr lIns="45720" tIns="0" rIns="45720" bIns="0" anchor="b">
            <a:normAutofit fontScale="90000"/>
          </a:bodyPr>
          <a:lstStyle/>
          <a:p>
            <a:pPr eaLnBrk="1" fontAlgn="auto" hangingPunct="1">
              <a:lnSpc>
                <a:spcPct val="100000"/>
              </a:lnSpc>
              <a:spcAft>
                <a:spcPts val="0"/>
              </a:spcAft>
              <a:defRPr/>
            </a:pPr>
            <a:r>
              <a:rPr lang="uk-UA" sz="40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Особливості функціонування шлунку</a:t>
            </a:r>
            <a:endParaRPr lang="ru-RU" sz="40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28674" name="Rectangle 3"/>
          <p:cNvSpPr>
            <a:spLocks noGrp="1" noChangeArrowheads="1"/>
          </p:cNvSpPr>
          <p:nvPr>
            <p:ph idx="4294967295"/>
          </p:nvPr>
        </p:nvSpPr>
        <p:spPr>
          <a:xfrm>
            <a:off x="0" y="1198563"/>
            <a:ext cx="9144000" cy="5257800"/>
          </a:xfrm>
        </p:spPr>
        <p:txBody>
          <a:bodyPr/>
          <a:lstStyle/>
          <a:p>
            <a:pPr marL="273050" indent="-273050" eaLnBrk="1" hangingPunct="1">
              <a:lnSpc>
                <a:spcPct val="70000"/>
              </a:lnSpc>
              <a:spcBef>
                <a:spcPts val="600"/>
              </a:spcBef>
            </a:pPr>
            <a:r>
              <a:rPr lang="uk-UA" sz="2400" smtClean="0">
                <a:solidFill>
                  <a:schemeClr val="folHlink"/>
                </a:solidFill>
                <a:cs typeface="Calibri" pitchFamily="34" charset="0"/>
              </a:rPr>
              <a:t>Час перебування їжі в шлунку</a:t>
            </a:r>
            <a:r>
              <a:rPr lang="uk-UA" sz="2400" smtClean="0">
                <a:cs typeface="Calibri" pitchFamily="34" charset="0"/>
              </a:rPr>
              <a:t>: </a:t>
            </a:r>
            <a:r>
              <a:rPr lang="uk-UA" sz="2400" i="1" smtClean="0">
                <a:cs typeface="Calibri" pitchFamily="34" charset="0"/>
              </a:rPr>
              <a:t>при природному вигодовуванні- 2-3 год, при штучному - 3-4 години</a:t>
            </a:r>
          </a:p>
          <a:p>
            <a:pPr marL="273050" indent="-273050" eaLnBrk="1" hangingPunct="1">
              <a:lnSpc>
                <a:spcPct val="70000"/>
              </a:lnSpc>
              <a:spcBef>
                <a:spcPts val="600"/>
              </a:spcBef>
            </a:pPr>
            <a:r>
              <a:rPr lang="uk-UA" sz="2400" smtClean="0">
                <a:solidFill>
                  <a:schemeClr val="folHlink"/>
                </a:solidFill>
                <a:cs typeface="Calibri" pitchFamily="34" charset="0"/>
              </a:rPr>
              <a:t>Недостатній розвиток дна та кардіальної частини шлунку,</a:t>
            </a:r>
            <a:r>
              <a:rPr lang="uk-UA" sz="2400" smtClean="0">
                <a:solidFill>
                  <a:srgbClr val="FFC000"/>
                </a:solidFill>
                <a:cs typeface="Calibri" pitchFamily="34" charset="0"/>
              </a:rPr>
              <a:t> </a:t>
            </a:r>
            <a:r>
              <a:rPr lang="uk-UA" sz="2400" smtClean="0">
                <a:cs typeface="Calibri" pitchFamily="34" charset="0"/>
              </a:rPr>
              <a:t>що </a:t>
            </a:r>
            <a:r>
              <a:rPr lang="uk-UA" sz="2400" i="1" smtClean="0">
                <a:cs typeface="Calibri" pitchFamily="34" charset="0"/>
              </a:rPr>
              <a:t>призводить до зригування,попаданню вмісту шлунку в стравохід </a:t>
            </a:r>
          </a:p>
          <a:p>
            <a:pPr marL="273050" indent="-273050" eaLnBrk="1" hangingPunct="1">
              <a:lnSpc>
                <a:spcPct val="70000"/>
              </a:lnSpc>
              <a:spcBef>
                <a:spcPts val="600"/>
              </a:spcBef>
            </a:pPr>
            <a:r>
              <a:rPr lang="uk-UA" sz="2400" smtClean="0">
                <a:solidFill>
                  <a:schemeClr val="folHlink"/>
                </a:solidFill>
                <a:cs typeface="Calibri" pitchFamily="34" charset="0"/>
              </a:rPr>
              <a:t>Добре розвинений пілоричний відділ</a:t>
            </a:r>
            <a:r>
              <a:rPr lang="uk-UA" sz="2400" smtClean="0">
                <a:cs typeface="Calibri" pitchFamily="34" charset="0"/>
              </a:rPr>
              <a:t>. </a:t>
            </a:r>
            <a:r>
              <a:rPr lang="ru-RU" sz="2400" smtClean="0">
                <a:cs typeface="Calibri" pitchFamily="34" charset="0"/>
              </a:rPr>
              <a:t>Тільки до 7-12 років збільшується кількість еластичних волокон, що сприяє покращенню рухової функції шлунку.</a:t>
            </a:r>
          </a:p>
          <a:p>
            <a:pPr marL="273050" indent="-273050" eaLnBrk="1" hangingPunct="1">
              <a:lnSpc>
                <a:spcPct val="70000"/>
              </a:lnSpc>
              <a:spcBef>
                <a:spcPts val="600"/>
              </a:spcBef>
            </a:pPr>
            <a:r>
              <a:rPr lang="ru-RU" sz="2400" smtClean="0">
                <a:cs typeface="Calibri" pitchFamily="34" charset="0"/>
              </a:rPr>
              <a:t>Недостатньо довершена інервація шлунку і нервова регуляція, що пояснюється морфологічною і функціональною незрілістю нервово-м’язових структур </a:t>
            </a:r>
            <a:r>
              <a:rPr lang="uk-UA" sz="2400" smtClean="0">
                <a:cs typeface="Calibri" pitchFamily="34" charset="0"/>
              </a:rPr>
              <a:t>(</a:t>
            </a:r>
            <a:r>
              <a:rPr lang="uk-UA" sz="2400" i="1" smtClean="0">
                <a:cs typeface="Calibri" pitchFamily="34" charset="0"/>
              </a:rPr>
              <a:t>пілороспазм</a:t>
            </a:r>
            <a:r>
              <a:rPr lang="uk-UA" sz="2400" smtClean="0">
                <a:cs typeface="Calibri" pitchFamily="34" charset="0"/>
              </a:rPr>
              <a:t>)</a:t>
            </a:r>
            <a:r>
              <a:rPr lang="ru-RU" sz="2400" smtClean="0">
                <a:cs typeface="Calibri" pitchFamily="34" charset="0"/>
              </a:rPr>
              <a:t>.  </a:t>
            </a:r>
            <a:endParaRPr lang="uk-UA" sz="2400" smtClean="0">
              <a:cs typeface="Calibri" pitchFamily="34" charset="0"/>
            </a:endParaRPr>
          </a:p>
          <a:p>
            <a:pPr marL="273050" indent="-273050" eaLnBrk="1" hangingPunct="1">
              <a:lnSpc>
                <a:spcPct val="70000"/>
              </a:lnSpc>
              <a:spcBef>
                <a:spcPts val="600"/>
              </a:spcBef>
            </a:pPr>
            <a:r>
              <a:rPr lang="uk-UA" sz="2400" smtClean="0">
                <a:solidFill>
                  <a:schemeClr val="folHlink"/>
                </a:solidFill>
                <a:cs typeface="Calibri" pitchFamily="34" charset="0"/>
              </a:rPr>
              <a:t>Шлунковий сік </a:t>
            </a:r>
            <a:r>
              <a:rPr lang="uk-UA" sz="2400" smtClean="0">
                <a:cs typeface="Calibri" pitchFamily="34" charset="0"/>
              </a:rPr>
              <a:t>як у дорослих (</a:t>
            </a:r>
            <a:r>
              <a:rPr lang="uk-UA" sz="2400" i="1" smtClean="0">
                <a:cs typeface="Calibri" pitchFamily="34" charset="0"/>
              </a:rPr>
              <a:t>соляна кислота, пепсин, хімозин, ліпаза</a:t>
            </a:r>
            <a:r>
              <a:rPr lang="uk-UA" sz="2400" smtClean="0">
                <a:cs typeface="Calibri" pitchFamily="34" charset="0"/>
              </a:rPr>
              <a:t>). </a:t>
            </a:r>
          </a:p>
          <a:p>
            <a:pPr marL="273050" indent="-273050" eaLnBrk="1" hangingPunct="1">
              <a:lnSpc>
                <a:spcPct val="70000"/>
              </a:lnSpc>
              <a:spcBef>
                <a:spcPts val="600"/>
              </a:spcBef>
            </a:pPr>
            <a:r>
              <a:rPr lang="uk-UA" sz="2400" smtClean="0">
                <a:solidFill>
                  <a:schemeClr val="folHlink"/>
                </a:solidFill>
                <a:cs typeface="Calibri" pitchFamily="34" charset="0"/>
              </a:rPr>
              <a:t>Загальна кислотність</a:t>
            </a:r>
            <a:r>
              <a:rPr lang="uk-UA" sz="2400" smtClean="0">
                <a:solidFill>
                  <a:srgbClr val="FFC000"/>
                </a:solidFill>
                <a:cs typeface="Calibri" pitchFamily="34" charset="0"/>
              </a:rPr>
              <a:t> </a:t>
            </a:r>
            <a:r>
              <a:rPr lang="uk-UA" sz="2400" smtClean="0">
                <a:cs typeface="Calibri" pitchFamily="34" charset="0"/>
              </a:rPr>
              <a:t>на 1 році життя в 2,5 рази менше, ніж у дорослих. </a:t>
            </a:r>
            <a:r>
              <a:rPr lang="ru-RU" sz="2400" smtClean="0">
                <a:cs typeface="Calibri" pitchFamily="34" charset="0"/>
              </a:rPr>
              <a:t>З 2 року життя рН - 1,5-2 (як у дорослого). Протягом першого року протеолітична активність шлункового соку ↑ у 3 разу, а у дорослих вона у 2 раза ↑, ніж у дітей  конця першого року життя.</a:t>
            </a:r>
            <a:endParaRPr lang="uk-UA" sz="2400" smtClean="0">
              <a:cs typeface="Calibri" pitchFamily="34" charset="0"/>
            </a:endParaRPr>
          </a:p>
          <a:p>
            <a:pPr marL="273050" indent="-273050" eaLnBrk="1" hangingPunct="1">
              <a:lnSpc>
                <a:spcPct val="70000"/>
              </a:lnSpc>
              <a:spcBef>
                <a:spcPts val="600"/>
              </a:spcBef>
            </a:pPr>
            <a:r>
              <a:rPr lang="uk-UA" sz="2400" smtClean="0">
                <a:solidFill>
                  <a:schemeClr val="folHlink"/>
                </a:solidFill>
                <a:cs typeface="Calibri" pitchFamily="34" charset="0"/>
              </a:rPr>
              <a:t>У дітей раннього віку мембранне та внутріклітинне травлення.</a:t>
            </a:r>
            <a:endParaRPr lang="ru-RU" sz="2400" smtClean="0">
              <a:solidFill>
                <a:schemeClr val="folHlink"/>
              </a:solidFill>
              <a:cs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3883025" y="352425"/>
            <a:ext cx="5148263" cy="1917700"/>
          </a:xfrm>
        </p:spPr>
        <p:txBody>
          <a:bodyPr/>
          <a:lstStyle/>
          <a:p>
            <a:pPr algn="r" eaLnBrk="1" hangingPunct="1"/>
            <a:r>
              <a:rPr lang="uk-UA" altLang="uk-UA" sz="4000" smtClean="0">
                <a:solidFill>
                  <a:srgbClr val="CC0000"/>
                </a:solidFill>
              </a:rPr>
              <a:t>“</a:t>
            </a:r>
            <a:r>
              <a:rPr lang="uk-UA" altLang="uk-UA" sz="4000" b="1" smtClean="0">
                <a:solidFill>
                  <a:srgbClr val="CC0000"/>
                </a:solidFill>
              </a:rPr>
              <a:t>Кишечник – другий мозок</a:t>
            </a:r>
            <a:r>
              <a:rPr lang="uk-UA" altLang="uk-UA" sz="4000" smtClean="0">
                <a:solidFill>
                  <a:srgbClr val="CC0000"/>
                </a:solidFill>
              </a:rPr>
              <a:t>”</a:t>
            </a:r>
            <a:br>
              <a:rPr lang="uk-UA" altLang="uk-UA" sz="4000" smtClean="0">
                <a:solidFill>
                  <a:srgbClr val="CC0000"/>
                </a:solidFill>
              </a:rPr>
            </a:br>
            <a:r>
              <a:rPr lang="uk-UA" altLang="uk-UA" sz="3600" smtClean="0">
                <a:solidFill>
                  <a:srgbClr val="CC0000"/>
                </a:solidFill>
              </a:rPr>
              <a:t>Девід Перлмуттер</a:t>
            </a:r>
            <a:endParaRPr lang="ru-RU" altLang="uk-UA" sz="3600" smtClean="0">
              <a:solidFill>
                <a:srgbClr val="CC0000"/>
              </a:solidFill>
            </a:endParaRPr>
          </a:p>
        </p:txBody>
      </p:sp>
      <p:sp>
        <p:nvSpPr>
          <p:cNvPr id="29698" name="Rectangle 3"/>
          <p:cNvSpPr>
            <a:spLocks noGrp="1" noChangeArrowheads="1"/>
          </p:cNvSpPr>
          <p:nvPr>
            <p:ph type="body" idx="4294967295"/>
          </p:nvPr>
        </p:nvSpPr>
        <p:spPr>
          <a:xfrm>
            <a:off x="153988" y="3570288"/>
            <a:ext cx="4960937" cy="3287712"/>
          </a:xfrm>
        </p:spPr>
        <p:txBody>
          <a:bodyPr/>
          <a:lstStyle/>
          <a:p>
            <a:pPr eaLnBrk="1" hangingPunct="1">
              <a:lnSpc>
                <a:spcPct val="65000"/>
              </a:lnSpc>
              <a:spcBef>
                <a:spcPts val="400"/>
              </a:spcBef>
            </a:pPr>
            <a:r>
              <a:rPr lang="uk-UA" altLang="uk-UA" smtClean="0"/>
              <a:t>           </a:t>
            </a:r>
            <a:r>
              <a:rPr lang="ru-RU" altLang="uk-UA" b="1" i="1" smtClean="0"/>
              <a:t>«Кишечник, який себе погано почуває, опосередковано впливає на стан головного мозку, а здоровий кишечник, який нормально функціонує, сприяє формуванню виключно гарного настрою».</a:t>
            </a:r>
          </a:p>
          <a:p>
            <a:pPr algn="r" eaLnBrk="1" hangingPunct="1">
              <a:lnSpc>
                <a:spcPct val="65000"/>
              </a:lnSpc>
              <a:spcBef>
                <a:spcPts val="400"/>
              </a:spcBef>
              <a:buFont typeface="Wingdings" pitchFamily="2" charset="2"/>
              <a:buNone/>
            </a:pPr>
            <a:r>
              <a:rPr lang="ru-RU" altLang="uk-UA" i="1" smtClean="0"/>
              <a:t>Джулія Ендерс</a:t>
            </a:r>
            <a:r>
              <a:rPr lang="ru-RU" altLang="uk-UA" smtClean="0"/>
              <a:t> </a:t>
            </a:r>
          </a:p>
        </p:txBody>
      </p:sp>
      <p:sp>
        <p:nvSpPr>
          <p:cNvPr id="29699" name="AutoShape 5" descr="enders_charm_3"/>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uk-UA" altLang="ru-RU" sz="2100" b="0">
              <a:solidFill>
                <a:schemeClr val="tx1"/>
              </a:solidFill>
              <a:latin typeface="Verdana" pitchFamily="34" charset="0"/>
            </a:endParaRPr>
          </a:p>
        </p:txBody>
      </p:sp>
      <p:sp>
        <p:nvSpPr>
          <p:cNvPr id="29700" name="AutoShape 7" descr="Результат пошуку зображень за запитом &quot;афоризми про кишечник&quot;"/>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uk-UA" altLang="ru-RU" sz="2100" b="0">
              <a:solidFill>
                <a:schemeClr val="tx1"/>
              </a:solidFill>
              <a:latin typeface="Verdana" pitchFamily="34" charset="0"/>
            </a:endParaRPr>
          </a:p>
        </p:txBody>
      </p:sp>
      <p:sp>
        <p:nvSpPr>
          <p:cNvPr id="29701" name="AutoShape 9" descr="Результат пошуку зображень за запитом &quot;афоризми про кишечник&quo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uk-UA" altLang="ru-RU" sz="2100" b="0">
              <a:solidFill>
                <a:schemeClr val="tx1"/>
              </a:solidFill>
              <a:latin typeface="Verdana" pitchFamily="34" charset="0"/>
            </a:endParaRPr>
          </a:p>
        </p:txBody>
      </p:sp>
      <p:pic>
        <p:nvPicPr>
          <p:cNvPr id="29702" name="Picture 8"/>
          <p:cNvPicPr>
            <a:picLocks noChangeAspect="1" noChangeArrowheads="1"/>
          </p:cNvPicPr>
          <p:nvPr/>
        </p:nvPicPr>
        <p:blipFill>
          <a:blip r:embed="rId2"/>
          <a:srcRect/>
          <a:stretch>
            <a:fillRect/>
          </a:stretch>
        </p:blipFill>
        <p:spPr bwMode="auto">
          <a:xfrm>
            <a:off x="128588" y="182563"/>
            <a:ext cx="4903787" cy="3360737"/>
          </a:xfrm>
          <a:prstGeom prst="rect">
            <a:avLst/>
          </a:prstGeom>
          <a:noFill/>
          <a:ln w="9525">
            <a:noFill/>
            <a:miter lim="800000"/>
            <a:headEnd/>
            <a:tailEnd/>
          </a:ln>
        </p:spPr>
      </p:pic>
      <p:pic>
        <p:nvPicPr>
          <p:cNvPr id="29703" name="Picture 9"/>
          <p:cNvPicPr>
            <a:picLocks noChangeAspect="1" noChangeArrowheads="1"/>
          </p:cNvPicPr>
          <p:nvPr/>
        </p:nvPicPr>
        <p:blipFill>
          <a:blip r:embed="rId3"/>
          <a:srcRect/>
          <a:stretch>
            <a:fillRect/>
          </a:stretch>
        </p:blipFill>
        <p:spPr bwMode="auto">
          <a:xfrm>
            <a:off x="5586413" y="2863850"/>
            <a:ext cx="3136900" cy="368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128588" y="193675"/>
            <a:ext cx="8886825" cy="64881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75326" y="55563"/>
            <a:ext cx="8870087" cy="1214421"/>
          </a:xfrm>
          <a:gradFill>
            <a:gsLst>
              <a:gs pos="0">
                <a:schemeClr val="accent6">
                  <a:tint val="92000"/>
                  <a:satMod val="170000"/>
                </a:schemeClr>
              </a:gs>
              <a:gs pos="15000">
                <a:schemeClr val="accent6">
                  <a:tint val="92000"/>
                  <a:shade val="99000"/>
                  <a:satMod val="170000"/>
                </a:schemeClr>
              </a:gs>
              <a:gs pos="62000">
                <a:schemeClr val="accent6">
                  <a:tint val="96000"/>
                  <a:shade val="80000"/>
                  <a:satMod val="170000"/>
                </a:schemeClr>
              </a:gs>
              <a:gs pos="97000">
                <a:schemeClr val="accent6">
                  <a:tint val="98000"/>
                  <a:shade val="63000"/>
                  <a:satMod val="170000"/>
                </a:schemeClr>
              </a:gs>
              <a:gs pos="100000">
                <a:schemeClr val="accent6">
                  <a:shade val="62000"/>
                  <a:satMod val="170000"/>
                </a:schemeClr>
              </a:gs>
            </a:gsLst>
            <a:path path="circle">
              <a:fillToRect l="50000" t="50000" r="50000" b="50000"/>
            </a:path>
          </a:gradFill>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6"/>
            </a:contourClr>
          </a:sp3d>
        </p:spPr>
        <p:style>
          <a:lnRef idx="0">
            <a:schemeClr val="accent6"/>
          </a:lnRef>
          <a:fillRef idx="3">
            <a:schemeClr val="accent6"/>
          </a:fillRef>
          <a:effectRef idx="3">
            <a:schemeClr val="accent6"/>
          </a:effectRef>
          <a:fontRef idx="minor">
            <a:schemeClr val="lt1"/>
          </a:fontRef>
        </p:style>
        <p:txBody>
          <a:bodyPr anchorCtr="1">
            <a:normAutofit/>
          </a:bodyPr>
          <a:lstStyle/>
          <a:p>
            <a:pPr algn="ctr" eaLnBrk="1" fontAlgn="auto" hangingPunct="1">
              <a:lnSpc>
                <a:spcPct val="100000"/>
              </a:lnSpc>
              <a:spcAft>
                <a:spcPts val="0"/>
              </a:spcAft>
              <a:defRPr/>
            </a:pPr>
            <a:r>
              <a:rPr lang="uk-UA"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Тонка кишка</a:t>
            </a:r>
            <a:r>
              <a:rPr lang="ru-RU"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uk-UA"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r>
              <a:rPr lang="uk-UA" sz="4300" b="1" kern="120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іntestіnum</a:t>
            </a:r>
            <a:r>
              <a:rPr lang="uk-UA"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uk-UA" sz="4300" b="1" kern="120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tenue</a:t>
            </a:r>
            <a:r>
              <a:rPr lang="uk-UA"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ru-RU" sz="4300" b="1" kern="1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Дата 2"/>
          <p:cNvSpPr txBox="1">
            <a:spLocks noGrp="1"/>
          </p:cNvSpPr>
          <p:nvPr/>
        </p:nvSpPr>
        <p:spPr bwMode="auto">
          <a:xfrm>
            <a:off x="3581400" y="6305550"/>
            <a:ext cx="2133600" cy="476250"/>
          </a:xfrm>
          <a:prstGeom prst="rect">
            <a:avLst/>
          </a:prstGeom>
          <a:noFill/>
          <a:ln>
            <a:miter lim="800000"/>
            <a:headEnd/>
            <a:tailEnd/>
          </a:ln>
        </p:spPr>
        <p:txBody>
          <a:bodyPr anchor="b"/>
          <a:lstStyle/>
          <a:p>
            <a:pPr algn="r" fontAlgn="auto">
              <a:spcBef>
                <a:spcPts val="0"/>
              </a:spcBef>
              <a:spcAft>
                <a:spcPts val="0"/>
              </a:spcAft>
              <a:defRPr/>
            </a:pPr>
            <a:fld id="{F8799AFD-C06A-4716-BFB7-4B900F5B9E34}" type="datetime1">
              <a:rPr lang="ru-RU" sz="1200" b="0">
                <a:solidFill>
                  <a:schemeClr val="bg2">
                    <a:shade val="50000"/>
                    <a:satMod val="200000"/>
                  </a:schemeClr>
                </a:solidFill>
                <a:latin typeface="+mn-lt"/>
                <a:cs typeface="+mn-cs"/>
              </a:rPr>
              <a:pPr algn="r" fontAlgn="auto">
                <a:spcBef>
                  <a:spcPts val="0"/>
                </a:spcBef>
                <a:spcAft>
                  <a:spcPts val="0"/>
                </a:spcAft>
                <a:defRPr/>
              </a:pPr>
              <a:t>18.11.2022</a:t>
            </a:fld>
            <a:endParaRPr lang="ru-RU" sz="1200" b="0">
              <a:solidFill>
                <a:schemeClr val="bg2">
                  <a:shade val="50000"/>
                  <a:satMod val="200000"/>
                </a:schemeClr>
              </a:solidFill>
              <a:latin typeface="+mn-lt"/>
              <a:cs typeface="+mn-cs"/>
            </a:endParaRPr>
          </a:p>
        </p:txBody>
      </p:sp>
      <p:sp>
        <p:nvSpPr>
          <p:cNvPr id="4" name="Номер слайда 3"/>
          <p:cNvSpPr txBox="1">
            <a:spLocks noGrp="1"/>
          </p:cNvSpPr>
          <p:nvPr/>
        </p:nvSpPr>
        <p:spPr bwMode="auto">
          <a:xfrm>
            <a:off x="8613775" y="6305550"/>
            <a:ext cx="457200" cy="476250"/>
          </a:xfrm>
          <a:prstGeom prst="rect">
            <a:avLst/>
          </a:prstGeom>
          <a:noFill/>
          <a:ln>
            <a:miter lim="800000"/>
            <a:headEnd/>
            <a:tailEnd/>
          </a:ln>
        </p:spPr>
        <p:txBody>
          <a:bodyPr anchor="b"/>
          <a:lstStyle/>
          <a:p>
            <a:pPr algn="ctr" fontAlgn="auto">
              <a:spcBef>
                <a:spcPts val="0"/>
              </a:spcBef>
              <a:spcAft>
                <a:spcPts val="0"/>
              </a:spcAft>
              <a:defRPr/>
            </a:pPr>
            <a:fld id="{C6AB8306-E0C0-4DDD-81CB-1728C6C5A995}" type="slidenum">
              <a:rPr lang="ru-RU" sz="1200" b="0">
                <a:solidFill>
                  <a:schemeClr val="bg2">
                    <a:shade val="50000"/>
                    <a:satMod val="200000"/>
                  </a:schemeClr>
                </a:solidFill>
                <a:latin typeface="+mn-lt"/>
                <a:cs typeface="+mn-cs"/>
              </a:rPr>
              <a:pPr algn="ctr" fontAlgn="auto">
                <a:spcBef>
                  <a:spcPts val="0"/>
                </a:spcBef>
                <a:spcAft>
                  <a:spcPts val="0"/>
                </a:spcAft>
                <a:defRPr/>
              </a:pPr>
              <a:t>17</a:t>
            </a:fld>
            <a:endParaRPr lang="ru-RU" sz="1200" b="0">
              <a:solidFill>
                <a:schemeClr val="bg2">
                  <a:shade val="50000"/>
                  <a:satMod val="200000"/>
                </a:schemeClr>
              </a:solidFill>
              <a:latin typeface="+mn-lt"/>
              <a:cs typeface="+mn-cs"/>
            </a:endParaRPr>
          </a:p>
        </p:txBody>
      </p:sp>
      <p:pic>
        <p:nvPicPr>
          <p:cNvPr id="31748" name="Picture 10"/>
          <p:cNvPicPr>
            <a:picLocks noChangeAspect="1" noChangeArrowheads="1"/>
          </p:cNvPicPr>
          <p:nvPr/>
        </p:nvPicPr>
        <p:blipFill>
          <a:blip r:embed="rId2"/>
          <a:srcRect/>
          <a:stretch>
            <a:fillRect/>
          </a:stretch>
        </p:blipFill>
        <p:spPr bwMode="auto">
          <a:xfrm>
            <a:off x="0" y="1341438"/>
            <a:ext cx="3995738" cy="5400675"/>
          </a:xfrm>
          <a:prstGeom prst="rect">
            <a:avLst/>
          </a:prstGeom>
          <a:noFill/>
          <a:ln w="9525">
            <a:noFill/>
            <a:miter lim="800000"/>
            <a:headEnd/>
            <a:tailEnd/>
          </a:ln>
        </p:spPr>
      </p:pic>
      <p:pic>
        <p:nvPicPr>
          <p:cNvPr id="31749" name="Picture 11"/>
          <p:cNvPicPr>
            <a:picLocks noChangeAspect="1" noChangeArrowheads="1"/>
          </p:cNvPicPr>
          <p:nvPr/>
        </p:nvPicPr>
        <p:blipFill>
          <a:blip r:embed="rId3"/>
          <a:srcRect/>
          <a:stretch>
            <a:fillRect/>
          </a:stretch>
        </p:blipFill>
        <p:spPr bwMode="auto">
          <a:xfrm>
            <a:off x="3851275" y="3068638"/>
            <a:ext cx="5292725" cy="3667125"/>
          </a:xfrm>
          <a:prstGeom prst="rect">
            <a:avLst/>
          </a:prstGeom>
          <a:noFill/>
          <a:ln w="9525">
            <a:noFill/>
            <a:miter lim="800000"/>
            <a:headEnd/>
            <a:tailEnd/>
          </a:ln>
        </p:spPr>
      </p:pic>
      <p:sp>
        <p:nvSpPr>
          <p:cNvPr id="31750" name="Rectangle 12"/>
          <p:cNvSpPr>
            <a:spLocks noChangeArrowheads="1"/>
          </p:cNvSpPr>
          <p:nvPr/>
        </p:nvSpPr>
        <p:spPr bwMode="auto">
          <a:xfrm>
            <a:off x="4067175" y="1408113"/>
            <a:ext cx="5076825" cy="1492250"/>
          </a:xfrm>
          <a:prstGeom prst="rect">
            <a:avLst/>
          </a:prstGeom>
          <a:noFill/>
          <a:ln w="9525">
            <a:noFill/>
            <a:miter lim="800000"/>
            <a:headEnd/>
            <a:tailEnd/>
          </a:ln>
        </p:spPr>
        <p:txBody>
          <a:bodyPr anchor="ctr">
            <a:spAutoFit/>
          </a:bodyPr>
          <a:lstStyle/>
          <a:p>
            <a:pPr algn="just">
              <a:lnSpc>
                <a:spcPct val="85000"/>
              </a:lnSpc>
            </a:pPr>
            <a:r>
              <a:rPr lang="ru-RU">
                <a:solidFill>
                  <a:schemeClr val="tx1"/>
                </a:solidFill>
              </a:rPr>
              <a:t>Стінка тонкої кишки має три оболонки, як і шлунок: слизова оболонка (має кишкові залози, що продукують кишковий сік), м’язова (має 2 шари м’язів – внутрішній циркулярний і зовнішній поздовжній), зовнішня оболонка (сполучнотканинна). </a:t>
            </a:r>
          </a:p>
        </p:txBody>
      </p:sp>
    </p:spTree>
  </p:cSld>
  <p:clrMapOvr>
    <a:masterClrMapping/>
  </p:clrMapOvr>
  <p:transition>
    <p:spli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89351" y="0"/>
            <a:ext cx="8154649" cy="1142984"/>
          </a:xfrm>
          <a:gradFill>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contourClr>
          </a:sp3d>
        </p:spPr>
        <p:style>
          <a:lnRef idx="0">
            <a:schemeClr val="accent2"/>
          </a:lnRef>
          <a:fillRef idx="3">
            <a:schemeClr val="accent2"/>
          </a:fillRef>
          <a:effectRef idx="3">
            <a:schemeClr val="accent2"/>
          </a:effectRef>
          <a:fontRef idx="minor">
            <a:schemeClr val="lt1"/>
          </a:fontRef>
        </p:style>
        <p:txBody>
          <a:bodyPr anchorCtr="1">
            <a:normAutofit fontScale="90000"/>
          </a:bodyPr>
          <a:lstStyle/>
          <a:p>
            <a:pPr algn="ctr" eaLnBrk="1" fontAlgn="auto" hangingPunct="1">
              <a:lnSpc>
                <a:spcPct val="100000"/>
              </a:lnSpc>
              <a:spcAft>
                <a:spcPts val="0"/>
              </a:spcAft>
              <a:defRPr/>
            </a:pPr>
            <a:r>
              <a:rPr lang="uk-UA"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Товста кишка</a:t>
            </a:r>
            <a:r>
              <a:rPr lang="ru-RU"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uk-UA"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t>
            </a:r>
            <a:r>
              <a:rPr lang="uk-UA" sz="4300" b="1" kern="1200"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іntestіnum</a:t>
            </a:r>
            <a:r>
              <a:rPr lang="uk-UA"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uk-UA" sz="4300" b="1" kern="1200"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crassum</a:t>
            </a:r>
            <a:r>
              <a:rPr lang="uk-UA"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t>
            </a:r>
            <a:endParaRPr lang="ru-RU" sz="4300" b="1" kern="12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Дата 2"/>
          <p:cNvSpPr txBox="1">
            <a:spLocks noGrp="1"/>
          </p:cNvSpPr>
          <p:nvPr/>
        </p:nvSpPr>
        <p:spPr bwMode="auto">
          <a:xfrm>
            <a:off x="3581400" y="6305550"/>
            <a:ext cx="2133600" cy="476250"/>
          </a:xfrm>
          <a:prstGeom prst="rect">
            <a:avLst/>
          </a:prstGeom>
          <a:noFill/>
          <a:ln>
            <a:miter lim="800000"/>
            <a:headEnd/>
            <a:tailEnd/>
          </a:ln>
        </p:spPr>
        <p:txBody>
          <a:bodyPr anchor="b"/>
          <a:lstStyle/>
          <a:p>
            <a:pPr algn="r" fontAlgn="auto">
              <a:spcBef>
                <a:spcPts val="0"/>
              </a:spcBef>
              <a:spcAft>
                <a:spcPts val="0"/>
              </a:spcAft>
              <a:defRPr/>
            </a:pPr>
            <a:fld id="{F8799AFD-C06A-4716-BFB7-4B900F5B9E34}" type="datetime1">
              <a:rPr lang="ru-RU" sz="1200" b="0">
                <a:solidFill>
                  <a:schemeClr val="bg2">
                    <a:shade val="50000"/>
                    <a:satMod val="200000"/>
                  </a:schemeClr>
                </a:solidFill>
                <a:latin typeface="+mn-lt"/>
                <a:cs typeface="+mn-cs"/>
              </a:rPr>
              <a:pPr algn="r" fontAlgn="auto">
                <a:spcBef>
                  <a:spcPts val="0"/>
                </a:spcBef>
                <a:spcAft>
                  <a:spcPts val="0"/>
                </a:spcAft>
                <a:defRPr/>
              </a:pPr>
              <a:t>18.11.2022</a:t>
            </a:fld>
            <a:endParaRPr lang="ru-RU" sz="1200" b="0">
              <a:solidFill>
                <a:schemeClr val="bg2">
                  <a:shade val="50000"/>
                  <a:satMod val="200000"/>
                </a:schemeClr>
              </a:solidFill>
              <a:latin typeface="+mn-lt"/>
              <a:cs typeface="+mn-cs"/>
            </a:endParaRPr>
          </a:p>
        </p:txBody>
      </p:sp>
      <p:sp>
        <p:nvSpPr>
          <p:cNvPr id="4" name="Номер слайда 3"/>
          <p:cNvSpPr txBox="1">
            <a:spLocks noGrp="1"/>
          </p:cNvSpPr>
          <p:nvPr/>
        </p:nvSpPr>
        <p:spPr bwMode="auto">
          <a:xfrm>
            <a:off x="8613775" y="6305550"/>
            <a:ext cx="457200" cy="476250"/>
          </a:xfrm>
          <a:prstGeom prst="rect">
            <a:avLst/>
          </a:prstGeom>
          <a:noFill/>
          <a:ln>
            <a:miter lim="800000"/>
            <a:headEnd/>
            <a:tailEnd/>
          </a:ln>
        </p:spPr>
        <p:txBody>
          <a:bodyPr anchor="b"/>
          <a:lstStyle/>
          <a:p>
            <a:pPr algn="ctr" fontAlgn="auto">
              <a:spcBef>
                <a:spcPts val="0"/>
              </a:spcBef>
              <a:spcAft>
                <a:spcPts val="0"/>
              </a:spcAft>
              <a:defRPr/>
            </a:pPr>
            <a:fld id="{B064F673-F341-4B79-89CE-C1C8A706D47F}" type="slidenum">
              <a:rPr lang="ru-RU" sz="1200" b="0">
                <a:solidFill>
                  <a:schemeClr val="bg2">
                    <a:shade val="50000"/>
                    <a:satMod val="200000"/>
                  </a:schemeClr>
                </a:solidFill>
                <a:latin typeface="+mn-lt"/>
                <a:cs typeface="+mn-cs"/>
              </a:rPr>
              <a:pPr algn="ctr" fontAlgn="auto">
                <a:spcBef>
                  <a:spcPts val="0"/>
                </a:spcBef>
                <a:spcAft>
                  <a:spcPts val="0"/>
                </a:spcAft>
                <a:defRPr/>
              </a:pPr>
              <a:t>18</a:t>
            </a:fld>
            <a:endParaRPr lang="ru-RU" sz="1200" b="0">
              <a:solidFill>
                <a:schemeClr val="bg2">
                  <a:shade val="50000"/>
                  <a:satMod val="200000"/>
                </a:schemeClr>
              </a:solidFill>
              <a:latin typeface="+mn-lt"/>
              <a:cs typeface="+mn-cs"/>
            </a:endParaRPr>
          </a:p>
        </p:txBody>
      </p:sp>
      <p:pic>
        <p:nvPicPr>
          <p:cNvPr id="32772" name="Picture 12"/>
          <p:cNvPicPr>
            <a:picLocks noChangeAspect="1" noChangeArrowheads="1"/>
          </p:cNvPicPr>
          <p:nvPr/>
        </p:nvPicPr>
        <p:blipFill>
          <a:blip r:embed="rId2"/>
          <a:srcRect/>
          <a:stretch>
            <a:fillRect/>
          </a:stretch>
        </p:blipFill>
        <p:spPr bwMode="auto">
          <a:xfrm>
            <a:off x="4211638" y="1196975"/>
            <a:ext cx="4932362" cy="5472113"/>
          </a:xfrm>
          <a:prstGeom prst="rect">
            <a:avLst/>
          </a:prstGeom>
          <a:noFill/>
          <a:ln w="9525">
            <a:noFill/>
            <a:miter lim="800000"/>
            <a:headEnd/>
            <a:tailEnd/>
          </a:ln>
        </p:spPr>
      </p:pic>
      <p:sp>
        <p:nvSpPr>
          <p:cNvPr id="32773" name="Rectangle 13"/>
          <p:cNvSpPr>
            <a:spLocks noChangeArrowheads="1"/>
          </p:cNvSpPr>
          <p:nvPr/>
        </p:nvSpPr>
        <p:spPr bwMode="auto">
          <a:xfrm>
            <a:off x="0" y="1462088"/>
            <a:ext cx="4284663" cy="5130800"/>
          </a:xfrm>
          <a:prstGeom prst="rect">
            <a:avLst/>
          </a:prstGeom>
          <a:noFill/>
          <a:ln w="9525">
            <a:noFill/>
            <a:miter lim="800000"/>
            <a:headEnd/>
            <a:tailEnd/>
          </a:ln>
        </p:spPr>
        <p:txBody>
          <a:bodyPr anchor="ctr">
            <a:spAutoFit/>
          </a:bodyPr>
          <a:lstStyle/>
          <a:p>
            <a:pPr>
              <a:lnSpc>
                <a:spcPct val="80000"/>
              </a:lnSpc>
            </a:pPr>
            <a:r>
              <a:rPr lang="ru-RU">
                <a:solidFill>
                  <a:schemeClr val="tx1"/>
                </a:solidFill>
              </a:rPr>
              <a:t>Стінки кишечника складаються з 3  оболонок: зовнішньої, м'язової, слизової з підслизовим шаром. Стінки товстого кишечнику </a:t>
            </a:r>
            <a:r>
              <a:rPr lang="ru-RU" u="sng">
                <a:solidFill>
                  <a:schemeClr val="tx1"/>
                </a:solidFill>
              </a:rPr>
              <a:t>не мають ворсинок</a:t>
            </a:r>
            <a:r>
              <a:rPr lang="ru-RU">
                <a:solidFill>
                  <a:schemeClr val="tx1"/>
                </a:solidFill>
              </a:rPr>
              <a:t>, адже в ній не всмоктуються складні молекули — лише вода, мінеральні солі та деякі вітаміни.</a:t>
            </a:r>
            <a:r>
              <a:rPr lang="ru-RU" b="0">
                <a:solidFill>
                  <a:schemeClr val="tx1"/>
                </a:solidFill>
              </a:rPr>
              <a:t> </a:t>
            </a:r>
          </a:p>
          <a:p>
            <a:pPr>
              <a:lnSpc>
                <a:spcPct val="80000"/>
              </a:lnSpc>
            </a:pPr>
            <a:r>
              <a:rPr lang="ru-RU" u="sng">
                <a:solidFill>
                  <a:schemeClr val="tx1"/>
                </a:solidFill>
              </a:rPr>
              <a:t>Основні функції товстого кишечника:</a:t>
            </a:r>
            <a:endParaRPr lang="ru-RU" b="0" u="sng">
              <a:solidFill>
                <a:schemeClr val="tx1"/>
              </a:solidFill>
            </a:endParaRPr>
          </a:p>
          <a:p>
            <a:pPr>
              <a:lnSpc>
                <a:spcPct val="80000"/>
              </a:lnSpc>
            </a:pPr>
            <a:r>
              <a:rPr lang="ru-RU" b="0">
                <a:solidFill>
                  <a:schemeClr val="tx1"/>
                </a:solidFill>
              </a:rPr>
              <a:t>• інтенсивне всмоктування води в кровоносні судини;</a:t>
            </a:r>
          </a:p>
          <a:p>
            <a:pPr>
              <a:lnSpc>
                <a:spcPct val="80000"/>
              </a:lnSpc>
            </a:pPr>
            <a:r>
              <a:rPr lang="ru-RU" b="0">
                <a:solidFill>
                  <a:schemeClr val="tx1"/>
                </a:solidFill>
              </a:rPr>
              <a:t>• всмоктування деяких мінеральних речовин;</a:t>
            </a:r>
          </a:p>
          <a:p>
            <a:pPr>
              <a:lnSpc>
                <a:spcPct val="80000"/>
              </a:lnSpc>
            </a:pPr>
            <a:r>
              <a:rPr lang="ru-RU" b="0">
                <a:solidFill>
                  <a:schemeClr val="tx1"/>
                </a:solidFill>
              </a:rPr>
              <a:t>• часткове перетравлення мікроорганізмами целюлози рослинної їжі; </a:t>
            </a:r>
          </a:p>
          <a:p>
            <a:pPr>
              <a:lnSpc>
                <a:spcPct val="80000"/>
              </a:lnSpc>
            </a:pPr>
            <a:r>
              <a:rPr lang="ru-RU" b="0">
                <a:solidFill>
                  <a:schemeClr val="tx1"/>
                </a:solidFill>
              </a:rPr>
              <a:t>• формування калових мас (можуть залишатися в товстому кишечнику до 24 годин, а потім переміщуються до прямої кишки);</a:t>
            </a:r>
          </a:p>
          <a:p>
            <a:pPr>
              <a:lnSpc>
                <a:spcPct val="80000"/>
              </a:lnSpc>
            </a:pPr>
            <a:r>
              <a:rPr lang="ru-RU" b="0">
                <a:solidFill>
                  <a:schemeClr val="tx1"/>
                </a:solidFill>
              </a:rPr>
              <a:t>• виведення неперетравлених решток назовні (дефекація).</a:t>
            </a:r>
          </a:p>
        </p:txBody>
      </p:sp>
      <p:pic>
        <p:nvPicPr>
          <p:cNvPr id="32774" name="Picture 12"/>
          <p:cNvPicPr>
            <a:picLocks noChangeAspect="1" noChangeArrowheads="1"/>
          </p:cNvPicPr>
          <p:nvPr/>
        </p:nvPicPr>
        <p:blipFill>
          <a:blip r:embed="rId2"/>
          <a:srcRect/>
          <a:stretch>
            <a:fillRect/>
          </a:stretch>
        </p:blipFill>
        <p:spPr bwMode="auto">
          <a:xfrm>
            <a:off x="4211638" y="1196975"/>
            <a:ext cx="4932362" cy="5472113"/>
          </a:xfrm>
          <a:prstGeom prst="rect">
            <a:avLst/>
          </a:prstGeom>
          <a:noFill/>
          <a:ln w="9525">
            <a:noFill/>
            <a:miter lim="800000"/>
            <a:headEnd/>
            <a:tailEnd/>
          </a:ln>
        </p:spPr>
      </p:pic>
    </p:spTree>
  </p:cSld>
  <p:clrMapOvr>
    <a:masterClrMapping/>
  </p:clrMapOvr>
  <p:transition>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p:cNvSpPr>
          <p:nvPr>
            <p:ph type="body" idx="1"/>
          </p:nvPr>
        </p:nvSpPr>
        <p:spPr>
          <a:xfrm>
            <a:off x="280988" y="444500"/>
            <a:ext cx="8655050" cy="6272213"/>
          </a:xfrm>
        </p:spPr>
        <p:txBody>
          <a:bodyPr/>
          <a:lstStyle/>
          <a:p>
            <a:pPr>
              <a:lnSpc>
                <a:spcPct val="75000"/>
              </a:lnSpc>
              <a:spcBef>
                <a:spcPts val="900"/>
              </a:spcBef>
              <a:buFont typeface="Arial" charset="0"/>
              <a:buNone/>
            </a:pPr>
            <a:r>
              <a:rPr lang="ru-RU" b="1" smtClean="0"/>
              <a:t>ТОНКИЙ КИШЕЧНИК</a:t>
            </a:r>
            <a:r>
              <a:rPr lang="ru-RU" smtClean="0"/>
              <a:t> у новонародженого відносно довжини тіла більший, ніж у дорослої людини, і залежно від віку це співвідношення становить: - новонароджений — 8,5:1; - 1 рік — 7,5:1; - 16 років – 6,5:1; - доросла людина — 5,5:1. </a:t>
            </a:r>
            <a:r>
              <a:rPr lang="uk-UA" altLang="ru-RU" smtClean="0"/>
              <a:t>У новонародженого на 1 кг маси тіла приходиться 1 м, а у дорослих – усього 10 см.</a:t>
            </a:r>
          </a:p>
          <a:p>
            <a:pPr>
              <a:lnSpc>
                <a:spcPct val="75000"/>
              </a:lnSpc>
              <a:spcBef>
                <a:spcPts val="900"/>
              </a:spcBef>
              <a:buFont typeface="Arial" charset="0"/>
              <a:buNone/>
            </a:pPr>
            <a:r>
              <a:rPr lang="ru-RU" smtClean="0"/>
              <a:t>Анатомічна довжина кишечника збільшується значно повільніше, ніж довжина тіла. </a:t>
            </a:r>
          </a:p>
          <a:p>
            <a:pPr>
              <a:lnSpc>
                <a:spcPct val="75000"/>
              </a:lnSpc>
              <a:spcBef>
                <a:spcPts val="900"/>
              </a:spcBef>
              <a:buFont typeface="Arial" charset="0"/>
              <a:buNone/>
            </a:pPr>
            <a:r>
              <a:rPr lang="ru-RU" smtClean="0"/>
              <a:t>Тонка кишка складається з 12-палої (7-10 см після народження і 25-30 см у дорослої людини, тобто збільшення її довжини відносно невелике), тощої і клубової кишок (складають відповідно 2/5 і 3/5 загально</a:t>
            </a:r>
            <a:r>
              <a:rPr lang="uk-UA" smtClean="0"/>
              <a:t>ї</a:t>
            </a:r>
            <a:r>
              <a:rPr lang="ru-RU" smtClean="0"/>
              <a:t> довжини тонкої кишки). </a:t>
            </a:r>
          </a:p>
          <a:p>
            <a:pPr>
              <a:lnSpc>
                <a:spcPct val="75000"/>
              </a:lnSpc>
              <a:spcBef>
                <a:spcPts val="900"/>
              </a:spcBef>
              <a:buFont typeface="Arial" charset="0"/>
              <a:buNone/>
            </a:pPr>
            <a:r>
              <a:rPr lang="ru-RU" smtClean="0"/>
              <a:t>Форма 12-палої кишки частіше S- або С-подібна, це пояснюється більш довгою її нижньою частиною. </a:t>
            </a:r>
          </a:p>
          <a:p>
            <a:pPr>
              <a:lnSpc>
                <a:spcPct val="75000"/>
              </a:lnSpc>
              <a:spcBef>
                <a:spcPts val="900"/>
              </a:spcBef>
              <a:buFont typeface="Arial" charset="0"/>
              <a:buNone/>
            </a:pPr>
            <a:endParaRPr lang="ru-RU"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idx="4294967295"/>
          </p:nvPr>
        </p:nvSpPr>
        <p:spPr>
          <a:xfrm>
            <a:off x="5225585" y="347560"/>
            <a:ext cx="3429001" cy="1813966"/>
          </a:xfrm>
        </p:spPr>
        <p:txBody>
          <a:bodyPr lIns="45720" tIns="0" rIns="45720" bIns="0">
            <a:normAutofit/>
          </a:bodyPr>
          <a:lstStyle/>
          <a:p>
            <a:pPr algn="ctr" eaLnBrk="1" fontAlgn="auto" hangingPunct="1">
              <a:lnSpc>
                <a:spcPct val="100000"/>
              </a:lnSpc>
              <a:spcAft>
                <a:spcPts val="0"/>
              </a:spcAft>
              <a:defRPr/>
            </a:pPr>
            <a:r>
              <a:rPr lang="uk-UA"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Травна система</a:t>
            </a:r>
            <a:r>
              <a:rPr lang="ru-RU"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a:r>
            <a:br>
              <a:rPr lang="ru-RU"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br>
            <a:r>
              <a:rPr lang="uk-UA"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a:t>
            </a:r>
            <a:r>
              <a:rPr lang="uk-UA" sz="3000" b="1" kern="1200" cap="all" dirty="0" err="1">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systema</a:t>
            </a:r>
            <a:r>
              <a:rPr lang="uk-UA"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a:t>
            </a:r>
            <a:r>
              <a:rPr lang="uk-UA" sz="3000" b="1" kern="1200" cap="all" dirty="0" err="1">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digestor</a:t>
            </a:r>
            <a:r>
              <a:rPr lang="en-US" sz="3000" b="1" kern="1200" cap="all" dirty="0" err="1">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iu</a:t>
            </a:r>
            <a:r>
              <a:rPr lang="uk-UA"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m)</a:t>
            </a:r>
            <a:endParaRPr lang="ru-RU" sz="3000" b="1" kern="1200" cap="all" dirty="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8" name="Текст 7"/>
          <p:cNvSpPr>
            <a:spLocks noGrp="1"/>
          </p:cNvSpPr>
          <p:nvPr>
            <p:ph type="body" sz="half" idx="4294967295"/>
          </p:nvPr>
        </p:nvSpPr>
        <p:spPr>
          <a:xfrm>
            <a:off x="5040313" y="2349500"/>
            <a:ext cx="4103687" cy="4319588"/>
          </a:xfrm>
        </p:spPr>
        <p:txBody>
          <a:bodyPr lIns="82296" tIns="0" rIns="0" bIns="0" anchor="ctr">
            <a:normAutofit fontScale="92500"/>
          </a:bodyPr>
          <a:lstStyle/>
          <a:p>
            <a:pPr marL="0" indent="0" eaLnBrk="1" hangingPunct="1">
              <a:spcBef>
                <a:spcPct val="0"/>
              </a:spcBef>
              <a:buFontTx/>
              <a:buNone/>
              <a:defRPr/>
            </a:pPr>
            <a:r>
              <a:rPr lang="uk-UA" sz="2400" b="1" dirty="0" smtClean="0">
                <a:effectLst>
                  <a:outerShdw blurRad="38100" dist="38100" dir="2700000" algn="tl">
                    <a:srgbClr val="C0C0C0"/>
                  </a:outerShdw>
                </a:effectLst>
              </a:rPr>
              <a:t>В ній розрізняють травний канал і сполучені з ним  травні залози. </a:t>
            </a:r>
            <a:endParaRPr lang="ru-RU" sz="2400" b="1" dirty="0" smtClean="0">
              <a:effectLst>
                <a:outerShdw blurRad="38100" dist="38100" dir="2700000" algn="tl">
                  <a:srgbClr val="C0C0C0"/>
                </a:outerShdw>
              </a:effectLst>
            </a:endParaRPr>
          </a:p>
          <a:p>
            <a:pPr marL="0" indent="0" eaLnBrk="1" hangingPunct="1">
              <a:spcBef>
                <a:spcPct val="0"/>
              </a:spcBef>
              <a:buFontTx/>
              <a:buNone/>
              <a:defRPr/>
            </a:pPr>
            <a:r>
              <a:rPr lang="uk-UA" sz="2400" b="1" dirty="0" smtClean="0">
                <a:solidFill>
                  <a:schemeClr val="folHlink"/>
                </a:solidFill>
                <a:effectLst>
                  <a:outerShdw blurRad="38100" dist="38100" dir="2700000" algn="tl">
                    <a:srgbClr val="C0C0C0"/>
                  </a:outerShdw>
                </a:effectLst>
              </a:rPr>
              <a:t>Травний канал - довжина 8–10  м.</a:t>
            </a:r>
            <a:r>
              <a:rPr lang="uk-UA" sz="2400" b="1" dirty="0" smtClean="0">
                <a:solidFill>
                  <a:srgbClr val="FFC000"/>
                </a:solidFill>
                <a:effectLst>
                  <a:outerShdw blurRad="38100" dist="38100" dir="2700000" algn="tl">
                    <a:srgbClr val="C0C0C0"/>
                  </a:outerShdw>
                </a:effectLst>
              </a:rPr>
              <a:t> </a:t>
            </a:r>
            <a:endParaRPr lang="ru-RU" sz="2400" b="1" dirty="0" smtClean="0">
              <a:solidFill>
                <a:srgbClr val="FFC000"/>
              </a:solidFill>
              <a:effectLst>
                <a:outerShdw blurRad="38100" dist="38100" dir="2700000" algn="tl">
                  <a:srgbClr val="C0C0C0"/>
                </a:outerShdw>
              </a:effectLst>
            </a:endParaRPr>
          </a:p>
          <a:p>
            <a:pPr marL="0" indent="0" eaLnBrk="1" hangingPunct="1">
              <a:spcBef>
                <a:spcPct val="0"/>
              </a:spcBef>
              <a:buFontTx/>
              <a:buNone/>
              <a:defRPr/>
            </a:pPr>
            <a:r>
              <a:rPr lang="uk-UA" sz="2400" b="1" dirty="0" smtClean="0">
                <a:effectLst>
                  <a:outerShdw blurRad="38100" dist="38100" dir="2700000" algn="tl">
                    <a:srgbClr val="C0C0C0"/>
                  </a:outerShdw>
                </a:effectLst>
              </a:rPr>
              <a:t>Відділи :  </a:t>
            </a:r>
            <a:endParaRPr lang="ru-RU" sz="2400"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порожнина рота, </a:t>
            </a:r>
            <a:endParaRPr lang="ru-RU"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глотка,</a:t>
            </a:r>
            <a:endParaRPr lang="ru-RU"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стравохід, </a:t>
            </a:r>
            <a:endParaRPr lang="ru-RU"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шлунок, </a:t>
            </a:r>
            <a:endParaRPr lang="ru-RU"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тонкий кишечник,5-7м</a:t>
            </a:r>
            <a:endParaRPr lang="ru-RU" b="1" dirty="0" smtClean="0">
              <a:effectLst>
                <a:outerShdw blurRad="38100" dist="38100" dir="2700000" algn="tl">
                  <a:srgbClr val="C0C0C0"/>
                </a:outerShdw>
              </a:effectLst>
            </a:endParaRP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Товстий кишечник 1,5-2м</a:t>
            </a:r>
            <a:r>
              <a:rPr lang="uk-UA" b="1" dirty="0" smtClean="0">
                <a:effectLst>
                  <a:outerShdw blurRad="38100" dist="38100" dir="2700000" algn="tl">
                    <a:srgbClr val="C0C0C0"/>
                  </a:outerShdw>
                </a:effectLst>
              </a:rPr>
              <a:t>.</a:t>
            </a:r>
          </a:p>
          <a:p>
            <a:pPr marL="742950" lvl="1" indent="-285750" eaLnBrk="1" hangingPunct="1">
              <a:buFont typeface="Wingdings" pitchFamily="2" charset="2"/>
              <a:buChar char="Ø"/>
              <a:defRPr/>
            </a:pPr>
            <a:r>
              <a:rPr lang="uk-UA" b="1" dirty="0" smtClean="0">
                <a:effectLst>
                  <a:outerShdw blurRad="38100" dist="38100" dir="2700000" algn="tl">
                    <a:srgbClr val="C0C0C0"/>
                  </a:outerShdw>
                </a:effectLst>
              </a:rPr>
              <a:t>відхідник</a:t>
            </a:r>
            <a:endParaRPr lang="ru-RU" b="1" dirty="0" smtClean="0">
              <a:effectLst>
                <a:outerShdw blurRad="38100" dist="38100" dir="2700000" algn="tl">
                  <a:srgbClr val="C0C0C0"/>
                </a:outerShdw>
              </a:effectLst>
            </a:endParaRPr>
          </a:p>
          <a:p>
            <a:pPr marL="0" indent="0" eaLnBrk="1" hangingPunct="1">
              <a:spcBef>
                <a:spcPct val="0"/>
              </a:spcBef>
              <a:buFontTx/>
              <a:buNone/>
              <a:defRPr/>
            </a:pPr>
            <a:endParaRPr lang="ru-RU" sz="2400" b="1" dirty="0" smtClean="0">
              <a:effectLst>
                <a:outerShdw blurRad="38100" dist="38100" dir="2700000" algn="tl">
                  <a:srgbClr val="C0C0C0"/>
                </a:outerShdw>
              </a:effectLst>
            </a:endParaRPr>
          </a:p>
        </p:txBody>
      </p:sp>
      <p:sp>
        <p:nvSpPr>
          <p:cNvPr id="16387" name="Дата 3"/>
          <p:cNvSpPr txBox="1">
            <a:spLocks noGrp="1"/>
          </p:cNvSpPr>
          <p:nvPr/>
        </p:nvSpPr>
        <p:spPr bwMode="auto">
          <a:xfrm>
            <a:off x="4246563" y="6557963"/>
            <a:ext cx="2001837" cy="227012"/>
          </a:xfrm>
          <a:prstGeom prst="rect">
            <a:avLst/>
          </a:prstGeom>
          <a:noFill/>
          <a:ln w="9525">
            <a:noFill/>
            <a:miter lim="800000"/>
            <a:headEnd/>
            <a:tailEnd/>
          </a:ln>
        </p:spPr>
        <p:txBody>
          <a:bodyPr tIns="0" bIns="0" anchor="b"/>
          <a:lstStyle/>
          <a:p>
            <a:fld id="{5D4C38D8-74C8-4AE9-AEE8-EA8C8EB0ACAD}" type="datetime1">
              <a:rPr lang="ru-RU" sz="1000" b="0">
                <a:solidFill>
                  <a:schemeClr val="tx2"/>
                </a:solidFill>
                <a:latin typeface="Trebuchet MS" pitchFamily="34" charset="0"/>
              </a:rPr>
              <a:pPr/>
              <a:t>18.11.2022</a:t>
            </a:fld>
            <a:endParaRPr lang="ru-RU" sz="1000" b="0">
              <a:solidFill>
                <a:schemeClr val="tx2"/>
              </a:solidFill>
              <a:latin typeface="Trebuchet MS" pitchFamily="34" charset="0"/>
            </a:endParaRPr>
          </a:p>
        </p:txBody>
      </p:sp>
      <p:sp>
        <p:nvSpPr>
          <p:cNvPr id="16388" name="Номер слайда 4"/>
          <p:cNvSpPr txBox="1">
            <a:spLocks noGrp="1"/>
          </p:cNvSpPr>
          <p:nvPr/>
        </p:nvSpPr>
        <p:spPr bwMode="auto">
          <a:xfrm>
            <a:off x="6251575" y="6556375"/>
            <a:ext cx="588963" cy="228600"/>
          </a:xfrm>
          <a:prstGeom prst="rect">
            <a:avLst/>
          </a:prstGeom>
          <a:noFill/>
          <a:ln w="9525">
            <a:noFill/>
            <a:miter lim="800000"/>
            <a:headEnd/>
            <a:tailEnd/>
          </a:ln>
        </p:spPr>
        <p:txBody>
          <a:bodyPr lIns="0" tIns="0" rIns="0" bIns="0" anchor="b"/>
          <a:lstStyle/>
          <a:p>
            <a:pPr algn="r"/>
            <a:fld id="{77382A6E-C2C0-4FA9-BBA7-13CC0AB714E2}" type="slidenum">
              <a:rPr lang="ru-RU" sz="1100" b="0">
                <a:solidFill>
                  <a:schemeClr val="tx2"/>
                </a:solidFill>
                <a:latin typeface="Trebuchet MS" pitchFamily="34" charset="0"/>
              </a:rPr>
              <a:pPr algn="r"/>
              <a:t>2</a:t>
            </a:fld>
            <a:endParaRPr lang="ru-RU" sz="1100" b="0">
              <a:solidFill>
                <a:schemeClr val="tx2"/>
              </a:solidFill>
              <a:latin typeface="Trebuchet MS" pitchFamily="34" charset="0"/>
            </a:endParaRPr>
          </a:p>
        </p:txBody>
      </p:sp>
      <p:pic>
        <p:nvPicPr>
          <p:cNvPr id="16389" name="Picture 7"/>
          <p:cNvPicPr>
            <a:picLocks noChangeAspect="1" noChangeArrowheads="1"/>
          </p:cNvPicPr>
          <p:nvPr/>
        </p:nvPicPr>
        <p:blipFill>
          <a:blip r:embed="rId2"/>
          <a:srcRect/>
          <a:stretch>
            <a:fillRect/>
          </a:stretch>
        </p:blipFill>
        <p:spPr bwMode="auto">
          <a:xfrm>
            <a:off x="0" y="115888"/>
            <a:ext cx="4935538" cy="6626225"/>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Текст 2"/>
          <p:cNvSpPr>
            <a:spLocks noGrp="1"/>
          </p:cNvSpPr>
          <p:nvPr>
            <p:ph type="body" idx="4294967295"/>
          </p:nvPr>
        </p:nvSpPr>
        <p:spPr>
          <a:xfrm>
            <a:off x="344488" y="477838"/>
            <a:ext cx="8504237" cy="6059487"/>
          </a:xfrm>
        </p:spPr>
        <p:txBody>
          <a:bodyPr anchor="b"/>
          <a:lstStyle/>
          <a:p>
            <a:pPr marL="0" indent="0" algn="just">
              <a:lnSpc>
                <a:spcPct val="75000"/>
              </a:lnSpc>
              <a:spcBef>
                <a:spcPts val="800"/>
              </a:spcBef>
              <a:buFont typeface="Arial" charset="0"/>
              <a:buNone/>
            </a:pPr>
            <a:r>
              <a:rPr lang="uk-UA" altLang="ru-RU" smtClean="0"/>
              <a:t>У  звязку з відносно великими розмірами печінки та недорозвитком малого тазу кишкові петлі  розташовані більш компактно, ніж у дорослих.</a:t>
            </a:r>
          </a:p>
          <a:p>
            <a:pPr marL="0" indent="0" algn="just">
              <a:lnSpc>
                <a:spcPct val="75000"/>
              </a:lnSpc>
              <a:spcBef>
                <a:spcPts val="800"/>
              </a:spcBef>
              <a:buFont typeface="Arial" charset="0"/>
              <a:buNone/>
            </a:pPr>
            <a:r>
              <a:rPr lang="uk-UA" altLang="ru-RU" smtClean="0">
                <a:solidFill>
                  <a:schemeClr val="folHlink"/>
                </a:solidFill>
              </a:rPr>
              <a:t>Дванадцятипала кишка</a:t>
            </a:r>
            <a:r>
              <a:rPr lang="uk-UA" altLang="ru-RU" smtClean="0">
                <a:solidFill>
                  <a:srgbClr val="FFFF00"/>
                </a:solidFill>
              </a:rPr>
              <a:t> </a:t>
            </a:r>
            <a:r>
              <a:rPr lang="uk-UA" altLang="ru-RU" smtClean="0"/>
              <a:t>новонародженого має кільцеподібну форму.</a:t>
            </a:r>
          </a:p>
          <a:p>
            <a:pPr marL="0" indent="0" algn="just">
              <a:lnSpc>
                <a:spcPct val="75000"/>
              </a:lnSpc>
              <a:spcBef>
                <a:spcPts val="800"/>
              </a:spcBef>
              <a:buFont typeface="Arial" charset="0"/>
              <a:buNone/>
            </a:pPr>
            <a:r>
              <a:rPr lang="uk-UA" altLang="ru-RU" smtClean="0"/>
              <a:t>ЇЇ початок і кінець розташовані на рівні </a:t>
            </a:r>
            <a:r>
              <a:rPr lang="en-US" altLang="ru-RU" smtClean="0"/>
              <a:t>L1</a:t>
            </a:r>
            <a:r>
              <a:rPr lang="ru-RU" altLang="ru-RU" smtClean="0"/>
              <a:t> (поперековий відділ)</a:t>
            </a:r>
            <a:r>
              <a:rPr lang="uk-UA" altLang="ru-RU" smtClean="0"/>
              <a:t>. </a:t>
            </a:r>
          </a:p>
          <a:p>
            <a:pPr marL="0" indent="0" algn="just">
              <a:lnSpc>
                <a:spcPct val="75000"/>
              </a:lnSpc>
              <a:spcBef>
                <a:spcPts val="800"/>
              </a:spcBef>
              <a:buFont typeface="Arial" charset="0"/>
              <a:buNone/>
            </a:pPr>
            <a:r>
              <a:rPr lang="uk-UA" altLang="ru-RU" smtClean="0"/>
              <a:t>У дітей раннього віку 12-пала кишка дуже рухлива, але у 7- річному віці її фіксує жирова тканина.</a:t>
            </a:r>
          </a:p>
          <a:p>
            <a:pPr marL="0" indent="0" algn="just">
              <a:lnSpc>
                <a:spcPct val="75000"/>
              </a:lnSpc>
              <a:spcBef>
                <a:spcPts val="800"/>
              </a:spcBef>
              <a:buFont typeface="Arial" charset="0"/>
              <a:buNone/>
            </a:pPr>
            <a:r>
              <a:rPr lang="uk-UA" altLang="ru-RU" smtClean="0"/>
              <a:t>У верхній частині 12-палої кишки відбувається вилуження кислого шлункового хімусу – підготовка до впливу ферментів підшлункової залози і змішування  з жовчю. </a:t>
            </a:r>
          </a:p>
          <a:p>
            <a:pPr marL="0" indent="0" algn="just">
              <a:lnSpc>
                <a:spcPct val="75000"/>
              </a:lnSpc>
              <a:spcBef>
                <a:spcPts val="800"/>
              </a:spcBef>
              <a:buFont typeface="Arial" charset="0"/>
              <a:buNone/>
            </a:pPr>
            <a:r>
              <a:rPr lang="uk-UA" altLang="ru-RU" smtClean="0"/>
              <a:t>Складки слизової оболонки у новонароджених менше, ніж у дітей старшого віку; дуоденальні (12-палої кишки) залози мають невеликі розміри і розгалужені менше, ніж у дорослих.</a:t>
            </a:r>
            <a:endParaRPr lang="ru-RU" altLang="ru-RU"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628650" y="228600"/>
            <a:ext cx="7886700" cy="520700"/>
          </a:xfrm>
        </p:spPr>
        <p:txBody>
          <a:bodyPr/>
          <a:lstStyle/>
          <a:p>
            <a:pPr algn="ctr"/>
            <a:r>
              <a:rPr lang="uk-UA" sz="3200" b="1" smtClean="0"/>
              <a:t>Товстий кишечник у дітей</a:t>
            </a:r>
            <a:endParaRPr lang="ru-RU" sz="3200" b="1" smtClean="0"/>
          </a:p>
        </p:txBody>
      </p:sp>
      <p:sp>
        <p:nvSpPr>
          <p:cNvPr id="35842" name="Rectangle 3"/>
          <p:cNvSpPr>
            <a:spLocks noGrp="1"/>
          </p:cNvSpPr>
          <p:nvPr>
            <p:ph type="body" idx="1"/>
          </p:nvPr>
        </p:nvSpPr>
        <p:spPr>
          <a:xfrm>
            <a:off x="125413" y="728663"/>
            <a:ext cx="8902700" cy="6129337"/>
          </a:xfrm>
        </p:spPr>
        <p:txBody>
          <a:bodyPr/>
          <a:lstStyle/>
          <a:p>
            <a:pPr>
              <a:lnSpc>
                <a:spcPct val="70000"/>
              </a:lnSpc>
              <a:spcBef>
                <a:spcPct val="0"/>
              </a:spcBef>
            </a:pPr>
            <a:r>
              <a:rPr lang="ru-RU" sz="2000" smtClean="0"/>
              <a:t>Його анатомічна будова відповідає дорослому після 3-4 -річного віку. </a:t>
            </a:r>
          </a:p>
          <a:p>
            <a:pPr>
              <a:lnSpc>
                <a:spcPct val="70000"/>
              </a:lnSpc>
              <a:spcBef>
                <a:spcPct val="0"/>
              </a:spcBef>
            </a:pPr>
            <a:r>
              <a:rPr lang="ru-RU" sz="2000" b="1" smtClean="0"/>
              <a:t>Довжина товстої кишки</a:t>
            </a:r>
            <a:r>
              <a:rPr lang="ru-RU" sz="2000" smtClean="0"/>
              <a:t> у будь-якому віці дорівнює зросту дитини. </a:t>
            </a:r>
          </a:p>
          <a:p>
            <a:pPr>
              <a:lnSpc>
                <a:spcPct val="70000"/>
              </a:lnSpc>
              <a:spcBef>
                <a:spcPct val="0"/>
              </a:spcBef>
            </a:pPr>
            <a:r>
              <a:rPr lang="ru-RU" sz="2000" u="sng" smtClean="0"/>
              <a:t>Частини товстої кишки розвинені у різному ступені</a:t>
            </a:r>
            <a:r>
              <a:rPr lang="ru-RU" sz="2000" smtClean="0"/>
              <a:t>. </a:t>
            </a:r>
          </a:p>
          <a:p>
            <a:pPr>
              <a:lnSpc>
                <a:spcPct val="70000"/>
              </a:lnSpc>
              <a:spcBef>
                <a:spcPct val="0"/>
              </a:spcBef>
            </a:pPr>
            <a:r>
              <a:rPr lang="ru-RU" sz="2000" b="1" smtClean="0"/>
              <a:t>Сліпа кишка</a:t>
            </a:r>
            <a:r>
              <a:rPr lang="ru-RU" sz="2000" smtClean="0"/>
              <a:t> у дітей лійкоподібної форми, розташована тим вище, чим менша дитина (у новонародженого вона розташована безпосередньо під печінкою). У дітей раннього віку вона більш рухлива, ніж у дорослих. </a:t>
            </a:r>
            <a:r>
              <a:rPr lang="ru-RU" sz="2000" u="sng" smtClean="0"/>
              <a:t>Остаточне формування закінчується до кінця 1 року життя.</a:t>
            </a:r>
          </a:p>
          <a:p>
            <a:pPr>
              <a:lnSpc>
                <a:spcPct val="70000"/>
              </a:lnSpc>
              <a:spcBef>
                <a:spcPct val="0"/>
              </a:spcBef>
            </a:pPr>
            <a:r>
              <a:rPr lang="ru-RU" sz="2000" smtClean="0"/>
              <a:t>Висхідна частка </a:t>
            </a:r>
            <a:r>
              <a:rPr lang="ru-RU" sz="2000" b="1" smtClean="0"/>
              <a:t>ободової кишки</a:t>
            </a:r>
            <a:r>
              <a:rPr lang="ru-RU" sz="2000" smtClean="0"/>
              <a:t> до 4 років                                                        більше низхідної частки. </a:t>
            </a:r>
          </a:p>
          <a:p>
            <a:pPr>
              <a:lnSpc>
                <a:spcPct val="70000"/>
              </a:lnSpc>
              <a:spcBef>
                <a:spcPct val="0"/>
              </a:spcBef>
            </a:pPr>
            <a:r>
              <a:rPr lang="ru-RU" sz="2000" smtClean="0"/>
              <a:t>Поперечна частка займає горизонтальне                                                          положення тільки у 2 роки. </a:t>
            </a:r>
          </a:p>
          <a:p>
            <a:pPr>
              <a:lnSpc>
                <a:spcPct val="70000"/>
              </a:lnSpc>
              <a:spcBef>
                <a:spcPct val="0"/>
              </a:spcBef>
            </a:pPr>
            <a:r>
              <a:rPr lang="ru-RU" sz="2000" b="1" smtClean="0"/>
              <a:t>Сигмоподібна кишка</a:t>
            </a:r>
            <a:r>
              <a:rPr lang="ru-RU" sz="2000" smtClean="0"/>
              <a:t> у новонародженого                                                                          дуже довга і рухлива, до 5 років розташована                                                              у черевній порожнині, а потім опускається                                                                             у малий таз. </a:t>
            </a:r>
          </a:p>
          <a:p>
            <a:pPr>
              <a:lnSpc>
                <a:spcPct val="70000"/>
              </a:lnSpc>
              <a:spcBef>
                <a:spcPct val="0"/>
              </a:spcBef>
            </a:pPr>
            <a:r>
              <a:rPr lang="ru-RU" sz="2000" b="1" smtClean="0"/>
              <a:t>Моторика</a:t>
            </a:r>
            <a:r>
              <a:rPr lang="ru-RU" sz="2000" smtClean="0"/>
              <a:t> у дітей раннього віку досить                                                                           енергійна, що викликає часте випорожнення                                                         кишечника. У дітей грудного віку </a:t>
            </a:r>
            <a:r>
              <a:rPr lang="ru-RU" sz="2000" b="1" smtClean="0"/>
              <a:t>дефекація</a:t>
            </a:r>
            <a:r>
              <a:rPr lang="ru-RU" sz="2000" smtClean="0"/>
              <a:t>                                                        відбувається рефлекторно; у перші 2 тижні                                                                        життя до 6 разів на добу, потім рідше; до                                                                            кінця першого року - стає довільним актом.                                                                                  У більш старших дітей стілець 1-2 рази на добу. </a:t>
            </a:r>
          </a:p>
          <a:p>
            <a:pPr>
              <a:lnSpc>
                <a:spcPct val="70000"/>
              </a:lnSpc>
              <a:spcBef>
                <a:spcPct val="0"/>
              </a:spcBef>
            </a:pPr>
            <a:r>
              <a:rPr lang="ru-RU" sz="2000" b="1" smtClean="0"/>
              <a:t>Час проходження їжі</a:t>
            </a:r>
            <a:r>
              <a:rPr lang="ru-RU" sz="2000" smtClean="0"/>
              <a:t> по шлунково-кишкового                                                                тракту становить, у середньому, 15 годин, з них                                                                         по тонкому кишечнику - 7-8 год, по товстому -                                                                   4-2 год.</a:t>
            </a:r>
          </a:p>
        </p:txBody>
      </p:sp>
      <p:pic>
        <p:nvPicPr>
          <p:cNvPr id="35843" name="Picture 11" descr="Результат пошуку зображень за запитом &quot;афоризми про кишечник&quot;"/>
          <p:cNvPicPr>
            <a:picLocks noChangeAspect="1" noChangeArrowheads="1"/>
          </p:cNvPicPr>
          <p:nvPr/>
        </p:nvPicPr>
        <p:blipFill>
          <a:blip r:embed="rId2"/>
          <a:srcRect/>
          <a:stretch>
            <a:fillRect/>
          </a:stretch>
        </p:blipFill>
        <p:spPr bwMode="auto">
          <a:xfrm>
            <a:off x="6726238" y="3863975"/>
            <a:ext cx="2417762" cy="2884488"/>
          </a:xfrm>
          <a:prstGeom prst="rect">
            <a:avLst/>
          </a:prstGeom>
          <a:noFill/>
          <a:ln w="9525">
            <a:noFill/>
            <a:miter lim="800000"/>
            <a:headEnd/>
            <a:tailEnd/>
          </a:ln>
        </p:spPr>
      </p:pic>
      <p:pic>
        <p:nvPicPr>
          <p:cNvPr id="35844" name="Picture 7"/>
          <p:cNvPicPr>
            <a:picLocks noChangeAspect="1" noChangeArrowheads="1"/>
          </p:cNvPicPr>
          <p:nvPr/>
        </p:nvPicPr>
        <p:blipFill>
          <a:blip r:embed="rId3"/>
          <a:srcRect/>
          <a:stretch>
            <a:fillRect/>
          </a:stretch>
        </p:blipFill>
        <p:spPr bwMode="auto">
          <a:xfrm>
            <a:off x="5699125" y="2179638"/>
            <a:ext cx="3444875" cy="467836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a:srcRect/>
          <a:stretch>
            <a:fillRect/>
          </a:stretch>
        </p:blipFill>
        <p:spPr bwMode="auto">
          <a:xfrm>
            <a:off x="433388" y="447675"/>
            <a:ext cx="8296275" cy="58896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noChangeArrowheads="1"/>
          </p:cNvPicPr>
          <p:nvPr/>
        </p:nvPicPr>
        <p:blipFill>
          <a:blip r:embed="rId2"/>
          <a:srcRect/>
          <a:stretch>
            <a:fillRect/>
          </a:stretch>
        </p:blipFill>
        <p:spPr bwMode="auto">
          <a:xfrm>
            <a:off x="487363" y="696913"/>
            <a:ext cx="8359775" cy="5445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5" descr="Будова травної системи людини схема"/>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a:p>
        </p:txBody>
      </p:sp>
      <p:pic>
        <p:nvPicPr>
          <p:cNvPr id="38914" name="Picture 6"/>
          <p:cNvPicPr>
            <a:picLocks noChangeAspect="1" noChangeArrowheads="1"/>
          </p:cNvPicPr>
          <p:nvPr/>
        </p:nvPicPr>
        <p:blipFill>
          <a:blip r:embed="rId2"/>
          <a:srcRect/>
          <a:stretch>
            <a:fillRect/>
          </a:stretch>
        </p:blipFill>
        <p:spPr bwMode="auto">
          <a:xfrm>
            <a:off x="274638" y="393700"/>
            <a:ext cx="8439150" cy="61896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80984" y="148801"/>
            <a:ext cx="8143932" cy="1025881"/>
          </a:xfrm>
          <a:gradFill>
            <a:gsLst>
              <a:gs pos="0">
                <a:schemeClr val="accent1">
                  <a:shade val="45000"/>
                  <a:satMod val="155000"/>
                </a:schemeClr>
              </a:gs>
              <a:gs pos="60000">
                <a:schemeClr val="accent1">
                  <a:shade val="95000"/>
                  <a:satMod val="150000"/>
                </a:schemeClr>
              </a:gs>
              <a:gs pos="100000">
                <a:schemeClr val="accent1">
                  <a:tint val="87000"/>
                  <a:satMod val="250000"/>
                </a:schemeClr>
              </a:gs>
            </a:gsLst>
          </a:gradFill>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style>
          <a:lnRef idx="0">
            <a:schemeClr val="accent1"/>
          </a:lnRef>
          <a:fillRef idx="3">
            <a:schemeClr val="accent1"/>
          </a:fillRef>
          <a:effectRef idx="3">
            <a:schemeClr val="accent1"/>
          </a:effectRef>
          <a:fontRef idx="minor">
            <a:schemeClr val="lt1"/>
          </a:fontRef>
        </p:style>
        <p:txBody>
          <a:bodyPr anchorCtr="1">
            <a:normAutofit/>
          </a:bodyPr>
          <a:lstStyle/>
          <a:p>
            <a:pPr algn="ctr" eaLnBrk="1" hangingPunct="1">
              <a:lnSpc>
                <a:spcPct val="100000"/>
              </a:lnSpc>
              <a:defRPr/>
            </a:pPr>
            <a:r>
              <a:rPr lang="uk-UA" sz="2800" b="1" smtClean="0">
                <a:solidFill>
                  <a:srgbClr val="FFFFFF"/>
                </a:solidFill>
                <a:effectLst>
                  <a:outerShdw blurRad="38100" dist="38100" dir="2700000" algn="tl">
                    <a:srgbClr val="C0C0C0"/>
                  </a:outerShdw>
                </a:effectLst>
                <a:latin typeface="Arial" charset="0"/>
                <a:cs typeface="Arial" charset="0"/>
              </a:rPr>
              <a:t> БУДОВА ПЕЧІНКИ, ЖОВЧНОГО МІХУРА І ПІДШЛУНКОВОЇ ЗАЛОЗИ</a:t>
            </a:r>
            <a:endParaRPr lang="ru-RU" sz="2800" b="1" smtClean="0">
              <a:solidFill>
                <a:srgbClr val="FFFFFF"/>
              </a:solidFill>
              <a:effectLst>
                <a:outerShdw blurRad="38100" dist="38100" dir="2700000" algn="tl">
                  <a:srgbClr val="C0C0C0"/>
                </a:outerShdw>
              </a:effectLst>
              <a:latin typeface="Arial" charset="0"/>
              <a:cs typeface="Arial" charset="0"/>
            </a:endParaRPr>
          </a:p>
        </p:txBody>
      </p:sp>
      <p:sp>
        <p:nvSpPr>
          <p:cNvPr id="3" name="Дата 2"/>
          <p:cNvSpPr txBox="1">
            <a:spLocks noGrp="1"/>
          </p:cNvSpPr>
          <p:nvPr/>
        </p:nvSpPr>
        <p:spPr bwMode="auto">
          <a:xfrm>
            <a:off x="3776663" y="6111875"/>
            <a:ext cx="2286000" cy="365125"/>
          </a:xfrm>
          <a:prstGeom prst="rect">
            <a:avLst/>
          </a:prstGeom>
          <a:noFill/>
          <a:ln>
            <a:miter lim="800000"/>
            <a:headEnd/>
            <a:tailEnd/>
          </a:ln>
        </p:spPr>
        <p:txBody>
          <a:bodyPr anchor="b"/>
          <a:lstStyle/>
          <a:p>
            <a:pPr algn="r" fontAlgn="auto">
              <a:spcBef>
                <a:spcPts val="0"/>
              </a:spcBef>
              <a:spcAft>
                <a:spcPts val="0"/>
              </a:spcAft>
              <a:defRPr/>
            </a:pPr>
            <a:fld id="{F8799AFD-C06A-4716-BFB7-4B900F5B9E34}" type="datetime1">
              <a:rPr lang="ru-RU" sz="1000" b="0">
                <a:solidFill>
                  <a:schemeClr val="bg2">
                    <a:shade val="50000"/>
                  </a:schemeClr>
                </a:solidFill>
                <a:latin typeface="+mn-lt"/>
                <a:cs typeface="+mn-cs"/>
              </a:rPr>
              <a:pPr algn="r" fontAlgn="auto">
                <a:spcBef>
                  <a:spcPts val="0"/>
                </a:spcBef>
                <a:spcAft>
                  <a:spcPts val="0"/>
                </a:spcAft>
                <a:defRPr/>
              </a:pPr>
              <a:t>18.11.2022</a:t>
            </a:fld>
            <a:endParaRPr lang="ru-RU" sz="1000" b="0">
              <a:solidFill>
                <a:schemeClr val="bg2">
                  <a:shade val="50000"/>
                </a:schemeClr>
              </a:solidFill>
              <a:latin typeface="+mn-lt"/>
              <a:cs typeface="+mn-cs"/>
            </a:endParaRPr>
          </a:p>
        </p:txBody>
      </p:sp>
      <p:sp>
        <p:nvSpPr>
          <p:cNvPr id="4" name="Номер слайда 3"/>
          <p:cNvSpPr txBox="1">
            <a:spLocks noGrp="1"/>
          </p:cNvSpPr>
          <p:nvPr/>
        </p:nvSpPr>
        <p:spPr bwMode="auto">
          <a:xfrm>
            <a:off x="8348663" y="6111875"/>
            <a:ext cx="457200" cy="365125"/>
          </a:xfrm>
          <a:prstGeom prst="rect">
            <a:avLst/>
          </a:prstGeom>
          <a:noFill/>
          <a:ln>
            <a:miter lim="800000"/>
            <a:headEnd/>
            <a:tailEnd/>
          </a:ln>
        </p:spPr>
        <p:txBody>
          <a:bodyPr anchor="b"/>
          <a:lstStyle/>
          <a:p>
            <a:pPr algn="r" fontAlgn="auto">
              <a:spcBef>
                <a:spcPts val="0"/>
              </a:spcBef>
              <a:spcAft>
                <a:spcPts val="0"/>
              </a:spcAft>
              <a:defRPr/>
            </a:pPr>
            <a:fld id="{D9A64C9B-ECE6-4E1E-8878-8FE8739B0C5E}" type="slidenum">
              <a:rPr lang="ru-RU" sz="1000" b="0">
                <a:solidFill>
                  <a:schemeClr val="bg2">
                    <a:shade val="50000"/>
                  </a:schemeClr>
                </a:solidFill>
                <a:latin typeface="+mn-lt"/>
                <a:cs typeface="+mn-cs"/>
              </a:rPr>
              <a:pPr algn="r" fontAlgn="auto">
                <a:spcBef>
                  <a:spcPts val="0"/>
                </a:spcBef>
                <a:spcAft>
                  <a:spcPts val="0"/>
                </a:spcAft>
                <a:defRPr/>
              </a:pPr>
              <a:t>25</a:t>
            </a:fld>
            <a:endParaRPr lang="ru-RU" sz="1000" b="0">
              <a:solidFill>
                <a:schemeClr val="bg2">
                  <a:shade val="50000"/>
                </a:schemeClr>
              </a:solidFill>
              <a:latin typeface="+mn-lt"/>
              <a:cs typeface="+mn-cs"/>
            </a:endParaRPr>
          </a:p>
        </p:txBody>
      </p:sp>
      <p:pic>
        <p:nvPicPr>
          <p:cNvPr id="39942" name="Picture 12" descr="bl_01161_6"/>
          <p:cNvPicPr>
            <a:picLocks noChangeAspect="1" noChangeArrowheads="1"/>
          </p:cNvPicPr>
          <p:nvPr/>
        </p:nvPicPr>
        <p:blipFill>
          <a:blip r:embed="rId2"/>
          <a:srcRect/>
          <a:stretch>
            <a:fillRect/>
          </a:stretch>
        </p:blipFill>
        <p:spPr bwMode="auto">
          <a:xfrm>
            <a:off x="107950" y="1268413"/>
            <a:ext cx="4176713" cy="5589587"/>
          </a:xfrm>
          <a:prstGeom prst="rect">
            <a:avLst/>
          </a:prstGeom>
          <a:noFill/>
          <a:ln w="9525">
            <a:noFill/>
            <a:miter lim="800000"/>
            <a:headEnd/>
            <a:tailEnd/>
          </a:ln>
        </p:spPr>
      </p:pic>
      <p:pic>
        <p:nvPicPr>
          <p:cNvPr id="39943" name="Picture 13"/>
          <p:cNvPicPr>
            <a:picLocks noChangeAspect="1" noChangeArrowheads="1"/>
          </p:cNvPicPr>
          <p:nvPr/>
        </p:nvPicPr>
        <p:blipFill>
          <a:blip r:embed="rId3"/>
          <a:srcRect/>
          <a:stretch>
            <a:fillRect/>
          </a:stretch>
        </p:blipFill>
        <p:spPr bwMode="auto">
          <a:xfrm>
            <a:off x="4427538" y="1196975"/>
            <a:ext cx="4716462" cy="56610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070100" y="-147339"/>
            <a:ext cx="7239000" cy="854903"/>
          </a:xfrm>
        </p:spPr>
        <p:txBody>
          <a:bodyPr lIns="45720" tIns="0" rIns="45720" bIns="0" anchor="b">
            <a:normAutofit/>
          </a:bodyPr>
          <a:lstStyle/>
          <a:p>
            <a:pPr eaLnBrk="1" fontAlgn="auto" hangingPunct="1">
              <a:lnSpc>
                <a:spcPct val="100000"/>
              </a:lnSpc>
              <a:spcAft>
                <a:spcPts val="0"/>
              </a:spcAft>
              <a:defRPr/>
            </a:pPr>
            <a:r>
              <a:rPr lang="uk-UA"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Печінка</a:t>
            </a:r>
            <a:endParaRPr lang="ru-RU"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40962" name="Rectangle 3"/>
          <p:cNvSpPr>
            <a:spLocks noGrp="1" noChangeArrowheads="1"/>
          </p:cNvSpPr>
          <p:nvPr>
            <p:ph idx="4294967295"/>
          </p:nvPr>
        </p:nvSpPr>
        <p:spPr>
          <a:xfrm>
            <a:off x="0" y="714375"/>
            <a:ext cx="5907088" cy="5741988"/>
          </a:xfrm>
        </p:spPr>
        <p:txBody>
          <a:bodyPr/>
          <a:lstStyle/>
          <a:p>
            <a:pPr marL="273050" indent="-273050" eaLnBrk="1" hangingPunct="1">
              <a:lnSpc>
                <a:spcPct val="75000"/>
              </a:lnSpc>
              <a:spcBef>
                <a:spcPts val="800"/>
              </a:spcBef>
            </a:pPr>
            <a:r>
              <a:rPr lang="ru-RU" altLang="ru-RU" sz="2000" b="1" smtClean="0">
                <a:latin typeface="Arial" charset="0"/>
                <a:cs typeface="Arial" charset="0"/>
              </a:rPr>
              <a:t>Відносно велика</a:t>
            </a:r>
            <a:r>
              <a:rPr lang="ru-RU" altLang="ru-RU" sz="2000" smtClean="0"/>
              <a:t> (відповідно, у новонародженого і дорослого 4,4% і 2,8% маси тіла); займає до 1/3-1/2 об’єму черевної порожнини. Ліва частка печінки зменшується у віці 1,5 року. </a:t>
            </a:r>
          </a:p>
          <a:p>
            <a:pPr marL="273050" indent="-273050" eaLnBrk="1" hangingPunct="1">
              <a:lnSpc>
                <a:spcPct val="75000"/>
              </a:lnSpc>
              <a:spcBef>
                <a:spcPts val="800"/>
              </a:spcBef>
            </a:pPr>
            <a:r>
              <a:rPr lang="uk-UA" altLang="ru-RU" sz="2000" b="1" smtClean="0">
                <a:latin typeface="Trebuchet MS" pitchFamily="34" charset="0"/>
              </a:rPr>
              <a:t>До 5-7 річного віку виступає з-під реберного краю</a:t>
            </a:r>
            <a:r>
              <a:rPr lang="uk-UA" altLang="ru-RU" sz="2000" smtClean="0">
                <a:latin typeface="Trebuchet MS" pitchFamily="34" charset="0"/>
              </a:rPr>
              <a:t> (</a:t>
            </a:r>
            <a:r>
              <a:rPr lang="ru-RU" altLang="ru-RU" sz="2000" i="1" smtClean="0"/>
              <a:t>Швидкість збільшення маси печінки нижче швидкості наростання маси тіла дитини. Тому до 7 років нижній край печінки легко пропальпувати. У нормі нижній край печінки до 7 років по правій середньоключичній лінії пальпується нижче за край правої ребрової дуги: до 6 міс. — на 2-3 см, з 6 міс. до 2 років — на 1,5 см, з 3-7 до років – на 0,5-1см, надалі — не виступає з-під ребрової дуги. По серединній лінії живота з 7 років печінка не опускається нижче за верхню третину відстані між пупком і мечовидним відростком</a:t>
            </a:r>
            <a:r>
              <a:rPr lang="ru-RU" altLang="ru-RU" sz="2000" smtClean="0"/>
              <a:t> </a:t>
            </a:r>
            <a:r>
              <a:rPr lang="uk-UA" altLang="ru-RU" sz="2000" smtClean="0">
                <a:latin typeface="Trebuchet MS" pitchFamily="34" charset="0"/>
              </a:rPr>
              <a:t>)</a:t>
            </a:r>
          </a:p>
          <a:p>
            <a:pPr marL="273050" indent="-273050" eaLnBrk="1" hangingPunct="1">
              <a:lnSpc>
                <a:spcPct val="75000"/>
              </a:lnSpc>
              <a:spcBef>
                <a:spcPts val="800"/>
              </a:spcBef>
            </a:pPr>
            <a:r>
              <a:rPr lang="uk-UA" altLang="ru-RU" sz="2000" b="1" smtClean="0">
                <a:latin typeface="Trebuchet MS" pitchFamily="34" charset="0"/>
              </a:rPr>
              <a:t>Виражена гетерогенність</a:t>
            </a:r>
            <a:r>
              <a:rPr lang="uk-UA" altLang="ru-RU" sz="2000" smtClean="0">
                <a:latin typeface="Trebuchet MS" pitchFamily="34" charset="0"/>
              </a:rPr>
              <a:t> (</a:t>
            </a:r>
            <a:r>
              <a:rPr lang="ru-RU" altLang="ru-RU" sz="2000" smtClean="0">
                <a:latin typeface="Trebuchet MS" pitchFamily="34" charset="0"/>
              </a:rPr>
              <a:t>неоднорідність) </a:t>
            </a:r>
            <a:r>
              <a:rPr lang="uk-UA" altLang="ru-RU" sz="2000" b="1" smtClean="0">
                <a:latin typeface="Trebuchet MS" pitchFamily="34" charset="0"/>
              </a:rPr>
              <a:t>ферментних систем</a:t>
            </a:r>
          </a:p>
          <a:p>
            <a:pPr marL="273050" indent="-273050" eaLnBrk="1" hangingPunct="1">
              <a:lnSpc>
                <a:spcPct val="75000"/>
              </a:lnSpc>
              <a:spcBef>
                <a:spcPts val="800"/>
              </a:spcBef>
            </a:pPr>
            <a:r>
              <a:rPr lang="uk-UA" altLang="ru-RU" sz="2000" b="1" smtClean="0">
                <a:latin typeface="Trebuchet MS" pitchFamily="34" charset="0"/>
              </a:rPr>
              <a:t>Залежність від виду вигодовування</a:t>
            </a:r>
            <a:r>
              <a:rPr lang="uk-UA" altLang="ru-RU" sz="2000" smtClean="0">
                <a:latin typeface="Trebuchet MS" pitchFamily="34" charset="0"/>
              </a:rPr>
              <a:t>  (</a:t>
            </a:r>
            <a:r>
              <a:rPr lang="uk-UA" altLang="ru-RU" sz="2000" i="1" smtClean="0">
                <a:latin typeface="Trebuchet MS" pitchFamily="34" charset="0"/>
              </a:rPr>
              <a:t>штучне вигодовування стимулює ранній розвиток ферментних систем</a:t>
            </a:r>
            <a:r>
              <a:rPr lang="uk-UA" altLang="ru-RU" sz="2000" smtClean="0">
                <a:latin typeface="Trebuchet MS" pitchFamily="34" charset="0"/>
              </a:rPr>
              <a:t>) </a:t>
            </a:r>
            <a:endParaRPr lang="ru-RU" altLang="ru-RU" sz="2000" smtClean="0">
              <a:latin typeface="Trebuchet MS" pitchFamily="34" charset="0"/>
            </a:endParaRPr>
          </a:p>
        </p:txBody>
      </p:sp>
      <p:pic>
        <p:nvPicPr>
          <p:cNvPr id="40963" name="Picture 2" descr="D:\ПИРОГОВКА\ПДБ и ОФЗД\КРУЖОК\АФО пищеварительной системы\551.jpg"/>
          <p:cNvPicPr>
            <a:picLocks noChangeAspect="1" noChangeArrowheads="1"/>
          </p:cNvPicPr>
          <p:nvPr/>
        </p:nvPicPr>
        <p:blipFill>
          <a:blip r:embed="rId2"/>
          <a:srcRect/>
          <a:stretch>
            <a:fillRect/>
          </a:stretch>
        </p:blipFill>
        <p:spPr bwMode="auto">
          <a:xfrm>
            <a:off x="5865813" y="925513"/>
            <a:ext cx="3278187" cy="546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Похожее изображение"/>
          <p:cNvPicPr>
            <a:picLocks noChangeAspect="1" noChangeArrowheads="1"/>
          </p:cNvPicPr>
          <p:nvPr/>
        </p:nvPicPr>
        <p:blipFill>
          <a:blip r:embed="rId2"/>
          <a:srcRect/>
          <a:stretch>
            <a:fillRect/>
          </a:stretch>
        </p:blipFill>
        <p:spPr bwMode="auto">
          <a:xfrm>
            <a:off x="473075" y="1455738"/>
            <a:ext cx="7991475" cy="4303712"/>
          </a:xfrm>
          <a:prstGeom prst="rect">
            <a:avLst/>
          </a:prstGeom>
          <a:noFill/>
          <a:ln w="9525">
            <a:noFill/>
            <a:miter lim="800000"/>
            <a:headEnd/>
            <a:tailEnd/>
          </a:ln>
        </p:spPr>
      </p:pic>
      <p:sp>
        <p:nvSpPr>
          <p:cNvPr id="41986" name="Объект 2"/>
          <p:cNvSpPr>
            <a:spLocks/>
          </p:cNvSpPr>
          <p:nvPr/>
        </p:nvSpPr>
        <p:spPr bwMode="auto">
          <a:xfrm>
            <a:off x="288925" y="863600"/>
            <a:ext cx="8640763" cy="431800"/>
          </a:xfrm>
          <a:prstGeom prst="rect">
            <a:avLst/>
          </a:prstGeom>
          <a:noFill/>
          <a:ln w="9525">
            <a:noFill/>
            <a:miter lim="800000"/>
            <a:headEnd/>
            <a:tailEnd/>
          </a:ln>
        </p:spPr>
        <p:txBody>
          <a:bodyPr/>
          <a:lstStyle/>
          <a:p>
            <a:pPr marL="171450" indent="-171450" algn="ctr" defTabSz="685800" eaLnBrk="0" hangingPunct="0">
              <a:buFont typeface="Arial" charset="0"/>
              <a:buChar char="•"/>
            </a:pPr>
            <a:r>
              <a:rPr lang="ru-RU" sz="3000" b="0">
                <a:solidFill>
                  <a:schemeClr val="tx1"/>
                </a:solidFill>
                <a:latin typeface="Times New Roman" pitchFamily="18" charset="0"/>
                <a:cs typeface="Times New Roman" pitchFamily="18" charset="0"/>
              </a:rPr>
              <a:t>2 роки           6 років             після 7 років</a:t>
            </a:r>
            <a:endParaRPr lang="ru-RU" sz="1300" b="0">
              <a:solidFill>
                <a:schemeClr val="tx1"/>
              </a:solidFill>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09546" y="144324"/>
            <a:ext cx="8143932" cy="616414"/>
          </a:xfrm>
          <a:gradFill>
            <a:gsLst>
              <a:gs pos="0">
                <a:schemeClr val="accent2">
                  <a:shade val="45000"/>
                  <a:satMod val="155000"/>
                </a:schemeClr>
              </a:gs>
              <a:gs pos="60000">
                <a:schemeClr val="accent2">
                  <a:shade val="95000"/>
                  <a:satMod val="150000"/>
                </a:schemeClr>
              </a:gs>
              <a:gs pos="100000">
                <a:schemeClr val="accent2">
                  <a:tint val="87000"/>
                  <a:satMod val="250000"/>
                </a:schemeClr>
              </a:gs>
            </a:gsLst>
          </a:gradFill>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style>
          <a:lnRef idx="0">
            <a:schemeClr val="accent2"/>
          </a:lnRef>
          <a:fillRef idx="3">
            <a:schemeClr val="accent2"/>
          </a:fillRef>
          <a:effectRef idx="3">
            <a:schemeClr val="accent2"/>
          </a:effectRef>
          <a:fontRef idx="minor">
            <a:schemeClr val="lt1"/>
          </a:fontRef>
        </p:style>
        <p:txBody>
          <a:bodyPr anchorCtr="1">
            <a:normAutofit/>
          </a:bodyPr>
          <a:lstStyle/>
          <a:p>
            <a:pPr algn="ctr" eaLnBrk="1" hangingPunct="1">
              <a:lnSpc>
                <a:spcPct val="100000"/>
              </a:lnSpc>
              <a:defRPr/>
            </a:pPr>
            <a:r>
              <a:rPr lang="uk-UA" sz="3200" b="1" smtClean="0">
                <a:solidFill>
                  <a:srgbClr val="FFFFFF"/>
                </a:solidFill>
                <a:effectLst>
                  <a:outerShdw blurRad="38100" dist="38100" dir="2700000" algn="tl">
                    <a:srgbClr val="C0C0C0"/>
                  </a:outerShdw>
                </a:effectLst>
                <a:latin typeface="Arial" charset="0"/>
                <a:cs typeface="Arial" charset="0"/>
              </a:rPr>
              <a:t>Підшлункова залоза</a:t>
            </a:r>
            <a:r>
              <a:rPr lang="ru-RU" sz="3200" b="1" smtClean="0">
                <a:solidFill>
                  <a:srgbClr val="FFFFFF"/>
                </a:solidFill>
                <a:effectLst>
                  <a:outerShdw blurRad="38100" dist="38100" dir="2700000" algn="tl">
                    <a:srgbClr val="C0C0C0"/>
                  </a:outerShdw>
                </a:effectLst>
                <a:latin typeface="Arial" charset="0"/>
                <a:cs typeface="Arial" charset="0"/>
              </a:rPr>
              <a:t> </a:t>
            </a:r>
          </a:p>
        </p:txBody>
      </p:sp>
      <p:sp>
        <p:nvSpPr>
          <p:cNvPr id="3" name="Дата 2"/>
          <p:cNvSpPr txBox="1">
            <a:spLocks noGrp="1"/>
          </p:cNvSpPr>
          <p:nvPr/>
        </p:nvSpPr>
        <p:spPr bwMode="auto">
          <a:xfrm>
            <a:off x="3776663" y="6111875"/>
            <a:ext cx="2286000" cy="365125"/>
          </a:xfrm>
          <a:prstGeom prst="rect">
            <a:avLst/>
          </a:prstGeom>
          <a:noFill/>
          <a:ln>
            <a:miter lim="800000"/>
            <a:headEnd/>
            <a:tailEnd/>
          </a:ln>
        </p:spPr>
        <p:txBody>
          <a:bodyPr anchor="b"/>
          <a:lstStyle/>
          <a:p>
            <a:pPr algn="r" fontAlgn="auto">
              <a:spcBef>
                <a:spcPts val="0"/>
              </a:spcBef>
              <a:spcAft>
                <a:spcPts val="0"/>
              </a:spcAft>
              <a:defRPr/>
            </a:pPr>
            <a:fld id="{F8799AFD-C06A-4716-BFB7-4B900F5B9E34}" type="datetime1">
              <a:rPr lang="ru-RU" sz="1000" b="0">
                <a:solidFill>
                  <a:schemeClr val="bg2">
                    <a:shade val="50000"/>
                  </a:schemeClr>
                </a:solidFill>
                <a:latin typeface="+mn-lt"/>
                <a:cs typeface="+mn-cs"/>
              </a:rPr>
              <a:pPr algn="r" fontAlgn="auto">
                <a:spcBef>
                  <a:spcPts val="0"/>
                </a:spcBef>
                <a:spcAft>
                  <a:spcPts val="0"/>
                </a:spcAft>
                <a:defRPr/>
              </a:pPr>
              <a:t>18.11.2022</a:t>
            </a:fld>
            <a:endParaRPr lang="ru-RU" sz="1000" b="0">
              <a:solidFill>
                <a:schemeClr val="bg2">
                  <a:shade val="50000"/>
                </a:schemeClr>
              </a:solidFill>
              <a:latin typeface="+mn-lt"/>
              <a:cs typeface="+mn-cs"/>
            </a:endParaRPr>
          </a:p>
        </p:txBody>
      </p:sp>
      <p:sp>
        <p:nvSpPr>
          <p:cNvPr id="4" name="Номер слайда 3"/>
          <p:cNvSpPr txBox="1">
            <a:spLocks noGrp="1"/>
          </p:cNvSpPr>
          <p:nvPr/>
        </p:nvSpPr>
        <p:spPr bwMode="auto">
          <a:xfrm>
            <a:off x="8348663" y="6111875"/>
            <a:ext cx="457200" cy="365125"/>
          </a:xfrm>
          <a:prstGeom prst="rect">
            <a:avLst/>
          </a:prstGeom>
          <a:noFill/>
          <a:ln>
            <a:miter lim="800000"/>
            <a:headEnd/>
            <a:tailEnd/>
          </a:ln>
        </p:spPr>
        <p:txBody>
          <a:bodyPr anchor="b"/>
          <a:lstStyle/>
          <a:p>
            <a:pPr algn="r" fontAlgn="auto">
              <a:spcBef>
                <a:spcPts val="0"/>
              </a:spcBef>
              <a:spcAft>
                <a:spcPts val="0"/>
              </a:spcAft>
              <a:defRPr/>
            </a:pPr>
            <a:fld id="{38C885ED-CABA-4B5A-856C-55FFC410B2B7}" type="slidenum">
              <a:rPr lang="ru-RU" sz="1000" b="0">
                <a:solidFill>
                  <a:schemeClr val="bg2">
                    <a:shade val="50000"/>
                  </a:schemeClr>
                </a:solidFill>
                <a:latin typeface="+mn-lt"/>
                <a:cs typeface="+mn-cs"/>
              </a:rPr>
              <a:pPr algn="r" fontAlgn="auto">
                <a:spcBef>
                  <a:spcPts val="0"/>
                </a:spcBef>
                <a:spcAft>
                  <a:spcPts val="0"/>
                </a:spcAft>
                <a:defRPr/>
              </a:pPr>
              <a:t>28</a:t>
            </a:fld>
            <a:endParaRPr lang="ru-RU" sz="1000" b="0">
              <a:solidFill>
                <a:schemeClr val="bg2">
                  <a:shade val="50000"/>
                </a:schemeClr>
              </a:solidFill>
              <a:latin typeface="+mn-lt"/>
              <a:cs typeface="+mn-cs"/>
            </a:endParaRPr>
          </a:p>
        </p:txBody>
      </p:sp>
      <p:pic>
        <p:nvPicPr>
          <p:cNvPr id="43014" name="Picture 9"/>
          <p:cNvPicPr>
            <a:picLocks noChangeAspect="1" noChangeArrowheads="1"/>
          </p:cNvPicPr>
          <p:nvPr/>
        </p:nvPicPr>
        <p:blipFill>
          <a:blip r:embed="rId2"/>
          <a:srcRect/>
          <a:stretch>
            <a:fillRect/>
          </a:stretch>
        </p:blipFill>
        <p:spPr bwMode="auto">
          <a:xfrm>
            <a:off x="204788" y="909638"/>
            <a:ext cx="8697912" cy="5788025"/>
          </a:xfrm>
          <a:prstGeom prst="rect">
            <a:avLst/>
          </a:prstGeom>
          <a:noFill/>
          <a:ln w="9525">
            <a:noFill/>
            <a:miter lim="800000"/>
            <a:headEnd/>
            <a:tailEnd/>
          </a:ln>
        </p:spPr>
      </p:pic>
    </p:spTree>
  </p:cSld>
  <p:clrMapOvr>
    <a:masterClrMapping/>
  </p:clrMapOvr>
  <p:transition>
    <p:cover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p:cNvPicPr>
            <a:picLocks noChangeAspect="1" noChangeArrowheads="1"/>
          </p:cNvPicPr>
          <p:nvPr/>
        </p:nvPicPr>
        <p:blipFill>
          <a:blip r:embed="rId2"/>
          <a:srcRect/>
          <a:stretch>
            <a:fillRect/>
          </a:stretch>
        </p:blipFill>
        <p:spPr bwMode="auto">
          <a:xfrm>
            <a:off x="290513" y="196850"/>
            <a:ext cx="8462962" cy="63817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ъект 1"/>
          <p:cNvSpPr>
            <a:spLocks noGrp="1"/>
          </p:cNvSpPr>
          <p:nvPr>
            <p:ph idx="4294967295"/>
          </p:nvPr>
        </p:nvSpPr>
        <p:spPr>
          <a:xfrm>
            <a:off x="628650" y="811213"/>
            <a:ext cx="7886700" cy="5365750"/>
          </a:xfrm>
        </p:spPr>
        <p:txBody>
          <a:bodyPr/>
          <a:lstStyle/>
          <a:p>
            <a:pPr marL="0" indent="0" algn="ctr">
              <a:lnSpc>
                <a:spcPct val="80000"/>
              </a:lnSpc>
              <a:buFont typeface="Arial" charset="0"/>
              <a:buNone/>
            </a:pPr>
            <a:r>
              <a:rPr lang="uk-UA" smtClean="0">
                <a:latin typeface="Times New Roman" pitchFamily="18" charset="0"/>
                <a:cs typeface="Times New Roman" pitchFamily="18" charset="0"/>
              </a:rPr>
              <a:t>Усі органи тісно пов</a:t>
            </a:r>
            <a:r>
              <a:rPr lang="en-US" smtClean="0">
                <a:latin typeface="Times New Roman" pitchFamily="18" charset="0"/>
                <a:cs typeface="Times New Roman" pitchFamily="18" charset="0"/>
              </a:rPr>
              <a:t>’</a:t>
            </a:r>
            <a:r>
              <a:rPr lang="uk-UA" smtClean="0">
                <a:latin typeface="Times New Roman" pitchFamily="18" charset="0"/>
                <a:cs typeface="Times New Roman" pitchFamily="18" charset="0"/>
              </a:rPr>
              <a:t>язані між собою анатомічно і функціонально.</a:t>
            </a:r>
            <a:r>
              <a:rPr lang="uk-UA" smtClean="0">
                <a:solidFill>
                  <a:schemeClr val="tx2"/>
                </a:solidFill>
                <a:latin typeface="Times New Roman" pitchFamily="18" charset="0"/>
                <a:cs typeface="Times New Roman" pitchFamily="18" charset="0"/>
              </a:rPr>
              <a:t> </a:t>
            </a:r>
          </a:p>
          <a:p>
            <a:pPr marL="0" indent="0" algn="ctr">
              <a:lnSpc>
                <a:spcPct val="80000"/>
              </a:lnSpc>
              <a:buFont typeface="Arial" charset="0"/>
              <a:buNone/>
            </a:pPr>
            <a:r>
              <a:rPr lang="uk-UA" smtClean="0">
                <a:solidFill>
                  <a:schemeClr val="tx2"/>
                </a:solidFill>
                <a:latin typeface="Times New Roman" pitchFamily="18" charset="0"/>
                <a:cs typeface="Times New Roman" pitchFamily="18" charset="0"/>
              </a:rPr>
              <a:t>Анатомічний зв</a:t>
            </a:r>
            <a:r>
              <a:rPr lang="en-US" smtClean="0">
                <a:solidFill>
                  <a:schemeClr val="tx2"/>
                </a:solidFill>
                <a:latin typeface="Times New Roman" pitchFamily="18" charset="0"/>
                <a:cs typeface="Times New Roman" pitchFamily="18" charset="0"/>
              </a:rPr>
              <a:t>’</a:t>
            </a:r>
            <a:r>
              <a:rPr lang="uk-UA" smtClean="0">
                <a:solidFill>
                  <a:schemeClr val="tx2"/>
                </a:solidFill>
                <a:latin typeface="Times New Roman" pitchFamily="18" charset="0"/>
                <a:cs typeface="Times New Roman" pitchFamily="18" charset="0"/>
              </a:rPr>
              <a:t>язок полягає у тому, що основою системи органів травлення є травний канал, який починається від порожнини рота і сягає відхідника.</a:t>
            </a:r>
          </a:p>
          <a:p>
            <a:pPr marL="0" indent="0" algn="ctr">
              <a:lnSpc>
                <a:spcPct val="80000"/>
              </a:lnSpc>
              <a:buFont typeface="Arial" charset="0"/>
              <a:buNone/>
            </a:pPr>
            <a:r>
              <a:rPr lang="uk-UA" smtClean="0">
                <a:solidFill>
                  <a:schemeClr val="tx2"/>
                </a:solidFill>
                <a:latin typeface="Times New Roman" pitchFamily="18" charset="0"/>
                <a:cs typeface="Times New Roman" pitchFamily="18" charset="0"/>
              </a:rPr>
              <a:t>У канал впадають протоки слинних, шлункових і кишкових травних залоз, підшлункової залози і загальна жовчна протока, по якій  у дванадцятипалу кишку поступає жовч, що  виробляється в печінці. Слина, соки шлунка, кишкових і підшлункової залози, жовч містять в собі травні ферменти і забезпечують процес травлення</a:t>
            </a:r>
            <a:r>
              <a:rPr lang="uk-UA" smtClean="0">
                <a:latin typeface="Times New Roman" pitchFamily="18" charset="0"/>
                <a:cs typeface="Times New Roman" pitchFamily="18" charset="0"/>
              </a:rPr>
              <a:t>.</a:t>
            </a:r>
            <a:endParaRPr lang="ru-RU"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noChangeArrowheads="1"/>
          </p:cNvPicPr>
          <p:nvPr/>
        </p:nvPicPr>
        <p:blipFill>
          <a:blip r:embed="rId2"/>
          <a:srcRect/>
          <a:stretch>
            <a:fillRect/>
          </a:stretch>
        </p:blipFill>
        <p:spPr bwMode="auto">
          <a:xfrm>
            <a:off x="314325" y="0"/>
            <a:ext cx="8405813" cy="68103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p:cNvPicPr>
            <a:picLocks noChangeAspect="1" noChangeArrowheads="1"/>
          </p:cNvPicPr>
          <p:nvPr/>
        </p:nvPicPr>
        <p:blipFill>
          <a:blip r:embed="rId2"/>
          <a:srcRect/>
          <a:stretch>
            <a:fillRect/>
          </a:stretch>
        </p:blipFill>
        <p:spPr bwMode="auto">
          <a:xfrm>
            <a:off x="369888" y="288925"/>
            <a:ext cx="8515350" cy="62420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Текст 2"/>
          <p:cNvSpPr>
            <a:spLocks noGrp="1"/>
          </p:cNvSpPr>
          <p:nvPr>
            <p:ph type="body" idx="4294967295"/>
          </p:nvPr>
        </p:nvSpPr>
        <p:spPr>
          <a:xfrm>
            <a:off x="458788" y="500063"/>
            <a:ext cx="4899025" cy="5929312"/>
          </a:xfrm>
        </p:spPr>
        <p:txBody>
          <a:bodyPr anchor="b"/>
          <a:lstStyle/>
          <a:p>
            <a:pPr marL="0" indent="0" algn="just">
              <a:lnSpc>
                <a:spcPct val="80000"/>
              </a:lnSpc>
              <a:spcBef>
                <a:spcPts val="800"/>
              </a:spcBef>
              <a:buFont typeface="Arial" charset="0"/>
              <a:buNone/>
            </a:pPr>
            <a:r>
              <a:rPr lang="ru-RU" altLang="ru-RU" sz="2600" smtClean="0">
                <a:latin typeface="Times New Roman" pitchFamily="18" charset="0"/>
                <a:cs typeface="Times New Roman" pitchFamily="18" charset="0"/>
              </a:rPr>
              <a:t>Засвоєння їжі та регулярне виведення невикористаних (незасвоєних) залишків залежить від правильного співвідношення трьох основних функцій травної системи: </a:t>
            </a:r>
            <a:r>
              <a:rPr lang="ru-RU" altLang="ru-RU" sz="2600" smtClean="0">
                <a:solidFill>
                  <a:srgbClr val="CC0000"/>
                </a:solidFill>
                <a:latin typeface="Times New Roman" pitchFamily="18" charset="0"/>
                <a:cs typeface="Times New Roman" pitchFamily="18" charset="0"/>
              </a:rPr>
              <a:t>секреторної, моторної та резорбційної (всмоктування)</a:t>
            </a:r>
          </a:p>
          <a:p>
            <a:pPr marL="0" indent="0" algn="just">
              <a:lnSpc>
                <a:spcPct val="80000"/>
              </a:lnSpc>
              <a:spcBef>
                <a:spcPts val="800"/>
              </a:spcBef>
              <a:buFont typeface="Arial" charset="0"/>
              <a:buNone/>
            </a:pPr>
            <a:endParaRPr lang="uk-UA" altLang="ru-RU" sz="1400" smtClean="0">
              <a:solidFill>
                <a:srgbClr val="CC0000"/>
              </a:solidFill>
              <a:latin typeface="Times New Roman" pitchFamily="18" charset="0"/>
              <a:cs typeface="Times New Roman" pitchFamily="18" charset="0"/>
            </a:endParaRPr>
          </a:p>
          <a:p>
            <a:pPr marL="0" indent="0" algn="just">
              <a:lnSpc>
                <a:spcPct val="80000"/>
              </a:lnSpc>
              <a:spcBef>
                <a:spcPts val="800"/>
              </a:spcBef>
              <a:buFont typeface="Arial" charset="0"/>
              <a:buNone/>
            </a:pPr>
            <a:r>
              <a:rPr lang="uk-UA" altLang="ru-RU" sz="2600" smtClean="0">
                <a:latin typeface="Times New Roman" pitchFamily="18" charset="0"/>
                <a:cs typeface="Times New Roman" pitchFamily="18" charset="0"/>
              </a:rPr>
              <a:t>Протягом першого року дефекація підтримується тільки рефлекторно за допомогою поперекового сегменту спинного мозку.</a:t>
            </a:r>
          </a:p>
          <a:p>
            <a:pPr marL="0" indent="0" algn="just">
              <a:lnSpc>
                <a:spcPct val="80000"/>
              </a:lnSpc>
              <a:spcBef>
                <a:spcPts val="800"/>
              </a:spcBef>
              <a:buFont typeface="Arial" charset="0"/>
              <a:buNone/>
            </a:pPr>
            <a:r>
              <a:rPr lang="uk-UA" altLang="ru-RU" sz="2600" smtClean="0">
                <a:latin typeface="Times New Roman" pitchFamily="18" charset="0"/>
                <a:cs typeface="Times New Roman" pitchFamily="18" charset="0"/>
              </a:rPr>
              <a:t> З віком рефлекс стримується за допомогою волевого контролю зовнішнього та внутрішнього анальних сфінктерів.</a:t>
            </a:r>
            <a:endParaRPr lang="ru-RU" altLang="ru-RU" sz="2600" smtClean="0">
              <a:latin typeface="Times New Roman" pitchFamily="18" charset="0"/>
              <a:cs typeface="Times New Roman" pitchFamily="18" charset="0"/>
            </a:endParaRPr>
          </a:p>
        </p:txBody>
      </p:sp>
      <p:pic>
        <p:nvPicPr>
          <p:cNvPr id="47106" name="Picture 3"/>
          <p:cNvPicPr>
            <a:picLocks noChangeAspect="1" noChangeArrowheads="1"/>
          </p:cNvPicPr>
          <p:nvPr/>
        </p:nvPicPr>
        <p:blipFill>
          <a:blip r:embed="rId2"/>
          <a:srcRect/>
          <a:stretch>
            <a:fillRect/>
          </a:stretch>
        </p:blipFill>
        <p:spPr bwMode="auto">
          <a:xfrm>
            <a:off x="5416550" y="771525"/>
            <a:ext cx="3613150" cy="58642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ctrTitle" idx="4294967295"/>
          </p:nvPr>
        </p:nvSpPr>
        <p:spPr>
          <a:xfrm>
            <a:off x="0" y="320675"/>
            <a:ext cx="9144000" cy="1390650"/>
          </a:xfrm>
        </p:spPr>
        <p:txBody>
          <a:bodyPr anchor="b"/>
          <a:lstStyle/>
          <a:p>
            <a:pPr algn="ctr" eaLnBrk="1" hangingPunct="1">
              <a:lnSpc>
                <a:spcPct val="70000"/>
              </a:lnSpc>
            </a:pPr>
            <a:r>
              <a:rPr lang="uk-UA" b="1" smtClean="0"/>
              <a:t>Особливості обміну речовин та енергії у дітей</a:t>
            </a:r>
            <a:endParaRPr lang="ru-RU" b="1" smtClean="0"/>
          </a:p>
        </p:txBody>
      </p:sp>
      <p:pic>
        <p:nvPicPr>
          <p:cNvPr id="48130" name="Picture 6"/>
          <p:cNvPicPr>
            <a:picLocks noChangeAspect="1" noChangeArrowheads="1"/>
          </p:cNvPicPr>
          <p:nvPr/>
        </p:nvPicPr>
        <p:blipFill>
          <a:blip r:embed="rId2"/>
          <a:srcRect/>
          <a:stretch>
            <a:fillRect/>
          </a:stretch>
        </p:blipFill>
        <p:spPr bwMode="auto">
          <a:xfrm>
            <a:off x="141288" y="1774825"/>
            <a:ext cx="8483600" cy="478631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Прямоугольник 1"/>
          <p:cNvSpPr>
            <a:spLocks noChangeArrowheads="1"/>
          </p:cNvSpPr>
          <p:nvPr/>
        </p:nvSpPr>
        <p:spPr bwMode="auto">
          <a:xfrm>
            <a:off x="300038" y="519113"/>
            <a:ext cx="8843962" cy="5565775"/>
          </a:xfrm>
          <a:prstGeom prst="rect">
            <a:avLst/>
          </a:prstGeom>
          <a:noFill/>
          <a:ln w="9525">
            <a:noFill/>
            <a:miter lim="800000"/>
            <a:headEnd/>
            <a:tailEnd/>
          </a:ln>
        </p:spPr>
        <p:txBody>
          <a:bodyPr>
            <a:spAutoFit/>
          </a:bodyPr>
          <a:lstStyle/>
          <a:p>
            <a:pPr>
              <a:lnSpc>
                <a:spcPct val="75000"/>
              </a:lnSpc>
            </a:pPr>
            <a:r>
              <a:rPr lang="uk-UA" sz="3200">
                <a:solidFill>
                  <a:schemeClr val="tx1"/>
                </a:solidFill>
                <a:latin typeface="Garamond" pitchFamily="18" charset="0"/>
              </a:rPr>
              <a:t>Обмін речовин і енергії або метаболізм </a:t>
            </a:r>
            <a:r>
              <a:rPr lang="ru-RU" altLang="uk-UA" b="0">
                <a:solidFill>
                  <a:schemeClr val="tx1"/>
                </a:solidFill>
              </a:rPr>
              <a:t>(від грец. μεταβολή, «перетворення, зміна»)</a:t>
            </a:r>
            <a:r>
              <a:rPr lang="ru-RU" altLang="uk-UA">
                <a:solidFill>
                  <a:schemeClr val="tx1"/>
                </a:solidFill>
              </a:rPr>
              <a:t> </a:t>
            </a:r>
            <a:r>
              <a:rPr lang="uk-UA" sz="3200" b="0">
                <a:solidFill>
                  <a:schemeClr val="tx1"/>
                </a:solidFill>
                <a:latin typeface="Garamond" pitchFamily="18" charset="0"/>
              </a:rPr>
              <a:t>— сукупність хімічних і фізичних перетворень речовин і енергії, які </a:t>
            </a:r>
            <a:r>
              <a:rPr lang="uk-UA" sz="3200">
                <a:solidFill>
                  <a:schemeClr val="tx1"/>
                </a:solidFill>
                <a:latin typeface="Garamond" pitchFamily="18" charset="0"/>
              </a:rPr>
              <a:t>забезпечують життєдіяльність організму</a:t>
            </a:r>
            <a:r>
              <a:rPr lang="uk-UA" sz="3200" b="0">
                <a:solidFill>
                  <a:schemeClr val="tx1"/>
                </a:solidFill>
                <a:latin typeface="Garamond" pitchFamily="18" charset="0"/>
              </a:rPr>
              <a:t>. </a:t>
            </a:r>
          </a:p>
          <a:p>
            <a:pPr>
              <a:lnSpc>
                <a:spcPct val="75000"/>
              </a:lnSpc>
            </a:pPr>
            <a:r>
              <a:rPr lang="uk-UA" sz="3200" b="0" u="sng">
                <a:solidFill>
                  <a:schemeClr val="tx1"/>
                </a:solidFill>
                <a:latin typeface="Garamond" pitchFamily="18" charset="0"/>
              </a:rPr>
              <a:t>Обмін речовин складається з процесів асиміляції та дисиміляції</a:t>
            </a:r>
            <a:r>
              <a:rPr lang="uk-UA" sz="3200" b="0">
                <a:solidFill>
                  <a:schemeClr val="tx1"/>
                </a:solidFill>
                <a:latin typeface="Garamond" pitchFamily="18" charset="0"/>
              </a:rPr>
              <a:t>.</a:t>
            </a:r>
          </a:p>
          <a:p>
            <a:pPr>
              <a:lnSpc>
                <a:spcPct val="75000"/>
              </a:lnSpc>
              <a:buFont typeface="Wingdings" pitchFamily="2" charset="2"/>
              <a:buChar char="ü"/>
            </a:pPr>
            <a:r>
              <a:rPr lang="uk-UA" sz="3200" b="0">
                <a:solidFill>
                  <a:schemeClr val="tx1"/>
                </a:solidFill>
                <a:latin typeface="Garamond" pitchFamily="18" charset="0"/>
              </a:rPr>
              <a:t> </a:t>
            </a:r>
            <a:r>
              <a:rPr lang="uk-UA" sz="3200">
                <a:solidFill>
                  <a:schemeClr val="tx1"/>
                </a:solidFill>
                <a:latin typeface="Garamond" pitchFamily="18" charset="0"/>
              </a:rPr>
              <a:t>Асиміляція </a:t>
            </a:r>
            <a:r>
              <a:rPr lang="uk-UA" sz="3200" b="0">
                <a:solidFill>
                  <a:schemeClr val="tx1"/>
                </a:solidFill>
                <a:latin typeface="Garamond" pitchFamily="18" charset="0"/>
              </a:rPr>
              <a:t>(анаболізм) — процес засвоєння організмом речовин та енергії. </a:t>
            </a:r>
          </a:p>
          <a:p>
            <a:pPr>
              <a:lnSpc>
                <a:spcPct val="75000"/>
              </a:lnSpc>
              <a:buFont typeface="Wingdings" pitchFamily="2" charset="2"/>
              <a:buChar char="ü"/>
            </a:pPr>
            <a:r>
              <a:rPr lang="uk-UA" sz="3200">
                <a:solidFill>
                  <a:schemeClr val="tx1"/>
                </a:solidFill>
                <a:latin typeface="Garamond" pitchFamily="18" charset="0"/>
              </a:rPr>
              <a:t>Дисиміляція </a:t>
            </a:r>
            <a:r>
              <a:rPr lang="uk-UA" sz="3200" b="0">
                <a:solidFill>
                  <a:schemeClr val="tx1"/>
                </a:solidFill>
                <a:latin typeface="Garamond" pitchFamily="18" charset="0"/>
              </a:rPr>
              <a:t>(катаболізм) — процес розпаду складних органічних сполук, при якому витрачається енергія.</a:t>
            </a:r>
          </a:p>
          <a:p>
            <a:endParaRPr lang="uk-UA" altLang="uk-UA" sz="1000">
              <a:solidFill>
                <a:schemeClr val="tx1"/>
              </a:solidFill>
              <a:latin typeface="Times New Roman" pitchFamily="18" charset="0"/>
              <a:cs typeface="Times New Roman" pitchFamily="18" charset="0"/>
            </a:endParaRPr>
          </a:p>
          <a:p>
            <a:pPr>
              <a:lnSpc>
                <a:spcPct val="75000"/>
              </a:lnSpc>
            </a:pPr>
            <a:r>
              <a:rPr lang="uk-UA" altLang="uk-UA" u="sng">
                <a:solidFill>
                  <a:schemeClr val="tx1"/>
                </a:solidFill>
                <a:latin typeface="Times New Roman" pitchFamily="18" charset="0"/>
                <a:cs typeface="Times New Roman" pitchFamily="18" charset="0"/>
              </a:rPr>
              <a:t>ФУНКЦІЇ</a:t>
            </a:r>
            <a:r>
              <a:rPr lang="uk-UA" altLang="uk-UA">
                <a:solidFill>
                  <a:schemeClr val="tx1"/>
                </a:solidFill>
                <a:latin typeface="Times New Roman" pitchFamily="18" charset="0"/>
                <a:cs typeface="Times New Roman" pitchFamily="18" charset="0"/>
              </a:rPr>
              <a:t>:</a:t>
            </a:r>
          </a:p>
          <a:p>
            <a:pPr>
              <a:lnSpc>
                <a:spcPct val="75000"/>
              </a:lnSpc>
            </a:pPr>
            <a:r>
              <a:rPr lang="uk-UA" altLang="uk-UA">
                <a:solidFill>
                  <a:schemeClr val="tx1"/>
                </a:solidFill>
                <a:latin typeface="Times New Roman" pitchFamily="18" charset="0"/>
                <a:cs typeface="Times New Roman" pitchFamily="18" charset="0"/>
              </a:rPr>
              <a:t> ◊ </a:t>
            </a:r>
            <a:r>
              <a:rPr lang="uk-UA" altLang="uk-UA" sz="2400">
                <a:solidFill>
                  <a:schemeClr val="tx1"/>
                </a:solidFill>
                <a:latin typeface="Times New Roman" pitchFamily="18" charset="0"/>
                <a:cs typeface="Times New Roman" pitchFamily="18" charset="0"/>
              </a:rPr>
              <a:t>Забезпечення клітини (організму) енергією.</a:t>
            </a:r>
          </a:p>
          <a:p>
            <a:pPr>
              <a:lnSpc>
                <a:spcPct val="75000"/>
              </a:lnSpc>
            </a:pPr>
            <a:r>
              <a:rPr lang="uk-UA" altLang="uk-UA" sz="2400">
                <a:solidFill>
                  <a:schemeClr val="tx1"/>
                </a:solidFill>
                <a:latin typeface="Times New Roman" pitchFamily="18" charset="0"/>
                <a:cs typeface="Times New Roman" pitchFamily="18" charset="0"/>
              </a:rPr>
              <a:t> ◊ Забезпечення клітини (організму) будівельним матеріалом.</a:t>
            </a:r>
          </a:p>
          <a:p>
            <a:pPr>
              <a:lnSpc>
                <a:spcPct val="75000"/>
              </a:lnSpc>
            </a:pPr>
            <a:r>
              <a:rPr lang="uk-UA" altLang="uk-UA" sz="2400">
                <a:solidFill>
                  <a:schemeClr val="tx1"/>
                </a:solidFill>
                <a:latin typeface="Times New Roman" pitchFamily="18" charset="0"/>
                <a:cs typeface="Times New Roman" pitchFamily="18" charset="0"/>
              </a:rPr>
              <a:t> ◊ Виведення з клітини (організму)</a:t>
            </a:r>
            <a:r>
              <a:rPr lang="uk-UA" altLang="uk-UA">
                <a:solidFill>
                  <a:schemeClr val="tx1"/>
                </a:solidFill>
              </a:rPr>
              <a:t> </a:t>
            </a:r>
            <a:r>
              <a:rPr lang="uk-UA" altLang="uk-UA" sz="2400">
                <a:solidFill>
                  <a:schemeClr val="tx1"/>
                </a:solidFill>
                <a:latin typeface="Times New Roman" pitchFamily="18" charset="0"/>
                <a:cs typeface="Times New Roman" pitchFamily="18" charset="0"/>
              </a:rPr>
              <a:t>відпрацьованих продуктів життєдіяльності.</a:t>
            </a:r>
            <a:endParaRPr lang="uk-UA" sz="2400">
              <a:solidFill>
                <a:schemeClr val="tx1"/>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87308" y="1258871"/>
            <a:ext cx="2643206" cy="71438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2400" b="0">
                <a:solidFill>
                  <a:srgbClr val="FF0000"/>
                </a:solidFill>
                <a:latin typeface="Constantia" pitchFamily="18" charset="0"/>
                <a:cs typeface="Arial" charset="0"/>
              </a:rPr>
              <a:t>Перший етап</a:t>
            </a:r>
          </a:p>
        </p:txBody>
      </p:sp>
      <p:sp>
        <p:nvSpPr>
          <p:cNvPr id="4" name="Скругленный прямоугольник 3"/>
          <p:cNvSpPr/>
          <p:nvPr/>
        </p:nvSpPr>
        <p:spPr>
          <a:xfrm>
            <a:off x="288895" y="3160710"/>
            <a:ext cx="2643206" cy="71438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2400" b="0">
                <a:solidFill>
                  <a:srgbClr val="FF0000"/>
                </a:solidFill>
                <a:latin typeface="Constantia" pitchFamily="18" charset="0"/>
                <a:cs typeface="Arial" charset="0"/>
              </a:rPr>
              <a:t>Другий етап</a:t>
            </a:r>
          </a:p>
        </p:txBody>
      </p:sp>
      <p:sp>
        <p:nvSpPr>
          <p:cNvPr id="5" name="Скругленный прямоугольник 4"/>
          <p:cNvSpPr/>
          <p:nvPr/>
        </p:nvSpPr>
        <p:spPr>
          <a:xfrm>
            <a:off x="287308" y="5057931"/>
            <a:ext cx="2643206" cy="64294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2400" b="0">
                <a:solidFill>
                  <a:srgbClr val="FF0000"/>
                </a:solidFill>
                <a:latin typeface="Constantia" pitchFamily="18" charset="0"/>
                <a:cs typeface="Arial" charset="0"/>
              </a:rPr>
              <a:t>Третій етап</a:t>
            </a:r>
          </a:p>
        </p:txBody>
      </p:sp>
      <p:sp>
        <p:nvSpPr>
          <p:cNvPr id="6" name="Скругленный прямоугольник 5"/>
          <p:cNvSpPr/>
          <p:nvPr/>
        </p:nvSpPr>
        <p:spPr>
          <a:xfrm>
            <a:off x="3143250" y="1143000"/>
            <a:ext cx="5643563" cy="15716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lnSpc>
                <a:spcPct val="90000"/>
              </a:lnSpc>
              <a:buFont typeface="Arial" charset="0"/>
              <a:buNone/>
              <a:defRPr/>
            </a:pPr>
            <a:r>
              <a:rPr lang="ru-RU" altLang="uk-UA" sz="2400">
                <a:solidFill>
                  <a:srgbClr val="006600"/>
                </a:solidFill>
                <a:latin typeface="Constantia" pitchFamily="18" charset="0"/>
              </a:rPr>
              <a:t>Ферментативне розчеплення білків, ліпідів і вуглеводів</a:t>
            </a:r>
            <a:r>
              <a:rPr lang="ru-RU" altLang="uk-UA" sz="2400" b="0">
                <a:solidFill>
                  <a:srgbClr val="000000"/>
                </a:solidFill>
                <a:latin typeface="Constantia" pitchFamily="18" charset="0"/>
              </a:rPr>
              <a:t>  </a:t>
            </a:r>
          </a:p>
        </p:txBody>
      </p:sp>
      <p:sp>
        <p:nvSpPr>
          <p:cNvPr id="7" name="Скругленный прямоугольник 6"/>
          <p:cNvSpPr/>
          <p:nvPr/>
        </p:nvSpPr>
        <p:spPr>
          <a:xfrm>
            <a:off x="3143250" y="3071813"/>
            <a:ext cx="5643563" cy="15716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lnSpc>
                <a:spcPct val="90000"/>
              </a:lnSpc>
              <a:buFont typeface="Arial" charset="0"/>
              <a:buNone/>
              <a:defRPr/>
            </a:pPr>
            <a:r>
              <a:rPr lang="ru-RU" altLang="uk-UA" sz="2400">
                <a:solidFill>
                  <a:srgbClr val="006600"/>
                </a:solidFill>
                <a:latin typeface="Constantia" pitchFamily="18" charset="0"/>
              </a:rPr>
              <a:t>Транспорт поживних речовин кров</a:t>
            </a:r>
            <a:r>
              <a:rPr lang="en-US" altLang="uk-UA" sz="2400">
                <a:solidFill>
                  <a:srgbClr val="006600"/>
                </a:solidFill>
                <a:latin typeface="Constantia" pitchFamily="18" charset="0"/>
              </a:rPr>
              <a:t>’</a:t>
            </a:r>
            <a:r>
              <a:rPr lang="ru-RU" altLang="uk-UA" sz="2400">
                <a:solidFill>
                  <a:srgbClr val="006600"/>
                </a:solidFill>
                <a:latin typeface="Constantia" pitchFamily="18" charset="0"/>
              </a:rPr>
              <a:t>ю до тканин </a:t>
            </a:r>
            <a:r>
              <a:rPr lang="uk-UA" altLang="uk-UA" sz="2400">
                <a:solidFill>
                  <a:srgbClr val="006600"/>
                </a:solidFill>
                <a:latin typeface="Constantia" pitchFamily="18" charset="0"/>
              </a:rPr>
              <a:t>і</a:t>
            </a:r>
            <a:r>
              <a:rPr lang="ru-RU" altLang="uk-UA" sz="2400">
                <a:solidFill>
                  <a:srgbClr val="006600"/>
                </a:solidFill>
                <a:latin typeface="Constantia" pitchFamily="18" charset="0"/>
              </a:rPr>
              <a:t> кл</a:t>
            </a:r>
            <a:r>
              <a:rPr lang="uk-UA" altLang="uk-UA" sz="2400">
                <a:solidFill>
                  <a:srgbClr val="006600"/>
                </a:solidFill>
                <a:latin typeface="Constantia" pitchFamily="18" charset="0"/>
              </a:rPr>
              <a:t>і</a:t>
            </a:r>
            <a:r>
              <a:rPr lang="ru-RU" altLang="uk-UA" sz="2400">
                <a:solidFill>
                  <a:srgbClr val="006600"/>
                </a:solidFill>
                <a:latin typeface="Constantia" pitchFamily="18" charset="0"/>
              </a:rPr>
              <a:t>тинний метабол</a:t>
            </a:r>
            <a:r>
              <a:rPr lang="uk-UA" altLang="uk-UA" sz="2400">
                <a:solidFill>
                  <a:srgbClr val="006600"/>
                </a:solidFill>
                <a:latin typeface="Constantia" pitchFamily="18" charset="0"/>
              </a:rPr>
              <a:t>і</a:t>
            </a:r>
            <a:r>
              <a:rPr lang="ru-RU" altLang="uk-UA" sz="2400">
                <a:solidFill>
                  <a:srgbClr val="006600"/>
                </a:solidFill>
                <a:latin typeface="Constantia" pitchFamily="18" charset="0"/>
              </a:rPr>
              <a:t>зм</a:t>
            </a:r>
          </a:p>
        </p:txBody>
      </p:sp>
      <p:sp>
        <p:nvSpPr>
          <p:cNvPr id="8" name="Скругленный прямоугольник 7"/>
          <p:cNvSpPr/>
          <p:nvPr/>
        </p:nvSpPr>
        <p:spPr>
          <a:xfrm>
            <a:off x="3143250" y="4929188"/>
            <a:ext cx="5643563" cy="15716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lnSpc>
                <a:spcPct val="90000"/>
              </a:lnSpc>
              <a:buFont typeface="Arial" charset="0"/>
              <a:buNone/>
              <a:defRPr/>
            </a:pPr>
            <a:r>
              <a:rPr lang="ru-RU" altLang="uk-UA" sz="2400">
                <a:solidFill>
                  <a:srgbClr val="006600"/>
                </a:solidFill>
                <a:latin typeface="Constantia" pitchFamily="18" charset="0"/>
              </a:rPr>
              <a:t>Виведення  кінцевих продуктів метаболізму в складі сечовини (сечової кислоти), калу, поту, через легені у вигляді CO2 тощо</a:t>
            </a:r>
          </a:p>
          <a:p>
            <a:pPr algn="ctr">
              <a:lnSpc>
                <a:spcPct val="90000"/>
              </a:lnSpc>
              <a:buFont typeface="Arial" charset="0"/>
              <a:buNone/>
              <a:defRPr/>
            </a:pPr>
            <a:endParaRPr lang="ru-RU" altLang="uk-UA" sz="2400">
              <a:solidFill>
                <a:srgbClr val="006600"/>
              </a:solidFill>
              <a:latin typeface="Constantia" pitchFamily="18" charset="0"/>
            </a:endParaRPr>
          </a:p>
        </p:txBody>
      </p:sp>
      <p:sp>
        <p:nvSpPr>
          <p:cNvPr id="50189" name="WordArt 15"/>
          <p:cNvSpPr>
            <a:spLocks noChangeArrowheads="1" noChangeShapeType="1" noTextEdit="1"/>
          </p:cNvSpPr>
          <p:nvPr/>
        </p:nvSpPr>
        <p:spPr bwMode="auto">
          <a:xfrm>
            <a:off x="2438400" y="381000"/>
            <a:ext cx="4349750" cy="523875"/>
          </a:xfrm>
          <a:prstGeom prst="rect">
            <a:avLst/>
          </a:prstGeom>
        </p:spPr>
        <p:txBody>
          <a:bodyPr wrap="none" fromWordArt="1">
            <a:prstTxWarp prst="textFadeUp">
              <a:avLst>
                <a:gd name="adj" fmla="val 9991"/>
              </a:avLst>
            </a:prstTxWarp>
          </a:bodyPr>
          <a:lstStyle/>
          <a:p>
            <a:pPr algn="ctr"/>
            <a:r>
              <a:rPr lang="ru-RU"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rPr>
              <a:t>ЕТАПИ ОБМІНУ РЕЧОВИН</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2959088" y="268264"/>
            <a:ext cx="3429025" cy="785819"/>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2800">
                <a:solidFill>
                  <a:srgbClr val="FF0000"/>
                </a:solidFill>
                <a:latin typeface="Constantia" pitchFamily="18" charset="0"/>
                <a:cs typeface="Arial" charset="0"/>
              </a:rPr>
              <a:t>Обмін  речовин</a:t>
            </a:r>
          </a:p>
        </p:txBody>
      </p:sp>
      <p:sp>
        <p:nvSpPr>
          <p:cNvPr id="3" name="Стрелка вниз 2"/>
          <p:cNvSpPr/>
          <p:nvPr/>
        </p:nvSpPr>
        <p:spPr>
          <a:xfrm>
            <a:off x="2424101" y="1177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4" name="Стрелка вниз 3"/>
          <p:cNvSpPr/>
          <p:nvPr/>
        </p:nvSpPr>
        <p:spPr>
          <a:xfrm>
            <a:off x="6232534" y="1177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6" name="Скругленный прямоугольник 5"/>
          <p:cNvSpPr/>
          <p:nvPr/>
        </p:nvSpPr>
        <p:spPr>
          <a:xfrm>
            <a:off x="3169699" y="1781404"/>
            <a:ext cx="2655918" cy="1049701"/>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1600">
                <a:solidFill>
                  <a:srgbClr val="C00000"/>
                </a:solidFill>
                <a:latin typeface="Constantia" pitchFamily="18" charset="0"/>
                <a:cs typeface="Arial" charset="0"/>
              </a:rPr>
              <a:t>Енергетичний обмін</a:t>
            </a:r>
          </a:p>
          <a:p>
            <a:pPr algn="ctr">
              <a:defRPr/>
            </a:pPr>
            <a:r>
              <a:rPr lang="ru-RU" altLang="uk-UA" sz="1600">
                <a:solidFill>
                  <a:srgbClr val="C00000"/>
                </a:solidFill>
                <a:latin typeface="Constantia" pitchFamily="18" charset="0"/>
                <a:cs typeface="Arial" charset="0"/>
              </a:rPr>
              <a:t>(дисиміляція,</a:t>
            </a:r>
          </a:p>
          <a:p>
            <a:pPr algn="ctr">
              <a:defRPr/>
            </a:pPr>
            <a:r>
              <a:rPr lang="ru-RU" altLang="uk-UA" sz="1600">
                <a:solidFill>
                  <a:srgbClr val="C00000"/>
                </a:solidFill>
                <a:latin typeface="Constantia" pitchFamily="18" charset="0"/>
                <a:cs typeface="Arial" charset="0"/>
              </a:rPr>
              <a:t>катаболізм</a:t>
            </a:r>
            <a:r>
              <a:rPr lang="ru-RU" altLang="uk-UA" sz="1600">
                <a:solidFill>
                  <a:srgbClr val="FF0000"/>
                </a:solidFill>
                <a:latin typeface="Constantia" pitchFamily="18" charset="0"/>
                <a:cs typeface="Arial" charset="0"/>
              </a:rPr>
              <a:t>)</a:t>
            </a:r>
          </a:p>
        </p:txBody>
      </p:sp>
      <p:sp>
        <p:nvSpPr>
          <p:cNvPr id="7" name="Скругленный прямоугольник 6"/>
          <p:cNvSpPr/>
          <p:nvPr/>
        </p:nvSpPr>
        <p:spPr>
          <a:xfrm>
            <a:off x="274004" y="1781404"/>
            <a:ext cx="2582142" cy="1049701"/>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1600">
                <a:solidFill>
                  <a:srgbClr val="C00000"/>
                </a:solidFill>
                <a:latin typeface="Constantia" pitchFamily="18" charset="0"/>
                <a:cs typeface="Arial" charset="0"/>
              </a:rPr>
              <a:t>Пластичний обмін</a:t>
            </a:r>
          </a:p>
          <a:p>
            <a:pPr algn="ctr">
              <a:defRPr/>
            </a:pPr>
            <a:r>
              <a:rPr lang="ru-RU" altLang="uk-UA" sz="1600">
                <a:solidFill>
                  <a:srgbClr val="C00000"/>
                </a:solidFill>
                <a:latin typeface="Constantia" pitchFamily="18" charset="0"/>
                <a:cs typeface="Arial" charset="0"/>
              </a:rPr>
              <a:t>(асиміляція,</a:t>
            </a:r>
          </a:p>
          <a:p>
            <a:pPr algn="ctr">
              <a:defRPr/>
            </a:pPr>
            <a:r>
              <a:rPr lang="ru-RU" altLang="uk-UA" sz="1600">
                <a:solidFill>
                  <a:srgbClr val="C00000"/>
                </a:solidFill>
                <a:latin typeface="Constantia" pitchFamily="18" charset="0"/>
                <a:cs typeface="Arial" charset="0"/>
              </a:rPr>
              <a:t>анаболізм</a:t>
            </a:r>
            <a:r>
              <a:rPr lang="ru-RU" altLang="uk-UA" sz="2000">
                <a:solidFill>
                  <a:srgbClr val="C00000"/>
                </a:solidFill>
                <a:latin typeface="Constantia" pitchFamily="18" charset="0"/>
                <a:cs typeface="Arial" charset="0"/>
              </a:rPr>
              <a:t>)</a:t>
            </a:r>
          </a:p>
        </p:txBody>
      </p:sp>
      <p:sp>
        <p:nvSpPr>
          <p:cNvPr id="8" name="Скругленный прямоугольник 7"/>
          <p:cNvSpPr/>
          <p:nvPr/>
        </p:nvSpPr>
        <p:spPr>
          <a:xfrm>
            <a:off x="381000" y="3733800"/>
            <a:ext cx="2662238" cy="23717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b="0"/>
          </a:p>
        </p:txBody>
      </p:sp>
      <p:sp>
        <p:nvSpPr>
          <p:cNvPr id="9" name="Скругленный прямоугольник 8"/>
          <p:cNvSpPr/>
          <p:nvPr/>
        </p:nvSpPr>
        <p:spPr>
          <a:xfrm>
            <a:off x="6172200" y="3733800"/>
            <a:ext cx="2509838" cy="24384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b="0"/>
          </a:p>
        </p:txBody>
      </p:sp>
      <p:sp>
        <p:nvSpPr>
          <p:cNvPr id="5" name="Стрелка вниз 2"/>
          <p:cNvSpPr/>
          <p:nvPr/>
        </p:nvSpPr>
        <p:spPr>
          <a:xfrm>
            <a:off x="4252901" y="1177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10" name="Скругленный прямоугольник 5"/>
          <p:cNvSpPr/>
          <p:nvPr/>
        </p:nvSpPr>
        <p:spPr>
          <a:xfrm>
            <a:off x="6061795" y="1828800"/>
            <a:ext cx="2582143" cy="1049701"/>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altLang="uk-UA" sz="2000">
                <a:solidFill>
                  <a:srgbClr val="C00000"/>
                </a:solidFill>
                <a:latin typeface="Constantia" pitchFamily="18" charset="0"/>
                <a:cs typeface="Arial" charset="0"/>
              </a:rPr>
              <a:t>Екскреція</a:t>
            </a:r>
          </a:p>
        </p:txBody>
      </p:sp>
      <p:sp>
        <p:nvSpPr>
          <p:cNvPr id="13" name="Стрелка вниз 2"/>
          <p:cNvSpPr/>
          <p:nvPr/>
        </p:nvSpPr>
        <p:spPr>
          <a:xfrm>
            <a:off x="1357301" y="3082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14" name="Стрелка вниз 2"/>
          <p:cNvSpPr/>
          <p:nvPr/>
        </p:nvSpPr>
        <p:spPr>
          <a:xfrm>
            <a:off x="4405301" y="3082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15" name="Стрелка вниз 2"/>
          <p:cNvSpPr/>
          <p:nvPr/>
        </p:nvSpPr>
        <p:spPr>
          <a:xfrm>
            <a:off x="7224701" y="3082908"/>
            <a:ext cx="500066" cy="42862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b="0"/>
          </a:p>
        </p:txBody>
      </p:sp>
      <p:sp>
        <p:nvSpPr>
          <p:cNvPr id="11" name="TextBox 10"/>
          <p:cNvSpPr txBox="1">
            <a:spLocks noChangeArrowheads="1"/>
          </p:cNvSpPr>
          <p:nvPr/>
        </p:nvSpPr>
        <p:spPr bwMode="auto">
          <a:xfrm>
            <a:off x="457200" y="3886200"/>
            <a:ext cx="2400300" cy="1636713"/>
          </a:xfrm>
          <a:prstGeom prst="rect">
            <a:avLst/>
          </a:prstGeom>
          <a:noFill/>
          <a:ln w="9525">
            <a:noFill/>
            <a:miter lim="800000"/>
            <a:headEnd/>
            <a:tailEnd/>
          </a:ln>
        </p:spPr>
        <p:txBody>
          <a:bodyPr>
            <a:spAutoFit/>
          </a:bodyPr>
          <a:lstStyle/>
          <a:p>
            <a:pPr>
              <a:lnSpc>
                <a:spcPct val="90000"/>
              </a:lnSpc>
              <a:buFont typeface="Arial" charset="0"/>
              <a:buNone/>
            </a:pPr>
            <a:r>
              <a:rPr lang="ru-RU" altLang="uk-UA" sz="1600">
                <a:solidFill>
                  <a:schemeClr val="tx1"/>
                </a:solidFill>
                <a:latin typeface="Constantia" pitchFamily="18" charset="0"/>
              </a:rPr>
              <a:t>Сукупність реакцій розчеплення складних органічних речовин до більш простих, які супроводжуються</a:t>
            </a:r>
            <a:r>
              <a:rPr lang="ru-RU" altLang="uk-UA" sz="1600" b="0">
                <a:solidFill>
                  <a:schemeClr val="tx1"/>
                </a:solidFill>
                <a:latin typeface="Constantia" pitchFamily="18" charset="0"/>
              </a:rPr>
              <a:t> </a:t>
            </a:r>
            <a:r>
              <a:rPr lang="ru-RU" altLang="uk-UA" sz="1600">
                <a:solidFill>
                  <a:srgbClr val="C00000"/>
                </a:solidFill>
                <a:latin typeface="Constantia" pitchFamily="18" charset="0"/>
              </a:rPr>
              <a:t>виділенням енергії</a:t>
            </a:r>
          </a:p>
        </p:txBody>
      </p:sp>
      <p:sp>
        <p:nvSpPr>
          <p:cNvPr id="16" name="Скругленный прямоугольник 7"/>
          <p:cNvSpPr/>
          <p:nvPr/>
        </p:nvSpPr>
        <p:spPr>
          <a:xfrm>
            <a:off x="3276600" y="3733800"/>
            <a:ext cx="2662238" cy="2362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b="0"/>
          </a:p>
        </p:txBody>
      </p:sp>
      <p:sp>
        <p:nvSpPr>
          <p:cNvPr id="12" name="TextBox 11"/>
          <p:cNvSpPr txBox="1">
            <a:spLocks noChangeArrowheads="1"/>
          </p:cNvSpPr>
          <p:nvPr/>
        </p:nvSpPr>
        <p:spPr bwMode="auto">
          <a:xfrm>
            <a:off x="3429000" y="3886200"/>
            <a:ext cx="2319338" cy="1636713"/>
          </a:xfrm>
          <a:prstGeom prst="rect">
            <a:avLst/>
          </a:prstGeom>
          <a:noFill/>
          <a:ln w="9525">
            <a:noFill/>
            <a:miter lim="800000"/>
            <a:headEnd/>
            <a:tailEnd/>
          </a:ln>
        </p:spPr>
        <p:txBody>
          <a:bodyPr>
            <a:spAutoFit/>
          </a:bodyPr>
          <a:lstStyle/>
          <a:p>
            <a:pPr>
              <a:lnSpc>
                <a:spcPct val="90000"/>
              </a:lnSpc>
              <a:buFont typeface="Arial" charset="0"/>
              <a:buNone/>
            </a:pPr>
            <a:r>
              <a:rPr lang="ru-RU" altLang="uk-UA" sz="1600">
                <a:solidFill>
                  <a:schemeClr val="tx1"/>
                </a:solidFill>
                <a:latin typeface="Constantia" pitchFamily="18" charset="0"/>
              </a:rPr>
              <a:t>Сукупність реакцій синтезу складних органічних речовин із більш простих, що супроводжуються</a:t>
            </a:r>
            <a:r>
              <a:rPr lang="ru-RU" altLang="uk-UA" sz="1600" b="0">
                <a:solidFill>
                  <a:schemeClr val="tx1"/>
                </a:solidFill>
                <a:latin typeface="Constantia" pitchFamily="18" charset="0"/>
              </a:rPr>
              <a:t> </a:t>
            </a:r>
            <a:r>
              <a:rPr lang="ru-RU" altLang="uk-UA" sz="1600">
                <a:solidFill>
                  <a:srgbClr val="C00000"/>
                </a:solidFill>
                <a:latin typeface="Constantia" pitchFamily="18" charset="0"/>
              </a:rPr>
              <a:t>накопиченням енергії</a:t>
            </a:r>
          </a:p>
        </p:txBody>
      </p:sp>
      <p:sp>
        <p:nvSpPr>
          <p:cNvPr id="17" name="TextBox 11"/>
          <p:cNvSpPr txBox="1">
            <a:spLocks noChangeArrowheads="1"/>
          </p:cNvSpPr>
          <p:nvPr/>
        </p:nvSpPr>
        <p:spPr bwMode="auto">
          <a:xfrm>
            <a:off x="6324600" y="3962400"/>
            <a:ext cx="2319338" cy="1416050"/>
          </a:xfrm>
          <a:prstGeom prst="rect">
            <a:avLst/>
          </a:prstGeom>
          <a:noFill/>
          <a:ln w="9525">
            <a:noFill/>
            <a:miter lim="800000"/>
            <a:headEnd/>
            <a:tailEnd/>
          </a:ln>
        </p:spPr>
        <p:txBody>
          <a:bodyPr>
            <a:spAutoFit/>
          </a:bodyPr>
          <a:lstStyle/>
          <a:p>
            <a:pPr>
              <a:lnSpc>
                <a:spcPct val="90000"/>
              </a:lnSpc>
              <a:buFont typeface="Arial" charset="0"/>
              <a:buNone/>
            </a:pPr>
            <a:r>
              <a:rPr lang="ru-RU" altLang="uk-UA" sz="1600">
                <a:solidFill>
                  <a:schemeClr val="tx1"/>
                </a:solidFill>
                <a:latin typeface="Constantia" pitchFamily="18" charset="0"/>
              </a:rPr>
              <a:t>Сукупність процесів,  які забезпечують виведення </a:t>
            </a:r>
            <a:r>
              <a:rPr lang="ru-RU" altLang="uk-UA" sz="1600">
                <a:solidFill>
                  <a:srgbClr val="CC0000"/>
                </a:solidFill>
                <a:latin typeface="Constantia" pitchFamily="18" charset="0"/>
              </a:rPr>
              <a:t>відпрацьованих продуктів життєдіяльності</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ox(in)">
                                      <p:cBhvr>
                                        <p:cTn id="12" dur="500"/>
                                        <p:tgtEl>
                                          <p:spTgt spid="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ox(in)">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p:cNvPicPr>
            <a:picLocks noChangeAspect="1" noChangeArrowheads="1"/>
          </p:cNvPicPr>
          <p:nvPr/>
        </p:nvPicPr>
        <p:blipFill>
          <a:blip r:embed="rId2"/>
          <a:srcRect/>
          <a:stretch>
            <a:fillRect/>
          </a:stretch>
        </p:blipFill>
        <p:spPr bwMode="auto">
          <a:xfrm>
            <a:off x="1120775" y="1149350"/>
            <a:ext cx="6926263" cy="44592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p:txBody>
          <a:bodyPr/>
          <a:lstStyle/>
          <a:p>
            <a:pPr eaLnBrk="1" hangingPunct="1">
              <a:defRPr/>
            </a:pPr>
            <a:r>
              <a:rPr lang="ru-RU" sz="4000" b="1" smtClean="0">
                <a:solidFill>
                  <a:srgbClr val="006600"/>
                </a:solidFill>
                <a:effectLst>
                  <a:outerShdw blurRad="38100" dist="38100" dir="2700000" algn="tl">
                    <a:srgbClr val="C0C0C0"/>
                  </a:outerShdw>
                </a:effectLst>
              </a:rPr>
              <a:t>Особливості енергетичного обміну у дітей</a:t>
            </a:r>
          </a:p>
        </p:txBody>
      </p:sp>
      <p:sp>
        <p:nvSpPr>
          <p:cNvPr id="94211" name="Rectangle 3"/>
          <p:cNvSpPr>
            <a:spLocks noGrp="1" noChangeArrowheads="1"/>
          </p:cNvSpPr>
          <p:nvPr>
            <p:ph type="body" idx="4294967295"/>
          </p:nvPr>
        </p:nvSpPr>
        <p:spPr>
          <a:xfrm>
            <a:off x="457200" y="1600200"/>
            <a:ext cx="8435975" cy="5257800"/>
          </a:xfrm>
        </p:spPr>
        <p:txBody>
          <a:bodyPr/>
          <a:lstStyle/>
          <a:p>
            <a:pPr eaLnBrk="1" hangingPunct="1">
              <a:buFont typeface="Arial" charset="0"/>
              <a:buNone/>
              <a:defRPr/>
            </a:pPr>
            <a:r>
              <a:rPr lang="uk-UA" sz="3200" b="1" smtClean="0">
                <a:effectLst>
                  <a:outerShdw blurRad="38100" dist="38100" dir="2700000" algn="tl">
                    <a:srgbClr val="C0C0C0"/>
                  </a:outerShdw>
                </a:effectLst>
              </a:rPr>
              <a:t>зумовлені:</a:t>
            </a:r>
            <a:endParaRPr lang="en-US" sz="3200" b="1" smtClean="0">
              <a:effectLst>
                <a:outerShdw blurRad="38100" dist="38100" dir="2700000" algn="tl">
                  <a:srgbClr val="C0C0C0"/>
                </a:outerShdw>
              </a:effectLst>
            </a:endParaRPr>
          </a:p>
          <a:p>
            <a:pPr eaLnBrk="1" hangingPunct="1">
              <a:defRPr/>
            </a:pPr>
            <a:r>
              <a:rPr lang="uk-UA" sz="3200" b="1" smtClean="0">
                <a:effectLst>
                  <a:outerShdw blurRad="38100" dist="38100" dir="2700000" algn="tl">
                    <a:srgbClr val="C0C0C0"/>
                  </a:outerShdw>
                </a:effectLst>
              </a:rPr>
              <a:t>інтенсивним ростом;</a:t>
            </a:r>
          </a:p>
          <a:p>
            <a:pPr eaLnBrk="1" hangingPunct="1">
              <a:defRPr/>
            </a:pPr>
            <a:r>
              <a:rPr lang="uk-UA" sz="3200" b="1" smtClean="0">
                <a:effectLst>
                  <a:outerShdw blurRad="38100" dist="38100" dir="2700000" algn="tl">
                    <a:srgbClr val="C0C0C0"/>
                  </a:outerShdw>
                </a:effectLst>
              </a:rPr>
              <a:t>високою потребою в основних інгредієнтах;</a:t>
            </a:r>
            <a:endParaRPr lang="en-US" sz="3200" b="1" smtClean="0">
              <a:effectLst>
                <a:outerShdw blurRad="38100" dist="38100" dir="2700000" algn="tl">
                  <a:srgbClr val="C0C0C0"/>
                </a:outerShdw>
              </a:effectLst>
            </a:endParaRPr>
          </a:p>
          <a:p>
            <a:pPr eaLnBrk="1" hangingPunct="1">
              <a:defRPr/>
            </a:pPr>
            <a:r>
              <a:rPr lang="uk-UA" sz="3200" b="1" smtClean="0">
                <a:effectLst>
                  <a:outerShdw blurRad="38100" dist="38100" dir="2700000" algn="tl">
                    <a:srgbClr val="C0C0C0"/>
                  </a:outerShdw>
                </a:effectLst>
              </a:rPr>
              <a:t>високим рівнем біосинтезу;</a:t>
            </a:r>
            <a:endParaRPr lang="en-US" sz="3200" b="1" smtClean="0">
              <a:effectLst>
                <a:outerShdw blurRad="38100" dist="38100" dir="2700000" algn="tl">
                  <a:srgbClr val="C0C0C0"/>
                </a:outerShdw>
              </a:effectLst>
            </a:endParaRPr>
          </a:p>
          <a:p>
            <a:pPr eaLnBrk="1" hangingPunct="1">
              <a:defRPr/>
            </a:pPr>
            <a:r>
              <a:rPr lang="uk-UA" sz="3200" b="1" smtClean="0">
                <a:effectLst>
                  <a:outerShdw blurRad="38100" dist="38100" dir="2700000" algn="tl">
                    <a:srgbClr val="C0C0C0"/>
                  </a:outerShdw>
                </a:effectLst>
              </a:rPr>
              <a:t>незрілістю деяких регуляторних систем;</a:t>
            </a:r>
            <a:endParaRPr lang="en-US" sz="3200" b="1" smtClean="0">
              <a:effectLst>
                <a:outerShdw blurRad="38100" dist="38100" dir="2700000" algn="tl">
                  <a:srgbClr val="C0C0C0"/>
                </a:outerShdw>
              </a:effectLst>
            </a:endParaRPr>
          </a:p>
          <a:p>
            <a:pPr eaLnBrk="1" hangingPunct="1">
              <a:defRPr/>
            </a:pPr>
            <a:r>
              <a:rPr lang="uk-UA" sz="3200" b="1" smtClean="0">
                <a:effectLst>
                  <a:outerShdw blurRad="38100" dist="38100" dir="2700000" algn="tl">
                    <a:srgbClr val="C0C0C0"/>
                  </a:outerShdw>
                </a:effectLst>
              </a:rPr>
              <a:t>віковими особливостями обміну жирів, білків і вуглеводів.</a:t>
            </a:r>
            <a:endParaRPr lang="ru-RU" sz="3200" b="1" smtClean="0">
              <a:effectLst>
                <a:outerShdw blurRad="38100" dist="38100" dir="2700000" algn="tl">
                  <a:srgbClr val="C0C0C0"/>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14313" y="474663"/>
            <a:ext cx="8929687" cy="6097587"/>
          </a:xfrm>
        </p:spPr>
        <p:txBody>
          <a:bodyPr/>
          <a:lstStyle/>
          <a:p>
            <a:pPr eaLnBrk="1" hangingPunct="1">
              <a:lnSpc>
                <a:spcPct val="75000"/>
              </a:lnSpc>
              <a:spcBef>
                <a:spcPts val="500"/>
              </a:spcBef>
              <a:defRPr/>
            </a:pPr>
            <a:r>
              <a:rPr lang="ru-RU" smtClean="0">
                <a:effectLst>
                  <a:outerShdw blurRad="38100" dist="38100" dir="2700000" algn="tl">
                    <a:srgbClr val="C0C0C0"/>
                  </a:outerShdw>
                </a:effectLst>
              </a:rPr>
              <a:t>Ще Гіппократ відмітив, що "... Організм, що росте, має найбільшу кількість природної теплоти і тому найбільше вимагає їжі".</a:t>
            </a:r>
          </a:p>
          <a:p>
            <a:pPr eaLnBrk="1" hangingPunct="1">
              <a:lnSpc>
                <a:spcPct val="75000"/>
              </a:lnSpc>
              <a:spcBef>
                <a:spcPts val="500"/>
              </a:spcBef>
              <a:defRPr/>
            </a:pPr>
            <a:r>
              <a:rPr lang="ru-RU" smtClean="0">
                <a:effectLst>
                  <a:outerShdw blurRad="38100" dist="38100" dir="2700000" algn="tl">
                    <a:srgbClr val="C0C0C0"/>
                  </a:outerShdw>
                </a:effectLst>
              </a:rPr>
              <a:t>І дійсно, організму дитини в умовах інтенсивного росту для нормальної життєдіяльності </a:t>
            </a:r>
            <a:r>
              <a:rPr lang="ru-RU" b="1" i="1" u="sng" smtClean="0">
                <a:effectLst>
                  <a:outerShdw blurRad="38100" dist="38100" dir="2700000" algn="tl">
                    <a:srgbClr val="C0C0C0"/>
                  </a:outerShdw>
                </a:effectLst>
              </a:rPr>
              <a:t>потрібно відносно більше пластичних речовин і енергії</a:t>
            </a:r>
            <a:r>
              <a:rPr lang="ru-RU" smtClean="0">
                <a:effectLst>
                  <a:outerShdw blurRad="38100" dist="38100" dir="2700000" algn="tl">
                    <a:srgbClr val="C0C0C0"/>
                  </a:outerShdw>
                </a:effectLst>
              </a:rPr>
              <a:t>, утворення яких відбувається в результаті обміну органічних сполук, що поступають з їжею.</a:t>
            </a:r>
          </a:p>
          <a:p>
            <a:pPr eaLnBrk="1" hangingPunct="1">
              <a:lnSpc>
                <a:spcPct val="75000"/>
              </a:lnSpc>
              <a:spcBef>
                <a:spcPts val="500"/>
              </a:spcBef>
              <a:defRPr/>
            </a:pPr>
            <a:r>
              <a:rPr lang="uk-UA" smtClean="0">
                <a:effectLst>
                  <a:outerShdw blurRad="38100" dist="38100" dir="2700000" algn="tl">
                    <a:srgbClr val="C0C0C0"/>
                  </a:outerShdw>
                </a:effectLst>
              </a:rPr>
              <a:t>Енергетичні витрати дитячого організму забезпечуються високим рівнем окислювальних та фосфорилюючих процесів.</a:t>
            </a:r>
          </a:p>
          <a:p>
            <a:pPr eaLnBrk="1" hangingPunct="1">
              <a:lnSpc>
                <a:spcPct val="75000"/>
              </a:lnSpc>
              <a:spcBef>
                <a:spcPts val="500"/>
              </a:spcBef>
              <a:defRPr/>
            </a:pPr>
            <a:r>
              <a:rPr lang="ru-RU" smtClean="0">
                <a:effectLst>
                  <a:outerShdw blurRad="38100" dist="38100" dir="2700000" algn="tl">
                    <a:srgbClr val="C0C0C0"/>
                  </a:outerShdw>
                </a:effectLst>
              </a:rPr>
              <a:t>Отже, </a:t>
            </a:r>
            <a:r>
              <a:rPr lang="ru-RU" b="1" i="1" u="sng" smtClean="0">
                <a:effectLst>
                  <a:outerShdw blurRad="38100" dist="38100" dir="2700000" algn="tl">
                    <a:srgbClr val="C0C0C0"/>
                  </a:outerShdw>
                </a:effectLst>
              </a:rPr>
              <a:t>енергетичні і окислювальні процеси у дитячому організмі йдуть більше напружено</a:t>
            </a:r>
            <a:r>
              <a:rPr lang="ru-RU" smtClean="0">
                <a:effectLst>
                  <a:outerShdw blurRad="38100" dist="38100" dir="2700000" algn="tl">
                    <a:srgbClr val="C0C0C0"/>
                  </a:outerShdw>
                </a:effectLst>
              </a:rPr>
              <a:t>, про що свідчать показники основного обміну.</a:t>
            </a:r>
          </a:p>
          <a:p>
            <a:pPr eaLnBrk="1" hangingPunct="1">
              <a:lnSpc>
                <a:spcPct val="75000"/>
              </a:lnSpc>
              <a:spcBef>
                <a:spcPts val="500"/>
              </a:spcBef>
              <a:defRPr/>
            </a:pPr>
            <a:r>
              <a:rPr lang="ru-RU" smtClean="0">
                <a:effectLst>
                  <a:outerShdw blurRad="38100" dist="38100" dir="2700000" algn="tl">
                    <a:srgbClr val="C0C0C0"/>
                  </a:outerShdw>
                </a:effectLst>
              </a:rPr>
              <a:t> У дітей в усі вікові періоди, особливо в перші роки життя, </a:t>
            </a:r>
            <a:r>
              <a:rPr lang="ru-RU" b="1" i="1" u="sng" smtClean="0">
                <a:effectLst>
                  <a:outerShdw blurRad="38100" dist="38100" dir="2700000" algn="tl">
                    <a:srgbClr val="C0C0C0"/>
                  </a:outerShdw>
                </a:effectLst>
              </a:rPr>
              <a:t>основний обмін є  набагато вищим</a:t>
            </a:r>
            <a:r>
              <a:rPr lang="ru-RU" smtClean="0">
                <a:effectLst>
                  <a:outerShdw blurRad="38100" dist="38100" dir="2700000" algn="tl">
                    <a:srgbClr val="C0C0C0"/>
                  </a:outerShdw>
                </a:effectLst>
              </a:rPr>
              <a:t>, ніж у дорослих. </a:t>
            </a:r>
            <a:r>
              <a:rPr lang="ru-RU" u="sng" smtClean="0">
                <a:effectLst>
                  <a:outerShdw blurRad="38100" dist="38100" dir="2700000" algn="tl">
                    <a:srgbClr val="C0C0C0"/>
                  </a:outerShdw>
                </a:effectLst>
              </a:rPr>
              <a:t>Значна кількість енергії закономірно витрачається на процеси асиміляції і росту</a:t>
            </a:r>
            <a:r>
              <a:rPr lang="ru-RU" smtClean="0">
                <a:effectLst>
                  <a:outerShdw blurRad="38100" dist="38100" dir="2700000" algn="tl">
                    <a:srgbClr val="C0C0C0"/>
                  </a:outerShdw>
                </a:effectLst>
              </a:rPr>
              <a:t>.</a:t>
            </a:r>
            <a:endParaRPr lang="en-US" smtClean="0">
              <a:effectLst>
                <a:outerShdw blurRad="38100" dist="38100" dir="2700000" algn="tl">
                  <a:srgbClr val="C0C0C0"/>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ъект 1"/>
          <p:cNvSpPr>
            <a:spLocks noGrp="1"/>
          </p:cNvSpPr>
          <p:nvPr>
            <p:ph idx="4294967295"/>
          </p:nvPr>
        </p:nvSpPr>
        <p:spPr>
          <a:xfrm>
            <a:off x="173038" y="546100"/>
            <a:ext cx="8970962" cy="5907088"/>
          </a:xfrm>
        </p:spPr>
        <p:txBody>
          <a:bodyPr/>
          <a:lstStyle/>
          <a:p>
            <a:pPr marL="0" indent="0">
              <a:lnSpc>
                <a:spcPct val="75000"/>
              </a:lnSpc>
              <a:buFont typeface="Arial" charset="0"/>
              <a:buNone/>
            </a:pPr>
            <a:r>
              <a:rPr lang="uk-UA" smtClean="0">
                <a:solidFill>
                  <a:schemeClr val="tx2"/>
                </a:solidFill>
                <a:latin typeface="Times New Roman" pitchFamily="18" charset="0"/>
                <a:cs typeface="Times New Roman" pitchFamily="18" charset="0"/>
              </a:rPr>
              <a:t>Функціональний з</a:t>
            </a:r>
            <a:r>
              <a:rPr lang="ru-RU" smtClean="0">
                <a:solidFill>
                  <a:schemeClr val="tx2"/>
                </a:solidFill>
                <a:latin typeface="Times New Roman" pitchFamily="18" charset="0"/>
                <a:cs typeface="Times New Roman" pitchFamily="18" charset="0"/>
              </a:rPr>
              <a:t>в</a:t>
            </a:r>
            <a:r>
              <a:rPr lang="en-US" smtClean="0">
                <a:solidFill>
                  <a:schemeClr val="tx2"/>
                </a:solidFill>
                <a:latin typeface="Times New Roman" pitchFamily="18" charset="0"/>
                <a:cs typeface="Times New Roman" pitchFamily="18" charset="0"/>
              </a:rPr>
              <a:t>’</a:t>
            </a:r>
            <a:r>
              <a:rPr lang="uk-UA" smtClean="0">
                <a:solidFill>
                  <a:schemeClr val="tx2"/>
                </a:solidFill>
                <a:latin typeface="Times New Roman" pitchFamily="18" charset="0"/>
                <a:cs typeface="Times New Roman" pitchFamily="18" charset="0"/>
              </a:rPr>
              <a:t>язок між органами травлення здійснюється нервовою системою. </a:t>
            </a:r>
          </a:p>
          <a:p>
            <a:pPr marL="0" indent="0">
              <a:lnSpc>
                <a:spcPct val="75000"/>
              </a:lnSpc>
              <a:buFont typeface="Arial" charset="0"/>
              <a:buNone/>
            </a:pPr>
            <a:r>
              <a:rPr lang="uk-UA" b="1" i="1" smtClean="0">
                <a:solidFill>
                  <a:schemeClr val="tx2"/>
                </a:solidFill>
                <a:latin typeface="Times New Roman" pitchFamily="18" charset="0"/>
                <a:cs typeface="Times New Roman" pitchFamily="18" charset="0"/>
              </a:rPr>
              <a:t>Основними функціями</a:t>
            </a:r>
            <a:r>
              <a:rPr lang="uk-UA" smtClean="0">
                <a:solidFill>
                  <a:schemeClr val="tx2"/>
                </a:solidFill>
                <a:latin typeface="Times New Roman" pitchFamily="18" charset="0"/>
                <a:cs typeface="Times New Roman" pitchFamily="18" charset="0"/>
              </a:rPr>
              <a:t> органів травлення є перетравлювання їжі, тобто розщеплення білків, жирів і вуглеводів на прості складові частини, придатні для засвоєння організмом людини.</a:t>
            </a:r>
          </a:p>
          <a:p>
            <a:pPr marL="0" indent="0">
              <a:lnSpc>
                <a:spcPct val="75000"/>
              </a:lnSpc>
              <a:buFont typeface="Arial" charset="0"/>
              <a:buNone/>
            </a:pPr>
            <a:r>
              <a:rPr lang="uk-UA" smtClean="0">
                <a:solidFill>
                  <a:schemeClr val="tx2"/>
                </a:solidFill>
                <a:latin typeface="Times New Roman" pitchFamily="18" charset="0"/>
                <a:cs typeface="Times New Roman" pitchFamily="18" charset="0"/>
              </a:rPr>
              <a:t>Травлення починається уже у ротовій порожнині, а найактивніший цей процес у тонкій кишці, де, в основному, відбувається всмоктування поживних речовин у кров.</a:t>
            </a:r>
          </a:p>
          <a:p>
            <a:pPr marL="0" indent="0">
              <a:lnSpc>
                <a:spcPct val="75000"/>
              </a:lnSpc>
              <a:buFont typeface="Arial" charset="0"/>
              <a:buNone/>
            </a:pPr>
            <a:r>
              <a:rPr lang="uk-UA" smtClean="0">
                <a:solidFill>
                  <a:srgbClr val="CC0000"/>
                </a:solidFill>
                <a:latin typeface="Times New Roman" pitchFamily="18" charset="0"/>
                <a:cs typeface="Times New Roman" pitchFamily="18" charset="0"/>
              </a:rPr>
              <a:t>Нормальна функція органів травлення у дітей має велике значення для їх розвитку тому, що порушення травлення веде до розладу обміну речовин і харчування.</a:t>
            </a:r>
          </a:p>
          <a:p>
            <a:pPr marL="0" indent="0">
              <a:lnSpc>
                <a:spcPct val="75000"/>
              </a:lnSpc>
              <a:buFont typeface="Arial" charset="0"/>
              <a:buNone/>
            </a:pPr>
            <a:r>
              <a:rPr lang="ru-RU" smtClean="0">
                <a:solidFill>
                  <a:schemeClr val="tx2"/>
                </a:solidFill>
                <a:latin typeface="Times New Roman" pitchFamily="18" charset="0"/>
                <a:cs typeface="Times New Roman" pitchFamily="18" charset="0"/>
              </a:rPr>
              <a:t>До моменту народження травний тракт дитини є однією з найбільш зрілих систем організму, але адаптований до харчування виключно грудним молоком.</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628650" y="365125"/>
            <a:ext cx="7886700" cy="823913"/>
          </a:xfrm>
        </p:spPr>
        <p:txBody>
          <a:bodyPr/>
          <a:lstStyle/>
          <a:p>
            <a:pPr>
              <a:lnSpc>
                <a:spcPct val="75000"/>
              </a:lnSpc>
              <a:defRPr/>
            </a:pPr>
            <a:r>
              <a:rPr lang="uk-UA" sz="3200" b="1" smtClean="0">
                <a:solidFill>
                  <a:srgbClr val="006600"/>
                </a:solidFill>
                <a:effectLst>
                  <a:outerShdw blurRad="38100" dist="38100" dir="2700000" algn="tl">
                    <a:srgbClr val="C0C0C0"/>
                  </a:outerShdw>
                </a:effectLst>
              </a:rPr>
              <a:t>Особливості обміну речовин</a:t>
            </a:r>
            <a:br>
              <a:rPr lang="uk-UA" sz="3200" b="1" smtClean="0">
                <a:solidFill>
                  <a:srgbClr val="006600"/>
                </a:solidFill>
                <a:effectLst>
                  <a:outerShdw blurRad="38100" dist="38100" dir="2700000" algn="tl">
                    <a:srgbClr val="C0C0C0"/>
                  </a:outerShdw>
                </a:effectLst>
              </a:rPr>
            </a:br>
            <a:r>
              <a:rPr lang="uk-UA" sz="3200" b="1" smtClean="0">
                <a:solidFill>
                  <a:srgbClr val="006600"/>
                </a:solidFill>
                <a:effectLst>
                  <a:outerShdw blurRad="38100" dist="38100" dir="2700000" algn="tl">
                    <a:srgbClr val="C0C0C0"/>
                  </a:outerShdw>
                </a:effectLst>
              </a:rPr>
              <a:t>у дітей</a:t>
            </a:r>
            <a:endParaRPr lang="ru-RU" sz="3200" b="1" smtClean="0">
              <a:solidFill>
                <a:srgbClr val="006600"/>
              </a:solidFill>
              <a:effectLst>
                <a:outerShdw blurRad="38100" dist="38100" dir="2700000" algn="tl">
                  <a:srgbClr val="C0C0C0"/>
                </a:outerShdw>
              </a:effectLst>
            </a:endParaRPr>
          </a:p>
        </p:txBody>
      </p:sp>
      <p:sp>
        <p:nvSpPr>
          <p:cNvPr id="55299" name="Rectangle 3"/>
          <p:cNvSpPr>
            <a:spLocks noGrp="1"/>
          </p:cNvSpPr>
          <p:nvPr>
            <p:ph type="body" idx="1"/>
          </p:nvPr>
        </p:nvSpPr>
        <p:spPr>
          <a:xfrm>
            <a:off x="223838" y="1201738"/>
            <a:ext cx="8748712" cy="5511800"/>
          </a:xfrm>
        </p:spPr>
        <p:txBody>
          <a:bodyPr/>
          <a:lstStyle/>
          <a:p>
            <a:pPr eaLnBrk="1" hangingPunct="1">
              <a:lnSpc>
                <a:spcPct val="70000"/>
              </a:lnSpc>
              <a:spcBef>
                <a:spcPts val="600"/>
              </a:spcBef>
              <a:defRPr/>
            </a:pPr>
            <a:r>
              <a:rPr lang="ru-RU" smtClean="0">
                <a:effectLst>
                  <a:outerShdw blurRad="38100" dist="38100" dir="2700000" algn="tl">
                    <a:srgbClr val="C0C0C0"/>
                  </a:outerShdw>
                </a:effectLst>
              </a:rPr>
              <a:t>Необхідно також відмітити обумовлену віком </a:t>
            </a:r>
            <a:r>
              <a:rPr lang="ru-RU" b="1" i="1" u="sng" smtClean="0">
                <a:effectLst>
                  <a:outerShdw blurRad="38100" dist="38100" dir="2700000" algn="tl">
                    <a:srgbClr val="C0C0C0"/>
                  </a:outerShdw>
                </a:effectLst>
              </a:rPr>
              <a:t>недосконалість регуляції обмінних процесів</a:t>
            </a:r>
            <a:r>
              <a:rPr lang="ru-RU" smtClean="0">
                <a:effectLst>
                  <a:outerShdw blurRad="38100" dist="38100" dir="2700000" algn="tl">
                    <a:srgbClr val="C0C0C0"/>
                  </a:outerShdw>
                </a:effectLst>
              </a:rPr>
              <a:t> як з боку ЦНС і залоз внутрішньої секреції, так і з боку нейрогуморальних механізмів.</a:t>
            </a:r>
          </a:p>
          <a:p>
            <a:pPr eaLnBrk="1" hangingPunct="1">
              <a:lnSpc>
                <a:spcPct val="70000"/>
              </a:lnSpc>
              <a:spcBef>
                <a:spcPts val="600"/>
              </a:spcBef>
              <a:defRPr/>
            </a:pPr>
            <a:r>
              <a:rPr lang="ru-RU" smtClean="0">
                <a:effectLst>
                  <a:outerShdw blurRad="38100" dist="38100" dir="2700000" algn="tl">
                    <a:srgbClr val="C0C0C0"/>
                  </a:outerShdw>
                </a:effectLst>
              </a:rPr>
              <a:t>Усе це визначає </a:t>
            </a:r>
            <a:r>
              <a:rPr lang="ru-RU" b="1" i="1" u="sng" smtClean="0">
                <a:effectLst>
                  <a:outerShdw blurRad="38100" dist="38100" dir="2700000" algn="tl">
                    <a:srgbClr val="C0C0C0"/>
                  </a:outerShdw>
                </a:effectLst>
              </a:rPr>
              <a:t>нестабільність обміну речовин</a:t>
            </a:r>
            <a:r>
              <a:rPr lang="ru-RU" smtClean="0">
                <a:effectLst>
                  <a:outerShdw blurRad="38100" dist="38100" dir="2700000" algn="tl">
                    <a:srgbClr val="C0C0C0"/>
                  </a:outerShdw>
                </a:effectLst>
              </a:rPr>
              <a:t> у дітей і легкість розвитку його порушень.  </a:t>
            </a:r>
            <a:endParaRPr lang="en-US" smtClean="0">
              <a:effectLst>
                <a:outerShdw blurRad="38100" dist="38100" dir="2700000" algn="tl">
                  <a:srgbClr val="C0C0C0"/>
                </a:outerShdw>
              </a:effectLst>
            </a:endParaRPr>
          </a:p>
          <a:p>
            <a:pPr eaLnBrk="1" hangingPunct="1">
              <a:lnSpc>
                <a:spcPct val="70000"/>
              </a:lnSpc>
              <a:spcBef>
                <a:spcPts val="600"/>
              </a:spcBef>
              <a:defRPr/>
            </a:pPr>
            <a:r>
              <a:rPr lang="ru-RU" smtClean="0">
                <a:effectLst>
                  <a:outerShdw blurRad="38100" dist="38100" dir="2700000" algn="tl">
                    <a:srgbClr val="C0C0C0"/>
                  </a:outerShdw>
                </a:effectLst>
              </a:rPr>
              <a:t>Разом із указаними загальними особливостями у дитячому віці відзначається також </a:t>
            </a:r>
            <a:r>
              <a:rPr lang="ru-RU" b="1" i="1" u="sng" smtClean="0">
                <a:effectLst>
                  <a:outerShdw blurRad="38100" dist="38100" dir="2700000" algn="tl">
                    <a:srgbClr val="C0C0C0"/>
                  </a:outerShdw>
                </a:effectLst>
              </a:rPr>
              <a:t>своєрідність кожного з основних видів обміну - білкового, вуглеводного, жирового. </a:t>
            </a:r>
          </a:p>
          <a:p>
            <a:pPr eaLnBrk="1" hangingPunct="1">
              <a:lnSpc>
                <a:spcPct val="70000"/>
              </a:lnSpc>
              <a:spcBef>
                <a:spcPts val="600"/>
              </a:spcBef>
              <a:defRPr/>
            </a:pPr>
            <a:r>
              <a:rPr lang="ru-RU" smtClean="0">
                <a:effectLst>
                  <a:outerShdw blurRad="38100" dist="38100" dir="2700000" algn="tl">
                    <a:srgbClr val="C0C0C0"/>
                  </a:outerShdw>
                </a:effectLst>
              </a:rPr>
              <a:t>Знання їх дає можливість правильно орієнтуватися в питаннях харчування дітей з перших місяців і років життя, а також у особливостях патології, зумовленій порушеннями обмінних процесів, в основі якої нерідко лежать генетично детерміновані хвороби.</a:t>
            </a:r>
            <a:endParaRPr lang="ru-RU"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p:cNvSpPr>
          <p:nvPr>
            <p:ph type="body" idx="4294967295"/>
          </p:nvPr>
        </p:nvSpPr>
        <p:spPr>
          <a:xfrm>
            <a:off x="0" y="461963"/>
            <a:ext cx="9144000" cy="6154737"/>
          </a:xfrm>
        </p:spPr>
        <p:txBody>
          <a:bodyPr/>
          <a:lstStyle/>
          <a:p>
            <a:pPr>
              <a:lnSpc>
                <a:spcPct val="75000"/>
              </a:lnSpc>
              <a:spcBef>
                <a:spcPts val="600"/>
              </a:spcBef>
              <a:defRPr/>
            </a:pPr>
            <a:r>
              <a:rPr lang="uk-UA" sz="3200" b="1" i="1" u="sng" smtClean="0">
                <a:solidFill>
                  <a:srgbClr val="006600"/>
                </a:solidFill>
                <a:effectLst>
                  <a:outerShdw blurRad="38100" dist="38100" dir="2700000" algn="tl">
                    <a:srgbClr val="C0C0C0"/>
                  </a:outerShdw>
                </a:effectLst>
              </a:rPr>
              <a:t>Основний обмін</a:t>
            </a:r>
            <a:r>
              <a:rPr lang="uk-UA" i="1" smtClean="0"/>
              <a:t>. </a:t>
            </a:r>
            <a:r>
              <a:rPr lang="uk-UA" u="sng" smtClean="0"/>
              <a:t>З розрахунку на кг маси тіла (або</a:t>
            </a:r>
            <a:r>
              <a:rPr lang="uk-UA" smtClean="0"/>
              <a:t> на м2 площі тіла) </a:t>
            </a:r>
            <a:r>
              <a:rPr lang="uk-UA" b="1" i="1" smtClean="0"/>
              <a:t>величина основного обміну (OO) у дітей вища, ніж у дорослих</a:t>
            </a:r>
            <a:r>
              <a:rPr lang="uk-UA" smtClean="0"/>
              <a:t>. Н-д, у новонароджених – 50 ккал/кг на добу, в 1 рік даний показник становить 54, у 5 років – 46, а у дорослих – 25 ккал/кг на добу. </a:t>
            </a:r>
          </a:p>
          <a:p>
            <a:pPr>
              <a:lnSpc>
                <a:spcPct val="75000"/>
              </a:lnSpc>
              <a:spcBef>
                <a:spcPts val="600"/>
              </a:spcBef>
              <a:buFont typeface="Arial" charset="0"/>
              <a:buNone/>
              <a:defRPr/>
            </a:pPr>
            <a:r>
              <a:rPr lang="uk-UA" u="sng" smtClean="0"/>
              <a:t>Це пов’язано</a:t>
            </a:r>
            <a:r>
              <a:rPr lang="uk-UA" smtClean="0"/>
              <a:t> </a:t>
            </a:r>
          </a:p>
          <a:p>
            <a:pPr>
              <a:lnSpc>
                <a:spcPct val="75000"/>
              </a:lnSpc>
              <a:spcBef>
                <a:spcPts val="600"/>
              </a:spcBef>
              <a:buFont typeface="Arial" charset="0"/>
              <a:buNone/>
              <a:defRPr/>
            </a:pPr>
            <a:r>
              <a:rPr lang="uk-UA" smtClean="0"/>
              <a:t>*з підвищеною віддачею тепла, </a:t>
            </a:r>
          </a:p>
          <a:p>
            <a:pPr>
              <a:lnSpc>
                <a:spcPct val="75000"/>
              </a:lnSpc>
              <a:spcBef>
                <a:spcPts val="600"/>
              </a:spcBef>
              <a:buFont typeface="Arial" charset="0"/>
              <a:buNone/>
              <a:defRPr/>
            </a:pPr>
            <a:r>
              <a:rPr lang="uk-UA" smtClean="0"/>
              <a:t>*з вищою інтенсивністю синтетичних процесів, що вимагають енергії, </a:t>
            </a:r>
          </a:p>
          <a:p>
            <a:pPr>
              <a:lnSpc>
                <a:spcPct val="75000"/>
              </a:lnSpc>
              <a:spcBef>
                <a:spcPts val="600"/>
              </a:spcBef>
              <a:buFont typeface="Arial" charset="0"/>
              <a:buNone/>
              <a:defRPr/>
            </a:pPr>
            <a:r>
              <a:rPr lang="uk-UA" smtClean="0"/>
              <a:t>*з недосконалістю роботи усіх систем організму. </a:t>
            </a:r>
          </a:p>
          <a:p>
            <a:pPr>
              <a:lnSpc>
                <a:spcPct val="75000"/>
              </a:lnSpc>
              <a:spcBef>
                <a:spcPts val="600"/>
              </a:spcBef>
              <a:buFont typeface="Arial" charset="0"/>
              <a:buNone/>
              <a:defRPr/>
            </a:pPr>
            <a:r>
              <a:rPr lang="uk-UA" u="sng" smtClean="0"/>
              <a:t>У абсолютних значеннях</a:t>
            </a:r>
            <a:r>
              <a:rPr lang="uk-UA" smtClean="0"/>
              <a:t> </a:t>
            </a:r>
            <a:r>
              <a:rPr lang="uk-UA" b="1" smtClean="0"/>
              <a:t>з віком</a:t>
            </a:r>
            <a:r>
              <a:rPr lang="uk-UA" smtClean="0"/>
              <a:t> (паралельно збільшенню маси тіла) </a:t>
            </a:r>
            <a:r>
              <a:rPr lang="uk-UA" b="1" smtClean="0"/>
              <a:t>OO підвищується</a:t>
            </a:r>
            <a:r>
              <a:rPr lang="uk-UA" smtClean="0"/>
              <a:t>: у новонароджених 120 ккал/добу, в 1 рік – 580 ккал/добу, у 3 роки – 750 ккал/добу, у 5 років – 840 ккал/добу, в 10 років – 1120 ккал/добу, в 14 років – 1360 ккал/добу, а у дорослих – 1700 ккал/добу.</a:t>
            </a:r>
            <a:endParaRPr lang="ru-RU"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28650" y="365125"/>
            <a:ext cx="7886700" cy="1085850"/>
          </a:xfrm>
        </p:spPr>
        <p:txBody>
          <a:bodyPr/>
          <a:lstStyle/>
          <a:p>
            <a:pPr eaLnBrk="1" hangingPunct="1">
              <a:lnSpc>
                <a:spcPct val="75000"/>
              </a:lnSpc>
              <a:defRPr/>
            </a:pPr>
            <a:r>
              <a:rPr lang="uk-UA" i="1" smtClean="0">
                <a:effectLst>
                  <a:outerShdw blurRad="38100" dist="38100" dir="2700000" algn="tl">
                    <a:srgbClr val="C0C0C0"/>
                  </a:outerShdw>
                </a:effectLst>
              </a:rPr>
              <a:t/>
            </a:r>
            <a:br>
              <a:rPr lang="uk-UA" i="1" smtClean="0">
                <a:effectLst>
                  <a:outerShdw blurRad="38100" dist="38100" dir="2700000" algn="tl">
                    <a:srgbClr val="C0C0C0"/>
                  </a:outerShdw>
                </a:effectLst>
              </a:rPr>
            </a:br>
            <a:r>
              <a:rPr lang="uk-UA" sz="4000" b="1" smtClean="0">
                <a:solidFill>
                  <a:srgbClr val="006600"/>
                </a:solidFill>
                <a:effectLst>
                  <a:outerShdw blurRad="38100" dist="38100" dir="2700000" algn="tl">
                    <a:srgbClr val="C0C0C0"/>
                  </a:outerShdw>
                </a:effectLst>
              </a:rPr>
              <a:t>Основний обмін у дітей у ккал на 1 кг маси</a:t>
            </a:r>
            <a:r>
              <a:rPr lang="en-US" sz="4000" b="1" smtClean="0">
                <a:solidFill>
                  <a:srgbClr val="006600"/>
                </a:solidFill>
                <a:effectLst>
                  <a:outerShdw blurRad="38100" dist="38100" dir="2700000" algn="tl">
                    <a:srgbClr val="C0C0C0"/>
                  </a:outerShdw>
                </a:effectLst>
              </a:rPr>
              <a:t/>
            </a:r>
            <a:br>
              <a:rPr lang="en-US" sz="4000" b="1" smtClean="0">
                <a:solidFill>
                  <a:srgbClr val="006600"/>
                </a:solidFill>
                <a:effectLst>
                  <a:outerShdw blurRad="38100" dist="38100" dir="2700000" algn="tl">
                    <a:srgbClr val="C0C0C0"/>
                  </a:outerShdw>
                </a:effectLst>
              </a:rPr>
            </a:br>
            <a:endParaRPr lang="en-US" sz="4000" b="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457200" y="1500188"/>
            <a:ext cx="8229600" cy="4652962"/>
          </a:xfrm>
        </p:spPr>
        <p:txBody>
          <a:bodyPr/>
          <a:lstStyle/>
          <a:p>
            <a:pPr eaLnBrk="1" hangingPunct="1">
              <a:defRPr/>
            </a:pPr>
            <a:r>
              <a:rPr lang="uk-UA" b="1" smtClean="0">
                <a:effectLst>
                  <a:outerShdw blurRad="38100" dist="38100" dir="2700000" algn="tl">
                    <a:srgbClr val="C0C0C0"/>
                  </a:outerShdw>
                </a:effectLst>
              </a:rPr>
              <a:t>Новонароджений    38-42</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1 міс.                        44-46</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1 рік                          55-60</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2 роки                       55-56</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5 років                      </a:t>
            </a:r>
            <a:r>
              <a:rPr lang="ru-RU" b="1" smtClean="0">
                <a:effectLst>
                  <a:outerShdw blurRad="38100" dist="38100" dir="2700000" algn="tl">
                    <a:srgbClr val="C0C0C0"/>
                  </a:outerShdw>
                </a:effectLst>
              </a:rPr>
              <a:t>42-44</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7 років                      38-42</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10 років                    36-37</a:t>
            </a:r>
            <a:endParaRPr lang="en-US" b="1" smtClean="0">
              <a:effectLst>
                <a:outerShdw blurRad="38100" dist="38100" dir="2700000" algn="tl">
                  <a:srgbClr val="C0C0C0"/>
                </a:outerShdw>
              </a:effectLst>
            </a:endParaRPr>
          </a:p>
          <a:p>
            <a:pPr eaLnBrk="1" hangingPunct="1">
              <a:defRPr/>
            </a:pPr>
            <a:r>
              <a:rPr lang="uk-UA" b="1" smtClean="0">
                <a:effectLst>
                  <a:outerShdw blurRad="38100" dist="38100" dir="2700000" algn="tl">
                    <a:srgbClr val="C0C0C0"/>
                  </a:outerShdw>
                </a:effectLst>
              </a:rPr>
              <a:t>14 років                    31-33</a:t>
            </a:r>
            <a:endParaRPr lang="en-US" b="1" smtClean="0">
              <a:effectLst>
                <a:outerShdw blurRad="38100" dist="38100" dir="2700000" algn="tl">
                  <a:srgbClr val="C0C0C0"/>
                </a:outerShdw>
              </a:effectLst>
            </a:endParaRPr>
          </a:p>
          <a:p>
            <a:pPr eaLnBrk="1" hangingPunct="1">
              <a:defRPr/>
            </a:pPr>
            <a:r>
              <a:rPr lang="ru-RU" b="1" smtClean="0">
                <a:effectLst>
                  <a:outerShdw blurRad="38100" dist="38100" dir="2700000" algn="tl">
                    <a:srgbClr val="C0C0C0"/>
                  </a:outerShdw>
                </a:effectLst>
              </a:rPr>
              <a:t>дорослі                     23-24</a:t>
            </a:r>
            <a:endParaRPr lang="en-US" b="1" smtClean="0">
              <a:effectLst>
                <a:outerShdw blurRad="38100" dist="38100" dir="2700000" algn="tl">
                  <a:srgbClr val="C0C0C0"/>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p:cNvSpPr>
          <p:nvPr>
            <p:ph type="body" idx="4294967295"/>
          </p:nvPr>
        </p:nvSpPr>
        <p:spPr>
          <a:xfrm>
            <a:off x="363538" y="665163"/>
            <a:ext cx="8397875" cy="5886450"/>
          </a:xfrm>
        </p:spPr>
        <p:txBody>
          <a:bodyPr/>
          <a:lstStyle/>
          <a:p>
            <a:pPr>
              <a:lnSpc>
                <a:spcPct val="80000"/>
              </a:lnSpc>
              <a:defRPr/>
            </a:pPr>
            <a:r>
              <a:rPr lang="uk-UA" sz="3200" b="1" i="1" u="sng" smtClean="0">
                <a:solidFill>
                  <a:srgbClr val="006600"/>
                </a:solidFill>
                <a:effectLst>
                  <a:outerShdw blurRad="38100" dist="38100" dir="2700000" algn="tl">
                    <a:srgbClr val="C0C0C0"/>
                  </a:outerShdw>
                </a:effectLst>
              </a:rPr>
              <a:t>Загальний обмін</a:t>
            </a:r>
            <a:r>
              <a:rPr lang="uk-UA" sz="3200" i="1" smtClean="0"/>
              <a:t>.</a:t>
            </a:r>
            <a:r>
              <a:rPr lang="uk-UA" sz="3200" smtClean="0"/>
              <a:t> Подібно основному обміну, загальний обмін, що відображає </a:t>
            </a:r>
            <a:r>
              <a:rPr lang="uk-UA" sz="3200" b="1" smtClean="0"/>
              <a:t>інтегральні витрати енергії організмом у реальних умовах його існування</a:t>
            </a:r>
            <a:r>
              <a:rPr lang="uk-UA" sz="3200" smtClean="0"/>
              <a:t>, з розрахунку на кг маси тіла – з віком знижується, а в абсолютних значеннях – збільшується. </a:t>
            </a:r>
          </a:p>
          <a:p>
            <a:pPr>
              <a:lnSpc>
                <a:spcPct val="80000"/>
              </a:lnSpc>
              <a:defRPr/>
            </a:pPr>
            <a:r>
              <a:rPr lang="uk-UA" sz="3200" smtClean="0"/>
              <a:t>Так, у новонароджених його відносна величина (ккал/кг/добу) складає 120, в 1–3 роки – 115, в 5 років – 100, в 10 років – 75, в 14 років – 50, а у дорослих – 42; абсолютна (ккал/добу) – відповідно 500, 1390, 1875, 2070,2600, 2750 і 2860.</a:t>
            </a:r>
            <a:endParaRPr lang="ru-RU" sz="320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7813"/>
            <a:ext cx="8858250" cy="1143000"/>
          </a:xfrm>
        </p:spPr>
        <p:txBody>
          <a:bodyPr/>
          <a:lstStyle/>
          <a:p>
            <a:pPr eaLnBrk="1" hangingPunct="1">
              <a:defRPr/>
            </a:pPr>
            <a:r>
              <a:rPr lang="uk-UA" sz="4000" smtClean="0">
                <a:effectLst>
                  <a:outerShdw blurRad="38100" dist="38100" dir="2700000" algn="tl">
                    <a:srgbClr val="C0C0C0"/>
                  </a:outerShdw>
                </a:effectLst>
              </a:rPr>
              <a:t> </a:t>
            </a:r>
            <a:r>
              <a:rPr lang="uk-UA" sz="4000" b="1" i="1" smtClean="0">
                <a:solidFill>
                  <a:srgbClr val="006600"/>
                </a:solidFill>
                <a:effectLst>
                  <a:outerShdw blurRad="38100" dist="38100" dir="2700000" algn="tl">
                    <a:srgbClr val="C0C0C0"/>
                  </a:outerShdw>
                </a:effectLst>
              </a:rPr>
              <a:t>Утворення енергії з продуктів:</a:t>
            </a:r>
            <a:endParaRPr lang="en-US" sz="4000" b="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214313" y="1357313"/>
            <a:ext cx="8715375" cy="5500687"/>
          </a:xfrm>
        </p:spPr>
        <p:txBody>
          <a:bodyPr/>
          <a:lstStyle/>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Розщеплення великих молекул на малі (</a:t>
            </a:r>
            <a:r>
              <a:rPr lang="uk-UA" sz="2800" b="1" i="1" smtClean="0">
                <a:effectLst>
                  <a:outerShdw blurRad="38100" dist="38100" dir="2700000" algn="tl">
                    <a:srgbClr val="C0C0C0"/>
                  </a:outerShdw>
                </a:effectLst>
              </a:rPr>
              <a:t>гідроліз</a:t>
            </a:r>
            <a:r>
              <a:rPr lang="uk-UA" sz="2800" b="1" smtClean="0">
                <a:effectLst>
                  <a:outerShdw blurRad="38100" dist="38100" dir="2700000" algn="tl">
                    <a:srgbClr val="C0C0C0"/>
                  </a:outerShdw>
                </a:effectLst>
              </a:rPr>
              <a:t>). </a:t>
            </a: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З вуглеводів утворюються 3 гексози (</a:t>
            </a:r>
            <a:r>
              <a:rPr lang="uk-UA" sz="2800" b="1" i="1" smtClean="0">
                <a:effectLst>
                  <a:outerShdw blurRad="38100" dist="38100" dir="2700000" algn="tl">
                    <a:srgbClr val="C0C0C0"/>
                  </a:outerShdw>
                </a:effectLst>
              </a:rPr>
              <a:t>глюкоза, галактоза, фруктоза</a:t>
            </a:r>
            <a:r>
              <a:rPr lang="uk-UA" sz="2800" b="1" smtClean="0">
                <a:effectLst>
                  <a:outerShdw blurRad="38100" dist="38100" dir="2700000" algn="tl">
                    <a:srgbClr val="C0C0C0"/>
                  </a:outerShdw>
                </a:effectLst>
              </a:rPr>
              <a:t>); </a:t>
            </a: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з білків - 20 амінокислот; </a:t>
            </a: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з жирів - тригліцериди (</a:t>
            </a:r>
            <a:r>
              <a:rPr lang="uk-UA" sz="2800" b="1" i="1" smtClean="0">
                <a:effectLst>
                  <a:outerShdw blurRad="38100" dist="38100" dir="2700000" algn="tl">
                    <a:srgbClr val="C0C0C0"/>
                  </a:outerShdw>
                </a:effectLst>
              </a:rPr>
              <a:t>гліцерин і жирні кислоти</a:t>
            </a:r>
            <a:r>
              <a:rPr lang="uk-UA" sz="2800" b="1" smtClean="0">
                <a:effectLst>
                  <a:outerShdw blurRad="38100" dist="38100" dir="2700000" algn="tl">
                    <a:srgbClr val="C0C0C0"/>
                  </a:outerShdw>
                </a:effectLst>
              </a:rPr>
              <a:t>).</a:t>
            </a:r>
            <a:endParaRPr lang="en-US" sz="2800" b="1" smtClean="0">
              <a:effectLst>
                <a:outerShdw blurRad="38100" dist="38100" dir="2700000" algn="tl">
                  <a:srgbClr val="C0C0C0"/>
                </a:outerShdw>
              </a:effectLst>
            </a:endParaRP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Розщеплення шляхом неповного згоряння – утворюються СО</a:t>
            </a:r>
            <a:r>
              <a:rPr lang="uk-UA" sz="2800" b="1" baseline="-25000" smtClean="0">
                <a:effectLst>
                  <a:outerShdw blurRad="38100" dist="38100" dir="2700000" algn="tl">
                    <a:srgbClr val="C0C0C0"/>
                  </a:outerShdw>
                </a:effectLst>
              </a:rPr>
              <a:t>2</a:t>
            </a:r>
            <a:r>
              <a:rPr lang="uk-UA" sz="2800" b="1" smtClean="0">
                <a:effectLst>
                  <a:outerShdw blurRad="38100" dist="38100" dir="2700000" algn="tl">
                    <a:srgbClr val="C0C0C0"/>
                  </a:outerShdw>
                </a:effectLst>
              </a:rPr>
              <a:t>, Н</a:t>
            </a:r>
            <a:r>
              <a:rPr lang="uk-UA" sz="2800" b="1" baseline="-25000" smtClean="0">
                <a:effectLst>
                  <a:outerShdw blurRad="38100" dist="38100" dir="2700000" algn="tl">
                    <a:srgbClr val="C0C0C0"/>
                  </a:outerShdw>
                </a:effectLst>
              </a:rPr>
              <a:t>2</a:t>
            </a:r>
            <a:r>
              <a:rPr lang="uk-UA" sz="2800" b="1" smtClean="0">
                <a:effectLst>
                  <a:outerShdw blurRad="38100" dist="38100" dir="2700000" algn="tl">
                    <a:srgbClr val="C0C0C0"/>
                  </a:outerShdw>
                </a:effectLst>
              </a:rPr>
              <a:t>О, α-кетоглутарова щавлево-оцтова кислоти і оцтова кислота (</a:t>
            </a:r>
            <a:r>
              <a:rPr lang="uk-UA" sz="2800" b="1" i="1" smtClean="0">
                <a:effectLst>
                  <a:outerShdw blurRad="38100" dist="38100" dir="2700000" algn="tl">
                    <a:srgbClr val="C0C0C0"/>
                  </a:outerShdw>
                </a:effectLst>
              </a:rPr>
              <a:t>вивільнюється 30% енергії).</a:t>
            </a:r>
            <a:endParaRPr lang="en-US" sz="2800" b="1" i="1" smtClean="0">
              <a:effectLst>
                <a:outerShdw blurRad="38100" dist="38100" dir="2700000" algn="tl">
                  <a:srgbClr val="C0C0C0"/>
                </a:outerShdw>
              </a:effectLst>
            </a:endParaRP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Розщеплення у циклі трикарбонових кислот (цикл Кребса) до кінцевих продуктів – СО</a:t>
            </a:r>
            <a:r>
              <a:rPr lang="uk-UA" sz="2800" b="1" baseline="-25000" smtClean="0">
                <a:effectLst>
                  <a:outerShdw blurRad="38100" dist="38100" dir="2700000" algn="tl">
                    <a:srgbClr val="C0C0C0"/>
                  </a:outerShdw>
                </a:effectLst>
              </a:rPr>
              <a:t>2</a:t>
            </a:r>
            <a:r>
              <a:rPr lang="uk-UA" sz="2800" b="1" smtClean="0">
                <a:effectLst>
                  <a:outerShdw blurRad="38100" dist="38100" dir="2700000" algn="tl">
                    <a:srgbClr val="C0C0C0"/>
                  </a:outerShdw>
                </a:effectLst>
              </a:rPr>
              <a:t>, Н</a:t>
            </a:r>
            <a:r>
              <a:rPr lang="uk-UA" sz="2800" b="1" baseline="-25000" smtClean="0">
                <a:effectLst>
                  <a:outerShdw blurRad="38100" dist="38100" dir="2700000" algn="tl">
                    <a:srgbClr val="C0C0C0"/>
                  </a:outerShdw>
                </a:effectLst>
              </a:rPr>
              <a:t>2</a:t>
            </a:r>
            <a:r>
              <a:rPr lang="uk-UA" sz="2800" b="1" smtClean="0">
                <a:effectLst>
                  <a:outerShdw blurRad="38100" dist="38100" dir="2700000" algn="tl">
                    <a:srgbClr val="C0C0C0"/>
                  </a:outerShdw>
                </a:effectLst>
              </a:rPr>
              <a:t>О. При цьому вивільнюється 60-70% енергії.</a:t>
            </a:r>
            <a:endParaRPr lang="en-US" sz="2800" b="1" smtClean="0">
              <a:effectLst>
                <a:outerShdw blurRad="38100" dist="38100" dir="2700000" algn="tl">
                  <a:srgbClr val="C0C0C0"/>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defRPr/>
            </a:pPr>
            <a:r>
              <a:rPr lang="uk-UA" b="1" i="1" smtClean="0">
                <a:solidFill>
                  <a:srgbClr val="006600"/>
                </a:solidFill>
                <a:effectLst>
                  <a:outerShdw blurRad="38100" dist="38100" dir="2700000" algn="tl">
                    <a:srgbClr val="C0C0C0"/>
                  </a:outerShdw>
                </a:effectLst>
              </a:rPr>
              <a:t>Зберігання енергії</a:t>
            </a:r>
            <a:endParaRPr lang="en-US" b="1" i="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457200" y="1600200"/>
            <a:ext cx="8229600" cy="5043488"/>
          </a:xfrm>
        </p:spPr>
        <p:txBody>
          <a:bodyPr/>
          <a:lstStyle/>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Зберігання енергії здійснюється за рахунок перетворення енергії розщеплення харчових продуктів у особливу форму хімічних сполук – </a:t>
            </a:r>
            <a:r>
              <a:rPr lang="uk-UA" sz="2800" b="1" i="1" smtClean="0">
                <a:effectLst>
                  <a:outerShdw blurRad="38100" dist="38100" dir="2700000" algn="tl">
                    <a:srgbClr val="C0C0C0"/>
                  </a:outerShdw>
                </a:effectLst>
              </a:rPr>
              <a:t>макроерги</a:t>
            </a:r>
            <a:r>
              <a:rPr lang="uk-UA" sz="2800" b="1" smtClean="0">
                <a:effectLst>
                  <a:outerShdw blurRad="38100" dist="38100" dir="2700000" algn="tl">
                    <a:srgbClr val="C0C0C0"/>
                  </a:outerShdw>
                </a:effectLst>
              </a:rPr>
              <a:t>. Носіями хімічної енергії в організмі є фосфорні сполуки.</a:t>
            </a: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 Центральне місце займає </a:t>
            </a:r>
            <a:r>
              <a:rPr lang="uk-UA" sz="2800" b="1" i="1" u="sng" smtClean="0">
                <a:effectLst>
                  <a:outerShdw blurRad="38100" dist="38100" dir="2700000" algn="tl">
                    <a:srgbClr val="C0C0C0"/>
                  </a:outerShdw>
                </a:effectLst>
              </a:rPr>
              <a:t>АТФ</a:t>
            </a:r>
            <a:r>
              <a:rPr lang="uk-UA" sz="2800" b="1" smtClean="0">
                <a:effectLst>
                  <a:outerShdw blurRad="38100" dist="38100" dir="2700000" algn="tl">
                    <a:srgbClr val="C0C0C0"/>
                  </a:outerShdw>
                </a:effectLst>
              </a:rPr>
              <a:t> – у формі цієї сполуки у організмі використовується від 60 до 70% усієї енергії.</a:t>
            </a:r>
          </a:p>
          <a:p>
            <a:pPr marL="342900" lvl="1" indent="-342900" eaLnBrk="1" hangingPunct="1">
              <a:buClr>
                <a:schemeClr val="hlink"/>
              </a:buClr>
              <a:buSzPct val="90000"/>
              <a:buFont typeface="Arial" charset="0"/>
              <a:buBlip>
                <a:blip r:embed="rId2"/>
              </a:buBlip>
              <a:defRPr/>
            </a:pPr>
            <a:r>
              <a:rPr lang="uk-UA" sz="2800" b="1" smtClean="0">
                <a:effectLst>
                  <a:outerShdw blurRad="38100" dist="38100" dir="2700000" algn="tl">
                    <a:srgbClr val="C0C0C0"/>
                  </a:outerShdw>
                </a:effectLst>
              </a:rPr>
              <a:t>За 24 години у організмі утворюється і розщеплюється АТФ, кількість якої дорівнює масі тіла.</a:t>
            </a:r>
            <a:endParaRPr lang="en-US" sz="2800" b="1" smtClean="0">
              <a:effectLst>
                <a:outerShdw blurRad="38100" dist="38100" dir="2700000" algn="tl">
                  <a:srgbClr val="C0C0C0"/>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lnSpc>
                <a:spcPct val="75000"/>
              </a:lnSpc>
              <a:defRPr/>
            </a:pPr>
            <a:r>
              <a:rPr lang="uk-UA" sz="4000" smtClean="0">
                <a:effectLst>
                  <a:outerShdw blurRad="38100" dist="38100" dir="2700000" algn="tl">
                    <a:srgbClr val="C0C0C0"/>
                  </a:outerShdw>
                </a:effectLst>
              </a:rPr>
              <a:t> </a:t>
            </a:r>
            <a:r>
              <a:rPr lang="uk-UA" sz="4000" b="1" i="1" smtClean="0">
                <a:solidFill>
                  <a:srgbClr val="006600"/>
                </a:solidFill>
                <a:effectLst>
                  <a:outerShdw blurRad="38100" dist="38100" dir="2700000" algn="tl">
                    <a:srgbClr val="C0C0C0"/>
                  </a:outerShdw>
                </a:effectLst>
              </a:rPr>
              <a:t>Енергія, яка утворюється, витрачається на:</a:t>
            </a:r>
            <a:endParaRPr lang="en-US" sz="4000" b="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393700" y="1619250"/>
            <a:ext cx="8535988" cy="4530725"/>
          </a:xfrm>
        </p:spPr>
        <p:txBody>
          <a:bodyPr/>
          <a:lstStyle/>
          <a:p>
            <a:pPr eaLnBrk="1" hangingPunct="1">
              <a:defRPr/>
            </a:pPr>
            <a:r>
              <a:rPr lang="ru-RU" sz="3200" b="1" i="1" u="sng" smtClean="0">
                <a:effectLst>
                  <a:outerShdw blurRad="38100" dist="38100" dir="2700000" algn="tl">
                    <a:srgbClr val="C0C0C0"/>
                  </a:outerShdw>
                </a:effectLst>
              </a:rPr>
              <a:t>Основний обмін</a:t>
            </a:r>
            <a:r>
              <a:rPr lang="ru-RU" sz="3200" b="1" smtClean="0">
                <a:effectLst>
                  <a:outerShdw blurRad="38100" dist="38100" dir="2700000" algn="tl">
                    <a:srgbClr val="C0C0C0"/>
                  </a:outerShdw>
                </a:effectLst>
              </a:rPr>
              <a:t> (ОО) – це мінімальна кількість енергії, яка необхідна для підтримки життєдіяльності організму у стані повного м’язового і емоціонального спокою;</a:t>
            </a:r>
          </a:p>
          <a:p>
            <a:pPr eaLnBrk="1" hangingPunct="1">
              <a:defRPr/>
            </a:pPr>
            <a:r>
              <a:rPr lang="uk-UA" sz="3200" b="1" i="1" u="sng" smtClean="0">
                <a:effectLst>
                  <a:outerShdw blurRad="38100" dist="38100" dir="2700000" algn="tl">
                    <a:srgbClr val="C0C0C0"/>
                  </a:outerShdw>
                </a:effectLst>
              </a:rPr>
              <a:t>Пластичний обмін</a:t>
            </a:r>
            <a:r>
              <a:rPr lang="uk-UA" sz="3200" b="1" smtClean="0">
                <a:effectLst>
                  <a:outerShdw blurRad="38100" dist="38100" dir="2700000" algn="tl">
                    <a:srgbClr val="C0C0C0"/>
                  </a:outerShdw>
                </a:effectLst>
              </a:rPr>
              <a:t> (на ріст дитини);</a:t>
            </a:r>
            <a:endParaRPr lang="en-US" sz="3200" b="1" smtClean="0">
              <a:effectLst>
                <a:outerShdw blurRad="38100" dist="38100" dir="2700000" algn="tl">
                  <a:srgbClr val="C0C0C0"/>
                </a:outerShdw>
              </a:effectLst>
            </a:endParaRPr>
          </a:p>
          <a:p>
            <a:pPr eaLnBrk="1" hangingPunct="1">
              <a:defRPr/>
            </a:pPr>
            <a:r>
              <a:rPr lang="uk-UA" sz="3200" b="1" i="1" u="sng" smtClean="0">
                <a:effectLst>
                  <a:outerShdw blurRad="38100" dist="38100" dir="2700000" algn="tl">
                    <a:srgbClr val="C0C0C0"/>
                  </a:outerShdw>
                </a:effectLst>
              </a:rPr>
              <a:t>Перетравлення і всмоктування</a:t>
            </a:r>
            <a:r>
              <a:rPr lang="uk-UA" sz="3200" b="1" smtClean="0">
                <a:effectLst>
                  <a:outerShdw blurRad="38100" dist="38100" dir="2700000" algn="tl">
                    <a:srgbClr val="C0C0C0"/>
                  </a:outerShdw>
                </a:effectLst>
              </a:rPr>
              <a:t> харчових продуктів;</a:t>
            </a:r>
            <a:endParaRPr lang="en-US" sz="3200" b="1" smtClean="0">
              <a:effectLst>
                <a:outerShdw blurRad="38100" dist="38100" dir="2700000" algn="tl">
                  <a:srgbClr val="C0C0C0"/>
                </a:outerShdw>
              </a:effectLst>
            </a:endParaRPr>
          </a:p>
          <a:p>
            <a:pPr eaLnBrk="1" hangingPunct="1">
              <a:defRPr/>
            </a:pPr>
            <a:r>
              <a:rPr lang="uk-UA" sz="3200" b="1" u="sng" smtClean="0">
                <a:effectLst>
                  <a:outerShdw blurRad="38100" dist="38100" dir="2700000" algn="tl">
                    <a:srgbClr val="C0C0C0"/>
                  </a:outerShdw>
                </a:effectLst>
              </a:rPr>
              <a:t>Діяльність</a:t>
            </a:r>
            <a:r>
              <a:rPr lang="uk-UA" sz="3200" b="1" smtClean="0">
                <a:effectLst>
                  <a:outerShdw blurRad="38100" dist="38100" dir="2700000" algn="tl">
                    <a:srgbClr val="C0C0C0"/>
                  </a:outerShdw>
                </a:effectLst>
              </a:rPr>
              <a:t> м’язової системи.</a:t>
            </a:r>
            <a:endParaRPr lang="en-US" sz="3200" b="1" smtClean="0">
              <a:effectLst>
                <a:outerShdw blurRad="38100" dist="38100" dir="2700000" algn="tl">
                  <a:srgbClr val="C0C0C0"/>
                </a:outerShdw>
              </a:effectLst>
            </a:endParaRPr>
          </a:p>
          <a:p>
            <a:pPr eaLnBrk="1" hangingPunct="1">
              <a:buFont typeface="Arial" charset="0"/>
              <a:buNone/>
              <a:defRPr/>
            </a:pPr>
            <a:endParaRPr lang="en-US" sz="3200" b="1" smtClean="0">
              <a:effectLst>
                <a:outerShdw blurRad="38100" dist="38100" dir="2700000" algn="tl">
                  <a:srgbClr val="C0C0C0"/>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Прямоугольник 1"/>
          <p:cNvSpPr>
            <a:spLocks noChangeArrowheads="1"/>
          </p:cNvSpPr>
          <p:nvPr/>
        </p:nvSpPr>
        <p:spPr bwMode="auto">
          <a:xfrm>
            <a:off x="358775" y="973138"/>
            <a:ext cx="8785225" cy="4929187"/>
          </a:xfrm>
          <a:prstGeom prst="rect">
            <a:avLst/>
          </a:prstGeom>
          <a:noFill/>
          <a:ln w="9525">
            <a:noFill/>
            <a:miter lim="800000"/>
            <a:headEnd/>
            <a:tailEnd/>
          </a:ln>
        </p:spPr>
        <p:txBody>
          <a:bodyPr>
            <a:spAutoFit/>
          </a:bodyPr>
          <a:lstStyle/>
          <a:p>
            <a:pPr>
              <a:lnSpc>
                <a:spcPct val="85000"/>
              </a:lnSpc>
            </a:pPr>
            <a:r>
              <a:rPr lang="uk-UA" sz="3400" i="1" u="sng">
                <a:solidFill>
                  <a:schemeClr val="tx1"/>
                </a:solidFill>
                <a:latin typeface="Garamond" pitchFamily="18" charset="0"/>
              </a:rPr>
              <a:t>Для відшкодування енергетичних витрат</a:t>
            </a:r>
            <a:r>
              <a:rPr lang="uk-UA" sz="3400">
                <a:solidFill>
                  <a:schemeClr val="tx1"/>
                </a:solidFill>
                <a:latin typeface="Garamond" pitchFamily="18" charset="0"/>
              </a:rPr>
              <a:t> організму, збереження маси тіла і задоволення потреб росту і розвитку організму </a:t>
            </a:r>
            <a:r>
              <a:rPr lang="uk-UA" sz="3400" i="1" u="sng">
                <a:solidFill>
                  <a:schemeClr val="tx1"/>
                </a:solidFill>
                <a:latin typeface="Garamond" pitchFamily="18" charset="0"/>
              </a:rPr>
              <a:t>необхідно надходження із зовнішнього середовища білків, жирів, вуглеводів, вітамінів, мінеральних солей і води</a:t>
            </a:r>
            <a:r>
              <a:rPr lang="uk-UA" sz="3400">
                <a:solidFill>
                  <a:schemeClr val="tx1"/>
                </a:solidFill>
                <a:latin typeface="Garamond" pitchFamily="18" charset="0"/>
              </a:rPr>
              <a:t>. </a:t>
            </a:r>
          </a:p>
          <a:p>
            <a:pPr>
              <a:lnSpc>
                <a:spcPct val="85000"/>
              </a:lnSpc>
            </a:pPr>
            <a:r>
              <a:rPr lang="uk-UA" sz="3400">
                <a:solidFill>
                  <a:schemeClr val="tx1"/>
                </a:solidFill>
                <a:latin typeface="Garamond" pitchFamily="18" charset="0"/>
              </a:rPr>
              <a:t>Їх кількість, властивості і співвідношення повинні відповідати стану організму та умов його існування. Це досягається шляхом харчування.</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3"/>
          <a:srcRect/>
          <a:stretch>
            <a:fillRect/>
          </a:stretch>
        </p:blipFill>
        <p:spPr bwMode="auto">
          <a:xfrm>
            <a:off x="-22225" y="1216025"/>
            <a:ext cx="3808413" cy="4427538"/>
          </a:xfrm>
          <a:prstGeom prst="rect">
            <a:avLst/>
          </a:prstGeom>
          <a:noFill/>
          <a:ln w="9525">
            <a:noFill/>
            <a:miter lim="800000"/>
            <a:headEnd/>
            <a:tailEnd/>
          </a:ln>
        </p:spPr>
      </p:pic>
      <p:sp>
        <p:nvSpPr>
          <p:cNvPr id="63490" name="Text Box 5"/>
          <p:cNvSpPr txBox="1">
            <a:spLocks noChangeArrowheads="1"/>
          </p:cNvSpPr>
          <p:nvPr/>
        </p:nvSpPr>
        <p:spPr bwMode="auto">
          <a:xfrm>
            <a:off x="4071938" y="785813"/>
            <a:ext cx="5072062" cy="4845050"/>
          </a:xfrm>
          <a:prstGeom prst="rect">
            <a:avLst/>
          </a:prstGeom>
          <a:noFill/>
          <a:ln w="9525">
            <a:noFill/>
            <a:miter lim="800000"/>
            <a:headEnd/>
            <a:tailEnd/>
          </a:ln>
        </p:spPr>
        <p:txBody>
          <a:bodyPr>
            <a:spAutoFit/>
          </a:bodyPr>
          <a:lstStyle/>
          <a:p>
            <a:r>
              <a:rPr lang="ru-RU" altLang="ru-RU" sz="3200">
                <a:solidFill>
                  <a:srgbClr val="FFFF00"/>
                </a:solidFill>
              </a:rPr>
              <a:t>        </a:t>
            </a:r>
            <a:r>
              <a:rPr lang="ru-RU" altLang="ru-RU" sz="3200">
                <a:solidFill>
                  <a:srgbClr val="990033"/>
                </a:solidFill>
              </a:rPr>
              <a:t>І.П. Павлов</a:t>
            </a:r>
          </a:p>
          <a:p>
            <a:pPr algn="ctr"/>
            <a:endParaRPr lang="ru-RU" altLang="ru-RU" sz="3200">
              <a:solidFill>
                <a:srgbClr val="990033"/>
              </a:solidFill>
            </a:endParaRPr>
          </a:p>
          <a:p>
            <a:r>
              <a:rPr lang="ru-RU" altLang="ru-RU" sz="3200">
                <a:solidFill>
                  <a:srgbClr val="990033"/>
                </a:solidFill>
              </a:rPr>
              <a:t>«Точне знання долі їжі у організмі повинно складати предмет ідеальної фізіології майбутнього».</a:t>
            </a:r>
          </a:p>
          <a:p>
            <a:endParaRPr lang="ru-RU" altLang="ru-RU" sz="3200">
              <a:solidFill>
                <a:srgbClr val="990033"/>
              </a:solidFill>
            </a:endParaRPr>
          </a:p>
          <a:p>
            <a:r>
              <a:rPr lang="ru-RU" altLang="ru-RU" sz="2800">
                <a:solidFill>
                  <a:srgbClr val="990033"/>
                </a:solidFill>
              </a:rPr>
              <a:t>З нобелівської промови,</a:t>
            </a:r>
          </a:p>
          <a:p>
            <a:r>
              <a:rPr lang="ru-RU" altLang="ru-RU" sz="2800">
                <a:solidFill>
                  <a:srgbClr val="990033"/>
                </a:solidFill>
              </a:rPr>
              <a:t> 1904 р.</a:t>
            </a:r>
            <a:endParaRPr lang="uk-UA" altLang="ru-RU" sz="2800">
              <a:solidFill>
                <a:srgbClr val="990033"/>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lnSpc>
                <a:spcPct val="75000"/>
              </a:lnSpc>
              <a:defRPr/>
            </a:pPr>
            <a:r>
              <a:rPr lang="uk-UA" b="1" i="1" smtClean="0">
                <a:solidFill>
                  <a:srgbClr val="006600"/>
                </a:solidFill>
                <a:effectLst>
                  <a:outerShdw blurRad="38100" dist="38100" dir="2700000" algn="tl">
                    <a:srgbClr val="C0C0C0"/>
                  </a:outerShdw>
                </a:effectLst>
              </a:rPr>
              <a:t>Білковий обмін</a:t>
            </a:r>
            <a:endParaRPr lang="en-US" b="1" i="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142875" y="1600200"/>
            <a:ext cx="8786813" cy="4972050"/>
          </a:xfrm>
        </p:spPr>
        <p:txBody>
          <a:bodyPr/>
          <a:lstStyle/>
          <a:p>
            <a:pPr eaLnBrk="1" hangingPunct="1">
              <a:defRPr/>
            </a:pPr>
            <a:r>
              <a:rPr lang="uk-UA" b="1" smtClean="0">
                <a:effectLst>
                  <a:outerShdw blurRad="38100" dist="38100" dir="2700000" algn="tl">
                    <a:srgbClr val="C0C0C0"/>
                  </a:outerShdw>
                </a:effectLst>
              </a:rPr>
              <a:t>Білок є пластичним матеріалом для тканин, тому порушення його обміну  ускладнює розвиток дитини, спричиняє виникнення багатьох захворювань.</a:t>
            </a:r>
          </a:p>
          <a:p>
            <a:pPr eaLnBrk="1" hangingPunct="1">
              <a:defRPr/>
            </a:pPr>
            <a:r>
              <a:rPr lang="uk-UA" b="1" smtClean="0">
                <a:effectLst>
                  <a:outerShdw blurRad="38100" dist="38100" dir="2700000" algn="tl">
                    <a:srgbClr val="C0C0C0"/>
                  </a:outerShdw>
                </a:effectLst>
              </a:rPr>
              <a:t>Білок є одним з основних життєво необхідних продуктів. Враховуючи, що  у дітей процеси асиміляції домінують над процесами дисиміляції, </a:t>
            </a:r>
            <a:r>
              <a:rPr lang="uk-UA" b="1" i="1" u="sng" smtClean="0">
                <a:effectLst>
                  <a:outerShdw blurRad="38100" dist="38100" dir="2700000" algn="tl">
                    <a:srgbClr val="C0C0C0"/>
                  </a:outerShdw>
                </a:effectLst>
              </a:rPr>
              <a:t>потреба у повноцінному білку досить висока</a:t>
            </a:r>
            <a:r>
              <a:rPr lang="uk-UA" b="1" smtClean="0">
                <a:effectLst>
                  <a:outerShdw blurRad="38100" dist="38100" dir="2700000" algn="tl">
                    <a:srgbClr val="C0C0C0"/>
                  </a:outerShdw>
                </a:effectLst>
              </a:rPr>
              <a:t>. Ні жири, ні вуглеводи не можуть замінити  білок. І навіть незначні порушення його обміну можуть спричинити захворювання.</a:t>
            </a:r>
            <a:endParaRPr lang="en-US" b="1" smtClean="0">
              <a:effectLst>
                <a:outerShdw blurRad="38100" dist="38100" dir="2700000" algn="tl">
                  <a:srgbClr val="C0C0C0"/>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Дата 2"/>
          <p:cNvSpPr txBox="1">
            <a:spLocks noGrp="1"/>
          </p:cNvSpPr>
          <p:nvPr/>
        </p:nvSpPr>
        <p:spPr bwMode="auto">
          <a:xfrm>
            <a:off x="4246563" y="6557963"/>
            <a:ext cx="2001837" cy="227012"/>
          </a:xfrm>
          <a:prstGeom prst="rect">
            <a:avLst/>
          </a:prstGeom>
          <a:noFill/>
          <a:ln w="9525">
            <a:noFill/>
            <a:miter lim="800000"/>
            <a:headEnd/>
            <a:tailEnd/>
          </a:ln>
        </p:spPr>
        <p:txBody>
          <a:bodyPr tIns="0" bIns="0" anchor="b"/>
          <a:lstStyle/>
          <a:p>
            <a:fld id="{3BB07D21-5F2C-4D0A-8908-47250C0ACB05}" type="datetime1">
              <a:rPr lang="ru-RU" sz="1000" b="0">
                <a:solidFill>
                  <a:schemeClr val="tx2"/>
                </a:solidFill>
                <a:latin typeface="Trebuchet MS" pitchFamily="34" charset="0"/>
              </a:rPr>
              <a:pPr/>
              <a:t>18.11.2022</a:t>
            </a:fld>
            <a:endParaRPr lang="ru-RU" sz="1000" b="0">
              <a:solidFill>
                <a:schemeClr val="tx2"/>
              </a:solidFill>
              <a:latin typeface="Trebuchet MS" pitchFamily="34" charset="0"/>
            </a:endParaRPr>
          </a:p>
        </p:txBody>
      </p:sp>
      <p:sp>
        <p:nvSpPr>
          <p:cNvPr id="19458" name="Номер слайда 3"/>
          <p:cNvSpPr txBox="1">
            <a:spLocks noGrp="1"/>
          </p:cNvSpPr>
          <p:nvPr/>
        </p:nvSpPr>
        <p:spPr bwMode="auto">
          <a:xfrm>
            <a:off x="6251575" y="6556375"/>
            <a:ext cx="588963" cy="228600"/>
          </a:xfrm>
          <a:prstGeom prst="rect">
            <a:avLst/>
          </a:prstGeom>
          <a:noFill/>
          <a:ln w="9525">
            <a:noFill/>
            <a:miter lim="800000"/>
            <a:headEnd/>
            <a:tailEnd/>
          </a:ln>
        </p:spPr>
        <p:txBody>
          <a:bodyPr lIns="0" tIns="0" rIns="0" bIns="0" anchor="b"/>
          <a:lstStyle/>
          <a:p>
            <a:pPr algn="r"/>
            <a:fld id="{B7908F49-96E0-451B-A11B-701CD6317B21}" type="slidenum">
              <a:rPr lang="ru-RU" sz="1100" b="0">
                <a:solidFill>
                  <a:schemeClr val="tx2"/>
                </a:solidFill>
                <a:latin typeface="Trebuchet MS" pitchFamily="34" charset="0"/>
              </a:rPr>
              <a:pPr algn="r"/>
              <a:t>5</a:t>
            </a:fld>
            <a:endParaRPr lang="ru-RU" sz="1100" b="0">
              <a:solidFill>
                <a:schemeClr val="tx2"/>
              </a:solidFill>
              <a:latin typeface="Trebuchet MS" pitchFamily="34" charset="0"/>
            </a:endParaRPr>
          </a:p>
        </p:txBody>
      </p:sp>
      <p:pic>
        <p:nvPicPr>
          <p:cNvPr id="19459" name="Picture 2" descr="D:\Учеба\анатомия\лекции\пищеварительная система\кар\Рисунок1.emf"/>
          <p:cNvPicPr>
            <a:picLocks noChangeAspect="1" noChangeArrowheads="1"/>
          </p:cNvPicPr>
          <p:nvPr/>
        </p:nvPicPr>
        <p:blipFill>
          <a:blip r:embed="rId2"/>
          <a:srcRect/>
          <a:stretch>
            <a:fillRect/>
          </a:stretch>
        </p:blipFill>
        <p:spPr bwMode="auto">
          <a:xfrm>
            <a:off x="0" y="1196975"/>
            <a:ext cx="4643438" cy="5661025"/>
          </a:xfrm>
          <a:prstGeom prst="rect">
            <a:avLst/>
          </a:prstGeom>
          <a:noFill/>
          <a:ln w="9525">
            <a:noFill/>
            <a:miter lim="800000"/>
            <a:headEnd/>
            <a:tailEnd/>
          </a:ln>
        </p:spPr>
      </p:pic>
      <p:sp>
        <p:nvSpPr>
          <p:cNvPr id="19460" name="Rectangle 9"/>
          <p:cNvSpPr>
            <a:spLocks noChangeArrowheads="1"/>
          </p:cNvSpPr>
          <p:nvPr/>
        </p:nvSpPr>
        <p:spPr bwMode="auto">
          <a:xfrm>
            <a:off x="2087563" y="333375"/>
            <a:ext cx="4291012" cy="641350"/>
          </a:xfrm>
          <a:prstGeom prst="rect">
            <a:avLst/>
          </a:prstGeom>
          <a:noFill/>
          <a:ln w="9525">
            <a:noFill/>
            <a:miter lim="800000"/>
            <a:headEnd/>
            <a:tailEnd/>
          </a:ln>
        </p:spPr>
        <p:txBody>
          <a:bodyPr wrap="none" anchor="ctr">
            <a:spAutoFit/>
          </a:bodyPr>
          <a:lstStyle/>
          <a:p>
            <a:pPr indent="365125" algn="ctr"/>
            <a:r>
              <a:rPr lang="uk-UA" sz="3600">
                <a:solidFill>
                  <a:schemeClr val="tx1"/>
                </a:solidFill>
              </a:rPr>
              <a:t>Порожнина рота</a:t>
            </a:r>
            <a:endParaRPr lang="ru-RU" sz="3600">
              <a:solidFill>
                <a:schemeClr val="tx1"/>
              </a:solidFill>
            </a:endParaRPr>
          </a:p>
        </p:txBody>
      </p:sp>
      <p:pic>
        <p:nvPicPr>
          <p:cNvPr id="19461" name="Picture 8" descr="ÐÐ°ÑÑÐ¸Ð½ÐºÐ¸ Ð¿Ð¾ Ð·Ð°Ð¿ÑÐ¾ÑÑ ÑÑÐ°Ð²Ð½Ð° ÑÐ¸ÑÑÐµÐ¼Ð° Ð»ÑÐ´Ð¸Ð½Ð¸ Ð°Ð½Ð°ÑÐ¾Ð¼ÑÑ"/>
          <p:cNvPicPr>
            <a:picLocks noChangeAspect="1" noChangeArrowheads="1"/>
          </p:cNvPicPr>
          <p:nvPr/>
        </p:nvPicPr>
        <p:blipFill>
          <a:blip r:embed="rId3"/>
          <a:srcRect/>
          <a:stretch>
            <a:fillRect/>
          </a:stretch>
        </p:blipFill>
        <p:spPr bwMode="auto">
          <a:xfrm>
            <a:off x="4716463" y="1268413"/>
            <a:ext cx="4319587" cy="540067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lnSpc>
                <a:spcPct val="75000"/>
              </a:lnSpc>
              <a:defRPr/>
            </a:pPr>
            <a:r>
              <a:rPr lang="uk-UA" b="1" i="1" smtClean="0">
                <a:solidFill>
                  <a:srgbClr val="006600"/>
                </a:solidFill>
                <a:effectLst>
                  <a:outerShdw blurRad="38100" dist="38100" dir="2700000" algn="tl">
                    <a:srgbClr val="C0C0C0"/>
                  </a:outerShdw>
                </a:effectLst>
              </a:rPr>
              <a:t>Функції білка у організмі:</a:t>
            </a:r>
            <a:endParaRPr lang="en-US" b="1" i="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457200" y="1308100"/>
            <a:ext cx="8229600" cy="5549900"/>
          </a:xfrm>
        </p:spPr>
        <p:txBody>
          <a:bodyPr/>
          <a:lstStyle/>
          <a:p>
            <a:pPr eaLnBrk="1" hangingPunct="1">
              <a:lnSpc>
                <a:spcPct val="75000"/>
              </a:lnSpc>
              <a:spcBef>
                <a:spcPts val="800"/>
              </a:spcBef>
              <a:defRPr/>
            </a:pPr>
            <a:r>
              <a:rPr lang="uk-UA" sz="2400" b="1" smtClean="0">
                <a:effectLst>
                  <a:outerShdw blurRad="38100" dist="38100" dir="2700000" algn="tl">
                    <a:srgbClr val="C0C0C0"/>
                  </a:outerShdw>
                </a:effectLst>
              </a:rPr>
              <a:t>Пластична</a:t>
            </a:r>
            <a:r>
              <a:rPr lang="uk-UA" sz="2400" smtClean="0">
                <a:effectLst>
                  <a:outerShdw blurRad="38100" dist="38100" dir="2700000" algn="tl">
                    <a:srgbClr val="C0C0C0"/>
                  </a:outerShdw>
                </a:effectLst>
              </a:rPr>
              <a:t> – при розщепленні білка утворюються незамінні амінокислоти (триптофан, фенілаланін, лізин, треонін, валін, метіонін, лейцин, ізолейцин + не замінимі для дітей гістідін та цистин), які є основою для синтезу нових білкових молекул.</a:t>
            </a:r>
            <a:endParaRPr lang="en-US" sz="2400" smtClean="0">
              <a:effectLst>
                <a:outerShdw blurRad="38100" dist="38100" dir="2700000" algn="tl">
                  <a:srgbClr val="C0C0C0"/>
                </a:outerShdw>
              </a:effectLst>
            </a:endParaRPr>
          </a:p>
          <a:p>
            <a:pPr eaLnBrk="1" hangingPunct="1">
              <a:lnSpc>
                <a:spcPct val="75000"/>
              </a:lnSpc>
              <a:spcBef>
                <a:spcPts val="800"/>
              </a:spcBef>
              <a:defRPr/>
            </a:pPr>
            <a:r>
              <a:rPr lang="uk-UA" sz="2400" b="1" smtClean="0">
                <a:effectLst>
                  <a:outerShdw blurRad="38100" dist="38100" dir="2700000" algn="tl">
                    <a:srgbClr val="C0C0C0"/>
                  </a:outerShdw>
                </a:effectLst>
              </a:rPr>
              <a:t>Імунологічна</a:t>
            </a:r>
            <a:r>
              <a:rPr lang="uk-UA" sz="2400" smtClean="0">
                <a:effectLst>
                  <a:outerShdw blurRad="38100" dist="38100" dir="2700000" algn="tl">
                    <a:srgbClr val="C0C0C0"/>
                  </a:outerShdw>
                </a:effectLst>
              </a:rPr>
              <a:t> – імуноглобуліни та імуно-компетентні клітини є білковими структурами.</a:t>
            </a:r>
          </a:p>
          <a:p>
            <a:pPr eaLnBrk="1" hangingPunct="1">
              <a:lnSpc>
                <a:spcPct val="75000"/>
              </a:lnSpc>
              <a:spcBef>
                <a:spcPts val="800"/>
              </a:spcBef>
              <a:defRPr/>
            </a:pPr>
            <a:r>
              <a:rPr lang="uk-UA" sz="2400" b="1" smtClean="0">
                <a:effectLst>
                  <a:outerShdw blurRad="38100" dist="38100" dir="2700000" algn="tl">
                    <a:srgbClr val="C0C0C0"/>
                  </a:outerShdw>
                </a:effectLst>
              </a:rPr>
              <a:t>Енергетична</a:t>
            </a:r>
            <a:r>
              <a:rPr lang="uk-UA" sz="2400" smtClean="0">
                <a:effectLst>
                  <a:outerShdw blurRad="38100" dist="38100" dir="2700000" algn="tl">
                    <a:srgbClr val="C0C0C0"/>
                  </a:outerShdw>
                </a:effectLst>
              </a:rPr>
              <a:t> (1 г – 4 ккал), складають 10-15% від загальної добової калорійності.</a:t>
            </a:r>
            <a:endParaRPr lang="en-US" sz="2400" smtClean="0">
              <a:effectLst>
                <a:outerShdw blurRad="38100" dist="38100" dir="2700000" algn="tl">
                  <a:srgbClr val="C0C0C0"/>
                </a:outerShdw>
              </a:effectLst>
            </a:endParaRPr>
          </a:p>
          <a:p>
            <a:pPr eaLnBrk="1" hangingPunct="1">
              <a:lnSpc>
                <a:spcPct val="75000"/>
              </a:lnSpc>
              <a:spcBef>
                <a:spcPts val="800"/>
              </a:spcBef>
              <a:defRPr/>
            </a:pPr>
            <a:r>
              <a:rPr lang="uk-UA" sz="2400" smtClean="0">
                <a:effectLst>
                  <a:outerShdw blurRad="38100" dist="38100" dir="2700000" algn="tl">
                    <a:srgbClr val="C0C0C0"/>
                  </a:outerShdw>
                </a:effectLst>
              </a:rPr>
              <a:t>Білки входять </a:t>
            </a:r>
            <a:r>
              <a:rPr lang="uk-UA" sz="2400" b="1" smtClean="0">
                <a:effectLst>
                  <a:outerShdw blurRad="38100" dist="38100" dir="2700000" algn="tl">
                    <a:srgbClr val="C0C0C0"/>
                  </a:outerShdw>
                </a:effectLst>
              </a:rPr>
              <a:t>до складу ферментів, гормонів, вітамінів</a:t>
            </a:r>
            <a:r>
              <a:rPr lang="uk-UA" sz="2400" smtClean="0">
                <a:effectLst>
                  <a:outerShdw blurRad="38100" dist="38100" dir="2700000" algn="tl">
                    <a:srgbClr val="C0C0C0"/>
                  </a:outerShdw>
                </a:effectLst>
              </a:rPr>
              <a:t>, гемоглобіну і ін. життєво важливих структур.</a:t>
            </a:r>
            <a:endParaRPr lang="en-US" sz="2400" smtClean="0">
              <a:effectLst>
                <a:outerShdw blurRad="38100" dist="38100" dir="2700000" algn="tl">
                  <a:srgbClr val="C0C0C0"/>
                </a:outerShdw>
              </a:effectLst>
            </a:endParaRPr>
          </a:p>
          <a:p>
            <a:pPr eaLnBrk="1" hangingPunct="1">
              <a:lnSpc>
                <a:spcPct val="75000"/>
              </a:lnSpc>
              <a:spcBef>
                <a:spcPts val="800"/>
              </a:spcBef>
              <a:defRPr/>
            </a:pPr>
            <a:r>
              <a:rPr lang="uk-UA" sz="2400" smtClean="0">
                <a:effectLst>
                  <a:outerShdw blurRad="38100" dist="38100" dir="2700000" algn="tl">
                    <a:srgbClr val="C0C0C0"/>
                  </a:outerShdw>
                </a:effectLst>
              </a:rPr>
              <a:t>Білки є </a:t>
            </a:r>
            <a:r>
              <a:rPr lang="uk-UA" sz="2400" b="1" smtClean="0">
                <a:effectLst>
                  <a:outerShdw blurRad="38100" dist="38100" dir="2700000" algn="tl">
                    <a:srgbClr val="C0C0C0"/>
                  </a:outerShdw>
                </a:effectLst>
              </a:rPr>
              <a:t>буферами</a:t>
            </a:r>
            <a:r>
              <a:rPr lang="uk-UA" sz="2400" smtClean="0">
                <a:effectLst>
                  <a:outerShdw blurRad="38100" dist="38100" dir="2700000" algn="tl">
                    <a:srgbClr val="C0C0C0"/>
                  </a:outerShdw>
                </a:effectLst>
              </a:rPr>
              <a:t>, які підтримують онкотичний тиск (</a:t>
            </a:r>
            <a:r>
              <a:rPr lang="ru-RU" sz="2400" smtClean="0">
                <a:effectLst>
                  <a:outerShdw blurRad="38100" dist="38100" dir="2700000" algn="tl">
                    <a:srgbClr val="C0C0C0"/>
                  </a:outerShdw>
                </a:effectLst>
              </a:rPr>
              <a:t>фізико-хімічна сила, яка рухає перехід води з одного відсіку організму в інший, заснований на наявності елементів, що генерують хімічне притягання води у кожному з цих відсіків</a:t>
            </a:r>
            <a:r>
              <a:rPr lang="ru-RU" sz="2400" smtClean="0"/>
              <a:t>) </a:t>
            </a:r>
            <a:r>
              <a:rPr lang="uk-UA" sz="2400" smtClean="0">
                <a:effectLst>
                  <a:outerShdw blurRad="38100" dist="38100" dir="2700000" algn="tl">
                    <a:srgbClr val="C0C0C0"/>
                  </a:outerShdw>
                </a:effectLst>
              </a:rPr>
              <a:t>у крові, спинномозковій рідині та інших рідинах.</a:t>
            </a:r>
            <a:endParaRPr lang="en-US" sz="2400" smtClean="0">
              <a:effectLst>
                <a:outerShdw blurRad="38100" dist="38100" dir="2700000" algn="tl">
                  <a:srgbClr val="C0C0C0"/>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14313" y="277813"/>
            <a:ext cx="8715375" cy="1143000"/>
          </a:xfrm>
        </p:spPr>
        <p:txBody>
          <a:bodyPr/>
          <a:lstStyle/>
          <a:p>
            <a:pPr eaLnBrk="1" hangingPunct="1">
              <a:defRPr/>
            </a:pPr>
            <a:r>
              <a:rPr lang="uk-UA" sz="4000" b="1" i="1" smtClean="0">
                <a:solidFill>
                  <a:srgbClr val="006600"/>
                </a:solidFill>
                <a:effectLst>
                  <a:outerShdw blurRad="38100" dist="38100" dir="2700000" algn="tl">
                    <a:srgbClr val="C0C0C0"/>
                  </a:outerShdw>
                </a:effectLst>
              </a:rPr>
              <a:t>Особливості розщеплення білка</a:t>
            </a:r>
            <a:endParaRPr lang="en-US" sz="4000" b="1" i="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p:txBody>
          <a:bodyPr/>
          <a:lstStyle/>
          <a:p>
            <a:pPr eaLnBrk="1" hangingPunct="1">
              <a:defRPr/>
            </a:pPr>
            <a:r>
              <a:rPr lang="uk-UA" sz="3200" smtClean="0">
                <a:effectLst>
                  <a:outerShdw blurRad="38100" dist="38100" dir="2700000" algn="tl">
                    <a:srgbClr val="C0C0C0"/>
                  </a:outerShdw>
                </a:effectLst>
              </a:rPr>
              <a:t>Білки їжі розщеплюються у шлунково-кишковому тракті ферментативним шляхом до амінокислот. </a:t>
            </a:r>
            <a:r>
              <a:rPr lang="uk-UA" sz="3200" b="1" i="1" u="sng" smtClean="0">
                <a:effectLst>
                  <a:outerShdw blurRad="38100" dist="38100" dir="2700000" algn="tl">
                    <a:srgbClr val="C0C0C0"/>
                  </a:outerShdw>
                </a:effectLst>
              </a:rPr>
              <a:t>Активність перетравлювання білків у дітей  раннього віку знижена через знижену активність пепсину. </a:t>
            </a:r>
          </a:p>
          <a:p>
            <a:pPr eaLnBrk="1" hangingPunct="1">
              <a:defRPr/>
            </a:pPr>
            <a:r>
              <a:rPr lang="uk-UA" sz="3200" smtClean="0">
                <a:effectLst>
                  <a:outerShdw blurRad="38100" dist="38100" dir="2700000" algn="tl">
                    <a:srgbClr val="C0C0C0"/>
                  </a:outerShdw>
                </a:effectLst>
              </a:rPr>
              <a:t>У грудному молоці білок частково розщеплений і на 50% складається з готового пластичного матеріалу.</a:t>
            </a:r>
            <a:r>
              <a:rPr lang="uk-UA" smtClean="0">
                <a:effectLst>
                  <a:outerShdw blurRad="38100" dist="38100" dir="2700000" algn="tl">
                    <a:srgbClr val="C0C0C0"/>
                  </a:outerShdw>
                </a:effectLst>
              </a:rPr>
              <a:t> </a:t>
            </a:r>
            <a:endParaRPr lang="en-US" smtClean="0">
              <a:effectLst>
                <a:outerShdw blurRad="38100" dist="38100" dir="2700000" algn="tl">
                  <a:srgbClr val="C0C0C0"/>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p:cNvSpPr>
          <p:nvPr>
            <p:ph type="body" idx="4294967295"/>
          </p:nvPr>
        </p:nvSpPr>
        <p:spPr>
          <a:xfrm>
            <a:off x="0" y="923925"/>
            <a:ext cx="9144000" cy="5934075"/>
          </a:xfrm>
        </p:spPr>
        <p:txBody>
          <a:bodyPr/>
          <a:lstStyle/>
          <a:p>
            <a:pPr>
              <a:spcBef>
                <a:spcPts val="400"/>
              </a:spcBef>
              <a:buFont typeface="Arial" charset="0"/>
              <a:buNone/>
            </a:pPr>
            <a:r>
              <a:rPr lang="uk-UA" b="1" smtClean="0"/>
              <a:t>*</a:t>
            </a:r>
            <a:r>
              <a:rPr lang="uk-UA" b="1" u="sng" smtClean="0"/>
              <a:t>У залежності від вмісту в них замінних і незамінних амінокислот</a:t>
            </a:r>
            <a:r>
              <a:rPr lang="ru-RU" sz="2400" smtClean="0"/>
              <a:t>(</a:t>
            </a:r>
            <a:r>
              <a:rPr lang="uk-UA" sz="2400" smtClean="0"/>
              <a:t>30 амінокислот із 80 - най</a:t>
            </a:r>
            <a:r>
              <a:rPr lang="en-US" sz="2400" smtClean="0">
                <a:cs typeface="Calibri" pitchFamily="34" charset="0"/>
              </a:rPr>
              <a:t>&gt;</a:t>
            </a:r>
            <a:r>
              <a:rPr lang="uk-UA" sz="2400" smtClean="0"/>
              <a:t> значення в харчуванні):</a:t>
            </a:r>
          </a:p>
          <a:p>
            <a:pPr>
              <a:lnSpc>
                <a:spcPct val="75000"/>
              </a:lnSpc>
              <a:spcBef>
                <a:spcPts val="300"/>
              </a:spcBef>
              <a:buFont typeface="Arial" charset="0"/>
              <a:buNone/>
            </a:pPr>
            <a:r>
              <a:rPr lang="uk-UA" b="1" smtClean="0"/>
              <a:t>- повноцінні білки; - неповноцінні білки.</a:t>
            </a:r>
          </a:p>
          <a:p>
            <a:pPr>
              <a:lnSpc>
                <a:spcPct val="75000"/>
              </a:lnSpc>
              <a:spcBef>
                <a:spcPts val="300"/>
              </a:spcBef>
              <a:buFont typeface="Arial" charset="0"/>
              <a:buNone/>
            </a:pPr>
            <a:r>
              <a:rPr lang="uk-UA" b="1" smtClean="0"/>
              <a:t>*</a:t>
            </a:r>
            <a:r>
              <a:rPr lang="uk-UA" b="1" u="sng" smtClean="0"/>
              <a:t>Особливо цінними </a:t>
            </a:r>
            <a:r>
              <a:rPr lang="uk-UA" b="1" smtClean="0"/>
              <a:t>є 3 незамінні амін-ти (</a:t>
            </a:r>
            <a:r>
              <a:rPr lang="uk-UA" b="1" i="1" smtClean="0"/>
              <a:t>триптофан, лізин, метіонін). </a:t>
            </a:r>
          </a:p>
          <a:p>
            <a:pPr>
              <a:lnSpc>
                <a:spcPct val="75000"/>
              </a:lnSpc>
              <a:spcBef>
                <a:spcPts val="300"/>
              </a:spcBef>
              <a:buFont typeface="Arial" charset="0"/>
              <a:buNone/>
            </a:pPr>
            <a:r>
              <a:rPr lang="uk-UA" b="1" smtClean="0"/>
              <a:t>*</a:t>
            </a:r>
            <a:r>
              <a:rPr lang="uk-UA" b="1" u="sng" smtClean="0"/>
              <a:t>Найбільш цінний білок в продуктах </a:t>
            </a:r>
            <a:r>
              <a:rPr lang="uk-UA" b="1" i="1" u="sng" smtClean="0"/>
              <a:t>тваринного</a:t>
            </a:r>
            <a:r>
              <a:rPr lang="uk-UA" b="1" u="sng" smtClean="0"/>
              <a:t> походження </a:t>
            </a:r>
            <a:r>
              <a:rPr lang="uk-UA" b="1" smtClean="0"/>
              <a:t>(засвоюваність близько 90%).</a:t>
            </a:r>
            <a:r>
              <a:rPr lang="ru-RU" b="1" smtClean="0"/>
              <a:t> </a:t>
            </a:r>
          </a:p>
          <a:p>
            <a:pPr>
              <a:lnSpc>
                <a:spcPct val="75000"/>
              </a:lnSpc>
              <a:spcBef>
                <a:spcPts val="300"/>
              </a:spcBef>
              <a:buFont typeface="Arial" charset="0"/>
              <a:buNone/>
            </a:pPr>
            <a:r>
              <a:rPr lang="uk-UA" b="1" smtClean="0"/>
              <a:t>*</a:t>
            </a:r>
            <a:r>
              <a:rPr lang="uk-UA" b="1" u="sng" smtClean="0"/>
              <a:t>Білки продуктів </a:t>
            </a:r>
            <a:r>
              <a:rPr lang="uk-UA" b="1" i="1" u="sng" smtClean="0"/>
              <a:t>рослинного</a:t>
            </a:r>
            <a:r>
              <a:rPr lang="uk-UA" b="1" u="sng" smtClean="0"/>
              <a:t> походження засвоюються гірше</a:t>
            </a:r>
            <a:r>
              <a:rPr lang="ru-RU" b="1" smtClean="0"/>
              <a:t> (біля </a:t>
            </a:r>
            <a:r>
              <a:rPr lang="uk-UA" b="1" smtClean="0"/>
              <a:t>60%).</a:t>
            </a:r>
          </a:p>
          <a:p>
            <a:pPr>
              <a:lnSpc>
                <a:spcPct val="75000"/>
              </a:lnSpc>
              <a:spcBef>
                <a:spcPts val="300"/>
              </a:spcBef>
              <a:buFont typeface="Arial" charset="0"/>
              <a:buNone/>
            </a:pPr>
            <a:r>
              <a:rPr lang="uk-UA" b="1" smtClean="0"/>
              <a:t>*</a:t>
            </a:r>
            <a:r>
              <a:rPr lang="uk-UA" b="1" u="sng" smtClean="0"/>
              <a:t>Будь-які способи зберігання,</a:t>
            </a:r>
            <a:r>
              <a:rPr lang="uk-UA" b="1" smtClean="0"/>
              <a:t> насамперед, білкових продуктів (в 1-шу чергу, м'ясних)</a:t>
            </a:r>
            <a:r>
              <a:rPr lang="uk-UA" b="1" u="sng" smtClean="0"/>
              <a:t> </a:t>
            </a:r>
            <a:r>
              <a:rPr lang="uk-UA" b="1" u="sng" smtClean="0">
                <a:cs typeface="Calibri" pitchFamily="34" charset="0"/>
              </a:rPr>
              <a:t>↓</a:t>
            </a:r>
            <a:r>
              <a:rPr lang="uk-UA" b="1" u="sng" smtClean="0"/>
              <a:t> харчову цінність.</a:t>
            </a:r>
            <a:r>
              <a:rPr lang="ru-RU" smtClean="0"/>
              <a:t> </a:t>
            </a:r>
          </a:p>
          <a:p>
            <a:pPr>
              <a:lnSpc>
                <a:spcPct val="75000"/>
              </a:lnSpc>
              <a:spcBef>
                <a:spcPts val="300"/>
              </a:spcBef>
              <a:buFont typeface="Arial" charset="0"/>
              <a:buNone/>
            </a:pPr>
            <a:r>
              <a:rPr lang="ru-RU" b="1" smtClean="0"/>
              <a:t>*</a:t>
            </a:r>
            <a:r>
              <a:rPr lang="ru-RU" b="1" u="sng" smtClean="0"/>
              <a:t>Потреба У білках залежить </a:t>
            </a:r>
            <a:r>
              <a:rPr lang="ru-RU" b="1" smtClean="0"/>
              <a:t>від віку, статі, характеру діяльності, </a:t>
            </a:r>
            <a:r>
              <a:rPr lang="uk-UA" b="1" smtClean="0"/>
              <a:t>здоров</a:t>
            </a:r>
            <a:r>
              <a:rPr lang="ru-RU" b="1" smtClean="0"/>
              <a:t>'</a:t>
            </a:r>
            <a:r>
              <a:rPr lang="uk-UA" b="1" smtClean="0"/>
              <a:t>я, </a:t>
            </a:r>
            <a:r>
              <a:rPr lang="ru-RU" b="1" smtClean="0"/>
              <a:t>кліматичних та національних особливостей і т.</a:t>
            </a:r>
            <a:r>
              <a:rPr lang="uk-UA" b="1" smtClean="0"/>
              <a:t>д. </a:t>
            </a:r>
            <a:endParaRPr lang="ru-RU" b="1" smtClean="0"/>
          </a:p>
        </p:txBody>
      </p:sp>
      <p:sp>
        <p:nvSpPr>
          <p:cNvPr id="2" name="Заголовок 1"/>
          <p:cNvSpPr>
            <a:spLocks/>
          </p:cNvSpPr>
          <p:nvPr/>
        </p:nvSpPr>
        <p:spPr bwMode="auto">
          <a:xfrm>
            <a:off x="546100" y="319088"/>
            <a:ext cx="7886700" cy="374650"/>
          </a:xfrm>
          <a:prstGeom prst="rect">
            <a:avLst/>
          </a:prstGeom>
          <a:noFill/>
          <a:ln w="9525">
            <a:noFill/>
            <a:miter lim="800000"/>
            <a:headEnd/>
            <a:tailEnd/>
          </a:ln>
        </p:spPr>
        <p:txBody>
          <a:bodyPr anchor="ctr"/>
          <a:lstStyle/>
          <a:p>
            <a:pPr>
              <a:lnSpc>
                <a:spcPct val="75000"/>
              </a:lnSpc>
              <a:defRPr/>
            </a:pPr>
            <a:r>
              <a:rPr lang="uk-UA" sz="4000" i="1">
                <a:solidFill>
                  <a:srgbClr val="006600"/>
                </a:solidFill>
                <a:effectLst>
                  <a:outerShdw blurRad="38100" dist="38100" dir="2700000" algn="tl">
                    <a:srgbClr val="C0C0C0"/>
                  </a:outerShdw>
                </a:effectLst>
                <a:latin typeface="Calibri Light"/>
              </a:rPr>
              <a:t>Потреба у білку</a:t>
            </a:r>
            <a:endParaRPr lang="en-US" sz="4000" i="1">
              <a:solidFill>
                <a:srgbClr val="006600"/>
              </a:solidFill>
              <a:effectLst>
                <a:outerShdw blurRad="38100" dist="38100" dir="2700000" algn="tl">
                  <a:srgbClr val="C0C0C0"/>
                </a:outerShdw>
              </a:effectLst>
              <a:latin typeface="Calibri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411163" y="274638"/>
            <a:ext cx="8239125" cy="1844675"/>
          </a:xfrm>
        </p:spPr>
        <p:txBody>
          <a:bodyPr/>
          <a:lstStyle/>
          <a:p>
            <a:pPr>
              <a:lnSpc>
                <a:spcPct val="80000"/>
              </a:lnSpc>
            </a:pPr>
            <a:r>
              <a:rPr lang="ru-RU" sz="2800" u="sng" smtClean="0"/>
              <a:t>Норма споживання білка встановлюється на рівні 1,5-кратного значення білкового мінімуму і становить у дорослої здорової людини 1 г/кг ваги.</a:t>
            </a:r>
          </a:p>
        </p:txBody>
      </p:sp>
      <p:sp>
        <p:nvSpPr>
          <p:cNvPr id="69635" name="Rectangle 3"/>
          <p:cNvSpPr>
            <a:spLocks noGrp="1"/>
          </p:cNvSpPr>
          <p:nvPr>
            <p:ph type="body" idx="4294967295"/>
          </p:nvPr>
        </p:nvSpPr>
        <p:spPr>
          <a:xfrm>
            <a:off x="125413" y="2127250"/>
            <a:ext cx="9018587" cy="4730750"/>
          </a:xfrm>
        </p:spPr>
        <p:txBody>
          <a:bodyPr/>
          <a:lstStyle/>
          <a:p>
            <a:pPr>
              <a:lnSpc>
                <a:spcPct val="70000"/>
              </a:lnSpc>
              <a:spcBef>
                <a:spcPts val="400"/>
              </a:spcBef>
              <a:buFont typeface="Arial" charset="0"/>
              <a:buNone/>
            </a:pPr>
            <a:r>
              <a:rPr lang="ru-RU" sz="2000" u="sng" smtClean="0"/>
              <a:t> </a:t>
            </a:r>
            <a:r>
              <a:rPr lang="ru-RU" b="1" i="1" u="sng" smtClean="0"/>
              <a:t>Білковий мінімум</a:t>
            </a:r>
            <a:r>
              <a:rPr lang="ru-RU" b="1" i="1" smtClean="0"/>
              <a:t> - </a:t>
            </a:r>
            <a:r>
              <a:rPr lang="en-US" b="1" i="1" smtClean="0"/>
              <a:t>m</a:t>
            </a:r>
            <a:r>
              <a:rPr lang="ru-RU" b="1" i="1" smtClean="0"/>
              <a:t>і</a:t>
            </a:r>
            <a:r>
              <a:rPr lang="en-US" b="1" i="1" smtClean="0"/>
              <a:t>n</a:t>
            </a:r>
            <a:r>
              <a:rPr lang="ru-RU" b="1" i="1" smtClean="0"/>
              <a:t> кіл-ть білків, при якому встановлюється азот</a:t>
            </a:r>
            <a:r>
              <a:rPr lang="uk-UA" b="1" i="1" smtClean="0"/>
              <a:t>исна</a:t>
            </a:r>
            <a:r>
              <a:rPr lang="ru-RU" b="1" i="1" smtClean="0"/>
              <a:t> рівновага (</a:t>
            </a:r>
            <a:r>
              <a:rPr lang="uk-UA" b="1" i="1" smtClean="0"/>
              <a:t>кіл-ть </a:t>
            </a:r>
            <a:r>
              <a:rPr lang="en-US" b="1" i="1" smtClean="0"/>
              <a:t>N</a:t>
            </a:r>
            <a:r>
              <a:rPr lang="uk-UA" b="1" i="1" smtClean="0"/>
              <a:t>, що надходить з їжею за добу, </a:t>
            </a:r>
            <a:r>
              <a:rPr lang="en-US" b="1" i="1" smtClean="0">
                <a:cs typeface="Calibri" pitchFamily="34" charset="0"/>
              </a:rPr>
              <a:t>=</a:t>
            </a:r>
            <a:r>
              <a:rPr lang="uk-UA" b="1" i="1" smtClean="0"/>
              <a:t> кількості </a:t>
            </a:r>
            <a:r>
              <a:rPr lang="en-US" b="1" i="1" smtClean="0"/>
              <a:t>N</a:t>
            </a:r>
            <a:r>
              <a:rPr lang="uk-UA" b="1" i="1" smtClean="0"/>
              <a:t>, що виводиться з організму)- не менше 55-60 г</a:t>
            </a:r>
            <a:r>
              <a:rPr lang="ru-RU" b="1" i="1" smtClean="0"/>
              <a:t>. </a:t>
            </a:r>
            <a:r>
              <a:rPr lang="ru-RU" b="1" i="1" smtClean="0">
                <a:cs typeface="Calibri" pitchFamily="34" charset="0"/>
              </a:rPr>
              <a:t>→</a:t>
            </a:r>
          </a:p>
          <a:p>
            <a:pPr>
              <a:lnSpc>
                <a:spcPct val="70000"/>
              </a:lnSpc>
              <a:spcBef>
                <a:spcPts val="400"/>
              </a:spcBef>
              <a:buFont typeface="Arial" charset="0"/>
              <a:buNone/>
            </a:pPr>
            <a:r>
              <a:rPr lang="ru-RU" smtClean="0"/>
              <a:t>У нашій країні встановлена ​​оптимальна потреба дорослої людини в білку </a:t>
            </a:r>
            <a:r>
              <a:rPr lang="uk-UA" smtClean="0"/>
              <a:t>біля </a:t>
            </a:r>
            <a:r>
              <a:rPr lang="ru-RU" smtClean="0"/>
              <a:t>90-100 г/добу.</a:t>
            </a:r>
          </a:p>
          <a:p>
            <a:pPr>
              <a:lnSpc>
                <a:spcPct val="75000"/>
              </a:lnSpc>
              <a:spcBef>
                <a:spcPts val="700"/>
              </a:spcBef>
              <a:buFont typeface="Arial" charset="0"/>
              <a:buNone/>
            </a:pPr>
            <a:r>
              <a:rPr lang="uk-UA" b="1" smtClean="0"/>
              <a:t>Для дітей характерний позитивний азотний баланс</a:t>
            </a:r>
            <a:r>
              <a:rPr lang="uk-UA" smtClean="0"/>
              <a:t>: у новонароджених у організмі залишається 50-70 % уведеного білка, в 1-3 роки – 25,2 %; у 11-14 років – 25,1 %, а у дорослих – 7,6 %. </a:t>
            </a:r>
          </a:p>
          <a:p>
            <a:pPr>
              <a:spcBef>
                <a:spcPts val="400"/>
              </a:spcBef>
              <a:buFont typeface="Arial" charset="0"/>
              <a:buNone/>
            </a:pPr>
            <a:endParaRPr lang="ru-RU" b="1"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p:cNvSpPr>
          <p:nvPr>
            <p:ph type="body" idx="4294967295"/>
          </p:nvPr>
        </p:nvSpPr>
        <p:spPr>
          <a:xfrm>
            <a:off x="280988" y="390525"/>
            <a:ext cx="8618537" cy="6143625"/>
          </a:xfrm>
        </p:spPr>
        <p:txBody>
          <a:bodyPr/>
          <a:lstStyle/>
          <a:p>
            <a:pPr>
              <a:lnSpc>
                <a:spcPct val="70000"/>
              </a:lnSpc>
              <a:spcBef>
                <a:spcPts val="400"/>
              </a:spcBef>
              <a:buFont typeface="Arial" charset="0"/>
              <a:buNone/>
              <a:defRPr/>
            </a:pPr>
            <a:r>
              <a:rPr lang="ru-RU" sz="2400" b="1" u="sng" smtClean="0"/>
              <a:t>Для дітей</a:t>
            </a:r>
            <a:r>
              <a:rPr lang="ru-RU" sz="2400" b="1" smtClean="0"/>
              <a:t> потреба у білках визначається віковими нормами (</a:t>
            </a:r>
            <a:r>
              <a:rPr lang="ru-RU" sz="2400" smtClean="0"/>
              <a:t>у середньому</a:t>
            </a:r>
            <a:r>
              <a:rPr lang="ru-RU" sz="2400" b="1" smtClean="0"/>
              <a:t> - від 4 г/кг у дітей від 1 до 3 років життя до 2,5-2 г/кг у старших 11 років).</a:t>
            </a:r>
            <a:endParaRPr lang="ru-RU" sz="2400" b="1" u="sng" smtClean="0"/>
          </a:p>
          <a:p>
            <a:pPr>
              <a:lnSpc>
                <a:spcPct val="75000"/>
              </a:lnSpc>
              <a:spcBef>
                <a:spcPts val="700"/>
              </a:spcBef>
              <a:defRPr/>
            </a:pPr>
            <a:r>
              <a:rPr lang="uk-UA" sz="2400" smtClean="0"/>
              <a:t>З розрахунку на кг маси тіла новонародженим необхідно 2,5 г білку на добу, в 1 рік – 3,5 г; у 3 роки – 4,0 г; у 5 років – 3,5 г; у 7 років – 3 г; у 10 років – 2,5 г; у 14-17 років – 1,7 г; а дорослих – 1,4 г. </a:t>
            </a:r>
          </a:p>
          <a:p>
            <a:pPr>
              <a:lnSpc>
                <a:spcPct val="75000"/>
              </a:lnSpc>
              <a:spcBef>
                <a:spcPts val="700"/>
              </a:spcBef>
              <a:defRPr/>
            </a:pPr>
            <a:r>
              <a:rPr lang="uk-UA" sz="2400" smtClean="0"/>
              <a:t>У абсолютних значеннях потреба білка (г/добу) становить відповідно 10, 50, 60, 70, 80, 80, 95 і 90; половина з них – білки тваринного походження, що містять усі незамінні амінокислоти (</a:t>
            </a:r>
            <a:r>
              <a:rPr lang="uk-UA" sz="2000" i="1" smtClean="0"/>
              <a:t>лейцин, фенілаланін, лізин, валін, треонін, триптофан, метіонін, лейцин, ізолейцин, цистин, гістідін</a:t>
            </a:r>
            <a:r>
              <a:rPr lang="uk-UA" sz="2400" smtClean="0"/>
              <a:t>). Уважається, що </a:t>
            </a:r>
            <a:r>
              <a:rPr lang="uk-UA" sz="2400" b="1" i="1" u="sng" smtClean="0"/>
              <a:t>дітям особливо важливе надходження перших п’яти з них</a:t>
            </a:r>
            <a:r>
              <a:rPr lang="uk-UA" sz="2400" smtClean="0"/>
              <a:t>, бо в</a:t>
            </a:r>
            <a:r>
              <a:rPr lang="uk-UA" sz="2400" smtClean="0">
                <a:effectLst>
                  <a:outerShdw blurRad="38100" dist="38100" dir="2700000" algn="tl">
                    <a:srgbClr val="C0C0C0"/>
                  </a:outerShdw>
                </a:effectLst>
              </a:rPr>
              <a:t>ажливо не тільки забезпечити кількість білка, але й якість. </a:t>
            </a:r>
            <a:r>
              <a:rPr lang="uk-UA" sz="2400" b="1" smtClean="0">
                <a:effectLst>
                  <a:outerShdw blurRad="38100" dist="38100" dir="2700000" algn="tl">
                    <a:srgbClr val="C0C0C0"/>
                  </a:outerShdw>
                </a:effectLst>
              </a:rPr>
              <a:t>Для дітей незамінними є 10 амінокислот</a:t>
            </a:r>
            <a:r>
              <a:rPr lang="uk-UA" sz="2400" smtClean="0">
                <a:effectLst>
                  <a:outerShdw blurRad="38100" dist="38100" dir="2700000" algn="tl">
                    <a:srgbClr val="C0C0C0"/>
                  </a:outerShdw>
                </a:effectLst>
              </a:rPr>
              <a:t>: до 5 років незамінною амінокислотою є </a:t>
            </a:r>
            <a:r>
              <a:rPr lang="uk-UA" sz="2400" b="1" smtClean="0">
                <a:effectLst>
                  <a:outerShdw blurRad="38100" dist="38100" dir="2700000" algn="tl">
                    <a:srgbClr val="C0C0C0"/>
                  </a:outerShdw>
                </a:effectLst>
              </a:rPr>
              <a:t>гістідін</a:t>
            </a:r>
            <a:r>
              <a:rPr lang="uk-UA" sz="2400" smtClean="0">
                <a:effectLst>
                  <a:outerShdw blurRad="38100" dist="38100" dir="2700000" algn="tl">
                    <a:srgbClr val="C0C0C0"/>
                  </a:outerShdw>
                </a:effectLst>
              </a:rPr>
              <a:t>.       </a:t>
            </a:r>
            <a:endParaRPr lang="en-US" sz="2400" smtClean="0">
              <a:effectLst>
                <a:outerShdw blurRad="38100" dist="38100" dir="2700000" algn="tl">
                  <a:srgbClr val="C0C0C0"/>
                </a:outerShdw>
              </a:effectLst>
            </a:endParaRPr>
          </a:p>
          <a:p>
            <a:pPr>
              <a:lnSpc>
                <a:spcPct val="75000"/>
              </a:lnSpc>
              <a:spcBef>
                <a:spcPts val="700"/>
              </a:spcBef>
              <a:defRPr/>
            </a:pPr>
            <a:r>
              <a:rPr lang="uk-UA" sz="2400" smtClean="0"/>
              <a:t>При заняттях спортом, особливо на фоні значного збільшення м’язової маси, потреба у білках підвищується у 1,5-2,0 рази.</a:t>
            </a:r>
            <a:r>
              <a:rPr lang="ru-RU" sz="2400" smtClean="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p:cNvSpPr>
          <p:nvPr>
            <p:ph type="body" idx="4294967295"/>
          </p:nvPr>
        </p:nvSpPr>
        <p:spPr>
          <a:xfrm>
            <a:off x="0" y="600075"/>
            <a:ext cx="8953500" cy="6015038"/>
          </a:xfrm>
        </p:spPr>
        <p:txBody>
          <a:bodyPr/>
          <a:lstStyle/>
          <a:p>
            <a:pPr>
              <a:lnSpc>
                <a:spcPct val="80000"/>
              </a:lnSpc>
            </a:pPr>
            <a:r>
              <a:rPr lang="ru-RU" sz="2400" b="1" u="sng" smtClean="0"/>
              <a:t>Для створення позитивного азотистого балансу</a:t>
            </a:r>
            <a:r>
              <a:rPr lang="ru-RU" sz="2400" b="1" smtClean="0"/>
              <a:t> амінокислоти повинні надходити в організм у строго певній </a:t>
            </a:r>
            <a:r>
              <a:rPr lang="ru-RU" sz="2400" b="1" u="sng" smtClean="0"/>
              <a:t>кількості і пропорціях відповідно до кількості незамінних амінокислот</a:t>
            </a:r>
            <a:r>
              <a:rPr lang="ru-RU" sz="2400" b="1" smtClean="0"/>
              <a:t>. </a:t>
            </a:r>
          </a:p>
          <a:p>
            <a:pPr>
              <a:lnSpc>
                <a:spcPct val="80000"/>
              </a:lnSpc>
            </a:pPr>
            <a:r>
              <a:rPr lang="ru-RU" sz="2400" b="1" smtClean="0"/>
              <a:t>Незбалансованість амінокислотного складу білкових продуктів, препаратів здатна завдати істотної шкоди, так як </a:t>
            </a:r>
            <a:r>
              <a:rPr lang="ru-RU" sz="2400" b="1" u="sng" smtClean="0"/>
              <a:t>надлишок замінних амінокислот при дефіциті незамінних викликає посилення процесів катаболізму</a:t>
            </a:r>
            <a:r>
              <a:rPr lang="ru-RU" sz="2400" b="1" smtClean="0"/>
              <a:t>, а саме розпаду м'язового білка (Гуменюк, Кіркілевський, 2004). </a:t>
            </a:r>
          </a:p>
          <a:p>
            <a:pPr>
              <a:lnSpc>
                <a:spcPct val="80000"/>
              </a:lnSpc>
            </a:pPr>
            <a:r>
              <a:rPr lang="uk-UA" sz="2400" b="1" u="sng" smtClean="0"/>
              <a:t>Нестача навіть однієї амінокислоти утруднює використання інших для синтезу власних білків</a:t>
            </a:r>
            <a:r>
              <a:rPr lang="uk-UA" sz="2400" b="1" smtClean="0"/>
              <a:t>. </a:t>
            </a:r>
            <a:r>
              <a:rPr lang="ru-RU" sz="2400" b="1" smtClean="0"/>
              <a:t>Н-д, у складі тканинного білка валін, аргінін і триптофан містяться в пропорції 1: 1: 1, але якщо їх співвідношення у харчовому раціоні становить 1: 1: 0,5, то </a:t>
            </a:r>
            <a:r>
              <a:rPr lang="ru-RU" sz="2400" b="1" u="sng" smtClean="0"/>
              <a:t>засвоєння</a:t>
            </a:r>
            <a:r>
              <a:rPr lang="ru-RU" sz="2400" b="1" smtClean="0"/>
              <a:t> їх усіх </a:t>
            </a:r>
            <a:r>
              <a:rPr lang="ru-RU" sz="2400" b="1" u="sng" smtClean="0"/>
              <a:t>встановлюється за амінокислотою, що міститься в мінімальній кількості</a:t>
            </a:r>
            <a:r>
              <a:rPr lang="ru-RU" sz="2400" b="1" smtClean="0"/>
              <a:t> (0,5: 0,5: 0,5), а таке співвідношення призведе до втрати білка.</a:t>
            </a:r>
            <a:endParaRPr lang="uk-UA" sz="2400" b="1" smtClean="0"/>
          </a:p>
          <a:p>
            <a:pPr>
              <a:lnSpc>
                <a:spcPct val="80000"/>
              </a:lnSpc>
            </a:pPr>
            <a:r>
              <a:rPr lang="uk-UA" sz="2400" b="1" u="sng" smtClean="0"/>
              <a:t>Особливо цінними є три незамінні амінокислоти - триптофан</a:t>
            </a:r>
            <a:r>
              <a:rPr lang="uk-UA" sz="2400" b="1" smtClean="0"/>
              <a:t>, метіонін, лізин, тому оцінка збалансованості амінокислотного складу білків саме за їх вмістом (співвідношення 1 : 3 : 4). </a:t>
            </a:r>
            <a:endParaRPr lang="ru-RU" sz="2400" b="1"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a:lnSpc>
                <a:spcPct val="75000"/>
              </a:lnSpc>
              <a:defRPr/>
            </a:pPr>
            <a:r>
              <a:rPr lang="uk-UA" sz="3600" b="1" smtClean="0">
                <a:solidFill>
                  <a:srgbClr val="006600"/>
                </a:solidFill>
                <a:effectLst>
                  <a:outerShdw blurRad="38100" dist="38100" dir="2700000" algn="tl">
                    <a:srgbClr val="C0C0C0"/>
                  </a:outerShdw>
                </a:effectLst>
              </a:rPr>
              <a:t>Прояви порушення обміну білка</a:t>
            </a:r>
            <a:endParaRPr lang="en-US" sz="3600" b="1" smtClean="0">
              <a:solidFill>
                <a:srgbClr val="006600"/>
              </a:solidFill>
              <a:effectLst>
                <a:outerShdw blurRad="38100" dist="38100" dir="2700000" algn="tl">
                  <a:srgbClr val="C0C0C0"/>
                </a:outerShdw>
              </a:effectLst>
            </a:endParaRPr>
          </a:p>
        </p:txBody>
      </p:sp>
      <p:sp>
        <p:nvSpPr>
          <p:cNvPr id="3" name="Содержимое 2"/>
          <p:cNvSpPr>
            <a:spLocks noGrp="1"/>
          </p:cNvSpPr>
          <p:nvPr>
            <p:ph idx="4294967295"/>
          </p:nvPr>
        </p:nvSpPr>
        <p:spPr>
          <a:xfrm>
            <a:off x="365125" y="1357313"/>
            <a:ext cx="8564563" cy="5500687"/>
          </a:xfrm>
        </p:spPr>
        <p:txBody>
          <a:bodyPr/>
          <a:lstStyle/>
          <a:p>
            <a:pPr>
              <a:defRPr/>
            </a:pPr>
            <a:r>
              <a:rPr lang="uk-UA" sz="2400" smtClean="0">
                <a:effectLst>
                  <a:outerShdw blurRad="38100" dist="38100" dir="2700000" algn="tl">
                    <a:srgbClr val="C0C0C0"/>
                  </a:outerShdw>
                </a:effectLst>
              </a:rPr>
              <a:t> </a:t>
            </a:r>
            <a:r>
              <a:rPr lang="uk-UA" smtClean="0">
                <a:effectLst>
                  <a:outerShdw blurRad="38100" dist="38100" dir="2700000" algn="tl">
                    <a:srgbClr val="C0C0C0"/>
                  </a:outerShdw>
                </a:effectLst>
              </a:rPr>
              <a:t>Найчастіше у дітей спостерігаються гіпотрофія та імунодефіцитні стани. Ці захворювання при ускладненні загрожують життю дитини. </a:t>
            </a:r>
            <a:endParaRPr lang="en-US" smtClean="0">
              <a:effectLst>
                <a:outerShdw blurRad="38100" dist="38100" dir="2700000" algn="tl">
                  <a:srgbClr val="C0C0C0"/>
                </a:outerShdw>
              </a:effectLst>
            </a:endParaRPr>
          </a:p>
          <a:p>
            <a:pPr>
              <a:defRPr/>
            </a:pPr>
            <a:r>
              <a:rPr lang="uk-UA" b="1" i="1" smtClean="0">
                <a:effectLst>
                  <a:outerShdw blurRad="38100" dist="38100" dir="2700000" algn="tl">
                    <a:srgbClr val="C0C0C0"/>
                  </a:outerShdw>
                </a:effectLst>
              </a:rPr>
              <a:t>Діти більш чутливі до білкового голодування, ніж дорослі</a:t>
            </a:r>
            <a:r>
              <a:rPr lang="uk-UA" smtClean="0">
                <a:effectLst>
                  <a:outerShdw blurRad="38100" dist="38100" dir="2700000" algn="tl">
                    <a:srgbClr val="C0C0C0"/>
                  </a:outerShdw>
                </a:effectLst>
              </a:rPr>
              <a:t>. У країнах, де спостерігається різко виражений дефіцит білка у організмі, смертність дітей зростає у 20-50 разів.  Відомо, що тривале білкове голодування дітей до 3 років може викликати незворотні зміни, які залишаються на все життя</a:t>
            </a:r>
            <a:r>
              <a:rPr lang="uk-UA" u="sng" smtClean="0">
                <a:effectLst>
                  <a:outerShdw blurRad="38100" dist="38100" dir="2700000" algn="tl">
                    <a:srgbClr val="C0C0C0"/>
                  </a:outerShdw>
                </a:effectLst>
              </a:rPr>
              <a:t>.  Інтелектуальний індекс у таких дітей нижчий, ніж у однолітків.  Дорослі, які голодували у дитинстві, тяжче переносять стреси. </a:t>
            </a:r>
            <a:endParaRPr lang="en-US" u="sng" smtClean="0">
              <a:effectLst>
                <a:outerShdw blurRad="38100" dist="38100" dir="2700000" algn="tl">
                  <a:srgbClr val="C0C0C0"/>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a:xfrm>
            <a:off x="247650" y="209550"/>
            <a:ext cx="8896350" cy="584200"/>
          </a:xfrm>
        </p:spPr>
        <p:txBody>
          <a:bodyPr/>
          <a:lstStyle/>
          <a:p>
            <a:r>
              <a:rPr lang="uk-UA" b="1" u="sng" smtClean="0">
                <a:solidFill>
                  <a:srgbClr val="006600"/>
                </a:solidFill>
              </a:rPr>
              <a:t>Фізіологічне значення жирів</a:t>
            </a:r>
            <a:r>
              <a:rPr lang="uk-UA" smtClean="0"/>
              <a:t> </a:t>
            </a:r>
            <a:endParaRPr lang="ru-RU" smtClean="0"/>
          </a:p>
        </p:txBody>
      </p:sp>
      <p:sp>
        <p:nvSpPr>
          <p:cNvPr id="73731" name="Rectangle 3"/>
          <p:cNvSpPr>
            <a:spLocks noGrp="1"/>
          </p:cNvSpPr>
          <p:nvPr>
            <p:ph type="body" idx="4294967295"/>
          </p:nvPr>
        </p:nvSpPr>
        <p:spPr>
          <a:xfrm>
            <a:off x="0" y="836613"/>
            <a:ext cx="9144000" cy="5797550"/>
          </a:xfrm>
        </p:spPr>
        <p:txBody>
          <a:bodyPr/>
          <a:lstStyle/>
          <a:p>
            <a:pPr>
              <a:lnSpc>
                <a:spcPct val="75000"/>
              </a:lnSpc>
              <a:spcBef>
                <a:spcPct val="5000"/>
              </a:spcBef>
            </a:pPr>
            <a:r>
              <a:rPr lang="uk-UA" b="1" smtClean="0"/>
              <a:t>1. Є джерелом енергії (при згоранні 1 г жиру утворюється 9 ккал). Вони покривають близько 30% енерговитрат.</a:t>
            </a:r>
          </a:p>
          <a:p>
            <a:pPr>
              <a:lnSpc>
                <a:spcPct val="75000"/>
              </a:lnSpc>
              <a:spcBef>
                <a:spcPct val="5000"/>
              </a:spcBef>
            </a:pPr>
            <a:r>
              <a:rPr lang="uk-UA" b="1" smtClean="0"/>
              <a:t>2. Беруть участь в пластичних процесах, будучи структурною частиною клітин і їх мембранних систем, і таким чином впливають на проникність клітинної стінки.</a:t>
            </a:r>
          </a:p>
          <a:p>
            <a:pPr>
              <a:lnSpc>
                <a:spcPct val="75000"/>
              </a:lnSpc>
              <a:spcBef>
                <a:spcPct val="5000"/>
              </a:spcBef>
            </a:pPr>
            <a:r>
              <a:rPr lang="uk-UA" b="1" smtClean="0"/>
              <a:t>3. Є розчинниками вітамінів А, Е, D і сприяють їх засвоєнню.</a:t>
            </a:r>
          </a:p>
          <a:p>
            <a:pPr>
              <a:lnSpc>
                <a:spcPct val="75000"/>
              </a:lnSpc>
              <a:spcBef>
                <a:spcPct val="5000"/>
              </a:spcBef>
            </a:pPr>
            <a:r>
              <a:rPr lang="uk-UA" b="1" smtClean="0"/>
              <a:t>4. Захисна ф-ція.</a:t>
            </a:r>
          </a:p>
          <a:p>
            <a:pPr>
              <a:lnSpc>
                <a:spcPct val="75000"/>
              </a:lnSpc>
              <a:spcBef>
                <a:spcPct val="5000"/>
              </a:spcBef>
            </a:pPr>
            <a:r>
              <a:rPr lang="uk-UA" b="1" smtClean="0"/>
              <a:t>5. Терморегуляторна ф-ція.</a:t>
            </a:r>
          </a:p>
          <a:p>
            <a:pPr>
              <a:lnSpc>
                <a:spcPct val="75000"/>
              </a:lnSpc>
              <a:spcBef>
                <a:spcPct val="5000"/>
              </a:spcBef>
              <a:buFont typeface="Arial" charset="0"/>
              <a:buNone/>
            </a:pPr>
            <a:r>
              <a:rPr lang="uk-UA" b="1" smtClean="0"/>
              <a:t>За хімічним складом - складні комплекси органічних сполук, </a:t>
            </a:r>
            <a:r>
              <a:rPr lang="uk-UA" b="1" u="sng" smtClean="0"/>
              <a:t>основними структурними компонентами яких є гліцерин і жирні кислоти</a:t>
            </a:r>
            <a:r>
              <a:rPr lang="uk-UA" b="1" smtClean="0"/>
              <a:t>. </a:t>
            </a:r>
          </a:p>
          <a:p>
            <a:pPr>
              <a:lnSpc>
                <a:spcPct val="75000"/>
              </a:lnSpc>
              <a:spcBef>
                <a:spcPct val="5000"/>
              </a:spcBef>
              <a:buFont typeface="Arial" charset="0"/>
              <a:buNone/>
            </a:pPr>
            <a:r>
              <a:rPr lang="uk-UA" b="1" smtClean="0"/>
              <a:t>Питома вага гліцерину незначна і складає 10%. </a:t>
            </a:r>
          </a:p>
          <a:p>
            <a:pPr>
              <a:lnSpc>
                <a:spcPct val="75000"/>
              </a:lnSpc>
              <a:spcBef>
                <a:spcPct val="5000"/>
              </a:spcBef>
              <a:buFont typeface="Arial" charset="0"/>
              <a:buNone/>
            </a:pPr>
            <a:r>
              <a:rPr lang="uk-UA" b="1" smtClean="0"/>
              <a:t>Основне значення, що визначає властивості жирів, мають жирні кислоти. Вони підрозділяються на граничні (насичені) і ненасичені (ненасичені).</a:t>
            </a:r>
            <a:r>
              <a:rPr lang="ru-RU" smtClean="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p:cNvSpPr>
          <p:nvPr>
            <p:ph type="body" idx="4294967295"/>
          </p:nvPr>
        </p:nvSpPr>
        <p:spPr>
          <a:xfrm>
            <a:off x="0" y="206375"/>
            <a:ext cx="9144000" cy="6651625"/>
          </a:xfrm>
        </p:spPr>
        <p:txBody>
          <a:bodyPr/>
          <a:lstStyle/>
          <a:p>
            <a:r>
              <a:rPr lang="uk-UA" u="sng" smtClean="0"/>
              <a:t>Добова потреба дорослої людини у жирах</a:t>
            </a:r>
            <a:r>
              <a:rPr lang="uk-UA" smtClean="0"/>
              <a:t> становить 80-100 г/добу, в т. ч. рослинного масла - 25-30 г, ПНЖК - 3-6 г (лінолева кислота забезпечувала 3-5% загальної калорійності добового раціону), холестерину - 1 г, фосфоліпідів - 5 г.</a:t>
            </a:r>
            <a:r>
              <a:rPr lang="uk-UA" b="1" smtClean="0"/>
              <a:t> </a:t>
            </a:r>
          </a:p>
          <a:p>
            <a:r>
              <a:rPr lang="uk-UA" b="1" u="sng" smtClean="0"/>
              <a:t>Співвідношення </a:t>
            </a:r>
            <a:r>
              <a:rPr lang="ru-RU" b="1" u="sng" smtClean="0"/>
              <a:t>ω</a:t>
            </a:r>
            <a:r>
              <a:rPr lang="uk-UA" b="1" u="sng" smtClean="0"/>
              <a:t>6</a:t>
            </a:r>
            <a:r>
              <a:rPr lang="ru-RU" b="1" u="sng" smtClean="0"/>
              <a:t> </a:t>
            </a:r>
            <a:r>
              <a:rPr lang="uk-UA" b="1" u="sng" smtClean="0"/>
              <a:t>/ </a:t>
            </a:r>
            <a:r>
              <a:rPr lang="ru-RU" b="1" u="sng" smtClean="0"/>
              <a:t>ω</a:t>
            </a:r>
            <a:r>
              <a:rPr lang="uk-UA" b="1" u="sng" smtClean="0"/>
              <a:t>3 у раціоні харчування</a:t>
            </a:r>
            <a:r>
              <a:rPr lang="uk-UA" b="1" smtClean="0"/>
              <a:t> має становити не більше 10: 1 (між ними існують конкурентні взаємини в процесах обміну речовин). </a:t>
            </a:r>
          </a:p>
          <a:p>
            <a:r>
              <a:rPr lang="uk-UA" b="1" u="sng" smtClean="0"/>
              <a:t>Норма споживання жирів</a:t>
            </a:r>
            <a:r>
              <a:rPr lang="uk-UA" b="1" smtClean="0"/>
              <a:t> - близько 1 г/кг маси тіла на добу. </a:t>
            </a:r>
          </a:p>
          <a:p>
            <a:r>
              <a:rPr lang="uk-UA" b="1" u="sng" smtClean="0"/>
              <a:t>Співвідношення тварин і рослинних жирів</a:t>
            </a:r>
            <a:r>
              <a:rPr lang="uk-UA" b="1" smtClean="0"/>
              <a:t> близько     70: 30%. </a:t>
            </a:r>
          </a:p>
          <a:p>
            <a:r>
              <a:rPr lang="uk-UA" b="1" u="sng" smtClean="0"/>
              <a:t>Жири повинні забезпечити 30% добової енергетичної</a:t>
            </a:r>
            <a:r>
              <a:rPr lang="uk-UA" b="1" smtClean="0"/>
              <a:t> цінності раціону. </a:t>
            </a:r>
          </a:p>
          <a:p>
            <a:r>
              <a:rPr lang="uk-UA" b="1" u="sng" smtClean="0"/>
              <a:t>Для спортсменів</a:t>
            </a:r>
            <a:r>
              <a:rPr lang="uk-UA" b="1" smtClean="0"/>
              <a:t> – 1,5-2,0 г/кг на добу.</a:t>
            </a:r>
            <a:endParaRPr lang="ru-RU" b="1"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p:cNvSpPr>
          <p:nvPr>
            <p:ph type="body" idx="4294967295"/>
          </p:nvPr>
        </p:nvSpPr>
        <p:spPr>
          <a:xfrm>
            <a:off x="244475" y="473075"/>
            <a:ext cx="8599488" cy="6061075"/>
          </a:xfrm>
        </p:spPr>
        <p:txBody>
          <a:bodyPr/>
          <a:lstStyle/>
          <a:p>
            <a:pPr>
              <a:lnSpc>
                <a:spcPct val="80000"/>
              </a:lnSpc>
              <a:buFont typeface="Arial" charset="0"/>
              <a:buNone/>
              <a:defRPr/>
            </a:pPr>
            <a:r>
              <a:rPr lang="uk-UA" sz="3200" b="1" i="1" u="sng" smtClean="0">
                <a:solidFill>
                  <a:srgbClr val="006600"/>
                </a:solidFill>
                <a:effectLst>
                  <a:outerShdw blurRad="38100" dist="38100" dir="2700000" algn="tl">
                    <a:srgbClr val="C0C0C0"/>
                  </a:outerShdw>
                </a:effectLst>
              </a:rPr>
              <a:t>Потреба у жирах</a:t>
            </a:r>
            <a:r>
              <a:rPr lang="uk-UA" smtClean="0"/>
              <a:t> </a:t>
            </a:r>
          </a:p>
          <a:p>
            <a:pPr>
              <a:lnSpc>
                <a:spcPct val="80000"/>
              </a:lnSpc>
              <a:defRPr/>
            </a:pPr>
            <a:r>
              <a:rPr lang="uk-UA" smtClean="0"/>
              <a:t>З розрахунку на кг маси тіла новонародженим необхідно 6 г жирів на добу, в 1 рік – 5,5 г; у 3 роки – 4,0 г; у 5 років – 3,5 г; у 7 років – 3,0 г; у 10 років – 2,5 г; у 14-17 років – 1,7 г; а дорослим – 1,4 г. </a:t>
            </a:r>
          </a:p>
          <a:p>
            <a:pPr>
              <a:lnSpc>
                <a:spcPct val="80000"/>
              </a:lnSpc>
              <a:defRPr/>
            </a:pPr>
            <a:r>
              <a:rPr lang="uk-UA" smtClean="0"/>
              <a:t>У абсолютних значеннях потреба жирів складає відповідно – 25, 50, 60, 70, 80, 95 і 90 г/добу; причому, 15-20 % з них – частка жирів рослинного походження. </a:t>
            </a:r>
          </a:p>
          <a:p>
            <a:pPr>
              <a:lnSpc>
                <a:spcPct val="80000"/>
              </a:lnSpc>
              <a:defRPr/>
            </a:pPr>
            <a:r>
              <a:rPr lang="uk-UA" smtClean="0"/>
              <a:t>До 6-річного віку щодня потрібно 6-12 г рослинного масла, молодшим школярам – 20 г, а старшим – 25 г.</a:t>
            </a:r>
          </a:p>
          <a:p>
            <a:pPr>
              <a:lnSpc>
                <a:spcPct val="80000"/>
              </a:lnSpc>
              <a:defRPr/>
            </a:pPr>
            <a:r>
              <a:rPr lang="uk-UA" smtClean="0"/>
              <a:t>Проте, надмірне споживання жирів негативно впливає на фізичний розвиток дітей; дефіцит жирів у пубертатному періоді приводить до порушення статевого дозрівання.</a:t>
            </a:r>
            <a:endParaRPr lang="ru-RU"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Середні терміни появи тимчасових зубів та їх заміни на постійні зуби "/>
          <p:cNvPicPr>
            <a:picLocks noChangeAspect="1" noChangeArrowheads="1"/>
          </p:cNvPicPr>
          <p:nvPr/>
        </p:nvPicPr>
        <p:blipFill>
          <a:blip r:embed="rId2"/>
          <a:srcRect/>
          <a:stretch>
            <a:fillRect/>
          </a:stretch>
        </p:blipFill>
        <p:spPr bwMode="auto">
          <a:xfrm>
            <a:off x="452438" y="354013"/>
            <a:ext cx="8367712" cy="60483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a:xfrm>
            <a:off x="128588" y="228600"/>
            <a:ext cx="8815387" cy="749300"/>
          </a:xfrm>
        </p:spPr>
        <p:txBody>
          <a:bodyPr/>
          <a:lstStyle/>
          <a:p>
            <a:pPr>
              <a:lnSpc>
                <a:spcPct val="65000"/>
              </a:lnSpc>
            </a:pPr>
            <a:r>
              <a:rPr lang="uk-UA" sz="2800" b="1" u="sng" smtClean="0">
                <a:solidFill>
                  <a:srgbClr val="006600"/>
                </a:solidFill>
              </a:rPr>
              <a:t>Вуглеводи </a:t>
            </a:r>
            <a:r>
              <a:rPr lang="uk-UA" sz="2800" b="1" u="sng" smtClean="0"/>
              <a:t>є основною складовою частиною харчового раціону</a:t>
            </a:r>
            <a:r>
              <a:rPr lang="ru-RU" sz="2800" smtClean="0"/>
              <a:t> </a:t>
            </a:r>
          </a:p>
        </p:txBody>
      </p:sp>
      <p:sp>
        <p:nvSpPr>
          <p:cNvPr id="76803" name="Rectangle 3"/>
          <p:cNvSpPr>
            <a:spLocks noGrp="1"/>
          </p:cNvSpPr>
          <p:nvPr>
            <p:ph type="body" idx="4294967295"/>
          </p:nvPr>
        </p:nvSpPr>
        <p:spPr>
          <a:xfrm>
            <a:off x="0" y="928688"/>
            <a:ext cx="9253538" cy="5929312"/>
          </a:xfrm>
        </p:spPr>
        <p:txBody>
          <a:bodyPr/>
          <a:lstStyle/>
          <a:p>
            <a:pPr>
              <a:lnSpc>
                <a:spcPct val="80000"/>
              </a:lnSpc>
            </a:pPr>
            <a:r>
              <a:rPr lang="uk-UA" b="1" smtClean="0"/>
              <a:t>1. Вуглеводи покривають близько 56-60% енерговитрат. При згоранні 1 г вуглеводів утворюється 4 ккал.</a:t>
            </a:r>
          </a:p>
          <a:p>
            <a:pPr>
              <a:lnSpc>
                <a:spcPct val="80000"/>
              </a:lnSpc>
            </a:pPr>
            <a:r>
              <a:rPr lang="uk-UA" b="1" smtClean="0"/>
              <a:t>2. Вуглеводи входять до складу клітин і тканин організму, і таким чином в якійсь мірі беруть участь в пластичних процесах.</a:t>
            </a:r>
          </a:p>
          <a:p>
            <a:pPr>
              <a:lnSpc>
                <a:spcPct val="80000"/>
              </a:lnSpc>
            </a:pPr>
            <a:r>
              <a:rPr lang="uk-UA" b="1" smtClean="0"/>
              <a:t>3. Деякі вуглеводи володіють і вираженою біологічною активністю, виконуючи спеціалізовані ф-ції (гетерополісахариди крові, що визначають групи крові, гепарин, що запобігає утворенню тромбів і ін).</a:t>
            </a:r>
          </a:p>
          <a:p>
            <a:pPr>
              <a:lnSpc>
                <a:spcPct val="80000"/>
              </a:lnSpc>
              <a:buFont typeface="Arial" charset="0"/>
              <a:buNone/>
            </a:pPr>
            <a:r>
              <a:rPr lang="uk-UA" b="1" u="sng" smtClean="0"/>
              <a:t>Основними вуглеводами, що входять до складу їжі є:</a:t>
            </a:r>
            <a:endParaRPr lang="uk-UA" b="1" smtClean="0"/>
          </a:p>
          <a:p>
            <a:pPr>
              <a:lnSpc>
                <a:spcPct val="80000"/>
              </a:lnSpc>
              <a:buFont typeface="Arial" charset="0"/>
              <a:buNone/>
            </a:pPr>
            <a:r>
              <a:rPr lang="uk-UA" b="1" smtClean="0"/>
              <a:t>• Моносахариди (глюкоза, фруктоза, галактоза).</a:t>
            </a:r>
          </a:p>
          <a:p>
            <a:pPr>
              <a:lnSpc>
                <a:spcPct val="80000"/>
              </a:lnSpc>
              <a:buFont typeface="Arial" charset="0"/>
              <a:buNone/>
            </a:pPr>
            <a:r>
              <a:rPr lang="uk-UA" b="1" smtClean="0"/>
              <a:t>• Дисахариди (сахароза, лактоза, мальтоза).</a:t>
            </a:r>
          </a:p>
          <a:p>
            <a:pPr>
              <a:lnSpc>
                <a:spcPct val="80000"/>
              </a:lnSpc>
              <a:buFont typeface="Arial" charset="0"/>
              <a:buNone/>
            </a:pPr>
            <a:r>
              <a:rPr lang="uk-UA" b="1" smtClean="0"/>
              <a:t>• Полісахариди (крохмаль, глікоген, клітковина).</a:t>
            </a:r>
            <a:endParaRPr lang="ru-RU" b="1"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idx="4294967295"/>
          </p:nvPr>
        </p:nvSpPr>
        <p:spPr>
          <a:xfrm>
            <a:off x="0" y="146050"/>
            <a:ext cx="9144000" cy="3005138"/>
          </a:xfrm>
        </p:spPr>
        <p:txBody>
          <a:bodyPr/>
          <a:lstStyle/>
          <a:p>
            <a:pPr>
              <a:lnSpc>
                <a:spcPct val="70000"/>
              </a:lnSpc>
            </a:pPr>
            <a:r>
              <a:rPr lang="ru-RU" sz="2800" b="1" smtClean="0"/>
              <a:t>Калорійність продуктів - це не головний і не найточніший показник шкідливості чи корисності продуктів. Коли мова йде про вуглеводи, слід також враховувати їх глікемічний індекс.</a:t>
            </a:r>
            <a:br>
              <a:rPr lang="ru-RU" sz="2800" b="1" smtClean="0"/>
            </a:br>
            <a:r>
              <a:rPr lang="ru-RU" sz="900" b="1" smtClean="0"/>
              <a:t/>
            </a:r>
            <a:br>
              <a:rPr lang="ru-RU" sz="900" b="1" smtClean="0"/>
            </a:br>
            <a:r>
              <a:rPr lang="uk-UA" sz="2800" b="1" smtClean="0"/>
              <a:t>При виборі вуглеводовмістних продуктів береться до уваги їх глікемічний індекс (здатність продуктів змінювати концентрацію глюкози у крові).</a:t>
            </a:r>
            <a:endParaRPr lang="ru-RU" sz="2800" b="1" smtClean="0"/>
          </a:p>
        </p:txBody>
      </p:sp>
      <p:sp>
        <p:nvSpPr>
          <p:cNvPr id="58371" name="Rectangle 3"/>
          <p:cNvSpPr>
            <a:spLocks noGrp="1"/>
          </p:cNvSpPr>
          <p:nvPr>
            <p:ph type="body" idx="4294967295"/>
          </p:nvPr>
        </p:nvSpPr>
        <p:spPr>
          <a:xfrm>
            <a:off x="0" y="2932113"/>
            <a:ext cx="9290050" cy="3794125"/>
          </a:xfrm>
        </p:spPr>
        <p:txBody>
          <a:bodyPr/>
          <a:lstStyle/>
          <a:p>
            <a:pPr marL="533400" indent="-533400">
              <a:lnSpc>
                <a:spcPct val="75000"/>
              </a:lnSpc>
              <a:spcBef>
                <a:spcPts val="200"/>
              </a:spcBef>
              <a:defRPr/>
            </a:pPr>
            <a:r>
              <a:rPr lang="uk-UA" sz="3200" b="1" i="1" u="sng" smtClean="0">
                <a:effectLst>
                  <a:outerShdw blurRad="38100" dist="38100" dir="2700000" algn="tl">
                    <a:srgbClr val="C0C0C0"/>
                  </a:outerShdw>
                </a:effectLst>
              </a:rPr>
              <a:t>Глікемічний індекс</a:t>
            </a:r>
            <a:r>
              <a:rPr lang="uk-UA" sz="3200" b="1" u="sng" smtClean="0"/>
              <a:t> показує, як швидко спожиті вуглеводи стають доступними для ферментів кишечника і для кишкової абсорбції</a:t>
            </a:r>
            <a:r>
              <a:rPr lang="uk-UA" sz="3200" b="1" smtClean="0"/>
              <a:t>. </a:t>
            </a:r>
          </a:p>
          <a:p>
            <a:pPr marL="533400" indent="-533400">
              <a:lnSpc>
                <a:spcPct val="75000"/>
              </a:lnSpc>
              <a:spcBef>
                <a:spcPts val="200"/>
              </a:spcBef>
              <a:defRPr/>
            </a:pPr>
            <a:r>
              <a:rPr lang="uk-UA" sz="3200" b="1" smtClean="0"/>
              <a:t>Вуглеводи функціонально класифіковані відповідно до ступеня збільшення концентрації глюкози в крові (тобто за глікемічним індексом) та в залежності від того, з якою швидкістю вони запускають інсулінову секрецію, яка контролює надходження глюкози в кров. </a:t>
            </a:r>
            <a:endParaRPr lang="uk-UA" sz="3200" b="1" u="sng"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2"/>
          <a:srcRect/>
          <a:stretch>
            <a:fillRect/>
          </a:stretch>
        </p:blipFill>
        <p:spPr bwMode="auto">
          <a:xfrm>
            <a:off x="246063" y="131763"/>
            <a:ext cx="8751887" cy="65754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a:srcRect/>
          <a:stretch>
            <a:fillRect/>
          </a:stretch>
        </p:blipFill>
        <p:spPr bwMode="auto">
          <a:xfrm>
            <a:off x="296863" y="168275"/>
            <a:ext cx="8577262" cy="64484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p:cNvSpPr>
          <p:nvPr>
            <p:ph type="body" idx="4294967295"/>
          </p:nvPr>
        </p:nvSpPr>
        <p:spPr>
          <a:xfrm>
            <a:off x="180975" y="269875"/>
            <a:ext cx="8643938" cy="6353175"/>
          </a:xfrm>
        </p:spPr>
        <p:txBody>
          <a:bodyPr/>
          <a:lstStyle/>
          <a:p>
            <a:pPr>
              <a:lnSpc>
                <a:spcPct val="80000"/>
              </a:lnSpc>
              <a:buFont typeface="Arial" charset="0"/>
              <a:buNone/>
              <a:defRPr/>
            </a:pPr>
            <a:r>
              <a:rPr lang="uk-UA" b="1" i="1" u="sng" smtClean="0">
                <a:solidFill>
                  <a:srgbClr val="006600"/>
                </a:solidFill>
                <a:effectLst>
                  <a:outerShdw blurRad="38100" dist="38100" dir="2700000" algn="tl">
                    <a:srgbClr val="C0C0C0"/>
                  </a:outerShdw>
                </a:effectLst>
              </a:rPr>
              <a:t>Потреба у вуглеводах</a:t>
            </a:r>
            <a:r>
              <a:rPr lang="uk-UA" i="1" smtClean="0"/>
              <a:t> </a:t>
            </a:r>
          </a:p>
          <a:p>
            <a:pPr>
              <a:lnSpc>
                <a:spcPct val="80000"/>
              </a:lnSpc>
              <a:defRPr/>
            </a:pPr>
            <a:r>
              <a:rPr lang="uk-UA" sz="2000" smtClean="0"/>
              <a:t>З розрахунку на кг маси тіла новонародженим необхідно 13 г вуглеводів на добу, в 1 рік – 13 г, у 3 роки – 16 г, у  5-річному віці – 14 г, у 7років – 12 г, в 10 років – 10 г, в 14-17 років – 7 г, а дорослим – 5,7 г. </a:t>
            </a:r>
          </a:p>
          <a:p>
            <a:pPr>
              <a:lnSpc>
                <a:spcPct val="80000"/>
              </a:lnSpc>
              <a:defRPr/>
            </a:pPr>
            <a:r>
              <a:rPr lang="uk-UA" sz="2000" smtClean="0"/>
              <a:t>У абсолютних значеннях потреба у вуглеводах складає відповідно 50, 150, 212, 272, 300, 320, 380 і 400–500 г/добу. </a:t>
            </a:r>
          </a:p>
          <a:p>
            <a:pPr>
              <a:lnSpc>
                <a:spcPct val="80000"/>
              </a:lnSpc>
              <a:defRPr/>
            </a:pPr>
            <a:r>
              <a:rPr lang="uk-UA" sz="2000" smtClean="0"/>
              <a:t>У дітей першого року життя вуглеводи забезпечують 40 % добової калорійності їжі, у наступні вікові періоди – 60 %.</a:t>
            </a:r>
          </a:p>
          <a:p>
            <a:pPr>
              <a:lnSpc>
                <a:spcPct val="80000"/>
              </a:lnSpc>
              <a:defRPr/>
            </a:pPr>
            <a:r>
              <a:rPr lang="uk-UA" sz="2000" smtClean="0"/>
              <a:t>Перші місяці життя потреба у вуглеводах задовольняється за рахунок молочного цукру (лактози), а при штучному вигодовуванні – за рахунок сахарози та мальтози. </a:t>
            </a:r>
          </a:p>
          <a:p>
            <a:pPr>
              <a:lnSpc>
                <a:spcPct val="80000"/>
              </a:lnSpc>
              <a:defRPr/>
            </a:pPr>
            <a:r>
              <a:rPr lang="uk-UA" sz="2000" smtClean="0"/>
              <a:t>У цілому, у дітей грудного віку </a:t>
            </a:r>
            <a:r>
              <a:rPr lang="uk-UA" sz="2000" u="sng" smtClean="0"/>
              <a:t>співвідношення білків, жирів та вуглеводів</a:t>
            </a:r>
            <a:r>
              <a:rPr lang="uk-UA" sz="2000" smtClean="0"/>
              <a:t> повинно становити відповідно 1:3:6, в 1-річному віці – 1:1,5: 3,7, а після 2 років – 1:1:4. </a:t>
            </a:r>
          </a:p>
          <a:p>
            <a:pPr>
              <a:lnSpc>
                <a:spcPct val="80000"/>
              </a:lnSpc>
              <a:defRPr/>
            </a:pPr>
            <a:r>
              <a:rPr lang="uk-UA" sz="2000" smtClean="0"/>
              <a:t>При збільшенні фізичного навантаження, нервового перенапруження, при переохолодженні або перегріві, при різних стресах потреба дітей у вуглеводах зростає. Крім того, </a:t>
            </a:r>
            <a:r>
              <a:rPr lang="uk-UA" sz="2000" b="1" smtClean="0"/>
              <a:t>у дітей регуляція вуглеводного обміну менш досконала, ніж у дорослих</a:t>
            </a:r>
            <a:r>
              <a:rPr lang="uk-UA" sz="2000" smtClean="0"/>
              <a:t>. Зокрема, це виявляється в повільнішій мобілізації вуглеводних ресурсів, а також в меншій здатності зберігати необхідну інтенсивність обміну при фізичній роботі. </a:t>
            </a:r>
          </a:p>
          <a:p>
            <a:pPr>
              <a:lnSpc>
                <a:spcPct val="80000"/>
              </a:lnSpc>
              <a:defRPr/>
            </a:pPr>
            <a:r>
              <a:rPr lang="uk-UA" sz="2000" smtClean="0"/>
              <a:t>Надлишок вуглеводів викликає ожиріння та порушення білкового обміну.</a:t>
            </a:r>
            <a:endParaRPr lang="ru-RU" sz="2000"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2"/>
          <a:srcRect/>
          <a:stretch>
            <a:fillRect/>
          </a:stretch>
        </p:blipFill>
        <p:spPr bwMode="auto">
          <a:xfrm>
            <a:off x="365125" y="0"/>
            <a:ext cx="8488363"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a:xfrm>
            <a:off x="125413" y="365125"/>
            <a:ext cx="8901112" cy="841375"/>
          </a:xfrm>
        </p:spPr>
        <p:txBody>
          <a:bodyPr/>
          <a:lstStyle/>
          <a:p>
            <a:pPr>
              <a:lnSpc>
                <a:spcPct val="75000"/>
              </a:lnSpc>
            </a:pPr>
            <a:r>
              <a:rPr lang="uk-UA" sz="3600" b="1" smtClean="0"/>
              <a:t>Висока біологічна активність вітамінів насамперед пояснюється їх:</a:t>
            </a:r>
            <a:r>
              <a:rPr lang="uk-UA" sz="4000" smtClean="0"/>
              <a:t> </a:t>
            </a:r>
            <a:endParaRPr lang="ru-RU" sz="4000" smtClean="0"/>
          </a:p>
        </p:txBody>
      </p:sp>
      <p:sp>
        <p:nvSpPr>
          <p:cNvPr id="82947" name="Rectangle 3"/>
          <p:cNvSpPr>
            <a:spLocks noGrp="1"/>
          </p:cNvSpPr>
          <p:nvPr>
            <p:ph type="body" idx="4294967295"/>
          </p:nvPr>
        </p:nvSpPr>
        <p:spPr>
          <a:xfrm>
            <a:off x="336550" y="1258888"/>
            <a:ext cx="8626475" cy="5457825"/>
          </a:xfrm>
        </p:spPr>
        <p:txBody>
          <a:bodyPr/>
          <a:lstStyle/>
          <a:p>
            <a:pPr>
              <a:lnSpc>
                <a:spcPct val="80000"/>
              </a:lnSpc>
            </a:pPr>
            <a:r>
              <a:rPr lang="uk-UA" b="1" smtClean="0"/>
              <a:t>участю в утворенні коферментів і простетичної груп ферментів (більше 100 ферментів, до складу яких входять вітаміни), які </a:t>
            </a:r>
            <a:r>
              <a:rPr lang="ru-RU" b="1" smtClean="0"/>
              <a:t>беруть участь в різних видах обміну речовин: </a:t>
            </a:r>
            <a:endParaRPr lang="uk-UA" b="1" smtClean="0"/>
          </a:p>
          <a:p>
            <a:pPr>
              <a:lnSpc>
                <a:spcPct val="80000"/>
              </a:lnSpc>
              <a:buFont typeface="Arial" charset="0"/>
              <a:buNone/>
            </a:pPr>
            <a:r>
              <a:rPr lang="uk-UA" b="1" smtClean="0"/>
              <a:t>*</a:t>
            </a:r>
            <a:r>
              <a:rPr lang="ru-RU" b="1" smtClean="0"/>
              <a:t>енергетичному обміні (тіамін і рибофлавін), </a:t>
            </a:r>
            <a:endParaRPr lang="uk-UA" b="1" smtClean="0"/>
          </a:p>
          <a:p>
            <a:pPr>
              <a:lnSpc>
                <a:spcPct val="80000"/>
              </a:lnSpc>
              <a:buFont typeface="Arial" charset="0"/>
              <a:buNone/>
            </a:pPr>
            <a:r>
              <a:rPr lang="uk-UA" b="1" smtClean="0"/>
              <a:t>*</a:t>
            </a:r>
            <a:r>
              <a:rPr lang="ru-RU" b="1" smtClean="0"/>
              <a:t>біосинтезі і перетворенні амінокислот (вітаміни В6 і В12), жирних кислот (пантотенова кислота)</a:t>
            </a:r>
            <a:r>
              <a:rPr lang="uk-UA" b="1" smtClean="0"/>
              <a:t>; </a:t>
            </a:r>
          </a:p>
          <a:p>
            <a:pPr>
              <a:lnSpc>
                <a:spcPct val="80000"/>
              </a:lnSpc>
            </a:pPr>
            <a:r>
              <a:rPr lang="uk-UA" b="1" smtClean="0"/>
              <a:t>забезпечують: </a:t>
            </a:r>
          </a:p>
          <a:p>
            <a:pPr>
              <a:lnSpc>
                <a:spcPct val="80000"/>
              </a:lnSpc>
              <a:buFont typeface="Arial" charset="0"/>
              <a:buNone/>
            </a:pPr>
            <a:r>
              <a:rPr lang="uk-UA" b="1" smtClean="0"/>
              <a:t>*ріст і відновлення клітин і тканин організму; </a:t>
            </a:r>
          </a:p>
          <a:p>
            <a:pPr>
              <a:lnSpc>
                <a:spcPct val="80000"/>
              </a:lnSpc>
              <a:buFont typeface="Arial" charset="0"/>
              <a:buNone/>
            </a:pPr>
            <a:r>
              <a:rPr lang="uk-UA" b="1" smtClean="0"/>
              <a:t>*нормальний перебіг обмінних процесів; </a:t>
            </a:r>
          </a:p>
          <a:p>
            <a:pPr>
              <a:lnSpc>
                <a:spcPct val="80000"/>
              </a:lnSpc>
              <a:buFont typeface="Arial" charset="0"/>
              <a:buNone/>
            </a:pPr>
            <a:r>
              <a:rPr lang="uk-UA" b="1" smtClean="0"/>
              <a:t>*стійкість організму до зовнішніх факторів, </a:t>
            </a:r>
          </a:p>
          <a:p>
            <a:pPr>
              <a:lnSpc>
                <a:spcPct val="80000"/>
              </a:lnSpc>
              <a:buFont typeface="Arial" charset="0"/>
              <a:buNone/>
            </a:pPr>
            <a:r>
              <a:rPr lang="uk-UA" b="1" smtClean="0"/>
              <a:t>*краще засвоєння їжі. </a:t>
            </a:r>
            <a:endParaRPr lang="ru-RU" b="1"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a:srcRect/>
          <a:stretch>
            <a:fillRect/>
          </a:stretch>
        </p:blipFill>
        <p:spPr bwMode="auto">
          <a:xfrm>
            <a:off x="300038" y="109538"/>
            <a:ext cx="8543925" cy="6748462"/>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p:cNvSpPr>
          <p:nvPr>
            <p:ph type="title" idx="4294967295"/>
          </p:nvPr>
        </p:nvSpPr>
        <p:spPr>
          <a:xfrm>
            <a:off x="0" y="0"/>
            <a:ext cx="9144000" cy="6858000"/>
          </a:xfrm>
        </p:spPr>
        <p:txBody>
          <a:bodyPr/>
          <a:lstStyle/>
          <a:p>
            <a:pPr>
              <a:lnSpc>
                <a:spcPct val="75000"/>
              </a:lnSpc>
              <a:defRPr/>
            </a:pPr>
            <a:r>
              <a:rPr lang="ru-RU" sz="2800" b="1" i="1" u="sng" smtClean="0">
                <a:solidFill>
                  <a:srgbClr val="006600"/>
                </a:solidFill>
                <a:effectLst>
                  <a:outerShdw blurRad="38100" dist="38100" dir="2700000" algn="tl">
                    <a:srgbClr val="C0C0C0"/>
                  </a:outerShdw>
                </a:effectLst>
              </a:rPr>
              <a:t>Мінеральні елементи</a:t>
            </a:r>
            <a:r>
              <a:rPr lang="ru-RU" sz="2800" smtClean="0"/>
              <a:t> входять до складу усіх рідин та тканин організму.</a:t>
            </a:r>
            <a:br>
              <a:rPr lang="ru-RU" sz="2800" smtClean="0"/>
            </a:br>
            <a:r>
              <a:rPr lang="ru-RU" sz="1000" smtClean="0"/>
              <a:t/>
            </a:r>
            <a:br>
              <a:rPr lang="ru-RU" sz="1000" smtClean="0"/>
            </a:br>
            <a:r>
              <a:rPr lang="ru-RU" sz="2800" smtClean="0"/>
              <a:t>***Вони необхідні для нормальної діяльності мязової, серцево-судинної, нервової та інших систем, що приймають участь у синтезі житт</a:t>
            </a:r>
            <a:r>
              <a:rPr lang="uk-UA" sz="2800" smtClean="0"/>
              <a:t>єв</a:t>
            </a:r>
            <a:r>
              <a:rPr lang="ru-RU" sz="2800" smtClean="0"/>
              <a:t>о важливих сполук, обмінних процесах (білковому, жировому, вуглеводному, вітамінному, водному), кровотворенні, травленні, нейтралізації шкідливих для організму продуктів обміну.</a:t>
            </a:r>
            <a:br>
              <a:rPr lang="ru-RU" sz="2800" smtClean="0"/>
            </a:br>
            <a:r>
              <a:rPr lang="ru-RU" sz="1000" smtClean="0"/>
              <a:t> </a:t>
            </a:r>
            <a:r>
              <a:rPr lang="ru-RU" sz="2800" smtClean="0"/>
              <a:t/>
            </a:r>
            <a:br>
              <a:rPr lang="ru-RU" sz="2800" smtClean="0"/>
            </a:br>
            <a:r>
              <a:rPr lang="ru-RU" sz="2800" smtClean="0"/>
              <a:t>***Особливо велика роль мінеральних елементів у якості пластичного матеріалу для побудови кісткової тканини.</a:t>
            </a:r>
            <a:br>
              <a:rPr lang="ru-RU" sz="2800" smtClean="0"/>
            </a:br>
            <a:r>
              <a:rPr lang="ru-RU" sz="1000" smtClean="0"/>
              <a:t/>
            </a:r>
            <a:br>
              <a:rPr lang="ru-RU" sz="1000" smtClean="0"/>
            </a:br>
            <a:r>
              <a:rPr lang="ru-RU" sz="2800" smtClean="0"/>
              <a:t>Умовно всі мінеральні речовини ділять за рівнем вмісту у продуктах (десятки і сотні мг%) та високою добовою потребою на </a:t>
            </a:r>
            <a:r>
              <a:rPr lang="ru-RU" sz="2800" i="1" u="sng" smtClean="0"/>
              <a:t>макро-</a:t>
            </a:r>
            <a:r>
              <a:rPr lang="ru-RU" sz="2800" u="sng" smtClean="0"/>
              <a:t> </a:t>
            </a:r>
            <a:r>
              <a:rPr lang="ru-RU" sz="2800" i="1" smtClean="0"/>
              <a:t>(кальцій, магній, фосфор, калій, натрій, хлор, сірка)</a:t>
            </a:r>
            <a:r>
              <a:rPr lang="ru-RU" sz="2800" smtClean="0"/>
              <a:t> та </a:t>
            </a:r>
            <a:r>
              <a:rPr lang="ru-RU" sz="2800" i="1" u="sng" smtClean="0"/>
              <a:t>мікроелементи</a:t>
            </a:r>
            <a:r>
              <a:rPr lang="ru-RU" sz="2800" smtClean="0"/>
              <a:t> (</a:t>
            </a:r>
            <a:r>
              <a:rPr lang="ru-RU" sz="2800" i="1" smtClean="0"/>
              <a:t>йод, фтор, нікель, кобальт, мідь, залізо, цинк, марганець та ін.).</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srcRect/>
          <a:stretch>
            <a:fillRect/>
          </a:stretch>
        </p:blipFill>
        <p:spPr bwMode="auto">
          <a:xfrm>
            <a:off x="268288" y="0"/>
            <a:ext cx="8505825"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Дата 2"/>
          <p:cNvSpPr txBox="1">
            <a:spLocks noGrp="1"/>
          </p:cNvSpPr>
          <p:nvPr/>
        </p:nvSpPr>
        <p:spPr bwMode="auto">
          <a:xfrm>
            <a:off x="4246563" y="6557963"/>
            <a:ext cx="2001837" cy="227012"/>
          </a:xfrm>
          <a:prstGeom prst="rect">
            <a:avLst/>
          </a:prstGeom>
          <a:noFill/>
          <a:ln w="9525">
            <a:noFill/>
            <a:miter lim="800000"/>
            <a:headEnd/>
            <a:tailEnd/>
          </a:ln>
        </p:spPr>
        <p:txBody>
          <a:bodyPr tIns="0" bIns="0" anchor="b"/>
          <a:lstStyle/>
          <a:p>
            <a:fld id="{31BC6904-2B33-4C89-8992-4C35080A47C1}" type="datetime1">
              <a:rPr lang="ru-RU" sz="1000" b="0">
                <a:solidFill>
                  <a:schemeClr val="tx2"/>
                </a:solidFill>
                <a:latin typeface="Trebuchet MS" pitchFamily="34" charset="0"/>
              </a:rPr>
              <a:pPr/>
              <a:t>18.11.2022</a:t>
            </a:fld>
            <a:endParaRPr lang="ru-RU" sz="1000" b="0">
              <a:solidFill>
                <a:schemeClr val="tx2"/>
              </a:solidFill>
              <a:latin typeface="Trebuchet MS" pitchFamily="34" charset="0"/>
            </a:endParaRPr>
          </a:p>
        </p:txBody>
      </p:sp>
      <p:sp>
        <p:nvSpPr>
          <p:cNvPr id="21506" name="Номер слайда 3"/>
          <p:cNvSpPr txBox="1">
            <a:spLocks noGrp="1"/>
          </p:cNvSpPr>
          <p:nvPr/>
        </p:nvSpPr>
        <p:spPr bwMode="auto">
          <a:xfrm>
            <a:off x="6251575" y="6556375"/>
            <a:ext cx="588963" cy="228600"/>
          </a:xfrm>
          <a:prstGeom prst="rect">
            <a:avLst/>
          </a:prstGeom>
          <a:noFill/>
          <a:ln w="9525">
            <a:noFill/>
            <a:miter lim="800000"/>
            <a:headEnd/>
            <a:tailEnd/>
          </a:ln>
        </p:spPr>
        <p:txBody>
          <a:bodyPr lIns="0" tIns="0" rIns="0" bIns="0" anchor="b"/>
          <a:lstStyle/>
          <a:p>
            <a:pPr algn="r"/>
            <a:fld id="{68A959E2-4F0E-4272-B384-6282053D7ED6}" type="slidenum">
              <a:rPr lang="ru-RU" sz="1100" b="0">
                <a:solidFill>
                  <a:schemeClr val="tx2"/>
                </a:solidFill>
                <a:latin typeface="Trebuchet MS" pitchFamily="34" charset="0"/>
              </a:rPr>
              <a:pPr algn="r"/>
              <a:t>7</a:t>
            </a:fld>
            <a:endParaRPr lang="ru-RU" sz="1100" b="0">
              <a:solidFill>
                <a:schemeClr val="tx2"/>
              </a:solidFill>
              <a:latin typeface="Trebuchet MS" pitchFamily="34" charset="0"/>
            </a:endParaRPr>
          </a:p>
        </p:txBody>
      </p:sp>
      <p:pic>
        <p:nvPicPr>
          <p:cNvPr id="21507" name="Picture 2" descr="D:\Учеба\анатомия\лекции\пищеварительная система\кар\407.jpg"/>
          <p:cNvPicPr>
            <a:picLocks noChangeAspect="1" noChangeArrowheads="1"/>
          </p:cNvPicPr>
          <p:nvPr/>
        </p:nvPicPr>
        <p:blipFill>
          <a:blip r:embed="rId2"/>
          <a:srcRect/>
          <a:stretch>
            <a:fillRect/>
          </a:stretch>
        </p:blipFill>
        <p:spPr bwMode="auto">
          <a:xfrm>
            <a:off x="0" y="188913"/>
            <a:ext cx="4500563" cy="6669087"/>
          </a:xfrm>
          <a:prstGeom prst="rect">
            <a:avLst/>
          </a:prstGeom>
          <a:noFill/>
          <a:ln w="9525">
            <a:noFill/>
            <a:miter lim="800000"/>
            <a:headEnd/>
            <a:tailEnd/>
          </a:ln>
        </p:spPr>
      </p:pic>
      <p:sp>
        <p:nvSpPr>
          <p:cNvPr id="21508" name="Rectangle 7"/>
          <p:cNvSpPr>
            <a:spLocks noChangeArrowheads="1"/>
          </p:cNvSpPr>
          <p:nvPr/>
        </p:nvSpPr>
        <p:spPr bwMode="auto">
          <a:xfrm>
            <a:off x="4572000" y="1268413"/>
            <a:ext cx="4572000" cy="5086350"/>
          </a:xfrm>
          <a:prstGeom prst="rect">
            <a:avLst/>
          </a:prstGeom>
          <a:noFill/>
          <a:ln w="9525">
            <a:noFill/>
            <a:miter lim="800000"/>
            <a:headEnd/>
            <a:tailEnd/>
          </a:ln>
        </p:spPr>
        <p:txBody>
          <a:bodyPr>
            <a:spAutoFit/>
          </a:bodyPr>
          <a:lstStyle/>
          <a:p>
            <a:pPr>
              <a:lnSpc>
                <a:spcPct val="90000"/>
              </a:lnSpc>
            </a:pPr>
            <a:r>
              <a:rPr lang="uk-UA" sz="2800" b="0">
                <a:solidFill>
                  <a:schemeClr val="folHlink"/>
                </a:solidFill>
              </a:rPr>
              <a:t>Бере участь у смаковому сприйманні їжі,  перемішуванні її зі слиною  і  в утворенні мови.  </a:t>
            </a:r>
          </a:p>
          <a:p>
            <a:pPr>
              <a:lnSpc>
                <a:spcPct val="90000"/>
              </a:lnSpc>
            </a:pPr>
            <a:r>
              <a:rPr lang="uk-UA" sz="2800" b="0">
                <a:solidFill>
                  <a:schemeClr val="folHlink"/>
                </a:solidFill>
              </a:rPr>
              <a:t>Задня частина  язика – </a:t>
            </a:r>
            <a:r>
              <a:rPr lang="uk-UA" sz="2800" i="1" u="sng">
                <a:solidFill>
                  <a:schemeClr val="folHlink"/>
                </a:solidFill>
              </a:rPr>
              <a:t>корінь </a:t>
            </a:r>
            <a:r>
              <a:rPr lang="uk-UA" sz="2800" b="0" i="1" u="sng">
                <a:solidFill>
                  <a:schemeClr val="folHlink"/>
                </a:solidFill>
              </a:rPr>
              <a:t>язика</a:t>
            </a:r>
            <a:r>
              <a:rPr lang="uk-UA" sz="2800" b="0">
                <a:solidFill>
                  <a:schemeClr val="folHlink"/>
                </a:solidFill>
              </a:rPr>
              <a:t>,  середня </a:t>
            </a:r>
            <a:r>
              <a:rPr lang="uk-UA" sz="2800">
                <a:solidFill>
                  <a:schemeClr val="folHlink"/>
                </a:solidFill>
              </a:rPr>
              <a:t>– </a:t>
            </a:r>
            <a:r>
              <a:rPr lang="uk-UA" sz="2800" i="1" u="sng">
                <a:solidFill>
                  <a:schemeClr val="folHlink"/>
                </a:solidFill>
              </a:rPr>
              <a:t>тіло</a:t>
            </a:r>
            <a:r>
              <a:rPr lang="uk-UA" sz="2800" b="0">
                <a:solidFill>
                  <a:schemeClr val="folHlink"/>
                </a:solidFill>
              </a:rPr>
              <a:t>,  передня – </a:t>
            </a:r>
            <a:r>
              <a:rPr lang="uk-UA" sz="2800" i="1" u="sng">
                <a:solidFill>
                  <a:schemeClr val="folHlink"/>
                </a:solidFill>
              </a:rPr>
              <a:t>верхівка</a:t>
            </a:r>
            <a:r>
              <a:rPr lang="uk-UA" sz="2800">
                <a:solidFill>
                  <a:schemeClr val="folHlink"/>
                </a:solidFill>
              </a:rPr>
              <a:t>.</a:t>
            </a:r>
            <a:r>
              <a:rPr lang="uk-UA" sz="2800" b="0">
                <a:solidFill>
                  <a:schemeClr val="folHlink"/>
                </a:solidFill>
              </a:rPr>
              <a:t> Верхня поверхня називається </a:t>
            </a:r>
            <a:r>
              <a:rPr lang="uk-UA" sz="2800" i="1" u="sng">
                <a:solidFill>
                  <a:schemeClr val="folHlink"/>
                </a:solidFill>
              </a:rPr>
              <a:t>спинкою</a:t>
            </a:r>
            <a:r>
              <a:rPr lang="uk-UA" sz="2800" b="0" i="1" u="sng">
                <a:solidFill>
                  <a:schemeClr val="folHlink"/>
                </a:solidFill>
              </a:rPr>
              <a:t> язика</a:t>
            </a:r>
            <a:r>
              <a:rPr lang="uk-UA" sz="2800" b="0">
                <a:solidFill>
                  <a:schemeClr val="folHlink"/>
                </a:solidFill>
              </a:rPr>
              <a:t>, тут маються особливі вирости – </a:t>
            </a:r>
            <a:r>
              <a:rPr lang="uk-UA" sz="2800" i="1" u="sng">
                <a:solidFill>
                  <a:schemeClr val="folHlink"/>
                </a:solidFill>
              </a:rPr>
              <a:t>сосочки</a:t>
            </a:r>
            <a:r>
              <a:rPr lang="uk-UA" sz="2800" b="0" i="1" u="sng">
                <a:solidFill>
                  <a:schemeClr val="folHlink"/>
                </a:solidFill>
              </a:rPr>
              <a:t> язика</a:t>
            </a:r>
            <a:r>
              <a:rPr lang="uk-UA" sz="2800" b="0">
                <a:solidFill>
                  <a:schemeClr val="folHlink"/>
                </a:solidFill>
              </a:rPr>
              <a:t>.</a:t>
            </a:r>
            <a:r>
              <a:rPr lang="uk-UA" sz="2800" b="0">
                <a:solidFill>
                  <a:srgbClr val="FFFF00"/>
                </a:solidFill>
              </a:rPr>
              <a:t>  </a:t>
            </a:r>
          </a:p>
        </p:txBody>
      </p:sp>
      <p:sp>
        <p:nvSpPr>
          <p:cNvPr id="21509" name="Rectangle 8"/>
          <p:cNvSpPr>
            <a:spLocks noChangeArrowheads="1"/>
          </p:cNvSpPr>
          <p:nvPr/>
        </p:nvSpPr>
        <p:spPr bwMode="auto">
          <a:xfrm>
            <a:off x="4140200" y="444500"/>
            <a:ext cx="5003800" cy="641350"/>
          </a:xfrm>
          <a:prstGeom prst="rect">
            <a:avLst/>
          </a:prstGeom>
          <a:noFill/>
          <a:ln w="9525">
            <a:noFill/>
            <a:miter lim="800000"/>
            <a:headEnd/>
            <a:tailEnd/>
          </a:ln>
        </p:spPr>
        <p:txBody>
          <a:bodyPr anchor="ctr">
            <a:spAutoFit/>
          </a:bodyPr>
          <a:lstStyle/>
          <a:p>
            <a:pPr indent="355600" algn="ctr"/>
            <a:r>
              <a:rPr lang="uk-UA" sz="3600">
                <a:solidFill>
                  <a:schemeClr val="tx1"/>
                </a:solidFill>
              </a:rPr>
              <a:t>Язик</a:t>
            </a:r>
            <a:endParaRPr lang="ru-RU" sz="3600">
              <a:solidFill>
                <a:schemeClr val="tx1"/>
              </a:solidFill>
            </a:endParaRPr>
          </a:p>
        </p:txBody>
      </p:sp>
    </p:spTree>
  </p:cSld>
  <p:clrMapOvr>
    <a:masterClrMapping/>
  </p:clrMapOvr>
  <p:transition>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idx="4294967295"/>
          </p:nvPr>
        </p:nvSpPr>
        <p:spPr>
          <a:xfrm>
            <a:off x="125413" y="127000"/>
            <a:ext cx="8901112" cy="823913"/>
          </a:xfrm>
        </p:spPr>
        <p:txBody>
          <a:bodyPr/>
          <a:lstStyle/>
          <a:p>
            <a:pPr>
              <a:lnSpc>
                <a:spcPct val="70000"/>
              </a:lnSpc>
            </a:pPr>
            <a:r>
              <a:rPr lang="ru-RU" sz="3200" b="1" u="sng" smtClean="0">
                <a:solidFill>
                  <a:srgbClr val="006600"/>
                </a:solidFill>
              </a:rPr>
              <a:t>Принципи взаємодії між вітамінами та мікроелементами:</a:t>
            </a:r>
            <a:r>
              <a:rPr lang="ru-RU" smtClean="0"/>
              <a:t> </a:t>
            </a:r>
          </a:p>
        </p:txBody>
      </p:sp>
      <p:sp>
        <p:nvSpPr>
          <p:cNvPr id="87043" name="Rectangle 3"/>
          <p:cNvSpPr>
            <a:spLocks noGrp="1"/>
          </p:cNvSpPr>
          <p:nvPr>
            <p:ph type="body" idx="4294967295"/>
          </p:nvPr>
        </p:nvSpPr>
        <p:spPr>
          <a:xfrm>
            <a:off x="-109538" y="892175"/>
            <a:ext cx="9253538" cy="5824538"/>
          </a:xfrm>
        </p:spPr>
        <p:txBody>
          <a:bodyPr/>
          <a:lstStyle/>
          <a:p>
            <a:pPr>
              <a:lnSpc>
                <a:spcPct val="75000"/>
              </a:lnSpc>
              <a:spcBef>
                <a:spcPts val="600"/>
              </a:spcBef>
            </a:pPr>
            <a:r>
              <a:rPr lang="ru-RU" sz="1600" b="1" u="sng" smtClean="0">
                <a:latin typeface="Calibri Light"/>
              </a:rPr>
              <a:t>Вітамін К</a:t>
            </a:r>
            <a:r>
              <a:rPr lang="ru-RU" sz="1600" b="1" smtClean="0">
                <a:latin typeface="Calibri Light"/>
              </a:rPr>
              <a:t>.</a:t>
            </a:r>
            <a:r>
              <a:rPr lang="ru-RU" sz="1600" b="1" smtClean="0">
                <a:latin typeface="Times New Roman" pitchFamily="18" charset="0"/>
              </a:rPr>
              <a:t> </a:t>
            </a:r>
            <a:r>
              <a:rPr lang="ru-RU" sz="1600" b="1" smtClean="0">
                <a:latin typeface="Calibri Light"/>
              </a:rPr>
              <a:t>Необхідно приймати окремо від вітамінів А, Е, оскільки останні блокують його всмоктування.</a:t>
            </a:r>
          </a:p>
          <a:p>
            <a:pPr>
              <a:lnSpc>
                <a:spcPct val="75000"/>
              </a:lnSpc>
              <a:spcBef>
                <a:spcPts val="600"/>
              </a:spcBef>
            </a:pPr>
            <a:r>
              <a:rPr lang="ru-RU" sz="1600" b="1" u="sng" smtClean="0">
                <a:latin typeface="Calibri Light"/>
              </a:rPr>
              <a:t>Вітамін А.</a:t>
            </a:r>
            <a:r>
              <a:rPr lang="ru-RU" sz="1600" b="1" u="sng" smtClean="0">
                <a:latin typeface="Times New Roman" pitchFamily="18" charset="0"/>
              </a:rPr>
              <a:t> </a:t>
            </a:r>
            <a:r>
              <a:rPr lang="ru-RU" sz="1600" b="1" smtClean="0">
                <a:latin typeface="Calibri Light"/>
              </a:rPr>
              <a:t>Обережно людям із захворюваннями серця, нефритом, вагітним жінкам (особливо на ранній стадії). Несумісний з аспірином, хлористоводневою кислотою. Всмоктуванню віт. А і бета-каротину сприяє віт. Е (у невеликих кількостях), у свою чергу, велика концентрація віт. Е здатна сповільнити засвоєння. Крім того, </a:t>
            </a:r>
            <a:r>
              <a:rPr lang="en-US" sz="1600" b="1" smtClean="0">
                <a:latin typeface="Calibri Light"/>
              </a:rPr>
              <a:t>Zn</a:t>
            </a:r>
            <a:r>
              <a:rPr lang="ru-RU" sz="1600" b="1" smtClean="0">
                <a:latin typeface="Calibri Light"/>
              </a:rPr>
              <a:t> сприяє кращому засвоєнню цього вітаміну. Сам віт. А добре впливає на засвоюваність організмом </a:t>
            </a:r>
            <a:r>
              <a:rPr lang="en-US" sz="1600" b="1" smtClean="0">
                <a:latin typeface="Calibri Light"/>
              </a:rPr>
              <a:t>Fe</a:t>
            </a:r>
            <a:r>
              <a:rPr lang="ru-RU" sz="1600" b="1" smtClean="0">
                <a:latin typeface="Calibri Light"/>
              </a:rPr>
              <a:t>.</a:t>
            </a:r>
          </a:p>
          <a:p>
            <a:pPr>
              <a:lnSpc>
                <a:spcPct val="75000"/>
              </a:lnSpc>
              <a:spcBef>
                <a:spcPts val="600"/>
              </a:spcBef>
            </a:pPr>
            <a:r>
              <a:rPr lang="ru-RU" sz="1600" b="1" u="sng" smtClean="0">
                <a:latin typeface="Calibri Light"/>
              </a:rPr>
              <a:t>Вітамін В1</a:t>
            </a:r>
            <a:r>
              <a:rPr lang="ru-RU" sz="1600" b="1" smtClean="0">
                <a:latin typeface="Calibri Light"/>
              </a:rPr>
              <a:t>. Його прийом не може бути одночасним з вживанням віт. В6</a:t>
            </a:r>
            <a:r>
              <a:rPr lang="uk-UA" sz="1600" b="1" smtClean="0">
                <a:latin typeface="Calibri Light"/>
              </a:rPr>
              <a:t>,</a:t>
            </a:r>
            <a:r>
              <a:rPr lang="ru-RU" sz="1600" b="1" smtClean="0">
                <a:latin typeface="Calibri Light"/>
              </a:rPr>
              <a:t> В12, С, РР. Не поєднується з </a:t>
            </a:r>
            <a:r>
              <a:rPr lang="en-US" sz="1600" b="1" smtClean="0">
                <a:latin typeface="Calibri Light"/>
              </a:rPr>
              <a:t>Ca</a:t>
            </a:r>
            <a:r>
              <a:rPr lang="ru-RU" sz="1600" b="1" smtClean="0">
                <a:latin typeface="Calibri Light"/>
              </a:rPr>
              <a:t>, </a:t>
            </a:r>
            <a:r>
              <a:rPr lang="en-US" sz="1600" b="1" smtClean="0">
                <a:latin typeface="Calibri Light"/>
              </a:rPr>
              <a:t>Mg</a:t>
            </a:r>
            <a:r>
              <a:rPr lang="ru-RU" sz="1600" b="1" smtClean="0">
                <a:latin typeface="Calibri Light"/>
              </a:rPr>
              <a:t>, оскільки вони знижують здатність вітаміну розчинятися у воді.</a:t>
            </a:r>
          </a:p>
          <a:p>
            <a:pPr>
              <a:lnSpc>
                <a:spcPct val="75000"/>
              </a:lnSpc>
              <a:spcBef>
                <a:spcPts val="600"/>
              </a:spcBef>
            </a:pPr>
            <a:r>
              <a:rPr lang="ru-RU" sz="1600" b="1" u="sng" smtClean="0">
                <a:latin typeface="Calibri Light"/>
              </a:rPr>
              <a:t>Вітамін В2.</a:t>
            </a:r>
            <a:r>
              <a:rPr lang="ru-RU" sz="1600" b="1" smtClean="0">
                <a:latin typeface="Times New Roman" pitchFamily="18" charset="0"/>
              </a:rPr>
              <a:t> </a:t>
            </a:r>
            <a:r>
              <a:rPr lang="ru-RU" sz="1600" b="1" smtClean="0">
                <a:latin typeface="Calibri Light"/>
              </a:rPr>
              <a:t>При взаємодії з віт. В12 у цих речовин змінюється метаболізм. Сповільнюється всмоктування з присутністю </a:t>
            </a:r>
            <a:r>
              <a:rPr lang="en-US" sz="1600" b="1" smtClean="0">
                <a:latin typeface="Calibri Light"/>
              </a:rPr>
              <a:t>Fe</a:t>
            </a:r>
            <a:r>
              <a:rPr lang="ru-RU" sz="1600" b="1" smtClean="0">
                <a:latin typeface="Calibri Light"/>
              </a:rPr>
              <a:t>, </a:t>
            </a:r>
            <a:r>
              <a:rPr lang="en-US" sz="1600" b="1" smtClean="0">
                <a:latin typeface="Calibri Light"/>
              </a:rPr>
              <a:t>Zn</a:t>
            </a:r>
            <a:r>
              <a:rPr lang="ru-RU" sz="1600" b="1" smtClean="0">
                <a:latin typeface="Calibri Light"/>
              </a:rPr>
              <a:t>, міді</a:t>
            </a:r>
            <a:r>
              <a:rPr lang="en-US" sz="1600" b="1" smtClean="0">
                <a:latin typeface="Calibri Light"/>
              </a:rPr>
              <a:t> (Cu)</a:t>
            </a:r>
            <a:r>
              <a:rPr lang="ru-RU" sz="1600" b="1" smtClean="0">
                <a:latin typeface="Calibri Light"/>
              </a:rPr>
              <a:t>. З вітаміном В6 взаємодіє позитивно.</a:t>
            </a:r>
          </a:p>
          <a:p>
            <a:pPr>
              <a:lnSpc>
                <a:spcPct val="75000"/>
              </a:lnSpc>
              <a:spcBef>
                <a:spcPts val="600"/>
              </a:spcBef>
            </a:pPr>
            <a:r>
              <a:rPr lang="ru-RU" sz="1600" b="1" u="sng" smtClean="0">
                <a:latin typeface="Calibri Light"/>
              </a:rPr>
              <a:t>Вітамін В6.</a:t>
            </a:r>
            <a:r>
              <a:rPr lang="ru-RU" sz="1600" b="1" smtClean="0">
                <a:latin typeface="Times New Roman" pitchFamily="18" charset="0"/>
              </a:rPr>
              <a:t> </a:t>
            </a:r>
            <a:r>
              <a:rPr lang="ru-RU" sz="1600" b="1" smtClean="0">
                <a:latin typeface="Calibri Light"/>
              </a:rPr>
              <a:t>Несумісний з кофеїном, еуфіліном, віт. В1</a:t>
            </a:r>
            <a:r>
              <a:rPr lang="uk-UA" sz="1600" b="1" smtClean="0">
                <a:latin typeface="Calibri Light"/>
              </a:rPr>
              <a:t>,</a:t>
            </a:r>
            <a:r>
              <a:rPr lang="ru-RU" sz="1600" b="1" smtClean="0">
                <a:latin typeface="Calibri Light"/>
              </a:rPr>
              <a:t> В12. Застосовувати з обережністю людям з наявністю виразки шлунка, дванадцятипалої кишки. Позитивно взаємодіє з віт. В2</a:t>
            </a:r>
            <a:r>
              <a:rPr lang="uk-UA" sz="1600" b="1" smtClean="0">
                <a:latin typeface="Calibri Light"/>
              </a:rPr>
              <a:t>,</a:t>
            </a:r>
            <a:r>
              <a:rPr lang="ru-RU" sz="1600" b="1" smtClean="0">
                <a:latin typeface="Calibri Light"/>
              </a:rPr>
              <a:t> прискорює засвоєння організмом </a:t>
            </a:r>
            <a:r>
              <a:rPr lang="en-US" sz="1600" b="1" smtClean="0">
                <a:latin typeface="Calibri Light"/>
              </a:rPr>
              <a:t>Mg</a:t>
            </a:r>
            <a:r>
              <a:rPr lang="ru-RU" sz="1600" b="1" smtClean="0">
                <a:latin typeface="Calibri Light"/>
              </a:rPr>
              <a:t>.</a:t>
            </a:r>
          </a:p>
          <a:p>
            <a:pPr>
              <a:lnSpc>
                <a:spcPct val="75000"/>
              </a:lnSpc>
              <a:spcBef>
                <a:spcPts val="600"/>
              </a:spcBef>
            </a:pPr>
            <a:r>
              <a:rPr lang="ru-RU" sz="1600" b="1" u="sng" smtClean="0">
                <a:latin typeface="Calibri Light"/>
              </a:rPr>
              <a:t>Вітамін В12.</a:t>
            </a:r>
            <a:r>
              <a:rPr lang="ru-RU" sz="1600" b="1" smtClean="0">
                <a:latin typeface="Times New Roman" pitchFamily="18" charset="0"/>
              </a:rPr>
              <a:t> </a:t>
            </a:r>
            <a:r>
              <a:rPr lang="ru-RU" sz="1600" b="1" smtClean="0">
                <a:latin typeface="Calibri Light"/>
              </a:rPr>
              <a:t>Несумісний з ацетилсаліциловою кислотою</a:t>
            </a:r>
            <a:r>
              <a:rPr lang="uk-UA" sz="1600" b="1" smtClean="0">
                <a:latin typeface="Calibri Light"/>
              </a:rPr>
              <a:t>,</a:t>
            </a:r>
            <a:r>
              <a:rPr lang="ru-RU" sz="1600" b="1" smtClean="0">
                <a:latin typeface="Calibri Light"/>
              </a:rPr>
              <a:t> хлористоводневою кислотою, гентаміцином, віт. С, РР, В1, В2, В6. З обережністю при стенокардії, злоякісних і доброякісних пухлинах (тільки у разі дефіциту В12). Здатний посилювати алергічну реакцію, викликану віт. В1.</a:t>
            </a:r>
          </a:p>
          <a:p>
            <a:pPr>
              <a:lnSpc>
                <a:spcPct val="75000"/>
              </a:lnSpc>
              <a:spcBef>
                <a:spcPts val="600"/>
              </a:spcBef>
            </a:pPr>
            <a:r>
              <a:rPr lang="ru-RU" sz="1600" b="1" u="sng" smtClean="0">
                <a:latin typeface="Calibri Light"/>
              </a:rPr>
              <a:t>Вітамін С.</a:t>
            </a:r>
            <a:r>
              <a:rPr lang="ru-RU" sz="1600" b="1" u="sng" smtClean="0">
                <a:latin typeface="Times New Roman" pitchFamily="18" charset="0"/>
              </a:rPr>
              <a:t> </a:t>
            </a:r>
            <a:r>
              <a:rPr lang="ru-RU" sz="1600" b="1" smtClean="0">
                <a:latin typeface="Calibri Light"/>
              </a:rPr>
              <a:t>Несумісний з тетрацикліном, димедролом, пеніциліном, еуфіліном, препаратами заліза, віт. В1, В12 та ін. Не можна вводити у вигляді ін</a:t>
            </a:r>
            <a:r>
              <a:rPr lang="ru-RU" sz="1600" b="1" smtClean="0">
                <a:latin typeface="Times New Roman" pitchFamily="18" charset="0"/>
              </a:rPr>
              <a:t>’</a:t>
            </a:r>
            <a:r>
              <a:rPr lang="ru-RU" sz="1600" b="1" smtClean="0">
                <a:latin typeface="Calibri Light"/>
              </a:rPr>
              <a:t>єкції, змішуючи з анальгіном. При тривалому прийомі вітаміну С необхідно стежити за артеріальним тиском, станом нирок. Дія посилюється при застосуванні з віт. Р, добре взаємодіє одночасно з віт. Е, каротинами, флавоноїдами. Сам віт. С сприяє кращому засвоєнню </a:t>
            </a:r>
            <a:r>
              <a:rPr lang="en-US" sz="1600" b="1" smtClean="0">
                <a:latin typeface="Calibri Light"/>
              </a:rPr>
              <a:t>Fe</a:t>
            </a:r>
            <a:r>
              <a:rPr lang="ru-RU" sz="1600" b="1" smtClean="0">
                <a:latin typeface="Calibri Light"/>
              </a:rPr>
              <a:t>, хрому, але велика кількість викликає дефіцит </a:t>
            </a:r>
            <a:r>
              <a:rPr lang="en-US" sz="1600" b="1" smtClean="0">
                <a:latin typeface="Calibri Light"/>
              </a:rPr>
              <a:t>Cu</a:t>
            </a:r>
            <a:r>
              <a:rPr lang="ru-RU" sz="1600" b="1" smtClean="0">
                <a:latin typeface="Calibri Light"/>
              </a:rPr>
              <a:t> в організмі.</a:t>
            </a:r>
          </a:p>
          <a:p>
            <a:pPr>
              <a:lnSpc>
                <a:spcPct val="75000"/>
              </a:lnSpc>
              <a:spcBef>
                <a:spcPts val="600"/>
              </a:spcBef>
            </a:pPr>
            <a:r>
              <a:rPr lang="ru-RU" sz="1600" b="1" u="sng" smtClean="0">
                <a:latin typeface="Calibri Light"/>
              </a:rPr>
              <a:t>Вітамін D.</a:t>
            </a:r>
            <a:r>
              <a:rPr lang="ru-RU" sz="1600" b="1" smtClean="0">
                <a:latin typeface="Times New Roman" pitchFamily="18" charset="0"/>
              </a:rPr>
              <a:t> </a:t>
            </a:r>
            <a:r>
              <a:rPr lang="ru-RU" sz="1600" b="1" smtClean="0">
                <a:latin typeface="Calibri Light"/>
              </a:rPr>
              <a:t>Несумісний з віт. Е, гідрокортизоном, тетрацикліном, хлористоводневою кислотою та ін. Обережно літнім людям, вагітним жінкам старшим 35 років. </a:t>
            </a:r>
            <a:r>
              <a:rPr lang="uk-UA" sz="1600" b="1" smtClean="0">
                <a:latin typeface="Calibri Light"/>
              </a:rPr>
              <a:t>П</a:t>
            </a:r>
            <a:r>
              <a:rPr lang="ru-RU" sz="1600" b="1" smtClean="0">
                <a:latin typeface="Calibri Light"/>
              </a:rPr>
              <a:t>озитивний вплив на обмін в організмі </a:t>
            </a:r>
            <a:r>
              <a:rPr lang="en-US" sz="1600" b="1" smtClean="0">
                <a:latin typeface="Calibri Light"/>
              </a:rPr>
              <a:t>P</a:t>
            </a:r>
            <a:r>
              <a:rPr lang="ru-RU" sz="1600" b="1" smtClean="0">
                <a:latin typeface="Calibri Light"/>
              </a:rPr>
              <a:t> і </a:t>
            </a:r>
            <a:r>
              <a:rPr lang="en-US" sz="1600" b="1" smtClean="0">
                <a:latin typeface="Calibri Light"/>
              </a:rPr>
              <a:t>Ca</a:t>
            </a:r>
            <a:r>
              <a:rPr lang="ru-RU" sz="1600" b="1" smtClean="0">
                <a:latin typeface="Calibri Light"/>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p:cNvSpPr>
          <p:nvPr>
            <p:ph type="body" idx="4294967295"/>
          </p:nvPr>
        </p:nvSpPr>
        <p:spPr>
          <a:xfrm>
            <a:off x="333375" y="673100"/>
            <a:ext cx="8234363" cy="5897563"/>
          </a:xfrm>
        </p:spPr>
        <p:txBody>
          <a:bodyPr/>
          <a:lstStyle/>
          <a:p>
            <a:pPr>
              <a:lnSpc>
                <a:spcPct val="70000"/>
              </a:lnSpc>
              <a:spcBef>
                <a:spcPts val="900"/>
              </a:spcBef>
              <a:buFont typeface="Arial" charset="0"/>
              <a:buNone/>
              <a:defRPr/>
            </a:pPr>
            <a:r>
              <a:rPr lang="uk-UA" b="1" i="1" u="sng" smtClean="0">
                <a:solidFill>
                  <a:srgbClr val="006600"/>
                </a:solidFill>
                <a:effectLst>
                  <a:outerShdw blurRad="38100" dist="38100" dir="2700000" algn="tl">
                    <a:srgbClr val="C0C0C0"/>
                  </a:outerShdw>
                </a:effectLst>
              </a:rPr>
              <a:t>Потреба в мінеральних солях</a:t>
            </a:r>
            <a:r>
              <a:rPr lang="uk-UA" i="1" smtClean="0"/>
              <a:t>. </a:t>
            </a:r>
            <a:r>
              <a:rPr lang="uk-UA" smtClean="0"/>
              <a:t>У новонароджених дітей мінеральні речовини складають 2,6 % маси тіла (у дорослих – 5 %). </a:t>
            </a:r>
          </a:p>
          <a:p>
            <a:pPr>
              <a:lnSpc>
                <a:spcPct val="70000"/>
              </a:lnSpc>
              <a:spcBef>
                <a:spcPts val="900"/>
              </a:spcBef>
              <a:defRPr/>
            </a:pPr>
            <a:r>
              <a:rPr lang="uk-UA" smtClean="0"/>
              <a:t>У цілому, добова потреба у мінеральних речовинах у дітей приблизно у 1,5-2 рази нижча, ніж у дорослих. Потреба у залізі у дітей вища, ніж у дорослих, тобто вище 15-18 мг/добу. Найвища потреба у Са спостерігається на 1-у році життя, а також у період статевого дозрівання.</a:t>
            </a:r>
          </a:p>
          <a:p>
            <a:pPr>
              <a:lnSpc>
                <a:spcPct val="70000"/>
              </a:lnSpc>
              <a:spcBef>
                <a:spcPts val="900"/>
              </a:spcBef>
              <a:buFont typeface="Arial" charset="0"/>
              <a:buNone/>
              <a:defRPr/>
            </a:pPr>
            <a:r>
              <a:rPr lang="uk-UA" b="1" i="1" u="sng" smtClean="0">
                <a:solidFill>
                  <a:srgbClr val="006600"/>
                </a:solidFill>
                <a:effectLst>
                  <a:outerShdw blurRad="38100" dist="38100" dir="2700000" algn="tl">
                    <a:srgbClr val="C0C0C0"/>
                  </a:outerShdw>
                </a:effectLst>
              </a:rPr>
              <a:t>Потреба у вітамінах</a:t>
            </a:r>
            <a:r>
              <a:rPr lang="uk-UA" i="1" smtClean="0"/>
              <a:t>.</a:t>
            </a:r>
            <a:r>
              <a:rPr lang="uk-UA" smtClean="0"/>
              <a:t> З розрахунку на кг маси тіла потреба у вітамінах для дітей вища, ніж для дорослих, але в абсолютних значеннях – нижче. </a:t>
            </a:r>
          </a:p>
          <a:p>
            <a:pPr>
              <a:lnSpc>
                <a:spcPct val="70000"/>
              </a:lnSpc>
              <a:spcBef>
                <a:spcPts val="900"/>
              </a:spcBef>
              <a:buFont typeface="Arial" charset="0"/>
              <a:buNone/>
              <a:defRPr/>
            </a:pPr>
            <a:r>
              <a:rPr lang="uk-UA" smtClean="0"/>
              <a:t>Н-д, для 6-річних дітей добова потреба вітамінів становить 60-70 % від потреб дорослих. </a:t>
            </a:r>
          </a:p>
          <a:p>
            <a:pPr>
              <a:lnSpc>
                <a:spcPct val="70000"/>
              </a:lnSpc>
              <a:spcBef>
                <a:spcPts val="900"/>
              </a:spcBef>
              <a:buFont typeface="Arial" charset="0"/>
              <a:buNone/>
              <a:defRPr/>
            </a:pPr>
            <a:r>
              <a:rPr lang="uk-UA" smtClean="0"/>
              <a:t>При підвищенні розумової та фізичної активності потреба у вітамінах зростає.</a:t>
            </a:r>
            <a:endParaRPr lang="ru-RU"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p:cNvSpPr>
          <p:nvPr>
            <p:ph type="body" idx="4294967295"/>
          </p:nvPr>
        </p:nvSpPr>
        <p:spPr>
          <a:xfrm>
            <a:off x="234950" y="600075"/>
            <a:ext cx="8591550" cy="5851525"/>
          </a:xfrm>
        </p:spPr>
        <p:txBody>
          <a:bodyPr/>
          <a:lstStyle/>
          <a:p>
            <a:pPr>
              <a:buFont typeface="Arial" charset="0"/>
              <a:buNone/>
              <a:defRPr/>
            </a:pPr>
            <a:r>
              <a:rPr lang="uk-UA" sz="3200" b="1" i="1" u="sng" smtClean="0">
                <a:solidFill>
                  <a:srgbClr val="006600"/>
                </a:solidFill>
                <a:effectLst>
                  <a:outerShdw blurRad="38100" dist="38100" dir="2700000" algn="tl">
                    <a:srgbClr val="C0C0C0"/>
                  </a:outerShdw>
                </a:effectLst>
              </a:rPr>
              <a:t>Потреба у воді</a:t>
            </a:r>
            <a:r>
              <a:rPr lang="uk-UA" smtClean="0"/>
              <a:t> </a:t>
            </a:r>
          </a:p>
          <a:p>
            <a:pPr>
              <a:defRPr/>
            </a:pPr>
            <a:r>
              <a:rPr lang="uk-UA" smtClean="0"/>
              <a:t>На частку води у новонароджених доводиться 75-80% маси тіла, в 1 рік – 70 %, в 5 років – 65-70 %, а у дорослих – 60-65 %. Тому, потреба у воді з розрахунку на кг маси тіла з віком знижується: новонародженим необхідно 80-100 г води на добу, в 1 рік – 120-140, в 3 роки – 100, в 5 років – 90, в 7 років – 90, в 10 років – 80, в 14-17 років – 60, а дорослим – 40-50. </a:t>
            </a:r>
          </a:p>
          <a:p>
            <a:pPr>
              <a:defRPr/>
            </a:pPr>
            <a:r>
              <a:rPr lang="uk-UA" smtClean="0"/>
              <a:t>У абсолютних значеннях потреба у воді складає відповідно 300, 1300, 1500, 2000, 2200, 2400, 2500 і 2700 г води/добу; приблизно 50 % води повинна поступати у вигляді пиття.</a:t>
            </a:r>
            <a:endParaRPr lang="ru-RU"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srcRect/>
          <a:stretch>
            <a:fillRect/>
          </a:stretch>
        </p:blipFill>
        <p:spPr bwMode="auto">
          <a:xfrm>
            <a:off x="481013" y="111125"/>
            <a:ext cx="8181975" cy="66357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p:cNvSpPr>
          <p:nvPr>
            <p:ph type="title"/>
          </p:nvPr>
        </p:nvSpPr>
        <p:spPr>
          <a:xfrm>
            <a:off x="628650" y="365125"/>
            <a:ext cx="7886700" cy="785813"/>
          </a:xfrm>
        </p:spPr>
        <p:txBody>
          <a:bodyPr/>
          <a:lstStyle/>
          <a:p>
            <a:r>
              <a:rPr lang="uk-UA" sz="3600" b="1" u="sng" smtClean="0"/>
              <a:t>Порожнина рота у дітей</a:t>
            </a:r>
            <a:endParaRPr lang="ru-RU" sz="3600" b="1" u="sng" smtClean="0"/>
          </a:p>
        </p:txBody>
      </p:sp>
      <p:sp>
        <p:nvSpPr>
          <p:cNvPr id="23554" name="Rectangle 3"/>
          <p:cNvSpPr>
            <a:spLocks noGrp="1" noChangeArrowheads="1"/>
          </p:cNvSpPr>
          <p:nvPr>
            <p:ph idx="4294967295"/>
          </p:nvPr>
        </p:nvSpPr>
        <p:spPr>
          <a:xfrm>
            <a:off x="357188" y="1341438"/>
            <a:ext cx="8561387" cy="5327650"/>
          </a:xfrm>
        </p:spPr>
        <p:txBody>
          <a:bodyPr/>
          <a:lstStyle/>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відносно мала</a:t>
            </a: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язик великий</a:t>
            </a: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добре розвинуті </a:t>
            </a:r>
            <a:r>
              <a:rPr lang="uk-UA" altLang="ru-RU" sz="2400" dirty="0" err="1" smtClean="0">
                <a:latin typeface="Times New Roman" pitchFamily="18" charset="0"/>
                <a:cs typeface="Times New Roman" pitchFamily="18" charset="0"/>
              </a:rPr>
              <a:t>мязи</a:t>
            </a:r>
            <a:r>
              <a:rPr lang="uk-UA" altLang="ru-RU" sz="2400" dirty="0" smtClean="0">
                <a:latin typeface="Times New Roman" pitchFamily="18" charset="0"/>
                <a:cs typeface="Times New Roman" pitchFamily="18" charset="0"/>
              </a:rPr>
              <a:t> рота та </a:t>
            </a:r>
            <a:r>
              <a:rPr lang="uk-UA" altLang="ru-RU" sz="2400" dirty="0" err="1" smtClean="0">
                <a:latin typeface="Times New Roman" pitchFamily="18" charset="0"/>
                <a:cs typeface="Times New Roman" pitchFamily="18" charset="0"/>
              </a:rPr>
              <a:t>щок</a:t>
            </a:r>
            <a:endParaRPr lang="uk-UA" altLang="ru-RU" sz="2400" dirty="0" smtClean="0">
              <a:latin typeface="Times New Roman" pitchFamily="18" charset="0"/>
              <a:cs typeface="Times New Roman" pitchFamily="18" charset="0"/>
            </a:endParaRP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валикоподібні </a:t>
            </a:r>
            <a:r>
              <a:rPr lang="uk-UA" altLang="ru-RU" sz="2400" dirty="0" err="1" smtClean="0">
                <a:latin typeface="Times New Roman" pitchFamily="18" charset="0"/>
                <a:cs typeface="Times New Roman" pitchFamily="18" charset="0"/>
              </a:rPr>
              <a:t>дублікатури</a:t>
            </a:r>
            <a:r>
              <a:rPr lang="uk-UA" altLang="ru-RU" sz="2400" dirty="0" smtClean="0">
                <a:latin typeface="Times New Roman" pitchFamily="18" charset="0"/>
                <a:cs typeface="Times New Roman" pitchFamily="18" charset="0"/>
              </a:rPr>
              <a:t> </a:t>
            </a:r>
            <a:r>
              <a:rPr lang="ru-RU" altLang="ru-RU" sz="2400" dirty="0" smtClean="0">
                <a:latin typeface="Times New Roman" pitchFamily="18" charset="0"/>
                <a:cs typeface="Times New Roman" pitchFamily="18" charset="0"/>
              </a:rPr>
              <a:t>(2 </a:t>
            </a:r>
            <a:r>
              <a:rPr lang="ru-RU" altLang="ru-RU" sz="2400" dirty="0" err="1" smtClean="0">
                <a:latin typeface="Times New Roman" pitchFamily="18" charset="0"/>
                <a:cs typeface="Times New Roman" pitchFamily="18" charset="0"/>
              </a:rPr>
              <a:t>шари</a:t>
            </a:r>
            <a:r>
              <a:rPr lang="ru-RU" altLang="ru-RU" sz="2400" dirty="0" smtClean="0">
                <a:latin typeface="Times New Roman" pitchFamily="18" charset="0"/>
                <a:cs typeface="Times New Roman" pitchFamily="18" charset="0"/>
              </a:rPr>
              <a:t>) </a:t>
            </a:r>
            <a:r>
              <a:rPr lang="uk-UA" altLang="ru-RU" sz="2400" dirty="0" smtClean="0">
                <a:latin typeface="Times New Roman" pitchFamily="18" charset="0"/>
                <a:cs typeface="Times New Roman" pitchFamily="18" charset="0"/>
              </a:rPr>
              <a:t>слизової оболонки ясен</a:t>
            </a: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поперечні складки на слизовій губ</a:t>
            </a: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у товщині </a:t>
            </a:r>
            <a:r>
              <a:rPr lang="uk-UA" altLang="ru-RU" sz="2400" dirty="0" err="1" smtClean="0">
                <a:latin typeface="Times New Roman" pitchFamily="18" charset="0"/>
                <a:cs typeface="Times New Roman" pitchFamily="18" charset="0"/>
              </a:rPr>
              <a:t>щік</a:t>
            </a:r>
            <a:r>
              <a:rPr lang="uk-UA" altLang="ru-RU" sz="2400" dirty="0" smtClean="0">
                <a:latin typeface="Times New Roman" pitchFamily="18" charset="0"/>
                <a:cs typeface="Times New Roman" pitchFamily="18" charset="0"/>
              </a:rPr>
              <a:t> - </a:t>
            </a:r>
            <a:r>
              <a:rPr lang="uk-UA" altLang="ru-RU" sz="2400" dirty="0" err="1" smtClean="0">
                <a:latin typeface="Times New Roman" pitchFamily="18" charset="0"/>
                <a:cs typeface="Times New Roman" pitchFamily="18" charset="0"/>
              </a:rPr>
              <a:t>комочки</a:t>
            </a:r>
            <a:r>
              <a:rPr lang="uk-UA" altLang="ru-RU" sz="2400" dirty="0" smtClean="0">
                <a:latin typeface="Times New Roman" pitchFamily="18" charset="0"/>
                <a:cs typeface="Times New Roman" pitchFamily="18" charset="0"/>
              </a:rPr>
              <a:t> (тільця) </a:t>
            </a:r>
            <a:r>
              <a:rPr lang="uk-UA" altLang="ru-RU" sz="2400" dirty="0" err="1" smtClean="0">
                <a:latin typeface="Times New Roman" pitchFamily="18" charset="0"/>
                <a:cs typeface="Times New Roman" pitchFamily="18" charset="0"/>
              </a:rPr>
              <a:t>Біша</a:t>
            </a:r>
            <a:r>
              <a:rPr lang="uk-UA" altLang="ru-RU" sz="2400" dirty="0" smtClean="0">
                <a:latin typeface="Times New Roman" pitchFamily="18" charset="0"/>
                <a:cs typeface="Times New Roman" pitchFamily="18" charset="0"/>
              </a:rPr>
              <a:t> (сприяє акту смоктання)</a:t>
            </a:r>
          </a:p>
          <a:p>
            <a:pPr marL="273050" indent="-273050" eaLnBrk="1" hangingPunct="1">
              <a:lnSpc>
                <a:spcPct val="70000"/>
              </a:lnSpc>
              <a:spcBef>
                <a:spcPts val="600"/>
              </a:spcBef>
            </a:pPr>
            <a:r>
              <a:rPr lang="uk-UA" altLang="ru-RU" sz="2400" dirty="0" smtClean="0">
                <a:latin typeface="Times New Roman" pitchFamily="18" charset="0"/>
                <a:cs typeface="Times New Roman" pitchFamily="18" charset="0"/>
              </a:rPr>
              <a:t>- інша топографія гортані (може дихати й  проковтувати їжу під час смоктання)</a:t>
            </a:r>
          </a:p>
          <a:p>
            <a:pPr marL="273050" indent="-273050" eaLnBrk="1" hangingPunct="1">
              <a:lnSpc>
                <a:spcPct val="70000"/>
              </a:lnSpc>
              <a:spcBef>
                <a:spcPts val="600"/>
              </a:spcBef>
            </a:pPr>
            <a:r>
              <a:rPr lang="uk-UA" sz="2400" dirty="0" smtClean="0">
                <a:latin typeface="Times New Roman" pitchFamily="18" charset="0"/>
                <a:cs typeface="Times New Roman" pitchFamily="18" charset="0"/>
              </a:rPr>
              <a:t>- слинні залози функціонують з перших днів життя дитини, проте у перші 3 місяця секреція слини незначна. З 3-6 місяців вона посилюється, оскільки у дитини ще не виробився автоматизм її проковтування. Слина місить фермент амілазу, що розщеплює вуглеводи, а також лізоцим, який забезпечує бактерицидні властивості і запобігає карієсу зубів.</a:t>
            </a:r>
            <a:r>
              <a:rPr lang="uk-UA" altLang="ru-RU" sz="2400" dirty="0" smtClean="0">
                <a:latin typeface="Times New Roman" pitchFamily="18" charset="0"/>
                <a:cs typeface="Times New Roman" pitchFamily="18" charset="0"/>
              </a:rPr>
              <a:t> </a:t>
            </a:r>
            <a:endParaRPr lang="ru-RU" altLang="ru-RU"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Тема 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2605</TotalTime>
  <Words>4708</Words>
  <Application>Microsoft Office PowerPoint</Application>
  <PresentationFormat>Экран (4:3)</PresentationFormat>
  <Paragraphs>317</Paragraphs>
  <Slides>72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72</vt:i4>
      </vt:variant>
    </vt:vector>
  </HeadingPairs>
  <TitlesOfParts>
    <vt:vector size="73" baseType="lpstr">
      <vt:lpstr>Тема Office</vt:lpstr>
      <vt:lpstr>Вікові морфофункціональні особливості травної системи дитини</vt:lpstr>
      <vt:lpstr>Травна система (systema digestorium)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Порожнина рота у дітей</vt:lpstr>
      <vt:lpstr>   </vt:lpstr>
      <vt:lpstr>Стравохід (esophagus)</vt:lpstr>
      <vt:lpstr>Шлунок (gaster чи ventrіculus)</vt:lpstr>
      <vt:lpstr>Стравохід і шлунок</vt:lpstr>
      <vt:lpstr>Особливості функціонування шлунку</vt:lpstr>
      <vt:lpstr>“Кишечник – другий мозок” Девід Перлмуттер</vt:lpstr>
      <vt:lpstr>Презентация PowerPoint</vt:lpstr>
      <vt:lpstr>Тонка кишка (іntestіnum tenue)</vt:lpstr>
      <vt:lpstr>Товста кишка (іntestіnum crassum)</vt:lpstr>
      <vt:lpstr>Презентация PowerPoint</vt:lpstr>
      <vt:lpstr>Презентация PowerPoint</vt:lpstr>
      <vt:lpstr>Товстий кишечник у дітей</vt:lpstr>
      <vt:lpstr>Презентация PowerPoint</vt:lpstr>
      <vt:lpstr>Презентация PowerPoint</vt:lpstr>
      <vt:lpstr>Презентация PowerPoint</vt:lpstr>
      <vt:lpstr> БУДОВА ПЕЧІНКИ, ЖОВЧНОГО МІХУРА І ПІДШЛУНКОВОЇ ЗАЛОЗИ</vt:lpstr>
      <vt:lpstr>Печінка</vt:lpstr>
      <vt:lpstr>Презентация PowerPoint</vt:lpstr>
      <vt:lpstr>Підшлункова залоза </vt:lpstr>
      <vt:lpstr>Презентация PowerPoint</vt:lpstr>
      <vt:lpstr>Презентация PowerPoint</vt:lpstr>
      <vt:lpstr>Презентация PowerPoint</vt:lpstr>
      <vt:lpstr>Презентация PowerPoint</vt:lpstr>
      <vt:lpstr>Особливості обміну речовин та енергії у дітей</vt:lpstr>
      <vt:lpstr>Презентация PowerPoint</vt:lpstr>
      <vt:lpstr>Презентация PowerPoint</vt:lpstr>
      <vt:lpstr>Презентация PowerPoint</vt:lpstr>
      <vt:lpstr>Презентация PowerPoint</vt:lpstr>
      <vt:lpstr>Особливості енергетичного обміну у дітей</vt:lpstr>
      <vt:lpstr>Презентация PowerPoint</vt:lpstr>
      <vt:lpstr>Особливості обміну речовин у дітей</vt:lpstr>
      <vt:lpstr>Презентация PowerPoint</vt:lpstr>
      <vt:lpstr> Основний обмін у дітей у ккал на 1 кг маси </vt:lpstr>
      <vt:lpstr>Презентация PowerPoint</vt:lpstr>
      <vt:lpstr> Утворення енергії з продуктів:</vt:lpstr>
      <vt:lpstr>Зберігання енергії</vt:lpstr>
      <vt:lpstr> Енергія, яка утворюється, витрачається на:</vt:lpstr>
      <vt:lpstr>Презентация PowerPoint</vt:lpstr>
      <vt:lpstr>Презентация PowerPoint</vt:lpstr>
      <vt:lpstr>Білковий обмін</vt:lpstr>
      <vt:lpstr>Функції білка у організмі:</vt:lpstr>
      <vt:lpstr>Особливості розщеплення білка</vt:lpstr>
      <vt:lpstr>Презентация PowerPoint</vt:lpstr>
      <vt:lpstr>Норма споживання білка встановлюється на рівні 1,5-кратного значення білкового мінімуму і становить у дорослої здорової людини 1 г/кг ваги.</vt:lpstr>
      <vt:lpstr>Презентация PowerPoint</vt:lpstr>
      <vt:lpstr>Презентация PowerPoint</vt:lpstr>
      <vt:lpstr>Прояви порушення обміну білка</vt:lpstr>
      <vt:lpstr>Фізіологічне значення жирів </vt:lpstr>
      <vt:lpstr>Презентация PowerPoint</vt:lpstr>
      <vt:lpstr>Презентация PowerPoint</vt:lpstr>
      <vt:lpstr>Вуглеводи є основною складовою частиною харчового раціону </vt:lpstr>
      <vt:lpstr>Калорійність продуктів - це не головний і не найточніший показник шкідливості чи корисності продуктів. Коли мова йде про вуглеводи, слід також враховувати їх глікемічний індекс.  При виборі вуглеводовмістних продуктів береться до уваги їх глікемічний індекс (здатність продуктів змінювати концентрацію глюкози у крові).</vt:lpstr>
      <vt:lpstr>Презентация PowerPoint</vt:lpstr>
      <vt:lpstr>Презентация PowerPoint</vt:lpstr>
      <vt:lpstr>Презентация PowerPoint</vt:lpstr>
      <vt:lpstr>Презентация PowerPoint</vt:lpstr>
      <vt:lpstr>Висока біологічна активність вітамінів насамперед пояснюється їх: </vt:lpstr>
      <vt:lpstr>Презентация PowerPoint</vt:lpstr>
      <vt:lpstr>Мінеральні елементи входять до складу усіх рідин та тканин організму.  ***Вони необхідні для нормальної діяльності мязової, серцево-судинної, нервової та інших систем, що приймають участь у синтезі життєво важливих сполук, обмінних процесах (білковому, жировому, вуглеводному, вітамінному, водному), кровотворенні, травленні, нейтралізації шкідливих для організму продуктів обміну.   ***Особливо велика роль мінеральних елементів у якості пластичного матеріалу для побудови кісткової тканини.  Умовно всі мінеральні речовини ділять за рівнем вмісту у продуктах (десятки і сотні мг%) та високою добовою потребою на макро- (кальцій, магній, фосфор, калій, натрій, хлор, сірка) та мікроелементи (йод, фтор, нікель, кобальт, мідь, залізо, цинк, марганець та ін.).</vt:lpstr>
      <vt:lpstr>Презентация PowerPoint</vt:lpstr>
      <vt:lpstr>Принципи взаємодії між вітамінами та мікроелементами: </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Пользователь Windows</cp:lastModifiedBy>
  <cp:revision>52</cp:revision>
  <dcterms:created xsi:type="dcterms:W3CDTF">2016-11-12T15:02:45Z</dcterms:created>
  <dcterms:modified xsi:type="dcterms:W3CDTF">2022-11-18T13:21:00Z</dcterms:modified>
</cp:coreProperties>
</file>