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72" r:id="rId3"/>
    <p:sldId id="277" r:id="rId4"/>
    <p:sldId id="278" r:id="rId5"/>
    <p:sldId id="273" r:id="rId6"/>
    <p:sldId id="274" r:id="rId7"/>
    <p:sldId id="276" r:id="rId8"/>
    <p:sldId id="279" r:id="rId9"/>
    <p:sldId id="275" r:id="rId10"/>
    <p:sldId id="280" r:id="rId11"/>
    <p:sldId id="258" r:id="rId12"/>
    <p:sldId id="260" r:id="rId13"/>
    <p:sldId id="281" r:id="rId14"/>
    <p:sldId id="263" r:id="rId15"/>
    <p:sldId id="261" r:id="rId16"/>
    <p:sldId id="265" r:id="rId17"/>
    <p:sldId id="264" r:id="rId18"/>
    <p:sldId id="266" r:id="rId19"/>
    <p:sldId id="267" r:id="rId20"/>
    <p:sldId id="270" r:id="rId21"/>
    <p:sldId id="271" r:id="rId22"/>
    <p:sldId id="268" r:id="rId23"/>
    <p:sldId id="282" r:id="rId24"/>
    <p:sldId id="284" r:id="rId25"/>
    <p:sldId id="283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59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918" autoAdjust="0"/>
  </p:normalViewPr>
  <p:slideViewPr>
    <p:cSldViewPr>
      <p:cViewPr varScale="1">
        <p:scale>
          <a:sx n="106" d="100"/>
          <a:sy n="106" d="100"/>
        </p:scale>
        <p:origin x="121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C4A3C-B748-4B60-B5CB-C31E8D13122E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3247F-F194-4000-8A7F-CBC3F49BC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867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a-referat.com/uploaded/virobnictvo-faneri/index1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kprosto.ru/kak-43536-kak-sdelat-tarelku-iz-pape-mashe" TargetMode="External"/><Relationship Id="rId7" Type="http://schemas.openxmlformats.org/officeDocument/2006/relationships/image" Target="../media/image52.jpeg"/><Relationship Id="rId2" Type="http://schemas.openxmlformats.org/officeDocument/2006/relationships/hyperlink" Target="http://www.by-hand.ru/item/view/1711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://romano-va.blog.ru/?page=2" TargetMode="External"/><Relationship Id="rId4" Type="http://schemas.openxmlformats.org/officeDocument/2006/relationships/hyperlink" Target="http://elhow.ru/razvlechenija/hobbi/podelki/kak-sdelat-pape-mashe-tarelk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ua-referat.com/uploaded/zadachi-format-608416-storinok-256-skileki-paperovih-i-drukova/index1.html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404664"/>
            <a:ext cx="828092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Використання технології п</a:t>
            </a:r>
            <a:r>
              <a:rPr lang="uk-UA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ап’є-маше в початковій школі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2419350" cy="18954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3429000"/>
            <a:ext cx="2314575" cy="1971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1340768"/>
            <a:ext cx="4546823" cy="1728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3562349"/>
            <a:ext cx="2676525" cy="170497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536" y="548680"/>
            <a:ext cx="8208912" cy="56166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роботи з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пап’є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-маше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використовують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пористий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папір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легко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промокає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обгортковий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газетний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та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клеючі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речовини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борошняний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крохмальний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клейстер, клей ПВА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складу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цієї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густої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формовочної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входить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розмочена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воді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волокниста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паперова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наповнювачі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дрібна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тирса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просіяна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товчена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крейда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борош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няні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крохмальні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клейстери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шкільній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практиці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використовую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спрощений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спосіб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иготовлення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виробів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пап’ємаше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полягає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оклеюванні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клаптиками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паперу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 для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пап’є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-маше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виготовляють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глини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пластиліну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здійснють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виклеювання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готових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виробах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нескладних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виробів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бажано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учні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самі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створювали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глиняні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пластилінові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легко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відділявся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папір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бажано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поверхню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змастити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вазеліном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розчином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мила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522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2962672" cy="4525963"/>
          </a:xfrm>
        </p:spPr>
        <p:txBody>
          <a:bodyPr>
            <a:noAutofit/>
          </a:bodyPr>
          <a:lstStyle/>
          <a:p>
            <a:r>
              <a:rPr lang="ru-RU" sz="4000" dirty="0" err="1" smtClean="0"/>
              <a:t>тарілка</a:t>
            </a:r>
            <a:r>
              <a:rPr lang="ru-RU" sz="4000" dirty="0" smtClean="0"/>
              <a:t>;</a:t>
            </a:r>
          </a:p>
          <a:p>
            <a:r>
              <a:rPr lang="ru-RU" sz="4000" dirty="0" err="1" smtClean="0"/>
              <a:t>газети</a:t>
            </a:r>
            <a:r>
              <a:rPr lang="ru-RU" sz="4000" dirty="0" smtClean="0"/>
              <a:t>;</a:t>
            </a:r>
          </a:p>
          <a:p>
            <a:r>
              <a:rPr lang="ru-RU" sz="4000" dirty="0" smtClean="0"/>
              <a:t>клей ПВА;</a:t>
            </a:r>
          </a:p>
          <a:p>
            <a:r>
              <a:rPr lang="ru-RU" sz="4000" dirty="0" err="1" smtClean="0"/>
              <a:t>шпаклівка</a:t>
            </a:r>
            <a:r>
              <a:rPr lang="ru-RU" sz="4000" dirty="0" smtClean="0"/>
              <a:t>; </a:t>
            </a:r>
          </a:p>
          <a:p>
            <a:r>
              <a:rPr lang="ru-RU" sz="4000" dirty="0" err="1" smtClean="0"/>
              <a:t>пензлі</a:t>
            </a:r>
            <a:r>
              <a:rPr lang="ru-RU" sz="4000" dirty="0" smtClean="0"/>
              <a:t>; </a:t>
            </a:r>
          </a:p>
          <a:p>
            <a:r>
              <a:rPr lang="ru-RU" sz="4000" dirty="0" err="1" smtClean="0"/>
              <a:t>фарби</a:t>
            </a:r>
            <a:r>
              <a:rPr lang="ru-RU" sz="4000" dirty="0" smtClean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17231" y="0"/>
            <a:ext cx="3629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Матеріали: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http://www.endim.ru/file/product/p_1_19753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2636912"/>
            <a:ext cx="1269903" cy="2342034"/>
          </a:xfrm>
          <a:prstGeom prst="rect">
            <a:avLst/>
          </a:prstGeom>
          <a:noFill/>
        </p:spPr>
      </p:pic>
      <p:pic>
        <p:nvPicPr>
          <p:cNvPr id="3080" name="Picture 8" descr="http://www.clipart.net.ua/images/clip760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980728"/>
            <a:ext cx="3443536" cy="1772815"/>
          </a:xfrm>
          <a:prstGeom prst="rect">
            <a:avLst/>
          </a:prstGeom>
          <a:noFill/>
        </p:spPr>
      </p:pic>
      <p:pic>
        <p:nvPicPr>
          <p:cNvPr id="3082" name="Picture 10" descr="http://rylik.ru/uploads/posts/2010-02/1266982859_8d548db7cad9-ryerryiryo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1960" y="2780928"/>
            <a:ext cx="2592288" cy="3340836"/>
          </a:xfrm>
          <a:prstGeom prst="rect">
            <a:avLst/>
          </a:prstGeom>
          <a:noFill/>
        </p:spPr>
      </p:pic>
      <p:pic>
        <p:nvPicPr>
          <p:cNvPr id="3076" name="Picture 4" descr="http://www.vbratske.ru/i/news/1303438790548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2120" y="4171155"/>
            <a:ext cx="3691847" cy="2686845"/>
          </a:xfrm>
          <a:prstGeom prst="rect">
            <a:avLst/>
          </a:prstGeom>
          <a:noFill/>
        </p:spPr>
      </p:pic>
      <p:pic>
        <p:nvPicPr>
          <p:cNvPr id="3086" name="Picture 14" descr="http://us.cdn3.123rf.com/168nwm/agorohov/agorohov1105/agorohov110500043/9537061-closeup-view-of-colorful-cans-with-gouache-and-brush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8" y="5085184"/>
            <a:ext cx="2242536" cy="1508374"/>
          </a:xfrm>
          <a:prstGeom prst="rect">
            <a:avLst/>
          </a:prstGeom>
          <a:noFill/>
        </p:spPr>
      </p:pic>
      <p:pic>
        <p:nvPicPr>
          <p:cNvPr id="3088" name="Picture 16" descr="http://www.stroynet.ru/users/files/ufile_75689_563091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00" y="764704"/>
            <a:ext cx="2857500" cy="3238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r>
              <a:rPr lang="uk-UA" dirty="0" smtClean="0"/>
              <a:t>Приготуйте воду, шматочки газетного та білого паперу, клей ПВА.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0"/>
            <a:ext cx="6995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Послідовність роботи: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348880"/>
            <a:ext cx="2664296" cy="39964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63888" y="2132856"/>
            <a:ext cx="5112568" cy="39604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Для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першого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класу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паперового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матеріалу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рекомендується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брати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простий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предмет,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наприклад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невелику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тарілку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ru-RU" sz="105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05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Заздалегідь</a:t>
            </a:r>
            <a:r>
              <a:rPr lang="ru-RU" sz="105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підготувавши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необхідні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інструменти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і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матеріали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(одна газета і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стільки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ж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обгорткового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паперу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для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учня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), </a:t>
            </a:r>
            <a:r>
              <a:rPr lang="ru-RU" sz="105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викладач</a:t>
            </a:r>
            <a:r>
              <a:rPr lang="ru-RU" sz="105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перевіряє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готовність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робочого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місця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безпосередньо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передуроком</a:t>
            </a:r>
            <a:r>
              <a:rPr lang="ru-RU" sz="105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05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Крім</a:t>
            </a:r>
            <a:r>
              <a:rPr lang="ru-RU" sz="105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інструментів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і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паперу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на кожному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столі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повинна бути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ємність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з водою (одна на </a:t>
            </a:r>
            <a:r>
              <a:rPr lang="ru-RU" sz="105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двох</a:t>
            </a:r>
            <a:r>
              <a:rPr lang="ru-RU" sz="105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) та </a:t>
            </a:r>
            <a:r>
              <a:rPr lang="ru-RU" sz="105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ємність</a:t>
            </a:r>
            <a:r>
              <a:rPr lang="ru-RU" sz="105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з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клеєм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, </a:t>
            </a:r>
            <a:r>
              <a:rPr lang="ru-RU" sz="1050" dirty="0" err="1">
                <a:solidFill>
                  <a:srgbClr val="0000FF"/>
                </a:solidFill>
                <a:latin typeface="Times New Roman" panose="02020603050405020304" pitchFamily="18" charset="0"/>
                <a:hlinkClick r:id="rId3" tooltip="Виробництво фанери"/>
              </a:rPr>
              <a:t>шматочки</a:t>
            </a:r>
            <a:r>
              <a:rPr lang="ru-RU" sz="1050" dirty="0">
                <a:solidFill>
                  <a:srgbClr val="0000FF"/>
                </a:solidFill>
                <a:latin typeface="Times New Roman" panose="02020603050405020304" pitchFamily="18" charset="0"/>
                <a:hlinkClick r:id="rId3" tooltip="Виробництво фанери"/>
              </a:rPr>
              <a:t> вощеного полотна </a:t>
            </a:r>
            <a:r>
              <a:rPr lang="ru-RU" sz="1050" dirty="0" err="1">
                <a:solidFill>
                  <a:srgbClr val="0000FF"/>
                </a:solidFill>
                <a:latin typeface="Times New Roman" panose="02020603050405020304" pitchFamily="18" charset="0"/>
                <a:hlinkClick r:id="rId3" tooltip="Виробництво фанери"/>
              </a:rPr>
              <a:t>або</a:t>
            </a:r>
            <a:r>
              <a:rPr lang="ru-RU" sz="1050" dirty="0">
                <a:solidFill>
                  <a:srgbClr val="0000FF"/>
                </a:solidFill>
                <a:latin typeface="Times New Roman" panose="02020603050405020304" pitchFamily="18" charset="0"/>
                <a:hlinkClick r:id="rId3" tooltip="Виробництво фанери"/>
              </a:rPr>
              <a:t> </a:t>
            </a:r>
            <a:r>
              <a:rPr lang="ru-RU" sz="1050" dirty="0" err="1">
                <a:solidFill>
                  <a:srgbClr val="0000FF"/>
                </a:solidFill>
                <a:latin typeface="Times New Roman" panose="02020603050405020304" pitchFamily="18" charset="0"/>
                <a:hlinkClick r:id="rId3" tooltip="Виробництво фанери"/>
              </a:rPr>
              <a:t>фанери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якими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покривається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поверхню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столу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під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час роботи. </a:t>
            </a:r>
            <a:r>
              <a:rPr lang="en-US" sz="105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/>
              <a:t/>
            </a:r>
            <a:br>
              <a:rPr lang="en-US" sz="1050" dirty="0"/>
            </a:b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Після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оголошення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теми уроку педагог проводить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коротку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співбесіду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під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час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якого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він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обговорює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з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дітьми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мета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пап’є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-маше і наводить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кілька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прикладів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Корисно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за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допомогою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дітей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пояснити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і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продемонструвати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основні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прийоми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склеювання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виробів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і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допомогти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їм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з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навідними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питаннями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endParaRPr lang="ru-RU" sz="105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Я</a:t>
            </a:r>
            <a:r>
              <a:rPr lang="ru-RU" sz="105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кі</a:t>
            </a:r>
            <a:r>
              <a:rPr lang="ru-RU" sz="105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розміри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паперу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потрібні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для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склеювання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дощок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 </a:t>
            </a:r>
            <a:endParaRPr lang="ru-RU" sz="105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05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Які</a:t>
            </a:r>
            <a:r>
              <a:rPr lang="ru-RU" sz="105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аркуші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паперу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найкраще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склеювати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розрізати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ножицями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або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зішкребти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вручну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Чому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 Як правильно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вибрати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папір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щоб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шари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не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переплуталися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при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склеюванні</a:t>
            </a:r>
            <a:r>
              <a:rPr lang="ru-RU" sz="105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05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ЧИМ </a:t>
            </a:r>
            <a:r>
              <a:rPr lang="ru-RU" sz="105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змочується</a:t>
            </a:r>
            <a:r>
              <a:rPr lang="ru-RU" sz="105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перший шар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паперу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щоб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виріб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можна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було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легко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відокремити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від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форми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 Яка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кольоровий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папір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підходить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для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приклеювання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першого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і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останнього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шару?</a:t>
            </a:r>
            <a:endParaRPr lang="ru-RU" sz="105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Послідовність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шар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паперу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змочують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клейстері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клеї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(г). Клейстер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0,5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- 3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ложки муки.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Розмішують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муку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склянці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холодною водою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виливають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кип’ячу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перемішуючи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киселю).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наклеєний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форму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клаптик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паперу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щільно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пригладжують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поряд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накладають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клаптики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кожного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трохи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перекривали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заокруглених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клаптики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паперу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слідкують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утворилися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складки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зморшки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приклеюється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полегшує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шліфування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наклеювання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ставлять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просушування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жарке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висиханні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пап’є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-маше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покоробитись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потріскатись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Сушка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закінченою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видавлюванні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пальцями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паперова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зминається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постукуванні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дзвінкий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глухий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Висушений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знімають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знімається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ножем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половинки.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Видаливши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склеюють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половинки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смужкою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паперу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покривають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водоемульсійну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фарбу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просіяної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товченої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крейди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тальки,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змішавши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клейстером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густини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сметани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висихання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шліфують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дрібним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наждачним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папером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розфарбовують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812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260648"/>
            <a:ext cx="8229600" cy="1152128"/>
          </a:xfrm>
        </p:spPr>
        <p:txBody>
          <a:bodyPr/>
          <a:lstStyle/>
          <a:p>
            <a:pPr algn="ctr"/>
            <a:r>
              <a:rPr lang="uk-UA" dirty="0" smtClean="0"/>
              <a:t>Нарвіть папір невеличкими шматочками.</a:t>
            </a:r>
            <a:endParaRPr lang="ru-RU" dirty="0"/>
          </a:p>
        </p:txBody>
      </p:sp>
      <p:pic>
        <p:nvPicPr>
          <p:cNvPr id="4" name="Picture 2" descr="http://stat8.blog.ru/lr/0c1969efb6a9f18ff1625b41a1db65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0728"/>
            <a:ext cx="7200800" cy="5406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0649"/>
            <a:ext cx="8229600" cy="1872208"/>
          </a:xfrm>
        </p:spPr>
        <p:txBody>
          <a:bodyPr/>
          <a:lstStyle/>
          <a:p>
            <a:pPr algn="ctr"/>
            <a:r>
              <a:rPr lang="uk-UA" dirty="0" smtClean="0"/>
              <a:t>Покладіть невеличку тарілочку чи блюдце, змочить у воді та накладіть перший шар шматочків паперу (газети) без клею.</a:t>
            </a:r>
            <a:endParaRPr lang="ru-RU" dirty="0"/>
          </a:p>
        </p:txBody>
      </p:sp>
      <p:pic>
        <p:nvPicPr>
          <p:cNvPr id="18436" name="Picture 4" descr="http://stat8.blog.ru/lr/0c193173a642addd9a33f736105261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44824"/>
            <a:ext cx="6408712" cy="48114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748680"/>
          </a:xfrm>
        </p:spPr>
        <p:txBody>
          <a:bodyPr/>
          <a:lstStyle/>
          <a:p>
            <a:pPr algn="ctr"/>
            <a:r>
              <a:rPr lang="uk-UA" dirty="0" smtClean="0"/>
              <a:t>Тепер добре змастіть цей шар зверху клеєм.</a:t>
            </a:r>
            <a:endParaRPr lang="ru-RU" dirty="0"/>
          </a:p>
        </p:txBody>
      </p:sp>
      <p:pic>
        <p:nvPicPr>
          <p:cNvPr id="21506" name="Picture 2" descr="http://stat8.blog.ru/lr/0c198ecba7f64ad28e9ba5c134d210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7289332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0648"/>
            <a:ext cx="8496944" cy="1180728"/>
          </a:xfrm>
        </p:spPr>
        <p:txBody>
          <a:bodyPr/>
          <a:lstStyle/>
          <a:p>
            <a:pPr algn="ctr"/>
            <a:r>
              <a:rPr lang="uk-UA" dirty="0" smtClean="0"/>
              <a:t>Тепер зверху наклеюємо ще 4-6 шарів газетного паперу.</a:t>
            </a:r>
            <a:endParaRPr lang="ru-RU" dirty="0"/>
          </a:p>
        </p:txBody>
      </p:sp>
      <p:pic>
        <p:nvPicPr>
          <p:cNvPr id="22530" name="Picture 2" descr="http://stat8.blog.ru/lr/0c193566148602325b7507dc357231f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7001596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1152128"/>
          </a:xfrm>
        </p:spPr>
        <p:txBody>
          <a:bodyPr/>
          <a:lstStyle/>
          <a:p>
            <a:pPr algn="ctr"/>
            <a:r>
              <a:rPr lang="uk-UA" dirty="0" smtClean="0"/>
              <a:t>Зверху можна знову зробити шар білого паперу.</a:t>
            </a:r>
            <a:endParaRPr lang="ru-RU" dirty="0"/>
          </a:p>
        </p:txBody>
      </p:sp>
      <p:pic>
        <p:nvPicPr>
          <p:cNvPr id="23554" name="Picture 2" descr="http://stat8.blog.ru/lr/0c19871094b6f3a09d312c42154f3e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1335670"/>
            <a:ext cx="7128792" cy="53520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8640"/>
            <a:ext cx="8676456" cy="1180728"/>
          </a:xfrm>
        </p:spPr>
        <p:txBody>
          <a:bodyPr/>
          <a:lstStyle/>
          <a:p>
            <a:pPr algn="ctr"/>
            <a:r>
              <a:rPr lang="uk-UA" dirty="0" smtClean="0"/>
              <a:t>Висушити виріб у сухому теплому місці. Обрізати нерівні краї і зняти з блюдечка.</a:t>
            </a:r>
            <a:endParaRPr lang="ru-RU" dirty="0"/>
          </a:p>
        </p:txBody>
      </p:sp>
      <p:pic>
        <p:nvPicPr>
          <p:cNvPr id="24578" name="Picture 2" descr="http://stat8.blog.ru/lr/0c19dedc023b0312d85476ebb4ef78c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7128792" cy="53520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1847850" cy="24669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348880"/>
            <a:ext cx="1714500" cy="2667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3782392"/>
            <a:ext cx="18478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20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1108720"/>
          </a:xfrm>
        </p:spPr>
        <p:txBody>
          <a:bodyPr/>
          <a:lstStyle/>
          <a:p>
            <a:pPr algn="ctr"/>
            <a:r>
              <a:rPr lang="uk-UA" dirty="0" smtClean="0"/>
              <a:t>Зачистити виріб від шматочків паперу, покрити його з обох боків ґрунтовкою.</a:t>
            </a:r>
            <a:endParaRPr lang="ru-RU" dirty="0"/>
          </a:p>
        </p:txBody>
      </p:sp>
      <p:pic>
        <p:nvPicPr>
          <p:cNvPr id="26626" name="Picture 2" descr="C:\Users\Irina\Desktop\rp53345_preview.jpg"/>
          <p:cNvPicPr>
            <a:picLocks noChangeAspect="1" noChangeArrowheads="1"/>
          </p:cNvPicPr>
          <p:nvPr/>
        </p:nvPicPr>
        <p:blipFill>
          <a:blip r:embed="rId2" cstate="print"/>
          <a:srcRect l="3472" t="4167" r="4514" b="4167"/>
          <a:stretch>
            <a:fillRect/>
          </a:stretch>
        </p:blipFill>
        <p:spPr bwMode="auto">
          <a:xfrm>
            <a:off x="1403648" y="1412776"/>
            <a:ext cx="6336704" cy="5141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41318" y="188640"/>
            <a:ext cx="728911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Декорування фарбами, аплікацією з серветок для </a:t>
            </a:r>
            <a:r>
              <a:rPr lang="uk-UA" sz="2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декупажа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 descr="C:\Users\Irina\Desktop\r17118_large.jpg"/>
          <p:cNvPicPr>
            <a:picLocks noChangeAspect="1" noChangeArrowheads="1"/>
          </p:cNvPicPr>
          <p:nvPr/>
        </p:nvPicPr>
        <p:blipFill>
          <a:blip r:embed="rId2" cstate="print"/>
          <a:srcRect l="11393" r="45201" b="39655"/>
          <a:stretch>
            <a:fillRect/>
          </a:stretch>
        </p:blipFill>
        <p:spPr bwMode="auto">
          <a:xfrm>
            <a:off x="0" y="1268760"/>
            <a:ext cx="256554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C:\Users\Irina\Desktop\r17118_large.jpg"/>
          <p:cNvPicPr>
            <a:picLocks noChangeAspect="1" noChangeArrowheads="1"/>
          </p:cNvPicPr>
          <p:nvPr/>
        </p:nvPicPr>
        <p:blipFill>
          <a:blip r:embed="rId2" cstate="print"/>
          <a:srcRect l="46723" t="41379" r="8861"/>
          <a:stretch>
            <a:fillRect/>
          </a:stretch>
        </p:blipFill>
        <p:spPr bwMode="auto">
          <a:xfrm>
            <a:off x="6493565" y="4365987"/>
            <a:ext cx="2555776" cy="2132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C:\Users\Irina\Desktop\r17118_large.jpg"/>
          <p:cNvPicPr>
            <a:picLocks noChangeAspect="1" noChangeArrowheads="1"/>
          </p:cNvPicPr>
          <p:nvPr/>
        </p:nvPicPr>
        <p:blipFill>
          <a:blip r:embed="rId2" cstate="print"/>
          <a:srcRect l="56818" r="33088" b="87931"/>
          <a:stretch>
            <a:fillRect/>
          </a:stretch>
        </p:blipFill>
        <p:spPr bwMode="auto">
          <a:xfrm>
            <a:off x="2267744" y="2924944"/>
            <a:ext cx="288032" cy="43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6" name="Picture 4" descr="C:\Users\Irina\Desktop\image_11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1695" y="1244612"/>
            <a:ext cx="3151294" cy="2896766"/>
          </a:xfrm>
          <a:prstGeom prst="rect">
            <a:avLst/>
          </a:prstGeom>
          <a:noFill/>
        </p:spPr>
      </p:pic>
      <p:pic>
        <p:nvPicPr>
          <p:cNvPr id="28677" name="Picture 5" descr="C:\Users\Irina\Desktop\94062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8907" y="1268760"/>
            <a:ext cx="2745093" cy="2160240"/>
          </a:xfrm>
          <a:prstGeom prst="rect">
            <a:avLst/>
          </a:prstGeom>
          <a:noFill/>
        </p:spPr>
      </p:pic>
      <p:pic>
        <p:nvPicPr>
          <p:cNvPr id="28674" name="Picture 2" descr="C:\Users\Irina\Desktop\1_525502ae5866b525502ae586a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911" y="4293096"/>
            <a:ext cx="2627784" cy="22057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1152128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Ідеї для тематики уроків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276872"/>
            <a:ext cx="5040560" cy="2324100"/>
          </a:xfrm>
          <a:prstGeom prst="rect">
            <a:avLst/>
          </a:prstGeom>
        </p:spPr>
      </p:pic>
      <p:pic>
        <p:nvPicPr>
          <p:cNvPr id="1026" name="Picture 2" descr="Як зробити Пап'є-маше своїми руками – Саморобки з папе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76872"/>
            <a:ext cx="2304256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366712"/>
            <a:ext cx="8696325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56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err="1">
                <a:solidFill>
                  <a:srgbClr val="000000"/>
                </a:solidFill>
                <a:latin typeface="Open Sans"/>
              </a:rPr>
              <a:t>Виготовлення</a:t>
            </a:r>
            <a:r>
              <a:rPr lang="ru-RU" sz="2800" b="1" dirty="0">
                <a:solidFill>
                  <a:srgbClr val="000000"/>
                </a:solidFill>
                <a:latin typeface="Open Sans"/>
              </a:rPr>
              <a:t> декоративного </a:t>
            </a:r>
            <a:r>
              <a:rPr lang="ru-RU" sz="2800" b="1" dirty="0" smtClean="0">
                <a:solidFill>
                  <a:srgbClr val="000000"/>
                </a:solidFill>
                <a:latin typeface="Open Sans"/>
              </a:rPr>
              <a:t>панно </a:t>
            </a:r>
            <a:br>
              <a:rPr lang="ru-RU" sz="2800" b="1" dirty="0" smtClean="0">
                <a:solidFill>
                  <a:srgbClr val="000000"/>
                </a:solidFill>
                <a:latin typeface="Open Sans"/>
              </a:rPr>
            </a:br>
            <a:r>
              <a:rPr lang="ru-RU" sz="28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800" b="1" dirty="0" err="1" smtClean="0">
                <a:solidFill>
                  <a:srgbClr val="000000"/>
                </a:solidFill>
                <a:latin typeface="Open Sans"/>
              </a:rPr>
              <a:t>гурткова</a:t>
            </a:r>
            <a:r>
              <a:rPr lang="ru-RU" sz="2800" b="1" dirty="0" smtClean="0">
                <a:solidFill>
                  <a:srgbClr val="000000"/>
                </a:solidFill>
                <a:latin typeface="Open Sans"/>
              </a:rPr>
              <a:t> робота 4 </a:t>
            </a:r>
            <a:r>
              <a:rPr lang="ru-RU" sz="2800" b="1" dirty="0" err="1" smtClean="0">
                <a:solidFill>
                  <a:srgbClr val="000000"/>
                </a:solidFill>
                <a:latin typeface="Open Sans"/>
              </a:rPr>
              <a:t>клас</a:t>
            </a:r>
            <a:r>
              <a:rPr lang="ru-RU" sz="2800" b="1" dirty="0">
                <a:solidFill>
                  <a:srgbClr val="000000"/>
                </a:solidFill>
                <a:latin typeface="Open Sans"/>
              </a:rPr>
              <a:t/>
            </a:r>
            <a:br>
              <a:rPr lang="ru-RU" sz="2800" b="1" dirty="0">
                <a:solidFill>
                  <a:srgbClr val="000000"/>
                </a:solidFill>
                <a:latin typeface="Open Sans"/>
              </a:rPr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53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62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31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47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84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75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 пап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є-маше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Пап’є-маше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це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формовочна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паперова маса, змішана з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клеючими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речовинами.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Термін «пап’є-маше» вживається також як техніка виготовлення виробів із цієї ж паперової маси. Вироби з пап’є-маше набагато легші ніж з глини чи пластиліну, значно міцніші, їх легше фарбувати, надавати їм натурального вигляду.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719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50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95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56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46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80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328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4716016" cy="26527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2861936"/>
            <a:ext cx="5580112" cy="31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96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/>
          <a:lstStyle/>
          <a:p>
            <a:r>
              <a:rPr lang="en-US" sz="2400" dirty="0" smtClean="0">
                <a:hlinkClick r:id="rId2"/>
              </a:rPr>
              <a:t>http://www.by-hand.ru/item/view/17118</a:t>
            </a:r>
            <a:endParaRPr lang="uk-UA" sz="2400" dirty="0" smtClean="0"/>
          </a:p>
          <a:p>
            <a:r>
              <a:rPr lang="en-US" sz="2400" dirty="0" smtClean="0">
                <a:hlinkClick r:id="rId3"/>
              </a:rPr>
              <a:t>http://www.kakprosto.ru/kak-43536-kak-sdelat-tarelku-iz-pape-mashe</a:t>
            </a:r>
            <a:endParaRPr lang="uk-UA" sz="2400" dirty="0" smtClean="0"/>
          </a:p>
          <a:p>
            <a:r>
              <a:rPr lang="en-US" sz="2400" dirty="0" smtClean="0">
                <a:hlinkClick r:id="rId4"/>
              </a:rPr>
              <a:t>http://elhow.ru/razvlechenija/hobbi/podelki/kak-sdelat-pape-mashe-tarelku</a:t>
            </a:r>
            <a:endParaRPr lang="uk-UA" sz="2400" dirty="0" smtClean="0"/>
          </a:p>
          <a:p>
            <a:r>
              <a:rPr lang="en-US" sz="2400" dirty="0" smtClean="0">
                <a:hlinkClick r:id="rId5"/>
              </a:rPr>
              <a:t>http://romano-va.blog.ru/?page=2</a:t>
            </a:r>
            <a:endParaRPr lang="uk-UA" sz="2400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843" y="0"/>
            <a:ext cx="6808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Використані джерела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http://img-fotki.yandex.ru/get/5307/56001699.364/0_7c50c_20e3405c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545510" y="2523815"/>
            <a:ext cx="3598490" cy="4334185"/>
          </a:xfrm>
          <a:prstGeom prst="rect">
            <a:avLst/>
          </a:prstGeom>
          <a:noFill/>
        </p:spPr>
      </p:pic>
      <p:pic>
        <p:nvPicPr>
          <p:cNvPr id="2051" name="Picture 3" descr="C:\Users\Irina\Desktop\image_1084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3609097"/>
            <a:ext cx="3240360" cy="31807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умовах школи з пап’є-маше виготовляють наочні посібники, ялинкові прикраси, сувеніри, декоративні вази, персонажі для лялькового театру, бутафорію для спектаклів, новорічні маски тощо.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8777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Історія виготовлення посуду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417638"/>
            <a:ext cx="2466975" cy="1847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495" y="1468135"/>
            <a:ext cx="2619375" cy="1743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3717032"/>
            <a:ext cx="3168352" cy="21122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4293096"/>
            <a:ext cx="2836912" cy="18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66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508437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72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980728"/>
            <a:ext cx="7272808" cy="1656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виникла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Х</a:t>
            </a:r>
            <a:r>
              <a:rPr lang="en-US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 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у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Франції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дослідники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вважають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корені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у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Південно-Східній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Азії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в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давнину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робили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густу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клейку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масу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ганчір'я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якою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обмащували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вироби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глини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3068960"/>
            <a:ext cx="7200800" cy="32403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Пап'є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-маше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по-французьки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буквально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означає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«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жувальний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папір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» і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являє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собою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спосіб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склеювання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невеликих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шматочків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з 5-7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шарів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паперу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певної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форми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або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малюнка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Його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коріння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сягає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в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середньовічний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Іран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Європа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також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познайомилася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з шедеврами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іранських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майстрів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16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століття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Основою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іранських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ящиків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було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кілька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шарів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клеєної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папери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які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зверху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були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покриті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сумішшю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клею і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крейди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і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розписані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фарбами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 на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які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було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завдано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шар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прозорого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лаку.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На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жаль,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ці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елегантні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коробки і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картонні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коробки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були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дуже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крихкими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Умілі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підлеглі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торговця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Коробова,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першого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організатора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sz="1400" dirty="0" err="1">
                <a:solidFill>
                  <a:srgbClr val="0000FF"/>
                </a:solidFill>
                <a:latin typeface="Times New Roman" panose="02020603050405020304" pitchFamily="18" charset="0"/>
                <a:hlinkClick r:id="rId2" tooltip="Задачі: Формат 60*84/16, сторінок 256. Скільки паперових І друкованих аркушів вийде? Для чого потрібно знати ці дані обсягу видання? К-сть паперових аркушів"/>
              </a:rPr>
              <a:t>виробництва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hlinkClick r:id="rId2" tooltip="Задачі: Формат 60*84/16, сторінок 256. Скільки паперових І друкованих аркушів вийде? Для чого потрібно знати ці дані обсягу видання? К-сть паперових аркушів"/>
              </a:rPr>
              <a:t> </a:t>
            </a:r>
            <a:r>
              <a:rPr lang="ru-RU" sz="1400" dirty="0" err="1">
                <a:solidFill>
                  <a:srgbClr val="0000FF"/>
                </a:solidFill>
                <a:latin typeface="Times New Roman" panose="02020603050405020304" pitchFamily="18" charset="0"/>
                <a:hlinkClick r:id="rId2" tooltip="Задачі: Формат 60*84/16, сторінок 256. Скільки паперових І друкованих аркушів вийде? Для чого потрібно знати ці дані обсягу видання? К-сть паперових аркушів"/>
              </a:rPr>
              <a:t>паперових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hlinkClick r:id="rId2" tooltip="Задачі: Формат 60*84/16, сторінок 256. Скільки паперових І друкованих аркушів вийде? Для чого потрібно знати ці дані обсягу видання? К-сть паперових аркушів"/>
              </a:rPr>
              <a:t> табакерок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 почали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виготовляти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основу з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міцно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склеєних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пресованих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листів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картону. Для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більшої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міцності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картон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готували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на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лляній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олії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 а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потім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сушили в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духовці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Покупці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швидко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оцінили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переваги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барвисто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оформлених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легких табакерок перед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сміливим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і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дратівливим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порцеляною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Всього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за один 1804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рік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Коробов продав 9094 тютюну.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50865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764704"/>
            <a:ext cx="8064896" cy="45365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Використання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пап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’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є-маше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дозволяє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вирішити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багато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освітніх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завдань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з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використанням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паперової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маси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На уроках з трудового 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навчання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початковій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школі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учні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знайомляться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різними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властивостями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паперу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гнучкістю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міцністю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розтяжністю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процесі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позакласних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уроків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приклеювання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паперу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знання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про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ці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властивості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паперу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практично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зміцнюються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Процес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склеювання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виробів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сприяє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формуванню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багатьох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учнів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навичок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роботи: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розмітка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малювання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деталей 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папері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згинання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різання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склеювання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паперу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з'єднання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кріплення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деталей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різними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способами.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Крім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того, уроки маскараду з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паперу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позитивно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позначаються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розвитку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творчих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здібностей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художнього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смаку, 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вихованні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у них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працьовитості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акуратності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посидючості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410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3" y="3212976"/>
            <a:ext cx="36004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Історія фарфорової чашки </a:t>
            </a:r>
            <a:r>
              <a:rPr lang="en-US" dirty="0" smtClean="0"/>
              <a:t>https</a:t>
            </a:r>
            <a:r>
              <a:rPr lang="en-US" dirty="0"/>
              <a:t>://chl.kiev.ua/pub/Publication/Show/685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2909068" cy="37166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16" y="4581128"/>
            <a:ext cx="2847975" cy="1600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4293096"/>
            <a:ext cx="3242490" cy="24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623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912</Words>
  <Application>Microsoft Office PowerPoint</Application>
  <PresentationFormat>Экран (4:3)</PresentationFormat>
  <Paragraphs>64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Open Sans</vt:lpstr>
      <vt:lpstr>Times New Roman</vt:lpstr>
      <vt:lpstr>Тема Office</vt:lpstr>
      <vt:lpstr>Презентация PowerPoint</vt:lpstr>
      <vt:lpstr>Презентация PowerPoint</vt:lpstr>
      <vt:lpstr>Термін пап’є-маше</vt:lpstr>
      <vt:lpstr>Презентация PowerPoint</vt:lpstr>
      <vt:lpstr>Історія виготовлення посуду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Послідовність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Виготовлення декоративного панно   гурткова робота 4 клас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Формуюче оцінювання</dc:title>
  <dc:creator>Пользователь</dc:creator>
  <cp:lastModifiedBy>Serg</cp:lastModifiedBy>
  <cp:revision>28</cp:revision>
  <dcterms:created xsi:type="dcterms:W3CDTF">2012-03-21T09:28:10Z</dcterms:created>
  <dcterms:modified xsi:type="dcterms:W3CDTF">2022-11-18T05:06:20Z</dcterms:modified>
</cp:coreProperties>
</file>