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5"/>
  </p:handoutMasterIdLst>
  <p:sldIdLst>
    <p:sldId id="262" r:id="rId2"/>
    <p:sldId id="263" r:id="rId3"/>
    <p:sldId id="282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3374"/>
    <a:srgbClr val="3A5896"/>
    <a:srgbClr val="385592"/>
    <a:srgbClr val="173A8D"/>
    <a:srgbClr val="D6DEEA"/>
    <a:srgbClr val="9F9289"/>
    <a:srgbClr val="E2DEDB"/>
    <a:srgbClr val="F1F1F1"/>
    <a:srgbClr val="1D3C7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53" y="-3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70000"/>
            <a:ext cx="7886699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33084"/>
            <a:ext cx="7886699" cy="104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171" y="1071156"/>
            <a:ext cx="4537166" cy="3457302"/>
          </a:xfrm>
        </p:spPr>
        <p:txBody>
          <a:bodyPr>
            <a:normAutofit fontScale="90000"/>
          </a:bodyPr>
          <a:lstStyle/>
          <a:p>
            <a:r>
              <a:rPr lang="uk-UA" sz="2000" b="1" dirty="0" smtClean="0">
                <a:solidFill>
                  <a:srgbClr val="FF0000"/>
                </a:solidFill>
              </a:rPr>
              <a:t>ПІБ: </a:t>
            </a:r>
            <a:r>
              <a:rPr lang="uk-UA" sz="2000" dirty="0" err="1" smtClean="0"/>
              <a:t>Гельман</a:t>
            </a:r>
            <a:r>
              <a:rPr lang="uk-UA" sz="2000" dirty="0" smtClean="0"/>
              <a:t> Валентина Миколаївна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b="1" dirty="0" smtClean="0">
                <a:solidFill>
                  <a:srgbClr val="FF0000"/>
                </a:solidFill>
              </a:rPr>
              <a:t>Дисципліни: </a:t>
            </a:r>
            <a:r>
              <a:rPr lang="uk-UA" sz="2000" dirty="0" smtClean="0"/>
              <a:t>Бюджетна система, Казначейська справа, Аналіз господарської діяльності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b="1" dirty="0" smtClean="0">
                <a:solidFill>
                  <a:srgbClr val="FF0000"/>
                </a:solidFill>
              </a:rPr>
              <a:t>Рік закінчення</a:t>
            </a:r>
            <a:r>
              <a:rPr lang="uk-UA" sz="2000" dirty="0" smtClean="0">
                <a:solidFill>
                  <a:srgbClr val="FF0000"/>
                </a:solidFill>
              </a:rPr>
              <a:t>: </a:t>
            </a:r>
            <a:r>
              <a:rPr lang="uk-UA" sz="2000" dirty="0" smtClean="0"/>
              <a:t>2003</a:t>
            </a:r>
            <a:br>
              <a:rPr lang="uk-UA" sz="2000" dirty="0" smtClean="0"/>
            </a:br>
            <a:r>
              <a:rPr lang="uk-UA" sz="2000" b="1" dirty="0" smtClean="0">
                <a:solidFill>
                  <a:srgbClr val="FF0000"/>
                </a:solidFill>
              </a:rPr>
              <a:t>Спеціальність/кваліфікація: </a:t>
            </a:r>
            <a:r>
              <a:rPr lang="uk-UA" sz="2000" dirty="0" smtClean="0"/>
              <a:t>економічна кібернетика/магістр економіки </a:t>
            </a:r>
            <a:br>
              <a:rPr lang="uk-UA" sz="2000" dirty="0" smtClean="0"/>
            </a:br>
            <a:r>
              <a:rPr lang="uk-UA" sz="2000" b="1" dirty="0" smtClean="0">
                <a:solidFill>
                  <a:srgbClr val="FF0000"/>
                </a:solidFill>
              </a:rPr>
              <a:t>Педагогічний стаж: </a:t>
            </a:r>
            <a:r>
              <a:rPr lang="uk-UA" sz="2000" dirty="0" smtClean="0"/>
              <a:t>14 років.</a:t>
            </a:r>
            <a:br>
              <a:rPr lang="uk-UA" sz="2000" dirty="0" smtClean="0"/>
            </a:br>
            <a:r>
              <a:rPr lang="uk-UA" sz="2000" b="1" dirty="0" smtClean="0">
                <a:solidFill>
                  <a:srgbClr val="FF0000"/>
                </a:solidFill>
              </a:rPr>
              <a:t>Педагогічне звання: </a:t>
            </a:r>
            <a:r>
              <a:rPr lang="uk-UA" sz="2000" dirty="0" smtClean="0"/>
              <a:t>учитель-методист. </a:t>
            </a:r>
            <a:br>
              <a:rPr lang="uk-UA" sz="2000" dirty="0" smtClean="0"/>
            </a:br>
            <a:r>
              <a:rPr lang="uk-UA" sz="2000" b="1" dirty="0" smtClean="0">
                <a:solidFill>
                  <a:srgbClr val="FF0000"/>
                </a:solidFill>
              </a:rPr>
              <a:t>Науковий</a:t>
            </a:r>
            <a:r>
              <a:rPr lang="uk-UA" sz="2000" b="1" dirty="0" smtClean="0"/>
              <a:t> </a:t>
            </a:r>
            <a:r>
              <a:rPr lang="uk-UA" sz="2000" b="1" dirty="0" smtClean="0">
                <a:solidFill>
                  <a:srgbClr val="FF0000"/>
                </a:solidFill>
              </a:rPr>
              <a:t>ступінь: </a:t>
            </a:r>
            <a:r>
              <a:rPr lang="uk-UA" sz="2000" dirty="0" smtClean="0"/>
              <a:t>кандидат економічних наук зі спеціальності </a:t>
            </a:r>
            <a:br>
              <a:rPr lang="uk-UA" sz="2000" dirty="0" smtClean="0"/>
            </a:br>
            <a:r>
              <a:rPr lang="uk-UA" sz="2000" b="1" dirty="0" smtClean="0">
                <a:solidFill>
                  <a:srgbClr val="FF0000"/>
                </a:solidFill>
              </a:rPr>
              <a:t>Вчене звання: </a:t>
            </a:r>
            <a:r>
              <a:rPr lang="uk-UA" sz="2000" dirty="0" smtClean="0"/>
              <a:t>доцент.</a:t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endParaRPr lang="en-US" sz="2000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457199" y="0"/>
            <a:ext cx="84255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Інформація про викладача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Рисунок 6" descr="фот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77" y="827315"/>
            <a:ext cx="2017123" cy="288643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665515" y="4204625"/>
            <a:ext cx="58565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Авторка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наукових</a:t>
            </a:r>
            <a:r>
              <a:rPr lang="ru-RU" b="1" dirty="0" smtClean="0">
                <a:solidFill>
                  <a:srgbClr val="FF0000"/>
                </a:solidFill>
              </a:rPr>
              <a:t> статей </a:t>
            </a:r>
            <a:r>
              <a:rPr lang="ru-RU" dirty="0" smtClean="0"/>
              <a:t>у </a:t>
            </a:r>
            <a:r>
              <a:rPr lang="ru-RU" dirty="0" err="1" smtClean="0"/>
              <a:t>вітчизняних</a:t>
            </a:r>
            <a:r>
              <a:rPr lang="ru-RU" dirty="0" smtClean="0"/>
              <a:t> </a:t>
            </a:r>
            <a:r>
              <a:rPr lang="ru-RU" dirty="0" smtClean="0"/>
              <a:t>та </a:t>
            </a:r>
            <a:r>
              <a:rPr lang="ru-RU" dirty="0" err="1" smtClean="0"/>
              <a:t>закордонних</a:t>
            </a:r>
            <a:r>
              <a:rPr lang="ru-RU" dirty="0" smtClean="0"/>
              <a:t> </a:t>
            </a:r>
            <a:r>
              <a:rPr lang="ru-RU" dirty="0" err="1" smtClean="0"/>
              <a:t>виданнях</a:t>
            </a:r>
            <a:r>
              <a:rPr lang="ru-RU" dirty="0" smtClean="0"/>
              <a:t>. </a:t>
            </a:r>
            <a:endParaRPr lang="ru-RU" dirty="0" smtClean="0"/>
          </a:p>
          <a:p>
            <a:r>
              <a:rPr lang="ru-RU" b="1" dirty="0" err="1" smtClean="0">
                <a:solidFill>
                  <a:srgbClr val="FF0000"/>
                </a:solidFill>
              </a:rPr>
              <a:t>Досвід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роботи</a:t>
            </a:r>
            <a:r>
              <a:rPr lang="ru-RU" b="1" dirty="0" smtClean="0">
                <a:solidFill>
                  <a:srgbClr val="FF0000"/>
                </a:solidFill>
              </a:rPr>
              <a:t>: </a:t>
            </a:r>
            <a:r>
              <a:rPr lang="ru-RU" dirty="0" smtClean="0"/>
              <a:t>3 </a:t>
            </a:r>
            <a:r>
              <a:rPr lang="ru-RU" dirty="0" smtClean="0"/>
              <a:t>2014 </a:t>
            </a:r>
            <a:r>
              <a:rPr lang="ru-RU" dirty="0" smtClean="0"/>
              <a:t>р. – </a:t>
            </a:r>
            <a:r>
              <a:rPr lang="ru-RU" dirty="0" err="1" smtClean="0"/>
              <a:t>теперішній</a:t>
            </a:r>
            <a:r>
              <a:rPr lang="ru-RU" dirty="0" smtClean="0"/>
              <a:t> час </a:t>
            </a:r>
            <a:r>
              <a:rPr lang="ru-RU" dirty="0" smtClean="0"/>
              <a:t>– </a:t>
            </a:r>
            <a:r>
              <a:rPr lang="ru-RU" dirty="0" err="1" smtClean="0"/>
              <a:t>вчитель</a:t>
            </a:r>
            <a:r>
              <a:rPr lang="ru-RU" dirty="0" smtClean="0"/>
              <a:t> </a:t>
            </a:r>
            <a:r>
              <a:rPr lang="ru-RU" dirty="0" err="1" smtClean="0"/>
              <a:t>економічних</a:t>
            </a:r>
            <a:r>
              <a:rPr lang="ru-RU" dirty="0" smtClean="0"/>
              <a:t> </a:t>
            </a:r>
            <a:r>
              <a:rPr lang="ru-RU" dirty="0" err="1" smtClean="0"/>
              <a:t>дисциплін</a:t>
            </a:r>
            <a:r>
              <a:rPr lang="ru-RU" dirty="0" smtClean="0"/>
              <a:t>  </a:t>
            </a:r>
            <a:r>
              <a:rPr lang="ru-RU" dirty="0" err="1" smtClean="0"/>
              <a:t>вЕкономіко-правничому</a:t>
            </a:r>
            <a:r>
              <a:rPr lang="ru-RU" dirty="0" smtClean="0"/>
              <a:t> </a:t>
            </a:r>
            <a:r>
              <a:rPr lang="ru-RU" dirty="0" err="1" smtClean="0"/>
              <a:t>фаховому</a:t>
            </a:r>
            <a:r>
              <a:rPr lang="ru-RU" dirty="0" smtClean="0"/>
              <a:t> </a:t>
            </a:r>
            <a:r>
              <a:rPr lang="ru-RU" dirty="0" err="1" smtClean="0"/>
              <a:t>коледжі</a:t>
            </a:r>
            <a:r>
              <a:rPr lang="ru-RU" dirty="0" smtClean="0"/>
              <a:t> ЗНУ. </a:t>
            </a:r>
            <a:endParaRPr lang="ru-RU" dirty="0" smtClean="0"/>
          </a:p>
          <a:p>
            <a:r>
              <a:rPr lang="ru-RU" b="1" dirty="0" err="1" smtClean="0">
                <a:solidFill>
                  <a:srgbClr val="FF0000"/>
                </a:solidFill>
              </a:rPr>
              <a:t>Науковий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напрям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роботи</a:t>
            </a:r>
            <a:r>
              <a:rPr lang="ru-RU" b="1" dirty="0" smtClean="0">
                <a:solidFill>
                  <a:srgbClr val="FF0000"/>
                </a:solidFill>
              </a:rPr>
              <a:t>: </a:t>
            </a:r>
            <a:r>
              <a:rPr lang="ru-RU" dirty="0" smtClean="0"/>
              <a:t>«</a:t>
            </a:r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 smtClean="0"/>
              <a:t>ефективності</a:t>
            </a:r>
            <a:r>
              <a:rPr lang="ru-RU" dirty="0" smtClean="0"/>
              <a:t> </a:t>
            </a:r>
            <a:r>
              <a:rPr lang="ru-RU" dirty="0" err="1" smtClean="0"/>
              <a:t>управління</a:t>
            </a:r>
            <a:r>
              <a:rPr lang="ru-RU" dirty="0" smtClean="0"/>
              <a:t> </a:t>
            </a:r>
            <a:r>
              <a:rPr lang="ru-RU" dirty="0" err="1" smtClean="0"/>
              <a:t>кадровим</a:t>
            </a:r>
            <a:r>
              <a:rPr lang="ru-RU" dirty="0" smtClean="0"/>
              <a:t> ресурсом </a:t>
            </a:r>
            <a:r>
              <a:rPr lang="ru-RU" dirty="0" err="1" smtClean="0"/>
              <a:t>підприємств</a:t>
            </a:r>
            <a:r>
              <a:rPr lang="ru-RU" dirty="0" smtClean="0"/>
              <a:t> </a:t>
            </a:r>
            <a:r>
              <a:rPr lang="ru-RU" dirty="0" err="1" smtClean="0"/>
              <a:t>машинобудуваня</a:t>
            </a:r>
            <a:r>
              <a:rPr lang="ru-RU" dirty="0" smtClean="0"/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9517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99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4134" y="406399"/>
            <a:ext cx="3522133" cy="5283200"/>
          </a:xfrm>
          <a:prstGeom prst="rect">
            <a:avLst/>
          </a:prstGeom>
        </p:spPr>
      </p:pic>
      <p:pic>
        <p:nvPicPr>
          <p:cNvPr id="9" name="Рисунок 8" descr="Screenshot_248.png"/>
          <p:cNvPicPr>
            <a:picLocks noChangeAspect="1"/>
          </p:cNvPicPr>
          <p:nvPr/>
        </p:nvPicPr>
        <p:blipFill>
          <a:blip r:embed="rId3"/>
          <a:srcRect l="36509" t="52767" r="51509" b="8994"/>
          <a:stretch>
            <a:fillRect/>
          </a:stretch>
        </p:blipFill>
        <p:spPr>
          <a:xfrm>
            <a:off x="0" y="4201064"/>
            <a:ext cx="2009955" cy="2656936"/>
          </a:xfrm>
          <a:prstGeom prst="rect">
            <a:avLst/>
          </a:prstGeom>
        </p:spPr>
      </p:pic>
      <p:sp>
        <p:nvSpPr>
          <p:cNvPr id="7" name="Содержимое 7"/>
          <p:cNvSpPr>
            <a:spLocks noGrp="1"/>
          </p:cNvSpPr>
          <p:nvPr>
            <p:ph idx="1"/>
          </p:nvPr>
        </p:nvSpPr>
        <p:spPr>
          <a:xfrm>
            <a:off x="4245429" y="411480"/>
            <a:ext cx="3537857" cy="4225834"/>
          </a:xfrm>
        </p:spPr>
        <p:txBody>
          <a:bodyPr>
            <a:normAutofit fontScale="25000" lnSpcReduction="20000"/>
          </a:bodyPr>
          <a:lstStyle/>
          <a:p>
            <a:r>
              <a:rPr lang="uk-UA" sz="11200" dirty="0" smtClean="0"/>
              <a:t>На заняттях успішно реалізуються принципи та методи </a:t>
            </a:r>
            <a:r>
              <a:rPr lang="uk-UA" sz="11200" dirty="0" err="1" smtClean="0"/>
              <a:t>контексного</a:t>
            </a:r>
            <a:r>
              <a:rPr lang="uk-UA" sz="11200" dirty="0" smtClean="0"/>
              <a:t>, інтерактивного  та проблемного навчання;</a:t>
            </a:r>
            <a:endParaRPr lang="uk-UA" sz="11200" dirty="0" smtClean="0">
              <a:solidFill>
                <a:srgbClr val="FF0000"/>
              </a:solidFill>
            </a:endParaRPr>
          </a:p>
          <a:p>
            <a:r>
              <a:rPr lang="uk-UA" sz="11200" dirty="0" smtClean="0"/>
              <a:t>Застосовуються ігрові, інтегровані, мультимедійні, мережеві навчальні технології;</a:t>
            </a:r>
          </a:p>
          <a:p>
            <a:r>
              <a:rPr lang="uk-UA" sz="11200" dirty="0" smtClean="0"/>
              <a:t>Використовуються форми навчання: лекція, лекція-тренінг, семінар.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818" y="133084"/>
            <a:ext cx="6611982" cy="1047221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Стажування, курси, тренінги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2880" y="654040"/>
            <a:ext cx="6629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uk-UA" sz="2400" dirty="0" smtClean="0"/>
              <a:t>  </a:t>
            </a:r>
            <a:r>
              <a:rPr lang="uk-UA" sz="2400" b="1" dirty="0" smtClean="0"/>
              <a:t>Міжнародний іспит з англійської мови</a:t>
            </a:r>
            <a:r>
              <a:rPr lang="uk-UA" sz="2400" dirty="0" smtClean="0"/>
              <a:t> на рівні B2 у відповідності до загальноєвропейських </a:t>
            </a:r>
            <a:r>
              <a:rPr lang="uk-UA" sz="2400" dirty="0" err="1" smtClean="0"/>
              <a:t>компетенцій</a:t>
            </a:r>
            <a:r>
              <a:rPr lang="uk-UA" sz="2400" dirty="0" smtClean="0"/>
              <a:t> володіння іноземною мовою (</a:t>
            </a:r>
            <a:r>
              <a:rPr lang="uk-UA" sz="2400" dirty="0" err="1" smtClean="0"/>
              <a:t>Common</a:t>
            </a:r>
            <a:r>
              <a:rPr lang="uk-UA" sz="2400" dirty="0" smtClean="0"/>
              <a:t> </a:t>
            </a:r>
            <a:r>
              <a:rPr lang="uk-UA" sz="2400" dirty="0" err="1" smtClean="0"/>
              <a:t>European</a:t>
            </a:r>
            <a:r>
              <a:rPr lang="uk-UA" sz="2400" dirty="0" smtClean="0"/>
              <a:t> </a:t>
            </a:r>
            <a:r>
              <a:rPr lang="uk-UA" sz="2400" dirty="0" err="1" smtClean="0"/>
              <a:t>Frameworkof</a:t>
            </a:r>
            <a:r>
              <a:rPr lang="uk-UA" sz="2400" dirty="0" smtClean="0"/>
              <a:t> </a:t>
            </a:r>
            <a:r>
              <a:rPr lang="uk-UA" sz="2400" dirty="0" err="1" smtClean="0"/>
              <a:t>Reference</a:t>
            </a:r>
            <a:r>
              <a:rPr lang="uk-UA" sz="2400" dirty="0" smtClean="0"/>
              <a:t>, </a:t>
            </a:r>
            <a:r>
              <a:rPr lang="uk-UA" sz="2400" i="1" dirty="0" smtClean="0"/>
              <a:t>CEFR</a:t>
            </a:r>
            <a:r>
              <a:rPr lang="uk-UA" sz="2400" dirty="0" smtClean="0"/>
              <a:t>).  </a:t>
            </a:r>
            <a:r>
              <a:rPr lang="uk-UA" sz="2400" dirty="0" err="1" smtClean="0"/>
              <a:t>Отриманно</a:t>
            </a:r>
            <a:r>
              <a:rPr lang="uk-UA" sz="2400" dirty="0" smtClean="0"/>
              <a:t> міжнародний сертифікат, виданий </a:t>
            </a:r>
            <a:r>
              <a:rPr lang="uk-UA" sz="2400" dirty="0" err="1" smtClean="0"/>
              <a:t>School</a:t>
            </a:r>
            <a:r>
              <a:rPr lang="uk-UA" sz="2400" dirty="0" smtClean="0"/>
              <a:t> </a:t>
            </a:r>
            <a:r>
              <a:rPr lang="uk-UA" sz="2400" dirty="0" err="1" smtClean="0"/>
              <a:t>of</a:t>
            </a:r>
            <a:r>
              <a:rPr lang="uk-UA" sz="2400" dirty="0" smtClean="0"/>
              <a:t> </a:t>
            </a:r>
            <a:r>
              <a:rPr lang="uk-UA" sz="2400" dirty="0" err="1" smtClean="0"/>
              <a:t>English</a:t>
            </a:r>
            <a:r>
              <a:rPr lang="uk-UA" sz="2400" dirty="0" smtClean="0"/>
              <a:t>, </a:t>
            </a:r>
            <a:r>
              <a:rPr lang="uk-UA" sz="2400" dirty="0" err="1" smtClean="0"/>
              <a:t>Institute</a:t>
            </a:r>
            <a:r>
              <a:rPr lang="uk-UA" sz="2400" dirty="0" smtClean="0"/>
              <a:t> </a:t>
            </a:r>
            <a:r>
              <a:rPr lang="uk-UA" sz="2400" dirty="0" err="1" smtClean="0"/>
              <a:t>for</a:t>
            </a:r>
            <a:r>
              <a:rPr lang="uk-UA" sz="2400" dirty="0" smtClean="0"/>
              <a:t> </a:t>
            </a:r>
            <a:r>
              <a:rPr lang="uk-UA" sz="2400" dirty="0" err="1" smtClean="0"/>
              <a:t>International</a:t>
            </a:r>
            <a:r>
              <a:rPr lang="uk-UA" sz="2400" dirty="0" smtClean="0"/>
              <a:t> </a:t>
            </a:r>
            <a:r>
              <a:rPr lang="uk-UA" sz="2400" dirty="0" err="1" smtClean="0"/>
              <a:t>Cooperation</a:t>
            </a:r>
            <a:r>
              <a:rPr lang="uk-UA" sz="2400" dirty="0" smtClean="0"/>
              <a:t> </a:t>
            </a:r>
            <a:r>
              <a:rPr lang="uk-UA" sz="2400" dirty="0" err="1" smtClean="0"/>
              <a:t>Development</a:t>
            </a:r>
            <a:r>
              <a:rPr lang="uk-UA" sz="2400" dirty="0" smtClean="0"/>
              <a:t> (Республіка Польща) 09.06.2019 р. (</a:t>
            </a:r>
            <a:r>
              <a:rPr lang="uk-UA" sz="2400" dirty="0" err="1" smtClean="0"/>
              <a:t>Candidate</a:t>
            </a:r>
            <a:r>
              <a:rPr lang="uk-UA" sz="2400" dirty="0" smtClean="0"/>
              <a:t> </a:t>
            </a:r>
            <a:r>
              <a:rPr lang="uk-UA" sz="2400" dirty="0" err="1" smtClean="0"/>
              <a:t>number</a:t>
            </a:r>
            <a:r>
              <a:rPr lang="uk-UA" sz="2400" dirty="0" smtClean="0"/>
              <a:t> 0005286).</a:t>
            </a:r>
            <a:endParaRPr lang="ru-RU" sz="2400" dirty="0" smtClean="0"/>
          </a:p>
          <a:p>
            <a:pPr algn="just">
              <a:buFont typeface="Wingdings" pitchFamily="2" charset="2"/>
              <a:buChar char="Ø"/>
            </a:pPr>
            <a:endParaRPr lang="uk-UA" sz="2400" dirty="0" smtClean="0"/>
          </a:p>
        </p:txBody>
      </p:sp>
      <p:pic>
        <p:nvPicPr>
          <p:cNvPr id="5" name="Рисунок 4" descr="изображение_viber_2021-03-20_15-16-21.jpg"/>
          <p:cNvPicPr>
            <a:picLocks noChangeAspect="1"/>
          </p:cNvPicPr>
          <p:nvPr/>
        </p:nvPicPr>
        <p:blipFill>
          <a:blip r:embed="rId2" cstate="print"/>
          <a:srcRect l="260" t="7962" r="2485" b="3314"/>
          <a:stretch>
            <a:fillRect/>
          </a:stretch>
        </p:blipFill>
        <p:spPr>
          <a:xfrm rot="16200000">
            <a:off x="6586657" y="520502"/>
            <a:ext cx="2758440" cy="208319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615440" y="4053840"/>
            <a:ext cx="59131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400" dirty="0" smtClean="0"/>
              <a:t> </a:t>
            </a:r>
            <a:r>
              <a:rPr lang="uk-UA" sz="2400" b="1" dirty="0" smtClean="0"/>
              <a:t>Тренінг з використання інтерактивного обладнання та комп’ютерної  техніки в освітньому процесі</a:t>
            </a:r>
            <a:r>
              <a:rPr lang="uk-UA" sz="2400" dirty="0" smtClean="0"/>
              <a:t>, який відбувся в Школі </a:t>
            </a:r>
            <a:r>
              <a:rPr lang="uk-UA" sz="2400" dirty="0" err="1" smtClean="0"/>
              <a:t>педмайстерності</a:t>
            </a:r>
            <a:r>
              <a:rPr lang="uk-UA" sz="2400" dirty="0" smtClean="0"/>
              <a:t> Запорізького національного університету (24.06.2019 р. та 25.06.2019 р.)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1483</TotalTime>
  <Words>120</Words>
  <Application>Microsoft Office PowerPoint</Application>
  <PresentationFormat>Экран (4:3)</PresentationFormat>
  <Paragraphs>11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Office Theme</vt:lpstr>
      <vt:lpstr>ПІБ: Гельман Валентина Миколаївна Дисципліни: Бюджетна система, Казначейська справа, Аналіз господарської діяльності Рік закінчення: 2003 Спеціальність/кваліфікація: економічна кібернетика/магістр економіки  Педагогічний стаж: 14 років. Педагогічне звання: учитель-методист.  Науковий ступінь: кандидат економічних наук зі спеціальності  Вчене звання: доцент.  </vt:lpstr>
      <vt:lpstr>Слайд 2</vt:lpstr>
      <vt:lpstr>Стажування, курси, тренінги 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Пользователь Windows</cp:lastModifiedBy>
  <cp:revision>116</cp:revision>
  <dcterms:created xsi:type="dcterms:W3CDTF">2016-11-18T14:12:19Z</dcterms:created>
  <dcterms:modified xsi:type="dcterms:W3CDTF">2021-04-15T01:10:36Z</dcterms:modified>
</cp:coreProperties>
</file>