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9" r:id="rId5"/>
    <p:sldId id="260" r:id="rId6"/>
    <p:sldId id="261" r:id="rId7"/>
    <p:sldId id="262" r:id="rId8"/>
    <p:sldId id="263" r:id="rId9"/>
    <p:sldId id="266"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10.02.2024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10.02.2024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10.02.2024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10.02.2024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10.02.2024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10.02.2024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556106"/>
            <a:ext cx="7772400" cy="1755626"/>
          </a:xfrm>
        </p:spPr>
        <p:txBody>
          <a:bodyPr>
            <a:normAutofit fontScale="90000"/>
          </a:bodyPr>
          <a:lstStyle/>
          <a:p>
            <a:r>
              <a:rPr lang="uk-UA" dirty="0"/>
              <a:t>Лекція № </a:t>
            </a:r>
            <a:r>
              <a:rPr lang="uk-UA" dirty="0" smtClean="0"/>
              <a:t>2</a:t>
            </a:r>
            <a:br>
              <a:rPr lang="uk-UA" dirty="0" smtClean="0"/>
            </a:br>
            <a:r>
              <a:rPr lang="uk-UA" dirty="0"/>
              <a:t/>
            </a:r>
            <a:br>
              <a:rPr lang="uk-UA" dirty="0"/>
            </a:br>
            <a:r>
              <a:rPr lang="uk-UA" dirty="0" smtClean="0"/>
              <a:t/>
            </a:r>
            <a:br>
              <a:rPr lang="uk-UA" dirty="0" smtClean="0"/>
            </a:br>
            <a:r>
              <a:rPr lang="uk-UA" dirty="0"/>
              <a:t/>
            </a:r>
            <a:br>
              <a:rPr lang="uk-UA" dirty="0"/>
            </a:br>
            <a:r>
              <a:rPr lang="uk-UA" dirty="0" smtClean="0"/>
              <a:t> </a:t>
            </a:r>
            <a:br>
              <a:rPr lang="uk-UA" dirty="0" smtClean="0"/>
            </a:br>
            <a:r>
              <a:rPr lang="uk-UA" dirty="0" smtClean="0"/>
              <a:t>Засоби</a:t>
            </a:r>
            <a:r>
              <a:rPr lang="uk-UA" dirty="0"/>
              <a:t>, методи й форми ЛФК</a:t>
            </a:r>
            <a:r>
              <a:rPr lang="ru-RU" dirty="0"/>
              <a:t/>
            </a:r>
            <a:br>
              <a:rPr lang="ru-RU" dirty="0"/>
            </a:br>
            <a:endParaRPr lang="ru-RU" dirty="0"/>
          </a:p>
        </p:txBody>
      </p:sp>
      <p:pic>
        <p:nvPicPr>
          <p:cNvPr id="1026" name="Picture 2" descr="Karikatur eben Stil Zeichnung von Fachmann Therapeut üben Massage Therapie.  Frau geduldig genießen Wellness Spa Körper Behandlung. Rehabilitation,  Physiotherapie. Grafik Design Vektor Illustration 27766036 Vektor Kunst bei  Vecteez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40" y="5123448"/>
            <a:ext cx="2645144" cy="1763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rikatur eben Stil Zeichnung von Mann geduldig Lügen auf das Fußboden  Masseur Therapeut tun Heilung Behandlung massieren geduldig Körper Handbuch  Sport physisch medizinisch Therapie. Grafik Design Vektor Illustration  27766067 Vektor Kunst be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318" y="5096048"/>
            <a:ext cx="2642928" cy="17619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rikatur eben Stil Zeichnung schön Frau geduldig Lügen auf das Fußboden  Masseur Therapeut tun Heilung Behandlung massieren geduldig Körper Handbuch  Sport physisch Therapie. Grafik Design Vektor Illustration 27766031 Vektor  Kunst bei Vecteez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8" y="2545821"/>
            <a:ext cx="2664296" cy="17761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fik eben Design Zeichnung Frau Therapeut Portion jung weiblich geduldig  Schritt oben das Stufen, medizinisch Rehabilitation, physisch Therapie  Aktivität im Stadt Krankenhaus. Karikatur Stil Vektor Illustration 27766043  Vektor Kunst bei Vecteez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9565" y="4212"/>
            <a:ext cx="2624435" cy="17496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senho animado estilo plano mulher bonita sentada na mesa de massagem  massagista fazendo tratamento de cura massageando paciente ferido manual  fisioterapia reabilitação ilustração vetorial de design gráfico | Vetor  Prem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9565" y="2564904"/>
            <a:ext cx="2642929" cy="17605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arikatur eben Stil Zeichnung schön Frau geduldig Lügen auf das Fußboden  Masseur Therapeut tun Heilung Behandlung massieren geduldig Körper Handbuch  Sport physisch Therapie. Grafik Design Vektor Illustration 27766031 Vektor  Kunst bei Vecteez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92" y="-21845"/>
            <a:ext cx="2663520" cy="177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11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708920"/>
            <a:ext cx="7772400" cy="1755626"/>
          </a:xfrm>
        </p:spPr>
        <p:txBody>
          <a:bodyPr>
            <a:normAutofit fontScale="90000"/>
          </a:bodyPr>
          <a:lstStyle/>
          <a:p>
            <a:r>
              <a:rPr lang="uk-UA" dirty="0"/>
              <a:t/>
            </a:r>
            <a:br>
              <a:rPr lang="uk-UA" dirty="0"/>
            </a:br>
            <a:r>
              <a:rPr lang="uk-UA" dirty="0" smtClean="0"/>
              <a:t/>
            </a:r>
            <a:br>
              <a:rPr lang="uk-UA" dirty="0" smtClean="0"/>
            </a:br>
            <a:r>
              <a:rPr lang="uk-UA" dirty="0" smtClean="0"/>
              <a:t>Дякую за увагу!</a:t>
            </a:r>
            <a:r>
              <a:rPr lang="ru-RU" dirty="0"/>
              <a:t/>
            </a:r>
            <a:br>
              <a:rPr lang="ru-RU" dirty="0"/>
            </a:br>
            <a:r>
              <a:rPr lang="uk-UA" dirty="0"/>
              <a:t/>
            </a:r>
            <a:br>
              <a:rPr lang="uk-UA" dirty="0"/>
            </a:br>
            <a:r>
              <a:rPr lang="uk-UA" dirty="0" smtClean="0"/>
              <a:t> </a:t>
            </a:r>
            <a:br>
              <a:rPr lang="uk-UA" dirty="0" smtClean="0"/>
            </a:br>
            <a:r>
              <a:rPr lang="ru-RU" dirty="0"/>
              <a:t/>
            </a:r>
            <a:br>
              <a:rPr lang="ru-RU" dirty="0"/>
            </a:br>
            <a:endParaRPr lang="ru-RU" dirty="0"/>
          </a:p>
        </p:txBody>
      </p:sp>
      <p:pic>
        <p:nvPicPr>
          <p:cNvPr id="1026" name="Picture 2" descr="Karikatur eben Stil Zeichnung von Fachmann Therapeut üben Massage Therapie.  Frau geduldig genießen Wellness Spa Körper Behandlung. Rehabilitation,  Physiotherapie. Grafik Design Vektor Illustration 27766036 Vektor Kunst bei  Vecteez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40" y="5123448"/>
            <a:ext cx="2645144" cy="1763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rikatur eben Stil Zeichnung von Mann geduldig Lügen auf das Fußboden  Masseur Therapeut tun Heilung Behandlung massieren geduldig Körper Handbuch  Sport physisch medizinisch Therapie. Grafik Design Vektor Illustration  27766067 Vektor Kunst be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318" y="5096048"/>
            <a:ext cx="2642928" cy="17619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rikatur eben Stil Zeichnung schön Frau geduldig Lügen auf das Fußboden  Masseur Therapeut tun Heilung Behandlung massieren geduldig Körper Handbuch  Sport physisch Therapie. Grafik Design Vektor Illustration 27766031 Vektor  Kunst bei Vecteez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8" y="2545821"/>
            <a:ext cx="2664296" cy="17761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fik eben Design Zeichnung Frau Therapeut Portion jung weiblich geduldig  Schritt oben das Stufen, medizinisch Rehabilitation, physisch Therapie  Aktivität im Stadt Krankenhaus. Karikatur Stil Vektor Illustration 27766043  Vektor Kunst bei Vecteez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9565" y="4212"/>
            <a:ext cx="2624435" cy="17496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senho animado estilo plano mulher bonita sentada na mesa de massagem  massagista fazendo tratamento de cura massageando paciente ferido manual  fisioterapia reabilitação ilustração vetorial de design gráfico | Vetor  Prem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9565" y="2564904"/>
            <a:ext cx="2642929" cy="17605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arikatur eben Stil Zeichnung schön Frau geduldig Lügen auf das Fußboden  Masseur Therapeut tun Heilung Behandlung massieren geduldig Körper Handbuch  Sport physisch Therapie. Grafik Design Vektor Illustration 27766031 Vektor  Kunst bei Vecteez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92" y="-21845"/>
            <a:ext cx="2663520" cy="177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69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789040"/>
            <a:ext cx="7772400" cy="1755626"/>
          </a:xfrm>
        </p:spPr>
        <p:txBody>
          <a:bodyPr>
            <a:normAutofit fontScale="90000"/>
          </a:bodyPr>
          <a:lstStyle/>
          <a:p>
            <a:r>
              <a:rPr lang="uk-UA" dirty="0" smtClean="0"/>
              <a:t>План:</a:t>
            </a:r>
            <a:r>
              <a:rPr lang="uk-UA" dirty="0"/>
              <a:t/>
            </a:r>
            <a:br>
              <a:rPr lang="uk-UA" dirty="0"/>
            </a:br>
            <a:r>
              <a:rPr lang="uk-UA" dirty="0" smtClean="0"/>
              <a:t/>
            </a:r>
            <a:br>
              <a:rPr lang="uk-UA" dirty="0" smtClean="0"/>
            </a:br>
            <a:r>
              <a:rPr lang="uk-UA" dirty="0"/>
              <a:t>1. Засоби ЛФК</a:t>
            </a:r>
            <a:r>
              <a:rPr lang="ru-RU" dirty="0"/>
              <a:t/>
            </a:r>
            <a:br>
              <a:rPr lang="ru-RU" dirty="0"/>
            </a:br>
            <a:r>
              <a:rPr lang="uk-UA" dirty="0"/>
              <a:t>2. Методи ЛФК</a:t>
            </a:r>
            <a:r>
              <a:rPr lang="ru-RU" dirty="0"/>
              <a:t/>
            </a:r>
            <a:br>
              <a:rPr lang="ru-RU" dirty="0"/>
            </a:br>
            <a:r>
              <a:rPr lang="uk-UA" dirty="0"/>
              <a:t>3. Форми ЛФК</a:t>
            </a:r>
            <a:r>
              <a:rPr lang="ru-RU" dirty="0"/>
              <a:t/>
            </a:r>
            <a:br>
              <a:rPr lang="ru-RU" dirty="0"/>
            </a:br>
            <a:r>
              <a:rPr lang="uk-UA" dirty="0"/>
              <a:t/>
            </a:r>
            <a:br>
              <a:rPr lang="uk-UA" dirty="0"/>
            </a:br>
            <a:r>
              <a:rPr lang="uk-UA" dirty="0" smtClean="0"/>
              <a:t> </a:t>
            </a:r>
            <a:br>
              <a:rPr lang="uk-UA" dirty="0" smtClean="0"/>
            </a:br>
            <a:r>
              <a:rPr lang="ru-RU" dirty="0"/>
              <a:t/>
            </a:r>
            <a:br>
              <a:rPr lang="ru-RU" dirty="0"/>
            </a:br>
            <a:endParaRPr lang="ru-RU" dirty="0"/>
          </a:p>
        </p:txBody>
      </p:sp>
      <p:pic>
        <p:nvPicPr>
          <p:cNvPr id="1026" name="Picture 2" descr="Karikatur eben Stil Zeichnung von Fachmann Therapeut üben Massage Therapie.  Frau geduldig genießen Wellness Spa Körper Behandlung. Rehabilitation,  Physiotherapie. Grafik Design Vektor Illustration 27766036 Vektor Kunst bei  Vecteez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40" y="5123448"/>
            <a:ext cx="2645144" cy="17634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rikatur eben Stil Zeichnung von Mann geduldig Lügen auf das Fußboden  Masseur Therapeut tun Heilung Behandlung massieren geduldig Körper Handbuch  Sport physisch medizinisch Therapie. Grafik Design Vektor Illustration  27766067 Vektor Kunst be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318" y="5096048"/>
            <a:ext cx="2642928" cy="17619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arikatur eben Stil Zeichnung schön Frau geduldig Lügen auf das Fußboden  Masseur Therapeut tun Heilung Behandlung massieren geduldig Körper Handbuch  Sport physisch Therapie. Grafik Design Vektor Illustration 27766031 Vektor  Kunst bei Vecteez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68" y="2545821"/>
            <a:ext cx="2664296" cy="17761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fik eben Design Zeichnung Frau Therapeut Portion jung weiblich geduldig  Schritt oben das Stufen, medizinisch Rehabilitation, physisch Therapie  Aktivität im Stadt Krankenhaus. Karikatur Stil Vektor Illustration 27766043  Vektor Kunst bei Vecteez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9565" y="4212"/>
            <a:ext cx="2624435" cy="17496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senho animado estilo plano mulher bonita sentada na mesa de massagem  massagista fazendo tratamento de cura massageando paciente ferido manual  fisioterapia reabilitação ilustração vetorial de design gráfico | Vetor  Prem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9565" y="2564904"/>
            <a:ext cx="2642929" cy="17605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arikatur eben Stil Zeichnung schön Frau geduldig Lügen auf das Fußboden  Masseur Therapeut tun Heilung Behandlung massieren geduldig Körper Handbuch  Sport physisch Therapie. Grafik Design Vektor Illustration 27766031 Vektor  Kunst bei Vecteez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92" y="-21845"/>
            <a:ext cx="2663520" cy="177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19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0" name="Picture 2" descr="Karikatur eben Stil Zeichnung von Fachmann Therapeut üben Massage Therapie.  Frau geduldig genießen Wellness Spa Körper Behandlung. Rehabilitation,  Physiotherapie. Grafik Design Vektor Illustration 27766036 Vektor Kunst bei  Vecteezy"/>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60"/>
                    </a14:imgEffect>
                  </a14:imgLayer>
                </a14:imgProps>
              </a:ext>
              <a:ext uri="{28A0092B-C50C-407E-A947-70E740481C1C}">
                <a14:useLocalDpi xmlns:a14="http://schemas.microsoft.com/office/drawing/2010/main" val="0"/>
              </a:ext>
            </a:extLst>
          </a:blip>
          <a:srcRect l="4517" r="7332"/>
          <a:stretch/>
        </p:blipFill>
        <p:spPr bwMode="auto">
          <a:xfrm>
            <a:off x="1" y="0"/>
            <a:ext cx="9144000" cy="691538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83768" y="116632"/>
            <a:ext cx="3597951" cy="707886"/>
          </a:xfrm>
          <a:prstGeom prst="rect">
            <a:avLst/>
          </a:prstGeom>
        </p:spPr>
        <p:txBody>
          <a:bodyPr wrap="square">
            <a:spAutoFit/>
          </a:bodyPr>
          <a:lstStyle/>
          <a:p>
            <a:r>
              <a:rPr lang="uk-UA" sz="4000" dirty="0">
                <a:solidFill>
                  <a:schemeClr val="bg1"/>
                </a:solidFill>
              </a:rPr>
              <a:t>1. Засоби ЛФК</a:t>
            </a:r>
            <a:endParaRPr lang="ru-RU" sz="4000" dirty="0">
              <a:solidFill>
                <a:schemeClr val="bg1"/>
              </a:solidFill>
            </a:endParaRPr>
          </a:p>
        </p:txBody>
      </p:sp>
      <p:sp>
        <p:nvSpPr>
          <p:cNvPr id="5" name="TextBox 4"/>
          <p:cNvSpPr txBox="1"/>
          <p:nvPr/>
        </p:nvSpPr>
        <p:spPr>
          <a:xfrm>
            <a:off x="107504" y="824518"/>
            <a:ext cx="8928992" cy="5940088"/>
          </a:xfrm>
          <a:prstGeom prst="rect">
            <a:avLst/>
          </a:prstGeom>
          <a:noFill/>
        </p:spPr>
        <p:txBody>
          <a:bodyPr wrap="square" rtlCol="0">
            <a:spAutoFit/>
          </a:bodyPr>
          <a:lstStyle/>
          <a:p>
            <a:pPr algn="just"/>
            <a:r>
              <a:rPr lang="ru-RU" sz="2200" b="1" dirty="0" smtClean="0">
                <a:solidFill>
                  <a:schemeClr val="bg1"/>
                </a:solidFill>
              </a:rPr>
              <a:t>	</a:t>
            </a:r>
            <a:r>
              <a:rPr lang="ru-RU" sz="2000" b="1" dirty="0" smtClean="0">
                <a:solidFill>
                  <a:schemeClr val="bg1"/>
                </a:solidFill>
              </a:rPr>
              <a:t>До </a:t>
            </a:r>
            <a:r>
              <a:rPr lang="ru-RU" sz="2000" b="1" dirty="0" err="1">
                <a:solidFill>
                  <a:schemeClr val="bg1"/>
                </a:solidFill>
              </a:rPr>
              <a:t>засобів</a:t>
            </a:r>
            <a:r>
              <a:rPr lang="ru-RU" sz="2000" b="1" dirty="0">
                <a:solidFill>
                  <a:schemeClr val="bg1"/>
                </a:solidFill>
              </a:rPr>
              <a:t> ЛФК належать </a:t>
            </a:r>
            <a:r>
              <a:rPr lang="ru-RU" sz="2000" b="1" dirty="0" err="1">
                <a:solidFill>
                  <a:schemeClr val="bg1"/>
                </a:solidFill>
              </a:rPr>
              <a:t>фізичні</a:t>
            </a:r>
            <a:r>
              <a:rPr lang="ru-RU" sz="2000" b="1" dirty="0">
                <a:solidFill>
                  <a:schemeClr val="bg1"/>
                </a:solidFill>
              </a:rPr>
              <a:t> </a:t>
            </a:r>
            <a:r>
              <a:rPr lang="ru-RU" sz="2000" b="1" dirty="0" err="1">
                <a:solidFill>
                  <a:schemeClr val="bg1"/>
                </a:solidFill>
              </a:rPr>
              <a:t>вправи</a:t>
            </a:r>
            <a:r>
              <a:rPr lang="ru-RU" sz="2000" b="1" dirty="0">
                <a:solidFill>
                  <a:schemeClr val="bg1"/>
                </a:solidFill>
              </a:rPr>
              <a:t> та </a:t>
            </a:r>
            <a:r>
              <a:rPr lang="ru-RU" sz="2000" b="1" dirty="0" err="1">
                <a:solidFill>
                  <a:schemeClr val="bg1"/>
                </a:solidFill>
              </a:rPr>
              <a:t>природні</a:t>
            </a:r>
            <a:r>
              <a:rPr lang="ru-RU" sz="2000" b="1" dirty="0">
                <a:solidFill>
                  <a:schemeClr val="bg1"/>
                </a:solidFill>
              </a:rPr>
              <a:t> </a:t>
            </a:r>
            <a:r>
              <a:rPr lang="ru-RU" sz="2000" b="1" dirty="0" err="1">
                <a:solidFill>
                  <a:schemeClr val="bg1"/>
                </a:solidFill>
              </a:rPr>
              <a:t>чинники</a:t>
            </a:r>
            <a:r>
              <a:rPr lang="ru-RU" sz="2000" b="1" dirty="0">
                <a:solidFill>
                  <a:schemeClr val="bg1"/>
                </a:solidFill>
              </a:rPr>
              <a:t>. </a:t>
            </a:r>
          </a:p>
          <a:p>
            <a:pPr algn="just"/>
            <a:r>
              <a:rPr lang="ru-RU" sz="2000" b="1" dirty="0" err="1" smtClean="0">
                <a:solidFill>
                  <a:schemeClr val="bg1"/>
                </a:solidFill>
              </a:rPr>
              <a:t>Вправи</a:t>
            </a:r>
            <a:r>
              <a:rPr lang="ru-RU" sz="2000" b="1" dirty="0" smtClean="0">
                <a:solidFill>
                  <a:schemeClr val="bg1"/>
                </a:solidFill>
              </a:rPr>
              <a:t> </a:t>
            </a:r>
            <a:r>
              <a:rPr lang="ru-RU" sz="2000" b="1" dirty="0" err="1">
                <a:solidFill>
                  <a:schemeClr val="bg1"/>
                </a:solidFill>
              </a:rPr>
              <a:t>класифікують</a:t>
            </a:r>
            <a:r>
              <a:rPr lang="ru-RU" sz="2000" b="1" dirty="0">
                <a:solidFill>
                  <a:schemeClr val="bg1"/>
                </a:solidFill>
              </a:rPr>
              <a:t> </a:t>
            </a:r>
            <a:r>
              <a:rPr lang="ru-RU" sz="2000" b="1" dirty="0" err="1">
                <a:solidFill>
                  <a:schemeClr val="bg1"/>
                </a:solidFill>
              </a:rPr>
              <a:t>наступним</a:t>
            </a:r>
            <a:r>
              <a:rPr lang="ru-RU" sz="2000" b="1" dirty="0">
                <a:solidFill>
                  <a:schemeClr val="bg1"/>
                </a:solidFill>
              </a:rPr>
              <a:t> чином: </a:t>
            </a:r>
          </a:p>
          <a:p>
            <a:pPr algn="just"/>
            <a:r>
              <a:rPr lang="uk-UA" sz="2000" b="1" dirty="0" smtClean="0">
                <a:solidFill>
                  <a:schemeClr val="bg1"/>
                </a:solidFill>
              </a:rPr>
              <a:t>	а</a:t>
            </a:r>
            <a:r>
              <a:rPr lang="uk-UA" sz="2000" b="1" dirty="0">
                <a:solidFill>
                  <a:schemeClr val="bg1"/>
                </a:solidFill>
              </a:rPr>
              <a:t>) гімнастичні вправи: </a:t>
            </a:r>
            <a:endParaRPr lang="ru-RU" sz="2000" b="1" dirty="0">
              <a:solidFill>
                <a:schemeClr val="bg1"/>
              </a:solidFill>
            </a:endParaRPr>
          </a:p>
          <a:p>
            <a:pPr algn="just"/>
            <a:r>
              <a:rPr lang="uk-UA" sz="2000" b="1" dirty="0">
                <a:solidFill>
                  <a:schemeClr val="bg1"/>
                </a:solidFill>
              </a:rPr>
              <a:t>- за анатомічною ознакою (для м’язів голови, шиї, ніг, тулуба); </a:t>
            </a:r>
            <a:endParaRPr lang="ru-RU" sz="2000" b="1" dirty="0">
              <a:solidFill>
                <a:schemeClr val="bg1"/>
              </a:solidFill>
            </a:endParaRPr>
          </a:p>
          <a:p>
            <a:pPr algn="just"/>
            <a:r>
              <a:rPr lang="uk-UA" sz="2000" b="1" dirty="0">
                <a:solidFill>
                  <a:schemeClr val="bg1"/>
                </a:solidFill>
              </a:rPr>
              <a:t>- за активністю виконання (активні, пасивні, активно-пасивні); </a:t>
            </a:r>
            <a:endParaRPr lang="ru-RU" sz="2000" b="1" dirty="0">
              <a:solidFill>
                <a:schemeClr val="bg1"/>
              </a:solidFill>
            </a:endParaRPr>
          </a:p>
          <a:p>
            <a:pPr algn="just"/>
            <a:r>
              <a:rPr lang="uk-UA" sz="2000" b="1" dirty="0">
                <a:solidFill>
                  <a:schemeClr val="bg1"/>
                </a:solidFill>
              </a:rPr>
              <a:t>- за характером вправ (дихальні, коригуючи, загально-розвиваючі, на координацію рухів); </a:t>
            </a:r>
            <a:endParaRPr lang="ru-RU" sz="2000" b="1" dirty="0">
              <a:solidFill>
                <a:schemeClr val="bg1"/>
              </a:solidFill>
            </a:endParaRPr>
          </a:p>
          <a:p>
            <a:pPr algn="just"/>
            <a:r>
              <a:rPr lang="uk-UA" sz="2000" b="1" dirty="0">
                <a:solidFill>
                  <a:schemeClr val="bg1"/>
                </a:solidFill>
              </a:rPr>
              <a:t>- за використанням предметів; </a:t>
            </a:r>
            <a:endParaRPr lang="ru-RU" sz="2000" b="1" dirty="0">
              <a:solidFill>
                <a:schemeClr val="bg1"/>
              </a:solidFill>
            </a:endParaRPr>
          </a:p>
          <a:p>
            <a:pPr algn="just"/>
            <a:r>
              <a:rPr lang="uk-UA" sz="2000" b="1" dirty="0" smtClean="0">
                <a:solidFill>
                  <a:schemeClr val="bg1"/>
                </a:solidFill>
              </a:rPr>
              <a:t>	б</a:t>
            </a:r>
            <a:r>
              <a:rPr lang="uk-UA" sz="2000" b="1" dirty="0">
                <a:solidFill>
                  <a:schemeClr val="bg1"/>
                </a:solidFill>
              </a:rPr>
              <a:t>) ідеомоторні вправи – це вправи, які виконуються тільки в уяві, вправи у надсиланні імпульсів для скорочення м’язів, вони застосовуються в основному при перебуванні людини в стаціонарі під час реабілітації при паралічах та переломах. </a:t>
            </a:r>
            <a:endParaRPr lang="ru-RU" sz="2000" b="1" dirty="0">
              <a:solidFill>
                <a:schemeClr val="bg1"/>
              </a:solidFill>
            </a:endParaRPr>
          </a:p>
          <a:p>
            <a:pPr algn="just"/>
            <a:r>
              <a:rPr lang="ru-RU" sz="2000" b="1" dirty="0" smtClean="0">
                <a:solidFill>
                  <a:schemeClr val="bg1"/>
                </a:solidFill>
              </a:rPr>
              <a:t>	в</a:t>
            </a:r>
            <a:r>
              <a:rPr lang="ru-RU" sz="2000" b="1" dirty="0">
                <a:solidFill>
                  <a:schemeClr val="bg1"/>
                </a:solidFill>
              </a:rPr>
              <a:t>) спортивно-</a:t>
            </a:r>
            <a:r>
              <a:rPr lang="ru-RU" sz="2000" b="1" dirty="0" err="1">
                <a:solidFill>
                  <a:schemeClr val="bg1"/>
                </a:solidFill>
              </a:rPr>
              <a:t>прикладні</a:t>
            </a:r>
            <a:r>
              <a:rPr lang="ru-RU" sz="2000" b="1" dirty="0">
                <a:solidFill>
                  <a:schemeClr val="bg1"/>
                </a:solidFill>
              </a:rPr>
              <a:t> </a:t>
            </a:r>
            <a:r>
              <a:rPr lang="ru-RU" sz="2000" b="1" dirty="0" err="1">
                <a:solidFill>
                  <a:schemeClr val="bg1"/>
                </a:solidFill>
              </a:rPr>
              <a:t>вправи</a:t>
            </a:r>
            <a:r>
              <a:rPr lang="ru-RU" sz="2000" b="1" dirty="0">
                <a:solidFill>
                  <a:schemeClr val="bg1"/>
                </a:solidFill>
              </a:rPr>
              <a:t> – до них </a:t>
            </a:r>
            <a:r>
              <a:rPr lang="ru-RU" sz="2000" b="1" dirty="0" err="1">
                <a:solidFill>
                  <a:schemeClr val="bg1"/>
                </a:solidFill>
              </a:rPr>
              <a:t>відносять</a:t>
            </a:r>
            <a:r>
              <a:rPr lang="ru-RU" sz="2000" b="1" dirty="0">
                <a:solidFill>
                  <a:schemeClr val="bg1"/>
                </a:solidFill>
              </a:rPr>
              <a:t>: </a:t>
            </a:r>
            <a:r>
              <a:rPr lang="ru-RU" sz="2000" b="1" dirty="0" err="1">
                <a:solidFill>
                  <a:schemeClr val="bg1"/>
                </a:solidFill>
              </a:rPr>
              <a:t>ходіння</a:t>
            </a:r>
            <a:r>
              <a:rPr lang="ru-RU" sz="2000" b="1" dirty="0">
                <a:solidFill>
                  <a:schemeClr val="bg1"/>
                </a:solidFill>
              </a:rPr>
              <a:t>, </a:t>
            </a:r>
            <a:r>
              <a:rPr lang="ru-RU" sz="2000" b="1" dirty="0" err="1">
                <a:solidFill>
                  <a:schemeClr val="bg1"/>
                </a:solidFill>
              </a:rPr>
              <a:t>біг</a:t>
            </a:r>
            <a:r>
              <a:rPr lang="ru-RU" sz="2000" b="1" dirty="0">
                <a:solidFill>
                  <a:schemeClr val="bg1"/>
                </a:solidFill>
              </a:rPr>
              <a:t>, </a:t>
            </a:r>
            <a:r>
              <a:rPr lang="ru-RU" sz="2000" b="1" dirty="0" err="1">
                <a:solidFill>
                  <a:schemeClr val="bg1"/>
                </a:solidFill>
              </a:rPr>
              <a:t>стрибки</a:t>
            </a:r>
            <a:r>
              <a:rPr lang="ru-RU" sz="2000" b="1" dirty="0">
                <a:solidFill>
                  <a:schemeClr val="bg1"/>
                </a:solidFill>
              </a:rPr>
              <a:t>, </a:t>
            </a:r>
            <a:r>
              <a:rPr lang="ru-RU" sz="2000" b="1" dirty="0" err="1">
                <a:solidFill>
                  <a:schemeClr val="bg1"/>
                </a:solidFill>
              </a:rPr>
              <a:t>повзання</a:t>
            </a:r>
            <a:r>
              <a:rPr lang="ru-RU" sz="2000" b="1" dirty="0">
                <a:solidFill>
                  <a:schemeClr val="bg1"/>
                </a:solidFill>
              </a:rPr>
              <a:t>, </a:t>
            </a:r>
            <a:r>
              <a:rPr lang="ru-RU" sz="2000" b="1" dirty="0" err="1">
                <a:solidFill>
                  <a:schemeClr val="bg1"/>
                </a:solidFill>
              </a:rPr>
              <a:t>метання</a:t>
            </a:r>
            <a:r>
              <a:rPr lang="ru-RU" sz="2000" b="1" dirty="0">
                <a:solidFill>
                  <a:schemeClr val="bg1"/>
                </a:solidFill>
              </a:rPr>
              <a:t>, </a:t>
            </a:r>
            <a:r>
              <a:rPr lang="ru-RU" sz="2000" b="1" dirty="0" err="1">
                <a:solidFill>
                  <a:schemeClr val="bg1"/>
                </a:solidFill>
              </a:rPr>
              <a:t>пересування</a:t>
            </a:r>
            <a:r>
              <a:rPr lang="ru-RU" sz="2000" b="1" dirty="0">
                <a:solidFill>
                  <a:schemeClr val="bg1"/>
                </a:solidFill>
              </a:rPr>
              <a:t> на </a:t>
            </a:r>
            <a:r>
              <a:rPr lang="ru-RU" sz="2000" b="1" dirty="0" err="1">
                <a:solidFill>
                  <a:schemeClr val="bg1"/>
                </a:solidFill>
              </a:rPr>
              <a:t>лижах</a:t>
            </a:r>
            <a:r>
              <a:rPr lang="ru-RU" sz="2000" b="1" dirty="0">
                <a:solidFill>
                  <a:schemeClr val="bg1"/>
                </a:solidFill>
              </a:rPr>
              <a:t>, </a:t>
            </a:r>
            <a:r>
              <a:rPr lang="ru-RU" sz="2000" b="1" dirty="0" err="1">
                <a:solidFill>
                  <a:schemeClr val="bg1"/>
                </a:solidFill>
              </a:rPr>
              <a:t>ковзанах</a:t>
            </a:r>
            <a:r>
              <a:rPr lang="ru-RU" sz="2000" b="1" dirty="0">
                <a:solidFill>
                  <a:schemeClr val="bg1"/>
                </a:solidFill>
              </a:rPr>
              <a:t>, </a:t>
            </a:r>
            <a:r>
              <a:rPr lang="ru-RU" sz="2000" b="1" dirty="0" err="1">
                <a:solidFill>
                  <a:schemeClr val="bg1"/>
                </a:solidFill>
              </a:rPr>
              <a:t>плавання</a:t>
            </a:r>
            <a:r>
              <a:rPr lang="ru-RU" sz="2000" b="1" dirty="0">
                <a:solidFill>
                  <a:schemeClr val="bg1"/>
                </a:solidFill>
              </a:rPr>
              <a:t> та </a:t>
            </a:r>
            <a:r>
              <a:rPr lang="ru-RU" sz="2000" b="1" dirty="0" err="1">
                <a:solidFill>
                  <a:schemeClr val="bg1"/>
                </a:solidFill>
              </a:rPr>
              <a:t>ін</a:t>
            </a:r>
            <a:r>
              <a:rPr lang="ru-RU" sz="2000" b="1" dirty="0">
                <a:solidFill>
                  <a:schemeClr val="bg1"/>
                </a:solidFill>
              </a:rPr>
              <a:t>. </a:t>
            </a:r>
            <a:r>
              <a:rPr lang="ru-RU" sz="2000" b="1" dirty="0" err="1">
                <a:solidFill>
                  <a:schemeClr val="bg1"/>
                </a:solidFill>
              </a:rPr>
              <a:t>Призначаються</a:t>
            </a:r>
            <a:r>
              <a:rPr lang="ru-RU" sz="2000" b="1" dirty="0">
                <a:solidFill>
                  <a:schemeClr val="bg1"/>
                </a:solidFill>
              </a:rPr>
              <a:t> </a:t>
            </a:r>
            <a:r>
              <a:rPr lang="ru-RU" sz="2000" b="1" dirty="0" err="1">
                <a:solidFill>
                  <a:schemeClr val="bg1"/>
                </a:solidFill>
              </a:rPr>
              <a:t>ці</a:t>
            </a:r>
            <a:r>
              <a:rPr lang="ru-RU" sz="2000" b="1" dirty="0">
                <a:solidFill>
                  <a:schemeClr val="bg1"/>
                </a:solidFill>
              </a:rPr>
              <a:t> </a:t>
            </a:r>
            <a:r>
              <a:rPr lang="ru-RU" sz="2000" b="1" dirty="0" err="1">
                <a:solidFill>
                  <a:schemeClr val="bg1"/>
                </a:solidFill>
              </a:rPr>
              <a:t>вправи</a:t>
            </a:r>
            <a:r>
              <a:rPr lang="ru-RU" sz="2000" b="1" dirty="0">
                <a:solidFill>
                  <a:schemeClr val="bg1"/>
                </a:solidFill>
              </a:rPr>
              <a:t> </a:t>
            </a:r>
            <a:r>
              <a:rPr lang="ru-RU" sz="2000" b="1" dirty="0" err="1">
                <a:solidFill>
                  <a:schemeClr val="bg1"/>
                </a:solidFill>
              </a:rPr>
              <a:t>переважно</a:t>
            </a:r>
            <a:r>
              <a:rPr lang="ru-RU" sz="2000" b="1" dirty="0">
                <a:solidFill>
                  <a:schemeClr val="bg1"/>
                </a:solidFill>
              </a:rPr>
              <a:t> </a:t>
            </a:r>
            <a:r>
              <a:rPr lang="ru-RU" sz="2000" b="1" dirty="0" err="1">
                <a:solidFill>
                  <a:schemeClr val="bg1"/>
                </a:solidFill>
              </a:rPr>
              <a:t>після</a:t>
            </a:r>
            <a:r>
              <a:rPr lang="ru-RU" sz="2000" b="1" dirty="0">
                <a:solidFill>
                  <a:schemeClr val="bg1"/>
                </a:solidFill>
              </a:rPr>
              <a:t> </a:t>
            </a:r>
            <a:r>
              <a:rPr lang="ru-RU" sz="2000" b="1" dirty="0" err="1">
                <a:solidFill>
                  <a:schemeClr val="bg1"/>
                </a:solidFill>
              </a:rPr>
              <a:t>виписування</a:t>
            </a:r>
            <a:r>
              <a:rPr lang="ru-RU" sz="2000" b="1" dirty="0">
                <a:solidFill>
                  <a:schemeClr val="bg1"/>
                </a:solidFill>
              </a:rPr>
              <a:t> </a:t>
            </a:r>
            <a:r>
              <a:rPr lang="ru-RU" sz="2000" b="1" dirty="0" err="1">
                <a:solidFill>
                  <a:schemeClr val="bg1"/>
                </a:solidFill>
              </a:rPr>
              <a:t>пацієнта</a:t>
            </a:r>
            <a:r>
              <a:rPr lang="ru-RU" sz="2000" b="1" dirty="0">
                <a:solidFill>
                  <a:schemeClr val="bg1"/>
                </a:solidFill>
              </a:rPr>
              <a:t> </a:t>
            </a:r>
            <a:r>
              <a:rPr lang="ru-RU" sz="2000" b="1" dirty="0" err="1">
                <a:solidFill>
                  <a:schemeClr val="bg1"/>
                </a:solidFill>
              </a:rPr>
              <a:t>зі</a:t>
            </a:r>
            <a:r>
              <a:rPr lang="ru-RU" sz="2000" b="1" dirty="0">
                <a:solidFill>
                  <a:schemeClr val="bg1"/>
                </a:solidFill>
              </a:rPr>
              <a:t> </a:t>
            </a:r>
            <a:r>
              <a:rPr lang="ru-RU" sz="2000" b="1" dirty="0" err="1">
                <a:solidFill>
                  <a:schemeClr val="bg1"/>
                </a:solidFill>
              </a:rPr>
              <a:t>стаціонару</a:t>
            </a:r>
            <a:r>
              <a:rPr lang="ru-RU" sz="2000" b="1" dirty="0">
                <a:solidFill>
                  <a:schemeClr val="bg1"/>
                </a:solidFill>
              </a:rPr>
              <a:t>, на ІІ та ІІІ </a:t>
            </a:r>
            <a:r>
              <a:rPr lang="ru-RU" sz="2000" b="1" dirty="0" err="1">
                <a:solidFill>
                  <a:schemeClr val="bg1"/>
                </a:solidFill>
              </a:rPr>
              <a:t>етапах</a:t>
            </a:r>
            <a:r>
              <a:rPr lang="ru-RU" sz="2000" b="1" dirty="0">
                <a:solidFill>
                  <a:schemeClr val="bg1"/>
                </a:solidFill>
              </a:rPr>
              <a:t> </a:t>
            </a:r>
            <a:r>
              <a:rPr lang="ru-RU" sz="2000" b="1" dirty="0" err="1">
                <a:solidFill>
                  <a:schemeClr val="bg1"/>
                </a:solidFill>
              </a:rPr>
              <a:t>реабілітації</a:t>
            </a:r>
            <a:r>
              <a:rPr lang="ru-RU" sz="2000" b="1" dirty="0">
                <a:solidFill>
                  <a:schemeClr val="bg1"/>
                </a:solidFill>
              </a:rPr>
              <a:t> для </a:t>
            </a:r>
            <a:r>
              <a:rPr lang="ru-RU" sz="2000" b="1" dirty="0" err="1">
                <a:solidFill>
                  <a:schemeClr val="bg1"/>
                </a:solidFill>
              </a:rPr>
              <a:t>тренування</a:t>
            </a:r>
            <a:r>
              <a:rPr lang="ru-RU" sz="2000" b="1" dirty="0">
                <a:solidFill>
                  <a:schemeClr val="bg1"/>
                </a:solidFill>
              </a:rPr>
              <a:t> </a:t>
            </a:r>
            <a:r>
              <a:rPr lang="ru-RU" sz="2000" b="1" dirty="0" err="1">
                <a:solidFill>
                  <a:schemeClr val="bg1"/>
                </a:solidFill>
              </a:rPr>
              <a:t>організму</a:t>
            </a:r>
            <a:r>
              <a:rPr lang="ru-RU" sz="2000" b="1" dirty="0">
                <a:solidFill>
                  <a:schemeClr val="bg1"/>
                </a:solidFill>
              </a:rPr>
              <a:t>, </a:t>
            </a:r>
            <a:r>
              <a:rPr lang="ru-RU" sz="2000" b="1" dirty="0" err="1">
                <a:solidFill>
                  <a:schemeClr val="bg1"/>
                </a:solidFill>
              </a:rPr>
              <a:t>відновлення</a:t>
            </a:r>
            <a:r>
              <a:rPr lang="ru-RU" sz="2000" b="1" dirty="0">
                <a:solidFill>
                  <a:schemeClr val="bg1"/>
                </a:solidFill>
              </a:rPr>
              <a:t> </a:t>
            </a:r>
            <a:r>
              <a:rPr lang="ru-RU" sz="2000" b="1" dirty="0" err="1">
                <a:solidFill>
                  <a:schemeClr val="bg1"/>
                </a:solidFill>
              </a:rPr>
              <a:t>складних</a:t>
            </a:r>
            <a:r>
              <a:rPr lang="ru-RU" sz="2000" b="1" dirty="0">
                <a:solidFill>
                  <a:schemeClr val="bg1"/>
                </a:solidFill>
              </a:rPr>
              <a:t> </a:t>
            </a:r>
            <a:r>
              <a:rPr lang="ru-RU" sz="2000" b="1" dirty="0" err="1">
                <a:solidFill>
                  <a:schemeClr val="bg1"/>
                </a:solidFill>
              </a:rPr>
              <a:t>рухових</a:t>
            </a:r>
            <a:r>
              <a:rPr lang="ru-RU" sz="2000" b="1" dirty="0">
                <a:solidFill>
                  <a:schemeClr val="bg1"/>
                </a:solidFill>
              </a:rPr>
              <a:t> </a:t>
            </a:r>
            <a:r>
              <a:rPr lang="ru-RU" sz="2000" b="1" dirty="0" err="1">
                <a:solidFill>
                  <a:schemeClr val="bg1"/>
                </a:solidFill>
              </a:rPr>
              <a:t>навичок</a:t>
            </a:r>
            <a:r>
              <a:rPr lang="ru-RU" sz="2000" b="1" dirty="0">
                <a:solidFill>
                  <a:schemeClr val="bg1"/>
                </a:solidFill>
              </a:rPr>
              <a:t>, </a:t>
            </a:r>
            <a:r>
              <a:rPr lang="ru-RU" sz="2000" b="1" dirty="0" err="1">
                <a:solidFill>
                  <a:schemeClr val="bg1"/>
                </a:solidFill>
              </a:rPr>
              <a:t>удосконалення</a:t>
            </a:r>
            <a:r>
              <a:rPr lang="ru-RU" sz="2000" b="1" dirty="0">
                <a:solidFill>
                  <a:schemeClr val="bg1"/>
                </a:solidFill>
              </a:rPr>
              <a:t> та </a:t>
            </a:r>
            <a:r>
              <a:rPr lang="ru-RU" sz="2000" b="1" dirty="0" err="1">
                <a:solidFill>
                  <a:schemeClr val="bg1"/>
                </a:solidFill>
              </a:rPr>
              <a:t>закріплення</a:t>
            </a:r>
            <a:r>
              <a:rPr lang="ru-RU" sz="2000" b="1" dirty="0">
                <a:solidFill>
                  <a:schemeClr val="bg1"/>
                </a:solidFill>
              </a:rPr>
              <a:t> </a:t>
            </a:r>
            <a:r>
              <a:rPr lang="ru-RU" sz="2000" b="1" dirty="0" err="1">
                <a:solidFill>
                  <a:schemeClr val="bg1"/>
                </a:solidFill>
              </a:rPr>
              <a:t>постійних</a:t>
            </a:r>
            <a:r>
              <a:rPr lang="ru-RU" sz="2000" b="1" dirty="0">
                <a:solidFill>
                  <a:schemeClr val="bg1"/>
                </a:solidFill>
              </a:rPr>
              <a:t> </a:t>
            </a:r>
            <a:r>
              <a:rPr lang="ru-RU" sz="2000" b="1" dirty="0" err="1">
                <a:solidFill>
                  <a:schemeClr val="bg1"/>
                </a:solidFill>
              </a:rPr>
              <a:t>компенсаторних</a:t>
            </a:r>
            <a:r>
              <a:rPr lang="ru-RU" sz="2000" b="1" dirty="0">
                <a:solidFill>
                  <a:schemeClr val="bg1"/>
                </a:solidFill>
              </a:rPr>
              <a:t> </a:t>
            </a:r>
            <a:r>
              <a:rPr lang="ru-RU" sz="2000" b="1" dirty="0" err="1">
                <a:solidFill>
                  <a:schemeClr val="bg1"/>
                </a:solidFill>
              </a:rPr>
              <a:t>рухів</a:t>
            </a:r>
            <a:r>
              <a:rPr lang="ru-RU" sz="2000" b="1" dirty="0">
                <a:solidFill>
                  <a:schemeClr val="bg1"/>
                </a:solidFill>
              </a:rPr>
              <a:t>, </a:t>
            </a:r>
            <a:r>
              <a:rPr lang="ru-RU" sz="2000" b="1" dirty="0" err="1">
                <a:solidFill>
                  <a:schemeClr val="bg1"/>
                </a:solidFill>
              </a:rPr>
              <a:t>загальної</a:t>
            </a:r>
            <a:r>
              <a:rPr lang="ru-RU" sz="2000" b="1" dirty="0">
                <a:solidFill>
                  <a:schemeClr val="bg1"/>
                </a:solidFill>
              </a:rPr>
              <a:t> </a:t>
            </a:r>
            <a:r>
              <a:rPr lang="ru-RU" sz="2000" b="1" dirty="0" err="1">
                <a:solidFill>
                  <a:schemeClr val="bg1"/>
                </a:solidFill>
              </a:rPr>
              <a:t>тренованості</a:t>
            </a:r>
            <a:r>
              <a:rPr lang="ru-RU" sz="2000" b="1" dirty="0">
                <a:solidFill>
                  <a:schemeClr val="bg1"/>
                </a:solidFill>
              </a:rPr>
              <a:t> </a:t>
            </a:r>
            <a:r>
              <a:rPr lang="ru-RU" sz="2000" b="1" dirty="0" err="1">
                <a:solidFill>
                  <a:schemeClr val="bg1"/>
                </a:solidFill>
              </a:rPr>
              <a:t>організму</a:t>
            </a:r>
            <a:r>
              <a:rPr lang="ru-RU" sz="2000" b="1" dirty="0">
                <a:solidFill>
                  <a:schemeClr val="bg1"/>
                </a:solidFill>
              </a:rPr>
              <a:t>. </a:t>
            </a:r>
          </a:p>
          <a:p>
            <a:endParaRPr lang="ru-RU" dirty="0"/>
          </a:p>
        </p:txBody>
      </p:sp>
    </p:spTree>
    <p:extLst>
      <p:ext uri="{BB962C8B-B14F-4D97-AF65-F5344CB8AC3E}">
        <p14:creationId xmlns:p14="http://schemas.microsoft.com/office/powerpoint/2010/main" val="277382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Karikatur eben Stil Zeichnung von Mann geduldig Lügen auf das Fußboden  Masseur Therapeut tun Heilung Behandlung massieren geduldig Körper Handbuch  Sport physisch medizinisch Therapie. Grafik Design Vektor Illustration  27766067 Vektor Kunst bei"/>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60"/>
                    </a14:imgEffect>
                  </a14:imgLayer>
                </a14:imgProps>
              </a:ext>
              <a:ext uri="{28A0092B-C50C-407E-A947-70E740481C1C}">
                <a14:useLocalDpi xmlns:a14="http://schemas.microsoft.com/office/drawing/2010/main" val="0"/>
              </a:ext>
            </a:extLst>
          </a:blip>
          <a:srcRect l="4555" r="6556"/>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3509" y="404664"/>
            <a:ext cx="8856984" cy="6771084"/>
          </a:xfrm>
          <a:prstGeom prst="rect">
            <a:avLst/>
          </a:prstGeom>
          <a:noFill/>
        </p:spPr>
        <p:txBody>
          <a:bodyPr wrap="square" rtlCol="0">
            <a:spAutoFit/>
          </a:bodyPr>
          <a:lstStyle/>
          <a:p>
            <a:pPr algn="just"/>
            <a:r>
              <a:rPr lang="uk-UA" sz="2600" dirty="0" smtClean="0">
                <a:solidFill>
                  <a:schemeClr val="bg1"/>
                </a:solidFill>
              </a:rPr>
              <a:t>	</a:t>
            </a:r>
            <a:r>
              <a:rPr lang="uk-UA" sz="2600" b="1" dirty="0" smtClean="0">
                <a:solidFill>
                  <a:schemeClr val="bg1"/>
                </a:solidFill>
              </a:rPr>
              <a:t>Ходіння </a:t>
            </a:r>
            <a:r>
              <a:rPr lang="uk-UA" sz="2600" b="1" dirty="0">
                <a:solidFill>
                  <a:schemeClr val="bg1"/>
                </a:solidFill>
              </a:rPr>
              <a:t>є складовою частиною всіх занять у ЛФК і широко використовуються при переважній більшості захворюваннях у лікарняний та пост лікарняний періоди реабілітації. </a:t>
            </a:r>
            <a:endParaRPr lang="ru-RU" sz="2600" b="1" dirty="0">
              <a:solidFill>
                <a:schemeClr val="bg1"/>
              </a:solidFill>
            </a:endParaRPr>
          </a:p>
          <a:p>
            <a:pPr algn="just"/>
            <a:r>
              <a:rPr lang="ru-RU" sz="2600" b="1" dirty="0" smtClean="0">
                <a:solidFill>
                  <a:schemeClr val="bg1"/>
                </a:solidFill>
              </a:rPr>
              <a:t>	</a:t>
            </a:r>
            <a:r>
              <a:rPr lang="ru-RU" sz="2600" b="1" dirty="0" err="1" smtClean="0">
                <a:solidFill>
                  <a:schemeClr val="bg1"/>
                </a:solidFill>
              </a:rPr>
              <a:t>Біг</a:t>
            </a:r>
            <a:r>
              <a:rPr lang="ru-RU" sz="2600" b="1" dirty="0" smtClean="0">
                <a:solidFill>
                  <a:schemeClr val="bg1"/>
                </a:solidFill>
              </a:rPr>
              <a:t> </a:t>
            </a:r>
            <a:r>
              <a:rPr lang="ru-RU" sz="2600" b="1" dirty="0" err="1">
                <a:solidFill>
                  <a:schemeClr val="bg1"/>
                </a:solidFill>
              </a:rPr>
              <a:t>суттєво</a:t>
            </a:r>
            <a:r>
              <a:rPr lang="ru-RU" sz="2600" b="1" dirty="0">
                <a:solidFill>
                  <a:schemeClr val="bg1"/>
                </a:solidFill>
              </a:rPr>
              <a:t> </a:t>
            </a:r>
            <a:r>
              <a:rPr lang="ru-RU" sz="2600" b="1" dirty="0" err="1">
                <a:solidFill>
                  <a:schemeClr val="bg1"/>
                </a:solidFill>
              </a:rPr>
              <a:t>впливає</a:t>
            </a:r>
            <a:r>
              <a:rPr lang="ru-RU" sz="2600" b="1" dirty="0">
                <a:solidFill>
                  <a:schemeClr val="bg1"/>
                </a:solidFill>
              </a:rPr>
              <a:t> на </a:t>
            </a:r>
            <a:r>
              <a:rPr lang="ru-RU" sz="2600" b="1" dirty="0" err="1">
                <a:solidFill>
                  <a:schemeClr val="bg1"/>
                </a:solidFill>
              </a:rPr>
              <a:t>серцевосудинну</a:t>
            </a:r>
            <a:r>
              <a:rPr lang="ru-RU" sz="2600" b="1" dirty="0">
                <a:solidFill>
                  <a:schemeClr val="bg1"/>
                </a:solidFill>
              </a:rPr>
              <a:t>, </a:t>
            </a:r>
            <a:r>
              <a:rPr lang="ru-RU" sz="2600" b="1" dirty="0" err="1">
                <a:solidFill>
                  <a:schemeClr val="bg1"/>
                </a:solidFill>
              </a:rPr>
              <a:t>дихальну</a:t>
            </a:r>
            <a:r>
              <a:rPr lang="ru-RU" sz="2600" b="1" dirty="0">
                <a:solidFill>
                  <a:schemeClr val="bg1"/>
                </a:solidFill>
              </a:rPr>
              <a:t> </a:t>
            </a:r>
            <a:r>
              <a:rPr lang="ru-RU" sz="2600" b="1" dirty="0" err="1">
                <a:solidFill>
                  <a:schemeClr val="bg1"/>
                </a:solidFill>
              </a:rPr>
              <a:t>системи</a:t>
            </a:r>
            <a:r>
              <a:rPr lang="ru-RU" sz="2600" b="1" dirty="0">
                <a:solidFill>
                  <a:schemeClr val="bg1"/>
                </a:solidFill>
              </a:rPr>
              <a:t>, </a:t>
            </a:r>
            <a:r>
              <a:rPr lang="ru-RU" sz="2600" b="1" dirty="0" err="1">
                <a:solidFill>
                  <a:schemeClr val="bg1"/>
                </a:solidFill>
              </a:rPr>
              <a:t>обмін</a:t>
            </a:r>
            <a:r>
              <a:rPr lang="ru-RU" sz="2600" b="1" dirty="0">
                <a:solidFill>
                  <a:schemeClr val="bg1"/>
                </a:solidFill>
              </a:rPr>
              <a:t> </a:t>
            </a:r>
            <a:r>
              <a:rPr lang="ru-RU" sz="2600" b="1" dirty="0" err="1">
                <a:solidFill>
                  <a:schemeClr val="bg1"/>
                </a:solidFill>
              </a:rPr>
              <a:t>речовин</a:t>
            </a:r>
            <a:r>
              <a:rPr lang="ru-RU" sz="2600" b="1" dirty="0">
                <a:solidFill>
                  <a:schemeClr val="bg1"/>
                </a:solidFill>
              </a:rPr>
              <a:t>. </a:t>
            </a:r>
            <a:r>
              <a:rPr lang="ru-RU" sz="2600" b="1" dirty="0" err="1">
                <a:solidFill>
                  <a:schemeClr val="bg1"/>
                </a:solidFill>
              </a:rPr>
              <a:t>Стрибки</a:t>
            </a:r>
            <a:r>
              <a:rPr lang="ru-RU" sz="2600" b="1" dirty="0">
                <a:solidFill>
                  <a:schemeClr val="bg1"/>
                </a:solidFill>
              </a:rPr>
              <a:t> </a:t>
            </a:r>
            <a:r>
              <a:rPr lang="ru-RU" sz="2600" b="1" dirty="0" err="1">
                <a:solidFill>
                  <a:schemeClr val="bg1"/>
                </a:solidFill>
              </a:rPr>
              <a:t>відносять</a:t>
            </a:r>
            <a:r>
              <a:rPr lang="ru-RU" sz="2600" b="1" dirty="0">
                <a:solidFill>
                  <a:schemeClr val="bg1"/>
                </a:solidFill>
              </a:rPr>
              <a:t> до </a:t>
            </a:r>
            <a:r>
              <a:rPr lang="ru-RU" sz="2600" b="1" dirty="0" err="1">
                <a:solidFill>
                  <a:schemeClr val="bg1"/>
                </a:solidFill>
              </a:rPr>
              <a:t>вправ</a:t>
            </a:r>
            <a:r>
              <a:rPr lang="ru-RU" sz="2600" b="1" dirty="0">
                <a:solidFill>
                  <a:schemeClr val="bg1"/>
                </a:solidFill>
              </a:rPr>
              <a:t> </a:t>
            </a:r>
            <a:r>
              <a:rPr lang="ru-RU" sz="2600" b="1" dirty="0" err="1">
                <a:solidFill>
                  <a:schemeClr val="bg1"/>
                </a:solidFill>
              </a:rPr>
              <a:t>підвищеної</a:t>
            </a:r>
            <a:r>
              <a:rPr lang="ru-RU" sz="2600" b="1" dirty="0">
                <a:solidFill>
                  <a:schemeClr val="bg1"/>
                </a:solidFill>
              </a:rPr>
              <a:t> </a:t>
            </a:r>
            <a:r>
              <a:rPr lang="ru-RU" sz="2600" b="1" dirty="0" err="1">
                <a:solidFill>
                  <a:schemeClr val="bg1"/>
                </a:solidFill>
              </a:rPr>
              <a:t>інтенсивності</a:t>
            </a:r>
            <a:r>
              <a:rPr lang="ru-RU" sz="2600" b="1" dirty="0">
                <a:solidFill>
                  <a:schemeClr val="bg1"/>
                </a:solidFill>
              </a:rPr>
              <a:t> і </a:t>
            </a:r>
            <a:r>
              <a:rPr lang="ru-RU" sz="2600" b="1" dirty="0" err="1">
                <a:solidFill>
                  <a:schemeClr val="bg1"/>
                </a:solidFill>
              </a:rPr>
              <a:t>використовують</a:t>
            </a:r>
            <a:r>
              <a:rPr lang="ru-RU" sz="2600" b="1" dirty="0">
                <a:solidFill>
                  <a:schemeClr val="bg1"/>
                </a:solidFill>
              </a:rPr>
              <a:t> за </a:t>
            </a:r>
            <a:r>
              <a:rPr lang="ru-RU" sz="2600" b="1" dirty="0" err="1">
                <a:solidFill>
                  <a:schemeClr val="bg1"/>
                </a:solidFill>
              </a:rPr>
              <a:t>показаннями</a:t>
            </a:r>
            <a:r>
              <a:rPr lang="ru-RU" sz="2600" b="1" dirty="0">
                <a:solidFill>
                  <a:schemeClr val="bg1"/>
                </a:solidFill>
              </a:rPr>
              <a:t> в </a:t>
            </a:r>
            <a:r>
              <a:rPr lang="ru-RU" sz="2600" b="1" dirty="0" err="1">
                <a:solidFill>
                  <a:schemeClr val="bg1"/>
                </a:solidFill>
              </a:rPr>
              <a:t>поліклініках</a:t>
            </a:r>
            <a:r>
              <a:rPr lang="ru-RU" sz="2600" b="1" dirty="0">
                <a:solidFill>
                  <a:schemeClr val="bg1"/>
                </a:solidFill>
              </a:rPr>
              <a:t>, </a:t>
            </a:r>
            <a:r>
              <a:rPr lang="ru-RU" sz="2600" b="1" dirty="0" err="1">
                <a:solidFill>
                  <a:schemeClr val="bg1"/>
                </a:solidFill>
              </a:rPr>
              <a:t>групах</a:t>
            </a:r>
            <a:r>
              <a:rPr lang="ru-RU" sz="2600" b="1" dirty="0">
                <a:solidFill>
                  <a:schemeClr val="bg1"/>
                </a:solidFill>
              </a:rPr>
              <a:t> </a:t>
            </a:r>
            <a:r>
              <a:rPr lang="ru-RU" sz="2600" b="1" dirty="0" err="1">
                <a:solidFill>
                  <a:schemeClr val="bg1"/>
                </a:solidFill>
              </a:rPr>
              <a:t>здоров’я</a:t>
            </a:r>
            <a:r>
              <a:rPr lang="ru-RU" sz="2600" b="1" dirty="0">
                <a:solidFill>
                  <a:schemeClr val="bg1"/>
                </a:solidFill>
              </a:rPr>
              <a:t>, </a:t>
            </a:r>
            <a:r>
              <a:rPr lang="ru-RU" sz="2600" b="1" dirty="0" err="1">
                <a:solidFill>
                  <a:schemeClr val="bg1"/>
                </a:solidFill>
              </a:rPr>
              <a:t>санаторіях</a:t>
            </a:r>
            <a:r>
              <a:rPr lang="ru-RU" sz="2600" b="1" dirty="0">
                <a:solidFill>
                  <a:schemeClr val="bg1"/>
                </a:solidFill>
              </a:rPr>
              <a:t>, та в </a:t>
            </a:r>
            <a:r>
              <a:rPr lang="ru-RU" sz="2600" b="1" dirty="0" err="1">
                <a:solidFill>
                  <a:schemeClr val="bg1"/>
                </a:solidFill>
              </a:rPr>
              <a:t>спецмедгрупах</a:t>
            </a:r>
            <a:r>
              <a:rPr lang="ru-RU" sz="2600" b="1" dirty="0">
                <a:solidFill>
                  <a:schemeClr val="bg1"/>
                </a:solidFill>
              </a:rPr>
              <a:t>. </a:t>
            </a:r>
          </a:p>
          <a:p>
            <a:pPr algn="just"/>
            <a:r>
              <a:rPr lang="ru-RU" sz="2600" b="1" dirty="0" smtClean="0">
                <a:solidFill>
                  <a:schemeClr val="bg1"/>
                </a:solidFill>
              </a:rPr>
              <a:t>	</a:t>
            </a:r>
            <a:r>
              <a:rPr lang="ru-RU" sz="2600" b="1" dirty="0" err="1" smtClean="0">
                <a:solidFill>
                  <a:schemeClr val="bg1"/>
                </a:solidFill>
              </a:rPr>
              <a:t>Ігри</a:t>
            </a:r>
            <a:r>
              <a:rPr lang="ru-RU" sz="2600" b="1" dirty="0" smtClean="0">
                <a:solidFill>
                  <a:schemeClr val="bg1"/>
                </a:solidFill>
              </a:rPr>
              <a:t> </a:t>
            </a:r>
            <a:r>
              <a:rPr lang="ru-RU" sz="2600" b="1" dirty="0" err="1">
                <a:solidFill>
                  <a:schemeClr val="bg1"/>
                </a:solidFill>
              </a:rPr>
              <a:t>поділяють</a:t>
            </a:r>
            <a:r>
              <a:rPr lang="ru-RU" sz="2600" b="1" dirty="0">
                <a:solidFill>
                  <a:schemeClr val="bg1"/>
                </a:solidFill>
              </a:rPr>
              <a:t> на </a:t>
            </a:r>
            <a:r>
              <a:rPr lang="ru-RU" sz="2600" b="1" dirty="0" err="1">
                <a:solidFill>
                  <a:schemeClr val="bg1"/>
                </a:solidFill>
              </a:rPr>
              <a:t>малорухливі</a:t>
            </a:r>
            <a:r>
              <a:rPr lang="ru-RU" sz="2600" b="1" dirty="0">
                <a:solidFill>
                  <a:schemeClr val="bg1"/>
                </a:solidFill>
              </a:rPr>
              <a:t>, </a:t>
            </a:r>
            <a:r>
              <a:rPr lang="ru-RU" sz="2600" b="1" dirty="0" err="1">
                <a:solidFill>
                  <a:schemeClr val="bg1"/>
                </a:solidFill>
              </a:rPr>
              <a:t>рухливі</a:t>
            </a:r>
            <a:r>
              <a:rPr lang="ru-RU" sz="2600" b="1" dirty="0">
                <a:solidFill>
                  <a:schemeClr val="bg1"/>
                </a:solidFill>
              </a:rPr>
              <a:t>, </a:t>
            </a:r>
            <a:r>
              <a:rPr lang="ru-RU" sz="2600" b="1" dirty="0" err="1">
                <a:solidFill>
                  <a:schemeClr val="bg1"/>
                </a:solidFill>
              </a:rPr>
              <a:t>спортивні</a:t>
            </a:r>
            <a:r>
              <a:rPr lang="ru-RU" sz="2600" b="1" dirty="0">
                <a:solidFill>
                  <a:schemeClr val="bg1"/>
                </a:solidFill>
              </a:rPr>
              <a:t> та </a:t>
            </a:r>
            <a:r>
              <a:rPr lang="ru-RU" sz="2600" b="1" dirty="0" err="1">
                <a:solidFill>
                  <a:schemeClr val="bg1"/>
                </a:solidFill>
              </a:rPr>
              <a:t>ті</a:t>
            </a:r>
            <a:r>
              <a:rPr lang="ru-RU" sz="2600" b="1" dirty="0">
                <a:solidFill>
                  <a:schemeClr val="bg1"/>
                </a:solidFill>
              </a:rPr>
              <a:t>, </a:t>
            </a:r>
            <a:r>
              <a:rPr lang="ru-RU" sz="2600" b="1" dirty="0" err="1">
                <a:solidFill>
                  <a:schemeClr val="bg1"/>
                </a:solidFill>
              </a:rPr>
              <a:t>що</a:t>
            </a:r>
            <a:r>
              <a:rPr lang="ru-RU" sz="2600" b="1" dirty="0">
                <a:solidFill>
                  <a:schemeClr val="bg1"/>
                </a:solidFill>
              </a:rPr>
              <a:t> </a:t>
            </a:r>
            <a:r>
              <a:rPr lang="ru-RU" sz="2600" b="1" dirty="0" err="1">
                <a:solidFill>
                  <a:schemeClr val="bg1"/>
                </a:solidFill>
              </a:rPr>
              <a:t>проводяться</a:t>
            </a:r>
            <a:r>
              <a:rPr lang="ru-RU" sz="2600" b="1" dirty="0">
                <a:solidFill>
                  <a:schemeClr val="bg1"/>
                </a:solidFill>
              </a:rPr>
              <a:t> на </a:t>
            </a:r>
            <a:r>
              <a:rPr lang="ru-RU" sz="2600" b="1" dirty="0" err="1">
                <a:solidFill>
                  <a:schemeClr val="bg1"/>
                </a:solidFill>
              </a:rPr>
              <a:t>місці</a:t>
            </a:r>
            <a:r>
              <a:rPr lang="ru-RU" sz="2600" b="1" dirty="0">
                <a:solidFill>
                  <a:schemeClr val="bg1"/>
                </a:solidFill>
              </a:rPr>
              <a:t>. Вони </a:t>
            </a:r>
            <a:r>
              <a:rPr lang="ru-RU" sz="2600" b="1" dirty="0" err="1">
                <a:solidFill>
                  <a:schemeClr val="bg1"/>
                </a:solidFill>
              </a:rPr>
              <a:t>спрямовані</a:t>
            </a:r>
            <a:r>
              <a:rPr lang="ru-RU" sz="2600" b="1" dirty="0">
                <a:solidFill>
                  <a:schemeClr val="bg1"/>
                </a:solidFill>
              </a:rPr>
              <a:t> на </a:t>
            </a:r>
            <a:r>
              <a:rPr lang="ru-RU" sz="2600" b="1" dirty="0" err="1">
                <a:solidFill>
                  <a:schemeClr val="bg1"/>
                </a:solidFill>
              </a:rPr>
              <a:t>вдосконалення</a:t>
            </a:r>
            <a:r>
              <a:rPr lang="ru-RU" sz="2600" b="1" dirty="0">
                <a:solidFill>
                  <a:schemeClr val="bg1"/>
                </a:solidFill>
              </a:rPr>
              <a:t> </a:t>
            </a:r>
            <a:r>
              <a:rPr lang="ru-RU" sz="2600" b="1" dirty="0" err="1">
                <a:solidFill>
                  <a:schemeClr val="bg1"/>
                </a:solidFill>
              </a:rPr>
              <a:t>координації</a:t>
            </a:r>
            <a:r>
              <a:rPr lang="ru-RU" sz="2600" b="1" dirty="0">
                <a:solidFill>
                  <a:schemeClr val="bg1"/>
                </a:solidFill>
              </a:rPr>
              <a:t> </a:t>
            </a:r>
            <a:r>
              <a:rPr lang="ru-RU" sz="2600" b="1" dirty="0" err="1">
                <a:solidFill>
                  <a:schemeClr val="bg1"/>
                </a:solidFill>
              </a:rPr>
              <a:t>рухів</a:t>
            </a:r>
            <a:r>
              <a:rPr lang="ru-RU" sz="2600" b="1" dirty="0">
                <a:solidFill>
                  <a:schemeClr val="bg1"/>
                </a:solidFill>
              </a:rPr>
              <a:t>, </a:t>
            </a:r>
            <a:r>
              <a:rPr lang="ru-RU" sz="2600" b="1" dirty="0" err="1">
                <a:solidFill>
                  <a:schemeClr val="bg1"/>
                </a:solidFill>
              </a:rPr>
              <a:t>швидкості</a:t>
            </a:r>
            <a:r>
              <a:rPr lang="ru-RU" sz="2600" b="1" dirty="0">
                <a:solidFill>
                  <a:schemeClr val="bg1"/>
                </a:solidFill>
              </a:rPr>
              <a:t> </a:t>
            </a:r>
            <a:r>
              <a:rPr lang="ru-RU" sz="2600" b="1" dirty="0" err="1">
                <a:solidFill>
                  <a:schemeClr val="bg1"/>
                </a:solidFill>
              </a:rPr>
              <a:t>рухової</a:t>
            </a:r>
            <a:r>
              <a:rPr lang="ru-RU" sz="2600" b="1" dirty="0">
                <a:solidFill>
                  <a:schemeClr val="bg1"/>
                </a:solidFill>
              </a:rPr>
              <a:t> </a:t>
            </a:r>
            <a:r>
              <a:rPr lang="ru-RU" sz="2600" b="1" dirty="0" err="1">
                <a:solidFill>
                  <a:schemeClr val="bg1"/>
                </a:solidFill>
              </a:rPr>
              <a:t>реакції</a:t>
            </a:r>
            <a:r>
              <a:rPr lang="ru-RU" sz="2600" b="1" dirty="0">
                <a:solidFill>
                  <a:schemeClr val="bg1"/>
                </a:solidFill>
              </a:rPr>
              <a:t>, </a:t>
            </a:r>
            <a:r>
              <a:rPr lang="ru-RU" sz="2600" b="1" dirty="0" err="1">
                <a:solidFill>
                  <a:schemeClr val="bg1"/>
                </a:solidFill>
              </a:rPr>
              <a:t>розвиток</a:t>
            </a:r>
            <a:r>
              <a:rPr lang="ru-RU" sz="2600" b="1" dirty="0">
                <a:solidFill>
                  <a:schemeClr val="bg1"/>
                </a:solidFill>
              </a:rPr>
              <a:t> </a:t>
            </a:r>
            <a:r>
              <a:rPr lang="ru-RU" sz="2600" b="1" dirty="0" err="1">
                <a:solidFill>
                  <a:schemeClr val="bg1"/>
                </a:solidFill>
              </a:rPr>
              <a:t>уваги</a:t>
            </a:r>
            <a:r>
              <a:rPr lang="ru-RU" sz="2600" b="1" dirty="0">
                <a:solidFill>
                  <a:schemeClr val="bg1"/>
                </a:solidFill>
              </a:rPr>
              <a:t>. </a:t>
            </a:r>
          </a:p>
          <a:p>
            <a:pPr algn="just"/>
            <a:r>
              <a:rPr lang="ru-RU" sz="2600" b="1" dirty="0" smtClean="0">
                <a:solidFill>
                  <a:schemeClr val="bg1"/>
                </a:solidFill>
              </a:rPr>
              <a:t>	</a:t>
            </a:r>
            <a:r>
              <a:rPr lang="ru-RU" sz="2600" b="1" dirty="0" err="1" smtClean="0">
                <a:solidFill>
                  <a:schemeClr val="bg1"/>
                </a:solidFill>
              </a:rPr>
              <a:t>Природні</a:t>
            </a:r>
            <a:r>
              <a:rPr lang="ru-RU" sz="2600" b="1" dirty="0" smtClean="0">
                <a:solidFill>
                  <a:schemeClr val="bg1"/>
                </a:solidFill>
              </a:rPr>
              <a:t> </a:t>
            </a:r>
            <a:r>
              <a:rPr lang="ru-RU" sz="2600" b="1" dirty="0" err="1">
                <a:solidFill>
                  <a:schemeClr val="bg1"/>
                </a:solidFill>
              </a:rPr>
              <a:t>чинники</a:t>
            </a:r>
            <a:r>
              <a:rPr lang="ru-RU" sz="2600" b="1" dirty="0">
                <a:solidFill>
                  <a:schemeClr val="bg1"/>
                </a:solidFill>
              </a:rPr>
              <a:t> – </a:t>
            </a:r>
            <a:r>
              <a:rPr lang="ru-RU" sz="2600" b="1" dirty="0" err="1">
                <a:solidFill>
                  <a:schemeClr val="bg1"/>
                </a:solidFill>
              </a:rPr>
              <a:t>сонце</a:t>
            </a:r>
            <a:r>
              <a:rPr lang="ru-RU" sz="2600" b="1" dirty="0">
                <a:solidFill>
                  <a:schemeClr val="bg1"/>
                </a:solidFill>
              </a:rPr>
              <a:t>, вода, </a:t>
            </a:r>
            <a:r>
              <a:rPr lang="ru-RU" sz="2600" b="1" dirty="0" err="1">
                <a:solidFill>
                  <a:schemeClr val="bg1"/>
                </a:solidFill>
              </a:rPr>
              <a:t>повітря</a:t>
            </a:r>
            <a:r>
              <a:rPr lang="ru-RU" sz="2600" b="1" dirty="0">
                <a:solidFill>
                  <a:schemeClr val="bg1"/>
                </a:solidFill>
              </a:rPr>
              <a:t> – </a:t>
            </a:r>
            <a:r>
              <a:rPr lang="ru-RU" sz="2600" b="1" dirty="0" err="1">
                <a:solidFill>
                  <a:schemeClr val="bg1"/>
                </a:solidFill>
              </a:rPr>
              <a:t>використовуються</a:t>
            </a:r>
            <a:r>
              <a:rPr lang="ru-RU" sz="2600" b="1" dirty="0">
                <a:solidFill>
                  <a:schemeClr val="bg1"/>
                </a:solidFill>
              </a:rPr>
              <a:t> в </a:t>
            </a:r>
            <a:r>
              <a:rPr lang="ru-RU" sz="2600" b="1" dirty="0" err="1">
                <a:solidFill>
                  <a:schemeClr val="bg1"/>
                </a:solidFill>
              </a:rPr>
              <a:t>процесі</a:t>
            </a:r>
            <a:r>
              <a:rPr lang="ru-RU" sz="2600" b="1" dirty="0">
                <a:solidFill>
                  <a:schemeClr val="bg1"/>
                </a:solidFill>
              </a:rPr>
              <a:t> </a:t>
            </a:r>
            <a:r>
              <a:rPr lang="ru-RU" sz="2600" b="1" dirty="0" err="1">
                <a:solidFill>
                  <a:schemeClr val="bg1"/>
                </a:solidFill>
              </a:rPr>
              <a:t>застосування</a:t>
            </a:r>
            <a:r>
              <a:rPr lang="ru-RU" sz="2600" b="1" dirty="0">
                <a:solidFill>
                  <a:schemeClr val="bg1"/>
                </a:solidFill>
              </a:rPr>
              <a:t> ЛФК для </a:t>
            </a:r>
            <a:r>
              <a:rPr lang="ru-RU" sz="2600" b="1" dirty="0" err="1">
                <a:solidFill>
                  <a:schemeClr val="bg1"/>
                </a:solidFill>
              </a:rPr>
              <a:t>підвищення</a:t>
            </a:r>
            <a:r>
              <a:rPr lang="ru-RU" sz="2600" b="1" dirty="0">
                <a:solidFill>
                  <a:schemeClr val="bg1"/>
                </a:solidFill>
              </a:rPr>
              <a:t> </a:t>
            </a:r>
            <a:r>
              <a:rPr lang="ru-RU" sz="2600" b="1" dirty="0" err="1">
                <a:solidFill>
                  <a:schemeClr val="bg1"/>
                </a:solidFill>
              </a:rPr>
              <a:t>опірності</a:t>
            </a:r>
            <a:r>
              <a:rPr lang="ru-RU" sz="2600" b="1" dirty="0">
                <a:solidFill>
                  <a:schemeClr val="bg1"/>
                </a:solidFill>
              </a:rPr>
              <a:t> </a:t>
            </a:r>
            <a:r>
              <a:rPr lang="ru-RU" sz="2600" b="1" dirty="0" err="1">
                <a:solidFill>
                  <a:schemeClr val="bg1"/>
                </a:solidFill>
              </a:rPr>
              <a:t>організму</a:t>
            </a:r>
            <a:r>
              <a:rPr lang="ru-RU" sz="2600" b="1" dirty="0">
                <a:solidFill>
                  <a:schemeClr val="bg1"/>
                </a:solidFill>
              </a:rPr>
              <a:t>.</a:t>
            </a:r>
          </a:p>
          <a:p>
            <a:endParaRPr lang="ru-RU" dirty="0"/>
          </a:p>
        </p:txBody>
      </p:sp>
      <p:sp>
        <p:nvSpPr>
          <p:cNvPr id="5" name="Прямоугольник 4"/>
          <p:cNvSpPr/>
          <p:nvPr/>
        </p:nvSpPr>
        <p:spPr>
          <a:xfrm>
            <a:off x="2908547" y="-87198"/>
            <a:ext cx="3280065" cy="707886"/>
          </a:xfrm>
          <a:prstGeom prst="rect">
            <a:avLst/>
          </a:prstGeom>
        </p:spPr>
        <p:txBody>
          <a:bodyPr wrap="none">
            <a:spAutoFit/>
          </a:bodyPr>
          <a:lstStyle/>
          <a:p>
            <a:r>
              <a:rPr lang="uk-UA" sz="4000" dirty="0">
                <a:solidFill>
                  <a:schemeClr val="bg1"/>
                </a:solidFill>
              </a:rPr>
              <a:t>1. Засоби ЛФК</a:t>
            </a:r>
            <a:endParaRPr lang="ru-RU" sz="4000" dirty="0">
              <a:solidFill>
                <a:schemeClr val="bg1"/>
              </a:solidFill>
            </a:endParaRPr>
          </a:p>
        </p:txBody>
      </p:sp>
    </p:spTree>
    <p:extLst>
      <p:ext uri="{BB962C8B-B14F-4D97-AF65-F5344CB8AC3E}">
        <p14:creationId xmlns:p14="http://schemas.microsoft.com/office/powerpoint/2010/main" val="367423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rikatur eben Stil Zeichnung schön Frau geduldig Lügen auf das Fußboden  Masseur Therapeut tun Heilung Behandlung massieren geduldig Körper Handbuch  Sport physisch Therapie. Grafik Design Vektor Illustration 27766031 Vektor  Kunst bei Vecteezy"/>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60"/>
                    </a14:imgEffect>
                  </a14:imgLayer>
                </a14:imgProps>
              </a:ext>
              <a:ext uri="{28A0092B-C50C-407E-A947-70E740481C1C}">
                <a14:useLocalDpi xmlns:a14="http://schemas.microsoft.com/office/drawing/2010/main" val="0"/>
              </a:ext>
            </a:extLst>
          </a:blip>
          <a:srcRect l="5918" r="5745"/>
          <a:stretch/>
        </p:blipFill>
        <p:spPr bwMode="auto">
          <a:xfrm>
            <a:off x="0" y="-42814"/>
            <a:ext cx="9144000" cy="690081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uk-UA" dirty="0">
                <a:solidFill>
                  <a:schemeClr val="accent4">
                    <a:lumMod val="75000"/>
                  </a:schemeClr>
                </a:solidFill>
              </a:rPr>
              <a:t>2. Методи ЛФК</a:t>
            </a:r>
            <a:r>
              <a:rPr lang="ru-RU" dirty="0">
                <a:solidFill>
                  <a:schemeClr val="accent4">
                    <a:lumMod val="75000"/>
                  </a:schemeClr>
                </a:solidFill>
              </a:rPr>
              <a:t/>
            </a:r>
            <a:br>
              <a:rPr lang="ru-RU" dirty="0">
                <a:solidFill>
                  <a:schemeClr val="accent4">
                    <a:lumMod val="75000"/>
                  </a:schemeClr>
                </a:solidFill>
              </a:rPr>
            </a:br>
            <a:endParaRPr lang="ru-RU" dirty="0">
              <a:solidFill>
                <a:schemeClr val="accent4">
                  <a:lumMod val="75000"/>
                </a:schemeClr>
              </a:solidFill>
            </a:endParaRPr>
          </a:p>
        </p:txBody>
      </p:sp>
      <p:sp>
        <p:nvSpPr>
          <p:cNvPr id="4" name="TextBox 3"/>
          <p:cNvSpPr txBox="1"/>
          <p:nvPr/>
        </p:nvSpPr>
        <p:spPr>
          <a:xfrm>
            <a:off x="107504" y="1283933"/>
            <a:ext cx="9036496" cy="6001643"/>
          </a:xfrm>
          <a:prstGeom prst="rect">
            <a:avLst/>
          </a:prstGeom>
          <a:noFill/>
        </p:spPr>
        <p:txBody>
          <a:bodyPr wrap="square" rtlCol="0">
            <a:spAutoFit/>
          </a:bodyPr>
          <a:lstStyle/>
          <a:p>
            <a:pPr algn="just"/>
            <a:r>
              <a:rPr lang="ru-RU" sz="2400" dirty="0" smtClean="0"/>
              <a:t>	</a:t>
            </a:r>
            <a:r>
              <a:rPr lang="ru-RU" sz="2400" b="1" dirty="0" smtClean="0">
                <a:solidFill>
                  <a:schemeClr val="accent4">
                    <a:lumMod val="75000"/>
                  </a:schemeClr>
                </a:solidFill>
              </a:rPr>
              <a:t>В </a:t>
            </a:r>
            <a:r>
              <a:rPr lang="ru-RU" sz="2400" b="1" dirty="0" err="1">
                <a:solidFill>
                  <a:schemeClr val="accent4">
                    <a:lumMod val="75000"/>
                  </a:schemeClr>
                </a:solidFill>
              </a:rPr>
              <a:t>основі</a:t>
            </a:r>
            <a:r>
              <a:rPr lang="ru-RU" sz="2400" b="1" dirty="0">
                <a:solidFill>
                  <a:schemeClr val="accent4">
                    <a:lumMod val="75000"/>
                  </a:schemeClr>
                </a:solidFill>
              </a:rPr>
              <a:t> ЛФК </a:t>
            </a:r>
            <a:r>
              <a:rPr lang="ru-RU" sz="2400" b="1" dirty="0" err="1">
                <a:solidFill>
                  <a:schemeClr val="accent4">
                    <a:lumMod val="75000"/>
                  </a:schemeClr>
                </a:solidFill>
              </a:rPr>
              <a:t>лежить</a:t>
            </a:r>
            <a:r>
              <a:rPr lang="ru-RU" sz="2400" b="1" dirty="0">
                <a:solidFill>
                  <a:schemeClr val="accent4">
                    <a:lumMod val="75000"/>
                  </a:schemeClr>
                </a:solidFill>
              </a:rPr>
              <a:t> </a:t>
            </a:r>
            <a:r>
              <a:rPr lang="ru-RU" sz="2400" b="1" dirty="0" err="1">
                <a:solidFill>
                  <a:schemeClr val="accent4">
                    <a:lumMod val="75000"/>
                  </a:schemeClr>
                </a:solidFill>
              </a:rPr>
              <a:t>використання</a:t>
            </a:r>
            <a:r>
              <a:rPr lang="ru-RU" sz="2400" b="1" dirty="0">
                <a:solidFill>
                  <a:schemeClr val="accent4">
                    <a:lumMod val="75000"/>
                  </a:schemeClr>
                </a:solidFill>
              </a:rPr>
              <a:t> </a:t>
            </a:r>
            <a:r>
              <a:rPr lang="ru-RU" sz="2400" b="1" dirty="0" err="1">
                <a:solidFill>
                  <a:schemeClr val="accent4">
                    <a:lumMod val="75000"/>
                  </a:schemeClr>
                </a:solidFill>
              </a:rPr>
              <a:t>біологічної</a:t>
            </a:r>
            <a:r>
              <a:rPr lang="ru-RU" sz="2400" b="1" dirty="0">
                <a:solidFill>
                  <a:schemeClr val="accent4">
                    <a:lumMod val="75000"/>
                  </a:schemeClr>
                </a:solidFill>
              </a:rPr>
              <a:t> </a:t>
            </a:r>
            <a:r>
              <a:rPr lang="ru-RU" sz="2400" b="1" dirty="0" err="1">
                <a:solidFill>
                  <a:schemeClr val="accent4">
                    <a:lumMod val="75000"/>
                  </a:schemeClr>
                </a:solidFill>
              </a:rPr>
              <a:t>функції</a:t>
            </a:r>
            <a:r>
              <a:rPr lang="ru-RU" sz="2400" b="1" dirty="0">
                <a:solidFill>
                  <a:schemeClr val="accent4">
                    <a:lumMod val="75000"/>
                  </a:schemeClr>
                </a:solidFill>
              </a:rPr>
              <a:t> </a:t>
            </a:r>
            <a:r>
              <a:rPr lang="ru-RU" sz="2400" b="1" dirty="0" err="1">
                <a:solidFill>
                  <a:schemeClr val="accent4">
                    <a:lumMod val="75000"/>
                  </a:schemeClr>
                </a:solidFill>
              </a:rPr>
              <a:t>організму</a:t>
            </a:r>
            <a:r>
              <a:rPr lang="ru-RU" sz="2400" b="1" dirty="0">
                <a:solidFill>
                  <a:schemeClr val="accent4">
                    <a:lumMod val="75000"/>
                  </a:schemeClr>
                </a:solidFill>
              </a:rPr>
              <a:t> - </a:t>
            </a:r>
            <a:r>
              <a:rPr lang="ru-RU" sz="2400" b="1" dirty="0" err="1">
                <a:solidFill>
                  <a:schemeClr val="accent4">
                    <a:lumMod val="75000"/>
                  </a:schemeClr>
                </a:solidFill>
              </a:rPr>
              <a:t>рух</a:t>
            </a:r>
            <a:r>
              <a:rPr lang="ru-RU" sz="2400" b="1" dirty="0">
                <a:solidFill>
                  <a:schemeClr val="accent4">
                    <a:lumMod val="75000"/>
                  </a:schemeClr>
                </a:solidFill>
              </a:rPr>
              <a:t>. </a:t>
            </a:r>
            <a:r>
              <a:rPr lang="ru-RU" sz="2400" b="1" dirty="0" err="1">
                <a:solidFill>
                  <a:schemeClr val="accent4">
                    <a:lumMod val="75000"/>
                  </a:schemeClr>
                </a:solidFill>
              </a:rPr>
              <a:t>Який</a:t>
            </a:r>
            <a:r>
              <a:rPr lang="ru-RU" sz="2400" b="1" dirty="0">
                <a:solidFill>
                  <a:schemeClr val="accent4">
                    <a:lumMod val="75000"/>
                  </a:schemeClr>
                </a:solidFill>
              </a:rPr>
              <a:t> є </a:t>
            </a:r>
            <a:r>
              <a:rPr lang="ru-RU" sz="2400" b="1" dirty="0" err="1">
                <a:solidFill>
                  <a:schemeClr val="accent4">
                    <a:lumMod val="75000"/>
                  </a:schemeClr>
                </a:solidFill>
              </a:rPr>
              <a:t>основним</a:t>
            </a:r>
            <a:r>
              <a:rPr lang="ru-RU" sz="2400" b="1" dirty="0">
                <a:solidFill>
                  <a:schemeClr val="accent4">
                    <a:lumMod val="75000"/>
                  </a:schemeClr>
                </a:solidFill>
              </a:rPr>
              <a:t> стимулятором росту, </a:t>
            </a:r>
            <a:r>
              <a:rPr lang="ru-RU" sz="2400" b="1" dirty="0" err="1">
                <a:solidFill>
                  <a:schemeClr val="accent4">
                    <a:lumMod val="75000"/>
                  </a:schemeClr>
                </a:solidFill>
              </a:rPr>
              <a:t>розвитку</a:t>
            </a:r>
            <a:r>
              <a:rPr lang="ru-RU" sz="2400" b="1" dirty="0">
                <a:solidFill>
                  <a:schemeClr val="accent4">
                    <a:lumMod val="75000"/>
                  </a:schemeClr>
                </a:solidFill>
              </a:rPr>
              <a:t> та </a:t>
            </a:r>
            <a:r>
              <a:rPr lang="ru-RU" sz="2400" b="1" dirty="0" err="1">
                <a:solidFill>
                  <a:schemeClr val="accent4">
                    <a:lumMod val="75000"/>
                  </a:schemeClr>
                </a:solidFill>
              </a:rPr>
              <a:t>формуванню</a:t>
            </a:r>
            <a:r>
              <a:rPr lang="ru-RU" sz="2400" b="1" dirty="0">
                <a:solidFill>
                  <a:schemeClr val="accent4">
                    <a:lumMod val="75000"/>
                  </a:schemeClr>
                </a:solidFill>
              </a:rPr>
              <a:t> </a:t>
            </a:r>
            <a:r>
              <a:rPr lang="ru-RU" sz="2400" b="1" dirty="0" err="1">
                <a:solidFill>
                  <a:schemeClr val="accent4">
                    <a:lumMod val="75000"/>
                  </a:schemeClr>
                </a:solidFill>
              </a:rPr>
              <a:t>організму</a:t>
            </a:r>
            <a:r>
              <a:rPr lang="ru-RU" sz="2400" b="1" dirty="0">
                <a:solidFill>
                  <a:schemeClr val="accent4">
                    <a:lumMod val="75000"/>
                  </a:schemeClr>
                </a:solidFill>
              </a:rPr>
              <a:t>, через </a:t>
            </a:r>
            <a:r>
              <a:rPr lang="ru-RU" sz="2400" b="1" dirty="0" err="1">
                <a:solidFill>
                  <a:schemeClr val="accent4">
                    <a:lumMod val="75000"/>
                  </a:schemeClr>
                </a:solidFill>
              </a:rPr>
              <a:t>рух</a:t>
            </a:r>
            <a:r>
              <a:rPr lang="ru-RU" sz="2400" b="1" dirty="0">
                <a:solidFill>
                  <a:schemeClr val="accent4">
                    <a:lumMod val="75000"/>
                  </a:schemeClr>
                </a:solidFill>
              </a:rPr>
              <a:t> </a:t>
            </a:r>
            <a:r>
              <a:rPr lang="ru-RU" sz="2400" b="1" dirty="0" err="1">
                <a:solidFill>
                  <a:schemeClr val="accent4">
                    <a:lumMod val="75000"/>
                  </a:schemeClr>
                </a:solidFill>
              </a:rPr>
              <a:t>стимулюється</a:t>
            </a:r>
            <a:r>
              <a:rPr lang="ru-RU" sz="2400" b="1" dirty="0">
                <a:solidFill>
                  <a:schemeClr val="accent4">
                    <a:lumMod val="75000"/>
                  </a:schemeClr>
                </a:solidFill>
              </a:rPr>
              <a:t> активна </a:t>
            </a:r>
            <a:r>
              <a:rPr lang="ru-RU" sz="2400" b="1" dirty="0" err="1">
                <a:solidFill>
                  <a:schemeClr val="accent4">
                    <a:lumMod val="75000"/>
                  </a:schemeClr>
                </a:solidFill>
              </a:rPr>
              <a:t>діяльність</a:t>
            </a:r>
            <a:r>
              <a:rPr lang="ru-RU" sz="2400" b="1" dirty="0">
                <a:solidFill>
                  <a:schemeClr val="accent4">
                    <a:lumMod val="75000"/>
                  </a:schemeClr>
                </a:solidFill>
              </a:rPr>
              <a:t> </a:t>
            </a:r>
            <a:r>
              <a:rPr lang="ru-RU" sz="2400" b="1" dirty="0" err="1">
                <a:solidFill>
                  <a:schemeClr val="accent4">
                    <a:lumMod val="75000"/>
                  </a:schemeClr>
                </a:solidFill>
              </a:rPr>
              <a:t>всіх</a:t>
            </a:r>
            <a:r>
              <a:rPr lang="ru-RU" sz="2400" b="1" dirty="0">
                <a:solidFill>
                  <a:schemeClr val="accent4">
                    <a:lumMod val="75000"/>
                  </a:schemeClr>
                </a:solidFill>
              </a:rPr>
              <a:t> систем. </a:t>
            </a:r>
          </a:p>
          <a:p>
            <a:pPr algn="just"/>
            <a:r>
              <a:rPr lang="ru-RU" sz="2400" b="1" dirty="0" smtClean="0">
                <a:solidFill>
                  <a:schemeClr val="accent4">
                    <a:lumMod val="75000"/>
                  </a:schemeClr>
                </a:solidFill>
              </a:rPr>
              <a:t>	ЛФК </a:t>
            </a:r>
            <a:r>
              <a:rPr lang="uk-UA" sz="2400" b="1" dirty="0">
                <a:solidFill>
                  <a:schemeClr val="accent4">
                    <a:lumMod val="75000"/>
                  </a:schemeClr>
                </a:solidFill>
              </a:rPr>
              <a:t>- </a:t>
            </a:r>
            <a:r>
              <a:rPr lang="ru-RU" sz="2400" b="1" dirty="0">
                <a:solidFill>
                  <a:schemeClr val="accent4">
                    <a:lumMod val="75000"/>
                  </a:schemeClr>
                </a:solidFill>
              </a:rPr>
              <a:t>метод </a:t>
            </a:r>
            <a:r>
              <a:rPr lang="ru-RU" sz="2400" b="1" dirty="0" err="1">
                <a:solidFill>
                  <a:schemeClr val="accent4">
                    <a:lumMod val="75000"/>
                  </a:schemeClr>
                </a:solidFill>
              </a:rPr>
              <a:t>відновлювальної</a:t>
            </a:r>
            <a:r>
              <a:rPr lang="ru-RU" sz="2400" b="1" dirty="0">
                <a:solidFill>
                  <a:schemeClr val="accent4">
                    <a:lumMod val="75000"/>
                  </a:schemeClr>
                </a:solidFill>
              </a:rPr>
              <a:t> </a:t>
            </a:r>
            <a:r>
              <a:rPr lang="ru-RU" sz="2400" b="1" dirty="0" err="1">
                <a:solidFill>
                  <a:schemeClr val="accent4">
                    <a:lumMod val="75000"/>
                  </a:schemeClr>
                </a:solidFill>
              </a:rPr>
              <a:t>терапії</a:t>
            </a:r>
            <a:r>
              <a:rPr lang="ru-RU" sz="2400" b="1" dirty="0">
                <a:solidFill>
                  <a:schemeClr val="accent4">
                    <a:lumMod val="75000"/>
                  </a:schemeClr>
                </a:solidFill>
              </a:rPr>
              <a:t>. При </a:t>
            </a:r>
            <a:r>
              <a:rPr lang="ru-RU" sz="2400" b="1" dirty="0" err="1">
                <a:solidFill>
                  <a:schemeClr val="accent4">
                    <a:lumMod val="75000"/>
                  </a:schemeClr>
                </a:solidFill>
              </a:rPr>
              <a:t>комплексній</a:t>
            </a:r>
            <a:r>
              <a:rPr lang="ru-RU" sz="2400" b="1" dirty="0">
                <a:solidFill>
                  <a:schemeClr val="accent4">
                    <a:lumMod val="75000"/>
                  </a:schemeClr>
                </a:solidFill>
              </a:rPr>
              <a:t> </a:t>
            </a:r>
            <a:r>
              <a:rPr lang="ru-RU" sz="2400" b="1" dirty="0" err="1">
                <a:solidFill>
                  <a:schemeClr val="accent4">
                    <a:lumMod val="75000"/>
                  </a:schemeClr>
                </a:solidFill>
              </a:rPr>
              <a:t>фізичній</a:t>
            </a:r>
            <a:r>
              <a:rPr lang="ru-RU" sz="2400" b="1" dirty="0">
                <a:solidFill>
                  <a:schemeClr val="accent4">
                    <a:lumMod val="75000"/>
                  </a:schemeClr>
                </a:solidFill>
              </a:rPr>
              <a:t> </a:t>
            </a:r>
            <a:r>
              <a:rPr lang="ru-RU" sz="2400" b="1" dirty="0" err="1">
                <a:solidFill>
                  <a:schemeClr val="accent4">
                    <a:lumMod val="75000"/>
                  </a:schemeClr>
                </a:solidFill>
              </a:rPr>
              <a:t>реабілітації</a:t>
            </a:r>
            <a:r>
              <a:rPr lang="ru-RU" sz="2400" b="1" dirty="0">
                <a:solidFill>
                  <a:schemeClr val="accent4">
                    <a:lumMod val="75000"/>
                  </a:schemeClr>
                </a:solidFill>
              </a:rPr>
              <a:t> </a:t>
            </a:r>
            <a:r>
              <a:rPr lang="ru-RU" sz="2400" b="1" dirty="0" err="1">
                <a:solidFill>
                  <a:schemeClr val="accent4">
                    <a:lumMod val="75000"/>
                  </a:schemeClr>
                </a:solidFill>
              </a:rPr>
              <a:t>поєднуються</a:t>
            </a:r>
            <a:r>
              <a:rPr lang="ru-RU" sz="2400" b="1" dirty="0">
                <a:solidFill>
                  <a:schemeClr val="accent4">
                    <a:lumMod val="75000"/>
                  </a:schemeClr>
                </a:solidFill>
              </a:rPr>
              <a:t> </a:t>
            </a:r>
            <a:r>
              <a:rPr lang="ru-RU" sz="2400" b="1" dirty="0" err="1">
                <a:solidFill>
                  <a:schemeClr val="accent4">
                    <a:lumMod val="75000"/>
                  </a:schemeClr>
                </a:solidFill>
              </a:rPr>
              <a:t>різноманітні</a:t>
            </a:r>
            <a:r>
              <a:rPr lang="ru-RU" sz="2400" b="1" dirty="0">
                <a:solidFill>
                  <a:schemeClr val="accent4">
                    <a:lumMod val="75000"/>
                  </a:schemeClr>
                </a:solidFill>
              </a:rPr>
              <a:t> </a:t>
            </a:r>
            <a:r>
              <a:rPr lang="ru-RU" sz="2400" b="1" dirty="0" err="1">
                <a:solidFill>
                  <a:schemeClr val="accent4">
                    <a:lumMod val="75000"/>
                  </a:schemeClr>
                </a:solidFill>
              </a:rPr>
              <a:t>фізичні</a:t>
            </a:r>
            <a:r>
              <a:rPr lang="ru-RU" sz="2400" b="1" dirty="0">
                <a:solidFill>
                  <a:schemeClr val="accent4">
                    <a:lumMod val="75000"/>
                  </a:schemeClr>
                </a:solidFill>
              </a:rPr>
              <a:t> </a:t>
            </a:r>
            <a:r>
              <a:rPr lang="ru-RU" sz="2400" b="1" dirty="0" err="1">
                <a:solidFill>
                  <a:schemeClr val="accent4">
                    <a:lumMod val="75000"/>
                  </a:schemeClr>
                </a:solidFill>
              </a:rPr>
              <a:t>методи</a:t>
            </a:r>
            <a:r>
              <a:rPr lang="ru-RU" sz="2400" b="1" dirty="0">
                <a:solidFill>
                  <a:schemeClr val="accent4">
                    <a:lumMod val="75000"/>
                  </a:schemeClr>
                </a:solidFill>
              </a:rPr>
              <a:t>, </a:t>
            </a:r>
            <a:r>
              <a:rPr lang="ru-RU" sz="2400" b="1" dirty="0" err="1">
                <a:solidFill>
                  <a:schemeClr val="accent4">
                    <a:lumMod val="75000"/>
                  </a:schemeClr>
                </a:solidFill>
              </a:rPr>
              <a:t>природні</a:t>
            </a:r>
            <a:r>
              <a:rPr lang="ru-RU" sz="2400" b="1" dirty="0">
                <a:solidFill>
                  <a:schemeClr val="accent4">
                    <a:lumMod val="75000"/>
                  </a:schemeClr>
                </a:solidFill>
              </a:rPr>
              <a:t> та </a:t>
            </a:r>
            <a:r>
              <a:rPr lang="ru-RU" sz="2400" b="1" dirty="0" err="1">
                <a:solidFill>
                  <a:schemeClr val="accent4">
                    <a:lumMod val="75000"/>
                  </a:schemeClr>
                </a:solidFill>
              </a:rPr>
              <a:t>преформовані</a:t>
            </a:r>
            <a:r>
              <a:rPr lang="ru-RU" sz="2400" b="1" dirty="0">
                <a:solidFill>
                  <a:schemeClr val="accent4">
                    <a:lumMod val="75000"/>
                  </a:schemeClr>
                </a:solidFill>
              </a:rPr>
              <a:t> </a:t>
            </a:r>
            <a:r>
              <a:rPr lang="ru-RU" sz="2400" b="1" dirty="0" err="1">
                <a:solidFill>
                  <a:schemeClr val="accent4">
                    <a:lumMod val="75000"/>
                  </a:schemeClr>
                </a:solidFill>
              </a:rPr>
              <a:t>чинники</a:t>
            </a:r>
            <a:r>
              <a:rPr lang="ru-RU" sz="2400" b="1" dirty="0">
                <a:solidFill>
                  <a:schemeClr val="accent4">
                    <a:lumMod val="75000"/>
                  </a:schemeClr>
                </a:solidFill>
              </a:rPr>
              <a:t>, </a:t>
            </a:r>
            <a:r>
              <a:rPr lang="ru-RU" sz="2400" b="1" dirty="0" err="1">
                <a:solidFill>
                  <a:schemeClr val="accent4">
                    <a:lumMod val="75000"/>
                  </a:schemeClr>
                </a:solidFill>
              </a:rPr>
              <a:t>медикаментозна</a:t>
            </a:r>
            <a:r>
              <a:rPr lang="ru-RU" sz="2400" b="1" dirty="0">
                <a:solidFill>
                  <a:schemeClr val="accent4">
                    <a:lumMod val="75000"/>
                  </a:schemeClr>
                </a:solidFill>
              </a:rPr>
              <a:t> </a:t>
            </a:r>
            <a:r>
              <a:rPr lang="ru-RU" sz="2400" b="1" dirty="0" err="1">
                <a:solidFill>
                  <a:schemeClr val="accent4">
                    <a:lumMod val="75000"/>
                  </a:schemeClr>
                </a:solidFill>
              </a:rPr>
              <a:t>терапія</a:t>
            </a:r>
            <a:r>
              <a:rPr lang="ru-RU" sz="2400" b="1" dirty="0">
                <a:solidFill>
                  <a:schemeClr val="accent4">
                    <a:lumMod val="75000"/>
                  </a:schemeClr>
                </a:solidFill>
              </a:rPr>
              <a:t>. </a:t>
            </a:r>
          </a:p>
          <a:p>
            <a:pPr algn="just"/>
            <a:r>
              <a:rPr lang="ru-RU" sz="2400" b="1" dirty="0" smtClean="0">
                <a:solidFill>
                  <a:schemeClr val="accent4">
                    <a:lumMod val="75000"/>
                  </a:schemeClr>
                </a:solidFill>
              </a:rPr>
              <a:t>	ЛФК </a:t>
            </a:r>
            <a:r>
              <a:rPr lang="ru-RU" sz="2400" b="1" dirty="0">
                <a:solidFill>
                  <a:schemeClr val="accent4">
                    <a:lumMod val="75000"/>
                  </a:schemeClr>
                </a:solidFill>
              </a:rPr>
              <a:t>- метод </a:t>
            </a:r>
            <a:r>
              <a:rPr lang="ru-RU" sz="2400" b="1" dirty="0" err="1">
                <a:solidFill>
                  <a:schemeClr val="accent4">
                    <a:lumMod val="75000"/>
                  </a:schemeClr>
                </a:solidFill>
              </a:rPr>
              <a:t>патогенетичної</a:t>
            </a:r>
            <a:r>
              <a:rPr lang="ru-RU" sz="2400" b="1" dirty="0">
                <a:solidFill>
                  <a:schemeClr val="accent4">
                    <a:lumMod val="75000"/>
                  </a:schemeClr>
                </a:solidFill>
              </a:rPr>
              <a:t> </a:t>
            </a:r>
            <a:r>
              <a:rPr lang="ru-RU" sz="2400" b="1" dirty="0" err="1">
                <a:solidFill>
                  <a:schemeClr val="accent4">
                    <a:lumMod val="75000"/>
                  </a:schemeClr>
                </a:solidFill>
              </a:rPr>
              <a:t>терапії</a:t>
            </a:r>
            <a:r>
              <a:rPr lang="ru-RU" sz="2400" b="1" dirty="0">
                <a:solidFill>
                  <a:schemeClr val="accent4">
                    <a:lumMod val="75000"/>
                  </a:schemeClr>
                </a:solidFill>
              </a:rPr>
              <a:t>. </a:t>
            </a:r>
            <a:r>
              <a:rPr lang="ru-RU" sz="2400" b="1" dirty="0" err="1">
                <a:solidFill>
                  <a:schemeClr val="accent4">
                    <a:lumMod val="75000"/>
                  </a:schemeClr>
                </a:solidFill>
              </a:rPr>
              <a:t>Систематичне</a:t>
            </a:r>
            <a:r>
              <a:rPr lang="ru-RU" sz="2400" b="1" dirty="0">
                <a:solidFill>
                  <a:schemeClr val="accent4">
                    <a:lumMod val="75000"/>
                  </a:schemeClr>
                </a:solidFill>
              </a:rPr>
              <a:t> </a:t>
            </a:r>
            <a:r>
              <a:rPr lang="ru-RU" sz="2400" b="1" dirty="0" err="1">
                <a:solidFill>
                  <a:schemeClr val="accent4">
                    <a:lumMod val="75000"/>
                  </a:schemeClr>
                </a:solidFill>
              </a:rPr>
              <a:t>застосування</a:t>
            </a:r>
            <a:r>
              <a:rPr lang="ru-RU" sz="2400" b="1" dirty="0">
                <a:solidFill>
                  <a:schemeClr val="accent4">
                    <a:lumMod val="75000"/>
                  </a:schemeClr>
                </a:solidFill>
              </a:rPr>
              <a:t> </a:t>
            </a:r>
            <a:r>
              <a:rPr lang="ru-RU" sz="2400" b="1" dirty="0" err="1">
                <a:solidFill>
                  <a:schemeClr val="accent4">
                    <a:lumMod val="75000"/>
                  </a:schemeClr>
                </a:solidFill>
              </a:rPr>
              <a:t>фізичних</a:t>
            </a:r>
            <a:r>
              <a:rPr lang="ru-RU" sz="2400" b="1" dirty="0">
                <a:solidFill>
                  <a:schemeClr val="accent4">
                    <a:lumMod val="75000"/>
                  </a:schemeClr>
                </a:solidFill>
              </a:rPr>
              <a:t> </a:t>
            </a:r>
            <a:r>
              <a:rPr lang="ru-RU" sz="2400" b="1" dirty="0" err="1">
                <a:solidFill>
                  <a:schemeClr val="accent4">
                    <a:lumMod val="75000"/>
                  </a:schemeClr>
                </a:solidFill>
              </a:rPr>
              <a:t>вправ</a:t>
            </a:r>
            <a:r>
              <a:rPr lang="ru-RU" sz="2400" b="1" dirty="0">
                <a:solidFill>
                  <a:schemeClr val="accent4">
                    <a:lumMod val="75000"/>
                  </a:schemeClr>
                </a:solidFill>
              </a:rPr>
              <a:t> </a:t>
            </a:r>
            <a:r>
              <a:rPr lang="ru-RU" sz="2400" b="1" dirty="0" err="1">
                <a:solidFill>
                  <a:schemeClr val="accent4">
                    <a:lumMod val="75000"/>
                  </a:schemeClr>
                </a:solidFill>
              </a:rPr>
              <a:t>впливає</a:t>
            </a:r>
            <a:r>
              <a:rPr lang="ru-RU" sz="2400" b="1" dirty="0">
                <a:solidFill>
                  <a:schemeClr val="accent4">
                    <a:lumMod val="75000"/>
                  </a:schemeClr>
                </a:solidFill>
              </a:rPr>
              <a:t> </a:t>
            </a:r>
            <a:r>
              <a:rPr lang="ru-RU" sz="2400" b="1" dirty="0" err="1">
                <a:solidFill>
                  <a:schemeClr val="accent4">
                    <a:lumMod val="75000"/>
                  </a:schemeClr>
                </a:solidFill>
              </a:rPr>
              <a:t>також</a:t>
            </a:r>
            <a:r>
              <a:rPr lang="ru-RU" sz="2400" b="1" dirty="0">
                <a:solidFill>
                  <a:schemeClr val="accent4">
                    <a:lumMod val="75000"/>
                  </a:schemeClr>
                </a:solidFill>
              </a:rPr>
              <a:t> на </a:t>
            </a:r>
            <a:r>
              <a:rPr lang="ru-RU" sz="2400" b="1" dirty="0" err="1">
                <a:solidFill>
                  <a:schemeClr val="accent4">
                    <a:lumMod val="75000"/>
                  </a:schemeClr>
                </a:solidFill>
              </a:rPr>
              <a:t>реактивність</a:t>
            </a:r>
            <a:r>
              <a:rPr lang="ru-RU" sz="2400" b="1" dirty="0">
                <a:solidFill>
                  <a:schemeClr val="accent4">
                    <a:lumMod val="75000"/>
                  </a:schemeClr>
                </a:solidFill>
              </a:rPr>
              <a:t> </a:t>
            </a:r>
            <a:r>
              <a:rPr lang="ru-RU" sz="2400" b="1" dirty="0" err="1">
                <a:solidFill>
                  <a:schemeClr val="accent4">
                    <a:lumMod val="75000"/>
                  </a:schemeClr>
                </a:solidFill>
              </a:rPr>
              <a:t>організму</a:t>
            </a:r>
            <a:r>
              <a:rPr lang="ru-RU" sz="2400" b="1" dirty="0">
                <a:solidFill>
                  <a:schemeClr val="accent4">
                    <a:lumMod val="75000"/>
                  </a:schemeClr>
                </a:solidFill>
              </a:rPr>
              <a:t> та патогенез </a:t>
            </a:r>
            <a:r>
              <a:rPr lang="ru-RU" sz="2400" b="1" dirty="0" err="1">
                <a:solidFill>
                  <a:schemeClr val="accent4">
                    <a:lumMod val="75000"/>
                  </a:schemeClr>
                </a:solidFill>
              </a:rPr>
              <a:t>захворювання</a:t>
            </a:r>
            <a:r>
              <a:rPr lang="ru-RU" sz="2400" b="1" dirty="0">
                <a:solidFill>
                  <a:schemeClr val="accent4">
                    <a:lumMod val="75000"/>
                  </a:schemeClr>
                </a:solidFill>
              </a:rPr>
              <a:t>. </a:t>
            </a:r>
          </a:p>
          <a:p>
            <a:pPr algn="just"/>
            <a:r>
              <a:rPr lang="ru-RU" sz="2400" b="1" dirty="0" smtClean="0">
                <a:solidFill>
                  <a:schemeClr val="accent4">
                    <a:lumMod val="75000"/>
                  </a:schemeClr>
                </a:solidFill>
              </a:rPr>
              <a:t>	ЛФК </a:t>
            </a:r>
            <a:r>
              <a:rPr lang="ru-RU" sz="2400" b="1" dirty="0">
                <a:solidFill>
                  <a:schemeClr val="accent4">
                    <a:lumMod val="75000"/>
                  </a:schemeClr>
                </a:solidFill>
              </a:rPr>
              <a:t>- метод </a:t>
            </a:r>
            <a:r>
              <a:rPr lang="ru-RU" sz="2400" b="1" dirty="0" err="1">
                <a:solidFill>
                  <a:schemeClr val="accent4">
                    <a:lumMod val="75000"/>
                  </a:schemeClr>
                </a:solidFill>
              </a:rPr>
              <a:t>активної</a:t>
            </a:r>
            <a:r>
              <a:rPr lang="ru-RU" sz="2400" b="1" dirty="0">
                <a:solidFill>
                  <a:schemeClr val="accent4">
                    <a:lumMod val="75000"/>
                  </a:schemeClr>
                </a:solidFill>
              </a:rPr>
              <a:t> </a:t>
            </a:r>
            <a:r>
              <a:rPr lang="uk-UA" sz="2400" b="1" dirty="0">
                <a:solidFill>
                  <a:schemeClr val="accent4">
                    <a:lumMod val="75000"/>
                  </a:schemeClr>
                </a:solidFill>
              </a:rPr>
              <a:t>і</a:t>
            </a:r>
            <a:r>
              <a:rPr lang="ru-RU" sz="2400" b="1" dirty="0">
                <a:solidFill>
                  <a:schemeClr val="accent4">
                    <a:lumMod val="75000"/>
                  </a:schemeClr>
                </a:solidFill>
              </a:rPr>
              <a:t> </a:t>
            </a:r>
            <a:r>
              <a:rPr lang="ru-RU" sz="2400" b="1" dirty="0" err="1">
                <a:solidFill>
                  <a:schemeClr val="accent4">
                    <a:lumMod val="75000"/>
                  </a:schemeClr>
                </a:solidFill>
              </a:rPr>
              <a:t>функціональної</a:t>
            </a:r>
            <a:r>
              <a:rPr lang="ru-RU" sz="2400" b="1" dirty="0">
                <a:solidFill>
                  <a:schemeClr val="accent4">
                    <a:lumMod val="75000"/>
                  </a:schemeClr>
                </a:solidFill>
              </a:rPr>
              <a:t> </a:t>
            </a:r>
            <a:r>
              <a:rPr lang="ru-RU" sz="2400" b="1" dirty="0" err="1">
                <a:solidFill>
                  <a:schemeClr val="accent4">
                    <a:lumMod val="75000"/>
                  </a:schemeClr>
                </a:solidFill>
              </a:rPr>
              <a:t>терапії</a:t>
            </a:r>
            <a:r>
              <a:rPr lang="ru-RU" sz="2400" b="1" dirty="0">
                <a:solidFill>
                  <a:schemeClr val="accent4">
                    <a:lumMod val="75000"/>
                  </a:schemeClr>
                </a:solidFill>
              </a:rPr>
              <a:t>. </a:t>
            </a:r>
            <a:r>
              <a:rPr lang="ru-RU" sz="2400" b="1" dirty="0" err="1">
                <a:solidFill>
                  <a:schemeClr val="accent4">
                    <a:lumMod val="75000"/>
                  </a:schemeClr>
                </a:solidFill>
              </a:rPr>
              <a:t>Регулярне</a:t>
            </a:r>
            <a:r>
              <a:rPr lang="ru-RU" sz="2400" b="1" dirty="0">
                <a:solidFill>
                  <a:schemeClr val="accent4">
                    <a:lumMod val="75000"/>
                  </a:schemeClr>
                </a:solidFill>
              </a:rPr>
              <a:t> </a:t>
            </a:r>
            <a:r>
              <a:rPr lang="ru-RU" sz="2400" b="1" dirty="0" err="1">
                <a:solidFill>
                  <a:schemeClr val="accent4">
                    <a:lumMod val="75000"/>
                  </a:schemeClr>
                </a:solidFill>
              </a:rPr>
              <a:t>дозоване</a:t>
            </a:r>
            <a:r>
              <a:rPr lang="ru-RU" sz="2400" b="1" dirty="0">
                <a:solidFill>
                  <a:schemeClr val="accent4">
                    <a:lumMod val="75000"/>
                  </a:schemeClr>
                </a:solidFill>
              </a:rPr>
              <a:t> </a:t>
            </a:r>
            <a:r>
              <a:rPr lang="ru-RU" sz="2400" b="1" dirty="0" err="1">
                <a:solidFill>
                  <a:schemeClr val="accent4">
                    <a:lumMod val="75000"/>
                  </a:schemeClr>
                </a:solidFill>
              </a:rPr>
              <a:t>тренування</a:t>
            </a:r>
            <a:r>
              <a:rPr lang="ru-RU" sz="2400" b="1" dirty="0">
                <a:solidFill>
                  <a:schemeClr val="accent4">
                    <a:lumMod val="75000"/>
                  </a:schemeClr>
                </a:solidFill>
              </a:rPr>
              <a:t> </a:t>
            </a:r>
            <a:r>
              <a:rPr lang="ru-RU" sz="2400" b="1" dirty="0" err="1">
                <a:solidFill>
                  <a:schemeClr val="accent4">
                    <a:lumMod val="75000"/>
                  </a:schemeClr>
                </a:solidFill>
              </a:rPr>
              <a:t>фізичними</a:t>
            </a:r>
            <a:r>
              <a:rPr lang="ru-RU" sz="2400" b="1" dirty="0">
                <a:solidFill>
                  <a:schemeClr val="accent4">
                    <a:lumMod val="75000"/>
                  </a:schemeClr>
                </a:solidFill>
              </a:rPr>
              <a:t> </a:t>
            </a:r>
            <a:r>
              <a:rPr lang="ru-RU" sz="2400" b="1" dirty="0" err="1">
                <a:solidFill>
                  <a:schemeClr val="accent4">
                    <a:lumMod val="75000"/>
                  </a:schemeClr>
                </a:solidFill>
              </a:rPr>
              <a:t>вправами</a:t>
            </a:r>
            <a:r>
              <a:rPr lang="ru-RU" sz="2400" b="1" dirty="0">
                <a:solidFill>
                  <a:schemeClr val="accent4">
                    <a:lumMod val="75000"/>
                  </a:schemeClr>
                </a:solidFill>
              </a:rPr>
              <a:t> </a:t>
            </a:r>
            <a:r>
              <a:rPr lang="ru-RU" sz="2400" b="1" dirty="0" err="1">
                <a:solidFill>
                  <a:schemeClr val="accent4">
                    <a:lumMod val="75000"/>
                  </a:schemeClr>
                </a:solidFill>
              </a:rPr>
              <a:t>стимулює</a:t>
            </a:r>
            <a:r>
              <a:rPr lang="ru-RU" sz="2400" b="1" dirty="0">
                <a:solidFill>
                  <a:schemeClr val="accent4">
                    <a:lumMod val="75000"/>
                  </a:schemeClr>
                </a:solidFill>
              </a:rPr>
              <a:t> і </a:t>
            </a:r>
            <a:r>
              <a:rPr lang="ru-RU" sz="2400" b="1" dirty="0" err="1">
                <a:solidFill>
                  <a:schemeClr val="accent4">
                    <a:lumMod val="75000"/>
                  </a:schemeClr>
                </a:solidFill>
              </a:rPr>
              <a:t>пристосовує</a:t>
            </a:r>
            <a:r>
              <a:rPr lang="ru-RU" sz="2400" b="1" dirty="0">
                <a:solidFill>
                  <a:schemeClr val="accent4">
                    <a:lumMod val="75000"/>
                  </a:schemeClr>
                </a:solidFill>
              </a:rPr>
              <a:t> </a:t>
            </a:r>
            <a:r>
              <a:rPr lang="ru-RU" sz="2400" b="1" dirty="0" err="1">
                <a:solidFill>
                  <a:schemeClr val="accent4">
                    <a:lumMod val="75000"/>
                  </a:schemeClr>
                </a:solidFill>
              </a:rPr>
              <a:t>організм</a:t>
            </a:r>
            <a:r>
              <a:rPr lang="ru-RU" sz="2400" b="1" dirty="0">
                <a:solidFill>
                  <a:schemeClr val="accent4">
                    <a:lumMod val="75000"/>
                  </a:schemeClr>
                </a:solidFill>
              </a:rPr>
              <a:t> хворого до </a:t>
            </a:r>
            <a:r>
              <a:rPr lang="ru-RU" sz="2400" b="1" dirty="0" err="1">
                <a:solidFill>
                  <a:schemeClr val="accent4">
                    <a:lumMod val="75000"/>
                  </a:schemeClr>
                </a:solidFill>
              </a:rPr>
              <a:t>фізичних</a:t>
            </a:r>
            <a:r>
              <a:rPr lang="ru-RU" sz="2400" b="1" dirty="0">
                <a:solidFill>
                  <a:schemeClr val="accent4">
                    <a:lumMod val="75000"/>
                  </a:schemeClr>
                </a:solidFill>
              </a:rPr>
              <a:t> </a:t>
            </a:r>
            <a:r>
              <a:rPr lang="ru-RU" sz="2400" b="1" dirty="0" err="1">
                <a:solidFill>
                  <a:schemeClr val="accent4">
                    <a:lumMod val="75000"/>
                  </a:schemeClr>
                </a:solidFill>
              </a:rPr>
              <a:t>навантажень</a:t>
            </a:r>
            <a:r>
              <a:rPr lang="ru-RU" sz="2400" b="1" dirty="0">
                <a:solidFill>
                  <a:schemeClr val="accent4">
                    <a:lumMod val="75000"/>
                  </a:schemeClr>
                </a:solidFill>
              </a:rPr>
              <a:t>, </a:t>
            </a:r>
            <a:r>
              <a:rPr lang="ru-RU" sz="2400" b="1" dirty="0" err="1">
                <a:solidFill>
                  <a:schemeClr val="accent4">
                    <a:lumMod val="75000"/>
                  </a:schemeClr>
                </a:solidFill>
              </a:rPr>
              <a:t>що</a:t>
            </a:r>
            <a:r>
              <a:rPr lang="ru-RU" sz="2400" b="1" dirty="0">
                <a:solidFill>
                  <a:schemeClr val="accent4">
                    <a:lumMod val="75000"/>
                  </a:schemeClr>
                </a:solidFill>
              </a:rPr>
              <a:t> </a:t>
            </a:r>
            <a:r>
              <a:rPr lang="ru-RU" sz="2400" b="1" dirty="0" err="1">
                <a:solidFill>
                  <a:schemeClr val="accent4">
                    <a:lumMod val="75000"/>
                  </a:schemeClr>
                </a:solidFill>
              </a:rPr>
              <a:t>поступово</a:t>
            </a:r>
            <a:r>
              <a:rPr lang="ru-RU" sz="2400" b="1" dirty="0">
                <a:solidFill>
                  <a:schemeClr val="accent4">
                    <a:lumMod val="75000"/>
                  </a:schemeClr>
                </a:solidFill>
              </a:rPr>
              <a:t> </a:t>
            </a:r>
            <a:r>
              <a:rPr lang="ru-RU" sz="2400" b="1" dirty="0" err="1">
                <a:solidFill>
                  <a:schemeClr val="accent4">
                    <a:lumMod val="75000"/>
                  </a:schemeClr>
                </a:solidFill>
              </a:rPr>
              <a:t>збільшуються</a:t>
            </a:r>
            <a:r>
              <a:rPr lang="ru-RU" sz="2400" b="1" dirty="0">
                <a:solidFill>
                  <a:schemeClr val="accent4">
                    <a:lumMod val="75000"/>
                  </a:schemeClr>
                </a:solidFill>
              </a:rPr>
              <a:t> і </a:t>
            </a:r>
            <a:r>
              <a:rPr lang="ru-RU" sz="2400" b="1" dirty="0" err="1">
                <a:solidFill>
                  <a:schemeClr val="accent4">
                    <a:lumMod val="75000"/>
                  </a:schemeClr>
                </a:solidFill>
              </a:rPr>
              <a:t>призводять</a:t>
            </a:r>
            <a:r>
              <a:rPr lang="ru-RU" sz="2400" b="1" dirty="0">
                <a:solidFill>
                  <a:schemeClr val="accent4">
                    <a:lumMod val="75000"/>
                  </a:schemeClr>
                </a:solidFill>
              </a:rPr>
              <a:t> до </a:t>
            </a:r>
            <a:r>
              <a:rPr lang="ru-RU" sz="2400" b="1" dirty="0" err="1">
                <a:solidFill>
                  <a:schemeClr val="accent4">
                    <a:lumMod val="75000"/>
                  </a:schemeClr>
                </a:solidFill>
              </a:rPr>
              <a:t>функціональної</a:t>
            </a:r>
            <a:r>
              <a:rPr lang="ru-RU" sz="2400" b="1" dirty="0">
                <a:solidFill>
                  <a:schemeClr val="accent4">
                    <a:lumMod val="75000"/>
                  </a:schemeClr>
                </a:solidFill>
              </a:rPr>
              <a:t> </a:t>
            </a:r>
            <a:r>
              <a:rPr lang="ru-RU" sz="2400" b="1" dirty="0" err="1">
                <a:solidFill>
                  <a:schemeClr val="accent4">
                    <a:lumMod val="75000"/>
                  </a:schemeClr>
                </a:solidFill>
              </a:rPr>
              <a:t>адаптації</a:t>
            </a:r>
            <a:r>
              <a:rPr lang="ru-RU" sz="2400" b="1" dirty="0">
                <a:solidFill>
                  <a:schemeClr val="accent4">
                    <a:lumMod val="75000"/>
                  </a:schemeClr>
                </a:solidFill>
              </a:rPr>
              <a:t> хворого. </a:t>
            </a:r>
          </a:p>
          <a:p>
            <a:pPr algn="just"/>
            <a:endParaRPr lang="ru-RU" sz="2400" b="1" dirty="0">
              <a:solidFill>
                <a:schemeClr val="accent4">
                  <a:lumMod val="75000"/>
                </a:schemeClr>
              </a:solidFill>
            </a:endParaRPr>
          </a:p>
        </p:txBody>
      </p:sp>
    </p:spTree>
    <p:extLst>
      <p:ext uri="{BB962C8B-B14F-4D97-AF65-F5344CB8AC3E}">
        <p14:creationId xmlns:p14="http://schemas.microsoft.com/office/powerpoint/2010/main" val="1429789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rafik eben Design Zeichnung Frau Therapeut Portion jung weiblich geduldig  Schritt oben das Stufen, medizinisch Rehabilitation, physisch Therapie  Aktivität im Stadt Krankenhaus. Karikatur Stil Vektor Illustration 27766043  Vektor Kunst bei Vecteezy"/>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60"/>
                    </a14:imgEffect>
                  </a14:imgLayer>
                </a14:imgProps>
              </a:ext>
              <a:ext uri="{28A0092B-C50C-407E-A947-70E740481C1C}">
                <a14:useLocalDpi xmlns:a14="http://schemas.microsoft.com/office/drawing/2010/main" val="0"/>
              </a:ext>
            </a:extLst>
          </a:blip>
          <a:srcRect l="7348" r="3851"/>
          <a:stretch/>
        </p:blipFill>
        <p:spPr bwMode="auto">
          <a:xfrm>
            <a:off x="0" y="-6762"/>
            <a:ext cx="9144000" cy="686476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fontScale="90000"/>
          </a:bodyPr>
          <a:lstStyle/>
          <a:p>
            <a:r>
              <a:rPr lang="uk-UA" dirty="0">
                <a:solidFill>
                  <a:schemeClr val="accent4">
                    <a:lumMod val="75000"/>
                  </a:schemeClr>
                </a:solidFill>
              </a:rPr>
              <a:t>2. Методи ЛФК</a:t>
            </a:r>
            <a:r>
              <a:rPr lang="ru-RU" dirty="0">
                <a:solidFill>
                  <a:schemeClr val="accent4">
                    <a:lumMod val="75000"/>
                  </a:schemeClr>
                </a:solidFill>
              </a:rPr>
              <a:t/>
            </a:r>
            <a:br>
              <a:rPr lang="ru-RU" dirty="0">
                <a:solidFill>
                  <a:schemeClr val="accent4">
                    <a:lumMod val="75000"/>
                  </a:schemeClr>
                </a:solidFill>
              </a:rPr>
            </a:br>
            <a:endParaRPr lang="ru-RU" dirty="0">
              <a:solidFill>
                <a:schemeClr val="accent4">
                  <a:lumMod val="75000"/>
                </a:schemeClr>
              </a:solidFill>
            </a:endParaRPr>
          </a:p>
        </p:txBody>
      </p:sp>
      <p:sp>
        <p:nvSpPr>
          <p:cNvPr id="3" name="Объект 2"/>
          <p:cNvSpPr>
            <a:spLocks noGrp="1"/>
          </p:cNvSpPr>
          <p:nvPr>
            <p:ph idx="1"/>
          </p:nvPr>
        </p:nvSpPr>
        <p:spPr>
          <a:xfrm>
            <a:off x="251520" y="1052736"/>
            <a:ext cx="8712968" cy="5760640"/>
          </a:xfrm>
        </p:spPr>
        <p:txBody>
          <a:bodyPr>
            <a:normAutofit fontScale="70000" lnSpcReduction="20000"/>
          </a:bodyPr>
          <a:lstStyle/>
          <a:p>
            <a:pPr marL="0" indent="0" algn="just">
              <a:buNone/>
            </a:pPr>
            <a:r>
              <a:rPr lang="ru-RU" dirty="0" smtClean="0">
                <a:solidFill>
                  <a:schemeClr val="accent4">
                    <a:lumMod val="75000"/>
                  </a:schemeClr>
                </a:solidFill>
              </a:rPr>
              <a:t>	</a:t>
            </a:r>
            <a:r>
              <a:rPr lang="ru-RU" sz="3400" b="1" dirty="0" err="1" smtClean="0">
                <a:solidFill>
                  <a:schemeClr val="accent4">
                    <a:lumMod val="75000"/>
                  </a:schemeClr>
                </a:solidFill>
              </a:rPr>
              <a:t>Однією</a:t>
            </a:r>
            <a:r>
              <a:rPr lang="ru-RU" sz="3400" b="1" dirty="0" smtClean="0">
                <a:solidFill>
                  <a:schemeClr val="accent4">
                    <a:lumMod val="75000"/>
                  </a:schemeClr>
                </a:solidFill>
              </a:rPr>
              <a:t> </a:t>
            </a:r>
            <a:r>
              <a:rPr lang="ru-RU" sz="3400" b="1" dirty="0" err="1">
                <a:solidFill>
                  <a:schemeClr val="accent4">
                    <a:lumMod val="75000"/>
                  </a:schemeClr>
                </a:solidFill>
              </a:rPr>
              <a:t>із</a:t>
            </a:r>
            <a:r>
              <a:rPr lang="ru-RU" sz="3400" b="1" dirty="0">
                <a:solidFill>
                  <a:schemeClr val="accent4">
                    <a:lumMod val="75000"/>
                  </a:schemeClr>
                </a:solidFill>
              </a:rPr>
              <a:t> </a:t>
            </a:r>
            <a:r>
              <a:rPr lang="ru-RU" sz="3400" b="1" dirty="0" err="1">
                <a:solidFill>
                  <a:schemeClr val="accent4">
                    <a:lumMod val="75000"/>
                  </a:schemeClr>
                </a:solidFill>
              </a:rPr>
              <a:t>характерних</a:t>
            </a:r>
            <a:r>
              <a:rPr lang="ru-RU" sz="3400" b="1" dirty="0">
                <a:solidFill>
                  <a:schemeClr val="accent4">
                    <a:lumMod val="75000"/>
                  </a:schemeClr>
                </a:solidFill>
              </a:rPr>
              <a:t> </a:t>
            </a:r>
            <a:r>
              <a:rPr lang="ru-RU" sz="3400" b="1" dirty="0" err="1">
                <a:solidFill>
                  <a:schemeClr val="accent4">
                    <a:lumMod val="75000"/>
                  </a:schemeClr>
                </a:solidFill>
              </a:rPr>
              <a:t>особливостей</a:t>
            </a:r>
            <a:r>
              <a:rPr lang="ru-RU" sz="3400" b="1" dirty="0">
                <a:solidFill>
                  <a:schemeClr val="accent4">
                    <a:lumMod val="75000"/>
                  </a:schemeClr>
                </a:solidFill>
              </a:rPr>
              <a:t> ЛФК є </a:t>
            </a:r>
            <a:r>
              <a:rPr lang="ru-RU" sz="3400" b="1" dirty="0" err="1">
                <a:solidFill>
                  <a:schemeClr val="accent4">
                    <a:lumMod val="75000"/>
                  </a:schemeClr>
                </a:solidFill>
              </a:rPr>
              <a:t>процес</a:t>
            </a:r>
            <a:r>
              <a:rPr lang="ru-RU" sz="3400" b="1" dirty="0">
                <a:solidFill>
                  <a:schemeClr val="accent4">
                    <a:lumMod val="75000"/>
                  </a:schemeClr>
                </a:solidFill>
              </a:rPr>
              <a:t> </a:t>
            </a:r>
            <a:r>
              <a:rPr lang="ru-RU" sz="3400" b="1" dirty="0" err="1">
                <a:solidFill>
                  <a:schemeClr val="accent4">
                    <a:lumMod val="75000"/>
                  </a:schemeClr>
                </a:solidFill>
              </a:rPr>
              <a:t>дозованого</a:t>
            </a:r>
            <a:r>
              <a:rPr lang="ru-RU" sz="3400" b="1" dirty="0">
                <a:solidFill>
                  <a:schemeClr val="accent4">
                    <a:lumMod val="75000"/>
                  </a:schemeClr>
                </a:solidFill>
              </a:rPr>
              <a:t> </a:t>
            </a:r>
            <a:r>
              <a:rPr lang="ru-RU" sz="3400" b="1" dirty="0" err="1">
                <a:solidFill>
                  <a:schemeClr val="accent4">
                    <a:lumMod val="75000"/>
                  </a:schemeClr>
                </a:solidFill>
              </a:rPr>
              <a:t>тренування</a:t>
            </a:r>
            <a:r>
              <a:rPr lang="ru-RU" sz="3400" b="1" dirty="0">
                <a:solidFill>
                  <a:schemeClr val="accent4">
                    <a:lumMod val="75000"/>
                  </a:schemeClr>
                </a:solidFill>
              </a:rPr>
              <a:t>. </a:t>
            </a:r>
            <a:r>
              <a:rPr lang="ru-RU" sz="3400" b="1" dirty="0" err="1">
                <a:solidFill>
                  <a:schemeClr val="accent4">
                    <a:lumMod val="75000"/>
                  </a:schemeClr>
                </a:solidFill>
              </a:rPr>
              <a:t>Розрізняють</a:t>
            </a:r>
            <a:r>
              <a:rPr lang="ru-RU" sz="3400" b="1" dirty="0">
                <a:solidFill>
                  <a:schemeClr val="accent4">
                    <a:lumMod val="75000"/>
                  </a:schemeClr>
                </a:solidFill>
              </a:rPr>
              <a:t> </a:t>
            </a:r>
            <a:r>
              <a:rPr lang="ru-RU" sz="3400" b="1" dirty="0" err="1">
                <a:solidFill>
                  <a:schemeClr val="accent4">
                    <a:lumMod val="75000"/>
                  </a:schemeClr>
                </a:solidFill>
              </a:rPr>
              <a:t>загальне</a:t>
            </a:r>
            <a:r>
              <a:rPr lang="ru-RU" sz="3400" b="1" dirty="0">
                <a:solidFill>
                  <a:schemeClr val="accent4">
                    <a:lumMod val="75000"/>
                  </a:schemeClr>
                </a:solidFill>
              </a:rPr>
              <a:t> та </a:t>
            </a:r>
            <a:r>
              <a:rPr lang="ru-RU" sz="3400" b="1" dirty="0" err="1">
                <a:solidFill>
                  <a:schemeClr val="accent4">
                    <a:lumMod val="75000"/>
                  </a:schemeClr>
                </a:solidFill>
              </a:rPr>
              <a:t>спеціальне</a:t>
            </a:r>
            <a:r>
              <a:rPr lang="ru-RU" sz="3400" b="1" dirty="0">
                <a:solidFill>
                  <a:schemeClr val="accent4">
                    <a:lumMod val="75000"/>
                  </a:schemeClr>
                </a:solidFill>
              </a:rPr>
              <a:t> </a:t>
            </a:r>
            <a:r>
              <a:rPr lang="ru-RU" sz="3400" b="1" dirty="0" err="1">
                <a:solidFill>
                  <a:schemeClr val="accent4">
                    <a:lumMod val="75000"/>
                  </a:schemeClr>
                </a:solidFill>
              </a:rPr>
              <a:t>дозоване</a:t>
            </a:r>
            <a:r>
              <a:rPr lang="ru-RU" sz="3400" b="1" dirty="0">
                <a:solidFill>
                  <a:schemeClr val="accent4">
                    <a:lumMod val="75000"/>
                  </a:schemeClr>
                </a:solidFill>
              </a:rPr>
              <a:t> </a:t>
            </a:r>
            <a:r>
              <a:rPr lang="ru-RU" sz="3400" b="1" dirty="0" err="1">
                <a:solidFill>
                  <a:schemeClr val="accent4">
                    <a:lumMod val="75000"/>
                  </a:schemeClr>
                </a:solidFill>
              </a:rPr>
              <a:t>тренування</a:t>
            </a:r>
            <a:r>
              <a:rPr lang="ru-RU" sz="3400" b="1" dirty="0">
                <a:solidFill>
                  <a:schemeClr val="accent4">
                    <a:lumMod val="75000"/>
                  </a:schemeClr>
                </a:solidFill>
              </a:rPr>
              <a:t>. </a:t>
            </a:r>
            <a:r>
              <a:rPr lang="ru-RU" sz="3400" b="1" dirty="0" err="1">
                <a:solidFill>
                  <a:schemeClr val="accent4">
                    <a:lumMod val="75000"/>
                  </a:schemeClr>
                </a:solidFill>
              </a:rPr>
              <a:t>Загальне</a:t>
            </a:r>
            <a:r>
              <a:rPr lang="ru-RU" sz="3400" b="1" dirty="0">
                <a:solidFill>
                  <a:schemeClr val="accent4">
                    <a:lumMod val="75000"/>
                  </a:schemeClr>
                </a:solidFill>
              </a:rPr>
              <a:t> </a:t>
            </a:r>
            <a:r>
              <a:rPr lang="ru-RU" sz="3400" b="1" dirty="0" err="1">
                <a:solidFill>
                  <a:schemeClr val="accent4">
                    <a:lumMod val="75000"/>
                  </a:schemeClr>
                </a:solidFill>
              </a:rPr>
              <a:t>тренування</a:t>
            </a:r>
            <a:r>
              <a:rPr lang="ru-RU" sz="3400" b="1" dirty="0">
                <a:solidFill>
                  <a:schemeClr val="accent4">
                    <a:lumMod val="75000"/>
                  </a:schemeClr>
                </a:solidFill>
              </a:rPr>
              <a:t> </a:t>
            </a:r>
            <a:r>
              <a:rPr lang="ru-RU" sz="3400" b="1" dirty="0" err="1">
                <a:solidFill>
                  <a:schemeClr val="accent4">
                    <a:lumMod val="75000"/>
                  </a:schemeClr>
                </a:solidFill>
              </a:rPr>
              <a:t>застосовують</a:t>
            </a:r>
            <a:r>
              <a:rPr lang="ru-RU" sz="3400" b="1" dirty="0">
                <a:solidFill>
                  <a:schemeClr val="accent4">
                    <a:lumMod val="75000"/>
                  </a:schemeClr>
                </a:solidFill>
              </a:rPr>
              <a:t> для </a:t>
            </a:r>
            <a:r>
              <a:rPr lang="ru-RU" sz="3400" b="1" dirty="0" err="1">
                <a:solidFill>
                  <a:schemeClr val="accent4">
                    <a:lumMod val="75000"/>
                  </a:schemeClr>
                </a:solidFill>
              </a:rPr>
              <a:t>оздоровлення</a:t>
            </a:r>
            <a:r>
              <a:rPr lang="ru-RU" sz="3400" b="1" dirty="0">
                <a:solidFill>
                  <a:schemeClr val="accent4">
                    <a:lumMod val="75000"/>
                  </a:schemeClr>
                </a:solidFill>
              </a:rPr>
              <a:t>, </a:t>
            </a:r>
            <a:r>
              <a:rPr lang="ru-RU" sz="3400" b="1" dirty="0" err="1">
                <a:solidFill>
                  <a:schemeClr val="accent4">
                    <a:lumMod val="75000"/>
                  </a:schemeClr>
                </a:solidFill>
              </a:rPr>
              <a:t>зміцнення</a:t>
            </a:r>
            <a:r>
              <a:rPr lang="ru-RU" sz="3400" b="1" dirty="0">
                <a:solidFill>
                  <a:schemeClr val="accent4">
                    <a:lumMod val="75000"/>
                  </a:schemeClr>
                </a:solidFill>
              </a:rPr>
              <a:t> та </a:t>
            </a:r>
            <a:r>
              <a:rPr lang="ru-RU" sz="3400" b="1" dirty="0" err="1">
                <a:solidFill>
                  <a:schemeClr val="accent4">
                    <a:lumMod val="75000"/>
                  </a:schemeClr>
                </a:solidFill>
              </a:rPr>
              <a:t>загального</a:t>
            </a:r>
            <a:r>
              <a:rPr lang="ru-RU" sz="3400" b="1" dirty="0">
                <a:solidFill>
                  <a:schemeClr val="accent4">
                    <a:lumMod val="75000"/>
                  </a:schemeClr>
                </a:solidFill>
              </a:rPr>
              <a:t> </a:t>
            </a:r>
            <a:r>
              <a:rPr lang="ru-RU" sz="3400" b="1" dirty="0" err="1">
                <a:solidFill>
                  <a:schemeClr val="accent4">
                    <a:lumMod val="75000"/>
                  </a:schemeClr>
                </a:solidFill>
              </a:rPr>
              <a:t>розвитку</a:t>
            </a:r>
            <a:r>
              <a:rPr lang="ru-RU" sz="3400" b="1" dirty="0">
                <a:solidFill>
                  <a:schemeClr val="accent4">
                    <a:lumMod val="75000"/>
                  </a:schemeClr>
                </a:solidFill>
              </a:rPr>
              <a:t> </a:t>
            </a:r>
            <a:r>
              <a:rPr lang="ru-RU" sz="3400" b="1" dirty="0" err="1">
                <a:solidFill>
                  <a:schemeClr val="accent4">
                    <a:lumMod val="75000"/>
                  </a:schemeClr>
                </a:solidFill>
              </a:rPr>
              <a:t>організму</a:t>
            </a:r>
            <a:r>
              <a:rPr lang="ru-RU" sz="3400" b="1" dirty="0">
                <a:solidFill>
                  <a:schemeClr val="accent4">
                    <a:lumMod val="75000"/>
                  </a:schemeClr>
                </a:solidFill>
              </a:rPr>
              <a:t>. При </a:t>
            </a:r>
            <a:r>
              <a:rPr lang="ru-RU" sz="3400" b="1" dirty="0" err="1">
                <a:solidFill>
                  <a:schemeClr val="accent4">
                    <a:lumMod val="75000"/>
                  </a:schemeClr>
                </a:solidFill>
              </a:rPr>
              <a:t>цьому</a:t>
            </a:r>
            <a:r>
              <a:rPr lang="ru-RU" sz="3400" b="1" dirty="0">
                <a:solidFill>
                  <a:schemeClr val="accent4">
                    <a:lumMod val="75000"/>
                  </a:schemeClr>
                </a:solidFill>
              </a:rPr>
              <a:t> </a:t>
            </a:r>
            <a:r>
              <a:rPr lang="ru-RU" sz="3400" b="1" dirty="0" err="1">
                <a:solidFill>
                  <a:schemeClr val="accent4">
                    <a:lumMod val="75000"/>
                  </a:schemeClr>
                </a:solidFill>
              </a:rPr>
              <a:t>використовуються</a:t>
            </a:r>
            <a:r>
              <a:rPr lang="ru-RU" sz="3400" b="1" dirty="0">
                <a:solidFill>
                  <a:schemeClr val="accent4">
                    <a:lumMod val="75000"/>
                  </a:schemeClr>
                </a:solidFill>
              </a:rPr>
              <a:t> </a:t>
            </a:r>
            <a:r>
              <a:rPr lang="ru-RU" sz="3400" b="1" dirty="0" err="1">
                <a:solidFill>
                  <a:schemeClr val="accent4">
                    <a:lumMod val="75000"/>
                  </a:schemeClr>
                </a:solidFill>
              </a:rPr>
              <a:t>загальнозміцнюючі</a:t>
            </a:r>
            <a:r>
              <a:rPr lang="ru-RU" sz="3400" b="1" dirty="0">
                <a:solidFill>
                  <a:schemeClr val="accent4">
                    <a:lumMod val="75000"/>
                  </a:schemeClr>
                </a:solidFill>
              </a:rPr>
              <a:t> та </a:t>
            </a:r>
            <a:r>
              <a:rPr lang="ru-RU" sz="3400" b="1" dirty="0" err="1">
                <a:solidFill>
                  <a:schemeClr val="accent4">
                    <a:lumMod val="75000"/>
                  </a:schemeClr>
                </a:solidFill>
              </a:rPr>
              <a:t>загально-розвиваючі</a:t>
            </a:r>
            <a:r>
              <a:rPr lang="ru-RU" sz="3400" b="1" dirty="0">
                <a:solidFill>
                  <a:schemeClr val="accent4">
                    <a:lumMod val="75000"/>
                  </a:schemeClr>
                </a:solidFill>
              </a:rPr>
              <a:t> </a:t>
            </a:r>
            <a:r>
              <a:rPr lang="ru-RU" sz="3400" b="1" dirty="0" err="1">
                <a:solidFill>
                  <a:schemeClr val="accent4">
                    <a:lumMod val="75000"/>
                  </a:schemeClr>
                </a:solidFill>
              </a:rPr>
              <a:t>фізичні</a:t>
            </a:r>
            <a:r>
              <a:rPr lang="ru-RU" sz="3400" b="1" dirty="0">
                <a:solidFill>
                  <a:schemeClr val="accent4">
                    <a:lumMod val="75000"/>
                  </a:schemeClr>
                </a:solidFill>
              </a:rPr>
              <a:t> </a:t>
            </a:r>
            <a:r>
              <a:rPr lang="ru-RU" sz="3400" b="1" dirty="0" err="1">
                <a:solidFill>
                  <a:schemeClr val="accent4">
                    <a:lumMod val="75000"/>
                  </a:schemeClr>
                </a:solidFill>
              </a:rPr>
              <a:t>вправи</a:t>
            </a:r>
            <a:r>
              <a:rPr lang="ru-RU" sz="3400" b="1" dirty="0">
                <a:solidFill>
                  <a:schemeClr val="accent4">
                    <a:lumMod val="75000"/>
                  </a:schemeClr>
                </a:solidFill>
              </a:rPr>
              <a:t>. </a:t>
            </a:r>
          </a:p>
          <a:p>
            <a:pPr marL="0" indent="0" algn="just">
              <a:buNone/>
            </a:pPr>
            <a:r>
              <a:rPr lang="ru-RU" sz="3400" b="1" dirty="0" smtClean="0">
                <a:solidFill>
                  <a:schemeClr val="accent4">
                    <a:lumMod val="75000"/>
                  </a:schemeClr>
                </a:solidFill>
              </a:rPr>
              <a:t>	Мета </a:t>
            </a:r>
            <a:r>
              <a:rPr lang="ru-RU" sz="3400" b="1" dirty="0" err="1">
                <a:solidFill>
                  <a:schemeClr val="accent4">
                    <a:lumMod val="75000"/>
                  </a:schemeClr>
                </a:solidFill>
              </a:rPr>
              <a:t>спеціального</a:t>
            </a:r>
            <a:r>
              <a:rPr lang="ru-RU" sz="3400" b="1" dirty="0">
                <a:solidFill>
                  <a:schemeClr val="accent4">
                    <a:lumMod val="75000"/>
                  </a:schemeClr>
                </a:solidFill>
              </a:rPr>
              <a:t> </a:t>
            </a:r>
            <a:r>
              <a:rPr lang="ru-RU" sz="3400" b="1" dirty="0" err="1">
                <a:solidFill>
                  <a:schemeClr val="accent4">
                    <a:lumMod val="75000"/>
                  </a:schemeClr>
                </a:solidFill>
              </a:rPr>
              <a:t>тренування</a:t>
            </a:r>
            <a:r>
              <a:rPr lang="ru-RU" sz="3400" b="1" dirty="0">
                <a:solidFill>
                  <a:schemeClr val="accent4">
                    <a:lumMod val="75000"/>
                  </a:schemeClr>
                </a:solidFill>
              </a:rPr>
              <a:t> - </a:t>
            </a:r>
            <a:r>
              <a:rPr lang="ru-RU" sz="3400" b="1" dirty="0" err="1">
                <a:solidFill>
                  <a:schemeClr val="accent4">
                    <a:lumMod val="75000"/>
                  </a:schemeClr>
                </a:solidFill>
              </a:rPr>
              <a:t>розвиток</a:t>
            </a:r>
            <a:r>
              <a:rPr lang="ru-RU" sz="3400" b="1" dirty="0">
                <a:solidFill>
                  <a:schemeClr val="accent4">
                    <a:lumMod val="75000"/>
                  </a:schemeClr>
                </a:solidFill>
              </a:rPr>
              <a:t> </a:t>
            </a:r>
            <a:r>
              <a:rPr lang="ru-RU" sz="3400" b="1" dirty="0" err="1">
                <a:solidFill>
                  <a:schemeClr val="accent4">
                    <a:lumMod val="75000"/>
                  </a:schemeClr>
                </a:solidFill>
              </a:rPr>
              <a:t>функцій</a:t>
            </a:r>
            <a:r>
              <a:rPr lang="ru-RU" sz="3400" b="1" dirty="0">
                <a:solidFill>
                  <a:schemeClr val="accent4">
                    <a:lumMod val="75000"/>
                  </a:schemeClr>
                </a:solidFill>
              </a:rPr>
              <a:t> і </a:t>
            </a:r>
            <a:r>
              <a:rPr lang="ru-RU" sz="3400" b="1" dirty="0" err="1">
                <a:solidFill>
                  <a:schemeClr val="accent4">
                    <a:lumMod val="75000"/>
                  </a:schemeClr>
                </a:solidFill>
              </a:rPr>
              <a:t>відновлення</a:t>
            </a:r>
            <a:r>
              <a:rPr lang="ru-RU" sz="3400" b="1" dirty="0">
                <a:solidFill>
                  <a:schemeClr val="accent4">
                    <a:lumMod val="75000"/>
                  </a:schemeClr>
                </a:solidFill>
              </a:rPr>
              <a:t> органу, </a:t>
            </a:r>
            <a:r>
              <a:rPr lang="ru-RU" sz="3400" b="1" dirty="0" err="1">
                <a:solidFill>
                  <a:schemeClr val="accent4">
                    <a:lumMod val="75000"/>
                  </a:schemeClr>
                </a:solidFill>
              </a:rPr>
              <a:t>що</a:t>
            </a:r>
            <a:r>
              <a:rPr lang="ru-RU" sz="3400" b="1" dirty="0">
                <a:solidFill>
                  <a:schemeClr val="accent4">
                    <a:lumMod val="75000"/>
                  </a:schemeClr>
                </a:solidFill>
              </a:rPr>
              <a:t> є </a:t>
            </a:r>
            <a:r>
              <a:rPr lang="ru-RU" sz="3400" b="1" dirty="0" err="1">
                <a:solidFill>
                  <a:schemeClr val="accent4">
                    <a:lumMod val="75000"/>
                  </a:schemeClr>
                </a:solidFill>
              </a:rPr>
              <a:t>залученим</a:t>
            </a:r>
            <a:r>
              <a:rPr lang="ru-RU" sz="3400" b="1" dirty="0">
                <a:solidFill>
                  <a:schemeClr val="accent4">
                    <a:lumMod val="75000"/>
                  </a:schemeClr>
                </a:solidFill>
              </a:rPr>
              <a:t> до </a:t>
            </a:r>
            <a:r>
              <a:rPr lang="ru-RU" sz="3400" b="1" dirty="0" err="1">
                <a:solidFill>
                  <a:schemeClr val="accent4">
                    <a:lumMod val="75000"/>
                  </a:schemeClr>
                </a:solidFill>
              </a:rPr>
              <a:t>патологічного</a:t>
            </a:r>
            <a:r>
              <a:rPr lang="ru-RU" sz="3400" b="1" dirty="0">
                <a:solidFill>
                  <a:schemeClr val="accent4">
                    <a:lumMod val="75000"/>
                  </a:schemeClr>
                </a:solidFill>
              </a:rPr>
              <a:t> </a:t>
            </a:r>
            <a:r>
              <a:rPr lang="ru-RU" sz="3400" b="1" dirty="0" err="1">
                <a:solidFill>
                  <a:schemeClr val="accent4">
                    <a:lumMod val="75000"/>
                  </a:schemeClr>
                </a:solidFill>
              </a:rPr>
              <a:t>процесу</a:t>
            </a:r>
            <a:r>
              <a:rPr lang="ru-RU" sz="3400" b="1" dirty="0">
                <a:solidFill>
                  <a:schemeClr val="accent4">
                    <a:lumMod val="75000"/>
                  </a:schemeClr>
                </a:solidFill>
              </a:rPr>
              <a:t>. </a:t>
            </a:r>
            <a:r>
              <a:rPr lang="ru-RU" sz="3400" b="1" dirty="0" smtClean="0">
                <a:solidFill>
                  <a:schemeClr val="accent4">
                    <a:lumMod val="75000"/>
                  </a:schemeClr>
                </a:solidFill>
              </a:rPr>
              <a:t>	</a:t>
            </a:r>
            <a:r>
              <a:rPr lang="ru-RU" sz="3400" b="1" dirty="0" err="1" smtClean="0">
                <a:solidFill>
                  <a:schemeClr val="accent4">
                    <a:lumMod val="75000"/>
                  </a:schemeClr>
                </a:solidFill>
              </a:rPr>
              <a:t>Застосовують</a:t>
            </a:r>
            <a:r>
              <a:rPr lang="ru-RU" sz="3400" b="1" dirty="0" smtClean="0">
                <a:solidFill>
                  <a:schemeClr val="accent4">
                    <a:lumMod val="75000"/>
                  </a:schemeClr>
                </a:solidFill>
              </a:rPr>
              <a:t> </a:t>
            </a:r>
            <a:r>
              <a:rPr lang="ru-RU" sz="3400" b="1" dirty="0" err="1">
                <a:solidFill>
                  <a:schemeClr val="accent4">
                    <a:lumMod val="75000"/>
                  </a:schemeClr>
                </a:solidFill>
              </a:rPr>
              <a:t>ті</a:t>
            </a:r>
            <a:r>
              <a:rPr lang="ru-RU" sz="3400" b="1" dirty="0">
                <a:solidFill>
                  <a:schemeClr val="accent4">
                    <a:lumMod val="75000"/>
                  </a:schemeClr>
                </a:solidFill>
              </a:rPr>
              <a:t> </a:t>
            </a:r>
            <a:r>
              <a:rPr lang="ru-RU" sz="3400" b="1" dirty="0" err="1">
                <a:solidFill>
                  <a:schemeClr val="accent4">
                    <a:lumMod val="75000"/>
                  </a:schemeClr>
                </a:solidFill>
              </a:rPr>
              <a:t>спеціальні</a:t>
            </a:r>
            <a:r>
              <a:rPr lang="ru-RU" sz="3400" b="1" dirty="0">
                <a:solidFill>
                  <a:schemeClr val="accent4">
                    <a:lumMod val="75000"/>
                  </a:schemeClr>
                </a:solidFill>
              </a:rPr>
              <a:t> </a:t>
            </a:r>
            <a:r>
              <a:rPr lang="ru-RU" sz="3400" b="1" dirty="0" err="1">
                <a:solidFill>
                  <a:schemeClr val="accent4">
                    <a:lumMod val="75000"/>
                  </a:schemeClr>
                </a:solidFill>
              </a:rPr>
              <a:t>вправи</a:t>
            </a:r>
            <a:r>
              <a:rPr lang="ru-RU" sz="3400" b="1" dirty="0">
                <a:solidFill>
                  <a:schemeClr val="accent4">
                    <a:lumMod val="75000"/>
                  </a:schemeClr>
                </a:solidFill>
              </a:rPr>
              <a:t>, </a:t>
            </a:r>
            <a:r>
              <a:rPr lang="ru-RU" sz="3400" b="1" dirty="0" err="1">
                <a:solidFill>
                  <a:schemeClr val="accent4">
                    <a:lumMod val="75000"/>
                  </a:schemeClr>
                </a:solidFill>
              </a:rPr>
              <a:t>які</a:t>
            </a:r>
            <a:r>
              <a:rPr lang="ru-RU" sz="3400" b="1" dirty="0">
                <a:solidFill>
                  <a:schemeClr val="accent4">
                    <a:lumMod val="75000"/>
                  </a:schemeClr>
                </a:solidFill>
              </a:rPr>
              <a:t> </a:t>
            </a:r>
            <a:r>
              <a:rPr lang="ru-RU" sz="3400" b="1" dirty="0" err="1">
                <a:solidFill>
                  <a:schemeClr val="accent4">
                    <a:lumMod val="75000"/>
                  </a:schemeClr>
                </a:solidFill>
              </a:rPr>
              <a:t>безпосередньо</a:t>
            </a:r>
            <a:r>
              <a:rPr lang="ru-RU" sz="3400" b="1" dirty="0">
                <a:solidFill>
                  <a:schemeClr val="accent4">
                    <a:lumMod val="75000"/>
                  </a:schemeClr>
                </a:solidFill>
              </a:rPr>
              <a:t> </a:t>
            </a:r>
            <a:r>
              <a:rPr lang="ru-RU" sz="3400" b="1" dirty="0" err="1">
                <a:solidFill>
                  <a:schemeClr val="accent4">
                    <a:lumMod val="75000"/>
                  </a:schemeClr>
                </a:solidFill>
              </a:rPr>
              <a:t>впливають</a:t>
            </a:r>
            <a:r>
              <a:rPr lang="ru-RU" sz="3400" b="1" dirty="0">
                <a:solidFill>
                  <a:schemeClr val="accent4">
                    <a:lumMod val="75000"/>
                  </a:schemeClr>
                </a:solidFill>
              </a:rPr>
              <a:t> на </a:t>
            </a:r>
            <a:r>
              <a:rPr lang="ru-RU" sz="3400" b="1" dirty="0" err="1">
                <a:solidFill>
                  <a:schemeClr val="accent4">
                    <a:lumMod val="75000"/>
                  </a:schemeClr>
                </a:solidFill>
              </a:rPr>
              <a:t>уражену</a:t>
            </a:r>
            <a:r>
              <a:rPr lang="ru-RU" sz="3400" b="1" dirty="0">
                <a:solidFill>
                  <a:schemeClr val="accent4">
                    <a:lumMod val="75000"/>
                  </a:schemeClr>
                </a:solidFill>
              </a:rPr>
              <a:t> систему </a:t>
            </a:r>
            <a:r>
              <a:rPr lang="ru-RU" sz="3400" b="1" dirty="0" err="1">
                <a:solidFill>
                  <a:schemeClr val="accent4">
                    <a:lumMod val="75000"/>
                  </a:schemeClr>
                </a:solidFill>
              </a:rPr>
              <a:t>або</a:t>
            </a:r>
            <a:r>
              <a:rPr lang="ru-RU" sz="3400" b="1" dirty="0">
                <a:solidFill>
                  <a:schemeClr val="accent4">
                    <a:lumMod val="75000"/>
                  </a:schemeClr>
                </a:solidFill>
              </a:rPr>
              <a:t> </a:t>
            </a:r>
            <a:r>
              <a:rPr lang="ru-RU" sz="3400" b="1" dirty="0" err="1">
                <a:solidFill>
                  <a:schemeClr val="accent4">
                    <a:lumMod val="75000"/>
                  </a:schemeClr>
                </a:solidFill>
              </a:rPr>
              <a:t>хворий</a:t>
            </a:r>
            <a:r>
              <a:rPr lang="ru-RU" sz="3400" b="1" dirty="0">
                <a:solidFill>
                  <a:schemeClr val="accent4">
                    <a:lumMod val="75000"/>
                  </a:schemeClr>
                </a:solidFill>
              </a:rPr>
              <a:t> орган. </a:t>
            </a:r>
            <a:r>
              <a:rPr lang="ru-RU" sz="3400" b="1" dirty="0" err="1">
                <a:solidFill>
                  <a:schemeClr val="accent4">
                    <a:lumMod val="75000"/>
                  </a:schemeClr>
                </a:solidFill>
              </a:rPr>
              <a:t>Використовуючи</a:t>
            </a:r>
            <a:r>
              <a:rPr lang="ru-RU" sz="3400" b="1" dirty="0">
                <a:solidFill>
                  <a:schemeClr val="accent4">
                    <a:lumMod val="75000"/>
                  </a:schemeClr>
                </a:solidFill>
              </a:rPr>
              <a:t> </a:t>
            </a:r>
            <a:r>
              <a:rPr lang="ru-RU" sz="3400" b="1" dirty="0" err="1">
                <a:solidFill>
                  <a:schemeClr val="accent4">
                    <a:lumMod val="75000"/>
                  </a:schemeClr>
                </a:solidFill>
              </a:rPr>
              <a:t>лікувальну</a:t>
            </a:r>
            <a:r>
              <a:rPr lang="ru-RU" sz="3400" b="1" dirty="0">
                <a:solidFill>
                  <a:schemeClr val="accent4">
                    <a:lumMod val="75000"/>
                  </a:schemeClr>
                </a:solidFill>
              </a:rPr>
              <a:t> </a:t>
            </a:r>
            <a:r>
              <a:rPr lang="ru-RU" sz="3400" b="1" dirty="0" err="1">
                <a:solidFill>
                  <a:schemeClr val="accent4">
                    <a:lumMod val="75000"/>
                  </a:schemeClr>
                </a:solidFill>
              </a:rPr>
              <a:t>гімнастику</a:t>
            </a:r>
            <a:r>
              <a:rPr lang="ru-RU" sz="3400" b="1" dirty="0">
                <a:solidFill>
                  <a:schemeClr val="accent4">
                    <a:lumMod val="75000"/>
                  </a:schemeClr>
                </a:solidFill>
              </a:rPr>
              <a:t>, </a:t>
            </a:r>
            <a:r>
              <a:rPr lang="ru-RU" sz="3400" b="1" dirty="0" err="1">
                <a:solidFill>
                  <a:schemeClr val="accent4">
                    <a:lumMod val="75000"/>
                  </a:schemeClr>
                </a:solidFill>
              </a:rPr>
              <a:t>необхідно</a:t>
            </a:r>
            <a:r>
              <a:rPr lang="ru-RU" sz="3400" b="1" dirty="0">
                <a:solidFill>
                  <a:schemeClr val="accent4">
                    <a:lumMod val="75000"/>
                  </a:schemeClr>
                </a:solidFill>
              </a:rPr>
              <a:t> </a:t>
            </a:r>
            <a:r>
              <a:rPr lang="ru-RU" sz="3400" b="1" dirty="0" err="1">
                <a:solidFill>
                  <a:schemeClr val="accent4">
                    <a:lumMod val="75000"/>
                  </a:schemeClr>
                </a:solidFill>
              </a:rPr>
              <a:t>зберігати</a:t>
            </a:r>
            <a:r>
              <a:rPr lang="ru-RU" sz="3400" b="1" dirty="0">
                <a:solidFill>
                  <a:schemeClr val="accent4">
                    <a:lumMod val="75000"/>
                  </a:schemeClr>
                </a:solidFill>
              </a:rPr>
              <a:t> </a:t>
            </a:r>
            <a:r>
              <a:rPr lang="ru-RU" sz="3400" b="1" dirty="0" err="1">
                <a:solidFill>
                  <a:schemeClr val="accent4">
                    <a:lumMod val="75000"/>
                  </a:schemeClr>
                </a:solidFill>
              </a:rPr>
              <a:t>фізіологічно</a:t>
            </a:r>
            <a:r>
              <a:rPr lang="ru-RU" sz="3400" b="1" dirty="0">
                <a:solidFill>
                  <a:schemeClr val="accent4">
                    <a:lumMod val="75000"/>
                  </a:schemeClr>
                </a:solidFill>
              </a:rPr>
              <a:t> </a:t>
            </a:r>
            <a:r>
              <a:rPr lang="ru-RU" sz="3400" b="1" dirty="0" err="1">
                <a:solidFill>
                  <a:schemeClr val="accent4">
                    <a:lumMod val="75000"/>
                  </a:schemeClr>
                </a:solidFill>
              </a:rPr>
              <a:t>обґрунтовані</a:t>
            </a:r>
            <a:r>
              <a:rPr lang="ru-RU" sz="3400" b="1" dirty="0">
                <a:solidFill>
                  <a:schemeClr val="accent4">
                    <a:lumMod val="75000"/>
                  </a:schemeClr>
                </a:solidFill>
              </a:rPr>
              <a:t> </a:t>
            </a:r>
            <a:r>
              <a:rPr lang="ru-RU" sz="3400" b="1" dirty="0" err="1">
                <a:solidFill>
                  <a:schemeClr val="accent4">
                    <a:lumMod val="75000"/>
                  </a:schemeClr>
                </a:solidFill>
              </a:rPr>
              <a:t>педагогічні</a:t>
            </a:r>
            <a:r>
              <a:rPr lang="ru-RU" sz="3400" b="1" dirty="0">
                <a:solidFill>
                  <a:schemeClr val="accent4">
                    <a:lumMod val="75000"/>
                  </a:schemeClr>
                </a:solidFill>
              </a:rPr>
              <a:t> </a:t>
            </a:r>
            <a:r>
              <a:rPr lang="ru-RU" sz="3400" b="1" dirty="0" err="1">
                <a:solidFill>
                  <a:schemeClr val="accent4">
                    <a:lumMod val="75000"/>
                  </a:schemeClr>
                </a:solidFill>
              </a:rPr>
              <a:t>принципи</a:t>
            </a:r>
            <a:r>
              <a:rPr lang="ru-RU" sz="3400" b="1" dirty="0">
                <a:solidFill>
                  <a:schemeClr val="accent4">
                    <a:lumMod val="75000"/>
                  </a:schemeClr>
                </a:solidFill>
              </a:rPr>
              <a:t> </a:t>
            </a:r>
            <a:r>
              <a:rPr lang="ru-RU" sz="3400" b="1" dirty="0" err="1">
                <a:solidFill>
                  <a:schemeClr val="accent4">
                    <a:lumMod val="75000"/>
                  </a:schemeClr>
                </a:solidFill>
              </a:rPr>
              <a:t>реабілітації</a:t>
            </a:r>
            <a:r>
              <a:rPr lang="ru-RU" sz="3400" b="1" dirty="0">
                <a:solidFill>
                  <a:schemeClr val="accent4">
                    <a:lumMod val="75000"/>
                  </a:schemeClr>
                </a:solidFill>
              </a:rPr>
              <a:t> , а </a:t>
            </a:r>
            <a:r>
              <a:rPr lang="ru-RU" sz="3400" b="1" dirty="0" err="1">
                <a:solidFill>
                  <a:schemeClr val="accent4">
                    <a:lumMod val="75000"/>
                  </a:schemeClr>
                </a:solidFill>
              </a:rPr>
              <a:t>саме</a:t>
            </a:r>
            <a:r>
              <a:rPr lang="ru-RU" sz="3400" b="1" dirty="0">
                <a:solidFill>
                  <a:schemeClr val="accent4">
                    <a:lumMod val="75000"/>
                  </a:schemeClr>
                </a:solidFill>
              </a:rPr>
              <a:t>: </a:t>
            </a:r>
          </a:p>
          <a:p>
            <a:pPr marL="0" indent="0" algn="just">
              <a:buNone/>
            </a:pPr>
            <a:r>
              <a:rPr lang="uk-UA" sz="3400" b="1" dirty="0" smtClean="0">
                <a:solidFill>
                  <a:schemeClr val="accent4">
                    <a:lumMod val="75000"/>
                  </a:schemeClr>
                </a:solidFill>
              </a:rPr>
              <a:t>	- </a:t>
            </a:r>
            <a:r>
              <a:rPr lang="uk-UA" sz="3400" b="1" dirty="0">
                <a:solidFill>
                  <a:schemeClr val="accent4">
                    <a:lumMod val="75000"/>
                  </a:schemeClr>
                </a:solidFill>
              </a:rPr>
              <a:t>відновлення побутових рухових можливостей хворого; </a:t>
            </a:r>
            <a:endParaRPr lang="ru-RU" sz="3400" b="1" dirty="0">
              <a:solidFill>
                <a:schemeClr val="accent4">
                  <a:lumMod val="75000"/>
                </a:schemeClr>
              </a:solidFill>
            </a:endParaRPr>
          </a:p>
          <a:p>
            <a:pPr marL="0" indent="0" algn="just">
              <a:buNone/>
            </a:pPr>
            <a:r>
              <a:rPr lang="uk-UA" sz="3400" b="1" dirty="0" smtClean="0">
                <a:solidFill>
                  <a:schemeClr val="accent4">
                    <a:lumMod val="75000"/>
                  </a:schemeClr>
                </a:solidFill>
              </a:rPr>
              <a:t>	- </a:t>
            </a:r>
            <a:r>
              <a:rPr lang="uk-UA" sz="3400" b="1" dirty="0">
                <a:solidFill>
                  <a:schemeClr val="accent4">
                    <a:lumMod val="75000"/>
                  </a:schemeClr>
                </a:solidFill>
              </a:rPr>
              <a:t>відновлення загальної працездатності; </a:t>
            </a:r>
            <a:endParaRPr lang="ru-RU" sz="3400" b="1" dirty="0">
              <a:solidFill>
                <a:schemeClr val="accent4">
                  <a:lumMod val="75000"/>
                </a:schemeClr>
              </a:solidFill>
            </a:endParaRPr>
          </a:p>
          <a:p>
            <a:pPr marL="0" indent="0" algn="just">
              <a:buNone/>
            </a:pPr>
            <a:r>
              <a:rPr lang="uk-UA" sz="3400" b="1" dirty="0" smtClean="0">
                <a:solidFill>
                  <a:schemeClr val="accent4">
                    <a:lumMod val="75000"/>
                  </a:schemeClr>
                </a:solidFill>
              </a:rPr>
              <a:t>	- </a:t>
            </a:r>
            <a:r>
              <a:rPr lang="uk-UA" sz="3400" b="1" dirty="0">
                <a:solidFill>
                  <a:schemeClr val="accent4">
                    <a:lumMod val="75000"/>
                  </a:schemeClr>
                </a:solidFill>
              </a:rPr>
              <a:t>попередження розвитку патологічних процесів, що можуть призвести до тимчасової або стійкої втрати працездатності.</a:t>
            </a:r>
            <a:endParaRPr lang="ru-RU" sz="3400" b="1" dirty="0">
              <a:solidFill>
                <a:schemeClr val="accent4">
                  <a:lumMod val="75000"/>
                </a:schemeClr>
              </a:solidFill>
            </a:endParaRPr>
          </a:p>
          <a:p>
            <a:pPr algn="just"/>
            <a:endParaRPr lang="ru-RU" b="1" dirty="0">
              <a:solidFill>
                <a:schemeClr val="accent4">
                  <a:lumMod val="75000"/>
                </a:schemeClr>
              </a:solidFill>
            </a:endParaRPr>
          </a:p>
        </p:txBody>
      </p:sp>
    </p:spTree>
    <p:extLst>
      <p:ext uri="{BB962C8B-B14F-4D97-AF65-F5344CB8AC3E}">
        <p14:creationId xmlns:p14="http://schemas.microsoft.com/office/powerpoint/2010/main" val="2394522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esenho animado estilo plano mulher bonita sentada na mesa de massagem  massagista fazendo tratamento de cura massageando paciente ferido manual  fisioterapia reabilitação ilustração vetorial de design gráfico | Vetor  Premium"/>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27"/>
                    </a14:imgEffect>
                  </a14:imgLayer>
                </a14:imgProps>
              </a:ext>
              <a:ext uri="{28A0092B-C50C-407E-A947-70E740481C1C}">
                <a14:useLocalDpi xmlns:a14="http://schemas.microsoft.com/office/drawing/2010/main" val="0"/>
              </a:ext>
            </a:extLst>
          </a:blip>
          <a:srcRect l="4551" r="6631"/>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uk-UA" dirty="0" smtClean="0"/>
              <a:t>3. Форми ЛФК</a:t>
            </a:r>
            <a:endParaRPr lang="ru-RU" dirty="0"/>
          </a:p>
        </p:txBody>
      </p:sp>
      <p:sp>
        <p:nvSpPr>
          <p:cNvPr id="3" name="Объект 2"/>
          <p:cNvSpPr>
            <a:spLocks noGrp="1"/>
          </p:cNvSpPr>
          <p:nvPr>
            <p:ph idx="1"/>
          </p:nvPr>
        </p:nvSpPr>
        <p:spPr>
          <a:xfrm>
            <a:off x="457201" y="1628800"/>
            <a:ext cx="8229600" cy="4525963"/>
          </a:xfrm>
        </p:spPr>
        <p:txBody>
          <a:bodyPr/>
          <a:lstStyle/>
          <a:p>
            <a:pPr marL="0" indent="0">
              <a:buNone/>
            </a:pPr>
            <a:r>
              <a:rPr lang="uk-UA" dirty="0" smtClean="0"/>
              <a:t>До основних форм ЛФК належать: </a:t>
            </a:r>
            <a:endParaRPr lang="ru-RU" dirty="0"/>
          </a:p>
          <a:p>
            <a:r>
              <a:rPr lang="uk-UA" dirty="0"/>
              <a:t>– ранкова гігієнічна гімнастика; </a:t>
            </a:r>
            <a:endParaRPr lang="ru-RU" dirty="0"/>
          </a:p>
          <a:p>
            <a:r>
              <a:rPr lang="uk-UA" dirty="0"/>
              <a:t>– лікувальна гімнастика; </a:t>
            </a:r>
            <a:endParaRPr lang="ru-RU" dirty="0"/>
          </a:p>
          <a:p>
            <a:r>
              <a:rPr lang="uk-UA" dirty="0"/>
              <a:t>– самостійні заняття; </a:t>
            </a:r>
            <a:endParaRPr lang="ru-RU" dirty="0"/>
          </a:p>
          <a:p>
            <a:r>
              <a:rPr lang="uk-UA" dirty="0"/>
              <a:t>– лікувальне ходіння; </a:t>
            </a:r>
            <a:endParaRPr lang="ru-RU" dirty="0"/>
          </a:p>
          <a:p>
            <a:r>
              <a:rPr lang="uk-UA" dirty="0"/>
              <a:t>– спортивні вправи та ігри; </a:t>
            </a:r>
            <a:endParaRPr lang="ru-RU" dirty="0"/>
          </a:p>
          <a:p>
            <a:r>
              <a:rPr lang="uk-UA" dirty="0"/>
              <a:t>– </a:t>
            </a:r>
            <a:r>
              <a:rPr lang="uk-UA" dirty="0" err="1"/>
              <a:t>гідрокінезітерапія</a:t>
            </a:r>
            <a:r>
              <a:rPr lang="uk-UA" dirty="0"/>
              <a:t>. </a:t>
            </a:r>
            <a:endParaRPr lang="ru-RU" dirty="0"/>
          </a:p>
        </p:txBody>
      </p:sp>
    </p:spTree>
    <p:extLst>
      <p:ext uri="{BB962C8B-B14F-4D97-AF65-F5344CB8AC3E}">
        <p14:creationId xmlns:p14="http://schemas.microsoft.com/office/powerpoint/2010/main" val="2037089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arikatur eben Stil Zeichnung schön Frau geduldig Lügen auf das Fußboden  Masseur Therapeut tun Heilung Behandlung massieren geduldig Körper Handbuch  Sport physisch Therapie. Grafik Design Vektor Illustration 27766031 Vektor  Kunst bei Vecteezy"/>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l="4423" r="9259"/>
          <a:stretch/>
        </p:blipFill>
        <p:spPr bwMode="auto">
          <a:xfrm>
            <a:off x="0" y="0"/>
            <a:ext cx="9144000" cy="706219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4624"/>
            <a:ext cx="8229600" cy="1143000"/>
          </a:xfrm>
        </p:spPr>
        <p:txBody>
          <a:bodyPr/>
          <a:lstStyle/>
          <a:p>
            <a:r>
              <a:rPr lang="uk-UA" dirty="0"/>
              <a:t>3. Форми ЛФК</a:t>
            </a:r>
            <a:endParaRPr lang="ru-RU" dirty="0"/>
          </a:p>
        </p:txBody>
      </p:sp>
      <p:sp>
        <p:nvSpPr>
          <p:cNvPr id="3" name="Объект 2"/>
          <p:cNvSpPr>
            <a:spLocks noGrp="1"/>
          </p:cNvSpPr>
          <p:nvPr>
            <p:ph idx="1"/>
          </p:nvPr>
        </p:nvSpPr>
        <p:spPr>
          <a:xfrm>
            <a:off x="251520" y="1124744"/>
            <a:ext cx="8856984" cy="5688632"/>
          </a:xfrm>
        </p:spPr>
        <p:txBody>
          <a:bodyPr>
            <a:normAutofit fontScale="55000" lnSpcReduction="20000"/>
          </a:bodyPr>
          <a:lstStyle/>
          <a:p>
            <a:pPr marL="0" indent="0" algn="just">
              <a:buNone/>
            </a:pPr>
            <a:r>
              <a:rPr lang="uk-UA" dirty="0" smtClean="0"/>
              <a:t>	1</a:t>
            </a:r>
            <a:r>
              <a:rPr lang="uk-UA" dirty="0"/>
              <a:t>. Ранкова гігієнічна гімнастика виконується після нічного сну у палатах, залах ЛФК, і в </a:t>
            </a:r>
            <a:r>
              <a:rPr lang="uk-UA" dirty="0" err="1"/>
              <a:t>післялікарняний</a:t>
            </a:r>
            <a:r>
              <a:rPr lang="uk-UA" dirty="0"/>
              <a:t> період, її бажано проводити на свіжому повітрі. </a:t>
            </a:r>
            <a:r>
              <a:rPr lang="ru-RU" dirty="0" err="1"/>
              <a:t>Основне</a:t>
            </a:r>
            <a:r>
              <a:rPr lang="ru-RU" dirty="0"/>
              <a:t> </a:t>
            </a:r>
            <a:r>
              <a:rPr lang="ru-RU" dirty="0" err="1"/>
              <a:t>завдання</a:t>
            </a:r>
            <a:r>
              <a:rPr lang="ru-RU" dirty="0"/>
              <a:t> </a:t>
            </a:r>
            <a:r>
              <a:rPr lang="ru-RU" dirty="0" err="1"/>
              <a:t>ранкової</a:t>
            </a:r>
            <a:r>
              <a:rPr lang="ru-RU" dirty="0"/>
              <a:t> </a:t>
            </a:r>
            <a:r>
              <a:rPr lang="ru-RU" dirty="0" err="1"/>
              <a:t>гімнастики</a:t>
            </a:r>
            <a:r>
              <a:rPr lang="ru-RU" dirty="0"/>
              <a:t> – </a:t>
            </a:r>
            <a:r>
              <a:rPr lang="ru-RU" dirty="0" err="1"/>
              <a:t>збудження</a:t>
            </a:r>
            <a:r>
              <a:rPr lang="ru-RU" dirty="0"/>
              <a:t> </a:t>
            </a:r>
            <a:r>
              <a:rPr lang="ru-RU" dirty="0" err="1"/>
              <a:t>організму</a:t>
            </a:r>
            <a:r>
              <a:rPr lang="ru-RU" dirty="0"/>
              <a:t> </a:t>
            </a:r>
            <a:r>
              <a:rPr lang="ru-RU" dirty="0" err="1"/>
              <a:t>після</a:t>
            </a:r>
            <a:r>
              <a:rPr lang="ru-RU" dirty="0"/>
              <a:t> </a:t>
            </a:r>
            <a:r>
              <a:rPr lang="ru-RU" dirty="0" err="1"/>
              <a:t>нічного</a:t>
            </a:r>
            <a:r>
              <a:rPr lang="ru-RU" dirty="0"/>
              <a:t> сну, </a:t>
            </a:r>
            <a:r>
              <a:rPr lang="ru-RU" dirty="0" err="1"/>
              <a:t>підняття</a:t>
            </a:r>
            <a:r>
              <a:rPr lang="ru-RU" dirty="0"/>
              <a:t> </a:t>
            </a:r>
            <a:r>
              <a:rPr lang="ru-RU" dirty="0" err="1"/>
              <a:t>загального</a:t>
            </a:r>
            <a:r>
              <a:rPr lang="ru-RU" dirty="0"/>
              <a:t> тонусу </a:t>
            </a:r>
            <a:r>
              <a:rPr lang="ru-RU" dirty="0" err="1"/>
              <a:t>організму</a:t>
            </a:r>
            <a:r>
              <a:rPr lang="ru-RU" dirty="0"/>
              <a:t>. </a:t>
            </a:r>
            <a:r>
              <a:rPr lang="ru-RU" dirty="0" err="1"/>
              <a:t>Тривалість</a:t>
            </a:r>
            <a:r>
              <a:rPr lang="ru-RU" dirty="0"/>
              <a:t> </a:t>
            </a:r>
            <a:r>
              <a:rPr lang="ru-RU" dirty="0" err="1"/>
              <a:t>її</a:t>
            </a:r>
            <a:r>
              <a:rPr lang="ru-RU" dirty="0"/>
              <a:t> </a:t>
            </a:r>
            <a:r>
              <a:rPr lang="ru-RU" dirty="0" err="1"/>
              <a:t>від</a:t>
            </a:r>
            <a:r>
              <a:rPr lang="ru-RU" dirty="0"/>
              <a:t> 5 до 20 </a:t>
            </a:r>
            <a:r>
              <a:rPr lang="ru-RU" dirty="0" err="1"/>
              <a:t>хвилин</a:t>
            </a:r>
            <a:r>
              <a:rPr lang="ru-RU" dirty="0"/>
              <a:t>. </a:t>
            </a:r>
          </a:p>
          <a:p>
            <a:pPr marL="0" indent="0" algn="just">
              <a:buNone/>
            </a:pPr>
            <a:r>
              <a:rPr lang="ru-RU" dirty="0" smtClean="0"/>
              <a:t>	2</a:t>
            </a:r>
            <a:r>
              <a:rPr lang="ru-RU" dirty="0"/>
              <a:t>. </a:t>
            </a:r>
            <a:r>
              <a:rPr lang="ru-RU" dirty="0" err="1"/>
              <a:t>Лікувальна</a:t>
            </a:r>
            <a:r>
              <a:rPr lang="ru-RU" dirty="0"/>
              <a:t> </a:t>
            </a:r>
            <a:r>
              <a:rPr lang="ru-RU" dirty="0" err="1"/>
              <a:t>гімнастика</a:t>
            </a:r>
            <a:r>
              <a:rPr lang="ru-RU" dirty="0"/>
              <a:t> – </a:t>
            </a:r>
            <a:r>
              <a:rPr lang="ru-RU" dirty="0" err="1"/>
              <a:t>головна</a:t>
            </a:r>
            <a:r>
              <a:rPr lang="ru-RU" dirty="0"/>
              <a:t> форма ЛФК. Вона </a:t>
            </a:r>
            <a:r>
              <a:rPr lang="ru-RU" dirty="0" err="1"/>
              <a:t>включає</a:t>
            </a:r>
            <a:r>
              <a:rPr lang="ru-RU" dirty="0"/>
              <a:t> як </a:t>
            </a:r>
            <a:r>
              <a:rPr lang="ru-RU" dirty="0" err="1"/>
              <a:t>вправи</a:t>
            </a:r>
            <a:r>
              <a:rPr lang="ru-RU" dirty="0"/>
              <a:t> для </a:t>
            </a:r>
            <a:r>
              <a:rPr lang="ru-RU" dirty="0" err="1"/>
              <a:t>загального</a:t>
            </a:r>
            <a:r>
              <a:rPr lang="ru-RU" dirty="0"/>
              <a:t> </a:t>
            </a:r>
            <a:r>
              <a:rPr lang="ru-RU" dirty="0" err="1"/>
              <a:t>розвитку</a:t>
            </a:r>
            <a:r>
              <a:rPr lang="ru-RU" dirty="0"/>
              <a:t>, так і </a:t>
            </a:r>
            <a:r>
              <a:rPr lang="ru-RU" dirty="0" err="1"/>
              <a:t>спеціальні</a:t>
            </a:r>
            <a:r>
              <a:rPr lang="ru-RU" dirty="0"/>
              <a:t> </a:t>
            </a:r>
            <a:r>
              <a:rPr lang="ru-RU" dirty="0" err="1"/>
              <a:t>вправи</a:t>
            </a:r>
            <a:r>
              <a:rPr lang="ru-RU" dirty="0"/>
              <a:t>. </a:t>
            </a:r>
            <a:r>
              <a:rPr lang="ru-RU" dirty="0" err="1"/>
              <a:t>Заняття</a:t>
            </a:r>
            <a:r>
              <a:rPr lang="ru-RU" dirty="0"/>
              <a:t> </a:t>
            </a:r>
            <a:r>
              <a:rPr lang="ru-RU" dirty="0" err="1"/>
              <a:t>лікувальною</a:t>
            </a:r>
            <a:r>
              <a:rPr lang="ru-RU" dirty="0"/>
              <a:t> </a:t>
            </a:r>
            <a:r>
              <a:rPr lang="ru-RU" dirty="0" err="1"/>
              <a:t>гімнастикою</a:t>
            </a:r>
            <a:r>
              <a:rPr lang="ru-RU" dirty="0"/>
              <a:t> </a:t>
            </a:r>
            <a:r>
              <a:rPr lang="ru-RU" dirty="0" err="1"/>
              <a:t>складається</a:t>
            </a:r>
            <a:r>
              <a:rPr lang="ru-RU" dirty="0"/>
              <a:t> з </a:t>
            </a:r>
            <a:r>
              <a:rPr lang="ru-RU" dirty="0" err="1"/>
              <a:t>трьох</a:t>
            </a:r>
            <a:r>
              <a:rPr lang="ru-RU" dirty="0"/>
              <a:t> </a:t>
            </a:r>
            <a:r>
              <a:rPr lang="ru-RU" dirty="0" err="1"/>
              <a:t>частин</a:t>
            </a:r>
            <a:r>
              <a:rPr lang="ru-RU" dirty="0"/>
              <a:t>: </a:t>
            </a:r>
          </a:p>
          <a:p>
            <a:pPr marL="0" indent="0" algn="just">
              <a:buNone/>
            </a:pPr>
            <a:r>
              <a:rPr lang="ru-RU" dirty="0" smtClean="0"/>
              <a:t>	а</a:t>
            </a:r>
            <a:r>
              <a:rPr lang="ru-RU" dirty="0"/>
              <a:t>) </a:t>
            </a:r>
            <a:r>
              <a:rPr lang="ru-RU" dirty="0" err="1"/>
              <a:t>вступної</a:t>
            </a:r>
            <a:r>
              <a:rPr lang="ru-RU" dirty="0"/>
              <a:t> – 10-20 % часу </a:t>
            </a:r>
            <a:r>
              <a:rPr lang="ru-RU" dirty="0" err="1"/>
              <a:t>всього</a:t>
            </a:r>
            <a:r>
              <a:rPr lang="ru-RU" dirty="0"/>
              <a:t> </a:t>
            </a:r>
            <a:r>
              <a:rPr lang="ru-RU" dirty="0" err="1"/>
              <a:t>заняття</a:t>
            </a:r>
            <a:r>
              <a:rPr lang="ru-RU" dirty="0"/>
              <a:t>. Мета </a:t>
            </a:r>
            <a:r>
              <a:rPr lang="ru-RU" dirty="0" err="1"/>
              <a:t>її</a:t>
            </a:r>
            <a:r>
              <a:rPr lang="ru-RU" dirty="0"/>
              <a:t> – </a:t>
            </a:r>
            <a:r>
              <a:rPr lang="ru-RU" dirty="0" err="1"/>
              <a:t>підготовка</a:t>
            </a:r>
            <a:r>
              <a:rPr lang="ru-RU" dirty="0"/>
              <a:t> </a:t>
            </a:r>
            <a:r>
              <a:rPr lang="ru-RU" dirty="0" err="1"/>
              <a:t>організму</a:t>
            </a:r>
            <a:r>
              <a:rPr lang="ru-RU" dirty="0"/>
              <a:t> до </a:t>
            </a:r>
            <a:r>
              <a:rPr lang="ru-RU" dirty="0" err="1"/>
              <a:t>виконання</a:t>
            </a:r>
            <a:r>
              <a:rPr lang="ru-RU" dirty="0"/>
              <a:t> </a:t>
            </a:r>
            <a:r>
              <a:rPr lang="ru-RU" dirty="0" err="1"/>
              <a:t>вправ</a:t>
            </a:r>
            <a:r>
              <a:rPr lang="ru-RU" dirty="0"/>
              <a:t> </a:t>
            </a:r>
            <a:r>
              <a:rPr lang="ru-RU" dirty="0" err="1"/>
              <a:t>основної</a:t>
            </a:r>
            <a:r>
              <a:rPr lang="ru-RU" dirty="0"/>
              <a:t> </a:t>
            </a:r>
            <a:r>
              <a:rPr lang="ru-RU" dirty="0" err="1"/>
              <a:t>частини</a:t>
            </a:r>
            <a:r>
              <a:rPr lang="ru-RU" dirty="0"/>
              <a:t>. </a:t>
            </a:r>
            <a:r>
              <a:rPr lang="ru-RU" dirty="0" err="1"/>
              <a:t>Її</a:t>
            </a:r>
            <a:r>
              <a:rPr lang="ru-RU" dirty="0"/>
              <a:t> </a:t>
            </a:r>
            <a:r>
              <a:rPr lang="ru-RU" dirty="0" err="1"/>
              <a:t>засобом</a:t>
            </a:r>
            <a:r>
              <a:rPr lang="ru-RU" dirty="0"/>
              <a:t> є </a:t>
            </a:r>
            <a:r>
              <a:rPr lang="ru-RU" dirty="0" err="1"/>
              <a:t>ходіння</a:t>
            </a:r>
            <a:r>
              <a:rPr lang="ru-RU" dirty="0"/>
              <a:t>, </a:t>
            </a:r>
            <a:r>
              <a:rPr lang="ru-RU" dirty="0" err="1"/>
              <a:t>елементарні</a:t>
            </a:r>
            <a:r>
              <a:rPr lang="ru-RU" dirty="0"/>
              <a:t> </a:t>
            </a:r>
            <a:r>
              <a:rPr lang="ru-RU" dirty="0" err="1"/>
              <a:t>фізичні</a:t>
            </a:r>
            <a:r>
              <a:rPr lang="ru-RU" dirty="0"/>
              <a:t> </a:t>
            </a:r>
            <a:r>
              <a:rPr lang="ru-RU" dirty="0" err="1"/>
              <a:t>вправи</a:t>
            </a:r>
            <a:r>
              <a:rPr lang="ru-RU" dirty="0"/>
              <a:t> для </a:t>
            </a:r>
            <a:r>
              <a:rPr lang="ru-RU" dirty="0" err="1"/>
              <a:t>верхніх</a:t>
            </a:r>
            <a:r>
              <a:rPr lang="ru-RU" dirty="0"/>
              <a:t> та </a:t>
            </a:r>
            <a:r>
              <a:rPr lang="ru-RU" dirty="0" err="1"/>
              <a:t>нижніх</a:t>
            </a:r>
            <a:r>
              <a:rPr lang="ru-RU" dirty="0"/>
              <a:t> </a:t>
            </a:r>
            <a:r>
              <a:rPr lang="ru-RU" dirty="0" err="1"/>
              <a:t>кінцівок</a:t>
            </a:r>
            <a:r>
              <a:rPr lang="ru-RU" dirty="0"/>
              <a:t>, </a:t>
            </a:r>
            <a:r>
              <a:rPr lang="ru-RU" dirty="0" err="1"/>
              <a:t>дихальні</a:t>
            </a:r>
            <a:r>
              <a:rPr lang="ru-RU" dirty="0"/>
              <a:t> </a:t>
            </a:r>
            <a:r>
              <a:rPr lang="ru-RU" dirty="0" err="1"/>
              <a:t>вправи</a:t>
            </a:r>
            <a:r>
              <a:rPr lang="ru-RU" dirty="0"/>
              <a:t>. </a:t>
            </a:r>
          </a:p>
          <a:p>
            <a:pPr marL="0" indent="0" algn="just">
              <a:buNone/>
            </a:pPr>
            <a:r>
              <a:rPr lang="ru-RU" dirty="0" smtClean="0"/>
              <a:t>	б</a:t>
            </a:r>
            <a:r>
              <a:rPr lang="ru-RU" dirty="0"/>
              <a:t>) </a:t>
            </a:r>
            <a:r>
              <a:rPr lang="ru-RU" dirty="0" err="1"/>
              <a:t>основної</a:t>
            </a:r>
            <a:r>
              <a:rPr lang="ru-RU" dirty="0"/>
              <a:t> – 50-70 % часу </a:t>
            </a:r>
            <a:r>
              <a:rPr lang="ru-RU" dirty="0" err="1"/>
              <a:t>заняття</a:t>
            </a:r>
            <a:r>
              <a:rPr lang="ru-RU" dirty="0"/>
              <a:t> ЛФК. </a:t>
            </a:r>
            <a:r>
              <a:rPr lang="ru-RU" dirty="0" err="1"/>
              <a:t>Це</a:t>
            </a:r>
            <a:r>
              <a:rPr lang="ru-RU" dirty="0"/>
              <a:t> </a:t>
            </a:r>
            <a:r>
              <a:rPr lang="ru-RU" dirty="0" err="1"/>
              <a:t>найбільш</a:t>
            </a:r>
            <a:r>
              <a:rPr lang="ru-RU" dirty="0"/>
              <a:t> </a:t>
            </a:r>
            <a:r>
              <a:rPr lang="ru-RU" dirty="0" err="1"/>
              <a:t>удосконалена</a:t>
            </a:r>
            <a:r>
              <a:rPr lang="ru-RU" dirty="0"/>
              <a:t> форма ЛФК, </a:t>
            </a:r>
            <a:r>
              <a:rPr lang="ru-RU" dirty="0" err="1"/>
              <a:t>послаблені</a:t>
            </a:r>
            <a:r>
              <a:rPr lang="ru-RU" dirty="0"/>
              <a:t> </a:t>
            </a:r>
            <a:r>
              <a:rPr lang="ru-RU" dirty="0" err="1"/>
              <a:t>хворі</a:t>
            </a:r>
            <a:r>
              <a:rPr lang="ru-RU" dirty="0"/>
              <a:t> </a:t>
            </a:r>
            <a:r>
              <a:rPr lang="ru-RU" dirty="0" err="1"/>
              <a:t>саме</a:t>
            </a:r>
            <a:r>
              <a:rPr lang="ru-RU" dirty="0"/>
              <a:t> </a:t>
            </a:r>
            <a:r>
              <a:rPr lang="ru-RU" dirty="0" err="1"/>
              <a:t>їй</a:t>
            </a:r>
            <a:r>
              <a:rPr lang="ru-RU" dirty="0"/>
              <a:t> </a:t>
            </a:r>
            <a:r>
              <a:rPr lang="ru-RU" dirty="0" err="1"/>
              <a:t>віддають</a:t>
            </a:r>
            <a:r>
              <a:rPr lang="ru-RU" dirty="0"/>
              <a:t> </a:t>
            </a:r>
            <a:r>
              <a:rPr lang="ru-RU" dirty="0" err="1"/>
              <a:t>перевагу</a:t>
            </a:r>
            <a:r>
              <a:rPr lang="ru-RU" dirty="0"/>
              <a:t> як </a:t>
            </a:r>
            <a:r>
              <a:rPr lang="ru-RU" dirty="0" err="1"/>
              <a:t>процедурі</a:t>
            </a:r>
            <a:r>
              <a:rPr lang="ru-RU" dirty="0"/>
              <a:t>, </a:t>
            </a:r>
            <a:r>
              <a:rPr lang="ru-RU" dirty="0" err="1"/>
              <a:t>суворо</a:t>
            </a:r>
            <a:r>
              <a:rPr lang="ru-RU" dirty="0"/>
              <a:t> </a:t>
            </a:r>
            <a:r>
              <a:rPr lang="ru-RU" dirty="0" err="1"/>
              <a:t>диференційованій</a:t>
            </a:r>
            <a:r>
              <a:rPr lang="ru-RU" dirty="0"/>
              <a:t>. </a:t>
            </a:r>
            <a:r>
              <a:rPr lang="ru-RU" dirty="0" err="1"/>
              <a:t>Її</a:t>
            </a:r>
            <a:r>
              <a:rPr lang="ru-RU" dirty="0"/>
              <a:t> </a:t>
            </a:r>
            <a:r>
              <a:rPr lang="ru-RU" dirty="0" err="1"/>
              <a:t>можна</a:t>
            </a:r>
            <a:r>
              <a:rPr lang="ru-RU" dirty="0"/>
              <a:t> </a:t>
            </a:r>
            <a:r>
              <a:rPr lang="ru-RU" dirty="0" err="1"/>
              <a:t>проводити</a:t>
            </a:r>
            <a:r>
              <a:rPr lang="ru-RU" dirty="0"/>
              <a:t> </a:t>
            </a:r>
            <a:r>
              <a:rPr lang="ru-RU" dirty="0" err="1"/>
              <a:t>індивідуально</a:t>
            </a:r>
            <a:r>
              <a:rPr lang="ru-RU" dirty="0"/>
              <a:t>, </a:t>
            </a:r>
            <a:r>
              <a:rPr lang="ru-RU" dirty="0" err="1"/>
              <a:t>малими</a:t>
            </a:r>
            <a:r>
              <a:rPr lang="ru-RU" dirty="0"/>
              <a:t> </a:t>
            </a:r>
            <a:r>
              <a:rPr lang="ru-RU" dirty="0" err="1"/>
              <a:t>групами</a:t>
            </a:r>
            <a:r>
              <a:rPr lang="ru-RU" dirty="0"/>
              <a:t> (3-4 особи), великими </a:t>
            </a:r>
            <a:r>
              <a:rPr lang="ru-RU" dirty="0" err="1"/>
              <a:t>групами</a:t>
            </a:r>
            <a:r>
              <a:rPr lang="ru-RU" dirty="0"/>
              <a:t> (11-18 </a:t>
            </a:r>
            <a:r>
              <a:rPr lang="ru-RU" dirty="0" err="1"/>
              <a:t>осіб</a:t>
            </a:r>
            <a:r>
              <a:rPr lang="ru-RU" dirty="0"/>
              <a:t>). </a:t>
            </a:r>
          </a:p>
          <a:p>
            <a:pPr marL="0" indent="0" algn="just">
              <a:buNone/>
            </a:pPr>
            <a:r>
              <a:rPr lang="ru-RU" dirty="0" smtClean="0"/>
              <a:t>	в</a:t>
            </a:r>
            <a:r>
              <a:rPr lang="ru-RU" dirty="0"/>
              <a:t>) </a:t>
            </a:r>
            <a:r>
              <a:rPr lang="ru-RU" dirty="0" err="1"/>
              <a:t>заключної</a:t>
            </a:r>
            <a:r>
              <a:rPr lang="ru-RU" dirty="0"/>
              <a:t> - ЛФК </a:t>
            </a:r>
            <a:r>
              <a:rPr lang="ru-RU" dirty="0" err="1"/>
              <a:t>триває</a:t>
            </a:r>
            <a:r>
              <a:rPr lang="ru-RU" dirty="0"/>
              <a:t> 10-20 % часу. </a:t>
            </a:r>
          </a:p>
          <a:p>
            <a:pPr marL="0" indent="0" algn="just">
              <a:buNone/>
            </a:pPr>
            <a:r>
              <a:rPr lang="uk-UA" dirty="0" smtClean="0"/>
              <a:t>	3</a:t>
            </a:r>
            <a:r>
              <a:rPr lang="uk-UA" dirty="0"/>
              <a:t>. Самостійні (індивідуальні) заняття ЛФК рекомендуються у формі комплексу спеціальних фізичних вправ в процесі реабілітації і використовуються для попередження ускладнень, для відновлення рухових навичок, фізичних якостей та функцій організму. </a:t>
            </a:r>
            <a:r>
              <a:rPr lang="ru-RU" dirty="0" err="1"/>
              <a:t>Тривалість</a:t>
            </a:r>
            <a:r>
              <a:rPr lang="ru-RU" dirty="0"/>
              <a:t> </a:t>
            </a:r>
            <a:r>
              <a:rPr lang="ru-RU" dirty="0" err="1"/>
              <a:t>індивідуального</a:t>
            </a:r>
            <a:r>
              <a:rPr lang="ru-RU" dirty="0"/>
              <a:t> </a:t>
            </a:r>
            <a:r>
              <a:rPr lang="ru-RU" dirty="0" err="1"/>
              <a:t>заняття</a:t>
            </a:r>
            <a:r>
              <a:rPr lang="ru-RU" dirty="0"/>
              <a:t> – 15-35 </a:t>
            </a:r>
            <a:r>
              <a:rPr lang="ru-RU" dirty="0" err="1"/>
              <a:t>хвилин</a:t>
            </a:r>
            <a:r>
              <a:rPr lang="ru-RU" dirty="0"/>
              <a:t>, в </a:t>
            </a:r>
            <a:r>
              <a:rPr lang="ru-RU" dirty="0" err="1"/>
              <a:t>групах</a:t>
            </a:r>
            <a:r>
              <a:rPr lang="ru-RU" dirty="0"/>
              <a:t> – 20-45 </a:t>
            </a:r>
            <a:r>
              <a:rPr lang="ru-RU" dirty="0" err="1"/>
              <a:t>хвилин</a:t>
            </a:r>
            <a:r>
              <a:rPr lang="ru-RU" dirty="0"/>
              <a:t>, </a:t>
            </a:r>
            <a:r>
              <a:rPr lang="ru-RU" dirty="0" err="1"/>
              <a:t>залежно</a:t>
            </a:r>
            <a:r>
              <a:rPr lang="ru-RU" dirty="0"/>
              <a:t> </a:t>
            </a:r>
            <a:r>
              <a:rPr lang="ru-RU" dirty="0" err="1"/>
              <a:t>від</a:t>
            </a:r>
            <a:r>
              <a:rPr lang="ru-RU" dirty="0"/>
              <a:t> </a:t>
            </a:r>
            <a:r>
              <a:rPr lang="ru-RU" dirty="0" err="1"/>
              <a:t>нозологічної</a:t>
            </a:r>
            <a:r>
              <a:rPr lang="ru-RU" dirty="0"/>
              <a:t> </a:t>
            </a:r>
            <a:r>
              <a:rPr lang="ru-RU" dirty="0" err="1"/>
              <a:t>форми</a:t>
            </a:r>
            <a:r>
              <a:rPr lang="ru-RU" dirty="0"/>
              <a:t> </a:t>
            </a:r>
            <a:r>
              <a:rPr lang="ru-RU" dirty="0" err="1"/>
              <a:t>захворювання</a:t>
            </a:r>
            <a:r>
              <a:rPr lang="ru-RU" dirty="0"/>
              <a:t>. В І та ІІ </a:t>
            </a:r>
            <a:r>
              <a:rPr lang="ru-RU" dirty="0" err="1"/>
              <a:t>періодах</a:t>
            </a:r>
            <a:r>
              <a:rPr lang="ru-RU" dirty="0"/>
              <a:t> </a:t>
            </a:r>
            <a:r>
              <a:rPr lang="ru-RU" dirty="0" err="1"/>
              <a:t>заняття</a:t>
            </a:r>
            <a:r>
              <a:rPr lang="ru-RU" dirty="0"/>
              <a:t> </a:t>
            </a:r>
            <a:r>
              <a:rPr lang="ru-RU" dirty="0" err="1"/>
              <a:t>лікувальною</a:t>
            </a:r>
            <a:r>
              <a:rPr lang="ru-RU" dirty="0"/>
              <a:t> </a:t>
            </a:r>
            <a:r>
              <a:rPr lang="ru-RU" dirty="0" err="1"/>
              <a:t>гімнастикою</a:t>
            </a:r>
            <a:r>
              <a:rPr lang="ru-RU" dirty="0"/>
              <a:t> </a:t>
            </a:r>
            <a:r>
              <a:rPr lang="ru-RU" dirty="0" err="1"/>
              <a:t>проводять</a:t>
            </a:r>
            <a:r>
              <a:rPr lang="ru-RU" dirty="0"/>
              <a:t> за </a:t>
            </a:r>
            <a:r>
              <a:rPr lang="ru-RU" dirty="0" err="1"/>
              <a:t>індивідуальним</a:t>
            </a:r>
            <a:r>
              <a:rPr lang="ru-RU" dirty="0"/>
              <a:t> методом </a:t>
            </a:r>
            <a:r>
              <a:rPr lang="ru-RU" dirty="0" err="1"/>
              <a:t>або</a:t>
            </a:r>
            <a:r>
              <a:rPr lang="ru-RU" dirty="0"/>
              <a:t> в </a:t>
            </a:r>
            <a:r>
              <a:rPr lang="ru-RU" dirty="0" err="1"/>
              <a:t>малих</a:t>
            </a:r>
            <a:r>
              <a:rPr lang="ru-RU" dirty="0"/>
              <a:t> </a:t>
            </a:r>
            <a:r>
              <a:rPr lang="ru-RU" dirty="0" err="1"/>
              <a:t>групах</a:t>
            </a:r>
            <a:r>
              <a:rPr lang="ru-RU" dirty="0"/>
              <a:t>. Для </a:t>
            </a:r>
            <a:r>
              <a:rPr lang="ru-RU" dirty="0" err="1"/>
              <a:t>проведення</a:t>
            </a:r>
            <a:r>
              <a:rPr lang="ru-RU" dirty="0"/>
              <a:t> </a:t>
            </a:r>
            <a:r>
              <a:rPr lang="ru-RU" dirty="0" err="1"/>
              <a:t>індивідуальних</a:t>
            </a:r>
            <a:r>
              <a:rPr lang="ru-RU" dirty="0"/>
              <a:t> занять та занять в </a:t>
            </a:r>
            <a:r>
              <a:rPr lang="ru-RU" dirty="0" err="1"/>
              <a:t>групах</a:t>
            </a:r>
            <a:r>
              <a:rPr lang="ru-RU" dirty="0"/>
              <a:t> </a:t>
            </a:r>
            <a:r>
              <a:rPr lang="ru-RU" dirty="0" err="1"/>
              <a:t>реабілітологу</a:t>
            </a:r>
            <a:r>
              <a:rPr lang="ru-RU" dirty="0"/>
              <a:t> </a:t>
            </a:r>
            <a:r>
              <a:rPr lang="ru-RU" dirty="0" err="1"/>
              <a:t>надається</a:t>
            </a:r>
            <a:r>
              <a:rPr lang="ru-RU" dirty="0"/>
              <a:t> </a:t>
            </a:r>
            <a:r>
              <a:rPr lang="ru-RU" dirty="0" err="1"/>
              <a:t>певний</a:t>
            </a:r>
            <a:r>
              <a:rPr lang="ru-RU" dirty="0"/>
              <a:t> час, </a:t>
            </a:r>
            <a:r>
              <a:rPr lang="ru-RU" dirty="0" err="1"/>
              <a:t>тобто</a:t>
            </a:r>
            <a:r>
              <a:rPr lang="ru-RU" dirty="0"/>
              <a:t> </a:t>
            </a:r>
            <a:r>
              <a:rPr lang="ru-RU" dirty="0" err="1"/>
              <a:t>існують</a:t>
            </a:r>
            <a:r>
              <a:rPr lang="ru-RU" dirty="0"/>
              <a:t> </a:t>
            </a:r>
            <a:r>
              <a:rPr lang="ru-RU" dirty="0" err="1"/>
              <a:t>нормативи</a:t>
            </a:r>
            <a:r>
              <a:rPr lang="ru-RU" dirty="0"/>
              <a:t> часу </a:t>
            </a:r>
            <a:r>
              <a:rPr lang="ru-RU" dirty="0" err="1"/>
              <a:t>проведення</a:t>
            </a:r>
            <a:r>
              <a:rPr lang="ru-RU" dirty="0"/>
              <a:t> занять ЛФК. </a:t>
            </a:r>
          </a:p>
          <a:p>
            <a:pPr algn="just"/>
            <a:endParaRPr lang="ru-RU" dirty="0"/>
          </a:p>
        </p:txBody>
      </p:sp>
    </p:spTree>
    <p:extLst>
      <p:ext uri="{BB962C8B-B14F-4D97-AF65-F5344CB8AC3E}">
        <p14:creationId xmlns:p14="http://schemas.microsoft.com/office/powerpoint/2010/main" val="222348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arikatur eben Stil Zeichnung Bein Fraktur geduldig. medizinisch Arzt reden  zu Frau mit gebrochen Bein im Krankenhaus Zimmer. ziemlich Mädchen auf  Beratung mit Trauma Problem. Grafik Design Vektor Illustration 27568662  Vektor Kunst"/>
          <p:cNvPicPr>
            <a:picLocks noChangeAspect="1" noChangeArrowheads="1"/>
          </p:cNvPicPr>
          <p:nvPr/>
        </p:nvPicPr>
        <p:blipFill>
          <a:blip r:embed="rId2">
            <a:extLst>
              <a:ext uri="{BEBA8EAE-BF5A-486C-A8C5-ECC9F3942E4B}">
                <a14:imgProps xmlns:a14="http://schemas.microsoft.com/office/drawing/2010/main">
                  <a14:imgLayer r:embed="rId3">
                    <a14:imgEffect>
                      <a14:artisticBlur radius="60"/>
                    </a14:imgEffect>
                  </a14:imgLayer>
                </a14:imgProps>
              </a:ext>
              <a:ext uri="{28A0092B-C50C-407E-A947-70E740481C1C}">
                <a14:useLocalDpi xmlns:a14="http://schemas.microsoft.com/office/drawing/2010/main" val="0"/>
              </a:ext>
            </a:extLst>
          </a:blip>
          <a:srcRect/>
          <a:stretch>
            <a:fillRect/>
          </a:stretch>
        </p:blipFill>
        <p:spPr bwMode="auto">
          <a:xfrm>
            <a:off x="-324544" y="1"/>
            <a:ext cx="10286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uk-UA" dirty="0"/>
              <a:t>3. Форми ЛФК</a:t>
            </a:r>
            <a:endParaRPr lang="ru-RU" dirty="0"/>
          </a:p>
        </p:txBody>
      </p:sp>
      <p:sp>
        <p:nvSpPr>
          <p:cNvPr id="3" name="Объект 2"/>
          <p:cNvSpPr>
            <a:spLocks noGrp="1"/>
          </p:cNvSpPr>
          <p:nvPr>
            <p:ph idx="1"/>
          </p:nvPr>
        </p:nvSpPr>
        <p:spPr>
          <a:xfrm>
            <a:off x="457200" y="1412776"/>
            <a:ext cx="9155360" cy="4713387"/>
          </a:xfrm>
        </p:spPr>
        <p:txBody>
          <a:bodyPr>
            <a:normAutofit fontScale="55000" lnSpcReduction="20000"/>
          </a:bodyPr>
          <a:lstStyle/>
          <a:p>
            <a:pPr marL="0" indent="0" algn="just">
              <a:buNone/>
            </a:pPr>
            <a:r>
              <a:rPr lang="uk-UA" dirty="0" smtClean="0"/>
              <a:t>	4</a:t>
            </a:r>
            <a:r>
              <a:rPr lang="uk-UA" dirty="0"/>
              <a:t>. Лікувальне ходіння застосовується на етапі реабілітації в стаціонарі, при </a:t>
            </a:r>
            <a:r>
              <a:rPr lang="uk-UA" dirty="0" err="1"/>
              <a:t>напівліжковому</a:t>
            </a:r>
            <a:r>
              <a:rPr lang="uk-UA" dirty="0"/>
              <a:t> та вільному рухових режимах, для відновлення функції ходіння після травм, для адаптації серцево-судинної системи, опірно-рухового апарату до фізичних навантажень, для відновлення функціонального стану організму. </a:t>
            </a:r>
            <a:r>
              <a:rPr lang="ru-RU" dirty="0"/>
              <a:t>На пост </a:t>
            </a:r>
            <a:r>
              <a:rPr lang="ru-RU" dirty="0" err="1"/>
              <a:t>лікарняних</a:t>
            </a:r>
            <a:r>
              <a:rPr lang="ru-RU" dirty="0"/>
              <a:t> </a:t>
            </a:r>
            <a:r>
              <a:rPr lang="ru-RU" dirty="0" err="1"/>
              <a:t>етапах</a:t>
            </a:r>
            <a:r>
              <a:rPr lang="ru-RU" dirty="0"/>
              <a:t> </a:t>
            </a:r>
            <a:r>
              <a:rPr lang="ru-RU" dirty="0" err="1"/>
              <a:t>реабілітації</a:t>
            </a:r>
            <a:r>
              <a:rPr lang="ru-RU" dirty="0"/>
              <a:t> </a:t>
            </a:r>
            <a:r>
              <a:rPr lang="ru-RU" dirty="0" err="1"/>
              <a:t>лікування</a:t>
            </a:r>
            <a:r>
              <a:rPr lang="ru-RU" dirty="0"/>
              <a:t> </a:t>
            </a:r>
            <a:r>
              <a:rPr lang="ru-RU" dirty="0" err="1"/>
              <a:t>ходіння</a:t>
            </a:r>
            <a:r>
              <a:rPr lang="ru-RU" dirty="0"/>
              <a:t> </a:t>
            </a:r>
            <a:r>
              <a:rPr lang="ru-RU" dirty="0" err="1"/>
              <a:t>використовується</a:t>
            </a:r>
            <a:r>
              <a:rPr lang="ru-RU" dirty="0"/>
              <a:t> для </a:t>
            </a:r>
            <a:r>
              <a:rPr lang="ru-RU" dirty="0" err="1"/>
              <a:t>підвищення</a:t>
            </a:r>
            <a:r>
              <a:rPr lang="ru-RU" dirty="0"/>
              <a:t> </a:t>
            </a:r>
            <a:r>
              <a:rPr lang="ru-RU" dirty="0" err="1"/>
              <a:t>фізичної</a:t>
            </a:r>
            <a:r>
              <a:rPr lang="ru-RU" dirty="0"/>
              <a:t> </a:t>
            </a:r>
            <a:r>
              <a:rPr lang="ru-RU" dirty="0" err="1"/>
              <a:t>працездатності</a:t>
            </a:r>
            <a:r>
              <a:rPr lang="ru-RU" dirty="0"/>
              <a:t> та </a:t>
            </a:r>
            <a:r>
              <a:rPr lang="ru-RU" dirty="0" err="1"/>
              <a:t>тренування</a:t>
            </a:r>
            <a:r>
              <a:rPr lang="ru-RU" dirty="0"/>
              <a:t> </a:t>
            </a:r>
            <a:r>
              <a:rPr lang="ru-RU" dirty="0" err="1"/>
              <a:t>організму</a:t>
            </a:r>
            <a:r>
              <a:rPr lang="ru-RU" dirty="0"/>
              <a:t>. </a:t>
            </a:r>
            <a:r>
              <a:rPr lang="ru-RU" dirty="0" err="1"/>
              <a:t>Теренкур</a:t>
            </a:r>
            <a:r>
              <a:rPr lang="ru-RU" dirty="0"/>
              <a:t> – методика </a:t>
            </a:r>
            <a:r>
              <a:rPr lang="ru-RU" dirty="0" err="1"/>
              <a:t>дозованого</a:t>
            </a:r>
            <a:r>
              <a:rPr lang="ru-RU" dirty="0"/>
              <a:t> </a:t>
            </a:r>
            <a:r>
              <a:rPr lang="ru-RU" dirty="0" err="1"/>
              <a:t>ходіння</a:t>
            </a:r>
            <a:r>
              <a:rPr lang="ru-RU" dirty="0"/>
              <a:t> </a:t>
            </a:r>
            <a:r>
              <a:rPr lang="ru-RU" dirty="0" err="1"/>
              <a:t>спеціально</a:t>
            </a:r>
            <a:r>
              <a:rPr lang="ru-RU" dirty="0"/>
              <a:t> </a:t>
            </a:r>
            <a:r>
              <a:rPr lang="ru-RU" dirty="0" err="1"/>
              <a:t>розробленими</a:t>
            </a:r>
            <a:r>
              <a:rPr lang="ru-RU" dirty="0"/>
              <a:t> маршрутами</a:t>
            </a:r>
            <a:r>
              <a:rPr lang="uk-UA" dirty="0"/>
              <a:t>:</a:t>
            </a:r>
            <a:endParaRPr lang="ru-RU" dirty="0"/>
          </a:p>
          <a:p>
            <a:pPr marL="0" indent="0" algn="just">
              <a:buNone/>
            </a:pPr>
            <a:r>
              <a:rPr lang="uk-UA" dirty="0" smtClean="0"/>
              <a:t>	- </a:t>
            </a:r>
            <a:r>
              <a:rPr lang="uk-UA" dirty="0"/>
              <a:t>Маршрут 1- 500 м подовженістю, крутизна схилу – 2-5</a:t>
            </a:r>
            <a:r>
              <a:rPr lang="ru-RU" dirty="0">
                <a:sym typeface="Symbol"/>
              </a:rPr>
              <a:t></a:t>
            </a:r>
            <a:r>
              <a:rPr lang="uk-UA" dirty="0"/>
              <a:t>; </a:t>
            </a:r>
            <a:endParaRPr lang="ru-RU" dirty="0"/>
          </a:p>
          <a:p>
            <a:pPr marL="0" indent="0" algn="just">
              <a:buNone/>
            </a:pPr>
            <a:r>
              <a:rPr lang="uk-UA" dirty="0" smtClean="0"/>
              <a:t>	- </a:t>
            </a:r>
            <a:r>
              <a:rPr lang="uk-UA" dirty="0"/>
              <a:t>Маршрут 2 – 1000м, схил 5-10</a:t>
            </a:r>
            <a:r>
              <a:rPr lang="ru-RU" dirty="0">
                <a:sym typeface="Symbol"/>
              </a:rPr>
              <a:t></a:t>
            </a:r>
            <a:r>
              <a:rPr lang="uk-UA" dirty="0"/>
              <a:t>; </a:t>
            </a:r>
            <a:endParaRPr lang="ru-RU" dirty="0"/>
          </a:p>
          <a:p>
            <a:pPr marL="0" indent="0" algn="just">
              <a:buNone/>
            </a:pPr>
            <a:r>
              <a:rPr lang="uk-UA" dirty="0" smtClean="0"/>
              <a:t>	- </a:t>
            </a:r>
            <a:r>
              <a:rPr lang="uk-UA" dirty="0"/>
              <a:t>Маршрут 3 –2000м, схил 10-15</a:t>
            </a:r>
            <a:r>
              <a:rPr lang="ru-RU" dirty="0">
                <a:sym typeface="Symbol"/>
              </a:rPr>
              <a:t></a:t>
            </a:r>
            <a:r>
              <a:rPr lang="ru-RU" dirty="0"/>
              <a:t> </a:t>
            </a:r>
          </a:p>
          <a:p>
            <a:pPr marL="0" indent="0" algn="just">
              <a:buNone/>
            </a:pPr>
            <a:r>
              <a:rPr lang="uk-UA" dirty="0" smtClean="0"/>
              <a:t>	- </a:t>
            </a:r>
            <a:r>
              <a:rPr lang="uk-UA" dirty="0"/>
              <a:t>Маршрут 4 – 3000м,схил 15-20</a:t>
            </a:r>
            <a:r>
              <a:rPr lang="ru-RU" dirty="0">
                <a:sym typeface="Symbol"/>
              </a:rPr>
              <a:t></a:t>
            </a:r>
            <a:r>
              <a:rPr lang="uk-UA" dirty="0"/>
              <a:t>. </a:t>
            </a:r>
            <a:endParaRPr lang="ru-RU" dirty="0"/>
          </a:p>
          <a:p>
            <a:pPr marL="0" indent="0" algn="just">
              <a:buNone/>
            </a:pPr>
            <a:r>
              <a:rPr lang="ru-RU" dirty="0" smtClean="0"/>
              <a:t>	5</a:t>
            </a:r>
            <a:r>
              <a:rPr lang="ru-RU" dirty="0"/>
              <a:t>. </a:t>
            </a:r>
            <a:r>
              <a:rPr lang="ru-RU" dirty="0" err="1"/>
              <a:t>Спортивні</a:t>
            </a:r>
            <a:r>
              <a:rPr lang="ru-RU" dirty="0"/>
              <a:t> </a:t>
            </a:r>
            <a:r>
              <a:rPr lang="ru-RU" dirty="0" err="1"/>
              <a:t>ігри</a:t>
            </a:r>
            <a:r>
              <a:rPr lang="ru-RU" dirty="0"/>
              <a:t> - </a:t>
            </a:r>
            <a:r>
              <a:rPr lang="ru-RU" dirty="0" err="1"/>
              <a:t>застосовуються</a:t>
            </a:r>
            <a:r>
              <a:rPr lang="ru-RU" dirty="0"/>
              <a:t> в </a:t>
            </a:r>
            <a:r>
              <a:rPr lang="ru-RU" dirty="0" err="1"/>
              <a:t>реабілітаційних</a:t>
            </a:r>
            <a:r>
              <a:rPr lang="ru-RU" dirty="0"/>
              <a:t> центрах, </a:t>
            </a:r>
            <a:r>
              <a:rPr lang="ru-RU" dirty="0" err="1"/>
              <a:t>санаторіях</a:t>
            </a:r>
            <a:r>
              <a:rPr lang="ru-RU" dirty="0"/>
              <a:t>. </a:t>
            </a:r>
          </a:p>
          <a:p>
            <a:pPr marL="0" indent="0" algn="just">
              <a:buNone/>
            </a:pPr>
            <a:r>
              <a:rPr lang="uk-UA" dirty="0" smtClean="0"/>
              <a:t>	6</a:t>
            </a:r>
            <a:r>
              <a:rPr lang="uk-UA" dirty="0"/>
              <a:t>. </a:t>
            </a:r>
            <a:r>
              <a:rPr lang="uk-UA" dirty="0" err="1"/>
              <a:t>Гідрокінезотерапія</a:t>
            </a:r>
            <a:r>
              <a:rPr lang="uk-UA" dirty="0"/>
              <a:t> - це лікування рухами у воді., застосовується у вигляді гімнастичних вправ, витягнень у воді, корекції положенням. </a:t>
            </a:r>
            <a:r>
              <a:rPr lang="ru-RU" dirty="0" err="1"/>
              <a:t>Показання</a:t>
            </a:r>
            <a:r>
              <a:rPr lang="ru-RU" dirty="0"/>
              <a:t>: </a:t>
            </a:r>
            <a:r>
              <a:rPr lang="ru-RU" dirty="0" err="1"/>
              <a:t>травми</a:t>
            </a:r>
            <a:r>
              <a:rPr lang="ru-RU" dirty="0"/>
              <a:t> та </a:t>
            </a:r>
            <a:r>
              <a:rPr lang="ru-RU" dirty="0" err="1"/>
              <a:t>захворювання</a:t>
            </a:r>
            <a:r>
              <a:rPr lang="ru-RU" dirty="0"/>
              <a:t> </a:t>
            </a:r>
            <a:r>
              <a:rPr lang="ru-RU" dirty="0" err="1"/>
              <a:t>нервової</a:t>
            </a:r>
            <a:r>
              <a:rPr lang="ru-RU" dirty="0"/>
              <a:t> </a:t>
            </a:r>
            <a:r>
              <a:rPr lang="ru-RU" dirty="0" err="1"/>
              <a:t>системи</a:t>
            </a:r>
            <a:r>
              <a:rPr lang="ru-RU" dirty="0"/>
              <a:t>, </a:t>
            </a:r>
            <a:r>
              <a:rPr lang="ru-RU" dirty="0" err="1"/>
              <a:t>опірно-рухового</a:t>
            </a:r>
            <a:r>
              <a:rPr lang="ru-RU" dirty="0"/>
              <a:t> </a:t>
            </a:r>
            <a:r>
              <a:rPr lang="ru-RU" dirty="0" err="1"/>
              <a:t>апарату</a:t>
            </a:r>
            <a:r>
              <a:rPr lang="ru-RU" dirty="0"/>
              <a:t> та </a:t>
            </a:r>
            <a:r>
              <a:rPr lang="ru-RU" dirty="0" err="1"/>
              <a:t>їхніх</a:t>
            </a:r>
            <a:r>
              <a:rPr lang="ru-RU" dirty="0"/>
              <a:t> </a:t>
            </a:r>
            <a:r>
              <a:rPr lang="ru-RU" dirty="0" err="1"/>
              <a:t>наслідків</a:t>
            </a:r>
            <a:r>
              <a:rPr lang="ru-RU" dirty="0"/>
              <a:t> (</a:t>
            </a:r>
            <a:r>
              <a:rPr lang="ru-RU" dirty="0" err="1"/>
              <a:t>парези</a:t>
            </a:r>
            <a:r>
              <a:rPr lang="ru-RU" dirty="0"/>
              <a:t>, </a:t>
            </a:r>
            <a:r>
              <a:rPr lang="ru-RU" dirty="0" err="1"/>
              <a:t>паралічі</a:t>
            </a:r>
            <a:r>
              <a:rPr lang="ru-RU" dirty="0"/>
              <a:t>), </a:t>
            </a:r>
            <a:r>
              <a:rPr lang="ru-RU" dirty="0" err="1"/>
              <a:t>порушення</a:t>
            </a:r>
            <a:r>
              <a:rPr lang="ru-RU" dirty="0"/>
              <a:t> </a:t>
            </a:r>
            <a:r>
              <a:rPr lang="ru-RU" dirty="0" err="1"/>
              <a:t>постави</a:t>
            </a:r>
            <a:r>
              <a:rPr lang="ru-RU" dirty="0"/>
              <a:t>. </a:t>
            </a:r>
            <a:r>
              <a:rPr lang="ru-RU" dirty="0" err="1"/>
              <a:t>Протипоказання</a:t>
            </a:r>
            <a:r>
              <a:rPr lang="ru-RU" dirty="0"/>
              <a:t>: </a:t>
            </a:r>
            <a:r>
              <a:rPr lang="ru-RU" dirty="0" err="1"/>
              <a:t>гострі</a:t>
            </a:r>
            <a:r>
              <a:rPr lang="ru-RU" dirty="0"/>
              <a:t> та </a:t>
            </a:r>
            <a:r>
              <a:rPr lang="ru-RU" dirty="0" err="1"/>
              <a:t>хронічні</a:t>
            </a:r>
            <a:r>
              <a:rPr lang="ru-RU" dirty="0"/>
              <a:t> </a:t>
            </a:r>
            <a:r>
              <a:rPr lang="ru-RU" dirty="0" err="1"/>
              <a:t>захворювання</a:t>
            </a:r>
            <a:r>
              <a:rPr lang="ru-RU" dirty="0"/>
              <a:t> </a:t>
            </a:r>
            <a:r>
              <a:rPr lang="ru-RU" dirty="0" err="1"/>
              <a:t>шкіри</a:t>
            </a:r>
            <a:r>
              <a:rPr lang="ru-RU" dirty="0"/>
              <a:t>, </a:t>
            </a:r>
            <a:r>
              <a:rPr lang="ru-RU" dirty="0" err="1"/>
              <a:t>відкриті</a:t>
            </a:r>
            <a:r>
              <a:rPr lang="ru-RU" dirty="0"/>
              <a:t> рани, </a:t>
            </a:r>
            <a:r>
              <a:rPr lang="ru-RU" dirty="0" err="1"/>
              <a:t>захворювання</a:t>
            </a:r>
            <a:r>
              <a:rPr lang="ru-RU" dirty="0"/>
              <a:t> </a:t>
            </a:r>
            <a:r>
              <a:rPr lang="ru-RU" dirty="0" err="1"/>
              <a:t>периферійної</a:t>
            </a:r>
            <a:r>
              <a:rPr lang="ru-RU" dirty="0"/>
              <a:t> </a:t>
            </a:r>
            <a:r>
              <a:rPr lang="ru-RU" dirty="0" err="1"/>
              <a:t>нервової</a:t>
            </a:r>
            <a:r>
              <a:rPr lang="ru-RU" dirty="0"/>
              <a:t> </a:t>
            </a:r>
            <a:r>
              <a:rPr lang="ru-RU" dirty="0" err="1"/>
              <a:t>системи</a:t>
            </a:r>
            <a:r>
              <a:rPr lang="ru-RU" dirty="0"/>
              <a:t>, </a:t>
            </a:r>
            <a:r>
              <a:rPr lang="ru-RU" dirty="0" err="1"/>
              <a:t>серцево-судинної</a:t>
            </a:r>
            <a:r>
              <a:rPr lang="ru-RU" dirty="0"/>
              <a:t> </a:t>
            </a:r>
            <a:r>
              <a:rPr lang="ru-RU" dirty="0" err="1"/>
              <a:t>системи</a:t>
            </a:r>
            <a:r>
              <a:rPr lang="ru-RU" dirty="0"/>
              <a:t> у </a:t>
            </a:r>
            <a:r>
              <a:rPr lang="ru-RU" dirty="0" err="1"/>
              <a:t>фазі</a:t>
            </a:r>
            <a:r>
              <a:rPr lang="ru-RU" dirty="0"/>
              <a:t> </a:t>
            </a:r>
            <a:r>
              <a:rPr lang="ru-RU" dirty="0" err="1"/>
              <a:t>загострення</a:t>
            </a:r>
            <a:r>
              <a:rPr lang="ru-RU" dirty="0"/>
              <a:t>.</a:t>
            </a:r>
          </a:p>
          <a:p>
            <a:pPr marL="0" indent="0" algn="just">
              <a:buNone/>
            </a:pPr>
            <a:endParaRPr lang="ru-RU" dirty="0"/>
          </a:p>
        </p:txBody>
      </p:sp>
    </p:spTree>
    <p:extLst>
      <p:ext uri="{BB962C8B-B14F-4D97-AF65-F5344CB8AC3E}">
        <p14:creationId xmlns:p14="http://schemas.microsoft.com/office/powerpoint/2010/main" val="34757739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65</Words>
  <Application>Microsoft Office PowerPoint</Application>
  <PresentationFormat>Экран (4:3)</PresentationFormat>
  <Paragraphs>52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Лекція № 2      Засоби, методи й форми ЛФК </vt:lpstr>
      <vt:lpstr>План:  1. Засоби ЛФК 2. Методи ЛФК 3. Форми ЛФК     </vt:lpstr>
      <vt:lpstr>Презентация PowerPoint</vt:lpstr>
      <vt:lpstr>Презентация PowerPoint</vt:lpstr>
      <vt:lpstr>2. Методи ЛФК </vt:lpstr>
      <vt:lpstr>2. Методи ЛФК </vt:lpstr>
      <vt:lpstr>3. Форми ЛФК</vt:lpstr>
      <vt:lpstr>3. Форми ЛФК</vt:lpstr>
      <vt:lpstr>3. Форми ЛФК</vt:lpstr>
      <vt:lpstr>  Дякую за увагу!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 2  Засоби, методи й форми ЛФК </dc:title>
  <dc:creator>Пользователь</dc:creator>
  <cp:lastModifiedBy>Пользователь</cp:lastModifiedBy>
  <cp:revision>7</cp:revision>
  <dcterms:created xsi:type="dcterms:W3CDTF">2024-01-27T23:52:27Z</dcterms:created>
  <dcterms:modified xsi:type="dcterms:W3CDTF">2024-02-10T22:54:58Z</dcterms:modified>
</cp:coreProperties>
</file>