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86" r:id="rId4"/>
    <p:sldId id="287" r:id="rId5"/>
    <p:sldId id="291" r:id="rId6"/>
    <p:sldId id="288" r:id="rId7"/>
    <p:sldId id="292" r:id="rId8"/>
    <p:sldId id="293" r:id="rId9"/>
    <p:sldId id="310" r:id="rId10"/>
    <p:sldId id="311" r:id="rId11"/>
    <p:sldId id="290" r:id="rId12"/>
    <p:sldId id="294" r:id="rId13"/>
    <p:sldId id="289" r:id="rId14"/>
    <p:sldId id="295" r:id="rId15"/>
    <p:sldId id="296" r:id="rId16"/>
    <p:sldId id="259" r:id="rId17"/>
    <p:sldId id="312" r:id="rId18"/>
    <p:sldId id="297" r:id="rId19"/>
    <p:sldId id="315" r:id="rId20"/>
    <p:sldId id="298" r:id="rId21"/>
    <p:sldId id="299" r:id="rId22"/>
    <p:sldId id="313" r:id="rId23"/>
    <p:sldId id="300" r:id="rId24"/>
    <p:sldId id="314" r:id="rId25"/>
    <p:sldId id="301" r:id="rId26"/>
    <p:sldId id="302" r:id="rId27"/>
    <p:sldId id="307" r:id="rId28"/>
    <p:sldId id="316" r:id="rId29"/>
    <p:sldId id="317" r:id="rId30"/>
    <p:sldId id="318" r:id="rId31"/>
    <p:sldId id="309" r:id="rId32"/>
    <p:sldId id="303" r:id="rId33"/>
    <p:sldId id="319" r:id="rId34"/>
    <p:sldId id="32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F4033"/>
    <a:srgbClr val="BEA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1" autoAdjust="0"/>
    <p:restoredTop sz="94655" autoAdjust="0"/>
  </p:normalViewPr>
  <p:slideViewPr>
    <p:cSldViewPr>
      <p:cViewPr>
        <p:scale>
          <a:sx n="133" d="100"/>
          <a:sy n="133" d="100"/>
        </p:scale>
        <p:origin x="-97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399A3212-12E1-4B4F-89F6-7029DABD7968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ECB9295-F51E-43D0-99BA-059DA71A9FE3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831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E81E5-4CD4-41DD-A4AC-D363DE89C185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45944-0238-4E94-9910-AF3B4F3C632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FF77E-4957-41F3-84CD-AE0B2D4C4F51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9D58D-9CB8-4FCB-BC29-11A9B389D0D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51C18C-1851-43B6-A124-C3E952DC0059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1BC2E43A-B4BA-4055-ADEB-CAAA68EA1D2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B7912-A1CA-4EB4-9E5D-2280814A313E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0DF6EACF-B243-4B6C-8EA4-5C43F8103DB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255233-8BF5-4635-8FA0-45F15ED1037E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71224245-ABBD-497E-89A3-E16DDA8C3F6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16BB-0329-436C-A985-178841EF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DC1A-FB67-494B-8462-806907C29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1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65BE4-E6F3-474F-9EA0-3600EDE96252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FE12-69D8-4776-B60C-C7B57252C3A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E424D-4DF4-4B07-8F59-8DB55E4E4B24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4A26-D709-43AC-9252-530F3FAAFE8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F9B59-7AC8-40CF-A014-6CE269543EF8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88933-8005-4FC3-85F4-1CC1AA7A1FF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E96C4-E28B-42DE-8A53-5557F39FD264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7340-841E-4740-B5E9-84963CAB633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5901C-075F-4B1B-A7CE-44EE424C56DF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9DBB-A030-43D7-8D22-36FE39D6D0B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4CDDB-02D1-4F79-A400-BD6B70D32493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E84C-6F9C-4BF5-BE12-28F2435E1FD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A1EFD-DAC2-4B2F-9418-5825DCCA95A6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0BCF8-2817-4E7B-85CF-A7281ABC407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99931-80B7-45D0-A36C-E81F4B565303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F9E86-C472-453D-9FDD-3CAD4863D92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6AC169-2BC6-4987-92F9-352A2A640E78}" type="datetimeFigureOut">
              <a:rPr lang="ru-RU"/>
              <a:pPr/>
              <a:t>02.11.2016</a:t>
            </a:fld>
            <a:endParaRPr lang="uk-UA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uk-UA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5F7323F-26CF-4638-B335-D509CE62E719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19672" y="476672"/>
            <a:ext cx="7273503" cy="1807741"/>
          </a:xfrm>
          <a:effectLst>
            <a:outerShdw dist="40161" dir="1106097" algn="ctr" rotWithShape="0">
              <a:srgbClr val="BEAB9C"/>
            </a:outerShdw>
          </a:effectLst>
        </p:spPr>
        <p:txBody>
          <a:bodyPr/>
          <a:lstStyle/>
          <a:p>
            <a:pPr algn="ctr"/>
            <a:r>
              <a:rPr lang="uk-UA" sz="5400" b="1" i="1" dirty="0">
                <a:solidFill>
                  <a:srgbClr val="663300"/>
                </a:solidFill>
                <a:latin typeface="Century Gothic" pitchFamily="34" charset="0"/>
              </a:rPr>
              <a:t>ФІЛОСОФІЯ ЕПОХИ ВІДРОДЖЕННЯ</a:t>
            </a:r>
            <a:endParaRPr lang="en-US" sz="5400" b="1" i="1" dirty="0">
              <a:solidFill>
                <a:srgbClr val="663300"/>
              </a:solidFill>
              <a:latin typeface="Century Gothic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35150" y="2924175"/>
            <a:ext cx="68405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EAB9C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uk-U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Поняття епохи Відродження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uk-U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Гуманізм та його сутність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uk-U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Найвидатніші представники епохи Відродження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uk-U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Реформація і протестантизм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Ренесан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4343" r="2563" b="7816"/>
          <a:stretch>
            <a:fillRect/>
          </a:stretch>
        </p:blipFill>
        <p:spPr bwMode="auto">
          <a:xfrm>
            <a:off x="1187450" y="549275"/>
            <a:ext cx="76358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5038"/>
            <a:ext cx="7772400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Гуманíзм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— визнання людини найвищою цінністю в світі, повага до гідності та розуму людини; течія в західноєвропейській культурі епохи Відродження, право на щастя в житті, і вільний вияв природних почуттів і здібностей.</a:t>
            </a:r>
          </a:p>
          <a:p>
            <a:pPr>
              <a:lnSpc>
                <a:spcPct val="80000"/>
              </a:lnSpc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Гуманізм це ставлення до людини, пройняте турботою про її благо, повагою до її гідності; людяність.</a:t>
            </a:r>
          </a:p>
          <a:p>
            <a:pPr>
              <a:lnSpc>
                <a:spcPct val="80000"/>
              </a:lnSpc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Гуманістичний світогляд протиставляється світоглядам, для яких людина не стоїть на вершині піраміди цінностей: релігійному, де найголовнішою цінністю проголошується бог, класовому, для якого найважливіші інтереси певного класу, імперському, для якого найпершою цінністю є інтереси імперії, тощо.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24614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Десять середньовічних століть перетворили християнську ідею з прогресивної на таку, що потребувала певних змін або якоїсь корекції. Постійно знаходитися у страху божому, напевно, не властиво людській істоті, тому не дивно, що наприкінці XIV століття виникли перші публічні спроби висунення альтернативних варіантів співіснування Бога і Людини.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„Бог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– не суворий суддя, а скоріше – милосердий та гуманний опікун” – така теза прийшлася до вподоби багатьом пригніченим церквою людям в епоху, яку ми зараз називаємо епохою Відродження.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Не просто змінювалася свідомість суспільства з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„схоластичної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” на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„гуманну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”, але загальне спрямування суспільної думки йшло в бік відродження віри в Людину, її красоту, міць та особливе призначення в житті.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 різних країнах Західної та Центральної Європи тенденція становлення нової концепції буття Людини вплинула на подальший розвиток культури, політики, науки та створила умови для виникнення реформаторських та просвітницьких ідей.</a:t>
            </a:r>
            <a:r>
              <a:rPr lang="uk-UA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sz="1700" dirty="0"/>
              <a:t/>
            </a:r>
            <a:br>
              <a:rPr lang="uk-UA" sz="1700" dirty="0"/>
            </a:br>
            <a:endParaRPr lang="uk-UA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785225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франц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Renaissance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італ.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Rinascimento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 в історії культури Західної і Центральної Європи – це епоха, що є перехідною від середньовічної культури до культури нового часу. Приблизними хронологічними межами зародження та існування цієї епохи є період з XIV по XVI століття.</a:t>
            </a:r>
          </a:p>
          <a:p>
            <a:pPr>
              <a:lnSpc>
                <a:spcPct val="80000"/>
              </a:lnSpc>
            </a:pP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(Відродження) – явище в основному культурної сфери, але як і будь-який елемент духовної та іншої діяльності людини, воно пов’язане з розвитком та становленням ідей відповідної епохи, є її продуктом. </a:t>
            </a:r>
          </a:p>
          <a:p>
            <a:pPr>
              <a:lnSpc>
                <a:spcPct val="80000"/>
              </a:lnSpc>
            </a:pP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 явище духовного життя середньовічного суспільства став своєрідною формою протесту на аскетичні вимоги християнської церкві, які, можна сказати, на момент XIV набули критичного значення.</a:t>
            </a:r>
            <a:r>
              <a:rPr lang="uk-UA" sz="2100" dirty="0">
                <a:latin typeface="Century Gothic" pitchFamily="34" charset="0"/>
              </a:rPr>
              <a:t/>
            </a:r>
            <a:br>
              <a:rPr lang="uk-UA" sz="2100" dirty="0">
                <a:latin typeface="Century Gothic" pitchFamily="34" charset="0"/>
              </a:rPr>
            </a:br>
            <a:endParaRPr lang="uk-UA" sz="21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5435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Стверджуючи новий світогляд, гуманісти бачили джерело для підтримки своїх світоглядних концепцій в духовній спадщині античної культури. 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Вони багато зробили для її відновлення та розповсюдження, ретельно збираючи та вивчаючи античні рукописи, пам’ятки мистецтва.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XV столітті завдяки вченим, що емігрували з Візантії до Італії, були вперше переведені майже всі давньогрецькі поети (серед них і Гомер) і філософи (в тому числі – більшість діалогів Платона).</a:t>
            </a:r>
            <a:r>
              <a:rPr lang="uk-UA" sz="2000" dirty="0">
                <a:latin typeface="Century Gothic" pitchFamily="34" charset="0"/>
              </a:rPr>
              <a:t/>
            </a:r>
            <a:br>
              <a:rPr lang="uk-UA" sz="2000" dirty="0">
                <a:latin typeface="Century Gothic" pitchFamily="34" charset="0"/>
              </a:rPr>
            </a:b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pic>
        <p:nvPicPr>
          <p:cNvPr id="65542" name="Picture 6" descr="pic-8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133600"/>
            <a:ext cx="2678112" cy="3505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260350"/>
            <a:ext cx="7056437" cy="659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Культура Відродження не була простим поверненням до античності. Ідеї давньої епохи розвивалися та інтерпретувалися по-новому, виходячи з особливостей після античного розвитку та проникнення в усі сфери людського життя ідей християнства. </a:t>
            </a:r>
          </a:p>
          <a:p>
            <a:pPr>
              <a:lnSpc>
                <a:spcPct val="90000"/>
              </a:lnSpc>
            </a:pP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Можна припустити, що Відродження – це період спроби людей пристосувати духовну спадщину давніх часів до вимог та умов християнської віри середніх століть. На сьогоднішній день існує наступна </a:t>
            </a:r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періодизація епохи Ренесансу:</a:t>
            </a: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Проторенесанс – XIІІ- XIV ст.;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Ранній Ренесанс (в італійській літературі – з XIV ст., в образотворчому мистецтві – з XV ст.);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Високий Ренесанс – кінець XV- перша чверть XVI ст.;</a:t>
            </a:r>
            <a:b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Пізній Ренесанс – XVI ст.</a:t>
            </a:r>
            <a:r>
              <a:rPr lang="uk-UA" sz="2100" dirty="0"/>
              <a:t/>
            </a:r>
            <a:br>
              <a:rPr lang="uk-UA" sz="2100" dirty="0"/>
            </a:br>
            <a:r>
              <a:rPr lang="uk-UA" sz="2100" dirty="0"/>
              <a:t/>
            </a:r>
            <a:br>
              <a:rPr lang="uk-UA" sz="2100" dirty="0"/>
            </a:br>
            <a:endParaRPr lang="uk-UA" sz="2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851275" y="620713"/>
            <a:ext cx="5113338" cy="58324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Класичні ідеали людини </a:t>
            </a:r>
          </a:p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середньовіччя – аскета-ченця чи </a:t>
            </a:r>
          </a:p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Лицаря-воїна – заступає новий ідеал </a:t>
            </a:r>
          </a:p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яскравої, сильної особистості, котра </a:t>
            </a:r>
          </a:p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прагнучи досягти щастя на землі, </a:t>
            </a:r>
          </a:p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розвиває й утверджує творчі здібності </a:t>
            </a:r>
          </a:p>
          <a:p>
            <a:pPr algn="r"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своєї активної натури. </a:t>
            </a:r>
          </a:p>
          <a:p>
            <a:pPr>
              <a:buFont typeface="Wingdings" pitchFamily="2" charset="2"/>
              <a:buNone/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Ці риси були притаманні гуманістам як представникам нового типу людей. Серед них були люди різних професій і положення в суспільстві, але їх об’єднує одне – віра, що людина призначена для щастя на землі.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392488" cy="52588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ГЕРМАНСЬКЕ ВІДРОДЖЕННЯ  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Альбрехт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Дюрер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Ієронім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Босх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Пітер Брейгель)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Містицизм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 віра домінує над розумом, містичне – первинне, логічне – вторинне, Бог є більше реалістичним, ніж людина.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Фаталізм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– спостерігання глибинних недосконалостей і вад людини, вихід із потойбічних сил.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700808"/>
            <a:ext cx="4229100" cy="533129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РОМАНСЬКЕ ВІДРОДЖЕННЯ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 Данте, Джотто, Леонардо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Вінчі, Рафаель, Тиціан)</a:t>
            </a:r>
          </a:p>
          <a:p>
            <a:pPr>
              <a:lnSpc>
                <a:spcPct val="90000"/>
              </a:lnSpc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Висування на перший план художньої творчості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 діяльності,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шо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найбільш адекватна людині.</a:t>
            </a:r>
          </a:p>
          <a:p>
            <a:pPr>
              <a:lnSpc>
                <a:spcPct val="9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Домінування творчого начала над пізнавальним.</a:t>
            </a:r>
          </a:p>
          <a:p>
            <a:pPr>
              <a:lnSpc>
                <a:spcPct val="9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Універсалізація людської сутності.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8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56792"/>
            <a:ext cx="4747890" cy="46523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Початок гуманістичного руху і Ренесансу пов’язаний з творчістю флорентійського поета і мислителя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Данте Аліг’єрі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(1265-1321). Його твори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„Божественна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комедія” і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„Трактат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” стали викликом існуючому релігійному догматизму.</a:t>
            </a:r>
          </a:p>
          <a:p>
            <a:pPr>
              <a:lnSpc>
                <a:spcPct val="80000"/>
              </a:lnSpc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Видатним поетом Італії,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„батьком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гуманізму” епохи Відродження вважається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Франческо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Петрарка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(1304-1374). У полемічному трактаті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„Про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власне незнання та незнання інших” Петрарка полемізує з філософами-схоластами та доводить пріоритет гуманістичних поглядів.</a:t>
            </a:r>
            <a:b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8615" name="Picture 7" descr="Portrait_de_Dan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628775"/>
            <a:ext cx="2084388" cy="3184525"/>
          </a:xfrm>
        </p:spPr>
      </p:pic>
      <p:pic>
        <p:nvPicPr>
          <p:cNvPr id="68616" name="Picture 8" descr="Petrarch_by_Bargil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911350"/>
            <a:ext cx="1949450" cy="39401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4896544" cy="4608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Франческо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Петрарка (1304-1374)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відкидає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схоластичну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вченість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пропонує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новий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підхід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оцінки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античної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спадщини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прагнути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тільки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піднятися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висот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античної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культури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а й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перевершити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її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справжня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філософія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повинна стати наукою про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людину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заклав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особистісного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самосвідомості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Відродження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2" name="Picture 5" descr="F:\изображения философов.files\image01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1981200"/>
            <a:ext cx="2755900" cy="4114800"/>
          </a:xfrm>
        </p:spPr>
      </p:pic>
    </p:spTree>
    <p:extLst>
      <p:ext uri="{BB962C8B-B14F-4D97-AF65-F5344CB8AC3E}">
        <p14:creationId xmlns:p14="http://schemas.microsoft.com/office/powerpoint/2010/main" val="111927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133600"/>
            <a:ext cx="8713787" cy="45354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/>
              <a:t>		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Епоха Відродження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— період в історії культури Західної Європи, який почався в Італії в кінці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XIII століття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зайняв в більшості європейських країн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XIV—XVI ст.,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а в Іспанії та Англії тривав до початку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XVII століття.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Термін 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«Відродження»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першим почав вживати </a:t>
            </a:r>
            <a:r>
              <a:rPr lang="uk-UA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Джорджо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Вазарі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— італійський художник XVI століття, учень Мікеланджело і перший дослідник сучасного йому мистецтва.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Він хотів підкреслити цією назвою особливий інтерес свого часу до античності, відновлення її традицій.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Picture 11" descr="Holbein-erasm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0938"/>
            <a:ext cx="2849563" cy="4032250"/>
          </a:xfrm>
        </p:spPr>
      </p:pic>
      <p:sp>
        <p:nvSpPr>
          <p:cNvPr id="706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527376" y="1052736"/>
            <a:ext cx="5616624" cy="63367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інших країнах Західної Європи гуманізм започаткували: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Еразм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Роттердамський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(1469-1536) – голландський мислитель, письменник, філолог, В 1511 році Еразм видав написану ним двома роками раніше книгу «Похвала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Глупоті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 яка стала найвідомішим твором автора. Мова ведеться від імені богині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Глупоти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яка на всі лади вихваляється тим впливом і шаною, яке вона здобула в суспільстві.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Еразмова сатира висміює й глумиться над неправедністю та забобонністю ченців, запліснявілими доктринами.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Закінчується книга полум'яним закликом до праведності й християнських чеснот.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«Похвала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Глупоті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 вважається однією із найвпливовіших книг західної цивілізації й каталізатором реформа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4316412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Філософ і богослов;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Мішель Монтень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(1533-1592) – французький філософ.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прагнучи створити власну філософську систему, виступив основоположником жанру філософсько-моралістичного есе в європейській культурі. 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Метою творчості Монтеня було написання своєрідного «підручника життя», оскільки на думку Монтеня «немає нічого більш прекрасного й виправданого, ніж добре й чесно виконати роль людини».</a:t>
            </a:r>
          </a:p>
          <a:p>
            <a:pPr>
              <a:lnSpc>
                <a:spcPct val="80000"/>
              </a:lnSpc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4759" name="Picture 7" descr="Michel-eyquem-de-montaign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060575"/>
            <a:ext cx="2984500" cy="45815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КОЖНА ЛЮДИНА НЕСЕ В СОБІ ВСЮ ПОВНОТУ ФОРМ ЛЮДСЬКОЇ ПРИРОДИ (Мішель Монтень)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4870" name="Picture 6" descr="Мjста Ренесансу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344" r="6302" b="4688"/>
          <a:stretch>
            <a:fillRect/>
          </a:stretch>
        </p:blipFill>
        <p:spPr>
          <a:xfrm>
            <a:off x="1535113" y="1844675"/>
            <a:ext cx="668655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5364163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Яскравим представником наступного етапу розвитку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Ренесанса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Італії став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Джовані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Піко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делла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Мірандола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(1463-1494). </a:t>
            </a:r>
          </a:p>
          <a:p>
            <a:pPr>
              <a:lnSpc>
                <a:spcPct val="9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Він підготував для диспуту з схоластами трактат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„Промова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про гідність людини”.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який побачив світ у 1486 році. </a:t>
            </a:r>
          </a:p>
          <a:p>
            <a:pPr>
              <a:lnSpc>
                <a:spcPct val="9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своїй промові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Піко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делла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Мірандола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ставить декілька важливих питань, які були й залишаються актуальними — питання місця людини в світобудові (його автор визначив як знаходження людини як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надістоти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центрі всесвіту (це і є відомий антропоцентризм Ренесансу)</a:t>
            </a:r>
          </a:p>
        </p:txBody>
      </p:sp>
      <p:pic>
        <p:nvPicPr>
          <p:cNvPr id="76807" name="Picture 7" descr="Pico_della_mirand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133600"/>
            <a:ext cx="3074987" cy="41751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7543800" cy="1539875"/>
          </a:xfrm>
        </p:spPr>
        <p:txBody>
          <a:bodyPr/>
          <a:lstStyle/>
          <a:p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Тебе не стримують жодні непоборні межі,, тобі самій доведеться визначати свою природу... Я поставив тебе в центрі світу, щоб ти поглянула звідти кругом себе і побачила все, що є у цьому світі... Тобі вільно опуститися до нижчого світу і стати на рівні з худобою. Але тобі так само вільно піднятися... у світ божественного...</a:t>
            </a:r>
            <a:b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</a:t>
            </a:r>
            <a:b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       Піко </a:t>
            </a:r>
            <a:r>
              <a:rPr lang="uk-UA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делла</a:t>
            </a: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Мірандола</a:t>
            </a: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uk-UA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„Промова</a:t>
            </a: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про гідність людини”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8966" name="Picture 6" descr="Изображение 0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7176" r="6151" b="8202"/>
          <a:stretch>
            <a:fillRect/>
          </a:stretch>
        </p:blipFill>
        <p:spPr>
          <a:xfrm>
            <a:off x="1577975" y="1916113"/>
            <a:ext cx="6881813" cy="4681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6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28800"/>
            <a:ext cx="5976664" cy="50405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Плідно працював в епоху Високого Ренесансу: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Леонардо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Вінчі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(1452-1519) – мислитель, митець, науковець.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Визнаючи єдиним критерієм істини досвід, протиставляючи метод спостереження і індукції відвернутому умогляду, Леонардо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Вінчі не тільки на словах, а на ділі завдає смертельного удару середньовічній схоластиці з її пристрастю до абстрактних логічних формул і дедукції. 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Леонардо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Вінчі добре говорити — означає правильно думати, тобто мислити незалежно, не визнавати жодних авторитетів. 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Він широко використовував методи наукового дослідження, закликав до міцного зв'язку науки з життям. Йому належить відомий афоризм: «Наука — полководець, практика — солдати».</a:t>
            </a:r>
          </a:p>
        </p:txBody>
      </p:sp>
      <p:pic>
        <p:nvPicPr>
          <p:cNvPr id="78854" name="Picture 6" descr="Possible_Self-Portrait_of_Leonardo_da_Vin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060575"/>
            <a:ext cx="3001962" cy="45370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5076825" cy="486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Ідеї Леонардо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да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Вінчі щодо пізнання світу набули подальшого розвитку в працях інших учених, зокрема в творі, який створив англійський гуманіст </a:t>
            </a:r>
            <a:r>
              <a:rPr lang="uk-UA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Фр</a:t>
            </a:r>
            <a:r>
              <a:rPr lang="uk-UA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е</a:t>
            </a:r>
            <a:r>
              <a:rPr lang="uk-UA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нсіс</a:t>
            </a: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Бекон 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(1561—1626) «Новий </a:t>
            </a:r>
            <a:r>
              <a:rPr lang="uk-UA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Органон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». </a:t>
            </a:r>
          </a:p>
          <a:p>
            <a:pPr>
              <a:lnSpc>
                <a:spcPct val="80000"/>
              </a:lnSpc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Бекон стверджував, що відчуття людини є головним джерелом його знань, а наука повинна бути дослідною. Він обґрунтував індуктивний метод раціонального пізнання, основними компонентами якого були: індукція, аналіз, порівняння, спостереження, експеримент.</a:t>
            </a:r>
          </a:p>
        </p:txBody>
      </p:sp>
      <p:pic>
        <p:nvPicPr>
          <p:cNvPr id="80903" name="Picture 7" descr="Francis_Bac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349500"/>
            <a:ext cx="3140075" cy="388778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6084168" cy="5040412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Внаслідок цих та інших пошуків нових методів пізнання в епоху Відродження значних успіхів досягло природознавство.</a:t>
            </a:r>
          </a:p>
          <a:p>
            <a:pPr algn="just">
              <a:buFontTx/>
              <a:buChar char="•"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Зокрема, зроблено видатні наукові відкриття в галузі географії (Великі географічні відкриття). </a:t>
            </a:r>
          </a:p>
          <a:p>
            <a:pPr algn="just">
              <a:buFontTx/>
              <a:buChar char="•"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галузі так званої нової астрономії (розробка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Коперніком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вчення про геліоцентричну систему світу і його підтвердження в працях датського астронома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Браге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німецького вченого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Кеплера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італійця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Галілео Галілея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).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7048" name="Picture 8" descr="Galile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3357563"/>
            <a:ext cx="2522537" cy="3097212"/>
          </a:xfrm>
        </p:spPr>
      </p:pic>
      <p:pic>
        <p:nvPicPr>
          <p:cNvPr id="87049" name="Picture 9" descr="Nikolaus_Kopernik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4888" y="260350"/>
            <a:ext cx="2473325" cy="28813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452320" cy="1419944"/>
          </a:xfrm>
        </p:spPr>
        <p:txBody>
          <a:bodyPr/>
          <a:lstStyle/>
          <a:p>
            <a:pPr eaLnBrk="1" hangingPunct="1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Микола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Коперник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здійснив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переворот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природознавстві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розробивши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геліоцентричну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систему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916832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духу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його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робота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пифагорейська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є центром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світобудови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Земля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подвійне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добове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обертання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річне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кругове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обертання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навколо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Космос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нескінченний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космічні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рухаються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власній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траєкторії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процеси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Космосі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можна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пояснити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 точки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зору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природи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позбавлені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«священного»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сенсу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12292" name="Picture 5" descr="F:\изображения философов.files\image02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1981200"/>
            <a:ext cx="3378200" cy="4114800"/>
          </a:xfrm>
        </p:spPr>
      </p:pic>
    </p:spTree>
    <p:extLst>
      <p:ext uri="{BB962C8B-B14F-4D97-AF65-F5344CB8AC3E}">
        <p14:creationId xmlns:p14="http://schemas.microsoft.com/office/powerpoint/2010/main" val="224015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223720" cy="1343744"/>
          </a:xfrm>
        </p:spPr>
        <p:txBody>
          <a:bodyPr/>
          <a:lstStyle/>
          <a:p>
            <a:pPr eaLnBrk="1" hangingPunct="1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Джордано Бруно -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італійський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філософ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поет,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матеріаліст-пантеїст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У 1592 р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заарештований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інквізицією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звинувачений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єресі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вільнодумстві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17 лютого 1600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спалений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кострі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05000"/>
            <a:ext cx="5486400" cy="4267200"/>
          </a:xfrm>
        </p:spPr>
        <p:txBody>
          <a:bodyPr/>
          <a:lstStyle/>
          <a:p>
            <a:pPr eaLnBrk="1" hangingPunct="1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– центр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Всесвіту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відношенню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Землі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але не центр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Всесвіту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взагалі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Всесвіт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центру і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нескінчений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зірки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подібні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планетні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системи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небесні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властивість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руху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висунув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гіпотезу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про те,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Всесвіті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ми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самотні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можуть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бути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розумні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істоти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існує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Бога,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живе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окремо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Всесвіту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Всесвіт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Бог -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одне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ціле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316" name="Picture 5" descr="F:\изображения философов.files\image02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3200400" cy="4114800"/>
          </a:xfrm>
        </p:spPr>
      </p:pic>
    </p:spTree>
    <p:extLst>
      <p:ext uri="{BB962C8B-B14F-4D97-AF65-F5344CB8AC3E}">
        <p14:creationId xmlns:p14="http://schemas.microsoft.com/office/powerpoint/2010/main" val="253980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60575"/>
            <a:ext cx="5867400" cy="4797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«Епоха Відродження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одна з найбільш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цікавих і  повноцінних епох в історії людства,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це синонім особистої свободи,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досконалості у  мистецтві, краси в житті,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гармонії фізичних і духовних якостей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людини…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був не стійкою і спокійною, 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бурхливою і суперечливою епохою.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Ренесанс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 — це період становлення буржуазного суспільства, період, коли спадають окови середньовічного укладу, але обмежуючі умови капіталістичного суспільства ще не встигли оформитися».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Роберт </a:t>
            </a:r>
            <a:r>
              <a:rPr lang="uk-UA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Віппер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6086" name="Picture 6" descr="robert-vi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1563" y="2205038"/>
            <a:ext cx="2760662" cy="37449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236296" cy="1080120"/>
          </a:xfrm>
        </p:spPr>
        <p:txBody>
          <a:bodyPr/>
          <a:lstStyle/>
          <a:p>
            <a:pPr eaLnBrk="1" hangingPunct="1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Галілео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Галілей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один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засновників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сучасної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експериментальної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науки.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Вперше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показав як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важливий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інструментарій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розвитку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науки.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35896" y="1905000"/>
            <a:ext cx="5508104" cy="47643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ввів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метод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спостереження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висування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гіпотези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їх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дослідної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перевірки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практиці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відкрив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значення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прискорення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динаміці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встановив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закон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падіння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вивчаючи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політ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снарядів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встановив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принцип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паралелограма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відстоював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геліоцентричну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систему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винайшов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телескоп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виявив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ряд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важливих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явищ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плями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гори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Місяці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Чумацький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шлях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складається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безлічі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окремих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зірок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спостерігав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фази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Венери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відкрив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супутники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Юпітера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14340" name="Picture 5" descr="F:\изображения философов.files\image02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200400" cy="4114800"/>
          </a:xfrm>
        </p:spPr>
      </p:pic>
    </p:spTree>
    <p:extLst>
      <p:ext uri="{BB962C8B-B14F-4D97-AF65-F5344CB8AC3E}">
        <p14:creationId xmlns:p14="http://schemas.microsoft.com/office/powerpoint/2010/main" val="74470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57" y="1484784"/>
            <a:ext cx="6300192" cy="5517232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Великий крок уперед зробили фізика, математика, нагромаджувались нові знання в хімії, біології, геології, медицині, механіці тощо. </a:t>
            </a:r>
          </a:p>
          <a:p>
            <a:pPr algn="just"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Слід зазначити, що наприкінці XVI — у першій половині XVII ст. було винайдено телескоп, мікроскоп, гідрометр, ртутні барометр і термометр, вдосконалено компас і годинник. Безперечні досягнення анатомії людини. Чудові анатомічні етюди залишив потомкам Леонардо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Вінчі.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Везалій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виклав результати своїх анатомічних дослідів у книзі «Про будову людського тіла». Теорію кровообігу створювали іспанський лікар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Мігель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Сервет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англійський дослідник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Уїльям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Гарвей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</p:txBody>
      </p:sp>
      <p:pic>
        <p:nvPicPr>
          <p:cNvPr id="91141" name="Picture 5" descr="Vesalius_Fabrica_portra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20315"/>
            <a:ext cx="2124075" cy="2951163"/>
          </a:xfrm>
        </p:spPr>
      </p:pic>
      <p:pic>
        <p:nvPicPr>
          <p:cNvPr id="91144" name="Picture 8" descr="Michael_Servet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20272" y="3068960"/>
            <a:ext cx="2005013" cy="35512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56793"/>
            <a:ext cx="6264696" cy="5256583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Серед гуманітарних наук провідне місце, належало етиці, в якій склалась цілісна гуманістична концепція людини, вільного творця своєї долі. </a:t>
            </a:r>
          </a:p>
          <a:p>
            <a:pPr algn="just"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органічній єдності з етикою складались соціально-політичні концепції гуманізму. Критичне ставлення до феодальних, а потім і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ранньокапіталістичних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порядків сприяло виникненню багатьох соціально-утопічних учень.</a:t>
            </a:r>
          </a:p>
          <a:p>
            <a:pPr algn="just"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Нові уявлення про соціальну справедливість, наприклад, знайшли яскраве відображення в «Утопії»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Томаса Мора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 «Місті Сонця»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Томмазо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Кампанелли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Ці твори мали великий вплив на подальший розвиток суспільної думки.</a:t>
            </a:r>
          </a:p>
        </p:txBody>
      </p:sp>
      <p:pic>
        <p:nvPicPr>
          <p:cNvPr id="82952" name="Picture 8" descr="Hans_Holbein_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2243137" cy="2824163"/>
          </a:xfrm>
        </p:spPr>
      </p:pic>
      <p:pic>
        <p:nvPicPr>
          <p:cNvPr id="82953" name="Picture 9" descr="Campanella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3429000"/>
            <a:ext cx="2286000" cy="31686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524328" cy="971128"/>
          </a:xfrm>
        </p:spPr>
        <p:txBody>
          <a:bodyPr/>
          <a:lstStyle/>
          <a:p>
            <a:pPr algn="ctr" eaLnBrk="1" hangingPunct="1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ідеї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політичної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філософії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Нікколо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Макіавеллі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(1469-1527):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4" y="1484784"/>
            <a:ext cx="8963024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людина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злу природу;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рушійними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мотивами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вчинків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егоїзм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прагнення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особистої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вигоди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приборкання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низинної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натури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людини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створюється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особлива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організація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держава;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підставі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досвіду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історії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сучасних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йому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розкриває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як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завойовується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влада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як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утримується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втрачається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правитель повинен бути «хитрим як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лисиця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лютим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 лев»;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якому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правитель не повинен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зазіхати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майно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особисте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людей;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центральне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місце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також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займає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його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вченні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ідея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фортуни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 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долі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), яка благоволить молодим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багатим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боротьбі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політичну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владу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допустимі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засоби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тому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числі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підступні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аморальні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4" y="1484784"/>
            <a:ext cx="27426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7596336" cy="1368152"/>
          </a:xfrm>
        </p:spPr>
        <p:txBody>
          <a:bodyPr/>
          <a:lstStyle/>
          <a:p>
            <a:pPr algn="ctr" eaLnBrk="1" hangingPunct="1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Соціалістично-утопічний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напрямок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представлено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працями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Томаса Мора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Томмазо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Кампанелла: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Т. Мор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Утопія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існує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приватної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власності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загальна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6-годинна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трудова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мобілізація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діє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принцип: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кожного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здібностями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кожному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працею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первинним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осередком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суспільства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є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трудова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сім'я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чоловіки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жінки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рівні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права;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Т.Кампанелла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Місто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відсутня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приватна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власність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беруть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участь в трудовому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процесі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поєднується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одночасним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навчанням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життя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соляріїв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регламентовано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найменших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подробиць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діти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живуть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окремо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батьків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виховуються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спеціальних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школах;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чолі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Міста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стоїть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довічний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правитель -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Метафізик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4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uk-UA" b="1"/>
              <a:t>	</a:t>
            </a:r>
            <a:endParaRPr lang="uk-UA"/>
          </a:p>
        </p:txBody>
      </p:sp>
      <p:pic>
        <p:nvPicPr>
          <p:cNvPr id="48135" name="Picture 7" descr="134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7138" y="2636838"/>
            <a:ext cx="2609850" cy="3024187"/>
          </a:xfrm>
        </p:spPr>
      </p:pic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95288" y="1772816"/>
            <a:ext cx="57610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Італії раніше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ніж в інших європейських країнах, почався процес розкладання феодальних і  зародження нових, буржуазних  відносин. </a:t>
            </a:r>
          </a:p>
          <a:p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	</a:t>
            </a: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Італії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характерний ранній і дуже  швидкий розвиток міст. Тут зіграло свою  роль вигідне географічне розташування,  що зробило її головною торговою  посередницею між Сходом і Європою  (виникає безліч італійських торгових  факторій, в тому числі і у Криму: </a:t>
            </a: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Кафа —  Феодосія, Солдайя — Судак,  Балаклава</a:t>
            </a:r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5040684" cy="49411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/>
              <a:t>   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Концентрація капіталу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дозволила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перейти від торговельних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операцій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кредитних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Італія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—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батьківщина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банківської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справи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(слово «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банк»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походить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 італійського «банко» 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лава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 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малася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увазі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лава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міняйл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Разом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 тим починається корінний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поворот у промисловості з'являються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мануфактури.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Наприклад,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Флоренції на початку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XIV століття сукноробні мануфактури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виробляли продукцію, вартість якої в 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рази перевищувала весь міський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бюджет, на деяких підприємствах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працювало до 100 чоловік. </a:t>
            </a:r>
          </a:p>
        </p:txBody>
      </p:sp>
      <p:pic>
        <p:nvPicPr>
          <p:cNvPr id="56327" name="Picture 7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420938"/>
            <a:ext cx="3810000" cy="28575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12" y="1772816"/>
            <a:ext cx="4421188" cy="4797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Складалася нова соціальна структура суспільства, ламався середньовічний соціальний розподіл.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Важливу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роль відіграло звільнення селян від кріпацтва цехового ладу.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Ремісники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які розорилися, і селяни поповнювали нову верству — найманих робітників, що зазнавали жорстокої експлуатації (робочий день тривав 12-14 годин, за невідпрацьований аванс господар мав право покарати на ув'язнення).</a:t>
            </a:r>
          </a:p>
        </p:txBody>
      </p:sp>
      <p:pic>
        <p:nvPicPr>
          <p:cNvPr id="49158" name="Picture 6" descr="tipografi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0288" y="836613"/>
            <a:ext cx="2446337" cy="2952750"/>
          </a:xfrm>
        </p:spPr>
      </p:pic>
      <p:pic>
        <p:nvPicPr>
          <p:cNvPr id="49161" name="Picture 9" descr="0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005263"/>
            <a:ext cx="3816350" cy="25288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404664"/>
            <a:ext cx="5003800" cy="49418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uk-UA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Багата верхівка включала різноманітні елементи суспільства.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Характерна особливість ранньої буржуазії — складна економічна база (торгові, банківські операції, мануфактура, земельна власність).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Стара знать втратила свій політичний вплив. В багатьох італійських містах встановилося республіканське правління.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У той же час і економічне, і політичне життя того часу характеризувалося великою нестабільністю: можна було швидко розбагатіти, але так само швидко і позбавитися всього (загибель торгових кораблів, неплатежі боржників, політичні перевороти і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т.ін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.).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Це породжувало особливу психологію, коли гроші не накопичувалися, а витрачалися безоглядно.</a:t>
            </a:r>
          </a:p>
          <a:p>
            <a:pPr>
              <a:lnSpc>
                <a:spcPct val="80000"/>
              </a:lnSpc>
            </a:pPr>
            <a:endParaRPr lang="uk-UA" sz="1700" dirty="0"/>
          </a:p>
        </p:txBody>
      </p:sp>
      <p:pic>
        <p:nvPicPr>
          <p:cNvPr id="58374" name="Picture 6" descr="zam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565400"/>
            <a:ext cx="3816350" cy="27035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6121400" cy="46085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Розкіш нових багатіїв обумовлювала попит на архітекторів, художників, поетів.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Правителі потребували секретарів, майстерних дипломатів, юристів.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Діловим людям був необхідний штат службовців. У містах росла потреба у лікарях, вчителях, нотаріусах.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Таким чином з'являється інтелігенція, яка зіграла провідну роль у формуванні культури Відродження. Вона, з одного боку, безумовно, обслуговувала пануючий клас, виражала його інтереси. Але в той же час поповнювалася вихідцями з різних станів суспільства, була пов'язана з традиціями народної культури.</a:t>
            </a:r>
          </a:p>
          <a:p>
            <a:pPr>
              <a:lnSpc>
                <a:spcPct val="90000"/>
              </a:lnSpc>
            </a:pPr>
            <a:endParaRPr lang="uk-UA" sz="2000" dirty="0"/>
          </a:p>
        </p:txBody>
      </p:sp>
      <p:pic>
        <p:nvPicPr>
          <p:cNvPr id="59398" name="Picture 6" descr="peo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484313"/>
            <a:ext cx="2509838" cy="38766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ОСНОВНІ РИСИ ФІЛОСОФІЇ ЕПОХИ ВІДРОДЖЕННЯ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05000"/>
            <a:ext cx="7706816" cy="4620344"/>
          </a:xfrm>
        </p:spPr>
        <p:txBody>
          <a:bodyPr/>
          <a:lstStyle/>
          <a:p>
            <a:pPr lvl="1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Антропоцентризм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– принцип, відповідно до якого людина є завершенням еволюції світобудови і головною категорією філософствування;</a:t>
            </a:r>
          </a:p>
          <a:p>
            <a:pPr lvl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антеїзм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– принцип розуміння Бога як безособового начала, яке розчинене у світі і спонукає його до розвитку;</a:t>
            </a:r>
          </a:p>
          <a:p>
            <a:pPr lvl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Гуманізм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– принцип, відповідно до якого людина, її вільний творчий розвиток є вищою цінністю світобудови;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на">
  <a:themeElements>
    <a:clrScheme name="Луна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Лун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на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на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на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на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на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C990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607</TotalTime>
  <Words>2066</Words>
  <Application>Microsoft Office PowerPoint</Application>
  <PresentationFormat>Экран (4:3)</PresentationFormat>
  <Paragraphs>180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Луна</vt:lpstr>
      <vt:lpstr>ФІЛОСОФІЯ ЕПОХИ ВІДРОДЖЕННЯ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РИСИ ФІЛОСОФІЇ ЕПОХИ ВІДРОДЖЕННЯ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КОЖНА ЛЮДИНА НЕСЕ В СОБІ ВСЮ ПОВНОТУ ФОРМ ЛЮДСЬКОЇ ПРИРОДИ (Мішель Монтень)</vt:lpstr>
      <vt:lpstr>Презентация PowerPoint</vt:lpstr>
      <vt:lpstr>Тебе не стримують жодні непоборні межі,, тобі самій доведеться визначати свою природу... Я поставив тебе в центрі світу, щоб ти поглянула звідти кругом себе і побачила все, що є у цьому світі... Тобі вільно опуститися до нижчого світу і стати на рівні з худобою. Але тобі так само вільно піднятися... у світ божественного...                                            Піко делла Мірандола, „Промова про гідність людини”</vt:lpstr>
      <vt:lpstr>Презентация PowerPoint</vt:lpstr>
      <vt:lpstr>Презентация PowerPoint</vt:lpstr>
      <vt:lpstr>Презентация PowerPoint</vt:lpstr>
      <vt:lpstr>Микола Коперник здійснив переворот в природознавстві, розробивши геліоцентричну систему світу </vt:lpstr>
      <vt:lpstr>Джордано Бруно - італійський філософ і поет, матеріаліст-пантеїст. У 1592 р був заарештований інквізицією і звинувачений в єресі і вільнодумстві і 17 лютого 1600 був спалений на кострі.</vt:lpstr>
      <vt:lpstr>Галілео Галілей - один із засновників сучасної експериментальної науки. Вперше показав як важливий інструментарій для розвитку науки.</vt:lpstr>
      <vt:lpstr>Презентация PowerPoint</vt:lpstr>
      <vt:lpstr>Презентация PowerPoint</vt:lpstr>
      <vt:lpstr>Основні ідеї політичної філософії Нікколо Макіавеллі (1469-1527):</vt:lpstr>
      <vt:lpstr>Соціалістично-утопічний напрямок представлено працями Томаса Мора і Томмазо Кампанелла:</vt:lpstr>
    </vt:vector>
  </TitlesOfParts>
  <Company>Liceum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Середньовічна філософія</dc:title>
  <dc:creator>user</dc:creator>
  <cp:lastModifiedBy>Ольга</cp:lastModifiedBy>
  <cp:revision>20</cp:revision>
  <dcterms:created xsi:type="dcterms:W3CDTF">2010-11-17T15:38:02Z</dcterms:created>
  <dcterms:modified xsi:type="dcterms:W3CDTF">2016-11-02T12:44:35Z</dcterms:modified>
</cp:coreProperties>
</file>