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5" r:id="rId6"/>
    <p:sldId id="263" r:id="rId7"/>
  </p:sldIdLst>
  <p:sldSz cx="9144000" cy="5143500" type="screen16x9"/>
  <p:notesSz cx="6858000" cy="9144000"/>
  <p:embeddedFontLst>
    <p:embeddedFont>
      <p:font typeface="Oswald Light" panose="020B0604020202020204" charset="-52"/>
      <p:regular r:id="rId9"/>
      <p:bold r:id="rId10"/>
    </p:embeddedFont>
    <p:embeddedFont>
      <p:font typeface="Montserrat" panose="020B0604020202020204" charset="-52"/>
      <p:italic r:id="rId11"/>
      <p:boldItalic r:id="rId12"/>
    </p:embeddedFont>
    <p:embeddedFont>
      <p:font typeface="Playfair Display" panose="020B0604020202020204" charset="-52"/>
      <p:regular r:id="rId13"/>
    </p:embeddedFont>
    <p:embeddedFont>
      <p:font typeface="Oswald" panose="020B0604020202020204" charset="-52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1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dffd3615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dffd3615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e016bd8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e016bd8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dffd3615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dffd3615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139025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Oswald"/>
                <a:ea typeface="Oswald"/>
                <a:cs typeface="Oswald"/>
                <a:sym typeface="Oswald"/>
              </a:rPr>
              <a:t>Практична підготовка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Oswald"/>
                <a:ea typeface="Oswald"/>
                <a:cs typeface="Oswald"/>
                <a:sym typeface="Oswald"/>
              </a:rPr>
              <a:t>2022- 2023 н.р.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938700" y="72750"/>
            <a:ext cx="599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Під час сигналу повітряної тривоги:</a:t>
            </a:r>
            <a:endParaRPr sz="2900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92050" y="572100"/>
            <a:ext cx="8746800" cy="4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highlight>
                  <a:schemeClr val="dk1"/>
                </a:highlight>
                <a:latin typeface="Oswald Light"/>
                <a:ea typeface="Oswald Light"/>
                <a:cs typeface="Oswald Light"/>
                <a:sym typeface="Oswald Light"/>
              </a:rPr>
              <a:t>Якщо ви у закладі освіти :</a:t>
            </a:r>
            <a:endParaRPr sz="2200">
              <a:solidFill>
                <a:schemeClr val="dk2"/>
              </a:solidFill>
              <a:highlight>
                <a:schemeClr val="dk1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900"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1. Виконати заходи, передбачені на цей випадок Інструкцією, діяти за вказівками </a:t>
            </a:r>
            <a:r>
              <a:rPr lang="en-US" sz="1900" u="sng">
                <a:highlight>
                  <a:srgbClr val="F4CCCC"/>
                </a:highlight>
                <a:latin typeface="Oswald Light"/>
                <a:ea typeface="Oswald Light"/>
                <a:cs typeface="Oswald Light"/>
                <a:sym typeface="Oswald Light"/>
              </a:rPr>
              <a:t>викладача</a:t>
            </a:r>
            <a:r>
              <a:rPr lang="en-US" sz="1900"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endParaRPr sz="1900"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2. </a:t>
            </a:r>
            <a:r>
              <a:rPr lang="en-US" sz="1900">
                <a:solidFill>
                  <a:srgbClr val="980000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Швидко, без паніки зайняти місце у захисній споруді</a:t>
            </a:r>
            <a:r>
              <a:rPr lang="en-US" sz="1900"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 (сховищі) та виконувати вимоги викладача </a:t>
            </a:r>
            <a:r>
              <a:rPr lang="en-US" sz="1700">
                <a:solidFill>
                  <a:schemeClr val="accent1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.         </a:t>
            </a:r>
            <a:r>
              <a:rPr lang="en-US" sz="1800">
                <a:solidFill>
                  <a:schemeClr val="accent1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                              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2"/>
                </a:solidFill>
                <a:highlight>
                  <a:schemeClr val="lt1"/>
                </a:highlight>
                <a:latin typeface="Oswald Light"/>
                <a:ea typeface="Oswald Light"/>
                <a:cs typeface="Oswald Light"/>
                <a:sym typeface="Oswald Light"/>
              </a:rPr>
              <a:t>    </a:t>
            </a:r>
            <a:r>
              <a:rPr lang="en-US" sz="2200">
                <a:solidFill>
                  <a:schemeClr val="dk2"/>
                </a:solidFill>
                <a:highlight>
                  <a:schemeClr val="dk1"/>
                </a:highlight>
                <a:latin typeface="Oswald Light"/>
                <a:ea typeface="Oswald Light"/>
                <a:cs typeface="Oswald Light"/>
                <a:sym typeface="Oswald Light"/>
              </a:rPr>
              <a:t> Якщо ви в громадському місці:</a:t>
            </a:r>
            <a:endParaRPr sz="2200">
              <a:solidFill>
                <a:schemeClr val="dk2"/>
              </a:solidFill>
              <a:highlight>
                <a:schemeClr val="dk1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1. Вислухайте вказівки адміністрації.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2. Дійте у відповідності з ними – ідіть у зазначені </a:t>
            </a:r>
            <a:r>
              <a:rPr lang="en-US" sz="1900">
                <a:solidFill>
                  <a:srgbClr val="980000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сховища або укриття.</a:t>
            </a:r>
            <a:endParaRPr sz="1900">
              <a:solidFill>
                <a:srgbClr val="980000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2"/>
                </a:solidFill>
                <a:highlight>
                  <a:srgbClr val="FFFF00"/>
                </a:highlight>
                <a:latin typeface="Oswald Light"/>
                <a:ea typeface="Oswald Light"/>
                <a:cs typeface="Oswald Light"/>
                <a:sym typeface="Oswald Light"/>
              </a:rPr>
              <a:t>Якщо ви в транспорті:</a:t>
            </a:r>
            <a:endParaRPr sz="2200">
              <a:solidFill>
                <a:schemeClr val="dk2"/>
              </a:solidFill>
              <a:highlight>
                <a:srgbClr val="FFFF00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1. Попросіть водія зупинити транспортний засіб.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2. Вийдіть із транспорту та рухайтесь у напрямку  </a:t>
            </a:r>
            <a:r>
              <a:rPr lang="en-US" sz="1800">
                <a:solidFill>
                  <a:srgbClr val="FF0000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протилежном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у від багатоповерхівок та промислових об’єктів.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 panose="020B0604020202020204"/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3. </a:t>
            </a:r>
            <a:r>
              <a:rPr lang="en-US" sz="1900">
                <a:solidFill>
                  <a:srgbClr val="980000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Швидко, без паніки зайняти місце у захисній споруді</a:t>
            </a:r>
            <a:r>
              <a:rPr lang="en-US" sz="1800">
                <a:solidFill>
                  <a:schemeClr val="dk2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і (сховищі, підвальному приміщенні).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9017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highlight>
                  <a:srgbClr val="FFFF00"/>
                </a:highlight>
                <a:latin typeface="Oswald Light"/>
                <a:ea typeface="Oswald Light"/>
                <a:cs typeface="Oswald Light"/>
                <a:sym typeface="Oswald Light"/>
              </a:rPr>
              <a:t>Якщо ви в вдома:</a:t>
            </a:r>
            <a:endParaRPr sz="2200">
              <a:solidFill>
                <a:schemeClr val="dk2"/>
              </a:solidFill>
              <a:highlight>
                <a:srgbClr val="FFFF00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marL="179705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Light"/>
              <a:buAutoNum type="arabicPeriod"/>
            </a:pPr>
            <a:r>
              <a:rPr lang="en-US" sz="2100"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-US" sz="2400">
                <a:latin typeface="Oswald Light"/>
                <a:ea typeface="Oswald Light"/>
                <a:cs typeface="Oswald Light"/>
                <a:sym typeface="Oswald Light"/>
              </a:rPr>
              <a:t>Вимкніть прилади  та перейдіть </a:t>
            </a:r>
            <a:r>
              <a:rPr lang="en-US" sz="2400">
                <a:solidFill>
                  <a:srgbClr val="980000"/>
                </a:solidFill>
                <a:latin typeface="Oswald Light"/>
                <a:ea typeface="Oswald Light"/>
                <a:cs typeface="Oswald Light"/>
                <a:sym typeface="Oswald Light"/>
              </a:rPr>
              <a:t>у сховище</a:t>
            </a:r>
            <a:r>
              <a:rPr lang="en-US" sz="2400">
                <a:latin typeface="Oswald Light"/>
                <a:ea typeface="Oswald Light"/>
                <a:cs typeface="Oswald Light"/>
                <a:sym typeface="Oswald Light"/>
              </a:rPr>
              <a:t>  або дотримуйтеся</a:t>
            </a:r>
            <a:endParaRPr sz="2400">
              <a:latin typeface="Oswald Light"/>
              <a:ea typeface="Oswald Light"/>
              <a:cs typeface="Oswald Light"/>
              <a:sym typeface="Oswald Light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swald Light"/>
                <a:ea typeface="Oswald Light"/>
                <a:cs typeface="Oswald Light"/>
                <a:sym typeface="Oswald Light"/>
              </a:rPr>
              <a:t>                                                                                </a:t>
            </a:r>
            <a:r>
              <a:rPr lang="en-US" sz="2400" u="sng">
                <a:solidFill>
                  <a:srgbClr val="980000"/>
                </a:solidFill>
                <a:latin typeface="Oswald Light"/>
                <a:ea typeface="Oswald Light"/>
                <a:cs typeface="Oswald Light"/>
                <a:sym typeface="Oswald Light"/>
              </a:rPr>
              <a:t>правила “ двох стін”</a:t>
            </a:r>
            <a:endParaRPr sz="2400" u="sng">
              <a:solidFill>
                <a:srgbClr val="98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400" y="72825"/>
            <a:ext cx="1889450" cy="9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09212" y="2704475"/>
            <a:ext cx="2364876" cy="236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57223" y="900448"/>
            <a:ext cx="538800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3447" y="235000"/>
            <a:ext cx="3396925" cy="26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273450" y="146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ПРАВИЛА СПІЛКУВАННЯ ( в онлайні)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113675" y="558875"/>
            <a:ext cx="473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Підписані  власні  </a:t>
            </a:r>
            <a:r>
              <a:rPr lang="en-US" sz="18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прізвища та ім’я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734175" y="939000"/>
            <a:ext cx="359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2.    Увімкнена  камера 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089275" y="1336050"/>
            <a:ext cx="492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3.   Вимкнений  мікрофон 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586725" y="2382325"/>
            <a:ext cx="412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4.  РОБИ ВСЕ </a:t>
            </a:r>
            <a:r>
              <a:rPr lang="en-US" sz="23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ВЧАСНО</a:t>
            </a:r>
            <a:endParaRPr sz="23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658500" y="3199100"/>
            <a:ext cx="2642375" cy="17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050125" y="1955100"/>
            <a:ext cx="1875500" cy="18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567819" y="1336048"/>
            <a:ext cx="619067" cy="6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chemeClr val="dk1"/>
                </a:highlight>
              </a:rPr>
              <a:t/>
            </a:r>
            <a:br>
              <a:rPr lang="en-US">
                <a:highlight>
                  <a:schemeClr val="dk1"/>
                </a:highlight>
              </a:rPr>
            </a:br>
            <a:r>
              <a:rPr lang="en-US">
                <a:sym typeface="+mn-ea"/>
              </a:rPr>
              <a:t>Задачі практики: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charset="0"/>
              <a:buChar char="Ø"/>
            </a:pPr>
            <a:r>
              <a:rPr lang="en-US"/>
              <a:t>оволодіння практичними уміннями вести позанавчальну виховну роботу з дітьми в класі;</a:t>
            </a:r>
          </a:p>
          <a:p>
            <a:pPr algn="l">
              <a:buFont typeface="Wingdings" panose="05000000000000000000" charset="0"/>
              <a:buChar char="Ø"/>
            </a:pPr>
            <a:r>
              <a:rPr lang="en-US"/>
              <a:t>накопичення уявлень про характер і зміст позанавчальної виховної діяльності і функціональні обов'язки вчителів, класоводів;</a:t>
            </a:r>
          </a:p>
          <a:p>
            <a:pPr algn="l">
              <a:buFont typeface="Wingdings" panose="05000000000000000000" charset="0"/>
              <a:buChar char="Ø"/>
            </a:pPr>
            <a:r>
              <a:rPr lang="en-US"/>
              <a:t>вивчення специфіки організації позакласної виховної роботи в умовах різного типу шкіл;</a:t>
            </a:r>
          </a:p>
          <a:p>
            <a:pPr algn="l">
              <a:buFont typeface="Wingdings" panose="05000000000000000000" charset="0"/>
              <a:buChar char="Ø"/>
            </a:pPr>
            <a:r>
              <a:rPr lang="en-US"/>
              <a:t>оволодіння методами і прийомами вивчення вікових і індивідуальних особливостей школярів, класного колективу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673768"/>
            <a:ext cx="3999900" cy="3895082"/>
          </a:xfrm>
        </p:spPr>
        <p:txBody>
          <a:bodyPr>
            <a:normAutofit fontScale="92500" lnSpcReduction="20000"/>
          </a:bodyPr>
          <a:lstStyle/>
          <a:p>
            <a:pPr marL="139700" indent="0" algn="ctr">
              <a:buNone/>
            </a:pPr>
            <a:r>
              <a:rPr lang="ru-RU" b="1" u="sng" dirty="0" err="1"/>
              <a:t>Уміння</a:t>
            </a:r>
            <a:r>
              <a:rPr lang="ru-RU" b="1" u="sng" dirty="0"/>
              <a:t> і </a:t>
            </a:r>
            <a:r>
              <a:rPr lang="ru-RU" b="1" u="sng" dirty="0" err="1"/>
              <a:t>навички</a:t>
            </a:r>
            <a:r>
              <a:rPr lang="ru-RU" b="1" u="sng" dirty="0"/>
              <a:t>, </a:t>
            </a:r>
            <a:r>
              <a:rPr lang="ru-RU" b="1" u="sng" dirty="0" err="1"/>
              <a:t>якими</a:t>
            </a:r>
            <a:r>
              <a:rPr lang="ru-RU" b="1" u="sng" dirty="0"/>
              <a:t> </a:t>
            </a:r>
            <a:r>
              <a:rPr lang="ru-RU" b="1" u="sng" dirty="0" err="1"/>
              <a:t>повинні</a:t>
            </a:r>
            <a:r>
              <a:rPr lang="ru-RU" b="1" u="sng" dirty="0"/>
              <a:t> </a:t>
            </a:r>
            <a:r>
              <a:rPr lang="ru-RU" b="1" u="sng" dirty="0" err="1"/>
              <a:t>оволодіти</a:t>
            </a:r>
            <a:r>
              <a:rPr lang="ru-RU" b="1" u="sng" dirty="0"/>
              <a:t> </a:t>
            </a:r>
            <a:r>
              <a:rPr lang="ru-RU" b="1" u="sng" dirty="0" err="1"/>
              <a:t>студенти</a:t>
            </a:r>
            <a:r>
              <a:rPr lang="ru-RU" b="1" u="sng" dirty="0"/>
              <a:t>:</a:t>
            </a:r>
            <a:endParaRPr lang="ru-RU" dirty="0"/>
          </a:p>
          <a:p>
            <a:pPr lvl="0"/>
            <a:r>
              <a:rPr lang="ru-RU" dirty="0"/>
              <a:t>вести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та </a:t>
            </a:r>
            <a:r>
              <a:rPr lang="ru-RU" dirty="0" err="1"/>
              <a:t>мірами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учителя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вести записи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в </a:t>
            </a:r>
            <a:r>
              <a:rPr lang="ru-RU" dirty="0" err="1"/>
              <a:t>щоденнику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практики;</a:t>
            </a:r>
          </a:p>
          <a:p>
            <a:pPr lvl="0"/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методики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виховні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</a:t>
            </a:r>
            <a:r>
              <a:rPr lang="ru-RU" dirty="0" err="1"/>
              <a:t>користуючись</a:t>
            </a:r>
            <a:r>
              <a:rPr lang="ru-RU" dirty="0"/>
              <a:t> схемами та </a:t>
            </a:r>
            <a:r>
              <a:rPr lang="ru-RU" dirty="0" err="1"/>
              <a:t>пам’ятками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-популярною, методичною </a:t>
            </a:r>
            <a:r>
              <a:rPr lang="ru-RU" dirty="0" err="1"/>
              <a:t>літературою</a:t>
            </a:r>
            <a:r>
              <a:rPr lang="ru-RU" dirty="0"/>
              <a:t>, </a:t>
            </a:r>
            <a:r>
              <a:rPr lang="ru-RU" dirty="0" err="1"/>
              <a:t>відібрати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до </a:t>
            </a:r>
            <a:r>
              <a:rPr lang="ru-RU" dirty="0" err="1"/>
              <a:t>заняття</a:t>
            </a:r>
            <a:r>
              <a:rPr lang="ru-RU" dirty="0"/>
              <a:t>, </a:t>
            </a:r>
            <a:r>
              <a:rPr lang="ru-RU" dirty="0" err="1"/>
              <a:t>оформляти</a:t>
            </a:r>
            <a:r>
              <a:rPr lang="ru-RU" dirty="0"/>
              <a:t> </a:t>
            </a:r>
            <a:r>
              <a:rPr lang="ru-RU" dirty="0" err="1"/>
              <a:t>конспекти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використовувати</a:t>
            </a:r>
            <a:r>
              <a:rPr lang="ru-RU" dirty="0"/>
              <a:t> ТЗН,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наочних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err="1"/>
              <a:t>Обов’язки</a:t>
            </a:r>
            <a:r>
              <a:rPr lang="ru-RU" i="1" u="sng" dirty="0"/>
              <a:t> студента: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з’являтися</a:t>
            </a:r>
            <a:r>
              <a:rPr lang="ru-RU" dirty="0"/>
              <a:t> на практику в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практики, </a:t>
            </a:r>
            <a:r>
              <a:rPr lang="ru-RU" dirty="0" err="1"/>
              <a:t>індивідуальний</a:t>
            </a:r>
            <a:r>
              <a:rPr lang="ru-RU" dirty="0"/>
              <a:t> план практики;</a:t>
            </a:r>
          </a:p>
          <a:p>
            <a:pPr lvl="0"/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завчасно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у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завчасно</a:t>
            </a:r>
            <a:r>
              <a:rPr lang="ru-RU" dirty="0"/>
              <a:t>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у методиста практики, </a:t>
            </a:r>
            <a:r>
              <a:rPr lang="ru-RU" dirty="0" err="1"/>
              <a:t>маючи</a:t>
            </a:r>
            <a:r>
              <a:rPr lang="ru-RU" dirty="0"/>
              <a:t> при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чернетку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заходу;</a:t>
            </a: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ru-RU" dirty="0" err="1"/>
              <a:t>затверджувати</a:t>
            </a:r>
            <a:r>
              <a:rPr lang="ru-RU" dirty="0"/>
              <a:t> </a:t>
            </a:r>
            <a:r>
              <a:rPr lang="ru-RU" dirty="0" err="1"/>
              <a:t>конспекти</a:t>
            </a:r>
            <a:r>
              <a:rPr lang="ru-RU" dirty="0"/>
              <a:t> </a:t>
            </a:r>
            <a:r>
              <a:rPr lang="ru-RU" dirty="0" err="1"/>
              <a:t>виховних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у </a:t>
            </a:r>
            <a:r>
              <a:rPr lang="ru-RU" dirty="0" err="1"/>
              <a:t>керівника</a:t>
            </a:r>
            <a:r>
              <a:rPr lang="ru-RU" dirty="0"/>
              <a:t> практики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за три </a:t>
            </a:r>
            <a:r>
              <a:rPr lang="ru-RU" dirty="0" err="1"/>
              <a:t>дні</a:t>
            </a:r>
            <a:r>
              <a:rPr lang="ru-RU" dirty="0"/>
              <a:t> до практики (</a:t>
            </a:r>
            <a:r>
              <a:rPr lang="ru-RU" dirty="0" err="1"/>
              <a:t>понеділок</a:t>
            </a:r>
            <a:r>
              <a:rPr lang="ru-RU" dirty="0"/>
              <a:t>, </a:t>
            </a:r>
            <a:r>
              <a:rPr lang="ru-RU" dirty="0" err="1"/>
              <a:t>п’ятниця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вести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документацію</a:t>
            </a:r>
            <a:r>
              <a:rPr lang="ru-RU" dirty="0"/>
              <a:t>,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здавати</a:t>
            </a:r>
            <a:r>
              <a:rPr lang="ru-RU" dirty="0"/>
              <a:t> при </a:t>
            </a:r>
            <a:r>
              <a:rPr lang="ru-RU" dirty="0" err="1"/>
              <a:t>потребі</a:t>
            </a:r>
            <a:r>
              <a:rPr lang="ru-RU" dirty="0"/>
              <a:t> на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вчителю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та методисту;</a:t>
            </a:r>
          </a:p>
          <a:p>
            <a:pPr lvl="0"/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повідомляти</a:t>
            </a:r>
            <a:r>
              <a:rPr lang="ru-RU" dirty="0"/>
              <a:t> </a:t>
            </a:r>
            <a:r>
              <a:rPr lang="ru-RU" dirty="0" err="1"/>
              <a:t>вчителю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старості</a:t>
            </a:r>
            <a:r>
              <a:rPr lang="ru-RU" dirty="0"/>
              <a:t> з практики та методисту про хворобу та </a:t>
            </a:r>
            <a:r>
              <a:rPr lang="ru-RU" dirty="0" err="1"/>
              <a:t>можливу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.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94200" y="330550"/>
            <a:ext cx="84555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Oswald Light"/>
                <a:ea typeface="Oswald Light"/>
                <a:cs typeface="Oswald Light"/>
                <a:sym typeface="Oswald Light"/>
              </a:rPr>
              <a:t>Щастя усміхається тим, хто пробує</a:t>
            </a:r>
            <a:endParaRPr b="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3250" y="680875"/>
            <a:ext cx="6385024" cy="49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2201425" y="4530250"/>
            <a:ext cx="459900" cy="487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371325" y="3125850"/>
            <a:ext cx="684900" cy="614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5324750" y="2341050"/>
            <a:ext cx="878100" cy="877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577825" y="4530250"/>
            <a:ext cx="269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Багато невеликих досягнень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056225" y="3622688"/>
            <a:ext cx="379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Багато невеликих виногород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202850" y="2017638"/>
            <a:ext cx="2690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Дедалі більше задоволення від НАВЧАННЯ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420</Words>
  <Application>Microsoft Office PowerPoint</Application>
  <PresentationFormat>Экран (16:9)</PresentationFormat>
  <Paragraphs>46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Oswald Light</vt:lpstr>
      <vt:lpstr>Montserrat</vt:lpstr>
      <vt:lpstr>Playfair Display</vt:lpstr>
      <vt:lpstr>Oswald</vt:lpstr>
      <vt:lpstr>Arial</vt:lpstr>
      <vt:lpstr>Wingdings</vt:lpstr>
      <vt:lpstr>Pop</vt:lpstr>
      <vt:lpstr>Практична підготовка 2022- 2023 н.р.</vt:lpstr>
      <vt:lpstr>Презентация PowerPoint</vt:lpstr>
      <vt:lpstr>Презентация PowerPoint</vt:lpstr>
      <vt:lpstr> Задачі практики:</vt:lpstr>
      <vt:lpstr>Обов’язки студента: </vt:lpstr>
      <vt:lpstr>Щастя усміхається тим, хто пробує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підготовка_x000d_2022- 2023 н.р.</dc:title>
  <dc:creator/>
  <cp:lastModifiedBy>Admin</cp:lastModifiedBy>
  <cp:revision>3</cp:revision>
  <dcterms:created xsi:type="dcterms:W3CDTF">2022-09-07T19:45:02Z</dcterms:created>
  <dcterms:modified xsi:type="dcterms:W3CDTF">2022-09-07T20:13:10Z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12A4B42D2916432E939C11C1C92BCBE8</vt:lpwstr>
  </property>
  <property fmtid="{D5CDD505-2E9C-101B-9397-08002B2CF9AE}" pid="3" name="KSOProductBuildVer">
    <vt:lpwstr>1033-11.2.0.11306</vt:lpwstr>
  </property>
</Properties>
</file>