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67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69" r:id="rId13"/>
    <p:sldId id="265" r:id="rId14"/>
  </p:sldIdLst>
  <p:sldSz cx="14630400" cy="8229600"/>
  <p:notesSz cx="8229600" cy="146304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Open Sans" charset="0"/>
      <p:regular r:id="rId20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-708" y="-7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9229" y="244929"/>
            <a:ext cx="8539842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Методика роботи над учнівськими творами в початковій школі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359229" y="1616529"/>
            <a:ext cx="8539842" cy="3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Психолого-педагогічні дослідження показують, що до 6-7 років дитина готова зв’язно висловлювати думки, однак системна робота потрібна для розвитку мовлення як пізнавальної функції. Починаючи з першого класу, учні вчаться розуміти текст, визначати його структуру, поєднувати частини, розвиваючи зв’язне мовлення.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9229" y="3722914"/>
            <a:ext cx="8539842" cy="3233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Робота з твором включає вираження почуттів, думок і потреб у письмовій формі. Це важливий етап формування мовної і творчої компетенції молодших школярів, що підпорядковує всі інші мовленнєві вправи.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1647" y="7227808"/>
            <a:ext cx="361831" cy="361831"/>
          </a:xfrm>
          <a:prstGeom prst="roundRect">
            <a:avLst>
              <a:gd name="adj" fmla="val 252689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9" name="Прямоугольник 8"/>
          <p:cNvSpPr/>
          <p:nvPr/>
        </p:nvSpPr>
        <p:spPr>
          <a:xfrm>
            <a:off x="359230" y="5254228"/>
            <a:ext cx="8539842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b="1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Учнівський</a:t>
            </a:r>
            <a:r>
              <a:rPr lang="en-US" b="1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b="1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твір</a:t>
            </a:r>
            <a:r>
              <a:rPr lang="en-US" b="1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це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ключовий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засіб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розвитку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зв’язного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мовлення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у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початковій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школі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Він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формує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уміння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виражати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думки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почуття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відображати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особистий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життєвий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досвід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у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письмовій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формі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Педагог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має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враховувати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готовність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дітей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сприймати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створювати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тексти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використовуючи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системний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підхід</a:t>
            </a:r>
            <a:r>
              <a:rPr lang="en-US" dirty="0" smtClean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38843"/>
            <a:ext cx="13042821" cy="1518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Критерії та норми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оцінювання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endParaRPr lang="uk-UA" sz="4450" b="1" dirty="0" smtClean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учнівських</a:t>
            </a:r>
            <a:r>
              <a:rPr lang="en-US" sz="44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творів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62720"/>
            <a:ext cx="29126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Оцінювання змісту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438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Відповідність темі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860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Достовірність та точність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2826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Послідовність викладу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662720"/>
            <a:ext cx="34147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Оцінювання мовлення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2438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Мовленнєве оформлення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6860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Орфографічна та пунктуаційна грамотність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12826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Рівень багатства словника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82560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Цінуються як змістова повнота, так і мовні навички, а окремі помилки можуть виправлятись без зниження оцінки, щоб підтримати творчість дітей.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8535" y="518279"/>
            <a:ext cx="13302394" cy="1175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Критерії оцінювання учнівських творів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58535" y="1976319"/>
            <a:ext cx="12959494" cy="5606892"/>
          </a:xfrm>
          <a:prstGeom prst="roundRect">
            <a:avLst>
              <a:gd name="adj" fmla="val 13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6155" y="1983938"/>
            <a:ext cx="7810857" cy="54197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55226" y="2104430"/>
            <a:ext cx="222325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Рівень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3462337" y="2104430"/>
            <a:ext cx="22194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Оцінка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065639" y="2104430"/>
            <a:ext cx="222325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Характеристика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66155" y="2525911"/>
            <a:ext cx="12723274" cy="114395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855226" y="2646402"/>
            <a:ext cx="222325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Початковий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3462337" y="2646402"/>
            <a:ext cx="22194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1-3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065639" y="2646402"/>
            <a:ext cx="2223254" cy="902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Окремі речення, обмежена лексика, помилки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66155" y="3669863"/>
            <a:ext cx="7810857" cy="114395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855226" y="3790355"/>
            <a:ext cx="222325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Середній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3462337" y="3790355"/>
            <a:ext cx="22194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4-6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065639" y="3790355"/>
            <a:ext cx="2223254" cy="902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Певна зв’язність, порушення послідовності, помилки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66155" y="4813816"/>
            <a:ext cx="12951874" cy="14449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855226" y="4934307"/>
            <a:ext cx="222325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Достатній</a:t>
            </a:r>
            <a:endParaRPr lang="en-US" sz="1450" dirty="0"/>
          </a:p>
        </p:txBody>
      </p:sp>
      <p:sp>
        <p:nvSpPr>
          <p:cNvPr id="19" name="Text 16"/>
          <p:cNvSpPr/>
          <p:nvPr/>
        </p:nvSpPr>
        <p:spPr>
          <a:xfrm>
            <a:off x="3462337" y="4934307"/>
            <a:ext cx="22194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7-9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6065639" y="4934307"/>
            <a:ext cx="2223254" cy="1203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Правильна структура тексту, але без власної думки, можливі повтори</a:t>
            </a:r>
            <a:endParaRPr lang="en-US" sz="1450" dirty="0"/>
          </a:p>
        </p:txBody>
      </p:sp>
      <p:sp>
        <p:nvSpPr>
          <p:cNvPr id="21" name="Shape 18"/>
          <p:cNvSpPr/>
          <p:nvPr/>
        </p:nvSpPr>
        <p:spPr>
          <a:xfrm>
            <a:off x="666155" y="6258758"/>
            <a:ext cx="7810857" cy="14449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855226" y="6379250"/>
            <a:ext cx="222325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Високий</a:t>
            </a:r>
            <a:endParaRPr lang="en-US" sz="1450" dirty="0"/>
          </a:p>
        </p:txBody>
      </p:sp>
      <p:sp>
        <p:nvSpPr>
          <p:cNvPr id="23" name="Text 20"/>
          <p:cNvSpPr/>
          <p:nvPr/>
        </p:nvSpPr>
        <p:spPr>
          <a:xfrm>
            <a:off x="3462337" y="6379250"/>
            <a:ext cx="2219444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10-12</a:t>
            </a:r>
            <a:endParaRPr lang="en-US" sz="1450" dirty="0"/>
          </a:p>
        </p:txBody>
      </p:sp>
      <p:sp>
        <p:nvSpPr>
          <p:cNvPr id="24" name="Text 21"/>
          <p:cNvSpPr/>
          <p:nvPr/>
        </p:nvSpPr>
        <p:spPr>
          <a:xfrm>
            <a:off x="6065639" y="6379250"/>
            <a:ext cx="2223254" cy="1203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Логічне і багате мовлення, аргументація, мінімальні помилки</a:t>
            </a:r>
            <a:endParaRPr lang="en-US" sz="1450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41" y="1216819"/>
            <a:ext cx="4324588" cy="6486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0650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1754" y="3371969"/>
            <a:ext cx="12982694" cy="626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Особливості організації уроку з написання твору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01754" y="4900851"/>
            <a:ext cx="4208383" cy="200501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1754" y="5402104"/>
            <a:ext cx="2506504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Підготовчі етапи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01754" y="5835610"/>
            <a:ext cx="4208383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Актуалізація уявлень, читання віршів, слухання музики, оголошення теми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10889" y="4600099"/>
            <a:ext cx="4208502" cy="200501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10889" y="5101352"/>
            <a:ext cx="3249930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Опрацювання матеріалу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5210889" y="5534858"/>
            <a:ext cx="4208502" cy="962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Колективна робота, робота з опорними словами, складання плану, слухання зразка твору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9720143" y="4299347"/>
            <a:ext cx="4208502" cy="200501"/>
          </a:xfrm>
          <a:prstGeom prst="roundRect">
            <a:avLst>
              <a:gd name="adj" fmla="val 420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20143" y="4800600"/>
            <a:ext cx="3174087" cy="313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Написання та перевірка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720143" y="5234107"/>
            <a:ext cx="4208502" cy="962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Самостійна робота учнів, перевірка творів, читання вголос, корекція і підсумок уроку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01754" y="6722626"/>
            <a:ext cx="13226891" cy="641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Такий структурований підхід сприяє формуванню мовленнєвої самостійності, розвитку літературних навичок і позитивному відношенню до навчання.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2680" y="889278"/>
            <a:ext cx="7711440" cy="1918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Структура уроку з написання твору та рекомендації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02680" y="3114675"/>
            <a:ext cx="153472" cy="769977"/>
          </a:xfrm>
          <a:prstGeom prst="roundRect">
            <a:avLst>
              <a:gd name="adj" fmla="val 56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63095" y="3114675"/>
            <a:ext cx="4584025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Оголошення та обговорення теми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663095" y="3557230"/>
            <a:ext cx="725102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Визначення мети твору відповідно до інтересів учнів.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509623" y="4089202"/>
            <a:ext cx="153472" cy="769977"/>
          </a:xfrm>
          <a:prstGeom prst="roundRect">
            <a:avLst>
              <a:gd name="adj" fmla="val 56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970038" y="4089202"/>
            <a:ext cx="4278749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Робота з матеріалом і лексикою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970038" y="4531757"/>
            <a:ext cx="6944082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Опрацювання словникового запасу, бесіди, складання плану.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16566" y="5063728"/>
            <a:ext cx="153472" cy="1097399"/>
          </a:xfrm>
          <a:prstGeom prst="roundRect">
            <a:avLst>
              <a:gd name="adj" fmla="val 56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76981" y="5063728"/>
            <a:ext cx="3971449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Написання та корекція твору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276981" y="5506283"/>
            <a:ext cx="6637139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Самостійне формулювання тексту, перевірка, виправлення помилок.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23628" y="6365677"/>
            <a:ext cx="153472" cy="769977"/>
          </a:xfrm>
          <a:prstGeom prst="roundRect">
            <a:avLst>
              <a:gd name="adj" fmla="val 56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584043" y="6365677"/>
            <a:ext cx="3027759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Підсумок і заохочення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584043" y="6808232"/>
            <a:ext cx="633007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Читання кращих творів, мотивація до творчої діяльності.</a:t>
            </a:r>
            <a:endParaRPr lang="en-US" sz="16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1255" y="924878"/>
            <a:ext cx="765429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Психолого-педагогічні аспекти роботи з твором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1255" y="2574250"/>
            <a:ext cx="3720822" cy="2935843"/>
          </a:xfrm>
          <a:prstGeom prst="roundRect">
            <a:avLst>
              <a:gd name="adj" fmla="val 304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1640" y="2794635"/>
            <a:ext cx="2979896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Готовність мовлення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51640" y="3254693"/>
            <a:ext cx="3280053" cy="1702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 6-7 років дитина вміє зв’язно говорити, але не завжди опановує мовлення як плануючу функцію без системної роботи в школі.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842" y="2574250"/>
            <a:ext cx="3720822" cy="2935843"/>
          </a:xfrm>
          <a:prstGeom prst="roundRect">
            <a:avLst>
              <a:gd name="adj" fmla="val 304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5227" y="2794635"/>
            <a:ext cx="3280053" cy="664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Розвиток зв’язного мовлення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85227" y="3587115"/>
            <a:ext cx="3280053" cy="1702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Учні початкової школи вчаться розуміти структуру тексту, визначати план, критично оцінювати та висловлювати власну позицію.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1255" y="5722858"/>
            <a:ext cx="7654290" cy="1581864"/>
          </a:xfrm>
          <a:prstGeom prst="roundRect">
            <a:avLst>
              <a:gd name="adj" fmla="val 565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51640" y="5943243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Роль твору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51640" y="6403300"/>
            <a:ext cx="7213521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Твір — важливий вид роботи для розвитку письмового мовлення, який об’єднує інші вправи, як-от перекази та диктанти.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Значення та поняття учнівського твору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Що таке твір?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Вираження думок, вражень та почуттів у письмовій формі на задану або обрану тему.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Функції твору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Розвиває зв’язне мовлення, допомагає навчатися переказам, диктантам і творчим завданням.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699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704403"/>
            <a:ext cx="39220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Навички, що формуються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1948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Уміння планувати, критично оцінювати, добирати лексичні засоби, будувати складні речення.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09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Класифікація учнівських творів за М.Р. Львовим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25510"/>
            <a:ext cx="34811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 джерелом матеріалу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066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Пережите, побачене, почуте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488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Робота, екскурсії, ігри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9105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Книжний матеріал, картини, фільми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332928" y="3125510"/>
            <a:ext cx="35359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 способом виконання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332928" y="37066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Усні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332928" y="41488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Письмові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32928" y="4738568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 ступенем самостійності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32928" y="567404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Колективні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5332928" y="611624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Напівсамостійні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5332928" y="655843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Самостійні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872067" y="3125510"/>
            <a:ext cx="31109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 типами мовлення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872067" y="37066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Розповідь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872067" y="41488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Опис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9872067" y="45910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Роздум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872067" y="5180767"/>
            <a:ext cx="30327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 стилем мовлення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9872067" y="576191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Художній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9872067" y="620410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Офіційно-діловий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9872067" y="664630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Публіцистичний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11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Етапи роботи над учнівським твором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715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u="sng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Підготовчий етап</a:t>
            </a:r>
            <a:endParaRPr lang="en-US" sz="2400" u="sng" dirty="0"/>
          </a:p>
        </p:txBody>
      </p:sp>
      <p:sp>
        <p:nvSpPr>
          <p:cNvPr id="6" name="Text 2"/>
          <p:cNvSpPr/>
          <p:nvPr/>
        </p:nvSpPr>
        <p:spPr>
          <a:xfrm>
            <a:off x="7754422" y="320611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 1-2 класах: усні розповіді, записи окремих слів і речень. Колективна підготовка тексту.</a:t>
            </a:r>
            <a:endParaRPr lang="en-US" sz="2000" b="1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385548"/>
            <a:ext cx="54049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u="sng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Поступове зростання самостійності</a:t>
            </a:r>
            <a:endParaRPr lang="en-US" sz="2400" u="sng" dirty="0"/>
          </a:p>
        </p:txBody>
      </p:sp>
      <p:sp>
        <p:nvSpPr>
          <p:cNvPr id="9" name="Text 4"/>
          <p:cNvSpPr/>
          <p:nvPr/>
        </p:nvSpPr>
        <p:spPr>
          <a:xfrm>
            <a:off x="7754422" y="487596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 3 класі учні працюють індивідуально, а у 4 класі вибирають теми творів самостійно.</a:t>
            </a:r>
            <a:endParaRPr lang="en-US" sz="2000" b="1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u="sng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Розвиток жанрів</a:t>
            </a:r>
            <a:endParaRPr lang="en-US" sz="2400" u="sng" dirty="0"/>
          </a:p>
        </p:txBody>
      </p:sp>
      <p:sp>
        <p:nvSpPr>
          <p:cNvPr id="12" name="Text 6"/>
          <p:cNvSpPr/>
          <p:nvPr/>
        </p:nvSpPr>
        <p:spPr>
          <a:xfrm>
            <a:off x="7754422" y="6545818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Розповідь переважає, опис і міркування набувають більшого значення з віком.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Особливості роботи з різними видами творів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2607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Твір-розповідь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1189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 серії малюнків або за однією картиною, формує послідовність подій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80033" y="485096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9597628" y="3125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Опис картини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597628" y="3615571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Вимагає уваги до композиції, символіки, настрою, учнів 4 класу вчать деталізувати.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743230" y="3832979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9597628" y="5759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Твір-загадка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597628" y="6249591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Спостереження за будовою загадки, створення власних зразків.</a:t>
            </a:r>
            <a:endParaRPr lang="en-US" sz="20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43230" y="586894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7882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Підготовча робота до написання творів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6545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0709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Обговорення та формулювання теми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91572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Теми обирають відповідно до інтересів, уникаючи широкого переліку фактів.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6545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070979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Накопичення та аналіз матеріалу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91572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Спостереження, екскурсії, читання, добір лексики, складання плану твору.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5683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00117"/>
            <a:ext cx="35198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Складання плану твору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0536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Прості плани з 3-5 пунктів, у вигляді запитань чи речень, іноді готовий план для початківців.</a:t>
            </a:r>
            <a:endParaRPr lang="en-US" sz="175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19388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092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Психоемоційна підготовка учнів до творів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825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348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Емоційний фон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3972997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Підйом емоцій сприяє ясності думки; важлива роль почуттів і переживань у творчості.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4825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2583" y="3482578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Візуальна та музична підтримка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2583" y="468165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Картини, екскурсії, музика створюють образи і фантазії для творів.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2523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6252329"/>
            <a:ext cx="36177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Унаочнення та гармонія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74274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Підбір ілюстрацій та атрибутів, які підсилюють тему уроку без відволікання уваги.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11125676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Робота з лексикою та мовними засобами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Вибір слів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Педагог керує процесом засвоєння лексики, щоб уникнути хаотичного вивчення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2671286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Стилістичні фігури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Застосування порівнянь, метафор, синонімів, антонімів для збагачення тексту.</a:t>
            </a:r>
            <a:endParaRPr lang="en-US" sz="2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3151823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Робота над помилками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Використання словників синонімів, корекційних вправ і інтерактивних стендів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809</Words>
  <Application>Microsoft Office PowerPoint</Application>
  <PresentationFormat>Произвольный</PresentationFormat>
  <Paragraphs>133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Merriweather Bold</vt:lpstr>
      <vt:lpstr>Calibri</vt:lpstr>
      <vt:lpstr>Open Sans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Користувач</cp:lastModifiedBy>
  <cp:revision>3</cp:revision>
  <dcterms:created xsi:type="dcterms:W3CDTF">2025-04-27T15:20:45Z</dcterms:created>
  <dcterms:modified xsi:type="dcterms:W3CDTF">2025-04-27T15:42:30Z</dcterms:modified>
</cp:coreProperties>
</file>