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57" r:id="rId3"/>
    <p:sldId id="266" r:id="rId4"/>
    <p:sldId id="258" r:id="rId5"/>
    <p:sldId id="269" r:id="rId6"/>
    <p:sldId id="267" r:id="rId7"/>
    <p:sldId id="273" r:id="rId8"/>
    <p:sldId id="259" r:id="rId9"/>
    <p:sldId id="280" r:id="rId10"/>
    <p:sldId id="284" r:id="rId11"/>
    <p:sldId id="261" r:id="rId12"/>
    <p:sldId id="285" r:id="rId13"/>
    <p:sldId id="270" r:id="rId14"/>
    <p:sldId id="281" r:id="rId15"/>
    <p:sldId id="287" r:id="rId16"/>
    <p:sldId id="271" r:id="rId17"/>
    <p:sldId id="274" r:id="rId18"/>
    <p:sldId id="275" r:id="rId19"/>
    <p:sldId id="276" r:id="rId20"/>
    <p:sldId id="277" r:id="rId21"/>
    <p:sldId id="278" r:id="rId22"/>
    <p:sldId id="282" r:id="rId23"/>
    <p:sldId id="279" r:id="rId24"/>
    <p:sldId id="283" r:id="rId25"/>
    <p:sldId id="286" r:id="rId26"/>
    <p:sldId id="262" r:id="rId27"/>
    <p:sldId id="288" r:id="rId28"/>
    <p:sldId id="26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663300"/>
    <a:srgbClr val="0404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04E96B-3357-49EE-83F6-69043F1D7DAD}" type="doc">
      <dgm:prSet loTypeId="urn:microsoft.com/office/officeart/2005/8/layout/process2" loCatId="process" qsTypeId="urn:microsoft.com/office/officeart/2005/8/quickstyle/simple5" qsCatId="simple" csTypeId="urn:microsoft.com/office/officeart/2005/8/colors/accent0_3" csCatId="mainScheme" phldr="1"/>
      <dgm:spPr/>
    </dgm:pt>
    <dgm:pt modelId="{C239FA84-F234-4020-AACB-4E02101820D5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rgbClr val="F7F7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Гетьман</a:t>
          </a:r>
          <a:endParaRPr lang="ru-RU" sz="3200" b="1" dirty="0">
            <a:solidFill>
              <a:srgbClr val="F7F7F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CF1D0FF-026E-499D-8D89-4A6595428DBE}" type="parTrans" cxnId="{3F763C33-5315-4E24-874B-967056C35384}">
      <dgm:prSet/>
      <dgm:spPr/>
      <dgm:t>
        <a:bodyPr/>
        <a:lstStyle/>
        <a:p>
          <a:endParaRPr lang="ru-RU"/>
        </a:p>
      </dgm:t>
    </dgm:pt>
    <dgm:pt modelId="{344F53F0-690A-49AF-9720-6829E907ED2A}" type="sibTrans" cxnId="{3F763C33-5315-4E24-874B-967056C35384}">
      <dgm:prSet/>
      <dgm:spPr/>
      <dgm:t>
        <a:bodyPr/>
        <a:lstStyle/>
        <a:p>
          <a:endParaRPr lang="ru-RU"/>
        </a:p>
      </dgm:t>
    </dgm:pt>
    <dgm:pt modelId="{26CE91A1-20BA-4EEB-9436-8539C6D3FA07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200" b="1" dirty="0" smtClean="0">
              <a:solidFill>
                <a:srgbClr val="F7F7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Голова Ради</a:t>
          </a:r>
          <a:endParaRPr lang="ru-RU" sz="2200" b="1" dirty="0">
            <a:solidFill>
              <a:srgbClr val="F7F7F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0B35FF8A-78A4-4BAC-90D5-0F87DA533F1E}" type="parTrans" cxnId="{BF8E9413-45C9-43E6-878C-A50C851B2469}">
      <dgm:prSet/>
      <dgm:spPr/>
      <dgm:t>
        <a:bodyPr/>
        <a:lstStyle/>
        <a:p>
          <a:endParaRPr lang="ru-RU"/>
        </a:p>
      </dgm:t>
    </dgm:pt>
    <dgm:pt modelId="{7CE15A68-62EE-4B5B-AE5A-02A67FA1F678}" type="sibTrans" cxnId="{BF8E9413-45C9-43E6-878C-A50C851B2469}">
      <dgm:prSet/>
      <dgm:spPr/>
      <dgm:t>
        <a:bodyPr/>
        <a:lstStyle/>
        <a:p>
          <a:endParaRPr lang="ru-RU"/>
        </a:p>
      </dgm:t>
    </dgm:pt>
    <dgm:pt modelId="{5553AA94-7263-4226-8BAC-6EAC0CB579B2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200" b="1" dirty="0" smtClean="0">
              <a:solidFill>
                <a:srgbClr val="F7F7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Рада Міністрів</a:t>
          </a:r>
          <a:endParaRPr lang="ru-RU" sz="2200" b="1" dirty="0">
            <a:solidFill>
              <a:srgbClr val="F7F7F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F9921133-289B-47D9-BF48-1A42F86B9E57}" type="parTrans" cxnId="{4FF1A17F-AB9C-471A-B5FB-63AD27282A3F}">
      <dgm:prSet/>
      <dgm:spPr/>
      <dgm:t>
        <a:bodyPr/>
        <a:lstStyle/>
        <a:p>
          <a:endParaRPr lang="ru-RU"/>
        </a:p>
      </dgm:t>
    </dgm:pt>
    <dgm:pt modelId="{C60B82BD-3F4C-486F-9A70-5AFF7A8F7E3F}" type="sibTrans" cxnId="{4FF1A17F-AB9C-471A-B5FB-63AD27282A3F}">
      <dgm:prSet/>
      <dgm:spPr/>
      <dgm:t>
        <a:bodyPr/>
        <a:lstStyle/>
        <a:p>
          <a:endParaRPr lang="ru-RU"/>
        </a:p>
      </dgm:t>
    </dgm:pt>
    <dgm:pt modelId="{8F3DD0C4-F974-404D-8767-78D4AB426673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200" b="1" dirty="0" smtClean="0">
              <a:solidFill>
                <a:srgbClr val="F7F7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Старости </a:t>
          </a:r>
          <a:endParaRPr lang="ru-RU" sz="2200" b="1" dirty="0">
            <a:solidFill>
              <a:srgbClr val="F7F7F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32B88E1C-200B-4959-854E-5D057AE0515B}" type="parTrans" cxnId="{CD36C548-28C8-49A8-8437-E8BC5E8941EC}">
      <dgm:prSet/>
      <dgm:spPr/>
      <dgm:t>
        <a:bodyPr/>
        <a:lstStyle/>
        <a:p>
          <a:endParaRPr lang="ru-RU"/>
        </a:p>
      </dgm:t>
    </dgm:pt>
    <dgm:pt modelId="{EE4F0995-9502-44F9-8BD8-DCA3038E78AB}" type="sibTrans" cxnId="{CD36C548-28C8-49A8-8437-E8BC5E8941EC}">
      <dgm:prSet/>
      <dgm:spPr/>
      <dgm:t>
        <a:bodyPr/>
        <a:lstStyle/>
        <a:p>
          <a:endParaRPr lang="ru-RU"/>
        </a:p>
      </dgm:t>
    </dgm:pt>
    <dgm:pt modelId="{28E203DC-17C3-4679-A46D-4D71E6C01E68}" type="pres">
      <dgm:prSet presAssocID="{7B04E96B-3357-49EE-83F6-69043F1D7DAD}" presName="linearFlow" presStyleCnt="0">
        <dgm:presLayoutVars>
          <dgm:resizeHandles val="exact"/>
        </dgm:presLayoutVars>
      </dgm:prSet>
      <dgm:spPr/>
    </dgm:pt>
    <dgm:pt modelId="{6B1C046A-0E63-4E85-AEB8-5901151C1819}" type="pres">
      <dgm:prSet presAssocID="{C239FA84-F234-4020-AACB-4E02101820D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EDD97-EB8D-41F5-A880-DA8CEA3B4990}" type="pres">
      <dgm:prSet presAssocID="{344F53F0-690A-49AF-9720-6829E907ED2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B573CE9-3527-4A55-9B10-04C844E1EF76}" type="pres">
      <dgm:prSet presAssocID="{344F53F0-690A-49AF-9720-6829E907ED2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4821E22F-AA5F-4B65-880A-B7FBF82DC474}" type="pres">
      <dgm:prSet presAssocID="{26CE91A1-20BA-4EEB-9436-8539C6D3FA0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F6887-C960-4043-B0FC-BA2E14DB74CF}" type="pres">
      <dgm:prSet presAssocID="{7CE15A68-62EE-4B5B-AE5A-02A67FA1F67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AC4CA9F-5833-4C60-8A5C-78E5A6546D6F}" type="pres">
      <dgm:prSet presAssocID="{7CE15A68-62EE-4B5B-AE5A-02A67FA1F67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91D5842-579F-4325-AC95-DD014158EDF9}" type="pres">
      <dgm:prSet presAssocID="{5553AA94-7263-4226-8BAC-6EAC0CB579B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A2530-9C07-4CF1-B733-E4E90809C602}" type="pres">
      <dgm:prSet presAssocID="{C60B82BD-3F4C-486F-9A70-5AFF7A8F7E3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AC19FA1D-7B8F-49B3-8CD0-A5AB3B7ADF15}" type="pres">
      <dgm:prSet presAssocID="{C60B82BD-3F4C-486F-9A70-5AFF7A8F7E3F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6C1067FF-1AAB-4338-AD18-DDE87AFEE22F}" type="pres">
      <dgm:prSet presAssocID="{8F3DD0C4-F974-404D-8767-78D4AB42667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F1A17F-AB9C-471A-B5FB-63AD27282A3F}" srcId="{7B04E96B-3357-49EE-83F6-69043F1D7DAD}" destId="{5553AA94-7263-4226-8BAC-6EAC0CB579B2}" srcOrd="2" destOrd="0" parTransId="{F9921133-289B-47D9-BF48-1A42F86B9E57}" sibTransId="{C60B82BD-3F4C-486F-9A70-5AFF7A8F7E3F}"/>
    <dgm:cxn modelId="{34C45833-5332-469E-8AF9-3F39D75A8F1E}" type="presOf" srcId="{C60B82BD-3F4C-486F-9A70-5AFF7A8F7E3F}" destId="{20FA2530-9C07-4CF1-B733-E4E90809C602}" srcOrd="0" destOrd="0" presId="urn:microsoft.com/office/officeart/2005/8/layout/process2"/>
    <dgm:cxn modelId="{9EE0B05F-5451-4566-836F-0E565B452C19}" type="presOf" srcId="{344F53F0-690A-49AF-9720-6829E907ED2A}" destId="{1B573CE9-3527-4A55-9B10-04C844E1EF76}" srcOrd="1" destOrd="0" presId="urn:microsoft.com/office/officeart/2005/8/layout/process2"/>
    <dgm:cxn modelId="{F159F019-2B2E-4ED2-AF9A-DA34EFFCD0F0}" type="presOf" srcId="{5553AA94-7263-4226-8BAC-6EAC0CB579B2}" destId="{991D5842-579F-4325-AC95-DD014158EDF9}" srcOrd="0" destOrd="0" presId="urn:microsoft.com/office/officeart/2005/8/layout/process2"/>
    <dgm:cxn modelId="{3F763C33-5315-4E24-874B-967056C35384}" srcId="{7B04E96B-3357-49EE-83F6-69043F1D7DAD}" destId="{C239FA84-F234-4020-AACB-4E02101820D5}" srcOrd="0" destOrd="0" parTransId="{5CF1D0FF-026E-499D-8D89-4A6595428DBE}" sibTransId="{344F53F0-690A-49AF-9720-6829E907ED2A}"/>
    <dgm:cxn modelId="{1494559C-38ED-44EF-B665-5A128CA4F1C2}" type="presOf" srcId="{7CE15A68-62EE-4B5B-AE5A-02A67FA1F678}" destId="{7AC4CA9F-5833-4C60-8A5C-78E5A6546D6F}" srcOrd="1" destOrd="0" presId="urn:microsoft.com/office/officeart/2005/8/layout/process2"/>
    <dgm:cxn modelId="{CE77FBE2-742C-4425-B30B-8BD25AA5A78D}" type="presOf" srcId="{C239FA84-F234-4020-AACB-4E02101820D5}" destId="{6B1C046A-0E63-4E85-AEB8-5901151C1819}" srcOrd="0" destOrd="0" presId="urn:microsoft.com/office/officeart/2005/8/layout/process2"/>
    <dgm:cxn modelId="{BF8E9413-45C9-43E6-878C-A50C851B2469}" srcId="{7B04E96B-3357-49EE-83F6-69043F1D7DAD}" destId="{26CE91A1-20BA-4EEB-9436-8539C6D3FA07}" srcOrd="1" destOrd="0" parTransId="{0B35FF8A-78A4-4BAC-90D5-0F87DA533F1E}" sibTransId="{7CE15A68-62EE-4B5B-AE5A-02A67FA1F678}"/>
    <dgm:cxn modelId="{0F7094DD-004D-430E-8E62-8A5F12938366}" type="presOf" srcId="{7CE15A68-62EE-4B5B-AE5A-02A67FA1F678}" destId="{8CAF6887-C960-4043-B0FC-BA2E14DB74CF}" srcOrd="0" destOrd="0" presId="urn:microsoft.com/office/officeart/2005/8/layout/process2"/>
    <dgm:cxn modelId="{CD36C548-28C8-49A8-8437-E8BC5E8941EC}" srcId="{7B04E96B-3357-49EE-83F6-69043F1D7DAD}" destId="{8F3DD0C4-F974-404D-8767-78D4AB426673}" srcOrd="3" destOrd="0" parTransId="{32B88E1C-200B-4959-854E-5D057AE0515B}" sibTransId="{EE4F0995-9502-44F9-8BD8-DCA3038E78AB}"/>
    <dgm:cxn modelId="{EFD2B2E8-E010-4884-9AFC-5A468E0B023F}" type="presOf" srcId="{C60B82BD-3F4C-486F-9A70-5AFF7A8F7E3F}" destId="{AC19FA1D-7B8F-49B3-8CD0-A5AB3B7ADF15}" srcOrd="1" destOrd="0" presId="urn:microsoft.com/office/officeart/2005/8/layout/process2"/>
    <dgm:cxn modelId="{1A3AA91E-6AE2-465B-BEC8-73C69E4E1C67}" type="presOf" srcId="{7B04E96B-3357-49EE-83F6-69043F1D7DAD}" destId="{28E203DC-17C3-4679-A46D-4D71E6C01E68}" srcOrd="0" destOrd="0" presId="urn:microsoft.com/office/officeart/2005/8/layout/process2"/>
    <dgm:cxn modelId="{117D6116-AE38-4AF0-A1D3-E95E4B88EE1D}" type="presOf" srcId="{26CE91A1-20BA-4EEB-9436-8539C6D3FA07}" destId="{4821E22F-AA5F-4B65-880A-B7FBF82DC474}" srcOrd="0" destOrd="0" presId="urn:microsoft.com/office/officeart/2005/8/layout/process2"/>
    <dgm:cxn modelId="{5F2CD7A5-B06E-4952-AA47-22C2417044EC}" type="presOf" srcId="{344F53F0-690A-49AF-9720-6829E907ED2A}" destId="{8B5EDD97-EB8D-41F5-A880-DA8CEA3B4990}" srcOrd="0" destOrd="0" presId="urn:microsoft.com/office/officeart/2005/8/layout/process2"/>
    <dgm:cxn modelId="{84BB31DE-5C8E-4A68-8269-D185A455FC5B}" type="presOf" srcId="{8F3DD0C4-F974-404D-8767-78D4AB426673}" destId="{6C1067FF-1AAB-4338-AD18-DDE87AFEE22F}" srcOrd="0" destOrd="0" presId="urn:microsoft.com/office/officeart/2005/8/layout/process2"/>
    <dgm:cxn modelId="{36F30AFD-955A-4622-AF04-F8730B61D735}" type="presParOf" srcId="{28E203DC-17C3-4679-A46D-4D71E6C01E68}" destId="{6B1C046A-0E63-4E85-AEB8-5901151C1819}" srcOrd="0" destOrd="0" presId="urn:microsoft.com/office/officeart/2005/8/layout/process2"/>
    <dgm:cxn modelId="{02DBB2E6-1D2F-4B8C-A9F4-422666B6BC7F}" type="presParOf" srcId="{28E203DC-17C3-4679-A46D-4D71E6C01E68}" destId="{8B5EDD97-EB8D-41F5-A880-DA8CEA3B4990}" srcOrd="1" destOrd="0" presId="urn:microsoft.com/office/officeart/2005/8/layout/process2"/>
    <dgm:cxn modelId="{F0C4A85E-EF02-4054-8881-CA29C9965B0C}" type="presParOf" srcId="{8B5EDD97-EB8D-41F5-A880-DA8CEA3B4990}" destId="{1B573CE9-3527-4A55-9B10-04C844E1EF76}" srcOrd="0" destOrd="0" presId="urn:microsoft.com/office/officeart/2005/8/layout/process2"/>
    <dgm:cxn modelId="{D05D3076-27B0-42BC-8454-04947D7B36ED}" type="presParOf" srcId="{28E203DC-17C3-4679-A46D-4D71E6C01E68}" destId="{4821E22F-AA5F-4B65-880A-B7FBF82DC474}" srcOrd="2" destOrd="0" presId="urn:microsoft.com/office/officeart/2005/8/layout/process2"/>
    <dgm:cxn modelId="{87928E47-8EC8-48FD-8469-B26270D5284F}" type="presParOf" srcId="{28E203DC-17C3-4679-A46D-4D71E6C01E68}" destId="{8CAF6887-C960-4043-B0FC-BA2E14DB74CF}" srcOrd="3" destOrd="0" presId="urn:microsoft.com/office/officeart/2005/8/layout/process2"/>
    <dgm:cxn modelId="{843E4390-5345-4E41-AC0C-2EAE3666DA89}" type="presParOf" srcId="{8CAF6887-C960-4043-B0FC-BA2E14DB74CF}" destId="{7AC4CA9F-5833-4C60-8A5C-78E5A6546D6F}" srcOrd="0" destOrd="0" presId="urn:microsoft.com/office/officeart/2005/8/layout/process2"/>
    <dgm:cxn modelId="{971863AF-B7D5-459B-BC1A-7B84149B27E1}" type="presParOf" srcId="{28E203DC-17C3-4679-A46D-4D71E6C01E68}" destId="{991D5842-579F-4325-AC95-DD014158EDF9}" srcOrd="4" destOrd="0" presId="urn:microsoft.com/office/officeart/2005/8/layout/process2"/>
    <dgm:cxn modelId="{B5438FF9-6694-4446-A099-2190FDEE5738}" type="presParOf" srcId="{28E203DC-17C3-4679-A46D-4D71E6C01E68}" destId="{20FA2530-9C07-4CF1-B733-E4E90809C602}" srcOrd="5" destOrd="0" presId="urn:microsoft.com/office/officeart/2005/8/layout/process2"/>
    <dgm:cxn modelId="{22AB7547-DBFD-41B9-9FBB-1997DEDB1725}" type="presParOf" srcId="{20FA2530-9C07-4CF1-B733-E4E90809C602}" destId="{AC19FA1D-7B8F-49B3-8CD0-A5AB3B7ADF15}" srcOrd="0" destOrd="0" presId="urn:microsoft.com/office/officeart/2005/8/layout/process2"/>
    <dgm:cxn modelId="{3659EAE7-7EB2-465C-9EBF-2F172AF1937A}" type="presParOf" srcId="{28E203DC-17C3-4679-A46D-4D71E6C01E68}" destId="{6C1067FF-1AAB-4338-AD18-DDE87AFEE22F}" srcOrd="6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1C046A-0E63-4E85-AEB8-5901151C1819}">
      <dsp:nvSpPr>
        <dsp:cNvPr id="0" name=""/>
        <dsp:cNvSpPr/>
      </dsp:nvSpPr>
      <dsp:spPr>
        <a:xfrm>
          <a:off x="0" y="3123"/>
          <a:ext cx="1905000" cy="5807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F7F7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Гетьман</a:t>
          </a:r>
          <a:endParaRPr lang="ru-RU" sz="3200" b="1" kern="1200" dirty="0">
            <a:solidFill>
              <a:srgbClr val="F7F7F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0" y="3123"/>
        <a:ext cx="1905000" cy="580754"/>
      </dsp:txXfrm>
    </dsp:sp>
    <dsp:sp modelId="{8B5EDD97-EB8D-41F5-A880-DA8CEA3B4990}">
      <dsp:nvSpPr>
        <dsp:cNvPr id="0" name=""/>
        <dsp:cNvSpPr/>
      </dsp:nvSpPr>
      <dsp:spPr>
        <a:xfrm rot="5400000">
          <a:off x="843608" y="598397"/>
          <a:ext cx="217783" cy="261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843608" y="598397"/>
        <a:ext cx="217783" cy="261339"/>
      </dsp:txXfrm>
    </dsp:sp>
    <dsp:sp modelId="{4821E22F-AA5F-4B65-880A-B7FBF82DC474}">
      <dsp:nvSpPr>
        <dsp:cNvPr id="0" name=""/>
        <dsp:cNvSpPr/>
      </dsp:nvSpPr>
      <dsp:spPr>
        <a:xfrm>
          <a:off x="0" y="874256"/>
          <a:ext cx="1905000" cy="5807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rgbClr val="F7F7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Голова Ради</a:t>
          </a:r>
          <a:endParaRPr lang="ru-RU" sz="2200" b="1" kern="1200" dirty="0">
            <a:solidFill>
              <a:srgbClr val="F7F7F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0" y="874256"/>
        <a:ext cx="1905000" cy="580754"/>
      </dsp:txXfrm>
    </dsp:sp>
    <dsp:sp modelId="{8CAF6887-C960-4043-B0FC-BA2E14DB74CF}">
      <dsp:nvSpPr>
        <dsp:cNvPr id="0" name=""/>
        <dsp:cNvSpPr/>
      </dsp:nvSpPr>
      <dsp:spPr>
        <a:xfrm rot="5400000">
          <a:off x="843608" y="1469530"/>
          <a:ext cx="217783" cy="261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843608" y="1469530"/>
        <a:ext cx="217783" cy="261339"/>
      </dsp:txXfrm>
    </dsp:sp>
    <dsp:sp modelId="{991D5842-579F-4325-AC95-DD014158EDF9}">
      <dsp:nvSpPr>
        <dsp:cNvPr id="0" name=""/>
        <dsp:cNvSpPr/>
      </dsp:nvSpPr>
      <dsp:spPr>
        <a:xfrm>
          <a:off x="0" y="1745388"/>
          <a:ext cx="1905000" cy="5807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rgbClr val="F7F7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Рада Міністрів</a:t>
          </a:r>
          <a:endParaRPr lang="ru-RU" sz="2200" b="1" kern="1200" dirty="0">
            <a:solidFill>
              <a:srgbClr val="F7F7F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0" y="1745388"/>
        <a:ext cx="1905000" cy="580754"/>
      </dsp:txXfrm>
    </dsp:sp>
    <dsp:sp modelId="{20FA2530-9C07-4CF1-B733-E4E90809C602}">
      <dsp:nvSpPr>
        <dsp:cNvPr id="0" name=""/>
        <dsp:cNvSpPr/>
      </dsp:nvSpPr>
      <dsp:spPr>
        <a:xfrm rot="5400000">
          <a:off x="843608" y="2340662"/>
          <a:ext cx="217783" cy="261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843608" y="2340662"/>
        <a:ext cx="217783" cy="261339"/>
      </dsp:txXfrm>
    </dsp:sp>
    <dsp:sp modelId="{6C1067FF-1AAB-4338-AD18-DDE87AFEE22F}">
      <dsp:nvSpPr>
        <dsp:cNvPr id="0" name=""/>
        <dsp:cNvSpPr/>
      </dsp:nvSpPr>
      <dsp:spPr>
        <a:xfrm>
          <a:off x="0" y="2616521"/>
          <a:ext cx="1905000" cy="5807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rgbClr val="F7F7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Старости </a:t>
          </a:r>
          <a:endParaRPr lang="ru-RU" sz="2200" b="1" kern="1200" dirty="0">
            <a:solidFill>
              <a:srgbClr val="F7F7F7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0" y="2616521"/>
        <a:ext cx="1905000" cy="580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D6D6C-C21B-4E79-B866-3AB91A7FE45C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28A62-E878-46CB-98E5-1273AD79AC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28A62-E878-46CB-98E5-1273AD79ACB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28A62-E878-46CB-98E5-1273AD79ACBB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28A62-E878-46CB-98E5-1273AD79ACBB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28A62-E878-46CB-98E5-1273AD79ACBB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505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6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6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6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6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6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6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6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6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6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6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7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7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7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7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7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7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7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7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7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7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8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8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8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8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8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8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8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8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8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8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9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9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9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9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9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509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509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4509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50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5100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4510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510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5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5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98" grpId="0"/>
      <p:bldP spid="45099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403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3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3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3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3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4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4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4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4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4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4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4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4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4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4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5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5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5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5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5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5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5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5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5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5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6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6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6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6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6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6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6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6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6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6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7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407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407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4407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0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07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4407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4407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4" grpId="0"/>
      <p:bldP spid="44075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cap="all" dirty="0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Українська Держава. Гетьман </a:t>
            </a:r>
            <a:r>
              <a:rPr lang="en-US" b="1" cap="all" dirty="0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/>
            </a:r>
            <a:br>
              <a:rPr lang="en-US" b="1" cap="all" dirty="0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</a:br>
            <a:r>
              <a:rPr lang="ru-RU" b="1" cap="all" dirty="0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П. </a:t>
            </a:r>
            <a:r>
              <a:rPr lang="ru-RU" b="1" cap="all" dirty="0" err="1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Скоропадський</a:t>
            </a:r>
            <a:r>
              <a:rPr lang="ru-RU" b="1" cap="all" dirty="0" smtClean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.</a:t>
            </a:r>
            <a:endParaRPr lang="ru-RU" b="1" cap="all" dirty="0">
              <a:ln/>
              <a:solidFill>
                <a:schemeClr val="accent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на сходах з офіцер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70104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6019800"/>
            <a:ext cx="8229600" cy="288925"/>
          </a:xfrm>
        </p:spPr>
        <p:txBody>
          <a:bodyPr/>
          <a:lstStyle/>
          <a:p>
            <a:pPr eaLnBrk="1" hangingPunct="1"/>
            <a:r>
              <a:rPr lang="uk-UA" sz="2000" b="1" dirty="0" smtClean="0">
                <a:solidFill>
                  <a:srgbClr val="F7F7F7"/>
                </a:solidFill>
                <a:latin typeface="Arial Narrow" pitchFamily="34" charset="0"/>
              </a:rPr>
              <a:t>Гетьман України Павло Скоропадський зі своїми офіцерами</a:t>
            </a:r>
            <a:endParaRPr lang="ru-RU" sz="2000" b="1" dirty="0" smtClean="0">
              <a:solidFill>
                <a:srgbClr val="F7F7F7"/>
              </a:solidFill>
              <a:latin typeface="Arial Narrow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0"/>
            <a:ext cx="82296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Внутрішня  політика  гетьмана </a:t>
            </a:r>
            <a:br>
              <a:rPr kumimoji="0" lang="ru-RU" sz="3600" b="1" i="0" u="none" strike="noStrike" kern="0" cap="none" spc="0" normalizeH="0" baseline="0" noProof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П. Скоропадського</a:t>
            </a:r>
            <a:endParaRPr kumimoji="0" lang="ru-RU" sz="3600" b="1" i="0" u="none" strike="noStrike" kern="0" cap="none" spc="0" normalizeH="0" baseline="0" noProof="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Внутрішня</a:t>
            </a: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 політика  </a:t>
            </a: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гетьмана</a:t>
            </a: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</a:t>
            </a:r>
            <a:b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</a:b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П. </a:t>
            </a: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Скоропадського</a:t>
            </a:r>
            <a:endParaRPr lang="ru-RU" sz="3600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" y="1371600"/>
            <a:ext cx="5943600" cy="2514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Заходи в </a:t>
            </a:r>
            <a:r>
              <a:rPr lang="ru-RU" sz="2400" b="1" i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промисловості</a:t>
            </a:r>
            <a:endParaRPr lang="ru-RU" sz="2400" b="1" i="1" dirty="0" smtClean="0">
              <a:solidFill>
                <a:srgbClr val="04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Скасування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законодавства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УЦР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щодо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робітництва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і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промисловості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pPr algn="ctr"/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Відновлення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права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приватної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власності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pPr algn="ctr"/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Підтримка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промисловців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що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постраждали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в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результаті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більшовицької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окупації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pPr algn="ctr"/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Робочий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день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збільшено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до 12 годин. Заборонено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страйки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pPr algn="ctr"/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Налагодження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торговельних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відносин із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Німеччиною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та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Австро-Угорщиною</a:t>
            </a:r>
            <a:endParaRPr lang="ru-RU" sz="1600" b="1" dirty="0">
              <a:solidFill>
                <a:srgbClr val="F7F7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71800" y="4114800"/>
            <a:ext cx="6019800" cy="2514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Формування державного апарату</a:t>
            </a:r>
          </a:p>
          <a:p>
            <a:pPr algn="ctr"/>
            <a:r>
              <a:rPr lang="uk-UA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Формування Ради Міністрів з орієнтацією на кваліфікованих чиновників. Голови Ради міністрів:</a:t>
            </a:r>
          </a:p>
          <a:p>
            <a:pPr algn="ctr"/>
            <a:r>
              <a:rPr lang="uk-UA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Г. Василенко (</a:t>
            </a:r>
            <a:r>
              <a:rPr lang="uk-UA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квітень—травень</a:t>
            </a:r>
            <a:r>
              <a:rPr lang="uk-UA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1918 р.), </a:t>
            </a:r>
          </a:p>
          <a:p>
            <a:pPr algn="ctr"/>
            <a:r>
              <a:rPr lang="uk-UA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Ф. Лизогуб (</a:t>
            </a:r>
            <a:r>
              <a:rPr lang="uk-UA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травень—листопад</a:t>
            </a:r>
            <a:r>
              <a:rPr lang="uk-UA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1918 р.), </a:t>
            </a:r>
          </a:p>
          <a:p>
            <a:pPr algn="ctr"/>
            <a:r>
              <a:rPr lang="uk-UA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С. </a:t>
            </a:r>
            <a:r>
              <a:rPr lang="uk-UA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Гербель</a:t>
            </a:r>
            <a:r>
              <a:rPr lang="uk-UA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</a:t>
            </a:r>
            <a:r>
              <a:rPr lang="uk-UA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листопад—грудень</a:t>
            </a:r>
            <a:r>
              <a:rPr lang="uk-UA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1918 р.).</a:t>
            </a:r>
          </a:p>
          <a:p>
            <a:pPr algn="ctr"/>
            <a:r>
              <a:rPr lang="uk-UA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Українізація державного апарату.</a:t>
            </a:r>
          </a:p>
          <a:p>
            <a:pPr algn="ctr"/>
            <a:r>
              <a:rPr lang="uk-UA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Розбудова органів місцевої влади. Відновлення земств</a:t>
            </a:r>
            <a:endParaRPr lang="ru-RU" sz="1600" b="1" dirty="0" smtClean="0">
              <a:solidFill>
                <a:srgbClr val="F7F7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зі своїми офіцер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70104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066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Внутрішня</a:t>
            </a: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 політика  </a:t>
            </a: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гетьмана</a:t>
            </a: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</a:t>
            </a:r>
            <a:b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</a:b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П. </a:t>
            </a: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Скоропадського</a:t>
            </a:r>
            <a:endParaRPr lang="ru-RU" sz="3600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066800" y="6248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7F7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Гетьман України Павло Скоропадський зі своїми офіцерами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7F7F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19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Внутрішня</a:t>
            </a: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 політика  </a:t>
            </a: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гетьмана</a:t>
            </a: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</a:t>
            </a:r>
            <a:b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</a:b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П. </a:t>
            </a: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Скоропадського</a:t>
            </a:r>
            <a:endParaRPr lang="ru-RU" sz="3600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" y="1219200"/>
            <a:ext cx="7391400" cy="2743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Заходи в </a:t>
            </a:r>
            <a:r>
              <a:rPr lang="ru-RU" sz="2400" b="1" i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сільському</a:t>
            </a:r>
            <a:r>
              <a:rPr lang="ru-RU" sz="2400" b="1" i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господарстві </a:t>
            </a:r>
          </a:p>
          <a:p>
            <a:pPr algn="ctr"/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Відновлення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приватної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власності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на землю.</a:t>
            </a:r>
          </a:p>
          <a:p>
            <a:pPr algn="ctr"/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Видання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«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Тимчасового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закону про заходи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боротьби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з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розрухою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в с/г».</a:t>
            </a:r>
          </a:p>
          <a:p>
            <a:pPr algn="ctr"/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Відновлення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поміщицького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землеволодіння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; 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повернення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селянами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поміщикам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земель, 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реманенту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відшкодування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збитків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; 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поміщики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отримали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право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використовувати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примусову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працю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 Створення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хлібного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бюро для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впорядкування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збору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продовольства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для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Німеччини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липні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1918 р.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опубліковано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«Проект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загальних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основ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земельної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реформи», за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якою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максимум земельного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наділу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становитиме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25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гектарів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на одну особу, а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поміщикам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надано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право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продавати</a:t>
            </a:r>
            <a:r>
              <a:rPr lang="ru-RU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землю державному </a:t>
            </a:r>
            <a:r>
              <a:rPr lang="ru-RU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банкові</a:t>
            </a:r>
            <a:endParaRPr lang="ru-RU" sz="1600" b="1" dirty="0" smtClean="0">
              <a:solidFill>
                <a:srgbClr val="F7F7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4000" y="4267200"/>
            <a:ext cx="7391400" cy="2438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Розбудова збройних сил</a:t>
            </a:r>
          </a:p>
          <a:p>
            <a:pPr algn="ctr"/>
            <a:r>
              <a:rPr lang="uk-UA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Формування державної варти (поліції).</a:t>
            </a:r>
          </a:p>
          <a:p>
            <a:pPr algn="ctr"/>
            <a:r>
              <a:rPr lang="uk-UA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Відновлення козацтва в Чернігівській, Полтавській і Харківській губерніях.</a:t>
            </a:r>
          </a:p>
          <a:p>
            <a:pPr algn="ctr"/>
            <a:r>
              <a:rPr lang="uk-UA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 вересні 1918 р. Німеччина погодилася на формування восьми корпусів та інших частин української армії чисельністю 300 тис. осіб.</a:t>
            </a:r>
          </a:p>
          <a:p>
            <a:pPr algn="ctr"/>
            <a:r>
              <a:rPr lang="uk-UA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Реально створено: декілька офіцерських дружин, Запорізька дивізія, дві Синьожупанні дивізії, </a:t>
            </a:r>
            <a:r>
              <a:rPr lang="uk-UA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Сірожупанна</a:t>
            </a:r>
            <a:r>
              <a:rPr lang="uk-UA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дивізія, </a:t>
            </a:r>
            <a:r>
              <a:rPr lang="uk-UA" sz="16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Сердюцька</a:t>
            </a:r>
            <a:r>
              <a:rPr lang="uk-UA" sz="16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дивізія, бригада січових стрільців тощо (загальна кількість 65 тис. осіб)</a:t>
            </a:r>
            <a:endParaRPr lang="ru-RU" sz="1600" b="1" dirty="0" smtClean="0">
              <a:solidFill>
                <a:srgbClr val="F7F7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.tyzhden.ua/Content/PhotoAlbum/2012/11.12/15/5409f61-skoro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305799" cy="491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1"/>
          <p:cNvSpPr>
            <a:spLocks noChangeArrowheads="1"/>
          </p:cNvSpPr>
          <p:nvPr/>
        </p:nvSpPr>
        <p:spPr bwMode="auto">
          <a:xfrm>
            <a:off x="457200" y="5986464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b="1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Гетьман </a:t>
            </a:r>
            <a:r>
              <a:rPr lang="ru-RU" sz="20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П.Соропадський</a:t>
            </a:r>
            <a:r>
              <a:rPr lang="ru-RU" sz="20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зі штабом </a:t>
            </a:r>
            <a:r>
              <a:rPr lang="ru-RU" sz="2000" b="1" dirty="0" err="1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оглядає</a:t>
            </a:r>
            <a:r>
              <a:rPr lang="ru-RU" sz="2000" b="1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Сірожупанну</a:t>
            </a:r>
            <a:r>
              <a:rPr lang="ru-RU" sz="2000" b="1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дивізію</a:t>
            </a:r>
            <a:r>
              <a:rPr lang="ru-RU" sz="2000" b="1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. </a:t>
            </a:r>
            <a:endParaRPr lang="ru-RU" sz="2000" b="1" dirty="0" smtClean="0">
              <a:solidFill>
                <a:srgbClr val="F7F7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 algn="ctr" eaLnBrk="1" hangingPunct="1"/>
            <a:r>
              <a:rPr lang="ru-RU" sz="20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Серпень</a:t>
            </a:r>
            <a:r>
              <a:rPr lang="ru-RU" sz="20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1918 року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0"/>
            <a:ext cx="8229600" cy="1219199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Внутрішня</a:t>
            </a:r>
            <a:r>
              <a:rPr kumimoji="0" lang="ru-RU" sz="3600" b="1" i="0" u="none" strike="noStrike" kern="0" cap="none" spc="0" normalizeH="0" baseline="0" noProof="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 політика  </a:t>
            </a:r>
            <a:r>
              <a:rPr kumimoji="0" lang="ru-RU" sz="3600" b="1" i="0" u="none" strike="noStrike" kern="0" cap="none" spc="0" normalizeH="0" baseline="0" noProof="0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гетьмана</a:t>
            </a:r>
            <a:r>
              <a:rPr kumimoji="0" lang="ru-RU" sz="3600" b="1" i="0" u="none" strike="noStrike" kern="0" cap="none" spc="0" normalizeH="0" baseline="0" noProof="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br>
              <a:rPr kumimoji="0" lang="ru-RU" sz="3600" b="1" i="0" u="none" strike="noStrike" kern="0" cap="none" spc="0" normalizeH="0" baseline="0" noProof="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П. </a:t>
            </a:r>
            <a:r>
              <a:rPr kumimoji="0" lang="ru-RU" sz="3600" b="1" i="0" u="none" strike="noStrike" kern="0" cap="none" spc="0" normalizeH="0" baseline="0" noProof="0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Скоропадського</a:t>
            </a:r>
            <a:endParaRPr kumimoji="0" lang="ru-RU" sz="3600" b="1" i="0" u="none" strike="noStrike" kern="0" cap="none" spc="0" normalizeH="0" baseline="0" noProof="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1066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Збройні</a:t>
            </a: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сили української держави (</a:t>
            </a: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Гетьманату</a:t>
            </a: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)</a:t>
            </a:r>
          </a:p>
        </p:txBody>
      </p:sp>
      <p:pic>
        <p:nvPicPr>
          <p:cNvPr id="19459" name="Picture 9" descr="2_arm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143000"/>
            <a:ext cx="845820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304800" y="4868863"/>
            <a:ext cx="8534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1800" b="1" u="none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1. Генерал піхоти. Серпень 1918 р.</a:t>
            </a:r>
            <a:br>
              <a:rPr lang="uk-UA" sz="1800" b="1" u="none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uk-UA" sz="1800" b="1" u="none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2. Козак 2-го полку </a:t>
            </a:r>
            <a:r>
              <a:rPr lang="uk-UA" sz="1800" b="1" u="none" dirty="0" err="1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Сердюцької</a:t>
            </a:r>
            <a:r>
              <a:rPr lang="uk-UA" sz="1800" b="1" u="none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дивізії. Серпень 1918 р.</a:t>
            </a:r>
            <a:br>
              <a:rPr lang="uk-UA" sz="1800" b="1" u="none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uk-UA" sz="1800" b="1" u="none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3. Старшина 3-го полку </a:t>
            </a:r>
            <a:r>
              <a:rPr lang="uk-UA" sz="1800" b="1" u="none" dirty="0" err="1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Сердюцької</a:t>
            </a:r>
            <a:r>
              <a:rPr lang="uk-UA" sz="1800" b="1" u="none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дивізії, зимова уніформа. Серпень 1918 р.</a:t>
            </a:r>
            <a:br>
              <a:rPr lang="uk-UA" sz="1800" b="1" u="none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uk-UA" sz="1800" b="1" u="none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4. Кіннотник 1-ї Козацько-стрілецької (</a:t>
            </a:r>
            <a:r>
              <a:rPr lang="uk-UA" sz="1800" b="1" u="none" dirty="0" err="1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Сірожупанної</a:t>
            </a:r>
            <a:r>
              <a:rPr lang="uk-UA" sz="1800" b="1" u="none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 дивізії. Червень 1918 р.</a:t>
            </a:r>
            <a:br>
              <a:rPr lang="uk-UA" sz="1800" b="1" u="none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uk-UA" sz="1800" b="1" u="none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5. Козак піхоти. Серпень 1918 р.</a:t>
            </a:r>
            <a:br>
              <a:rPr lang="uk-UA" sz="1800" b="1" u="none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uk-UA" sz="1800" b="1" u="none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6. Старшина, приділений по кінноті. Серпень 1918 р.</a:t>
            </a:r>
            <a:br>
              <a:rPr lang="uk-UA" sz="1800" b="1" u="none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uk-UA" sz="1800" b="1" u="none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7. Старшина флоту. Липень 1918 р.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19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Внутрішня</a:t>
            </a: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 політика </a:t>
            </a: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гетьмана</a:t>
            </a: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</a:t>
            </a:r>
            <a:b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</a:b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П. </a:t>
            </a: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Скоропадського</a:t>
            </a:r>
            <a:endParaRPr lang="ru-RU" sz="3600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1295400"/>
            <a:ext cx="8305800" cy="5029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rgbClr val="04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Національно-культурна політика </a:t>
            </a:r>
          </a:p>
          <a:p>
            <a:pPr algn="ctr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Скасовувалася  національно-персональна  автономія національних меншин.</a:t>
            </a:r>
          </a:p>
          <a:p>
            <a:pPr algn="ctr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Українізація  загальноосвітніх  шкіл. На осінь 1918 р. в  Україні  вже налічувалося близько 150 українських  гімназій. Прийнято закон про обов’язкове вивчення української мови і літератури, а також історії та географії України в усіх середніх школах.</a:t>
            </a:r>
          </a:p>
          <a:p>
            <a:pPr algn="ctr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Реорганізовано  народний  університет  у  Києві  в  державний  український університет, відкрився  український  університет  у  Кам’янці-Подільському. </a:t>
            </a:r>
          </a:p>
          <a:p>
            <a:pPr algn="ctr"/>
            <a:r>
              <a:rPr lang="ru-RU" sz="17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 російськомовних  університетах  Києва,  Харкова,  Одеси відкривалися  українські  кафедри. </a:t>
            </a:r>
          </a:p>
          <a:p>
            <a:pPr algn="ctr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Створення  Національної  академії  наук, першим президентом якої став академік  В. Вернадський.</a:t>
            </a:r>
          </a:p>
          <a:p>
            <a:pPr algn="ctr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Було  започатковано  Національну  бібліотеку,  засновано  Національний архів  України,  Національну  галерею  мистецтв, Український  історичний музей, Український  національний  театр (під  керівництвом  </a:t>
            </a:r>
          </a:p>
          <a:p>
            <a:pPr algn="ctr"/>
            <a:r>
              <a:rPr lang="ru-RU" sz="17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П. Саксаганського), «Молодий  театр» (під  керівництвом  Леся  Курбаса)</a:t>
            </a:r>
          </a:p>
          <a:p>
            <a:pPr algn="ctr"/>
            <a:endParaRPr lang="ru-RU" sz="1600" b="1" dirty="0" smtClean="0">
              <a:solidFill>
                <a:srgbClr val="F7F7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19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Зовнішня</a:t>
            </a: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 політика </a:t>
            </a: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гетьмана</a:t>
            </a: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</a:t>
            </a:r>
            <a:b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</a:b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П. </a:t>
            </a: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Скоропадського</a:t>
            </a:r>
            <a:endParaRPr lang="ru-RU" sz="3600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52400" y="1752600"/>
            <a:ext cx="2667000" cy="9144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Відносини з </a:t>
            </a:r>
            <a:r>
              <a:rPr lang="ru-RU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Німеччиною</a:t>
            </a:r>
            <a:r>
              <a:rPr lang="ru-RU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та 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іншими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країнами </a:t>
            </a:r>
            <a:r>
              <a:rPr lang="ru-RU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Четверного союзу</a:t>
            </a:r>
            <a:endParaRPr lang="ru-RU" b="1" dirty="0">
              <a:solidFill>
                <a:srgbClr val="04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5200" y="1447800"/>
            <a:ext cx="5486400" cy="2971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Були </a:t>
            </a:r>
            <a:r>
              <a:rPr lang="ru-RU" sz="1600" b="1" u="sng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пріоритетними</a:t>
            </a:r>
            <a:r>
              <a:rPr lang="ru-RU" sz="1600" b="1" u="sng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Із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країнами Четверного союзу були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встановлені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дипломатичні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відносини,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основний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зміст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яких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обертався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навколо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зобов’язань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Брестського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договору. Наявність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німецької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та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австро-угорської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окупаційної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влади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перетворювала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владу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Скоропадського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у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маріонеткову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Німці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активно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втручалися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у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внутрішнє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життя і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зовнішню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політику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Української Держави.</a:t>
            </a:r>
          </a:p>
          <a:p>
            <a:pPr algn="ctr"/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Для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розв’язання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багатьох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проблем у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вересні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1918 р.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Скоропадський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зустрівся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з кайзером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Вільгельмом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ІІ (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фінансові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торговельні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створення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масової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армії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тощо)</a:t>
            </a:r>
            <a:endParaRPr lang="ru-RU" sz="1600" b="1" dirty="0">
              <a:solidFill>
                <a:srgbClr val="04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Развернутая стрелка 10"/>
          <p:cNvSpPr/>
          <p:nvPr/>
        </p:nvSpPr>
        <p:spPr>
          <a:xfrm>
            <a:off x="2133600" y="1066800"/>
            <a:ext cx="1676400" cy="762000"/>
          </a:xfrm>
          <a:prstGeom prst="uturnArrow">
            <a:avLst/>
          </a:prstGeom>
          <a:solidFill>
            <a:schemeClr val="accent4">
              <a:lumMod val="25000"/>
              <a:lumOff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Содержимое 3" descr="Hetman_Skoropadsky_and_Kaiser_Wilhel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743200"/>
            <a:ext cx="3276600" cy="3962400"/>
          </a:xfrm>
        </p:spPr>
      </p:pic>
      <p:sp>
        <p:nvSpPr>
          <p:cNvPr id="13" name="Прямоугольник 12"/>
          <p:cNvSpPr/>
          <p:nvPr/>
        </p:nvSpPr>
        <p:spPr>
          <a:xfrm>
            <a:off x="3352800" y="571500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Гетьман </a:t>
            </a:r>
            <a:r>
              <a:rPr lang="ru-RU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П.Скоропадський</a:t>
            </a:r>
            <a:r>
              <a:rPr lang="ru-RU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та кайзер </a:t>
            </a:r>
            <a:r>
              <a:rPr lang="ru-RU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Вільгельм</a:t>
            </a:r>
            <a:r>
              <a:rPr lang="ru-RU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II під час </a:t>
            </a:r>
            <a:r>
              <a:rPr lang="ru-RU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візиту</a:t>
            </a:r>
            <a:r>
              <a:rPr lang="ru-RU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до </a:t>
            </a:r>
            <a:r>
              <a:rPr lang="ru-RU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Берліну</a:t>
            </a:r>
            <a:r>
              <a:rPr lang="ru-RU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 </a:t>
            </a:r>
            <a:r>
              <a:rPr lang="ru-RU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вересні</a:t>
            </a:r>
            <a:r>
              <a:rPr lang="ru-RU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1918 р.</a:t>
            </a:r>
            <a:endParaRPr lang="ru-RU" b="1" dirty="0">
              <a:solidFill>
                <a:srgbClr val="F7F7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1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19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Зовнішня</a:t>
            </a: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 політика </a:t>
            </a: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гетьмана</a:t>
            </a: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</a:t>
            </a:r>
            <a:b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</a:b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П. </a:t>
            </a: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Скоропадського</a:t>
            </a:r>
            <a:endParaRPr lang="ru-RU" sz="3600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28600" y="1828800"/>
            <a:ext cx="2362200" cy="838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Відносини з </a:t>
            </a:r>
            <a:r>
              <a:rPr lang="ru-RU" sz="20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Польщею</a:t>
            </a:r>
            <a:endParaRPr lang="ru-RU" sz="2000" b="1" dirty="0">
              <a:solidFill>
                <a:srgbClr val="04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5200" y="1066800"/>
            <a:ext cx="5410200" cy="2819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Відносини з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Польщею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Регентською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Радою)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оберталися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навколо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державної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приналежності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Холмщини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і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Підляшшя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Значний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вплив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на відносини справляло те, що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ці</a:t>
            </a:r>
            <a:endParaRPr lang="ru-RU" sz="1600" b="1" dirty="0" smtClean="0">
              <a:solidFill>
                <a:srgbClr val="04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землі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були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окуповані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німецькими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й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австро-угорськими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військами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а за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умовами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Брестського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миру мали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відійти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до України. Проте реально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українська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адміністрація</a:t>
            </a:r>
            <a:endParaRPr lang="ru-RU" sz="1600" b="1" dirty="0" smtClean="0">
              <a:solidFill>
                <a:srgbClr val="04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змогла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утвердитися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лише на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тій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частині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земель, що були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окуповані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Німеччиною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В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австрійській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зоні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окупації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утвердилася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польська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адміністрація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Усі переговори про</a:t>
            </a:r>
          </a:p>
          <a:p>
            <a:pPr algn="ctr"/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визначення кордону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зайшли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у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глухий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кут. Поляки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наполягали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на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кордоні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по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річці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Буг.</a:t>
            </a:r>
            <a:endParaRPr lang="ru-RU" sz="1600" b="1" dirty="0">
              <a:solidFill>
                <a:srgbClr val="04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Развернутая стрелка 10"/>
          <p:cNvSpPr/>
          <p:nvPr/>
        </p:nvSpPr>
        <p:spPr>
          <a:xfrm>
            <a:off x="2133600" y="1066800"/>
            <a:ext cx="1676400" cy="838200"/>
          </a:xfrm>
          <a:prstGeom prst="uturnArrow">
            <a:avLst/>
          </a:prstGeom>
          <a:solidFill>
            <a:schemeClr val="accent4">
              <a:lumMod val="25000"/>
              <a:lumOff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28600" y="4572000"/>
            <a:ext cx="2438400" cy="838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Відносини з </a:t>
            </a:r>
            <a:r>
              <a:rPr lang="ru-RU" sz="20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Румунією</a:t>
            </a:r>
            <a:endParaRPr lang="ru-RU" sz="2000" b="1" dirty="0">
              <a:solidFill>
                <a:srgbClr val="04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29000" y="4038600"/>
            <a:ext cx="5486400" cy="2667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Відносини з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Румунією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оберталися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навколо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«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бессарабського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питання».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Гетьманський</a:t>
            </a:r>
            <a:endParaRPr lang="ru-RU" sz="1600" b="1" dirty="0" smtClean="0">
              <a:solidFill>
                <a:srgbClr val="04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уряд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запровадив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проти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Румунії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яка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захопила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Бессарабію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торговельні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санкції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pPr algn="ctr"/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Тільки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коли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виникла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потреба у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пошуках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відносин із країнами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Антанти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(на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території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Румунії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були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дипломатичні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представництва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Англії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Франції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та ін.), П.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Скоропадський</a:t>
            </a:r>
            <a:endParaRPr lang="ru-RU" sz="1600" b="1" dirty="0" smtClean="0">
              <a:solidFill>
                <a:srgbClr val="04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дав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згоду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на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укладення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тимчасового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торговельного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договору.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Розв’язання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«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бессарабського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питання» було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відкладено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до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завершення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Першої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світової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війни</a:t>
            </a:r>
          </a:p>
        </p:txBody>
      </p:sp>
      <p:sp>
        <p:nvSpPr>
          <p:cNvPr id="15" name="Развернутая стрелка 14"/>
          <p:cNvSpPr/>
          <p:nvPr/>
        </p:nvSpPr>
        <p:spPr>
          <a:xfrm>
            <a:off x="2133600" y="3886200"/>
            <a:ext cx="1676400" cy="838200"/>
          </a:xfrm>
          <a:prstGeom prst="uturnArrow">
            <a:avLst/>
          </a:prstGeom>
          <a:solidFill>
            <a:schemeClr val="accent4">
              <a:lumMod val="25000"/>
              <a:lumOff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1" grpId="0" animBg="1"/>
      <p:bldP spid="9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19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Зовнішня</a:t>
            </a: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 політика </a:t>
            </a: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гетьмана</a:t>
            </a: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</a:t>
            </a:r>
            <a:b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</a:b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П. </a:t>
            </a: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Скоропадського</a:t>
            </a:r>
            <a:endParaRPr lang="ru-RU" sz="3600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04800" y="1981200"/>
            <a:ext cx="2514600" cy="838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Відносини з </a:t>
            </a:r>
            <a:r>
              <a:rPr lang="ru-RU" sz="20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Радянською</a:t>
            </a:r>
            <a:r>
              <a:rPr lang="ru-RU" sz="20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ru-RU" sz="20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Росією</a:t>
            </a:r>
            <a:endParaRPr lang="ru-RU" sz="2000" b="1" dirty="0">
              <a:solidFill>
                <a:srgbClr val="04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9000" y="1219200"/>
            <a:ext cx="5486400" cy="495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умовами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Брестського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миру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Радянська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Росія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зобов’язувалася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визнати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незалежність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України й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укласти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з нею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мирний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договір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</a:p>
          <a:p>
            <a:pPr algn="ctr"/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Переговори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почалися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у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травні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1918 р.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Радянську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делегацію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очолювали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Х.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Раковський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і його заступник </a:t>
            </a:r>
          </a:p>
          <a:p>
            <a:pPr algn="ctr"/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Д.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Мануїльський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</a:p>
          <a:p>
            <a:pPr algn="ctr"/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12червня 1918 р. було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укладено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прелімінарний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попередній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договір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про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припинення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стану війни між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Україною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і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Росією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відновлення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залізничних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поштово-телеграфних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комунікацій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Українській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Державі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надавалося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право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заснувати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консульства в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багатьох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містах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Росії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Найскладнішим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питанням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переговорів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була</a:t>
            </a:r>
          </a:p>
          <a:p>
            <a:pPr algn="ctr"/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програма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кордонів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На початку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жовтня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переговори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перервалися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За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домовленістю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сторін в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силі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залишилися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прелімінарні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умови миру.</a:t>
            </a:r>
          </a:p>
          <a:p>
            <a:pPr algn="ctr"/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Також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радянська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делегація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мала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контакти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з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антигетьманською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опозицією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яка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готувала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повстання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Радянська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делегація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зобов’язувалася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визнати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самостійність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відновлюваної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УНР</a:t>
            </a:r>
          </a:p>
        </p:txBody>
      </p:sp>
      <p:sp>
        <p:nvSpPr>
          <p:cNvPr id="11" name="Развернутая стрелка 10"/>
          <p:cNvSpPr/>
          <p:nvPr/>
        </p:nvSpPr>
        <p:spPr>
          <a:xfrm>
            <a:off x="2133600" y="1295400"/>
            <a:ext cx="1676400" cy="838200"/>
          </a:xfrm>
          <a:prstGeom prst="uturnArrow">
            <a:avLst/>
          </a:prstGeom>
          <a:solidFill>
            <a:schemeClr val="accent4">
              <a:lumMod val="25000"/>
              <a:lumOff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"/>
            <a:ext cx="41148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Постать</a:t>
            </a:r>
            <a:r>
              <a:rPr lang="ru-RU" sz="36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в історії </a:t>
            </a:r>
            <a:endParaRPr lang="ru-RU" sz="3600" b="1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2400" y="228600"/>
            <a:ext cx="5029200" cy="6477000"/>
          </a:xfrm>
        </p:spPr>
        <p:txBody>
          <a:bodyPr/>
          <a:lstStyle/>
          <a:p>
            <a:pPr algn="just">
              <a:buNone/>
            </a:pPr>
            <a:r>
              <a:rPr lang="en-US" sz="2800" b="1" i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</a:t>
            </a:r>
            <a:r>
              <a:rPr lang="ru-RU" sz="2800" b="1" i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Павло</a:t>
            </a:r>
            <a:r>
              <a:rPr lang="ru-RU" sz="2800" b="1" i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800" b="1" i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Скоропадський</a:t>
            </a:r>
            <a:r>
              <a:rPr lang="ru-RU" sz="2800" b="1" i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400" b="1" i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(1873 —1945) </a:t>
            </a:r>
            <a:r>
              <a:rPr lang="ru-RU" sz="17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—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воєнний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, державний і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політичний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діяч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.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Нащадок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славного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козацького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роду</a:t>
            </a:r>
            <a:r>
              <a:rPr lang="en-US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Скоропадських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.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Здобув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військову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освіту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. Брав участь у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російсько-японській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війні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1904—1905 рр., </a:t>
            </a:r>
            <a:r>
              <a:rPr lang="en-US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де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отримав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чин полковника і в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нагороду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золоту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георгієвську</a:t>
            </a:r>
            <a:r>
              <a:rPr lang="en-US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зброю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.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Далі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Павло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Скоропадський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швидко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просувався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по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службовій</a:t>
            </a:r>
            <a:r>
              <a:rPr lang="en-US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драбині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: з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присвоєнням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звання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генерал-майора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був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зарахований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до</a:t>
            </a:r>
            <a:r>
              <a:rPr lang="en-US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імператорського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полку. </a:t>
            </a:r>
            <a:r>
              <a:rPr lang="en-US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У роки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Першої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світової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війни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дослужився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до</a:t>
            </a:r>
            <a:r>
              <a:rPr lang="en-US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чину генерал-лейтенанта,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командував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34-м корпусом на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Волині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.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Був</a:t>
            </a:r>
            <a:r>
              <a:rPr lang="en-US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нагороджений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Георгієвським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хрестом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en-US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  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І</a:t>
            </a:r>
            <a:r>
              <a:rPr lang="en-US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V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ступеня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.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Революція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1917 р.</a:t>
            </a:r>
            <a:r>
              <a:rPr lang="en-US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круто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змінила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долю генерала. Він став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командувачем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Першого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Украї-нізованого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корпусу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російської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армії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. Саме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частини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цього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корпусу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врятували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УЦР від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наступу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збіль-шовизованих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підрозділів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на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Київ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.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Дії</a:t>
            </a:r>
            <a:r>
              <a:rPr lang="en-US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Скоропад-ського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сприяли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зростанню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його авторитету. У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жовтні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1917 р.</a:t>
            </a:r>
            <a:r>
              <a:rPr lang="en-US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на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з’їзді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Вільного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козацтва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його було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обрано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отаманом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Вільного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козацтва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, яке стало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вагомим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чинником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політичного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життя.</a:t>
            </a:r>
            <a:r>
              <a:rPr lang="en-US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</a:p>
        </p:txBody>
      </p:sp>
      <p:pic>
        <p:nvPicPr>
          <p:cNvPr id="4" name="Picture 3" descr="H:\Pavlo_Skoropad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55662"/>
            <a:ext cx="4191000" cy="5773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19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Зовнішня</a:t>
            </a: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 політика </a:t>
            </a: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гетьмана</a:t>
            </a: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</a:t>
            </a:r>
            <a:b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</a:b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П. </a:t>
            </a: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Скоропадського</a:t>
            </a:r>
            <a:endParaRPr lang="ru-RU" sz="3600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04800" y="2057400"/>
            <a:ext cx="2514600" cy="838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Відносини з урядами </a:t>
            </a:r>
            <a:r>
              <a:rPr lang="ru-RU" sz="20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Дону, </a:t>
            </a:r>
            <a:r>
              <a:rPr lang="ru-RU" sz="20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Кубані</a:t>
            </a:r>
            <a:r>
              <a:rPr lang="ru-RU" sz="20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sz="20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Криму</a:t>
            </a:r>
            <a:endParaRPr lang="ru-RU" sz="2000" b="1" dirty="0">
              <a:solidFill>
                <a:srgbClr val="04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2800" y="1447800"/>
            <a:ext cx="5638800" cy="495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Всевелике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Військо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Донське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серпня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1918 р. було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укладено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договір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який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проголошував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взаємне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визнання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суверенітету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встановлював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спільні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кордони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та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взаємо-вигідний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товарообмін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Передбачалося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розроблення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окремих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угод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щодо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вільного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транзиту,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товарообігу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митних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і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фінансових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відносин.</a:t>
            </a:r>
          </a:p>
          <a:p>
            <a:pPr algn="ctr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Із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Кубанню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відносини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теж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розвивалися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у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руслі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взаємо-вигідності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Україна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надала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допомогу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зброєю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Кубані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у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бо-ротьбі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з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більшовизмом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Обговорювалося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питання</a:t>
            </a:r>
          </a:p>
          <a:p>
            <a:pPr algn="ctr"/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входження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Кубані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до складу України на правах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автоно-мії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Однак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проти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цього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заперечував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уряд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Денікіна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що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фактично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встановив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контроль над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Кубанню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pPr algn="ctr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Крим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Утворений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у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червні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1918 р. уряд генерала </a:t>
            </a:r>
          </a:p>
          <a:p>
            <a:pPr algn="ctr"/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С.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Сулькевича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відмовлявся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вступати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у відносини з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українським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урядом. П.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Скоропадський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запровадив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щодо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Криму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економічну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блокаду, це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примусило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кримський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уряд у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жовтні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1918 р.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підписати</a:t>
            </a:r>
            <a:endParaRPr lang="ru-RU" sz="1600" b="1" dirty="0" smtClean="0">
              <a:solidFill>
                <a:srgbClr val="04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попередню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угоду, за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якою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Крим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мав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увійти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до складу України на правах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автономії</a:t>
            </a:r>
            <a:endParaRPr lang="ru-RU" sz="1600" b="1" dirty="0" smtClean="0">
              <a:solidFill>
                <a:srgbClr val="04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Развернутая стрелка 10"/>
          <p:cNvSpPr/>
          <p:nvPr/>
        </p:nvSpPr>
        <p:spPr>
          <a:xfrm>
            <a:off x="2133600" y="1371600"/>
            <a:ext cx="1676400" cy="838200"/>
          </a:xfrm>
          <a:prstGeom prst="uturnArrow">
            <a:avLst/>
          </a:prstGeom>
          <a:solidFill>
            <a:schemeClr val="accent4">
              <a:lumMod val="25000"/>
              <a:lumOff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19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Зовнішня</a:t>
            </a: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 політика </a:t>
            </a: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гетьмана</a:t>
            </a: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</a:t>
            </a:r>
            <a:b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</a:b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П. </a:t>
            </a: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Скоропадського</a:t>
            </a:r>
            <a:endParaRPr lang="ru-RU" sz="3600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04800" y="2057400"/>
            <a:ext cx="2362200" cy="838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Відносини з країнами </a:t>
            </a:r>
            <a:r>
              <a:rPr lang="ru-RU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Антанти</a:t>
            </a:r>
            <a:endParaRPr lang="ru-RU" b="1" dirty="0">
              <a:solidFill>
                <a:srgbClr val="04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5200" y="1447800"/>
            <a:ext cx="5486400" cy="2743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Були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ускладнені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через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тісні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відносини з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Німеччиною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Тільки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після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поразки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Німеччини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Скоропадський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взяв курс на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пошук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порозуміння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з країнами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Антанти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проте</a:t>
            </a:r>
          </a:p>
          <a:p>
            <a:pPr algn="ctr"/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останні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підтримували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ідею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«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єдиної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і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неподільної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Росії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»,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заперечуючи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незалежність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України.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Навіть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видання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гетьманом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грамоти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від 14 листопада 1918 р. про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феде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</a:t>
            </a:r>
          </a:p>
          <a:p>
            <a:pPr algn="ctr"/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ративний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зв’язок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із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майбутньою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небільшовицькою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Росією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не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змінило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становища.</a:t>
            </a:r>
          </a:p>
          <a:p>
            <a:pPr algn="ctr"/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незабаром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антигетьманська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опозиція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підняла</a:t>
            </a:r>
            <a:r>
              <a:rPr lang="ru-RU" sz="1600" b="1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повстання</a:t>
            </a:r>
            <a:endParaRPr lang="ru-RU" sz="1600" b="1" dirty="0" smtClean="0">
              <a:solidFill>
                <a:srgbClr val="04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Развернутая стрелка 10"/>
          <p:cNvSpPr/>
          <p:nvPr/>
        </p:nvSpPr>
        <p:spPr>
          <a:xfrm>
            <a:off x="2133600" y="1371600"/>
            <a:ext cx="1676400" cy="838200"/>
          </a:xfrm>
          <a:prstGeom prst="uturnArrow">
            <a:avLst/>
          </a:prstGeom>
          <a:solidFill>
            <a:schemeClr val="accent4">
              <a:lumMod val="25000"/>
              <a:lumOff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5791200"/>
            <a:ext cx="8839200" cy="8382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7F7F7"/>
                </a:solidFill>
                <a:latin typeface="Arial Narrow" pitchFamily="34" charset="0"/>
              </a:rPr>
              <a:t>Гетьман </a:t>
            </a:r>
            <a:r>
              <a:rPr lang="ru-RU" sz="2000" b="1" dirty="0" err="1" smtClean="0">
                <a:solidFill>
                  <a:srgbClr val="F7F7F7"/>
                </a:solidFill>
                <a:latin typeface="Arial Narrow" pitchFamily="34" charset="0"/>
              </a:rPr>
              <a:t>П.Скоропадський</a:t>
            </a:r>
            <a:r>
              <a:rPr lang="ru-RU" sz="2000" b="1" dirty="0" smtClean="0">
                <a:solidFill>
                  <a:srgbClr val="F7F7F7"/>
                </a:solidFill>
                <a:latin typeface="Arial Narrow" pitchFamily="34" charset="0"/>
              </a:rPr>
              <a:t> перед своєю </a:t>
            </a:r>
            <a:r>
              <a:rPr lang="ru-RU" sz="2000" b="1" dirty="0" err="1" smtClean="0">
                <a:solidFill>
                  <a:srgbClr val="F7F7F7"/>
                </a:solidFill>
                <a:latin typeface="Arial Narrow" pitchFamily="34" charset="0"/>
              </a:rPr>
              <a:t>резиденцією</a:t>
            </a:r>
            <a:r>
              <a:rPr lang="ru-RU" sz="2000" b="1" dirty="0" smtClean="0">
                <a:solidFill>
                  <a:srgbClr val="F7F7F7"/>
                </a:solidFill>
                <a:latin typeface="Arial Narrow" pitchFamily="34" charset="0"/>
              </a:rPr>
              <a:t> на </a:t>
            </a:r>
            <a:r>
              <a:rPr lang="ru-RU" sz="2000" b="1" dirty="0" err="1" smtClean="0">
                <a:solidFill>
                  <a:srgbClr val="F7F7F7"/>
                </a:solidFill>
                <a:latin typeface="Arial Narrow" pitchFamily="34" charset="0"/>
              </a:rPr>
              <a:t>вул</a:t>
            </a:r>
            <a:r>
              <a:rPr lang="ru-RU" sz="2000" b="1" dirty="0" smtClean="0">
                <a:solidFill>
                  <a:srgbClr val="F7F7F7"/>
                </a:solidFill>
                <a:latin typeface="Arial Narrow" pitchFamily="34" charset="0"/>
              </a:rPr>
              <a:t>. </a:t>
            </a:r>
            <a:r>
              <a:rPr lang="ru-RU" sz="2000" b="1" dirty="0" err="1" smtClean="0">
                <a:solidFill>
                  <a:srgbClr val="F7F7F7"/>
                </a:solidFill>
                <a:latin typeface="Arial Narrow" pitchFamily="34" charset="0"/>
              </a:rPr>
              <a:t>Інститутській</a:t>
            </a:r>
            <a:r>
              <a:rPr lang="ru-RU" sz="2000" b="1" dirty="0" smtClean="0">
                <a:solidFill>
                  <a:srgbClr val="F7F7F7"/>
                </a:solidFill>
                <a:latin typeface="Arial Narrow" pitchFamily="34" charset="0"/>
              </a:rPr>
              <a:t>, 40,     де він проводив </a:t>
            </a:r>
            <a:r>
              <a:rPr lang="ru-RU" sz="2000" b="1" dirty="0" err="1" smtClean="0">
                <a:solidFill>
                  <a:srgbClr val="F7F7F7"/>
                </a:solidFill>
                <a:latin typeface="Arial Narrow" pitchFamily="34" charset="0"/>
              </a:rPr>
              <a:t>зустрічі</a:t>
            </a:r>
            <a:r>
              <a:rPr lang="ru-RU" sz="2000" b="1" dirty="0" smtClean="0">
                <a:solidFill>
                  <a:srgbClr val="F7F7F7"/>
                </a:solidFill>
                <a:latin typeface="Arial Narrow" pitchFamily="34" charset="0"/>
              </a:rPr>
              <a:t> з </a:t>
            </a:r>
            <a:r>
              <a:rPr lang="ru-RU" sz="2000" b="1" dirty="0" err="1" smtClean="0">
                <a:solidFill>
                  <a:srgbClr val="F7F7F7"/>
                </a:solidFill>
                <a:latin typeface="Arial Narrow" pitchFamily="34" charset="0"/>
              </a:rPr>
              <a:t>іноземними</a:t>
            </a:r>
            <a:r>
              <a:rPr lang="ru-RU" sz="2000" b="1" dirty="0" smtClean="0">
                <a:solidFill>
                  <a:srgbClr val="F7F7F7"/>
                </a:solidFill>
                <a:latin typeface="Arial Narrow" pitchFamily="34" charset="0"/>
              </a:rPr>
              <a:t> послами</a:t>
            </a:r>
            <a:endParaRPr lang="ru-RU" sz="2000" b="1" dirty="0">
              <a:solidFill>
                <a:srgbClr val="F7F7F7"/>
              </a:solidFill>
              <a:latin typeface="Arial Narrow" pitchFamily="34" charset="0"/>
            </a:endParaRPr>
          </a:p>
        </p:txBody>
      </p:sp>
      <p:pic>
        <p:nvPicPr>
          <p:cNvPr id="4" name="Содержимое 3" descr="800px-Hetman_Skoropadsky_in_Kyiv_19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066800"/>
            <a:ext cx="8191528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7200" y="0"/>
            <a:ext cx="8229600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Зовнішня  політика гетьмана </a:t>
            </a:r>
            <a:br>
              <a:rPr kumimoji="0" lang="ru-RU" sz="3600" b="1" i="0" u="none" strike="noStrike" kern="0" cap="none" spc="0" normalizeH="0" baseline="0" noProof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3600" b="1" i="0" u="none" strike="noStrike" kern="0" cap="none" spc="0" normalizeH="0" baseline="0" noProof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П. Скоропадського</a:t>
            </a:r>
            <a:endParaRPr kumimoji="0" lang="ru-RU" sz="3600" b="1" i="0" u="none" strike="noStrike" kern="0" cap="none" spc="0" normalizeH="0" baseline="0" noProof="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19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3600" b="1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Дипломатичні</a:t>
            </a:r>
            <a:r>
              <a:rPr lang="ru-RU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 відносини Української  Держави</a:t>
            </a:r>
            <a:endParaRPr lang="ru-RU" sz="3600" b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876800" y="1219200"/>
            <a:ext cx="4038600" cy="68580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Країни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28600" y="1219200"/>
            <a:ext cx="2743200" cy="6858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Рівень відносин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228600" y="2362200"/>
            <a:ext cx="2743200" cy="6858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рівні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послів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2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228600" y="3352800"/>
            <a:ext cx="2743200" cy="7620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рівні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дипломатич-них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представництв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4876800" y="4419600"/>
            <a:ext cx="4038600" cy="9144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Польща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sz="19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Фінляндія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Англія, </a:t>
            </a:r>
            <a:r>
              <a:rPr lang="ru-RU" sz="19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Румунія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sz="19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Радянська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9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Росія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Дон, Кубань, </a:t>
            </a:r>
            <a:r>
              <a:rPr lang="ru-RU" sz="19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Крим</a:t>
            </a:r>
            <a:endParaRPr lang="ru-RU" sz="19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876800" y="3276600"/>
            <a:ext cx="4038600" cy="9144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Грузія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Азербайджан,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Фінляндія</a:t>
            </a:r>
            <a:endParaRPr lang="ru-RU" sz="2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4876800" y="2209800"/>
            <a:ext cx="4038600" cy="9144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Німеччина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Австро-Угорщина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Туреччина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Болгарія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Швейцарія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Швеція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Норвегія</a:t>
            </a:r>
            <a:endParaRPr lang="ru-RU" sz="2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228600" y="4495800"/>
            <a:ext cx="2743200" cy="7620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рівні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консулів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та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інших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представництв</a:t>
            </a:r>
            <a:endParaRPr lang="ru-RU" sz="2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304800" y="5486400"/>
            <a:ext cx="8610600" cy="12192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 </a:t>
            </a:r>
            <a:r>
              <a:rPr lang="ru-RU" sz="17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цілому</a:t>
            </a:r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ж Міністерство </a:t>
            </a:r>
            <a:r>
              <a:rPr lang="ru-RU" sz="17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закордонних</a:t>
            </a:r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справ </a:t>
            </a:r>
            <a:r>
              <a:rPr lang="ru-RU" sz="17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протягом</a:t>
            </a:r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восьми </a:t>
            </a:r>
            <a:r>
              <a:rPr lang="ru-RU" sz="17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місяців</a:t>
            </a:r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7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діяло</a:t>
            </a:r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7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досить</a:t>
            </a:r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активно. </a:t>
            </a:r>
            <a:r>
              <a:rPr lang="ru-RU" sz="17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Україна</a:t>
            </a:r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мала 11 </a:t>
            </a:r>
            <a:r>
              <a:rPr lang="ru-RU" sz="17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дипломатичних</a:t>
            </a:r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і близько 50 </a:t>
            </a:r>
            <a:r>
              <a:rPr lang="ru-RU" sz="17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консульських</a:t>
            </a:r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7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представництв</a:t>
            </a:r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у </a:t>
            </a:r>
          </a:p>
          <a:p>
            <a:pPr algn="ctr"/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 </a:t>
            </a:r>
            <a:r>
              <a:rPr lang="ru-RU" sz="17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країнах</a:t>
            </a:r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а на </a:t>
            </a:r>
            <a:r>
              <a:rPr lang="ru-RU" sz="17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своїй</a:t>
            </a:r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7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території</a:t>
            </a:r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— 12 </a:t>
            </a:r>
            <a:r>
              <a:rPr lang="ru-RU" sz="17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дипломатичних</a:t>
            </a:r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і 42 </a:t>
            </a:r>
            <a:r>
              <a:rPr lang="ru-RU" sz="17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консульських</a:t>
            </a:r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7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представництва</a:t>
            </a:r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з      24 держав</a:t>
            </a:r>
          </a:p>
        </p:txBody>
      </p:sp>
      <p:sp>
        <p:nvSpPr>
          <p:cNvPr id="29" name="Двойная стрелка влево/вправо 28"/>
          <p:cNvSpPr/>
          <p:nvPr/>
        </p:nvSpPr>
        <p:spPr>
          <a:xfrm>
            <a:off x="2971800" y="1295400"/>
            <a:ext cx="1905000" cy="533400"/>
          </a:xfrm>
          <a:prstGeom prst="leftRightArrow">
            <a:avLst/>
          </a:prstGeom>
          <a:solidFill>
            <a:schemeClr val="accent4">
              <a:lumMod val="25000"/>
              <a:lumOff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3048000" y="2362200"/>
            <a:ext cx="1828800" cy="609600"/>
          </a:xfrm>
          <a:prstGeom prst="rightArrow">
            <a:avLst/>
          </a:prstGeom>
          <a:solidFill>
            <a:schemeClr val="accent4">
              <a:lumMod val="25000"/>
              <a:lumOff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3048000" y="3429000"/>
            <a:ext cx="1828800" cy="609600"/>
          </a:xfrm>
          <a:prstGeom prst="rightArrow">
            <a:avLst/>
          </a:prstGeom>
          <a:solidFill>
            <a:schemeClr val="accent4">
              <a:lumMod val="25000"/>
              <a:lumOff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3048000" y="4648200"/>
            <a:ext cx="1828800" cy="609600"/>
          </a:xfrm>
          <a:prstGeom prst="rightArrow">
            <a:avLst/>
          </a:prstGeom>
          <a:solidFill>
            <a:schemeClr val="accent4">
              <a:lumMod val="25000"/>
              <a:lumOff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з іноземними дипломат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143000"/>
            <a:ext cx="47244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6019800"/>
            <a:ext cx="8229600" cy="598488"/>
          </a:xfrm>
        </p:spPr>
        <p:txBody>
          <a:bodyPr/>
          <a:lstStyle/>
          <a:p>
            <a:pPr eaLnBrk="1" hangingPunct="1"/>
            <a:r>
              <a:rPr lang="ru-RU" sz="4000" dirty="0" smtClean="0"/>
              <a:t> </a:t>
            </a:r>
            <a:r>
              <a:rPr lang="uk-UA" sz="2000" b="1" dirty="0" smtClean="0">
                <a:solidFill>
                  <a:srgbClr val="F7F7F7"/>
                </a:solidFill>
                <a:latin typeface="Arial Narrow" pitchFamily="34" charset="0"/>
              </a:rPr>
              <a:t>Гетьман Скоропадський з іноземними дипломатами.</a:t>
            </a:r>
            <a:endParaRPr lang="ru-RU" sz="2000" b="1" dirty="0" smtClean="0">
              <a:solidFill>
                <a:srgbClr val="F7F7F7"/>
              </a:solidFill>
              <a:latin typeface="Arial Narrow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0"/>
            <a:ext cx="8229600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Дипломатичні</a:t>
            </a:r>
            <a:r>
              <a:rPr kumimoji="0" lang="ru-RU" sz="3600" b="1" i="0" u="none" strike="noStrike" kern="0" cap="none" spc="0" normalizeH="0" baseline="0" noProof="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 відносини Української  Держави</a:t>
            </a:r>
            <a:endParaRPr kumimoji="0" lang="ru-RU" sz="3600" b="1" i="0" u="none" strike="noStrike" kern="0" cap="none" spc="0" normalizeH="0" baseline="0" noProof="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468313" y="914399"/>
            <a:ext cx="8351837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uk-UA" sz="2000" b="1" u="none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14 листопада 1918р. на засіданні УНС для керівництва збройною боротьбою з гетьманом було створено Директорію УНР на чолі з </a:t>
            </a:r>
            <a:r>
              <a:rPr lang="uk-UA" sz="2000" b="1" u="none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Володимиром </a:t>
            </a:r>
            <a:r>
              <a:rPr lang="uk-UA" sz="2000" b="1" u="none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Винниченком. </a:t>
            </a:r>
            <a:endParaRPr lang="uk-UA" sz="2000" b="1" u="none" dirty="0" smtClean="0">
              <a:solidFill>
                <a:srgbClr val="F7F7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000" b="1" u="none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15 </a:t>
            </a:r>
            <a:r>
              <a:rPr lang="uk-UA" sz="2000" b="1" u="none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листопада у зверненні до населення України Директорія закликала до збройної боротьби з гетьманом. </a:t>
            </a:r>
            <a:endParaRPr lang="uk-UA" sz="2000" b="1" u="none" dirty="0" smtClean="0">
              <a:solidFill>
                <a:srgbClr val="F7F7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000" b="1" u="none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Через </a:t>
            </a:r>
            <a:r>
              <a:rPr lang="uk-UA" sz="2000" b="1" u="none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місяць, 14 грудня 1918 р. </a:t>
            </a:r>
            <a:r>
              <a:rPr lang="uk-UA" sz="2000" b="1" u="none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Павло </a:t>
            </a:r>
            <a:r>
              <a:rPr lang="uk-UA" sz="2000" b="1" u="none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Скоропадський вирішив відмовитися від влади й підписав своє зречення. Воно звучало так: </a:t>
            </a:r>
            <a:r>
              <a:rPr lang="uk-UA" sz="2000" b="1" u="none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"Я, Гетьман усієї України, </a:t>
            </a:r>
            <a:r>
              <a:rPr lang="uk-UA" sz="2000" b="1" u="none" dirty="0" smtClean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протягом </a:t>
            </a:r>
            <a:r>
              <a:rPr lang="uk-UA" sz="2000" b="1" u="none" dirty="0"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семи з половиною місяців прикладав усіх своїх сил, щоб вивести край з того тяжкого становища, в якім він перебував. Бог не дав мені сил справитися із завданням, і нині я, з огляду на умови, які тепер склалися, керуючись виключно добром України, відмовляюсь від влади".</a:t>
            </a:r>
            <a:r>
              <a:rPr lang="uk-UA" sz="2000" b="1" u="none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uk-UA" sz="2000" b="1" u="none" dirty="0" smtClean="0">
              <a:solidFill>
                <a:srgbClr val="F7F7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000" b="1" u="none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Через </a:t>
            </a:r>
            <a:r>
              <a:rPr lang="uk-UA" sz="2000" b="1" u="none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кілька днів П. Скоропадський із сім'єю виїхав до Берліна, у вигнання. Директорія оголосила його поза законом.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1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kern="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Зречення…  </a:t>
            </a:r>
            <a:endParaRPr kumimoji="0" lang="ru-RU" sz="3600" b="1" i="0" u="none" strike="noStrike" kern="0" cap="none" spc="0" normalizeH="0" baseline="0" noProof="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koropadskiy_family_gard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4800600" cy="3905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подружжя Скоро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52600"/>
            <a:ext cx="2859088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457200" y="1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Гетьман з родиною…</a:t>
            </a:r>
            <a:endParaRPr kumimoji="0" lang="ru-RU" sz="3600" b="1" i="0" u="none" strike="noStrike" kern="0" cap="none" spc="0" normalizeH="0" baseline="0" noProof="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старший за стол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010400" cy="4895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1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Останній гетьман </a:t>
            </a:r>
            <a:r>
              <a:rPr lang="uk-UA" sz="3600" b="1" kern="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У</a:t>
            </a:r>
            <a:r>
              <a:rPr kumimoji="0" lang="uk-UA" sz="3600" b="1" i="0" u="none" strike="noStrike" kern="0" cap="none" spc="0" normalizeH="0" baseline="0" noProof="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країни…</a:t>
            </a:r>
            <a:endParaRPr kumimoji="0" lang="ru-RU" sz="3600" b="1" i="0" u="none" strike="noStrike" kern="0" cap="none" spc="0" normalizeH="0" baseline="0" noProof="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62000" y="5867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kern="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Павло Скоропадський</a:t>
            </a:r>
            <a:endParaRPr kumimoji="0" lang="ru-RU" sz="3600" b="1" i="0" u="none" strike="noStrike" kern="0" cap="none" spc="0" normalizeH="0" baseline="0" noProof="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457200" y="2514600"/>
            <a:ext cx="822960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6000" b="1" noProof="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ДЯКУЮ ЗА УВАГУ!</a:t>
            </a:r>
            <a:endParaRPr kumimoji="0" lang="ru-RU" sz="6000" b="1" i="0" u="none" strike="noStrike" kern="0" cap="none" spc="0" normalizeH="0" baseline="0" noProof="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152401"/>
            <a:ext cx="41910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Постать</a:t>
            </a:r>
            <a:r>
              <a:rPr lang="ru-RU" sz="36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 в історії </a:t>
            </a:r>
            <a:endParaRPr lang="ru-RU" sz="3600" b="1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28600"/>
            <a:ext cx="4724400" cy="6477000"/>
          </a:xfrm>
        </p:spPr>
        <p:txBody>
          <a:bodyPr/>
          <a:lstStyle/>
          <a:p>
            <a:pPr algn="just">
              <a:buNone/>
            </a:pPr>
            <a:r>
              <a:rPr lang="en-US" sz="2800" b="1" i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</a:t>
            </a:r>
            <a:r>
              <a:rPr lang="ru-RU" sz="2800" b="1" i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Павло</a:t>
            </a:r>
            <a:r>
              <a:rPr lang="ru-RU" sz="2800" b="1" i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800" b="1" i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Скоропадський</a:t>
            </a:r>
            <a:endParaRPr lang="en-US" sz="1600" dirty="0" smtClean="0">
              <a:solidFill>
                <a:srgbClr val="F7F7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just">
              <a:buNone/>
            </a:pP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Революційні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події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вплинули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на його погляди,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він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став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прихильником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ідеї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відновлення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Української держави,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створення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українського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війська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. Проте</a:t>
            </a:r>
            <a:r>
              <a:rPr lang="en-US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у генерала не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склалися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відносини з УЦР,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лідери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якої були противниками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ідеї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створення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регулярної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армії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. 25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грудня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1917р. П</a:t>
            </a:r>
            <a:r>
              <a:rPr lang="uk-UA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авло</a:t>
            </a:r>
            <a:r>
              <a:rPr lang="uk-UA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Скоропадський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подав у відставку. 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У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березні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1918р. він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заснував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Українську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народну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громаду, яка стала центром об’єднання всіх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консервативних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сил,</a:t>
            </a:r>
            <a:r>
              <a:rPr lang="en-US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що були противниками</a:t>
            </a:r>
            <a:r>
              <a:rPr lang="en-US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соціаль</a:t>
            </a:r>
            <a:r>
              <a:rPr lang="en-US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-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но-економічних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експериментів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УЦР. 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За</a:t>
            </a:r>
            <a:r>
              <a:rPr lang="en-US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їх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допомогою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та за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підтримки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німецького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командування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Павло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Скоропадський</a:t>
            </a:r>
            <a:r>
              <a:rPr lang="en-US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здійснив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переворот і став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гетьманом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проголошеної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Української Держави. 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За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свого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правління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він не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зумів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створити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міцну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опору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своєму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режиму, який був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повалений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в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результаті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повстання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,</a:t>
            </a:r>
            <a:r>
              <a:rPr lang="en-US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організованого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Директорією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.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Опинившись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в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еміграції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,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Скоропадський</a:t>
            </a:r>
            <a:r>
              <a:rPr lang="en-US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жив у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Німеччині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. Під час  Другої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світової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війни,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користуючись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своїми</a:t>
            </a:r>
            <a:r>
              <a:rPr lang="en-US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зв’язками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в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німецьких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колах,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визволив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чимало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українців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із тюрем</a:t>
            </a:r>
            <a:r>
              <a:rPr lang="en-US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і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концтаборів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.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Загинув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у 1945 р.,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потрапивши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під </a:t>
            </a:r>
            <a:r>
              <a:rPr lang="ru-RU" sz="1600" b="1" dirty="0" err="1" smtClean="0">
                <a:solidFill>
                  <a:srgbClr val="F7F7F7"/>
                </a:solidFill>
                <a:effectLst/>
                <a:latin typeface="Arial Narrow" pitchFamily="34" charset="0"/>
              </a:rPr>
              <a:t>бомбардування</a:t>
            </a:r>
            <a:r>
              <a:rPr lang="ru-RU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.</a:t>
            </a:r>
            <a:r>
              <a:rPr lang="en-US" sz="1600" b="1" dirty="0" smtClean="0">
                <a:solidFill>
                  <a:srgbClr val="F7F7F7"/>
                </a:solidFill>
                <a:effectLst/>
                <a:latin typeface="Arial Narrow" pitchFamily="34" charset="0"/>
              </a:rPr>
              <a:t> </a:t>
            </a:r>
            <a:endParaRPr lang="ru-RU" sz="1600" b="1" dirty="0">
              <a:solidFill>
                <a:srgbClr val="F7F7F7"/>
              </a:solidFill>
              <a:effectLst/>
              <a:latin typeface="Arial Narrow" pitchFamily="34" charset="0"/>
            </a:endParaRPr>
          </a:p>
        </p:txBody>
      </p:sp>
      <p:pic>
        <p:nvPicPr>
          <p:cNvPr id="4" name="Содержимое 3" descr="250px-Skoropadsky_-_before_1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53000" y="914400"/>
            <a:ext cx="4038600" cy="5686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Переворот</a:t>
            </a:r>
            <a:endParaRPr lang="ru-RU" sz="3600" b="1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4" descr="учасники зїз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772400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81000" y="57912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Участники </a:t>
            </a:r>
            <a:r>
              <a:rPr lang="uk-UA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з’їзду Вільного козацтва, які обрали </a:t>
            </a:r>
            <a:endParaRPr lang="en-US" b="1" dirty="0" smtClean="0">
              <a:solidFill>
                <a:srgbClr val="F7F7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uk-UA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Павла Скоропадського своїм гетьманом. Жовтень 1917 року</a:t>
            </a:r>
            <a:endParaRPr lang="ru-RU" b="1" dirty="0">
              <a:solidFill>
                <a:srgbClr val="F7F7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60960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Переворот</a:t>
            </a:r>
            <a:endParaRPr lang="ru-RU" sz="3600" b="1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1905000"/>
          </a:xfrm>
        </p:spPr>
        <p:txBody>
          <a:bodyPr/>
          <a:lstStyle/>
          <a:p>
            <a:pPr algn="just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F7F7F7"/>
                </a:solidFill>
                <a:latin typeface="Arial Narrow" pitchFamily="34" charset="0"/>
              </a:rPr>
              <a:t>               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29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квітня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 1918 р.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відбувся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Всеукраїнський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хліборобський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конгрес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, на</a:t>
            </a:r>
            <a:r>
              <a:rPr lang="en-US" sz="2000" b="1" dirty="0" smtClean="0">
                <a:solidFill>
                  <a:srgbClr val="F7F7F7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якому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зібралося</a:t>
            </a:r>
            <a:r>
              <a:rPr lang="en-US" sz="2000" b="1" dirty="0" smtClean="0">
                <a:solidFill>
                  <a:srgbClr val="F7F7F7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6432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делегати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 із</a:t>
            </a:r>
            <a:r>
              <a:rPr lang="en-US" sz="2000" b="1" dirty="0" smtClean="0">
                <a:solidFill>
                  <a:srgbClr val="F7F7F7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семи українських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губерній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: </a:t>
            </a:r>
            <a:r>
              <a:rPr lang="en-US" sz="2000" b="1" dirty="0" smtClean="0">
                <a:solidFill>
                  <a:srgbClr val="F7F7F7"/>
                </a:solidFill>
                <a:latin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Київської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,</a:t>
            </a:r>
            <a:r>
              <a:rPr lang="en-US" sz="2000" b="1" dirty="0" smtClean="0">
                <a:solidFill>
                  <a:srgbClr val="F7F7F7"/>
                </a:solidFill>
                <a:latin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Полтавської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,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Чернігівської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, </a:t>
            </a:r>
            <a:r>
              <a:rPr lang="en-US" sz="2000" b="1" dirty="0" smtClean="0">
                <a:solidFill>
                  <a:srgbClr val="F7F7F7"/>
                </a:solidFill>
                <a:latin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Подільської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,</a:t>
            </a:r>
            <a:r>
              <a:rPr lang="en-US" sz="2000" b="1" dirty="0" smtClean="0">
                <a:solidFill>
                  <a:srgbClr val="F7F7F7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Волинської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,</a:t>
            </a:r>
            <a:r>
              <a:rPr lang="en-US" sz="2000" b="1" dirty="0" smtClean="0">
                <a:solidFill>
                  <a:srgbClr val="F7F7F7"/>
                </a:solidFill>
                <a:latin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Херсонської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F7F7F7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та</a:t>
            </a:r>
            <a:r>
              <a:rPr lang="en-US" sz="2000" b="1" dirty="0" smtClean="0">
                <a:solidFill>
                  <a:srgbClr val="F7F7F7"/>
                </a:solidFill>
                <a:latin typeface="Calibri" pitchFamily="34" charset="0"/>
              </a:rPr>
              <a:t> 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Харківської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. Це були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заможні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 селяни і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великі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землевласники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. На цьому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конгресі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 П.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Скоропадський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 був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проголошений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гетьманом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.</a:t>
            </a:r>
            <a:r>
              <a:rPr lang="en-US" sz="2000" b="1" dirty="0" smtClean="0">
                <a:solidFill>
                  <a:srgbClr val="F7F7F7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Його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вітала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 також і православна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церква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.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Київський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єпископ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Никодим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 благословив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гетьмана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 під час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окремої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відправи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 (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молебню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) у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Софійському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 </a:t>
            </a:r>
            <a:r>
              <a:rPr lang="ru-RU" sz="2000" b="1" dirty="0" err="1" smtClean="0">
                <a:solidFill>
                  <a:srgbClr val="F7F7F7"/>
                </a:solidFill>
                <a:latin typeface="Calibri" pitchFamily="34" charset="0"/>
              </a:rPr>
              <a:t>соборі</a:t>
            </a:r>
            <a:r>
              <a:rPr lang="ru-RU" sz="2000" b="1" dirty="0" smtClean="0">
                <a:solidFill>
                  <a:srgbClr val="F7F7F7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7" name="Picture 4" descr="молебе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67000"/>
            <a:ext cx="7543800" cy="403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57200" y="6096000"/>
            <a:ext cx="830580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b="1" dirty="0" smtClean="0">
                <a:solidFill>
                  <a:srgbClr val="040404"/>
                </a:solidFill>
                <a:latin typeface="Calibri" pitchFamily="34" charset="0"/>
              </a:rPr>
              <a:t>Молебень на Софійському  майдані після проголошення  </a:t>
            </a:r>
          </a:p>
          <a:p>
            <a:pPr algn="ctr">
              <a:lnSpc>
                <a:spcPct val="80000"/>
              </a:lnSpc>
            </a:pPr>
            <a:r>
              <a:rPr lang="uk-UA" b="1" dirty="0" smtClean="0">
                <a:solidFill>
                  <a:srgbClr val="040404"/>
                </a:solidFill>
                <a:latin typeface="Calibri" pitchFamily="34" charset="0"/>
              </a:rPr>
              <a:t>П. Скоропадського</a:t>
            </a:r>
            <a:r>
              <a:rPr lang="en-US" b="1" dirty="0" smtClean="0">
                <a:solidFill>
                  <a:srgbClr val="040404"/>
                </a:solidFill>
                <a:latin typeface="Calibri" pitchFamily="34" charset="0"/>
              </a:rPr>
              <a:t> </a:t>
            </a:r>
            <a:r>
              <a:rPr lang="uk-UA" b="1" dirty="0" smtClean="0">
                <a:solidFill>
                  <a:srgbClr val="040404"/>
                </a:solidFill>
                <a:latin typeface="Calibri" pitchFamily="34" charset="0"/>
              </a:rPr>
              <a:t>гетьманом України, 1918 р.</a:t>
            </a:r>
            <a:r>
              <a:rPr lang="ru-RU" sz="2400" b="1" dirty="0" smtClean="0">
                <a:solidFill>
                  <a:srgbClr val="040404"/>
                </a:solidFill>
                <a:latin typeface="Calibri" pitchFamily="34" charset="0"/>
              </a:rPr>
              <a:t> </a:t>
            </a:r>
            <a:endParaRPr lang="ru-RU" b="1" dirty="0">
              <a:solidFill>
                <a:srgbClr val="040404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Переворот</a:t>
            </a:r>
            <a:endParaRPr lang="ru-RU" sz="3600" b="1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" y="609600"/>
            <a:ext cx="9144000" cy="1447800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solidFill>
                  <a:srgbClr val="F7F7F7"/>
                </a:solidFill>
                <a:latin typeface="Arial Narrow" pitchFamily="34" charset="0"/>
              </a:rPr>
              <a:t>          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У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ніч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 на 30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квітня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прихильники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 Павла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Скоропадського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оволоділи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державними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установами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 і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розігнали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 УЦР.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Останнім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рішенням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 УЦР стало</a:t>
            </a:r>
            <a:r>
              <a:rPr lang="en-US" sz="1800" dirty="0" smtClean="0">
                <a:solidFill>
                  <a:srgbClr val="F7F7F7"/>
                </a:solidFill>
                <a:latin typeface="Arial Narrow" pitchFamily="34" charset="0"/>
              </a:rPr>
              <a:t> 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прийняття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Конституції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 й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обрання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  М.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Грушевського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 Президентом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Укранської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Народної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Республіки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.</a:t>
            </a:r>
            <a:r>
              <a:rPr lang="en-US" sz="1800" dirty="0" smtClean="0">
                <a:solidFill>
                  <a:srgbClr val="F7F7F7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Ніхто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 —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ні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 в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Києві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,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ні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в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провінції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 — не став на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захист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Центральної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 Ради. Вона, за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висловом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 історика   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Я.Грицака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,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ввійшла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 в історію</a:t>
            </a:r>
            <a:r>
              <a:rPr lang="en-US" sz="1800" dirty="0" smtClean="0">
                <a:solidFill>
                  <a:srgbClr val="F7F7F7"/>
                </a:solidFill>
                <a:latin typeface="Arial Narrow" pitchFamily="34" charset="0"/>
              </a:rPr>
              <a:t> 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української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революції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 «як уряд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добрих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намірів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 і великих </a:t>
            </a:r>
            <a:r>
              <a:rPr lang="ru-RU" sz="1800" dirty="0" err="1" smtClean="0">
                <a:solidFill>
                  <a:srgbClr val="F7F7F7"/>
                </a:solidFill>
                <a:latin typeface="Arial Narrow" pitchFamily="34" charset="0"/>
              </a:rPr>
              <a:t>задумів</a:t>
            </a:r>
            <a:r>
              <a:rPr lang="ru-RU" sz="1800" dirty="0" smtClean="0">
                <a:solidFill>
                  <a:srgbClr val="F7F7F7"/>
                </a:solidFill>
                <a:latin typeface="Arial Narrow" pitchFamily="34" charset="0"/>
              </a:rPr>
              <a:t>». </a:t>
            </a:r>
          </a:p>
        </p:txBody>
      </p:sp>
      <p:pic>
        <p:nvPicPr>
          <p:cNvPr id="5" name="Рисунок 4" descr="695-29-1-"/>
          <p:cNvPicPr/>
          <p:nvPr/>
        </p:nvPicPr>
        <p:blipFill>
          <a:blip r:embed="rId2" cstate="print"/>
          <a:srcRect t="11011"/>
          <a:stretch>
            <a:fillRect/>
          </a:stretch>
        </p:blipFill>
        <p:spPr bwMode="auto">
          <a:xfrm>
            <a:off x="3429000" y="2209800"/>
            <a:ext cx="5559425" cy="434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352800" y="5638800"/>
            <a:ext cx="556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40404"/>
                </a:solidFill>
                <a:latin typeface="Calibri" pitchFamily="34" charset="0"/>
              </a:rPr>
              <a:t>Делегати Подільської губернії з гетьманом усієї України П. Скоропадським на Всеукраїнському з’їзді селян-хліборобів. Київ, 29 квітня 1918 р.</a:t>
            </a:r>
            <a:endParaRPr lang="ru-RU" b="1" dirty="0">
              <a:solidFill>
                <a:srgbClr val="040404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2133600"/>
            <a:ext cx="320040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</a:t>
            </a:r>
            <a:r>
              <a:rPr lang="ru-RU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 день перевороту </a:t>
            </a:r>
            <a:r>
              <a:rPr lang="ru-RU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Павло</a:t>
            </a:r>
            <a:r>
              <a:rPr lang="ru-RU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Скоропадський</a:t>
            </a:r>
            <a:r>
              <a:rPr lang="ru-RU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видав </a:t>
            </a:r>
            <a:r>
              <a:rPr lang="ru-RU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маніфест</a:t>
            </a:r>
            <a:r>
              <a:rPr lang="ru-RU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—</a:t>
            </a: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«Грамоту до </a:t>
            </a:r>
            <a:r>
              <a:rPr lang="ru-RU" dirty="0" err="1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всього</a:t>
            </a: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українського</a:t>
            </a: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народу», </a:t>
            </a:r>
            <a:r>
              <a:rPr lang="ru-RU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 </a:t>
            </a:r>
            <a:r>
              <a:rPr lang="ru-RU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якій</a:t>
            </a:r>
            <a:r>
              <a:rPr lang="ru-RU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повідомлялося</a:t>
            </a:r>
            <a:r>
              <a:rPr lang="ru-RU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про </a:t>
            </a:r>
            <a:r>
              <a:rPr lang="ru-RU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розпуск</a:t>
            </a:r>
            <a:r>
              <a:rPr lang="ru-RU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УЦР і </a:t>
            </a:r>
            <a:r>
              <a:rPr lang="ru-RU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земельних</a:t>
            </a:r>
            <a:r>
              <a:rPr lang="ru-RU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комітетів</a:t>
            </a:r>
            <a:r>
              <a:rPr lang="ru-RU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проголошувалося</a:t>
            </a:r>
            <a:r>
              <a:rPr lang="ru-RU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право </a:t>
            </a:r>
            <a:r>
              <a:rPr lang="ru-RU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приватної</a:t>
            </a:r>
            <a:r>
              <a:rPr lang="ru-RU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власності</a:t>
            </a:r>
            <a:r>
              <a:rPr lang="ru-RU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Також було видано закон </a:t>
            </a: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«Про </a:t>
            </a:r>
            <a:r>
              <a:rPr lang="ru-RU" dirty="0" err="1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тимчасовий</a:t>
            </a: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державний </a:t>
            </a:r>
            <a:r>
              <a:rPr lang="ru-RU" dirty="0" err="1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устрій</a:t>
            </a: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України»</a:t>
            </a:r>
            <a:r>
              <a:rPr lang="ru-RU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за </a:t>
            </a:r>
            <a:r>
              <a:rPr lang="ru-RU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яким</a:t>
            </a:r>
            <a:r>
              <a:rPr lang="ru-RU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назва</a:t>
            </a:r>
            <a:r>
              <a:rPr lang="ru-RU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«УНР» була </a:t>
            </a:r>
            <a:r>
              <a:rPr lang="ru-RU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замінена</a:t>
            </a:r>
            <a:r>
              <a:rPr lang="ru-RU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назвою</a:t>
            </a:r>
            <a:r>
              <a:rPr lang="ru-RU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«Українська Держава».</a:t>
            </a:r>
          </a:p>
          <a:p>
            <a:pPr algn="just"/>
            <a:r>
              <a:rPr lang="ru-RU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</a:t>
            </a:r>
            <a:r>
              <a:rPr lang="ru-RU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Тимчасово</a:t>
            </a:r>
            <a:r>
              <a:rPr lang="ru-RU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до </a:t>
            </a:r>
            <a:r>
              <a:rPr lang="ru-RU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скликання</a:t>
            </a:r>
            <a:r>
              <a:rPr lang="ru-RU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парламенту, </a:t>
            </a:r>
            <a:r>
              <a:rPr lang="ru-RU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повнота</a:t>
            </a:r>
            <a:r>
              <a:rPr lang="ru-RU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влади </a:t>
            </a:r>
            <a:r>
              <a:rPr lang="ru-RU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зосе-реджувалась</a:t>
            </a:r>
            <a:r>
              <a:rPr lang="ru-RU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у руках </a:t>
            </a:r>
            <a:r>
              <a:rPr lang="ru-RU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гетьмана</a:t>
            </a:r>
            <a:r>
              <a:rPr lang="ru-RU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Павла </a:t>
            </a:r>
            <a:r>
              <a:rPr lang="ru-RU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Скоропадського</a:t>
            </a:r>
            <a:r>
              <a:rPr lang="ru-RU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35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«Закон про </a:t>
            </a:r>
            <a:r>
              <a:rPr lang="ru-RU" sz="3500" b="1" dirty="0" err="1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тимчасовий</a:t>
            </a:r>
            <a:r>
              <a:rPr lang="ru-RU" sz="35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державний </a:t>
            </a:r>
            <a:r>
              <a:rPr lang="ru-RU" sz="3500" b="1" dirty="0" err="1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устрій</a:t>
            </a:r>
            <a:r>
              <a:rPr lang="ru-RU" sz="35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України» </a:t>
            </a:r>
            <a:r>
              <a:rPr lang="ru-RU" sz="24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(29 </a:t>
            </a:r>
            <a:r>
              <a:rPr lang="ru-RU" sz="2400" b="1" dirty="0" err="1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квітня</a:t>
            </a:r>
            <a:r>
              <a:rPr lang="ru-RU" sz="24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1918 р.)</a:t>
            </a:r>
            <a:endParaRPr lang="ru-RU" sz="24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867400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 Narrow" pitchFamily="34" charset="0"/>
              </a:rPr>
              <a:t>Основні </a:t>
            </a:r>
            <a:r>
              <a:rPr lang="ru-RU" sz="2400" b="1" i="1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 Narrow" pitchFamily="34" charset="0"/>
              </a:rPr>
              <a:t>положення</a:t>
            </a:r>
            <a:endParaRPr lang="ru-RU" sz="2400" b="1" i="1" dirty="0" smtClean="0">
              <a:solidFill>
                <a:schemeClr val="tx2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</a:t>
            </a:r>
            <a:r>
              <a:rPr lang="ru-RU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ru-RU" sz="20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Декларувалося</a:t>
            </a:r>
            <a:r>
              <a:rPr lang="ru-RU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що </a:t>
            </a:r>
            <a:r>
              <a:rPr lang="ru-RU" sz="20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влада</a:t>
            </a:r>
            <a:r>
              <a:rPr lang="ru-RU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гетьмана</a:t>
            </a:r>
            <a:r>
              <a:rPr lang="ru-RU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є </a:t>
            </a:r>
            <a:r>
              <a:rPr lang="ru-RU" sz="20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тимчасовою</a:t>
            </a:r>
            <a:r>
              <a:rPr lang="ru-RU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до </a:t>
            </a:r>
            <a:r>
              <a:rPr lang="ru-RU" sz="20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обрання</a:t>
            </a:r>
            <a:r>
              <a:rPr lang="ru-RU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і початку роботи Сойму.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2. </a:t>
            </a:r>
            <a:r>
              <a:rPr lang="ru-RU" sz="20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Закріплювалися</a:t>
            </a:r>
            <a:r>
              <a:rPr lang="ru-RU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виняткові</a:t>
            </a:r>
            <a:r>
              <a:rPr lang="ru-RU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повноваження</a:t>
            </a:r>
            <a:r>
              <a:rPr lang="ru-RU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гетьмана</a:t>
            </a:r>
            <a:r>
              <a:rPr lang="ru-RU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який: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одноосібно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затверджував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склад Ради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Міністрів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та її Голову, а також інших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урядовців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був 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головнокомандувачем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Верховним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воєводою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 української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армії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та флоту;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визначав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зовнішньополітичну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лінію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оголошував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окремі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райони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на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воєнному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осадному або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надзвичайному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становищі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був  у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силі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помилувати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засудити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пом’якшити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міру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покарання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звільнявся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від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судової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відповідальності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</a:p>
          <a:p>
            <a:pPr>
              <a:lnSpc>
                <a:spcPct val="80000"/>
              </a:lnSpc>
              <a:buNone/>
            </a:pPr>
            <a:r>
              <a:rPr lang="ru-RU" sz="1700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</a:t>
            </a:r>
            <a:r>
              <a:rPr lang="ru-RU" sz="2000" b="1" i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Усі </a:t>
            </a:r>
            <a:r>
              <a:rPr lang="ru-RU" sz="2000" b="1" i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накази</a:t>
            </a:r>
            <a:r>
              <a:rPr lang="ru-RU" sz="2000" b="1" i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або </a:t>
            </a:r>
            <a:r>
              <a:rPr lang="ru-RU" sz="2000" b="1" i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розпорядження</a:t>
            </a:r>
            <a:r>
              <a:rPr lang="ru-RU" sz="2000" b="1" i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ru-RU" sz="2000" b="1" i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гетьмана</a:t>
            </a:r>
            <a:r>
              <a:rPr lang="ru-RU" sz="2000" b="1" i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мали  </a:t>
            </a:r>
            <a:r>
              <a:rPr lang="ru-RU" sz="2000" b="1" i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закріплюватися</a:t>
            </a:r>
            <a:r>
              <a:rPr lang="ru-RU" sz="2000" b="1" i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Головою уряду або </a:t>
            </a:r>
            <a:r>
              <a:rPr lang="ru-RU" sz="2000" b="1" i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відповідним</a:t>
            </a:r>
            <a:r>
              <a:rPr lang="ru-RU" sz="2000" b="1" i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ru-RU" sz="2000" b="1" i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міністром</a:t>
            </a:r>
            <a:r>
              <a:rPr lang="ru-RU" sz="2000" b="1" i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3. </a:t>
            </a:r>
            <a:r>
              <a:rPr lang="ru-RU" sz="20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Проголошувалися</a:t>
            </a:r>
            <a:r>
              <a:rPr lang="ru-RU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права й </a:t>
            </a:r>
            <a:r>
              <a:rPr lang="ru-RU" sz="20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обов’язки</a:t>
            </a:r>
            <a:r>
              <a:rPr lang="ru-RU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козаків</a:t>
            </a:r>
            <a:r>
              <a:rPr lang="ru-RU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і </a:t>
            </a:r>
            <a:r>
              <a:rPr lang="ru-RU" sz="20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громадян</a:t>
            </a:r>
            <a:r>
              <a:rPr lang="ru-RU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а саме: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захист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батьківщини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; 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сплата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податків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відбуття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повинностей; 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гарантованість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прав і свобод законом;  право на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недоторканність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особи, право на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недоторканність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житла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 свобода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пересування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і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вільного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місця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проживання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непорушність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права на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приватну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власність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свобода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зборів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об’єднань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слова тощо в межах </a:t>
            </a:r>
            <a:r>
              <a:rPr lang="ru-RU" sz="18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законів</a:t>
            </a:r>
            <a:r>
              <a:rPr lang="ru-RU" sz="18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4. </a:t>
            </a:r>
            <a:r>
              <a:rPr lang="ru-RU" sz="20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Визначалися</a:t>
            </a:r>
            <a:r>
              <a:rPr lang="ru-RU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права і </a:t>
            </a:r>
            <a:r>
              <a:rPr lang="ru-RU" sz="20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повноваження</a:t>
            </a:r>
            <a:r>
              <a:rPr lang="ru-RU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Ради </a:t>
            </a:r>
            <a:r>
              <a:rPr lang="ru-RU" sz="20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Міністрів</a:t>
            </a:r>
            <a:r>
              <a:rPr lang="ru-RU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5. </a:t>
            </a:r>
            <a:r>
              <a:rPr lang="ru-RU" sz="20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Визначалися</a:t>
            </a:r>
            <a:r>
              <a:rPr lang="ru-RU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структура і </a:t>
            </a:r>
            <a:r>
              <a:rPr lang="ru-RU" sz="20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компетенція</a:t>
            </a:r>
            <a:r>
              <a:rPr lang="ru-RU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судової</a:t>
            </a:r>
            <a:r>
              <a:rPr lang="ru-RU" sz="2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влади.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143001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3600" b="1" cap="all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Система</a:t>
            </a:r>
            <a:r>
              <a:rPr lang="en-US" sz="3600" b="1" cap="all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 </a:t>
            </a:r>
            <a:r>
              <a:rPr lang="ru-RU" sz="3600" b="1" cap="all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 влади</a:t>
            </a:r>
            <a:r>
              <a:rPr lang="en-US" sz="3600" b="1" cap="all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 </a:t>
            </a:r>
            <a:r>
              <a:rPr lang="ru-RU" sz="3600" b="1" cap="all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 за</a:t>
            </a:r>
            <a:r>
              <a:rPr lang="en-US" sz="3600" b="1" cap="all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 </a:t>
            </a:r>
            <a:r>
              <a:rPr lang="ru-RU" sz="3600" b="1" cap="all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 </a:t>
            </a:r>
            <a:r>
              <a:rPr lang="ru-RU" sz="3600" b="1" cap="all" dirty="0" err="1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гетьмана</a:t>
            </a:r>
            <a:r>
              <a:rPr lang="ru-RU" sz="3600" b="1" cap="all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 </a:t>
            </a:r>
            <a:br>
              <a:rPr lang="ru-RU" sz="3600" b="1" cap="all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</a:br>
            <a:r>
              <a:rPr lang="ru-RU" sz="3600" b="1" cap="all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П. </a:t>
            </a:r>
            <a:r>
              <a:rPr lang="ru-RU" sz="3600" b="1" cap="all" dirty="0" err="1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Скоропадського</a:t>
            </a:r>
            <a:endParaRPr lang="ru-RU" sz="3600" b="1" cap="all" dirty="0">
              <a:ln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1905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2514600" y="2514600"/>
            <a:ext cx="838200" cy="457200"/>
          </a:xfrm>
          <a:prstGeom prst="rightArrow">
            <a:avLst/>
          </a:prstGeom>
        </p:spPr>
        <p:style>
          <a:lnRef idx="0">
            <a:schemeClr val="accent3"/>
          </a:lnRef>
          <a:fillRef idx="1002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514600" y="3429000"/>
            <a:ext cx="838200" cy="457200"/>
          </a:xfrm>
          <a:prstGeom prst="rightArrow">
            <a:avLst/>
          </a:prstGeom>
        </p:spPr>
        <p:style>
          <a:lnRef idx="0">
            <a:schemeClr val="accent3"/>
          </a:lnRef>
          <a:fillRef idx="1002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33400" y="5943600"/>
            <a:ext cx="1752601" cy="581322"/>
            <a:chOff x="-62801" y="2617514"/>
            <a:chExt cx="1752601" cy="58132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-62801" y="2617514"/>
              <a:ext cx="1725801" cy="58132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-62800" y="2634540"/>
              <a:ext cx="1752600" cy="54727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dirty="0" smtClean="0">
                  <a:solidFill>
                    <a:srgbClr val="F7F7F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Земства</a:t>
              </a:r>
              <a:r>
                <a:rPr lang="uk-UA" sz="2000" b="1" kern="1200" dirty="0" smtClean="0">
                  <a:solidFill>
                    <a:srgbClr val="F7F7F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 </a:t>
              </a:r>
              <a:endParaRPr lang="ru-RU" sz="2000" b="1" kern="1200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219200" y="5638800"/>
            <a:ext cx="261595" cy="217995"/>
            <a:chOff x="821702" y="2363186"/>
            <a:chExt cx="261595" cy="217995"/>
          </a:xfrm>
        </p:grpSpPr>
        <p:sp>
          <p:nvSpPr>
            <p:cNvPr id="16" name="Стрелка вправо 15"/>
            <p:cNvSpPr/>
            <p:nvPr/>
          </p:nvSpPr>
          <p:spPr>
            <a:xfrm rot="5400000">
              <a:off x="843502" y="2341386"/>
              <a:ext cx="217995" cy="26159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 вправо 4"/>
            <p:cNvSpPr/>
            <p:nvPr/>
          </p:nvSpPr>
          <p:spPr>
            <a:xfrm>
              <a:off x="874021" y="2363186"/>
              <a:ext cx="156957" cy="152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867400" y="5638800"/>
            <a:ext cx="261595" cy="217995"/>
            <a:chOff x="821702" y="2363186"/>
            <a:chExt cx="261595" cy="217995"/>
          </a:xfrm>
        </p:grpSpPr>
        <p:sp>
          <p:nvSpPr>
            <p:cNvPr id="19" name="Стрелка вправо 18"/>
            <p:cNvSpPr/>
            <p:nvPr/>
          </p:nvSpPr>
          <p:spPr>
            <a:xfrm rot="5400000">
              <a:off x="843502" y="2341386"/>
              <a:ext cx="217995" cy="26159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трелка вправо 4"/>
            <p:cNvSpPr/>
            <p:nvPr/>
          </p:nvSpPr>
          <p:spPr>
            <a:xfrm>
              <a:off x="874021" y="2363186"/>
              <a:ext cx="156957" cy="152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352800" y="3352800"/>
            <a:ext cx="5334000" cy="685800"/>
            <a:chOff x="89599" y="1562"/>
            <a:chExt cx="1725801" cy="58132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89599" y="1562"/>
              <a:ext cx="1725801" cy="58132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89599" y="18588"/>
              <a:ext cx="1725801" cy="54727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dirty="0" smtClean="0">
                  <a:solidFill>
                    <a:srgbClr val="F7F7F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Мала Рада Міністрів</a:t>
              </a:r>
              <a:endParaRPr lang="ru-RU" sz="2000" b="1" kern="1200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352800" y="2362200"/>
            <a:ext cx="5334000" cy="657522"/>
            <a:chOff x="89599" y="1562"/>
            <a:chExt cx="1725801" cy="58132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89599" y="1562"/>
              <a:ext cx="1725801" cy="58132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89599" y="1562"/>
              <a:ext cx="1725801" cy="56429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dirty="0" smtClean="0">
                  <a:solidFill>
                    <a:srgbClr val="F7F7F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Секретаріат на чолі з                             Державним Секретарем</a:t>
              </a:r>
              <a:endParaRPr lang="ru-RU" sz="2000" b="1" kern="1200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429000" y="5943600"/>
            <a:ext cx="5334000" cy="581322"/>
            <a:chOff x="89599" y="1562"/>
            <a:chExt cx="1725801" cy="581322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89599" y="1562"/>
              <a:ext cx="1725801" cy="58132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89599" y="18588"/>
              <a:ext cx="1725801" cy="54727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dirty="0" smtClean="0">
                  <a:solidFill>
                    <a:srgbClr val="F7F7F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Міські зібрання</a:t>
              </a:r>
              <a:endParaRPr lang="ru-RU" sz="2000" b="1" kern="1200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33400" y="4953000"/>
            <a:ext cx="8229600" cy="581322"/>
            <a:chOff x="89599" y="1562"/>
            <a:chExt cx="1725801" cy="581322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89599" y="1562"/>
              <a:ext cx="1725801" cy="58132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89599" y="1562"/>
              <a:ext cx="1725801" cy="56429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dirty="0" smtClean="0">
                  <a:solidFill>
                    <a:srgbClr val="F7F7F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Органи місцевого самоврядування</a:t>
              </a:r>
              <a:endParaRPr lang="ru-RU" sz="2000" b="1" kern="1200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199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uk-UA" sz="3600" b="1" cap="all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Державна  символіка</a:t>
            </a:r>
            <a:endParaRPr lang="ru-RU" sz="3600" b="1" cap="all" dirty="0">
              <a:ln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5" name="Рисунок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16764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990600" y="3276601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400" b="1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Герб</a:t>
            </a: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1" y="1219201"/>
            <a:ext cx="3352800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5715000" y="3352800"/>
            <a:ext cx="11224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F7F7F7"/>
                </a:solidFill>
                <a:latin typeface="Arial Narrow" pitchFamily="34" charset="0"/>
                <a:cs typeface="Times New Roman" pitchFamily="18" charset="0"/>
              </a:rPr>
              <a:t>Прапор</a:t>
            </a:r>
          </a:p>
        </p:txBody>
      </p:sp>
      <p:pic>
        <p:nvPicPr>
          <p:cNvPr id="9" name="Picture 2" descr="http://upload.wikimedia.org/wikipedia/commons/thumb/f/fe/Ukrainian_State_seal.svg/200px-Ukrainian_State_sea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657600"/>
            <a:ext cx="2819400" cy="2555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990600" y="6248400"/>
            <a:ext cx="6324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Державна</a:t>
            </a:r>
            <a:r>
              <a:rPr lang="ru-RU" sz="2000" b="1" dirty="0" smtClean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печатка Української Держави</a:t>
            </a:r>
            <a:endParaRPr lang="ru-RU" sz="2000" b="1" dirty="0">
              <a:solidFill>
                <a:srgbClr val="F7F7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синій">
  <a:themeElements>
    <a:clrScheme name="Другая 10">
      <a:dk1>
        <a:srgbClr val="660000"/>
      </a:dk1>
      <a:lt1>
        <a:srgbClr val="7F7F7F"/>
      </a:lt1>
      <a:dk2>
        <a:srgbClr val="800000"/>
      </a:dk2>
      <a:lt2>
        <a:srgbClr val="2D2D00"/>
      </a:lt2>
      <a:accent1>
        <a:srgbClr val="653929"/>
      </a:accent1>
      <a:accent2>
        <a:srgbClr val="CC6600"/>
      </a:accent2>
      <a:accent3>
        <a:srgbClr val="674D4D"/>
      </a:accent3>
      <a:accent4>
        <a:srgbClr val="151515"/>
      </a:accent4>
      <a:accent5>
        <a:srgbClr val="865042"/>
      </a:accent5>
      <a:accent6>
        <a:srgbClr val="B95C00"/>
      </a:accent6>
      <a:hlink>
        <a:srgbClr val="FFCC66"/>
      </a:hlink>
      <a:folHlink>
        <a:srgbClr val="CC3300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синій</Template>
  <TotalTime>822</TotalTime>
  <Words>2147</Words>
  <Application>Microsoft Office PowerPoint</Application>
  <PresentationFormat>Экран (4:3)</PresentationFormat>
  <Paragraphs>161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синій</vt:lpstr>
      <vt:lpstr> Українська Держава. Гетьман  П. Скоропадський.</vt:lpstr>
      <vt:lpstr>Постать в історії </vt:lpstr>
      <vt:lpstr>Постать в історії </vt:lpstr>
      <vt:lpstr>Переворот</vt:lpstr>
      <vt:lpstr>Переворот</vt:lpstr>
      <vt:lpstr>Переворот</vt:lpstr>
      <vt:lpstr>«Закон про тимчасовий державний устрій України» (29 квітня 1918 р.)</vt:lpstr>
      <vt:lpstr>Система  влади  за  гетьмана  П. Скоропадського</vt:lpstr>
      <vt:lpstr>Державна  символіка</vt:lpstr>
      <vt:lpstr>Гетьман України Павло Скоропадський зі своїми офіцерами</vt:lpstr>
      <vt:lpstr>Внутрішня  політика  гетьмана  П. Скоропадського</vt:lpstr>
      <vt:lpstr>Внутрішня  політика  гетьмана  П. Скоропадського</vt:lpstr>
      <vt:lpstr>Внутрішня  політика  гетьмана  П. Скоропадського</vt:lpstr>
      <vt:lpstr>Слайд 14</vt:lpstr>
      <vt:lpstr>Збройні сили української держави (Гетьманату)</vt:lpstr>
      <vt:lpstr>Внутрішня  політика гетьмана  П. Скоропадського</vt:lpstr>
      <vt:lpstr>Зовнішня  політика гетьмана  П. Скоропадського</vt:lpstr>
      <vt:lpstr>Зовнішня  політика гетьмана  П. Скоропадського</vt:lpstr>
      <vt:lpstr>Зовнішня  політика гетьмана  П. Скоропадського</vt:lpstr>
      <vt:lpstr>Зовнішня  політика гетьмана  П. Скоропадського</vt:lpstr>
      <vt:lpstr>Зовнішня  політика гетьмана  П. Скоропадського</vt:lpstr>
      <vt:lpstr>Гетьман П.Скоропадський перед своєю резиденцією на вул. Інститутській, 40,     де він проводив зустрічі з іноземними послами</vt:lpstr>
      <vt:lpstr>Дипломатичні  відносини Української  Держави</vt:lpstr>
      <vt:lpstr> Гетьман Скоропадський з іноземними дипломатами.</vt:lpstr>
      <vt:lpstr>Слайд 25</vt:lpstr>
      <vt:lpstr>Гетьман з родиною…</vt:lpstr>
      <vt:lpstr>Слайд 27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Держава. Гетьман  П. Скоропадський.</dc:title>
  <dc:creator>Svitlana</dc:creator>
  <cp:lastModifiedBy>Svitlana</cp:lastModifiedBy>
  <cp:revision>88</cp:revision>
  <dcterms:created xsi:type="dcterms:W3CDTF">2006-08-16T00:00:00Z</dcterms:created>
  <dcterms:modified xsi:type="dcterms:W3CDTF">2021-12-07T15:26:50Z</dcterms:modified>
</cp:coreProperties>
</file>