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273" r:id="rId2"/>
    <p:sldId id="260" r:id="rId3"/>
    <p:sldId id="277" r:id="rId4"/>
    <p:sldId id="278" r:id="rId5"/>
    <p:sldId id="285" r:id="rId6"/>
    <p:sldId id="259" r:id="rId7"/>
    <p:sldId id="262" r:id="rId8"/>
    <p:sldId id="265" r:id="rId9"/>
    <p:sldId id="263" r:id="rId10"/>
    <p:sldId id="264" r:id="rId11"/>
    <p:sldId id="274" r:id="rId12"/>
    <p:sldId id="275" r:id="rId13"/>
    <p:sldId id="276" r:id="rId14"/>
    <p:sldId id="280" r:id="rId15"/>
    <p:sldId id="281" r:id="rId16"/>
    <p:sldId id="282" r:id="rId17"/>
    <p:sldId id="287" r:id="rId18"/>
    <p:sldId id="288" r:id="rId19"/>
    <p:sldId id="283" r:id="rId20"/>
    <p:sldId id="284" r:id="rId21"/>
    <p:sldId id="256" r:id="rId22"/>
    <p:sldId id="272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0099"/>
    <a:srgbClr val="0066FF"/>
    <a:srgbClr val="CC0099"/>
    <a:srgbClr val="0033CC"/>
    <a:srgbClr val="006600"/>
    <a:srgbClr val="6600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8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F53D-42C0-4934-960B-60DE2ACF273B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A7CE-AC6B-40C8-9CFA-FE8E41964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7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CA7CE-AC6B-40C8-9CFA-FE8E41964E4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4536282"/>
            <a:ext cx="2762250" cy="6072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3529012"/>
            <a:ext cx="6400800" cy="1614488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585787"/>
            <a:ext cx="4743450" cy="3786188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18073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1" y="1"/>
            <a:ext cx="6583363" cy="54506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1" y="0"/>
            <a:ext cx="6372225" cy="53042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191"/>
            <a:ext cx="0" cy="451127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191"/>
            <a:ext cx="0" cy="465534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191"/>
            <a:ext cx="0" cy="463748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192"/>
            <a:ext cx="0" cy="447913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192"/>
            <a:ext cx="0" cy="408741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717403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2012156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1218009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-313928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726281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2077244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1" y="208360"/>
            <a:ext cx="1012825" cy="769144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1820466"/>
            <a:ext cx="1012825" cy="769144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1" y="203598"/>
            <a:ext cx="250825" cy="769144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4" y="1191"/>
            <a:ext cx="1012825" cy="1762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3406378"/>
            <a:ext cx="1009650" cy="7750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1826419"/>
            <a:ext cx="1012825" cy="769144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813572"/>
            <a:ext cx="6400800" cy="3429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805363"/>
            <a:ext cx="2133600" cy="235744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805363"/>
            <a:ext cx="2895600" cy="23574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805363"/>
            <a:ext cx="2133600" cy="235744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3536156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1" y="0"/>
            <a:ext cx="1076325" cy="51435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000125"/>
            <a:ext cx="660400" cy="769144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191"/>
            <a:ext cx="0" cy="317896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1" y="2621756"/>
            <a:ext cx="1012825" cy="769144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413273"/>
            <a:ext cx="8229600" cy="1102519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1" y="457200"/>
            <a:ext cx="266382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4079"/>
            <a:ext cx="2057400" cy="4350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079"/>
            <a:ext cx="6019800" cy="4350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229600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229600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229600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229600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229600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7144"/>
            <a:ext cx="9156700" cy="5154216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4125516"/>
            <a:ext cx="1441451" cy="1019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1"/>
            <a:ext cx="0" cy="4432697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51244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1"/>
            <a:ext cx="0" cy="5145881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5156597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291704"/>
            <a:ext cx="0" cy="4864894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464344"/>
            <a:ext cx="0" cy="4692254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579835"/>
            <a:ext cx="0" cy="45767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675085"/>
            <a:ext cx="0" cy="448151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281238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422253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2579290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1735931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-892969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315119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019300"/>
            <a:ext cx="1128712" cy="809625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4" y="3702844"/>
            <a:ext cx="1120775" cy="8096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6" y="2856310"/>
            <a:ext cx="1128713" cy="8096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4548188"/>
            <a:ext cx="1128712" cy="597694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30361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9" y="3704035"/>
            <a:ext cx="1120775" cy="8096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9" y="1175147"/>
            <a:ext cx="1120775" cy="8096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1"/>
            <a:ext cx="5105400" cy="554831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4079"/>
            <a:ext cx="822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1" y="-285750"/>
            <a:ext cx="2417763" cy="1496616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4294585"/>
            <a:ext cx="1223962" cy="1028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1960" cy="5274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4211960" y="891540"/>
            <a:ext cx="5057911" cy="26753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0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Тіла обертання.</a:t>
            </a: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</a:br>
            <a:r>
              <a:rPr lang="uk-UA" sz="60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Розв'язання задач</a:t>
            </a:r>
            <a:r>
              <a:rPr lang="uk-UA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. </a:t>
            </a:r>
            <a:endParaRPr lang="uk-UA" sz="60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440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latin typeface="Cambria" panose="02040503050406030204" pitchFamily="18" charset="0"/>
              </a:rPr>
              <a:t>4.</a:t>
            </a:r>
            <a:r>
              <a:rPr lang="uk-UA" sz="3200" dirty="0" smtClean="0">
                <a:latin typeface="Cambria" panose="02040503050406030204" pitchFamily="18" charset="0"/>
              </a:rPr>
              <a:t> </a:t>
            </a:r>
            <a:r>
              <a:rPr lang="uk-UA" altLang="ru-RU" sz="3200" dirty="0">
                <a:latin typeface="Times New Roman" pitchFamily="18" charset="0"/>
              </a:rPr>
              <a:t>Площа великого круга кулі дорівнює </a:t>
            </a:r>
            <a:r>
              <a:rPr lang="uk-UA" altLang="ru-RU" sz="3200" dirty="0" smtClean="0">
                <a:latin typeface="Times New Roman" pitchFamily="18" charset="0"/>
              </a:rPr>
              <a:t>    </a:t>
            </a:r>
            <a:br>
              <a:rPr lang="uk-UA" altLang="ru-RU" sz="3200" dirty="0" smtClean="0">
                <a:latin typeface="Times New Roman" pitchFamily="18" charset="0"/>
              </a:rPr>
            </a:br>
            <a:r>
              <a:rPr lang="uk-UA" altLang="ru-RU" sz="3200" dirty="0">
                <a:latin typeface="Times New Roman" pitchFamily="18" charset="0"/>
              </a:rPr>
              <a:t> </a:t>
            </a:r>
            <a:r>
              <a:rPr lang="uk-UA" altLang="ru-RU" sz="3200" dirty="0" smtClean="0">
                <a:latin typeface="Times New Roman" pitchFamily="18" charset="0"/>
              </a:rPr>
              <a:t>      49 </a:t>
            </a:r>
            <a:r>
              <a:rPr lang="uk-UA" altLang="ru-RU" sz="3200" dirty="0">
                <a:latin typeface="Times New Roman" pitchFamily="18" charset="0"/>
              </a:rPr>
              <a:t>π см</a:t>
            </a:r>
            <a:r>
              <a:rPr lang="uk-UA" altLang="ru-RU" sz="3200" baseline="30000" dirty="0">
                <a:latin typeface="Times New Roman" pitchFamily="18" charset="0"/>
              </a:rPr>
              <a:t>2</a:t>
            </a:r>
            <a:r>
              <a:rPr lang="uk-UA" altLang="ru-RU" sz="3200" dirty="0">
                <a:latin typeface="Times New Roman" pitchFamily="18" charset="0"/>
              </a:rPr>
              <a:t>. </a:t>
            </a:r>
            <a:r>
              <a:rPr lang="uk-UA" altLang="ru-RU" sz="3200" dirty="0" smtClean="0">
                <a:latin typeface="Times New Roman" pitchFamily="18" charset="0"/>
              </a:rPr>
              <a:t>Знайти </a:t>
            </a:r>
            <a:r>
              <a:rPr lang="uk-UA" altLang="ru-RU" sz="3200" dirty="0">
                <a:latin typeface="Times New Roman" pitchFamily="18" charset="0"/>
              </a:rPr>
              <a:t>площу поверхні кулі</a:t>
            </a:r>
            <a:r>
              <a:rPr lang="uk-UA" altLang="ru-RU" sz="3200" dirty="0" smtClean="0">
                <a:latin typeface="Times New Roman" pitchFamily="18" charset="0"/>
              </a:rPr>
              <a:t>.</a:t>
            </a:r>
            <a:endParaRPr lang="ru-RU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1843539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0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392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49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98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196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1843539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37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t="-79891" r="-299432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00285" t="-79891" r="-200285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99716" t="-79891" r="-99716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300570" t="-79891" b="-5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Управляющая кнопка: в конец 5">
            <a:hlinkClick r:id="" action="ppaction://noaction" highlightClick="1"/>
          </p:cNvPr>
          <p:cNvSpPr/>
          <p:nvPr/>
        </p:nvSpPr>
        <p:spPr bwMode="auto">
          <a:xfrm>
            <a:off x="8532440" y="4731990"/>
            <a:ext cx="504056" cy="288032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6876256" y="2787774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4079"/>
            <a:ext cx="8856984" cy="695325"/>
          </a:xfrm>
        </p:spPr>
        <p:txBody>
          <a:bodyPr/>
          <a:lstStyle/>
          <a:p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Площа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осьового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перерізу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циліндра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дорівнює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b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площу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бічної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поверхні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циліндра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uk-UA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200151"/>
            <a:ext cx="5832648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РОЗВ’ЯЗАННЯ. </a:t>
            </a:r>
            <a:r>
              <a:rPr lang="ru-RU" sz="2800" dirty="0"/>
              <a:t>Нехай </a:t>
            </a:r>
            <a:r>
              <a:rPr lang="ru-RU" sz="2800" dirty="0" err="1"/>
              <a:t>радіус</a:t>
            </a:r>
            <a:r>
              <a:rPr lang="ru-RU" sz="2800" dirty="0"/>
              <a:t> </a:t>
            </a:r>
            <a:r>
              <a:rPr lang="ru-RU" sz="2800" dirty="0" err="1"/>
              <a:t>основи</a:t>
            </a:r>
            <a:r>
              <a:rPr lang="ru-RU" sz="2800" dirty="0"/>
              <a:t> </a:t>
            </a:r>
            <a:r>
              <a:rPr lang="ru-RU" sz="2800" dirty="0" err="1"/>
              <a:t>циліндра</a:t>
            </a:r>
            <a:r>
              <a:rPr lang="ru-RU" sz="2800" dirty="0"/>
              <a:t> </a:t>
            </a:r>
            <a:r>
              <a:rPr lang="ru-RU" sz="2800" dirty="0" err="1"/>
              <a:t>дорівнює</a:t>
            </a:r>
            <a:r>
              <a:rPr lang="ru-RU" sz="2800" dirty="0"/>
              <a:t> </a:t>
            </a:r>
            <a:r>
              <a:rPr lang="ru-RU" sz="2800" i="1" dirty="0" smtClean="0"/>
              <a:t>r</a:t>
            </a:r>
            <a:r>
              <a:rPr lang="ru-RU" sz="2800" dirty="0" smtClean="0"/>
              <a:t>, </a:t>
            </a:r>
            <a:r>
              <a:rPr lang="uk-UA" sz="2800" dirty="0" smtClean="0"/>
              <a:t>а </a:t>
            </a:r>
            <a:r>
              <a:rPr lang="uk-UA" sz="2800" dirty="0"/>
              <a:t>висота — </a:t>
            </a:r>
            <a:r>
              <a:rPr lang="en-US" sz="2800" i="1" dirty="0" smtClean="0"/>
              <a:t>h</a:t>
            </a:r>
            <a:r>
              <a:rPr lang="uk-UA" sz="2800" i="1" dirty="0" smtClean="0"/>
              <a:t>.</a:t>
            </a:r>
            <a:r>
              <a:rPr lang="uk-UA" sz="2800" dirty="0"/>
              <a:t> Тоді площа </a:t>
            </a:r>
            <a:r>
              <a:rPr lang="uk-UA" sz="2800" dirty="0" smtClean="0"/>
              <a:t>осьового </a:t>
            </a:r>
            <a:r>
              <a:rPr lang="ru-RU" sz="2800" dirty="0" err="1" smtClean="0"/>
              <a:t>перерізу</a:t>
            </a:r>
            <a:r>
              <a:rPr lang="ru-RU" sz="2800" dirty="0" smtClean="0"/>
              <a:t> </a:t>
            </a:r>
            <a:r>
              <a:rPr lang="ru-RU" sz="2800" dirty="0" err="1"/>
              <a:t>циліндра</a:t>
            </a:r>
            <a:r>
              <a:rPr lang="ru-RU" sz="2800" dirty="0"/>
              <a:t> </a:t>
            </a:r>
            <a:r>
              <a:rPr lang="ru-RU" sz="2800" i="1" dirty="0"/>
              <a:t>Q </a:t>
            </a:r>
            <a:r>
              <a:rPr lang="ru-RU" sz="2800" dirty="0"/>
              <a:t>= 2</a:t>
            </a:r>
            <a:r>
              <a:rPr lang="ru-RU" sz="2800" i="1" dirty="0"/>
              <a:t>rh</a:t>
            </a:r>
            <a:r>
              <a:rPr lang="ru-RU" sz="2800" dirty="0"/>
              <a:t>, а </a:t>
            </a:r>
            <a:r>
              <a:rPr lang="ru-RU" sz="2800" dirty="0" err="1"/>
              <a:t>площа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бічної</a:t>
            </a:r>
            <a:r>
              <a:rPr lang="ru-RU" sz="2800" dirty="0"/>
              <a:t> </a:t>
            </a:r>
            <a:r>
              <a:rPr lang="uk-UA" sz="2800" dirty="0" smtClean="0"/>
              <a:t>поверхні </a:t>
            </a:r>
          </a:p>
          <a:p>
            <a:pPr marL="0" indent="0">
              <a:buNone/>
            </a:pPr>
            <a:r>
              <a:rPr lang="en-US" sz="2800" i="1" dirty="0" smtClean="0"/>
              <a:t>S</a:t>
            </a:r>
            <a:r>
              <a:rPr lang="uk-UA" sz="2800" dirty="0"/>
              <a:t>б = 2</a:t>
            </a:r>
            <a:r>
              <a:rPr lang="el-GR" sz="2800" dirty="0"/>
              <a:t>π</a:t>
            </a:r>
            <a:r>
              <a:rPr lang="en-US" sz="2800" i="1" dirty="0" err="1"/>
              <a:t>rh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l-GR" sz="2800" dirty="0"/>
              <a:t>π · 2</a:t>
            </a:r>
            <a:r>
              <a:rPr lang="en-US" sz="2800" i="1" dirty="0" err="1"/>
              <a:t>rh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l-GR" sz="2800" dirty="0"/>
              <a:t>π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6084168" y="1570287"/>
            <a:ext cx="274643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" y="339502"/>
            <a:ext cx="9144000" cy="695325"/>
          </a:xfrm>
        </p:spPr>
        <p:txBody>
          <a:bodyPr/>
          <a:lstStyle/>
          <a:p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Циліндр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радіусом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√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висотою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перетинається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площиною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паралельною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циліндра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віддаленою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1.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і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</a:t>
            </a:r>
            <a:r>
              <a:rPr lang="uk-UA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риметр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перерізу</a:t>
            </a:r>
            <a:r>
              <a:rPr lang="uk-U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309886"/>
            <a:ext cx="6048672" cy="356612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/>
              <a:t>РОЗВ’ЯЗАННЯ. 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</a:t>
            </a:r>
            <a:r>
              <a:rPr lang="uk-UA" sz="2400" dirty="0" smtClean="0"/>
              <a:t>Нехай </a:t>
            </a:r>
            <a:r>
              <a:rPr lang="uk-UA" sz="2400" dirty="0"/>
              <a:t>переріз </a:t>
            </a:r>
            <a:r>
              <a:rPr lang="en-US" sz="2400" i="1" dirty="0"/>
              <a:t>ABB</a:t>
            </a:r>
            <a:r>
              <a:rPr lang="en-US" sz="1600" dirty="0"/>
              <a:t>1</a:t>
            </a:r>
            <a:r>
              <a:rPr lang="en-US" sz="2400" i="1" dirty="0"/>
              <a:t>A</a:t>
            </a:r>
            <a:r>
              <a:rPr lang="en-US" sz="1600" dirty="0"/>
              <a:t>1</a:t>
            </a:r>
            <a:r>
              <a:rPr lang="en-US" sz="2400" dirty="0"/>
              <a:t> </a:t>
            </a:r>
            <a:r>
              <a:rPr lang="uk-UA" sz="2400" dirty="0"/>
              <a:t>циліндра </a:t>
            </a:r>
            <a:r>
              <a:rPr lang="uk-UA" sz="2400" dirty="0" smtClean="0"/>
              <a:t>віддале</a:t>
            </a:r>
            <a:r>
              <a:rPr lang="ru-RU" sz="2400" dirty="0" err="1" smtClean="0"/>
              <a:t>ний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 </a:t>
            </a:r>
            <a:r>
              <a:rPr lang="ru-RU" sz="2400" i="1" dirty="0"/>
              <a:t>OO</a:t>
            </a:r>
            <a:r>
              <a:rPr lang="ru-RU" sz="1800" dirty="0"/>
              <a:t>1</a:t>
            </a:r>
            <a:r>
              <a:rPr lang="ru-RU" sz="2400" dirty="0"/>
              <a:t> на </a:t>
            </a:r>
            <a:r>
              <a:rPr lang="ru-RU" sz="2400" i="1" dirty="0" smtClean="0"/>
              <a:t>OC </a:t>
            </a:r>
            <a:r>
              <a:rPr lang="ru-RU" sz="2400" dirty="0"/>
              <a:t>= </a:t>
            </a:r>
            <a:r>
              <a:rPr lang="ru-RU" sz="2400" dirty="0" smtClean="0"/>
              <a:t>1.</a:t>
            </a:r>
            <a:r>
              <a:rPr lang="uk-UA" sz="2400" dirty="0"/>
              <a:t>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Тоді за теоремою Піфагора </a:t>
            </a:r>
            <a:r>
              <a:rPr lang="en-US" sz="2400" i="1" dirty="0" smtClean="0"/>
              <a:t>AC </a:t>
            </a:r>
            <a:r>
              <a:rPr lang="en-US" sz="2400" dirty="0" smtClean="0"/>
              <a:t>= 3.</a:t>
            </a:r>
            <a:endParaRPr lang="en-US" sz="2400" dirty="0"/>
          </a:p>
          <a:p>
            <a:pPr marL="0" indent="0">
              <a:buNone/>
            </a:pPr>
            <a:r>
              <a:rPr lang="uk-UA" sz="2400" dirty="0"/>
              <a:t>Шукана площа перерізу</a:t>
            </a:r>
          </a:p>
          <a:p>
            <a:pPr marL="0" indent="0">
              <a:buNone/>
            </a:pPr>
            <a:r>
              <a:rPr lang="en-US" sz="2400" i="1" dirty="0"/>
              <a:t>S </a:t>
            </a:r>
            <a:r>
              <a:rPr lang="en-US" sz="2400" dirty="0"/>
              <a:t>= </a:t>
            </a:r>
            <a:r>
              <a:rPr lang="en-US" sz="2400" i="1" dirty="0"/>
              <a:t>AA</a:t>
            </a:r>
            <a:r>
              <a:rPr lang="en-US" sz="1800" dirty="0"/>
              <a:t>1</a:t>
            </a:r>
            <a:r>
              <a:rPr lang="en-US" sz="2400" dirty="0"/>
              <a:t> · </a:t>
            </a:r>
            <a:r>
              <a:rPr lang="en-US" sz="2400" i="1" dirty="0"/>
              <a:t>AC </a:t>
            </a:r>
            <a:r>
              <a:rPr lang="en-US" sz="2400" dirty="0"/>
              <a:t>· 2 = 5 · </a:t>
            </a:r>
            <a:r>
              <a:rPr lang="uk-UA" sz="2400" dirty="0" smtClean="0"/>
              <a:t>6</a:t>
            </a:r>
            <a:r>
              <a:rPr lang="en-US" sz="2400" dirty="0" smtClean="0"/>
              <a:t>= </a:t>
            </a:r>
            <a:r>
              <a:rPr lang="en-US" sz="2400" dirty="0"/>
              <a:t>30,</a:t>
            </a:r>
          </a:p>
          <a:p>
            <a:pPr marL="0" indent="0">
              <a:buNone/>
            </a:pPr>
            <a:r>
              <a:rPr lang="uk-UA" sz="2400" dirty="0"/>
              <a:t>а периметр перерізу</a:t>
            </a:r>
          </a:p>
          <a:p>
            <a:pPr marL="0" indent="0">
              <a:buNone/>
            </a:pPr>
            <a:r>
              <a:rPr lang="de-DE" sz="2400" i="1" dirty="0"/>
              <a:t>P </a:t>
            </a:r>
            <a:r>
              <a:rPr lang="de-DE" sz="2400" dirty="0"/>
              <a:t>= 2(</a:t>
            </a:r>
            <a:r>
              <a:rPr lang="de-DE" sz="2400" i="1" dirty="0"/>
              <a:t>AA</a:t>
            </a:r>
            <a:r>
              <a:rPr lang="de-DE" sz="1800" dirty="0"/>
              <a:t>1</a:t>
            </a:r>
            <a:r>
              <a:rPr lang="de-DE" sz="2400" dirty="0"/>
              <a:t> + </a:t>
            </a:r>
            <a:r>
              <a:rPr lang="de-DE" sz="2400" i="1" dirty="0"/>
              <a:t>AB</a:t>
            </a:r>
            <a:r>
              <a:rPr lang="de-DE" sz="2400" dirty="0"/>
              <a:t>) = 2(5 + 6) = 22.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940152" y="1563638"/>
            <a:ext cx="2869750" cy="33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4079"/>
            <a:ext cx="8856984" cy="695325"/>
          </a:xfrm>
        </p:spPr>
        <p:txBody>
          <a:bodyPr/>
          <a:lstStyle/>
          <a:p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Твірна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конуса — 5 см,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висота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— 4 см.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відношення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поверхні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цього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конуса до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його основи.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200151"/>
            <a:ext cx="6408712" cy="3394472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/>
              <a:t>РОЗВ’ЯЗАННЯ. 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400" dirty="0" smtClean="0"/>
              <a:t>Трикутник </a:t>
            </a:r>
            <a:r>
              <a:rPr lang="en-US" sz="2400" i="1" dirty="0"/>
              <a:t>POA </a:t>
            </a:r>
            <a:r>
              <a:rPr lang="en-US" sz="2400" dirty="0"/>
              <a:t>— </a:t>
            </a:r>
            <a:r>
              <a:rPr lang="uk-UA" sz="2400" dirty="0" smtClean="0"/>
              <a:t>прямокутний Єгипетській. </a:t>
            </a:r>
          </a:p>
          <a:p>
            <a:pPr marL="0" indent="0">
              <a:buNone/>
            </a:pPr>
            <a:r>
              <a:rPr lang="ru-RU" sz="2400" dirty="0" smtClean="0"/>
              <a:t>Тому </a:t>
            </a:r>
            <a:r>
              <a:rPr lang="ru-RU" sz="2400" dirty="0" err="1"/>
              <a:t>радіус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конуса </a:t>
            </a:r>
            <a:r>
              <a:rPr lang="ru-RU" sz="2400" i="1" dirty="0"/>
              <a:t>OA </a:t>
            </a:r>
            <a:r>
              <a:rPr lang="ru-RU" sz="2400" dirty="0" smtClean="0"/>
              <a:t>= </a:t>
            </a:r>
            <a:r>
              <a:rPr lang="ru-RU" sz="2400" dirty="0"/>
              <a:t>3.</a:t>
            </a:r>
          </a:p>
          <a:p>
            <a:pPr marL="0" indent="0">
              <a:buNone/>
            </a:pPr>
            <a:r>
              <a:rPr lang="uk-UA" sz="2400" dirty="0"/>
              <a:t>Площа </a:t>
            </a:r>
            <a:r>
              <a:rPr lang="uk-UA" sz="2400" dirty="0" smtClean="0"/>
              <a:t>основи    </a:t>
            </a:r>
            <a:r>
              <a:rPr lang="en-US" sz="2400" i="1" dirty="0" smtClean="0"/>
              <a:t>S</a:t>
            </a:r>
            <a:r>
              <a:rPr lang="uk-UA" sz="2400" dirty="0" err="1" smtClean="0"/>
              <a:t>осн</a:t>
            </a:r>
            <a:r>
              <a:rPr lang="el-GR" sz="2400" dirty="0" smtClean="0"/>
              <a:t> </a:t>
            </a:r>
            <a:r>
              <a:rPr lang="el-GR" sz="2400" dirty="0"/>
              <a:t>= 9π;</a:t>
            </a:r>
          </a:p>
          <a:p>
            <a:pPr marL="0" indent="0">
              <a:buNone/>
            </a:pPr>
            <a:r>
              <a:rPr lang="uk-UA" sz="2400" dirty="0"/>
              <a:t>площа </a:t>
            </a:r>
            <a:r>
              <a:rPr lang="uk-UA" sz="2400" dirty="0" smtClean="0"/>
              <a:t>поверхні  </a:t>
            </a:r>
            <a:r>
              <a:rPr lang="el-GR" sz="2400" i="1" dirty="0" smtClean="0"/>
              <a:t>S</a:t>
            </a:r>
            <a:r>
              <a:rPr lang="el-GR" sz="2400" dirty="0" smtClean="0"/>
              <a:t>п </a:t>
            </a:r>
            <a:r>
              <a:rPr lang="el-GR" sz="2400" dirty="0"/>
              <a:t>= π · 3(3 + 5) = 24π.</a:t>
            </a:r>
          </a:p>
          <a:p>
            <a:pPr marL="0" indent="0">
              <a:buNone/>
            </a:pPr>
            <a:r>
              <a:rPr lang="uk-UA" sz="2400" dirty="0"/>
              <a:t>Отже, </a:t>
            </a:r>
            <a:r>
              <a:rPr lang="en-US" sz="2400" i="1" dirty="0"/>
              <a:t>S</a:t>
            </a:r>
            <a:r>
              <a:rPr lang="uk-UA" sz="2400" dirty="0"/>
              <a:t>п : </a:t>
            </a:r>
            <a:r>
              <a:rPr lang="en-US" sz="2400" i="1" dirty="0"/>
              <a:t>S</a:t>
            </a:r>
            <a:r>
              <a:rPr lang="uk-UA" sz="2400" dirty="0" err="1"/>
              <a:t>осн</a:t>
            </a:r>
            <a:r>
              <a:rPr lang="uk-UA" sz="2400" dirty="0"/>
              <a:t> = 24</a:t>
            </a:r>
            <a:r>
              <a:rPr lang="el-GR" sz="2400" dirty="0"/>
              <a:t>π : 9π = 8 : 3.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868144" y="939404"/>
            <a:ext cx="3096344" cy="39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651304" cy="695325"/>
          </a:xfrm>
        </p:spPr>
        <p:txBody>
          <a:bodyPr/>
          <a:lstStyle/>
          <a:p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Висота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конуса — 4,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твірна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— 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5.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кут сектора,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який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є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розгорткою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бічної </a:t>
            </a:r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поверхні цього конуса.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059582"/>
            <a:ext cx="669674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РОЗВ’ЯЗАННЯ. </a:t>
            </a:r>
            <a:r>
              <a:rPr lang="uk-UA" sz="2400" dirty="0"/>
              <a:t>Трикутник </a:t>
            </a:r>
            <a:r>
              <a:rPr lang="en-US" sz="2400" i="1" dirty="0"/>
              <a:t>POA </a:t>
            </a:r>
            <a:r>
              <a:rPr lang="en-US" sz="2400" dirty="0"/>
              <a:t>— </a:t>
            </a:r>
            <a:r>
              <a:rPr lang="uk-UA" sz="2400" dirty="0"/>
              <a:t>прямокутний </a:t>
            </a:r>
            <a:r>
              <a:rPr lang="uk-UA" sz="2400" dirty="0" smtClean="0"/>
              <a:t> Єгипетській</a:t>
            </a:r>
            <a:r>
              <a:rPr lang="uk-UA" sz="2400" dirty="0"/>
              <a:t>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, </a:t>
            </a:r>
            <a:r>
              <a:rPr lang="ru-RU" sz="2400" i="1" dirty="0"/>
              <a:t>OA </a:t>
            </a:r>
            <a:r>
              <a:rPr lang="ru-RU" sz="2400" dirty="0"/>
              <a:t>=</a:t>
            </a:r>
            <a:r>
              <a:rPr lang="ru-RU" sz="2400" dirty="0" smtClean="0"/>
              <a:t>3-радіус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smtClean="0"/>
              <a:t>конуса. </a:t>
            </a:r>
            <a:r>
              <a:rPr lang="ru-RU" sz="2400" dirty="0"/>
              <a:t>Тому </a:t>
            </a:r>
            <a:r>
              <a:rPr lang="ru-RU" sz="2400" dirty="0" err="1"/>
              <a:t>довжина</a:t>
            </a:r>
            <a:r>
              <a:rPr lang="ru-RU" sz="2400" dirty="0"/>
              <a:t> кола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i="1" dirty="0" smtClean="0"/>
              <a:t>C </a:t>
            </a:r>
            <a:r>
              <a:rPr lang="ru-RU" sz="2400" dirty="0"/>
              <a:t>= 2π · 3 </a:t>
            </a:r>
            <a:r>
              <a:rPr lang="ru-RU" sz="2400" dirty="0" smtClean="0"/>
              <a:t>= </a:t>
            </a:r>
            <a:r>
              <a:rPr lang="ru-RU" sz="2400" dirty="0"/>
              <a:t>6π. </a:t>
            </a:r>
            <a:r>
              <a:rPr lang="ru-RU" sz="2400" dirty="0" err="1"/>
              <a:t>Така</a:t>
            </a:r>
            <a:r>
              <a:rPr lang="ru-RU" sz="2400" dirty="0"/>
              <a:t> сама </a:t>
            </a:r>
            <a:r>
              <a:rPr lang="ru-RU" sz="2400" dirty="0" err="1"/>
              <a:t>довжина</a:t>
            </a:r>
            <a:r>
              <a:rPr lang="ru-RU" sz="2400" dirty="0"/>
              <a:t> дуги сектора </a:t>
            </a:r>
            <a:r>
              <a:rPr lang="ru-RU" sz="2400" i="1" dirty="0"/>
              <a:t>AMA</a:t>
            </a:r>
            <a:r>
              <a:rPr lang="ru-RU" sz="1800" dirty="0"/>
              <a:t>1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довжина</a:t>
            </a:r>
            <a:r>
              <a:rPr lang="ru-RU" sz="2400" dirty="0"/>
              <a:t> в </a:t>
            </a:r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менша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довжини</a:t>
            </a:r>
            <a:r>
              <a:rPr lang="ru-RU" sz="2400" dirty="0" smtClean="0"/>
              <a:t> </a:t>
            </a:r>
            <a:r>
              <a:rPr lang="ru-RU" sz="2400" dirty="0"/>
              <a:t>кола </a:t>
            </a:r>
            <a:r>
              <a:rPr lang="ru-RU" sz="2400" dirty="0" err="1"/>
              <a:t>радіуса</a:t>
            </a:r>
            <a:r>
              <a:rPr lang="ru-RU" sz="2400" dirty="0"/>
              <a:t> </a:t>
            </a:r>
            <a:r>
              <a:rPr lang="ru-RU" sz="2400" i="1" dirty="0"/>
              <a:t>PA </a:t>
            </a:r>
            <a:r>
              <a:rPr lang="ru-RU" sz="2400" dirty="0"/>
              <a:t>= 5, у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 smtClean="0"/>
              <a:t>разів</a:t>
            </a:r>
            <a:r>
              <a:rPr lang="ru-RU" sz="2400" dirty="0"/>
              <a:t> </a:t>
            </a:r>
            <a:r>
              <a:rPr lang="ru-RU" sz="2400" dirty="0" err="1" smtClean="0"/>
              <a:t>шуканий</a:t>
            </a:r>
            <a:r>
              <a:rPr lang="ru-RU" sz="2400" dirty="0" smtClean="0"/>
              <a:t> кут </a:t>
            </a:r>
            <a:r>
              <a:rPr lang="el-GR" sz="2400" dirty="0" smtClean="0"/>
              <a:t>α</a:t>
            </a:r>
            <a:r>
              <a:rPr lang="uk-UA" sz="2400" dirty="0" smtClean="0"/>
              <a:t> </a:t>
            </a:r>
            <a:r>
              <a:rPr lang="ru-RU" sz="2400" dirty="0" smtClean="0"/>
              <a:t>сектора </a:t>
            </a:r>
            <a:r>
              <a:rPr lang="ru-RU" sz="2400" dirty="0" err="1"/>
              <a:t>менший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360°.</a:t>
            </a:r>
          </a:p>
          <a:p>
            <a:pPr marL="0" indent="0">
              <a:buNone/>
            </a:pPr>
            <a:r>
              <a:rPr lang="uk-UA" sz="2400" dirty="0"/>
              <a:t>Отже, </a:t>
            </a:r>
            <a:r>
              <a:rPr lang="el-GR" sz="2400" dirty="0" smtClean="0"/>
              <a:t>α </a:t>
            </a:r>
            <a:r>
              <a:rPr lang="el-GR" sz="2400" dirty="0"/>
              <a:t>: 360° = 6π : 10π, </a:t>
            </a:r>
            <a:r>
              <a:rPr lang="uk-UA" sz="2400" dirty="0"/>
              <a:t>звідки </a:t>
            </a:r>
            <a:r>
              <a:rPr lang="el-GR" sz="2400" dirty="0" smtClean="0"/>
              <a:t>α =216</a:t>
            </a:r>
            <a:r>
              <a:rPr lang="el-GR" sz="2400" dirty="0"/>
              <a:t>°.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6671940" y="1650962"/>
            <a:ext cx="2441652" cy="30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712968" cy="695325"/>
          </a:xfrm>
        </p:spPr>
        <p:txBody>
          <a:bodyPr/>
          <a:lstStyle/>
          <a:p>
            <a:r>
              <a:rPr lang="ru-RU" sz="2400" b="0" dirty="0" smtClean="0"/>
              <a:t>     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однієї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точки до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кулі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проведено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дві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</a:t>
            </a:r>
            <a:r>
              <a:rPr lang="uk-UA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тичні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прямі. Доведіть, що відстані 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даної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точки до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точок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дотику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рівні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uk-UA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200151"/>
            <a:ext cx="633670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РОЗВ’ЯЗАННЯ. </a:t>
            </a:r>
            <a:r>
              <a:rPr lang="ru-RU" sz="2400" dirty="0" smtClean="0"/>
              <a:t>Нехай </a:t>
            </a:r>
            <a:r>
              <a:rPr lang="ru-RU" sz="2400" i="1" dirty="0" smtClean="0"/>
              <a:t>MA </a:t>
            </a:r>
            <a:r>
              <a:rPr lang="ru-RU" sz="2400" dirty="0" smtClean="0"/>
              <a:t>і </a:t>
            </a:r>
            <a:r>
              <a:rPr lang="ru-RU" sz="2400" i="1" dirty="0" smtClean="0"/>
              <a:t>MB </a:t>
            </a:r>
            <a:r>
              <a:rPr lang="ru-RU" sz="2400" dirty="0" smtClean="0"/>
              <a:t>— </a:t>
            </a:r>
            <a:r>
              <a:rPr lang="ru-RU" sz="2400" dirty="0" err="1" smtClean="0"/>
              <a:t>відрізки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дотичних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проведених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 з точки </a:t>
            </a:r>
            <a:r>
              <a:rPr lang="ru-RU" sz="2400" i="1" dirty="0" smtClean="0"/>
              <a:t>M</a:t>
            </a:r>
            <a:r>
              <a:rPr lang="ru-RU" sz="2400" dirty="0" smtClean="0"/>
              <a:t>, а </a:t>
            </a:r>
            <a:r>
              <a:rPr lang="ru-RU" sz="2400" i="1" dirty="0" smtClean="0"/>
              <a:t>O </a:t>
            </a:r>
            <a:r>
              <a:rPr lang="ru-RU" sz="2400" dirty="0" smtClean="0"/>
              <a:t>— центр </a:t>
            </a:r>
            <a:r>
              <a:rPr lang="ru-RU" sz="2400" dirty="0" err="1" smtClean="0"/>
              <a:t>даної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. </a:t>
            </a:r>
            <a:r>
              <a:rPr lang="uk-UA" sz="2400" dirty="0" smtClean="0"/>
              <a:t>Трикутники </a:t>
            </a:r>
            <a:r>
              <a:rPr lang="en-US" sz="2400" i="1" dirty="0"/>
              <a:t>AMO </a:t>
            </a:r>
            <a:r>
              <a:rPr lang="uk-UA" sz="2400" dirty="0"/>
              <a:t>і </a:t>
            </a:r>
            <a:r>
              <a:rPr lang="en-US" sz="2400" i="1" dirty="0"/>
              <a:t>BMO </a:t>
            </a:r>
            <a:r>
              <a:rPr lang="uk-UA" sz="2400" dirty="0"/>
              <a:t>рівні за спільною</a:t>
            </a:r>
          </a:p>
          <a:p>
            <a:pPr marL="0" indent="0">
              <a:buNone/>
            </a:pPr>
            <a:r>
              <a:rPr lang="uk-UA" sz="2400" dirty="0"/>
              <a:t>гіпотенузою </a:t>
            </a:r>
            <a:r>
              <a:rPr lang="en-US" sz="2400" i="1" dirty="0"/>
              <a:t>MO </a:t>
            </a:r>
            <a:r>
              <a:rPr lang="uk-UA" sz="2400" dirty="0"/>
              <a:t>і катетами </a:t>
            </a:r>
            <a:r>
              <a:rPr lang="en-US" sz="2400" i="1" dirty="0"/>
              <a:t>OA </a:t>
            </a:r>
            <a:r>
              <a:rPr lang="uk-UA" sz="2400" dirty="0"/>
              <a:t>і </a:t>
            </a:r>
            <a:r>
              <a:rPr lang="en-US" sz="2400" i="1" dirty="0"/>
              <a:t>OB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Тому </a:t>
            </a:r>
            <a:r>
              <a:rPr lang="en-US" sz="2400" i="1" dirty="0"/>
              <a:t>MA </a:t>
            </a:r>
            <a:r>
              <a:rPr lang="en-US" sz="2400" dirty="0"/>
              <a:t>= </a:t>
            </a:r>
            <a:r>
              <a:rPr lang="en-US" sz="2400" i="1" dirty="0"/>
              <a:t>MB</a:t>
            </a:r>
            <a:r>
              <a:rPr lang="en-US" sz="2400" dirty="0"/>
              <a:t>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652120" y="2283718"/>
            <a:ext cx="3383565" cy="27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079"/>
            <a:ext cx="8579296" cy="695325"/>
          </a:xfrm>
        </p:spPr>
        <p:txBody>
          <a:bodyPr/>
          <a:lstStyle/>
          <a:p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Вершини рівностороннього 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трикутника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зі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стороною 10 см лежать на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сфері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радіуса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см.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відстань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центра </a:t>
            </a:r>
            <a:r>
              <a:rPr lang="uk-UA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сфери </a:t>
            </a:r>
            <a:r>
              <a:rPr lang="uk-UA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 площини трикутника.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200151"/>
            <a:ext cx="8784976" cy="129959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РОЗВ’ЯЗАННЯ. Нехай точки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на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 центром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шукана відстань. Тоді трикутники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OMC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катетом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гіпотенузами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905992" y="2211710"/>
            <a:ext cx="3221325" cy="2931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0" y="2211710"/>
            <a:ext cx="6084168" cy="31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133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3296" y="1275605"/>
            <a:ext cx="6008864" cy="31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6084168" y="1275606"/>
            <a:ext cx="2796080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318" y="1583006"/>
            <a:ext cx="6082850" cy="33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187624" y="843558"/>
            <a:ext cx="78931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6" y="1200151"/>
            <a:ext cx="8929340" cy="33944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600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вписаної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трикутну</a:t>
            </a:r>
            <a:r>
              <a:rPr lang="ru-RU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піраміду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PABC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uk-UA" sz="2600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0820" y="1963858"/>
            <a:ext cx="2303462" cy="2924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Знайдіть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об’єм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кулі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вписаної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правильну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трикутну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піраміду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сторона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основи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якої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— </a:t>
            </a:r>
            <a:r>
              <a:rPr lang="ru-RU" sz="24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а </a:t>
            </a:r>
            <a:r>
              <a:rPr lang="ru-RU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двогранний</a:t>
            </a: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кут при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ребрі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основи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— α.</a:t>
            </a:r>
            <a:endParaRPr lang="uk-UA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2283718"/>
            <a:ext cx="66247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k.znaimo.com.ua/pars_docs/refs/17/1620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27455" r="1779" b="5273"/>
          <a:stretch/>
        </p:blipFill>
        <p:spPr bwMode="auto">
          <a:xfrm>
            <a:off x="0" y="0"/>
            <a:ext cx="91405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899592" y="843558"/>
            <a:ext cx="82444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496" y="771550"/>
            <a:ext cx="4032448" cy="3923049"/>
            <a:chOff x="-419045" y="2067693"/>
            <a:chExt cx="3008521" cy="2915817"/>
          </a:xfrm>
        </p:grpSpPr>
        <p:pic>
          <p:nvPicPr>
            <p:cNvPr id="1029" name="Picture 5" descr="http://rudocs.exdat.com/data/359/358854/358854_html_m7d7136a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6169" y="2566276"/>
              <a:ext cx="2476937" cy="147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\Documents\0003-001-Za-ploschad-bokovoj-poverkhnosti-konusa-prinimaetsja-ploschad-ej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1" y="3003798"/>
              <a:ext cx="1329845" cy="166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Куля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045" y="3147814"/>
              <a:ext cx="2447595" cy="183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0"/>
            <a:ext cx="7560840" cy="1102519"/>
          </a:xfrm>
        </p:spPr>
        <p:txBody>
          <a:bodyPr/>
          <a:lstStyle/>
          <a:p>
            <a:r>
              <a:rPr lang="uk-UA" dirty="0" smtClean="0">
                <a:solidFill>
                  <a:srgbClr val="000099"/>
                </a:solidFill>
              </a:rPr>
              <a:t>Домашнє завдання.</a:t>
            </a:r>
            <a:endParaRPr lang="uk-UA" dirty="0">
              <a:solidFill>
                <a:srgbClr val="000099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 bwMode="gray">
          <a:xfrm>
            <a:off x="4268897" y="1725856"/>
            <a:ext cx="4767599" cy="18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П.2, </a:t>
            </a:r>
            <a:r>
              <a:rPr lang="uk-UA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стор</a:t>
            </a:r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230 </a:t>
            </a:r>
            <a: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Тематичний </a:t>
            </a:r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тест «Комбінація тіл.».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0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19622"/>
            <a:ext cx="7200800" cy="295897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i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Дякую за увагу!</a:t>
            </a:r>
            <a:endParaRPr lang="ru-RU" sz="6000" b="1" i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7" descr="ec0b7a2d097d486247392b8434ed2d7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22"/>
            <a:ext cx="3980508" cy="45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44079"/>
            <a:ext cx="5987008" cy="69532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000099"/>
                </a:solidFill>
              </a:rPr>
              <a:t>Повторення.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844154"/>
            <a:ext cx="1303735" cy="2917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/>
              <a:t>Знайти х.</a:t>
            </a:r>
            <a:endParaRPr lang="ru-RU" sz="1800"/>
          </a:p>
        </p:txBody>
      </p:sp>
      <p:grpSp>
        <p:nvGrpSpPr>
          <p:cNvPr id="61478" name="Group 38"/>
          <p:cNvGrpSpPr>
            <a:grpSpLocks/>
          </p:cNvGrpSpPr>
          <p:nvPr/>
        </p:nvGrpSpPr>
        <p:grpSpPr bwMode="auto">
          <a:xfrm>
            <a:off x="1856185" y="1221582"/>
            <a:ext cx="2763441" cy="3696890"/>
            <a:chOff x="599" y="1026"/>
            <a:chExt cx="2321" cy="3105"/>
          </a:xfrm>
        </p:grpSpPr>
        <p:sp>
          <p:nvSpPr>
            <p:cNvPr id="46101" name="Rectangle 5"/>
            <p:cNvSpPr>
              <a:spLocks noChangeArrowheads="1"/>
            </p:cNvSpPr>
            <p:nvPr/>
          </p:nvSpPr>
          <p:spPr bwMode="auto">
            <a:xfrm>
              <a:off x="1020" y="1616"/>
              <a:ext cx="726" cy="1859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6102" name="AutoShape 6"/>
            <p:cNvSpPr>
              <a:spLocks noChangeArrowheads="1"/>
            </p:cNvSpPr>
            <p:nvPr/>
          </p:nvSpPr>
          <p:spPr bwMode="auto">
            <a:xfrm>
              <a:off x="1746" y="1616"/>
              <a:ext cx="998" cy="1859"/>
            </a:xfrm>
            <a:prstGeom prst="rtTriangle">
              <a:avLst/>
            </a:prstGeom>
            <a:solidFill>
              <a:srgbClr val="A9ADF5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6103" name="Line 7"/>
            <p:cNvSpPr>
              <a:spLocks noChangeShapeType="1"/>
            </p:cNvSpPr>
            <p:nvPr/>
          </p:nvSpPr>
          <p:spPr bwMode="auto">
            <a:xfrm>
              <a:off x="1383" y="1525"/>
              <a:ext cx="0" cy="1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104" name="Line 8"/>
            <p:cNvSpPr>
              <a:spLocks noChangeShapeType="1"/>
            </p:cNvSpPr>
            <p:nvPr/>
          </p:nvSpPr>
          <p:spPr bwMode="auto">
            <a:xfrm>
              <a:off x="1429" y="3385"/>
              <a:ext cx="0" cy="1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105" name="Rectangle 9"/>
            <p:cNvSpPr>
              <a:spLocks noChangeArrowheads="1"/>
            </p:cNvSpPr>
            <p:nvPr/>
          </p:nvSpPr>
          <p:spPr bwMode="auto">
            <a:xfrm>
              <a:off x="1020" y="3307"/>
              <a:ext cx="182" cy="168"/>
            </a:xfrm>
            <a:prstGeom prst="rect">
              <a:avLst/>
            </a:prstGeom>
            <a:solidFill>
              <a:srgbClr val="A9ADF5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6106" name="Text Box 10"/>
            <p:cNvSpPr txBox="1">
              <a:spLocks noChangeArrowheads="1"/>
            </p:cNvSpPr>
            <p:nvPr/>
          </p:nvSpPr>
          <p:spPr bwMode="auto">
            <a:xfrm>
              <a:off x="1116" y="3879"/>
              <a:ext cx="12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350"/>
                <a:t>ABCD</a:t>
              </a:r>
              <a:r>
                <a:rPr lang="uk-UA" sz="1350"/>
                <a:t> - трапеція</a:t>
              </a:r>
              <a:endParaRPr lang="ru-RU" sz="1350"/>
            </a:p>
          </p:txBody>
        </p:sp>
        <p:sp>
          <p:nvSpPr>
            <p:cNvPr id="46107" name="Text Box 11"/>
            <p:cNvSpPr txBox="1">
              <a:spLocks noChangeArrowheads="1"/>
            </p:cNvSpPr>
            <p:nvPr/>
          </p:nvSpPr>
          <p:spPr bwMode="auto">
            <a:xfrm>
              <a:off x="2660" y="3443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350"/>
                <a:t>D</a:t>
              </a:r>
              <a:endParaRPr lang="ru-RU" sz="1350"/>
            </a:p>
          </p:txBody>
        </p:sp>
        <p:sp>
          <p:nvSpPr>
            <p:cNvPr id="46108" name="Text Box 12"/>
            <p:cNvSpPr txBox="1">
              <a:spLocks noChangeArrowheads="1"/>
            </p:cNvSpPr>
            <p:nvPr/>
          </p:nvSpPr>
          <p:spPr bwMode="auto">
            <a:xfrm>
              <a:off x="808" y="3471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А</a:t>
              </a:r>
              <a:endParaRPr lang="ru-RU" sz="1350"/>
            </a:p>
          </p:txBody>
        </p:sp>
        <p:sp>
          <p:nvSpPr>
            <p:cNvPr id="46109" name="Text Box 13"/>
            <p:cNvSpPr txBox="1">
              <a:spLocks noChangeArrowheads="1"/>
            </p:cNvSpPr>
            <p:nvPr/>
          </p:nvSpPr>
          <p:spPr bwMode="auto">
            <a:xfrm>
              <a:off x="808" y="1475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В</a:t>
              </a:r>
              <a:endParaRPr lang="ru-RU" sz="1350"/>
            </a:p>
          </p:txBody>
        </p:sp>
        <p:sp>
          <p:nvSpPr>
            <p:cNvPr id="46110" name="Text Box 14"/>
            <p:cNvSpPr txBox="1">
              <a:spLocks noChangeArrowheads="1"/>
            </p:cNvSpPr>
            <p:nvPr/>
          </p:nvSpPr>
          <p:spPr bwMode="auto">
            <a:xfrm>
              <a:off x="1707" y="1475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С</a:t>
              </a:r>
              <a:endParaRPr lang="ru-RU" sz="1350"/>
            </a:p>
          </p:txBody>
        </p:sp>
        <p:sp>
          <p:nvSpPr>
            <p:cNvPr id="46111" name="Text Box 15"/>
            <p:cNvSpPr txBox="1">
              <a:spLocks noChangeArrowheads="1"/>
            </p:cNvSpPr>
            <p:nvPr/>
          </p:nvSpPr>
          <p:spPr bwMode="auto">
            <a:xfrm>
              <a:off x="1655" y="3471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К</a:t>
              </a:r>
              <a:endParaRPr lang="ru-RU" sz="1350"/>
            </a:p>
          </p:txBody>
        </p:sp>
        <p:sp>
          <p:nvSpPr>
            <p:cNvPr id="46112" name="Text Box 16"/>
            <p:cNvSpPr txBox="1">
              <a:spLocks noChangeArrowheads="1"/>
            </p:cNvSpPr>
            <p:nvPr/>
          </p:nvSpPr>
          <p:spPr bwMode="auto">
            <a:xfrm>
              <a:off x="1927" y="3430"/>
              <a:ext cx="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2дм</a:t>
              </a:r>
              <a:endParaRPr lang="ru-RU" sz="1350"/>
            </a:p>
          </p:txBody>
        </p:sp>
        <p:sp>
          <p:nvSpPr>
            <p:cNvPr id="46113" name="Text Box 17"/>
            <p:cNvSpPr txBox="1">
              <a:spLocks noChangeArrowheads="1"/>
            </p:cNvSpPr>
            <p:nvPr/>
          </p:nvSpPr>
          <p:spPr bwMode="auto">
            <a:xfrm>
              <a:off x="2282" y="2428"/>
              <a:ext cx="4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хдм</a:t>
              </a:r>
              <a:endParaRPr lang="ru-RU" sz="1350"/>
            </a:p>
          </p:txBody>
        </p:sp>
        <p:sp>
          <p:nvSpPr>
            <p:cNvPr id="46114" name="Text Box 19"/>
            <p:cNvSpPr txBox="1">
              <a:spLocks noChangeArrowheads="1"/>
            </p:cNvSpPr>
            <p:nvPr/>
          </p:nvSpPr>
          <p:spPr bwMode="auto">
            <a:xfrm>
              <a:off x="599" y="2535"/>
              <a:ext cx="4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4дм</a:t>
              </a:r>
              <a:endParaRPr lang="ru-RU" sz="1350"/>
            </a:p>
          </p:txBody>
        </p:sp>
        <p:sp>
          <p:nvSpPr>
            <p:cNvPr id="46115" name="Oval 20"/>
            <p:cNvSpPr>
              <a:spLocks noChangeArrowheads="1"/>
            </p:cNvSpPr>
            <p:nvPr/>
          </p:nvSpPr>
          <p:spPr bwMode="auto">
            <a:xfrm>
              <a:off x="612" y="1026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350" dirty="0" smtClean="0">
                  <a:solidFill>
                    <a:srgbClr val="CC0066"/>
                  </a:solidFill>
                </a:rPr>
                <a:t>1</a:t>
              </a:r>
              <a:endParaRPr lang="ru-RU" sz="1350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>
            <a:off x="4895851" y="1221582"/>
            <a:ext cx="2686051" cy="3663553"/>
            <a:chOff x="3049" y="1026"/>
            <a:chExt cx="2256" cy="3077"/>
          </a:xfrm>
        </p:grpSpPr>
        <p:sp>
          <p:nvSpPr>
            <p:cNvPr id="46086" name="Oval 21"/>
            <p:cNvSpPr>
              <a:spLocks noChangeArrowheads="1"/>
            </p:cNvSpPr>
            <p:nvPr/>
          </p:nvSpPr>
          <p:spPr bwMode="auto">
            <a:xfrm>
              <a:off x="3288" y="1026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350" dirty="0">
                  <a:solidFill>
                    <a:srgbClr val="CC0066"/>
                  </a:solidFill>
                </a:rPr>
                <a:t>2</a:t>
              </a:r>
              <a:endParaRPr lang="ru-RU" sz="1350" dirty="0">
                <a:solidFill>
                  <a:srgbClr val="CC0066"/>
                </a:solidFill>
              </a:endParaRPr>
            </a:p>
          </p:txBody>
        </p:sp>
        <p:sp>
          <p:nvSpPr>
            <p:cNvPr id="46087" name="Oval 22"/>
            <p:cNvSpPr>
              <a:spLocks noChangeArrowheads="1"/>
            </p:cNvSpPr>
            <p:nvPr/>
          </p:nvSpPr>
          <p:spPr bwMode="auto">
            <a:xfrm>
              <a:off x="3243" y="1525"/>
              <a:ext cx="1769" cy="1801"/>
            </a:xfrm>
            <a:prstGeom prst="ellipse">
              <a:avLst/>
            </a:prstGeom>
            <a:solidFill>
              <a:srgbClr val="A9ADF5"/>
            </a:solidFill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6088" name="Line 23"/>
            <p:cNvSpPr>
              <a:spLocks noChangeShapeType="1"/>
            </p:cNvSpPr>
            <p:nvPr/>
          </p:nvSpPr>
          <p:spPr bwMode="auto">
            <a:xfrm>
              <a:off x="3243" y="2432"/>
              <a:ext cx="176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089" name="Line 24"/>
            <p:cNvSpPr>
              <a:spLocks noChangeShapeType="1"/>
            </p:cNvSpPr>
            <p:nvPr/>
          </p:nvSpPr>
          <p:spPr bwMode="auto">
            <a:xfrm flipV="1">
              <a:off x="3243" y="1616"/>
              <a:ext cx="1270" cy="81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090" name="Line 25"/>
            <p:cNvSpPr>
              <a:spLocks noChangeShapeType="1"/>
            </p:cNvSpPr>
            <p:nvPr/>
          </p:nvSpPr>
          <p:spPr bwMode="auto">
            <a:xfrm>
              <a:off x="4513" y="1616"/>
              <a:ext cx="499" cy="81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091" name="Line 26"/>
            <p:cNvSpPr>
              <a:spLocks noChangeShapeType="1"/>
            </p:cNvSpPr>
            <p:nvPr/>
          </p:nvSpPr>
          <p:spPr bwMode="auto">
            <a:xfrm flipH="1">
              <a:off x="4105" y="1616"/>
              <a:ext cx="408" cy="81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6092" name="Oval 36"/>
            <p:cNvSpPr>
              <a:spLocks noChangeArrowheads="1"/>
            </p:cNvSpPr>
            <p:nvPr/>
          </p:nvSpPr>
          <p:spPr bwMode="auto">
            <a:xfrm>
              <a:off x="4059" y="2389"/>
              <a:ext cx="90" cy="89"/>
            </a:xfrm>
            <a:prstGeom prst="ellipse">
              <a:avLst/>
            </a:prstGeom>
            <a:solidFill>
              <a:srgbClr val="D30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6093" name="Text Box 28"/>
            <p:cNvSpPr txBox="1">
              <a:spLocks noChangeArrowheads="1"/>
            </p:cNvSpPr>
            <p:nvPr/>
          </p:nvSpPr>
          <p:spPr bwMode="auto">
            <a:xfrm>
              <a:off x="3571" y="3851"/>
              <a:ext cx="11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О – центр кола</a:t>
              </a:r>
              <a:endParaRPr lang="ru-RU" sz="1350"/>
            </a:p>
          </p:txBody>
        </p:sp>
        <p:sp>
          <p:nvSpPr>
            <p:cNvPr id="46094" name="Text Box 29"/>
            <p:cNvSpPr txBox="1">
              <a:spLocks noChangeArrowheads="1"/>
            </p:cNvSpPr>
            <p:nvPr/>
          </p:nvSpPr>
          <p:spPr bwMode="auto">
            <a:xfrm>
              <a:off x="4013" y="2432"/>
              <a:ext cx="2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О</a:t>
              </a:r>
              <a:endParaRPr lang="ru-RU" sz="1350"/>
            </a:p>
          </p:txBody>
        </p:sp>
        <p:sp>
          <p:nvSpPr>
            <p:cNvPr id="46095" name="Text Box 30"/>
            <p:cNvSpPr txBox="1">
              <a:spLocks noChangeArrowheads="1"/>
            </p:cNvSpPr>
            <p:nvPr/>
          </p:nvSpPr>
          <p:spPr bwMode="auto">
            <a:xfrm>
              <a:off x="3049" y="2309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А</a:t>
              </a:r>
              <a:endParaRPr lang="ru-RU" sz="1350"/>
            </a:p>
          </p:txBody>
        </p:sp>
        <p:sp>
          <p:nvSpPr>
            <p:cNvPr id="46096" name="Text Box 31"/>
            <p:cNvSpPr txBox="1">
              <a:spLocks noChangeArrowheads="1"/>
            </p:cNvSpPr>
            <p:nvPr/>
          </p:nvSpPr>
          <p:spPr bwMode="auto">
            <a:xfrm>
              <a:off x="4455" y="1311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В</a:t>
              </a:r>
              <a:endParaRPr lang="ru-RU" sz="1350"/>
            </a:p>
          </p:txBody>
        </p:sp>
        <p:sp>
          <p:nvSpPr>
            <p:cNvPr id="46097" name="Text Box 32"/>
            <p:cNvSpPr txBox="1">
              <a:spLocks noChangeArrowheads="1"/>
            </p:cNvSpPr>
            <p:nvPr/>
          </p:nvSpPr>
          <p:spPr bwMode="auto">
            <a:xfrm>
              <a:off x="5045" y="2309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С</a:t>
              </a:r>
              <a:endParaRPr lang="ru-RU" sz="1350"/>
            </a:p>
          </p:txBody>
        </p:sp>
        <p:sp>
          <p:nvSpPr>
            <p:cNvPr id="46098" name="Text Box 34"/>
            <p:cNvSpPr txBox="1">
              <a:spLocks noChangeArrowheads="1"/>
            </p:cNvSpPr>
            <p:nvPr/>
          </p:nvSpPr>
          <p:spPr bwMode="auto">
            <a:xfrm>
              <a:off x="3556" y="1838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4см</a:t>
              </a:r>
              <a:endParaRPr lang="ru-RU" sz="1350"/>
            </a:p>
          </p:txBody>
        </p:sp>
        <p:sp>
          <p:nvSpPr>
            <p:cNvPr id="46099" name="Text Box 35"/>
            <p:cNvSpPr txBox="1">
              <a:spLocks noChangeArrowheads="1"/>
            </p:cNvSpPr>
            <p:nvPr/>
          </p:nvSpPr>
          <p:spPr bwMode="auto">
            <a:xfrm>
              <a:off x="4241" y="1974"/>
              <a:ext cx="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хсм</a:t>
              </a:r>
              <a:endParaRPr lang="ru-RU" sz="1350"/>
            </a:p>
          </p:txBody>
        </p:sp>
        <p:sp>
          <p:nvSpPr>
            <p:cNvPr id="46100" name="Text Box 36"/>
            <p:cNvSpPr txBox="1">
              <a:spLocks noChangeArrowheads="1"/>
            </p:cNvSpPr>
            <p:nvPr/>
          </p:nvSpPr>
          <p:spPr bwMode="auto">
            <a:xfrm>
              <a:off x="4694" y="1838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3см</a:t>
              </a:r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3389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244079"/>
            <a:ext cx="6057900" cy="69532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000099"/>
                </a:solidFill>
              </a:rPr>
              <a:t>Повторення.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1" y="1006079"/>
            <a:ext cx="1412081" cy="2917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/>
              <a:t>Знайти х.</a:t>
            </a:r>
            <a:endParaRPr lang="ru-RU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/>
          </a:p>
        </p:txBody>
      </p:sp>
      <p:grpSp>
        <p:nvGrpSpPr>
          <p:cNvPr id="63524" name="Group 36"/>
          <p:cNvGrpSpPr>
            <a:grpSpLocks/>
          </p:cNvGrpSpPr>
          <p:nvPr/>
        </p:nvGrpSpPr>
        <p:grpSpPr bwMode="auto">
          <a:xfrm>
            <a:off x="323529" y="1346597"/>
            <a:ext cx="4479454" cy="3483768"/>
            <a:chOff x="-446" y="1131"/>
            <a:chExt cx="3520" cy="2926"/>
          </a:xfrm>
        </p:grpSpPr>
        <p:sp>
          <p:nvSpPr>
            <p:cNvPr id="47126" name="Oval 4"/>
            <p:cNvSpPr>
              <a:spLocks noChangeArrowheads="1"/>
            </p:cNvSpPr>
            <p:nvPr/>
          </p:nvSpPr>
          <p:spPr bwMode="auto">
            <a:xfrm>
              <a:off x="-446" y="1131"/>
              <a:ext cx="227" cy="213"/>
            </a:xfrm>
            <a:prstGeom prst="ellipse">
              <a:avLst/>
            </a:prstGeom>
            <a:solidFill>
              <a:srgbClr val="FFBA97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1350" dirty="0" smtClean="0">
                  <a:solidFill>
                    <a:srgbClr val="CC0066"/>
                  </a:solidFill>
                </a:rPr>
                <a:t>3</a:t>
              </a:r>
              <a:endParaRPr lang="ru-RU" sz="1350" dirty="0">
                <a:solidFill>
                  <a:srgbClr val="CC0066"/>
                </a:solidFill>
              </a:endParaRPr>
            </a:p>
          </p:txBody>
        </p:sp>
        <p:sp>
          <p:nvSpPr>
            <p:cNvPr id="47127" name="Oval 8"/>
            <p:cNvSpPr>
              <a:spLocks noChangeArrowheads="1"/>
            </p:cNvSpPr>
            <p:nvPr/>
          </p:nvSpPr>
          <p:spPr bwMode="auto">
            <a:xfrm>
              <a:off x="385" y="1525"/>
              <a:ext cx="1769" cy="1801"/>
            </a:xfrm>
            <a:prstGeom prst="ellipse">
              <a:avLst/>
            </a:prstGeom>
            <a:solidFill>
              <a:srgbClr val="A9ADF5"/>
            </a:solidFill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7128" name="Oval 36"/>
            <p:cNvSpPr>
              <a:spLocks noChangeArrowheads="1"/>
            </p:cNvSpPr>
            <p:nvPr/>
          </p:nvSpPr>
          <p:spPr bwMode="auto">
            <a:xfrm>
              <a:off x="1248" y="2389"/>
              <a:ext cx="90" cy="89"/>
            </a:xfrm>
            <a:prstGeom prst="ellipse">
              <a:avLst/>
            </a:prstGeom>
            <a:solidFill>
              <a:srgbClr val="D30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7129" name="Line 11"/>
            <p:cNvSpPr>
              <a:spLocks noChangeShapeType="1"/>
            </p:cNvSpPr>
            <p:nvPr/>
          </p:nvSpPr>
          <p:spPr bwMode="auto">
            <a:xfrm>
              <a:off x="1292" y="2478"/>
              <a:ext cx="0" cy="86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7130" name="Line 12"/>
            <p:cNvSpPr>
              <a:spLocks noChangeShapeType="1"/>
            </p:cNvSpPr>
            <p:nvPr/>
          </p:nvSpPr>
          <p:spPr bwMode="auto">
            <a:xfrm>
              <a:off x="158" y="3339"/>
              <a:ext cx="267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7131" name="Line 13"/>
            <p:cNvSpPr>
              <a:spLocks noChangeShapeType="1"/>
            </p:cNvSpPr>
            <p:nvPr/>
          </p:nvSpPr>
          <p:spPr bwMode="auto">
            <a:xfrm>
              <a:off x="1292" y="2478"/>
              <a:ext cx="1543" cy="86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7132" name="Text Box 16"/>
            <p:cNvSpPr txBox="1">
              <a:spLocks noChangeArrowheads="1"/>
            </p:cNvSpPr>
            <p:nvPr/>
          </p:nvSpPr>
          <p:spPr bwMode="auto">
            <a:xfrm>
              <a:off x="810" y="3805"/>
              <a:ext cx="10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АВ - дотична</a:t>
              </a:r>
              <a:endParaRPr lang="ru-RU" sz="1350"/>
            </a:p>
          </p:txBody>
        </p:sp>
        <p:sp>
          <p:nvSpPr>
            <p:cNvPr id="47133" name="Text Box 18"/>
            <p:cNvSpPr txBox="1">
              <a:spLocks noChangeArrowheads="1"/>
            </p:cNvSpPr>
            <p:nvPr/>
          </p:nvSpPr>
          <p:spPr bwMode="auto">
            <a:xfrm>
              <a:off x="1234" y="3306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А</a:t>
              </a:r>
              <a:endParaRPr lang="ru-RU" sz="1350"/>
            </a:p>
          </p:txBody>
        </p:sp>
        <p:sp>
          <p:nvSpPr>
            <p:cNvPr id="47134" name="Text Box 19"/>
            <p:cNvSpPr txBox="1">
              <a:spLocks noChangeArrowheads="1"/>
            </p:cNvSpPr>
            <p:nvPr/>
          </p:nvSpPr>
          <p:spPr bwMode="auto">
            <a:xfrm>
              <a:off x="2822" y="3306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В</a:t>
              </a:r>
              <a:endParaRPr lang="ru-RU" sz="1350"/>
            </a:p>
          </p:txBody>
        </p:sp>
        <p:sp>
          <p:nvSpPr>
            <p:cNvPr id="47135" name="Text Box 20"/>
            <p:cNvSpPr txBox="1">
              <a:spLocks noChangeArrowheads="1"/>
            </p:cNvSpPr>
            <p:nvPr/>
          </p:nvSpPr>
          <p:spPr bwMode="auto">
            <a:xfrm>
              <a:off x="1915" y="3306"/>
              <a:ext cx="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хсм</a:t>
              </a:r>
              <a:endParaRPr lang="ru-RU" sz="1350"/>
            </a:p>
          </p:txBody>
        </p:sp>
        <p:sp>
          <p:nvSpPr>
            <p:cNvPr id="47136" name="Text Box 21"/>
            <p:cNvSpPr txBox="1">
              <a:spLocks noChangeArrowheads="1"/>
            </p:cNvSpPr>
            <p:nvPr/>
          </p:nvSpPr>
          <p:spPr bwMode="auto">
            <a:xfrm>
              <a:off x="2018" y="2745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С</a:t>
              </a:r>
              <a:endParaRPr lang="ru-RU" sz="1350"/>
            </a:p>
          </p:txBody>
        </p:sp>
        <p:sp>
          <p:nvSpPr>
            <p:cNvPr id="47137" name="Text Box 22"/>
            <p:cNvSpPr txBox="1">
              <a:spLocks noChangeArrowheads="1"/>
            </p:cNvSpPr>
            <p:nvPr/>
          </p:nvSpPr>
          <p:spPr bwMode="auto">
            <a:xfrm>
              <a:off x="2290" y="288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2см</a:t>
              </a:r>
              <a:endParaRPr lang="ru-RU" sz="1350"/>
            </a:p>
          </p:txBody>
        </p:sp>
        <p:sp>
          <p:nvSpPr>
            <p:cNvPr id="47138" name="Text Box 23"/>
            <p:cNvSpPr txBox="1">
              <a:spLocks noChangeArrowheads="1"/>
            </p:cNvSpPr>
            <p:nvPr/>
          </p:nvSpPr>
          <p:spPr bwMode="auto">
            <a:xfrm>
              <a:off x="1610" y="2519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3см</a:t>
              </a:r>
              <a:endParaRPr lang="ru-RU" sz="1350"/>
            </a:p>
          </p:txBody>
        </p:sp>
        <p:sp>
          <p:nvSpPr>
            <p:cNvPr id="47139" name="Text Box 24"/>
            <p:cNvSpPr txBox="1">
              <a:spLocks noChangeArrowheads="1"/>
            </p:cNvSpPr>
            <p:nvPr/>
          </p:nvSpPr>
          <p:spPr bwMode="auto">
            <a:xfrm>
              <a:off x="1098" y="2201"/>
              <a:ext cx="2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О</a:t>
              </a:r>
              <a:endParaRPr lang="ru-RU" sz="1350"/>
            </a:p>
          </p:txBody>
        </p:sp>
      </p:grpSp>
      <p:grpSp>
        <p:nvGrpSpPr>
          <p:cNvPr id="63523" name="Group 35"/>
          <p:cNvGrpSpPr>
            <a:grpSpLocks/>
          </p:cNvGrpSpPr>
          <p:nvPr/>
        </p:nvGrpSpPr>
        <p:grpSpPr bwMode="auto">
          <a:xfrm>
            <a:off x="5166122" y="1506142"/>
            <a:ext cx="2244328" cy="3270646"/>
            <a:chOff x="3230" y="1265"/>
            <a:chExt cx="1885" cy="2747"/>
          </a:xfrm>
        </p:grpSpPr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>
              <a:off x="3243" y="1525"/>
              <a:ext cx="1769" cy="1801"/>
            </a:xfrm>
            <a:prstGeom prst="ellipse">
              <a:avLst/>
            </a:prstGeom>
            <a:solidFill>
              <a:srgbClr val="A9ADF5"/>
            </a:solidFill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7112" name="Line 14"/>
            <p:cNvSpPr>
              <a:spLocks noChangeShapeType="1"/>
            </p:cNvSpPr>
            <p:nvPr/>
          </p:nvSpPr>
          <p:spPr bwMode="auto">
            <a:xfrm>
              <a:off x="4105" y="1525"/>
              <a:ext cx="0" cy="181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7113" name="Oval 36"/>
            <p:cNvSpPr>
              <a:spLocks noChangeArrowheads="1"/>
            </p:cNvSpPr>
            <p:nvPr/>
          </p:nvSpPr>
          <p:spPr bwMode="auto">
            <a:xfrm>
              <a:off x="4059" y="2389"/>
              <a:ext cx="90" cy="89"/>
            </a:xfrm>
            <a:prstGeom prst="ellipse">
              <a:avLst/>
            </a:prstGeom>
            <a:solidFill>
              <a:srgbClr val="D30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sz="1350"/>
            </a:p>
          </p:txBody>
        </p:sp>
        <p:sp>
          <p:nvSpPr>
            <p:cNvPr id="47114" name="Line 15"/>
            <p:cNvSpPr>
              <a:spLocks noChangeShapeType="1"/>
            </p:cNvSpPr>
            <p:nvPr/>
          </p:nvSpPr>
          <p:spPr bwMode="auto">
            <a:xfrm>
              <a:off x="3424" y="1888"/>
              <a:ext cx="140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47115" name="Text Box 17"/>
            <p:cNvSpPr txBox="1">
              <a:spLocks noChangeArrowheads="1"/>
            </p:cNvSpPr>
            <p:nvPr/>
          </p:nvSpPr>
          <p:spPr bwMode="auto">
            <a:xfrm>
              <a:off x="3662" y="3760"/>
              <a:ext cx="11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О – центр кола</a:t>
              </a:r>
              <a:endParaRPr lang="ru-RU" sz="1350"/>
            </a:p>
          </p:txBody>
        </p:sp>
        <p:sp>
          <p:nvSpPr>
            <p:cNvPr id="47116" name="Text Box 25"/>
            <p:cNvSpPr txBox="1">
              <a:spLocks noChangeArrowheads="1"/>
            </p:cNvSpPr>
            <p:nvPr/>
          </p:nvSpPr>
          <p:spPr bwMode="auto">
            <a:xfrm>
              <a:off x="3230" y="1719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А</a:t>
              </a:r>
              <a:endParaRPr lang="ru-RU" sz="1350"/>
            </a:p>
          </p:txBody>
        </p:sp>
        <p:sp>
          <p:nvSpPr>
            <p:cNvPr id="47117" name="Text Box 26"/>
            <p:cNvSpPr txBox="1">
              <a:spLocks noChangeArrowheads="1"/>
            </p:cNvSpPr>
            <p:nvPr/>
          </p:nvSpPr>
          <p:spPr bwMode="auto">
            <a:xfrm>
              <a:off x="4863" y="1673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В</a:t>
              </a:r>
              <a:endParaRPr lang="ru-RU" sz="1350"/>
            </a:p>
          </p:txBody>
        </p:sp>
        <p:sp>
          <p:nvSpPr>
            <p:cNvPr id="47118" name="Text Box 27"/>
            <p:cNvSpPr txBox="1">
              <a:spLocks noChangeArrowheads="1"/>
            </p:cNvSpPr>
            <p:nvPr/>
          </p:nvSpPr>
          <p:spPr bwMode="auto">
            <a:xfrm>
              <a:off x="3956" y="1265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С</a:t>
              </a:r>
              <a:endParaRPr lang="ru-RU" sz="1350"/>
            </a:p>
          </p:txBody>
        </p:sp>
        <p:sp>
          <p:nvSpPr>
            <p:cNvPr id="47119" name="Text Box 28"/>
            <p:cNvSpPr txBox="1">
              <a:spLocks noChangeArrowheads="1"/>
            </p:cNvSpPr>
            <p:nvPr/>
          </p:nvSpPr>
          <p:spPr bwMode="auto">
            <a:xfrm>
              <a:off x="4047" y="3306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Е</a:t>
              </a:r>
              <a:endParaRPr lang="ru-RU" sz="1350"/>
            </a:p>
          </p:txBody>
        </p:sp>
        <p:sp>
          <p:nvSpPr>
            <p:cNvPr id="47120" name="Text Box 29"/>
            <p:cNvSpPr txBox="1">
              <a:spLocks noChangeArrowheads="1"/>
            </p:cNvSpPr>
            <p:nvPr/>
          </p:nvSpPr>
          <p:spPr bwMode="auto">
            <a:xfrm>
              <a:off x="4063" y="2750"/>
              <a:ext cx="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хсм</a:t>
              </a:r>
              <a:endParaRPr lang="ru-RU" sz="1350"/>
            </a:p>
          </p:txBody>
        </p:sp>
        <p:sp>
          <p:nvSpPr>
            <p:cNvPr id="47121" name="Text Box 30"/>
            <p:cNvSpPr txBox="1">
              <a:spLocks noChangeArrowheads="1"/>
            </p:cNvSpPr>
            <p:nvPr/>
          </p:nvSpPr>
          <p:spPr bwMode="auto">
            <a:xfrm>
              <a:off x="4059" y="2020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3см</a:t>
              </a:r>
              <a:endParaRPr lang="ru-RU" sz="1350"/>
            </a:p>
          </p:txBody>
        </p:sp>
        <p:sp>
          <p:nvSpPr>
            <p:cNvPr id="47122" name="Text Box 31"/>
            <p:cNvSpPr txBox="1">
              <a:spLocks noChangeArrowheads="1"/>
            </p:cNvSpPr>
            <p:nvPr/>
          </p:nvSpPr>
          <p:spPr bwMode="auto">
            <a:xfrm>
              <a:off x="3923" y="1838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350"/>
                <a:t>D</a:t>
              </a:r>
              <a:endParaRPr lang="ru-RU" sz="1350"/>
            </a:p>
          </p:txBody>
        </p:sp>
        <p:sp>
          <p:nvSpPr>
            <p:cNvPr id="47123" name="Text Box 32"/>
            <p:cNvSpPr txBox="1">
              <a:spLocks noChangeArrowheads="1"/>
            </p:cNvSpPr>
            <p:nvPr/>
          </p:nvSpPr>
          <p:spPr bwMode="auto">
            <a:xfrm>
              <a:off x="4195" y="1702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4см</a:t>
              </a:r>
              <a:endParaRPr lang="ru-RU" sz="1350"/>
            </a:p>
          </p:txBody>
        </p:sp>
        <p:sp>
          <p:nvSpPr>
            <p:cNvPr id="47124" name="Text Box 33"/>
            <p:cNvSpPr txBox="1">
              <a:spLocks noChangeArrowheads="1"/>
            </p:cNvSpPr>
            <p:nvPr/>
          </p:nvSpPr>
          <p:spPr bwMode="auto">
            <a:xfrm>
              <a:off x="3606" y="170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4см</a:t>
              </a:r>
              <a:endParaRPr lang="ru-RU" sz="1350"/>
            </a:p>
          </p:txBody>
        </p:sp>
        <p:sp>
          <p:nvSpPr>
            <p:cNvPr id="47125" name="Text Box 34"/>
            <p:cNvSpPr txBox="1">
              <a:spLocks noChangeArrowheads="1"/>
            </p:cNvSpPr>
            <p:nvPr/>
          </p:nvSpPr>
          <p:spPr bwMode="auto">
            <a:xfrm>
              <a:off x="3877" y="2337"/>
              <a:ext cx="2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sz="1350"/>
                <a:t>О</a:t>
              </a:r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8481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179512" y="627534"/>
            <a:ext cx="8424936" cy="376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4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7791"/>
            <a:ext cx="8229600" cy="6953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Вправа «Вірус»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95536" y="843558"/>
                <a:ext cx="4824536" cy="1883047"/>
              </a:xfrm>
            </p:spPr>
            <p:txBody>
              <a:bodyPr/>
              <a:lstStyle/>
              <a:p>
                <a:pPr marL="0" indent="0" fontAlgn="t">
                  <a:buNone/>
                </a:pP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uk-U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uk-UA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п.п</a:t>
                </a:r>
                <a:r>
                  <a:rPr lang="uk-UA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uk-UA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цил</a:t>
                </a:r>
                <a:r>
                  <a:rPr lang="uk-UA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uk-U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Н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(R </a:t>
                </a:r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H)</a:t>
                </a:r>
                <a:r>
                  <a:rPr lang="uk-U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 fontAlgn="t">
                  <a:buNone/>
                </a:pP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uk-UA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цил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uk-U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uk-UA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біч</a:t>
                </a:r>
                <a:r>
                  <a:rPr lang="uk-UA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k-U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uk-UA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 =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pt-BR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536" y="843558"/>
                <a:ext cx="4824536" cy="1883047"/>
              </a:xfrm>
              <a:blipFill rotWithShape="1">
                <a:blip r:embed="rId2"/>
                <a:stretch>
                  <a:fillRect l="-3287" t="-4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images-blogger-opensocial.googleusercontent.com/gadgets/proxy?url=http%3A%2F%2Fwww.testmath.com.ua%2F(S(0aue35ndqol3cg55rgaryweu)A(1NtzVC7EzwEkAAAAODUyZjZmNDctMTAyZC00YmU1LWI3ZDUtMmZiODA0NjUzYjFlPG6xQ4EF2jPN3uZ0SWWLNytYjog1))%2FImages%2Ftopic7%2F4_1.gif&amp;container=blogger&amp;gadget=a&amp;rewriteMime=image%2F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11" y="373396"/>
            <a:ext cx="1647689" cy="20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845299"/>
            <a:ext cx="432048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604" y="1568574"/>
            <a:ext cx="650172" cy="4001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211" y="1445464"/>
            <a:ext cx="432048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421363"/>
            <a:ext cx="432048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s://images-blogger-opensocial.googleusercontent.com/gadgets/proxy?url=http%3A%2F%2Fwww.testmath.com.ua%2F(S(0aue35ndqol3cg55rgaryweu)A(1NtzVC7EzwEkAAAAODUyZjZmNDctMTAyZC00YmU1LWI3ZDUtMmZiODA0NjUzYjFlPG6xQ4EF2jPN3uZ0SWWLNytYjog1))%2FImages%2Ftopic7%2F4_2.gif&amp;container=blogger&amp;gadget=a&amp;rewriteMime=image%2F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" y="1995687"/>
            <a:ext cx="239160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27317"/>
              </p:ext>
            </p:extLst>
          </p:nvPr>
        </p:nvGraphicFramePr>
        <p:xfrm>
          <a:off x="2483768" y="2715766"/>
          <a:ext cx="4598896" cy="1554480"/>
        </p:xfrm>
        <a:graphic>
          <a:graphicData uri="http://schemas.openxmlformats.org/drawingml/2006/table">
            <a:tbl>
              <a:tblPr/>
              <a:tblGrid>
                <a:gridCol w="4598896"/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uk-UA" sz="3200" baseline="-250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п.п</a:t>
                      </a:r>
                      <a:r>
                        <a:rPr lang="uk-UA" sz="3200" baseline="-25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 </a:t>
                      </a:r>
                      <a:r>
                        <a:rPr lang="uk-UA" sz="3200" baseline="-25000" dirty="0" err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</a:t>
                      </a:r>
                      <a:r>
                        <a:rPr lang="pt-BR" sz="3200" baseline="-25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3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uk-UA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πR</a:t>
                      </a:r>
                      <a:r>
                        <a:rPr lang="uk-UA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pt-BR" sz="3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 + </a:t>
                      </a:r>
                      <a:r>
                        <a:rPr lang="uk-UA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uk-UA" sz="32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</a:t>
                      </a:r>
                      <a:r>
                        <a:rPr lang="ru-RU" sz="3200" baseline="-25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32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uk-UA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pt-BR" sz="3200" baseline="-25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</a:t>
                      </a:r>
                      <a:r>
                        <a:rPr lang="uk-UA" sz="3200" baseline="-25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3200" baseline="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uk-UA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πR</a:t>
                      </a:r>
                      <a:r>
                        <a:rPr lang="pt-BR" sz="3200" baseline="30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pt-BR" sz="32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</a:t>
                      </a:r>
                      <a:endParaRPr lang="pt-BR" sz="32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668494" y="2933531"/>
            <a:ext cx="360040" cy="64633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707904" y="3507854"/>
                <a:ext cx="216024" cy="901785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7854"/>
                <a:ext cx="216024" cy="901785"/>
              </a:xfrm>
              <a:prstGeom prst="rect">
                <a:avLst/>
              </a:prstGeom>
              <a:blipFill rotWithShape="1">
                <a:blip r:embed="rId5"/>
                <a:stretch>
                  <a:fillRect l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80112" y="3512476"/>
                <a:ext cx="216024" cy="901785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12476"/>
                <a:ext cx="216024" cy="901785"/>
              </a:xfrm>
              <a:prstGeom prst="rect">
                <a:avLst/>
              </a:prstGeom>
              <a:blipFill rotWithShape="1">
                <a:blip r:embed="rId6"/>
                <a:stretch>
                  <a:fillRect l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https://images-blogger-opensocial.googleusercontent.com/gadgets/proxy?url=http%3A%2F%2Fwww.testmath.com.ua%2F(S(0aue35ndqol3cg55rgaryweu)A(1NtzVC7EzwEkAAAAODUyZjZmNDctMTAyZC00YmU1LWI3ZDUtMmZiODA0NjUzYjFlPG6xQ4EF2jPN3uZ0SWWLNytYjog1))%2FImages%2Ftopic7%2F4_3.gif&amp;container=blogger&amp;gadget=a&amp;rewriteMime=image%2F*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33531"/>
            <a:ext cx="1889572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98084" y="2060090"/>
            <a:ext cx="231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ru-RU" sz="32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кул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l-GR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32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944470" y="1909188"/>
                <a:ext cx="216024" cy="901785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cap="none" spc="0" dirty="0" smtClean="0">
                              <a:ln w="10541" cmpd="sng">
                                <a:solidFill>
                                  <a:schemeClr val="accent1">
                                    <a:shade val="88000"/>
                                    <a:satMod val="110000"/>
                                  </a:scheme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  <a:gs pos="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50000">
                                    <a:schemeClr val="accent1">
                                      <a:shade val="20000"/>
                                      <a:satMod val="300000"/>
                                    </a:schemeClr>
                                  </a:gs>
                                  <a:gs pos="79000">
                                    <a:schemeClr val="accent1">
                                      <a:tint val="52000"/>
                                      <a:satMod val="300000"/>
                                    </a:schemeClr>
                                  </a:gs>
                                  <a:gs pos="100000">
                                    <a:schemeClr val="accent1">
                                      <a:tint val="40000"/>
                                      <a:satMod val="25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70" y="1909188"/>
                <a:ext cx="216024" cy="901785"/>
              </a:xfrm>
              <a:prstGeom prst="rect">
                <a:avLst/>
              </a:prstGeom>
              <a:blipFill rotWithShape="1">
                <a:blip r:embed="rId8"/>
                <a:stretch>
                  <a:fillRect l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743680" y="1910426"/>
                <a:ext cx="216024" cy="523220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8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680" y="1910426"/>
                <a:ext cx="21602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6470457" y="1209438"/>
            <a:ext cx="2608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uk-UA" sz="32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пов.сф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l-G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32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1339658"/>
          </a:xfrm>
        </p:spPr>
        <p:txBody>
          <a:bodyPr/>
          <a:lstStyle/>
          <a:p>
            <a:r>
              <a:rPr lang="uk-UA" sz="3200" b="1" dirty="0" smtClean="0">
                <a:latin typeface="Cambria" panose="02040503050406030204" pitchFamily="18" charset="0"/>
              </a:rPr>
              <a:t>1.</a:t>
            </a:r>
            <a:r>
              <a:rPr lang="uk-UA" sz="3200" dirty="0" smtClean="0">
                <a:latin typeface="Cambria" panose="02040503050406030204" pitchFamily="18" charset="0"/>
              </a:rPr>
              <a:t> Осьовий </a:t>
            </a:r>
            <a:r>
              <a:rPr lang="uk-UA" sz="3200" dirty="0">
                <a:latin typeface="Cambria" panose="02040503050406030204" pitchFamily="18" charset="0"/>
              </a:rPr>
              <a:t>переріз циліндра – квадрат зі стороною 10 см. Знайти площу бічної поверхні циліндра.</a:t>
            </a:r>
            <a:br>
              <a:rPr lang="uk-UA" sz="3200" dirty="0">
                <a:latin typeface="Cambria" panose="02040503050406030204" pitchFamily="18" charset="0"/>
              </a:rPr>
            </a:br>
            <a:endParaRPr lang="ru-RU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4890192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0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50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200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100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150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4890192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37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t="-79891" r="-299432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00285" t="-79891" r="-200285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99716" t="-79891" r="-99716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300570" t="-79891" b="-5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Управляющая кнопка: в конец 5">
            <a:hlinkClick r:id="" action="ppaction://noaction" highlightClick="1"/>
          </p:cNvPr>
          <p:cNvSpPr/>
          <p:nvPr/>
        </p:nvSpPr>
        <p:spPr bwMode="auto">
          <a:xfrm>
            <a:off x="8532440" y="4731990"/>
            <a:ext cx="504056" cy="288032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4644008" y="2715766"/>
            <a:ext cx="792088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13396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latin typeface="Cambria" panose="02040503050406030204" pitchFamily="18" charset="0"/>
              </a:rPr>
              <a:t>2.</a:t>
            </a:r>
            <a:r>
              <a:rPr lang="uk-UA" sz="3200" dirty="0" smtClean="0">
                <a:latin typeface="Cambria" panose="02040503050406030204" pitchFamily="18" charset="0"/>
              </a:rPr>
              <a:t> </a:t>
            </a:r>
            <a:r>
              <a:rPr lang="uk-UA" altLang="ru-RU" sz="3200" dirty="0">
                <a:latin typeface="Times New Roman" pitchFamily="18" charset="0"/>
              </a:rPr>
              <a:t>Знайти площу повної поверхні конуса, радіус основи якого 5 </a:t>
            </a:r>
            <a:r>
              <a:rPr lang="uk-UA" altLang="ru-RU" sz="3200" dirty="0" smtClean="0">
                <a:latin typeface="Times New Roman" pitchFamily="18" charset="0"/>
              </a:rPr>
              <a:t>см, </a:t>
            </a:r>
            <a:r>
              <a:rPr lang="uk-UA" altLang="ru-RU" sz="3200" dirty="0">
                <a:latin typeface="Times New Roman" pitchFamily="18" charset="0"/>
              </a:rPr>
              <a:t>а твірна – 13 см.         </a:t>
            </a:r>
            <a:endParaRPr lang="ru-RU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323636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0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234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  <a:ea typeface="Cambria Math"/>
                                  </a:rPr>
                                  <m:t>180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  <a:ea typeface="Cambria Math"/>
                                  </a:rPr>
                                  <m:t>468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9938929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37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t="-79891" r="-299432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00285" t="-79891" r="-200285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99716" t="-79891" r="-99716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300570" t="-79891" b="-5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 bwMode="auto">
          <a:xfrm>
            <a:off x="8532440" y="4731990"/>
            <a:ext cx="504056" cy="288032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4716016" y="2715766"/>
            <a:ext cx="720080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440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latin typeface="Cambria" panose="02040503050406030204" pitchFamily="18" charset="0"/>
              </a:rPr>
              <a:t>3.</a:t>
            </a:r>
            <a:r>
              <a:rPr lang="uk-UA" sz="3200" dirty="0" smtClean="0">
                <a:latin typeface="Cambria" panose="02040503050406030204" pitchFamily="18" charset="0"/>
              </a:rPr>
              <a:t> </a:t>
            </a:r>
            <a:r>
              <a:rPr lang="uk-UA" altLang="ru-RU" sz="3200" dirty="0" smtClean="0">
                <a:latin typeface="Times New Roman" pitchFamily="18" charset="0"/>
              </a:rPr>
              <a:t>Об’єм циліндра дорівнює 12 </a:t>
            </a:r>
            <a:r>
              <a:rPr lang="uk-UA" altLang="ru-RU" sz="3200" dirty="0">
                <a:latin typeface="Times New Roman" pitchFamily="18" charset="0"/>
              </a:rPr>
              <a:t>π </a:t>
            </a:r>
            <a:r>
              <a:rPr lang="uk-UA" altLang="ru-RU" sz="3200" dirty="0" smtClean="0">
                <a:latin typeface="Times New Roman" pitchFamily="18" charset="0"/>
              </a:rPr>
              <a:t>см</a:t>
            </a:r>
            <a:r>
              <a:rPr lang="uk-UA" altLang="ru-RU" sz="3200" baseline="30000" dirty="0" smtClean="0">
                <a:latin typeface="Times New Roman" pitchFamily="18" charset="0"/>
              </a:rPr>
              <a:t>3</a:t>
            </a:r>
            <a:r>
              <a:rPr lang="uk-UA" altLang="ru-RU" sz="3200" dirty="0" smtClean="0">
                <a:latin typeface="Times New Roman" pitchFamily="18" charset="0"/>
              </a:rPr>
              <a:t>. Чому дорівнюватиме його об’єм, якщо радіус основи збільшити у 2 рази?</a:t>
            </a:r>
            <a:endParaRPr lang="ru-RU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0250055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0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24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36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36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36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42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36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600" b="0" i="1" smtClean="0">
                                    <a:latin typeface="Cambria Math"/>
                                  </a:rPr>
                                  <m:t>48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ru-RU" sz="36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  <a:ea typeface="Cambria Math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uk-UA" sz="36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Cambria" panose="02040503050406030204" pitchFamily="18" charset="0"/>
                          </a:endParaRPr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95490168"/>
                  </p:ext>
                </p:extLst>
              </p:nvPr>
            </p:nvGraphicFramePr>
            <p:xfrm>
              <a:off x="323529" y="2355726"/>
              <a:ext cx="8568952" cy="2016224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2142238"/>
                    <a:gridCol w="2142238"/>
                    <a:gridCol w="2142238"/>
                    <a:gridCol w="2142238"/>
                  </a:tblGrid>
                  <a:tr h="160020"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ru-RU" sz="600" dirty="0"/>
                        </a:p>
                      </a:txBody>
                      <a:tcPr marT="34290" marB="34290"/>
                    </a:tc>
                  </a:tr>
                  <a:tr h="737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A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B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C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5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 panose="02040503050406030204" pitchFamily="18" charset="0"/>
                            </a:rPr>
                            <a:t>D</a:t>
                          </a:r>
                          <a:endParaRPr lang="ru-RU" sz="45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</a:endParaRPr>
                        </a:p>
                      </a:txBody>
                      <a:tcPr marT="25718" marB="25718" anchor="ctr"/>
                    </a:tc>
                  </a:tr>
                  <a:tr h="1118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t="-79891" r="-299432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00285" t="-79891" r="-200285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199716" t="-79891" r="-99716" b="-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 anchor="ctr">
                        <a:blipFill rotWithShape="1">
                          <a:blip r:embed="rId2"/>
                          <a:stretch>
                            <a:fillRect l="-300570" t="-79891" b="-5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 bwMode="auto">
          <a:xfrm>
            <a:off x="8532440" y="4731990"/>
            <a:ext cx="504056" cy="288032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6876256" y="2715766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744</Words>
  <Application>Microsoft Office PowerPoint</Application>
  <PresentationFormat>Экран (16:9)</PresentationFormat>
  <Paragraphs>130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Cambria</vt:lpstr>
      <vt:lpstr>Cambria Math</vt:lpstr>
      <vt:lpstr>Times New Roman</vt:lpstr>
      <vt:lpstr>general_ani</vt:lpstr>
      <vt:lpstr>Тіла обертання. Розв'язання задач. </vt:lpstr>
      <vt:lpstr>Презентация PowerPoint</vt:lpstr>
      <vt:lpstr>Повторення.</vt:lpstr>
      <vt:lpstr>Повторення.</vt:lpstr>
      <vt:lpstr>Презентация PowerPoint</vt:lpstr>
      <vt:lpstr>Вправа «Вірус»</vt:lpstr>
      <vt:lpstr>1. Осьовий переріз циліндра – квадрат зі стороною 10 см. Знайти площу бічної поверхні циліндра. </vt:lpstr>
      <vt:lpstr>2. Знайти площу повної поверхні конуса, радіус основи якого 5 см, а твірна – 13 см.         </vt:lpstr>
      <vt:lpstr>3. Об’єм циліндра дорівнює 12 π см3. Чому дорівнюватиме його об’єм, якщо радіус основи збільшити у 2 рази?</vt:lpstr>
      <vt:lpstr>4. Площа великого круга кулі дорівнює             49 π см2. Знайти площу поверхні кулі.</vt:lpstr>
      <vt:lpstr>Площа осьового перерізу циліндра дорівнює Q. Знайдіть площу бічної поверхні циліндра.</vt:lpstr>
      <vt:lpstr>   Циліндр радіусом √10 і висотою 5 перетинається площиною, паралельною осі циліндра і віддаленою від неї на 1. Знайдіть площу і периметр перерізу.</vt:lpstr>
      <vt:lpstr>Твірна конуса — 5 см, висота — 4 см. Знайдіть відношення площі поверхні цього конуса до площі його основи.</vt:lpstr>
      <vt:lpstr>Висота конуса — 4, твірна — 5. Знайдіть кут сектора, який є розгорткою бічної поверхні цього конуса.</vt:lpstr>
      <vt:lpstr>     З однієї точки до кулі проведено дві дотичні прямі. Доведіть, що відстані від даної точки до точок дотику рівні.</vt:lpstr>
      <vt:lpstr>Вершини рівностороннього трикутника зі стороною 10 см лежать на сфері радіуса 10 см. Знайдіть відстань від центра сфери до площини трикутника.</vt:lpstr>
      <vt:lpstr>Презентация PowerPoint</vt:lpstr>
      <vt:lpstr>Презентация PowerPoint</vt:lpstr>
      <vt:lpstr>Знайдіть об’єм кулі, вписаної в правильну трикутну піраміду, сторона основи якої — a, а двогранний кут при ребрі основи — α.</vt:lpstr>
      <vt:lpstr>Презентация PowerPoint</vt:lpstr>
      <vt:lpstr>Домашнє завдання.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Учетная запись Майкрософт</cp:lastModifiedBy>
  <cp:revision>86</cp:revision>
  <dcterms:created xsi:type="dcterms:W3CDTF">2015-04-25T22:40:32Z</dcterms:created>
  <dcterms:modified xsi:type="dcterms:W3CDTF">2024-03-09T11:01:53Z</dcterms:modified>
</cp:coreProperties>
</file>