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6" r:id="rId2"/>
    <p:sldId id="405" r:id="rId3"/>
    <p:sldId id="424" r:id="rId4"/>
    <p:sldId id="425" r:id="rId5"/>
    <p:sldId id="315" r:id="rId6"/>
    <p:sldId id="316" r:id="rId7"/>
    <p:sldId id="429" r:id="rId8"/>
    <p:sldId id="407" r:id="rId9"/>
    <p:sldId id="423" r:id="rId10"/>
    <p:sldId id="403" r:id="rId11"/>
    <p:sldId id="416" r:id="rId12"/>
    <p:sldId id="417" r:id="rId13"/>
    <p:sldId id="418" r:id="rId14"/>
    <p:sldId id="419" r:id="rId15"/>
    <p:sldId id="422" r:id="rId16"/>
    <p:sldId id="420" r:id="rId17"/>
    <p:sldId id="427" r:id="rId18"/>
    <p:sldId id="428" r:id="rId19"/>
    <p:sldId id="413" r:id="rId20"/>
    <p:sldId id="40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33"/>
    <a:srgbClr val="1AC9F2"/>
    <a:srgbClr val="F6C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7" autoAdjust="0"/>
  </p:normalViewPr>
  <p:slideViewPr>
    <p:cSldViewPr snapToGrid="0">
      <p:cViewPr varScale="1">
        <p:scale>
          <a:sx n="59" d="100"/>
          <a:sy n="59" d="100"/>
        </p:scale>
        <p:origin x="148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6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25T11:03:03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3EB5D2-A3A6-41A9-BB75-AC3691B0CA47}" emma:medium="tactile" emma:mode="ink">
          <msink:context xmlns:msink="http://schemas.microsoft.com/ink/2010/main" type="inkDrawing"/>
        </emma:interpretation>
      </emma:emma>
    </inkml:annotationXML>
    <inkml:trace contextRef="#ctx0" brushRef="#br0">10 28,'0'0,"0"0,0 0,0-1,-8-19,8 12,0 11,1-2,1 2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25T11:03:02.9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B304FB-BCEF-4087-8BA7-2C6DBD7E65FA}" emma:medium="tactile" emma:mode="ink">
          <msink:context xmlns:msink="http://schemas.microsoft.com/ink/2010/main" type="inkDrawing"/>
        </emma:interpretation>
      </emma:emma>
    </inkml:annotationXML>
    <inkml:trace contextRef="#ctx0" brushRef="#br0">45 14,'0'0,"0"0,-1-4,-5-3,-1 4,3 8,0 5,3-10,1 0,-2 2,-18 37,20-37,0-2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642.49017" units="1/cm"/>
          <inkml:channelProperty channel="Y" name="resolution" value="1149.71924" units="1/cm"/>
        </inkml:channelProperties>
      </inkml:inkSource>
      <inkml:timestamp xml:id="ts0" timeString="2014-04-25T11:03:04.4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AB158B-33B2-4F89-99EB-6B672FB80D71}" emma:medium="tactile" emma:mode="ink">
          <msink:context xmlns:msink="http://schemas.microsoft.com/ink/2010/main" type="inkDrawing"/>
        </emma:interpretation>
      </emma:emma>
    </inkml:annotationXML>
    <inkml:trace contextRef="#ctx0" brushRef="#br0">14 0,'0'0,"0"0,0 0,2 0,12 16,-14-16,-1 1,1 3,-2 1,1 0,-26 65,28-69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B3DE-7126-4543-82BD-73EFC805853C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38C18-7EC2-4834-95E4-953906893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5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38C18-7EC2-4834-95E4-953906893D8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9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DE9F-1EB3-4279-A25C-3E33D26F8F47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95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69000">
              <a:srgbClr val="85C2FF">
                <a:alpha val="88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8.wmf"/><Relationship Id="rId18" Type="http://schemas.openxmlformats.org/officeDocument/2006/relationships/customXml" Target="../ink/ink3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.xml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5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Relationship Id="rId1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8.wmf"/><Relationship Id="rId4" Type="http://schemas.microsoft.com/office/2007/relationships/hdphoto" Target="../media/hdphoto6.wdp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1000"/>
              </a:srgbClr>
            </a:gs>
            <a:gs pos="69000">
              <a:srgbClr val="85C2FF">
                <a:alpha val="88000"/>
              </a:srgbClr>
            </a:gs>
            <a:gs pos="70000">
              <a:srgbClr val="C4D6EB"/>
            </a:gs>
            <a:gs pos="93000">
              <a:srgbClr val="FFEBFA">
                <a:lumMod val="74000"/>
                <a:lumOff val="26000"/>
                <a:alpha val="77000"/>
              </a:srgb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130" y="49354"/>
            <a:ext cx="8747285" cy="4185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Визначений інтеграл.</a:t>
            </a:r>
          </a:p>
          <a:p>
            <a:pPr algn="ctr">
              <a:defRPr/>
            </a:pPr>
            <a:r>
              <a:rPr lang="uk-UA" sz="5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Розв’язання </a:t>
            </a:r>
            <a:r>
              <a:rPr lang="uk-UA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прикладів на знаходження інтегралів</a:t>
            </a:r>
            <a:r>
              <a:rPr lang="uk-UA" sz="5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.</a:t>
            </a:r>
            <a:r>
              <a:rPr lang="uk-UA" sz="5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 Обчислення площ плоских фігур за допомогою визначеного інтегралу.</a:t>
            </a:r>
            <a:r>
              <a:rPr lang="uk-UA" sz="5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sz="5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3" descr="D:\Мои документы\Мои рисунки\spelling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88683" y="4235116"/>
            <a:ext cx="7055318" cy="262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2564" y="4235117"/>
            <a:ext cx="2589195" cy="2699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Інтерактивна вправа</a:t>
            </a:r>
            <a:br>
              <a:rPr lang="uk-UA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“Перевір</a:t>
            </a:r>
            <a:r>
              <a:rPr lang="uk-UA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себе”</a:t>
            </a: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1219200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Вкажіть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неправильну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рівність стосовно властивостей визначених інтегралів.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09600" y="1905000"/>
          <a:ext cx="723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2" name="Формула" r:id="rId4" imgW="2540000" imgH="482600" progId="Equation.3">
                  <p:embed/>
                </p:oleObj>
              </mc:Choice>
              <mc:Fallback>
                <p:oleObj name="Формула" r:id="rId4" imgW="2540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72390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33400" y="2819400"/>
          <a:ext cx="3352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3" name="Уравнение" r:id="rId6" imgW="1028254" imgH="482391" progId="Equation.3">
                  <p:embed/>
                </p:oleObj>
              </mc:Choice>
              <mc:Fallback>
                <p:oleObj name="Уравнение" r:id="rId6" imgW="1028254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335280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105400" y="2895600"/>
          <a:ext cx="2981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4" name="Уравнение" r:id="rId8" imgW="1269449" imgH="482391" progId="Equation.3">
                  <p:embed/>
                </p:oleObj>
              </mc:Choice>
              <mc:Fallback>
                <p:oleObj name="Уравнение" r:id="rId8" imgW="1269449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95600"/>
                        <a:ext cx="2981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09600" y="4038600"/>
          <a:ext cx="44592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5" name="Уравнение" r:id="rId10" imgW="1892300" imgH="482600" progId="Equation.3">
                  <p:embed/>
                </p:oleObj>
              </mc:Choice>
              <mc:Fallback>
                <p:oleObj name="Уравнение" r:id="rId10" imgW="1892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445928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1447800" y="5257800"/>
          <a:ext cx="32945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6" name="Формула" r:id="rId12" imgW="1397000" imgH="482600" progId="Equation.3">
                  <p:embed/>
                </p:oleObj>
              </mc:Choice>
              <mc:Fallback>
                <p:oleObj name="Формула" r:id="rId12" imgW="1397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329453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181600" y="4343400"/>
            <a:ext cx="198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є [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b]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471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209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1.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200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2.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200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3.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419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4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5572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5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21" name="Овал 20"/>
          <p:cNvSpPr/>
          <p:nvPr/>
        </p:nvSpPr>
        <p:spPr>
          <a:xfrm>
            <a:off x="2743200" y="3048000"/>
            <a:ext cx="1295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400800" y="3048000"/>
            <a:ext cx="1295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971800" y="4191000"/>
            <a:ext cx="1295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Рукописные данные 7"/>
              <p14:cNvContentPartPr/>
              <p14:nvPr/>
            </p14:nvContentPartPr>
            <p14:xfrm>
              <a:off x="-1960097" y="6212623"/>
              <a:ext cx="3960" cy="1044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971977" y="6200743"/>
                <a:ext cx="277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Рукописные данные 8"/>
              <p14:cNvContentPartPr/>
              <p14:nvPr/>
            </p14:nvContentPartPr>
            <p14:xfrm>
              <a:off x="-1984937" y="6298663"/>
              <a:ext cx="16560" cy="21240"/>
            </p14:xfrm>
          </p:contentPart>
        </mc:Choice>
        <mc:Fallback xmlns="">
          <p:pic>
            <p:nvPicPr>
              <p:cNvPr id="9" name="Рукописные данные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1996817" y="6286783"/>
                <a:ext cx="40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Рукописные данные 11"/>
              <p14:cNvContentPartPr/>
              <p14:nvPr/>
            </p14:nvContentPartPr>
            <p14:xfrm>
              <a:off x="-1712417" y="7192183"/>
              <a:ext cx="10800" cy="37080"/>
            </p14:xfrm>
          </p:contentPart>
        </mc:Choice>
        <mc:Fallback xmlns="">
          <p:pic>
            <p:nvPicPr>
              <p:cNvPr id="12" name="Рукописные данные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724297" y="7180303"/>
                <a:ext cx="34560" cy="6084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Picture 3" descr="C:\Users\Володимиривна\Desktop\дятел 2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76465" y="4114800"/>
            <a:ext cx="2344270" cy="26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84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298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Інтерактивна вправа</a:t>
            </a:r>
            <a:br>
              <a:rPr lang="uk-UA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</a:br>
            <a:r>
              <a:rPr lang="uk-UA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“Випробування</a:t>
            </a:r>
            <a:r>
              <a:rPr lang="uk-UA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uk-UA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площами”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9552" y="980729"/>
            <a:ext cx="8136904" cy="79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  </a:t>
            </a: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Назвати </a:t>
            </a: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формули для обчислення площ фігур, зображених на рисунку: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Безымянный33333333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2" r="28771" b="19198"/>
          <a:stretch>
            <a:fillRect/>
          </a:stretch>
        </p:blipFill>
        <p:spPr bwMode="auto">
          <a:xfrm>
            <a:off x="67377" y="1867301"/>
            <a:ext cx="9009246" cy="4899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5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Усне</a:t>
            </a:r>
            <a:r>
              <a:rPr lang="uk-UA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тестове</a:t>
            </a:r>
            <a:r>
              <a:rPr lang="uk-UA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81000" y="914400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2400" b="1" dirty="0" smtClean="0">
                <a:solidFill>
                  <a:srgbClr val="002060"/>
                </a:solidFill>
              </a:rPr>
              <a:t>Встановити </a:t>
            </a:r>
            <a:r>
              <a:rPr lang="uk-UA" sz="2400" b="1" dirty="0">
                <a:solidFill>
                  <a:srgbClr val="002060"/>
                </a:solidFill>
              </a:rPr>
              <a:t>відповідність між криволінійними трапеціями і формулами для обчислення їх площ: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34"/>
          <a:stretch>
            <a:fillRect/>
          </a:stretch>
        </p:blipFill>
        <p:spPr bwMode="auto">
          <a:xfrm>
            <a:off x="67377" y="1626669"/>
            <a:ext cx="8999620" cy="4667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-4813" y="6294120"/>
            <a:ext cx="9143999" cy="49137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Відповідь: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→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S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→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</a:t>
            </a:r>
            <a:r>
              <a:rPr kumimoji="0" lang="uk-UA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→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</a:t>
            </a:r>
            <a:r>
              <a:rPr kumimoji="0" lang="uk-UA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→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Б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2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76" y="357188"/>
            <a:ext cx="8952097" cy="6399746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uk-UA" sz="2800" b="1" u="sng" dirty="0" smtClean="0"/>
              <a:t>Приклад 1.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uk-UA" sz="3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uk-UA" sz="3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514350" algn="just" eaLnBrk="1" hangingPunct="1">
              <a:buFont typeface="Arial" charset="0"/>
              <a:buNone/>
              <a:defRPr/>
            </a:pPr>
            <a:r>
              <a:rPr lang="uk-UA" sz="2800" b="1" u="sng" dirty="0" smtClean="0"/>
              <a:t> </a:t>
            </a:r>
          </a:p>
          <a:p>
            <a:pPr marL="0" indent="-514350" algn="just" eaLnBrk="1" hangingPunct="1">
              <a:buFont typeface="Arial" charset="0"/>
              <a:buNone/>
              <a:defRPr/>
            </a:pPr>
            <a:r>
              <a:rPr lang="uk-UA" sz="2800" b="1" u="sng" dirty="0" smtClean="0"/>
              <a:t>Приклад 2</a:t>
            </a:r>
            <a:r>
              <a:rPr lang="uk-UA" u="sng" dirty="0" smtClean="0"/>
              <a:t>.</a:t>
            </a:r>
            <a:r>
              <a:rPr lang="uk-UA" dirty="0" smtClean="0"/>
              <a:t> Знайти площу криволінійної трапеції, обмеженої лініями</a:t>
            </a:r>
          </a:p>
          <a:p>
            <a:pPr marL="0" indent="-514350" algn="just" eaLnBrk="1" hangingPunct="1">
              <a:buFont typeface="Arial" charset="0"/>
              <a:buNone/>
              <a:defRPr/>
            </a:pPr>
            <a:endParaRPr lang="uk-UA" dirty="0" smtClean="0"/>
          </a:p>
          <a:p>
            <a:pPr marL="0" indent="-514350" algn="just" eaLnBrk="1" hangingPunct="1">
              <a:buFont typeface="Arial" charset="0"/>
              <a:buNone/>
              <a:defRPr/>
            </a:pPr>
            <a:endParaRPr lang="uk-UA" dirty="0" smtClean="0"/>
          </a:p>
          <a:p>
            <a:pPr marL="0" indent="-514350" algn="just" eaLnBrk="1" hangingPunct="1">
              <a:buFont typeface="Arial" charset="0"/>
              <a:buNone/>
              <a:defRPr/>
            </a:pPr>
            <a:r>
              <a:rPr lang="uk-UA" dirty="0" smtClean="0"/>
              <a:t>			</a:t>
            </a:r>
          </a:p>
          <a:p>
            <a:pPr marL="0" indent="-514350" algn="just" eaLnBrk="1" hangingPunct="1">
              <a:buFont typeface="Arial" charset="0"/>
              <a:buNone/>
              <a:defRPr/>
            </a:pPr>
            <a:r>
              <a:rPr lang="uk-UA" dirty="0" smtClean="0"/>
              <a:t>			                            </a:t>
            </a:r>
          </a:p>
          <a:p>
            <a:pPr marL="0" indent="-514350" algn="just" eaLnBrk="1" hangingPunct="1">
              <a:buFont typeface="Arial" charset="0"/>
              <a:buNone/>
              <a:defRPr/>
            </a:pPr>
            <a:endParaRPr lang="uk-UA" dirty="0"/>
          </a:p>
          <a:p>
            <a:pPr marL="0" indent="-514350" algn="just" eaLnBrk="1" hangingPunct="1">
              <a:buFont typeface="Arial" charset="0"/>
              <a:buNone/>
              <a:defRPr/>
            </a:pPr>
            <a:r>
              <a:rPr lang="uk-UA" dirty="0" smtClean="0"/>
              <a:t>                                                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Відповідь:</a:t>
            </a:r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dirty="0" smtClean="0"/>
              <a:t>. 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uk-UA" sz="2800" b="1" u="sng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endParaRPr lang="uk-UA" sz="2000" b="1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uk-UA" dirty="0"/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19990"/>
              </p:ext>
            </p:extLst>
          </p:nvPr>
        </p:nvGraphicFramePr>
        <p:xfrm>
          <a:off x="240632" y="857250"/>
          <a:ext cx="8778841" cy="14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6" name="Формула" r:id="rId3" imgW="3467100" imgH="571500" progId="Equation.3">
                  <p:embed/>
                </p:oleObj>
              </mc:Choice>
              <mc:Fallback>
                <p:oleObj name="Формула" r:id="rId3" imgW="34671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32" y="857250"/>
                        <a:ext cx="8778841" cy="14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012539"/>
              </p:ext>
            </p:extLst>
          </p:nvPr>
        </p:nvGraphicFramePr>
        <p:xfrm>
          <a:off x="3856220" y="3445844"/>
          <a:ext cx="4831286" cy="94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7" name="Формула" r:id="rId5" imgW="1651000" imgH="393700" progId="Equation.3">
                  <p:embed/>
                </p:oleObj>
              </mc:Choice>
              <mc:Fallback>
                <p:oleObj name="Формула" r:id="rId5" imgW="1651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220" y="3445844"/>
                        <a:ext cx="4831286" cy="94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" y="3297237"/>
            <a:ext cx="3427595" cy="3459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47539"/>
              </p:ext>
            </p:extLst>
          </p:nvPr>
        </p:nvGraphicFramePr>
        <p:xfrm>
          <a:off x="3407343" y="4491303"/>
          <a:ext cx="5736657" cy="112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88" name="Формула" r:id="rId9" imgW="2806700" imgH="469900" progId="Equation.3">
                  <p:embed/>
                </p:oleObj>
              </mc:Choice>
              <mc:Fallback>
                <p:oleObj name="Формула" r:id="rId9" imgW="2806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343" y="4491303"/>
                        <a:ext cx="5736657" cy="112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4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5608" y="174050"/>
            <a:ext cx="5072513" cy="11430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uk-UA" sz="2800" b="1" u="sng" dirty="0" smtClean="0"/>
              <a:t> Приклад </a:t>
            </a:r>
            <a:r>
              <a:rPr lang="ru-RU" sz="2800" b="1" u="sng" dirty="0" smtClean="0"/>
              <a:t>3</a:t>
            </a:r>
            <a:r>
              <a:rPr lang="uk-UA" sz="3200" b="1" u="sng" dirty="0" smtClean="0">
                <a:latin typeface="+mn-lt"/>
                <a:ea typeface="+mn-ea"/>
                <a:cs typeface="+mn-cs"/>
              </a:rPr>
              <a:t>.</a:t>
            </a:r>
            <a:r>
              <a:rPr lang="uk-UA" sz="3200" dirty="0" smtClean="0">
                <a:latin typeface="+mn-lt"/>
                <a:ea typeface="+mn-ea"/>
                <a:cs typeface="+mn-cs"/>
              </a:rPr>
              <a:t> Знаходження площі фігури, обмеженої лініями </a:t>
            </a:r>
            <a:r>
              <a:rPr lang="en-US" sz="320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y=x</a:t>
            </a:r>
            <a:r>
              <a:rPr lang="en-US" sz="3200" i="1" baseline="30000" dirty="0" smtClean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200" i="1" dirty="0" smtClean="0">
                <a:latin typeface="Times New Roman" pitchFamily="18" charset="0"/>
                <a:ea typeface="+mn-ea"/>
                <a:cs typeface="Times New Roman" pitchFamily="18" charset="0"/>
              </a:rPr>
              <a:t>, y=2x.</a:t>
            </a:r>
            <a:endParaRPr lang="uk-UA" sz="3200" i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81"/>
          <a:stretch>
            <a:fillRect/>
          </a:stretch>
        </p:blipFill>
        <p:spPr bwMode="auto">
          <a:xfrm>
            <a:off x="-80558" y="0"/>
            <a:ext cx="404616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3965609" y="1571625"/>
            <a:ext cx="4892642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800" b="1" dirty="0"/>
              <a:t>        </a:t>
            </a:r>
            <a:r>
              <a:rPr lang="uk-UA" b="1" dirty="0"/>
              <a:t>.</a:t>
            </a:r>
            <a:endParaRPr lang="uk-UA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625331"/>
              </p:ext>
            </p:extLst>
          </p:nvPr>
        </p:nvGraphicFramePr>
        <p:xfrm>
          <a:off x="3965608" y="2143125"/>
          <a:ext cx="489264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0" name="Формула" r:id="rId5" imgW="2159000" imgH="482600" progId="Equation.3">
                  <p:embed/>
                </p:oleObj>
              </mc:Choice>
              <mc:Fallback>
                <p:oleObj name="Формула" r:id="rId5" imgW="2159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608" y="2143125"/>
                        <a:ext cx="489264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161366"/>
              </p:ext>
            </p:extLst>
          </p:nvPr>
        </p:nvGraphicFramePr>
        <p:xfrm>
          <a:off x="3965608" y="3071812"/>
          <a:ext cx="4892642" cy="90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1" name="Формула" r:id="rId7" imgW="2501900" imgH="482600" progId="Equation.3">
                  <p:embed/>
                </p:oleObj>
              </mc:Choice>
              <mc:Fallback>
                <p:oleObj name="Формула" r:id="rId7" imgW="2501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608" y="3071812"/>
                        <a:ext cx="4892642" cy="902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20400"/>
              </p:ext>
            </p:extLst>
          </p:nvPr>
        </p:nvGraphicFramePr>
        <p:xfrm>
          <a:off x="3965608" y="4012802"/>
          <a:ext cx="2473693" cy="77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2" name="Формула" r:id="rId9" imgW="787058" imgH="393529" progId="Equation.3">
                  <p:embed/>
                </p:oleObj>
              </mc:Choice>
              <mc:Fallback>
                <p:oleObj name="Формула" r:id="rId9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608" y="4012802"/>
                        <a:ext cx="2473693" cy="770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275165"/>
              </p:ext>
            </p:extLst>
          </p:nvPr>
        </p:nvGraphicFramePr>
        <p:xfrm>
          <a:off x="5808689" y="5292906"/>
          <a:ext cx="672712" cy="87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43" name="Формула" r:id="rId11" imgW="203112" imgH="393529" progId="Equation.3">
                  <p:embed/>
                </p:oleObj>
              </mc:Choice>
              <mc:Fallback>
                <p:oleObj name="Формула" r:id="rId11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89" y="5292906"/>
                        <a:ext cx="672712" cy="87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9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1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Прямая соединительная линия 38"/>
          <p:cNvCxnSpPr/>
          <p:nvPr/>
        </p:nvCxnSpPr>
        <p:spPr>
          <a:xfrm>
            <a:off x="4524376" y="5967083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73"/>
          <p:cNvCxnSpPr/>
          <p:nvPr/>
        </p:nvCxnSpPr>
        <p:spPr>
          <a:xfrm>
            <a:off x="4524376" y="6255115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кутник 134"/>
          <p:cNvSpPr/>
          <p:nvPr/>
        </p:nvSpPr>
        <p:spPr>
          <a:xfrm>
            <a:off x="473042" y="75347"/>
            <a:ext cx="82845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8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Обчислення площ фігур та об'ємів тіл.</a:t>
            </a:r>
            <a:endParaRPr lang="ru-RU" sz="3800" b="1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6" name="Заголовок 1"/>
          <p:cNvSpPr txBox="1">
            <a:spLocks/>
          </p:cNvSpPr>
          <p:nvPr/>
        </p:nvSpPr>
        <p:spPr bwMode="auto">
          <a:xfrm>
            <a:off x="229133" y="872176"/>
            <a:ext cx="3817602" cy="305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Приклад 5. </a:t>
            </a:r>
          </a:p>
          <a:p>
            <a:r>
              <a:rPr lang="ru-RU" sz="3200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Обчислити</a:t>
            </a:r>
            <a:r>
              <a:rPr lang="ru-RU" sz="3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площу</a:t>
            </a:r>
            <a:r>
              <a:rPr lang="ru-RU" sz="32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ф</a:t>
            </a:r>
            <a:r>
              <a:rPr lang="uk-UA" sz="32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і</a:t>
            </a:r>
            <a:r>
              <a:rPr lang="ru-RU" sz="3200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гури</a:t>
            </a:r>
            <a:r>
              <a:rPr lang="ru-RU" sz="3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r>
              <a:rPr lang="en-US" sz="3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3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обмеженої графіками функцій   </a:t>
            </a:r>
            <a:r>
              <a:rPr lang="uk-UA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у=</a:t>
            </a:r>
            <a:r>
              <a:rPr lang="en-US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|4</a:t>
            </a:r>
            <a:r>
              <a:rPr lang="uk-UA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-х</a:t>
            </a:r>
            <a:r>
              <a:rPr lang="uk-UA" sz="3200" b="1" i="1" baseline="30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</a:t>
            </a:r>
            <a:r>
              <a:rPr lang="en-US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|</a:t>
            </a:r>
            <a:r>
              <a:rPr lang="uk-UA" sz="3200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uk-UA" sz="3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та </a:t>
            </a:r>
            <a:r>
              <a:rPr lang="uk-UA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у=4+2</a:t>
            </a:r>
            <a:r>
              <a:rPr lang="en-US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|x|</a:t>
            </a:r>
            <a:r>
              <a:rPr lang="uk-UA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endParaRPr lang="ru-RU" sz="3200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137" name="Групувати 136"/>
          <p:cNvGrpSpPr/>
          <p:nvPr/>
        </p:nvGrpSpPr>
        <p:grpSpPr>
          <a:xfrm>
            <a:off x="1886552" y="872176"/>
            <a:ext cx="7132320" cy="4311316"/>
            <a:chOff x="971600" y="908720"/>
            <a:chExt cx="7344816" cy="5616624"/>
          </a:xfrm>
        </p:grpSpPr>
        <p:cxnSp>
          <p:nvCxnSpPr>
            <p:cNvPr id="138" name="Прямая со стрелкой 3"/>
            <p:cNvCxnSpPr/>
            <p:nvPr/>
          </p:nvCxnSpPr>
          <p:spPr>
            <a:xfrm flipV="1">
              <a:off x="4572000" y="908720"/>
              <a:ext cx="0" cy="56166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 стрелкой 5"/>
            <p:cNvCxnSpPr/>
            <p:nvPr/>
          </p:nvCxnSpPr>
          <p:spPr>
            <a:xfrm>
              <a:off x="971600" y="4869160"/>
              <a:ext cx="734481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8"/>
            <p:cNvCxnSpPr/>
            <p:nvPr/>
          </p:nvCxnSpPr>
          <p:spPr>
            <a:xfrm>
              <a:off x="4499992" y="458112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0"/>
            <p:cNvCxnSpPr/>
            <p:nvPr/>
          </p:nvCxnSpPr>
          <p:spPr>
            <a:xfrm>
              <a:off x="4499992" y="429309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2"/>
            <p:cNvCxnSpPr/>
            <p:nvPr/>
          </p:nvCxnSpPr>
          <p:spPr>
            <a:xfrm>
              <a:off x="4499992" y="400506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"/>
            <p:cNvCxnSpPr/>
            <p:nvPr/>
          </p:nvCxnSpPr>
          <p:spPr>
            <a:xfrm>
              <a:off x="4499992" y="371703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6"/>
            <p:cNvCxnSpPr/>
            <p:nvPr/>
          </p:nvCxnSpPr>
          <p:spPr>
            <a:xfrm>
              <a:off x="4499992" y="342900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8"/>
            <p:cNvCxnSpPr/>
            <p:nvPr/>
          </p:nvCxnSpPr>
          <p:spPr>
            <a:xfrm>
              <a:off x="4499992" y="314096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20"/>
            <p:cNvCxnSpPr/>
            <p:nvPr/>
          </p:nvCxnSpPr>
          <p:spPr>
            <a:xfrm>
              <a:off x="4499992" y="285293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22"/>
            <p:cNvCxnSpPr/>
            <p:nvPr/>
          </p:nvCxnSpPr>
          <p:spPr>
            <a:xfrm>
              <a:off x="4499992" y="256490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24"/>
            <p:cNvCxnSpPr/>
            <p:nvPr/>
          </p:nvCxnSpPr>
          <p:spPr>
            <a:xfrm>
              <a:off x="4499992" y="227687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26"/>
            <p:cNvCxnSpPr/>
            <p:nvPr/>
          </p:nvCxnSpPr>
          <p:spPr>
            <a:xfrm>
              <a:off x="4499992" y="198884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28"/>
            <p:cNvCxnSpPr/>
            <p:nvPr/>
          </p:nvCxnSpPr>
          <p:spPr>
            <a:xfrm>
              <a:off x="4499992" y="170080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30"/>
            <p:cNvCxnSpPr/>
            <p:nvPr/>
          </p:nvCxnSpPr>
          <p:spPr>
            <a:xfrm>
              <a:off x="4499992" y="1412776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32"/>
            <p:cNvCxnSpPr/>
            <p:nvPr/>
          </p:nvCxnSpPr>
          <p:spPr>
            <a:xfrm>
              <a:off x="4499992" y="5157192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34"/>
            <p:cNvCxnSpPr/>
            <p:nvPr/>
          </p:nvCxnSpPr>
          <p:spPr>
            <a:xfrm>
              <a:off x="4499992" y="5445224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36"/>
            <p:cNvCxnSpPr/>
            <p:nvPr/>
          </p:nvCxnSpPr>
          <p:spPr>
            <a:xfrm>
              <a:off x="4499992" y="5733256"/>
              <a:ext cx="144016" cy="2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38"/>
            <p:cNvCxnSpPr/>
            <p:nvPr/>
          </p:nvCxnSpPr>
          <p:spPr>
            <a:xfrm>
              <a:off x="4499992" y="6021288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40"/>
            <p:cNvCxnSpPr/>
            <p:nvPr/>
          </p:nvCxnSpPr>
          <p:spPr>
            <a:xfrm>
              <a:off x="4860032" y="479715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43"/>
            <p:cNvCxnSpPr/>
            <p:nvPr/>
          </p:nvCxnSpPr>
          <p:spPr>
            <a:xfrm>
              <a:off x="5148064" y="479715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45"/>
            <p:cNvCxnSpPr/>
            <p:nvPr/>
          </p:nvCxnSpPr>
          <p:spPr>
            <a:xfrm>
              <a:off x="5436096" y="479715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48"/>
            <p:cNvCxnSpPr/>
            <p:nvPr/>
          </p:nvCxnSpPr>
          <p:spPr>
            <a:xfrm>
              <a:off x="5724128" y="479715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50"/>
            <p:cNvCxnSpPr/>
            <p:nvPr/>
          </p:nvCxnSpPr>
          <p:spPr>
            <a:xfrm>
              <a:off x="4283968" y="479715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52"/>
            <p:cNvCxnSpPr/>
            <p:nvPr/>
          </p:nvCxnSpPr>
          <p:spPr>
            <a:xfrm>
              <a:off x="3995936" y="479715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54"/>
            <p:cNvCxnSpPr/>
            <p:nvPr/>
          </p:nvCxnSpPr>
          <p:spPr>
            <a:xfrm>
              <a:off x="3707904" y="479715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56"/>
            <p:cNvCxnSpPr/>
            <p:nvPr/>
          </p:nvCxnSpPr>
          <p:spPr>
            <a:xfrm>
              <a:off x="3419872" y="4797152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Блок-схема: узел 57"/>
            <p:cNvSpPr/>
            <p:nvPr/>
          </p:nvSpPr>
          <p:spPr>
            <a:xfrm>
              <a:off x="4536000" y="3681032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5" name="Блок-схема: узел 58"/>
            <p:cNvSpPr/>
            <p:nvPr/>
          </p:nvSpPr>
          <p:spPr>
            <a:xfrm>
              <a:off x="4247968" y="3969064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6" name="Блок-схема: узел 64"/>
            <p:cNvSpPr/>
            <p:nvPr/>
          </p:nvSpPr>
          <p:spPr>
            <a:xfrm>
              <a:off x="4824032" y="3969064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7" name="Блок-схема: узел 69"/>
            <p:cNvSpPr/>
            <p:nvPr/>
          </p:nvSpPr>
          <p:spPr>
            <a:xfrm>
              <a:off x="3959936" y="4833160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8" name="Блок-схема: узел 70"/>
            <p:cNvSpPr/>
            <p:nvPr/>
          </p:nvSpPr>
          <p:spPr>
            <a:xfrm>
              <a:off x="5110437" y="4833160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69" name="Прямая соединительная линия 73"/>
            <p:cNvCxnSpPr/>
            <p:nvPr/>
          </p:nvCxnSpPr>
          <p:spPr>
            <a:xfrm>
              <a:off x="4499992" y="6309320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Блок-схема: узел 74"/>
            <p:cNvSpPr/>
            <p:nvPr/>
          </p:nvSpPr>
          <p:spPr>
            <a:xfrm>
              <a:off x="3671904" y="6273320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1" name="Блок-схема: узел 75"/>
            <p:cNvSpPr/>
            <p:nvPr/>
          </p:nvSpPr>
          <p:spPr>
            <a:xfrm>
              <a:off x="5400096" y="6273320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2" name="Блок-схема: узел 76"/>
            <p:cNvSpPr/>
            <p:nvPr/>
          </p:nvSpPr>
          <p:spPr>
            <a:xfrm>
              <a:off x="3671904" y="3393000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3" name="Блок-схема: узел 77"/>
            <p:cNvSpPr/>
            <p:nvPr/>
          </p:nvSpPr>
          <p:spPr>
            <a:xfrm>
              <a:off x="5400096" y="3392367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4" name="Полилиния 80"/>
            <p:cNvSpPr/>
            <p:nvPr/>
          </p:nvSpPr>
          <p:spPr>
            <a:xfrm>
              <a:off x="3986011" y="3721717"/>
              <a:ext cx="1165538" cy="1159376"/>
            </a:xfrm>
            <a:custGeom>
              <a:avLst/>
              <a:gdLst>
                <a:gd name="connsiteX0" fmla="*/ 0 w 1165538"/>
                <a:gd name="connsiteY0" fmla="*/ 1146497 h 1159376"/>
                <a:gd name="connsiteX1" fmla="*/ 302654 w 1165538"/>
                <a:gd name="connsiteY1" fmla="*/ 257855 h 1159376"/>
                <a:gd name="connsiteX2" fmla="*/ 598868 w 1165538"/>
                <a:gd name="connsiteY2" fmla="*/ 277 h 1159376"/>
                <a:gd name="connsiteX3" fmla="*/ 882203 w 1165538"/>
                <a:gd name="connsiteY3" fmla="*/ 290052 h 1159376"/>
                <a:gd name="connsiteX4" fmla="*/ 1165538 w 1165538"/>
                <a:gd name="connsiteY4" fmla="*/ 1159376 h 115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538" h="1159376">
                  <a:moveTo>
                    <a:pt x="0" y="1146497"/>
                  </a:moveTo>
                  <a:cubicBezTo>
                    <a:pt x="101421" y="797694"/>
                    <a:pt x="202843" y="448892"/>
                    <a:pt x="302654" y="257855"/>
                  </a:cubicBezTo>
                  <a:cubicBezTo>
                    <a:pt x="402465" y="66818"/>
                    <a:pt x="502277" y="-5089"/>
                    <a:pt x="598868" y="277"/>
                  </a:cubicBezTo>
                  <a:cubicBezTo>
                    <a:pt x="695459" y="5643"/>
                    <a:pt x="787758" y="96869"/>
                    <a:pt x="882203" y="290052"/>
                  </a:cubicBezTo>
                  <a:cubicBezTo>
                    <a:pt x="976648" y="483235"/>
                    <a:pt x="1071093" y="821305"/>
                    <a:pt x="1165538" y="1159376"/>
                  </a:cubicBezTo>
                </a:path>
              </a:pathLst>
            </a:cu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3333FF"/>
                </a:solidFill>
              </a:endParaRPr>
            </a:p>
          </p:txBody>
        </p:sp>
        <p:sp>
          <p:nvSpPr>
            <p:cNvPr id="175" name="Полилиния 81"/>
            <p:cNvSpPr/>
            <p:nvPr/>
          </p:nvSpPr>
          <p:spPr>
            <a:xfrm>
              <a:off x="5151549" y="4881093"/>
              <a:ext cx="320612" cy="1608422"/>
            </a:xfrm>
            <a:custGeom>
              <a:avLst/>
              <a:gdLst>
                <a:gd name="connsiteX0" fmla="*/ 0 w 320612"/>
                <a:gd name="connsiteY0" fmla="*/ 0 h 1608422"/>
                <a:gd name="connsiteX1" fmla="*/ 283336 w 320612"/>
                <a:gd name="connsiteY1" fmla="*/ 1429555 h 1608422"/>
                <a:gd name="connsiteX2" fmla="*/ 309093 w 320612"/>
                <a:gd name="connsiteY2" fmla="*/ 1539025 h 160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612" h="1608422">
                  <a:moveTo>
                    <a:pt x="0" y="0"/>
                  </a:moveTo>
                  <a:cubicBezTo>
                    <a:pt x="115910" y="586525"/>
                    <a:pt x="231820" y="1173051"/>
                    <a:pt x="283336" y="1429555"/>
                  </a:cubicBezTo>
                  <a:cubicBezTo>
                    <a:pt x="334852" y="1686059"/>
                    <a:pt x="321972" y="1612542"/>
                    <a:pt x="309093" y="1539025"/>
                  </a:cubicBezTo>
                </a:path>
              </a:pathLst>
            </a:cu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6" name="Полилиния 82"/>
            <p:cNvSpPr/>
            <p:nvPr/>
          </p:nvSpPr>
          <p:spPr>
            <a:xfrm>
              <a:off x="3647983" y="4861775"/>
              <a:ext cx="338028" cy="1636456"/>
            </a:xfrm>
            <a:custGeom>
              <a:avLst/>
              <a:gdLst>
                <a:gd name="connsiteX0" fmla="*/ 3178 w 338028"/>
                <a:gd name="connsiteY0" fmla="*/ 1590540 h 1636456"/>
                <a:gd name="connsiteX1" fmla="*/ 48254 w 338028"/>
                <a:gd name="connsiteY1" fmla="*/ 1435994 h 1636456"/>
                <a:gd name="connsiteX2" fmla="*/ 338028 w 338028"/>
                <a:gd name="connsiteY2" fmla="*/ 0 h 1636456"/>
                <a:gd name="connsiteX3" fmla="*/ 338028 w 338028"/>
                <a:gd name="connsiteY3" fmla="*/ 0 h 163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028" h="1636456">
                  <a:moveTo>
                    <a:pt x="3178" y="1590540"/>
                  </a:moveTo>
                  <a:cubicBezTo>
                    <a:pt x="-2188" y="1645812"/>
                    <a:pt x="-7554" y="1701084"/>
                    <a:pt x="48254" y="1435994"/>
                  </a:cubicBezTo>
                  <a:cubicBezTo>
                    <a:pt x="104062" y="1170904"/>
                    <a:pt x="338028" y="0"/>
                    <a:pt x="338028" y="0"/>
                  </a:cubicBezTo>
                  <a:lnTo>
                    <a:pt x="338028" y="0"/>
                  </a:lnTo>
                </a:path>
              </a:pathLst>
            </a:cu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7" name="Блок-схема: узел 85"/>
            <p:cNvSpPr/>
            <p:nvPr/>
          </p:nvSpPr>
          <p:spPr>
            <a:xfrm>
              <a:off x="5688128" y="1376776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8" name="Блок-схема: узел 86"/>
            <p:cNvSpPr/>
            <p:nvPr/>
          </p:nvSpPr>
          <p:spPr>
            <a:xfrm flipV="1">
              <a:off x="3383872" y="1376776"/>
              <a:ext cx="72000" cy="720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9" name="Полилиния 87"/>
            <p:cNvSpPr/>
            <p:nvPr/>
          </p:nvSpPr>
          <p:spPr>
            <a:xfrm>
              <a:off x="3387775" y="1164021"/>
              <a:ext cx="613639" cy="3707902"/>
            </a:xfrm>
            <a:custGeom>
              <a:avLst/>
              <a:gdLst>
                <a:gd name="connsiteX0" fmla="*/ 613639 w 613639"/>
                <a:gd name="connsiteY0" fmla="*/ 3707902 h 3707902"/>
                <a:gd name="connsiteX1" fmla="*/ 321031 w 613639"/>
                <a:gd name="connsiteY1" fmla="*/ 2266808 h 3707902"/>
                <a:gd name="connsiteX2" fmla="*/ 35739 w 613639"/>
                <a:gd name="connsiteY2" fmla="*/ 240497 h 3707902"/>
                <a:gd name="connsiteX3" fmla="*/ 13793 w 613639"/>
                <a:gd name="connsiteY3" fmla="*/ 116139 h 370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639" h="3707902">
                  <a:moveTo>
                    <a:pt x="613639" y="3707902"/>
                  </a:moveTo>
                  <a:cubicBezTo>
                    <a:pt x="515493" y="3276305"/>
                    <a:pt x="417348" y="2844709"/>
                    <a:pt x="321031" y="2266808"/>
                  </a:cubicBezTo>
                  <a:cubicBezTo>
                    <a:pt x="224714" y="1688907"/>
                    <a:pt x="86945" y="598942"/>
                    <a:pt x="35739" y="240497"/>
                  </a:cubicBezTo>
                  <a:cubicBezTo>
                    <a:pt x="-15467" y="-117948"/>
                    <a:pt x="-837" y="-905"/>
                    <a:pt x="13793" y="11613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0" name="Полилиния 88"/>
            <p:cNvSpPr/>
            <p:nvPr/>
          </p:nvSpPr>
          <p:spPr>
            <a:xfrm>
              <a:off x="5157216" y="1197205"/>
              <a:ext cx="603288" cy="3674718"/>
            </a:xfrm>
            <a:custGeom>
              <a:avLst/>
              <a:gdLst>
                <a:gd name="connsiteX0" fmla="*/ 0 w 603288"/>
                <a:gd name="connsiteY0" fmla="*/ 3674718 h 3674718"/>
                <a:gd name="connsiteX1" fmla="*/ 285293 w 603288"/>
                <a:gd name="connsiteY1" fmla="*/ 2233624 h 3674718"/>
                <a:gd name="connsiteX2" fmla="*/ 570586 w 603288"/>
                <a:gd name="connsiteY2" fmla="*/ 207313 h 3674718"/>
                <a:gd name="connsiteX3" fmla="*/ 585216 w 603288"/>
                <a:gd name="connsiteY3" fmla="*/ 170737 h 367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288" h="3674718">
                  <a:moveTo>
                    <a:pt x="0" y="3674718"/>
                  </a:moveTo>
                  <a:cubicBezTo>
                    <a:pt x="95097" y="3243121"/>
                    <a:pt x="190195" y="2811525"/>
                    <a:pt x="285293" y="2233624"/>
                  </a:cubicBezTo>
                  <a:cubicBezTo>
                    <a:pt x="380391" y="1655723"/>
                    <a:pt x="520599" y="551127"/>
                    <a:pt x="570586" y="207313"/>
                  </a:cubicBezTo>
                  <a:cubicBezTo>
                    <a:pt x="620573" y="-136501"/>
                    <a:pt x="602894" y="17118"/>
                    <a:pt x="585216" y="170737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81" name="Прямая соединительная линия 90"/>
            <p:cNvCxnSpPr/>
            <p:nvPr/>
          </p:nvCxnSpPr>
          <p:spPr>
            <a:xfrm flipV="1">
              <a:off x="4572000" y="1164022"/>
              <a:ext cx="1283265" cy="2557972"/>
            </a:xfrm>
            <a:prstGeom prst="line">
              <a:avLst/>
            </a:prstGeom>
            <a:ln w="28575">
              <a:solidFill>
                <a:srgbClr val="F214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99"/>
            <p:cNvCxnSpPr/>
            <p:nvPr/>
          </p:nvCxnSpPr>
          <p:spPr>
            <a:xfrm flipH="1" flipV="1">
              <a:off x="3311856" y="1197206"/>
              <a:ext cx="1260144" cy="2519826"/>
            </a:xfrm>
            <a:prstGeom prst="line">
              <a:avLst/>
            </a:prstGeom>
            <a:ln w="28575">
              <a:solidFill>
                <a:srgbClr val="F214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4612821" y="919151"/>
              <a:ext cx="497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uk-UA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Полилиния 112"/>
            <p:cNvSpPr/>
            <p:nvPr/>
          </p:nvSpPr>
          <p:spPr>
            <a:xfrm>
              <a:off x="3443273" y="1449067"/>
              <a:ext cx="1116281" cy="3420093"/>
            </a:xfrm>
            <a:custGeom>
              <a:avLst/>
              <a:gdLst>
                <a:gd name="connsiteX0" fmla="*/ 546265 w 1116281"/>
                <a:gd name="connsiteY0" fmla="*/ 3420093 h 3420093"/>
                <a:gd name="connsiteX1" fmla="*/ 653143 w 1116281"/>
                <a:gd name="connsiteY1" fmla="*/ 3046021 h 3420093"/>
                <a:gd name="connsiteX2" fmla="*/ 730333 w 1116281"/>
                <a:gd name="connsiteY2" fmla="*/ 2796639 h 3420093"/>
                <a:gd name="connsiteX3" fmla="*/ 777834 w 1116281"/>
                <a:gd name="connsiteY3" fmla="*/ 2666010 h 3420093"/>
                <a:gd name="connsiteX4" fmla="*/ 849086 w 1116281"/>
                <a:gd name="connsiteY4" fmla="*/ 2517569 h 3420093"/>
                <a:gd name="connsiteX5" fmla="*/ 938151 w 1116281"/>
                <a:gd name="connsiteY5" fmla="*/ 2386940 h 3420093"/>
                <a:gd name="connsiteX6" fmla="*/ 997527 w 1116281"/>
                <a:gd name="connsiteY6" fmla="*/ 2327564 h 3420093"/>
                <a:gd name="connsiteX7" fmla="*/ 1068779 w 1116281"/>
                <a:gd name="connsiteY7" fmla="*/ 2286000 h 3420093"/>
                <a:gd name="connsiteX8" fmla="*/ 1116281 w 1116281"/>
                <a:gd name="connsiteY8" fmla="*/ 2268187 h 3420093"/>
                <a:gd name="connsiteX9" fmla="*/ 0 w 1116281"/>
                <a:gd name="connsiteY9" fmla="*/ 0 h 3420093"/>
                <a:gd name="connsiteX10" fmla="*/ 35626 w 1116281"/>
                <a:gd name="connsiteY10" fmla="*/ 380010 h 3420093"/>
                <a:gd name="connsiteX11" fmla="*/ 83127 w 1116281"/>
                <a:gd name="connsiteY11" fmla="*/ 700644 h 3420093"/>
                <a:gd name="connsiteX12" fmla="*/ 124691 w 1116281"/>
                <a:gd name="connsiteY12" fmla="*/ 1068779 h 3420093"/>
                <a:gd name="connsiteX13" fmla="*/ 166255 w 1116281"/>
                <a:gd name="connsiteY13" fmla="*/ 1365662 h 3420093"/>
                <a:gd name="connsiteX14" fmla="*/ 219694 w 1116281"/>
                <a:gd name="connsiteY14" fmla="*/ 1739735 h 3420093"/>
                <a:gd name="connsiteX15" fmla="*/ 261257 w 1116281"/>
                <a:gd name="connsiteY15" fmla="*/ 1983179 h 3420093"/>
                <a:gd name="connsiteX16" fmla="*/ 314696 w 1116281"/>
                <a:gd name="connsiteY16" fmla="*/ 2274125 h 3420093"/>
                <a:gd name="connsiteX17" fmla="*/ 368135 w 1116281"/>
                <a:gd name="connsiteY17" fmla="*/ 2565070 h 3420093"/>
                <a:gd name="connsiteX18" fmla="*/ 433450 w 1116281"/>
                <a:gd name="connsiteY18" fmla="*/ 2873829 h 3420093"/>
                <a:gd name="connsiteX19" fmla="*/ 480951 w 1116281"/>
                <a:gd name="connsiteY19" fmla="*/ 3117273 h 3420093"/>
                <a:gd name="connsiteX20" fmla="*/ 546265 w 1116281"/>
                <a:gd name="connsiteY20" fmla="*/ 3420093 h 342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6281" h="3420093">
                  <a:moveTo>
                    <a:pt x="546265" y="3420093"/>
                  </a:moveTo>
                  <a:lnTo>
                    <a:pt x="653143" y="3046021"/>
                  </a:lnTo>
                  <a:lnTo>
                    <a:pt x="730333" y="2796639"/>
                  </a:lnTo>
                  <a:lnTo>
                    <a:pt x="777834" y="2666010"/>
                  </a:lnTo>
                  <a:lnTo>
                    <a:pt x="849086" y="2517569"/>
                  </a:lnTo>
                  <a:lnTo>
                    <a:pt x="938151" y="2386940"/>
                  </a:lnTo>
                  <a:lnTo>
                    <a:pt x="997527" y="2327564"/>
                  </a:lnTo>
                  <a:lnTo>
                    <a:pt x="1068779" y="2286000"/>
                  </a:lnTo>
                  <a:lnTo>
                    <a:pt x="1116281" y="2268187"/>
                  </a:lnTo>
                  <a:lnTo>
                    <a:pt x="0" y="0"/>
                  </a:lnTo>
                  <a:lnTo>
                    <a:pt x="35626" y="380010"/>
                  </a:lnTo>
                  <a:lnTo>
                    <a:pt x="83127" y="700644"/>
                  </a:lnTo>
                  <a:lnTo>
                    <a:pt x="124691" y="1068779"/>
                  </a:lnTo>
                  <a:lnTo>
                    <a:pt x="166255" y="1365662"/>
                  </a:lnTo>
                  <a:lnTo>
                    <a:pt x="219694" y="1739735"/>
                  </a:lnTo>
                  <a:lnTo>
                    <a:pt x="261257" y="1983179"/>
                  </a:lnTo>
                  <a:lnTo>
                    <a:pt x="314696" y="2274125"/>
                  </a:lnTo>
                  <a:lnTo>
                    <a:pt x="368135" y="2565070"/>
                  </a:lnTo>
                  <a:lnTo>
                    <a:pt x="433450" y="2873829"/>
                  </a:lnTo>
                  <a:lnTo>
                    <a:pt x="480951" y="3117273"/>
                  </a:lnTo>
                  <a:lnTo>
                    <a:pt x="546265" y="3420093"/>
                  </a:lnTo>
                  <a:close/>
                </a:path>
              </a:pathLst>
            </a:custGeom>
            <a:solidFill>
              <a:srgbClr val="1AF2B9"/>
            </a:solidFill>
            <a:ln>
              <a:solidFill>
                <a:srgbClr val="F81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0000"/>
                </a:solidFill>
              </a:endParaRPr>
            </a:p>
          </p:txBody>
        </p:sp>
        <p:sp>
          <p:nvSpPr>
            <p:cNvPr id="185" name="Полилиния 113"/>
            <p:cNvSpPr/>
            <p:nvPr/>
          </p:nvSpPr>
          <p:spPr>
            <a:xfrm>
              <a:off x="4584502" y="1407225"/>
              <a:ext cx="1134094" cy="3455720"/>
            </a:xfrm>
            <a:custGeom>
              <a:avLst/>
              <a:gdLst>
                <a:gd name="connsiteX0" fmla="*/ 570016 w 1134094"/>
                <a:gd name="connsiteY0" fmla="*/ 3455720 h 3455720"/>
                <a:gd name="connsiteX1" fmla="*/ 700644 w 1134094"/>
                <a:gd name="connsiteY1" fmla="*/ 2867891 h 3455720"/>
                <a:gd name="connsiteX2" fmla="*/ 777834 w 1134094"/>
                <a:gd name="connsiteY2" fmla="*/ 2481943 h 3455720"/>
                <a:gd name="connsiteX3" fmla="*/ 831273 w 1134094"/>
                <a:gd name="connsiteY3" fmla="*/ 2179122 h 3455720"/>
                <a:gd name="connsiteX4" fmla="*/ 860961 w 1134094"/>
                <a:gd name="connsiteY4" fmla="*/ 1995055 h 3455720"/>
                <a:gd name="connsiteX5" fmla="*/ 914400 w 1134094"/>
                <a:gd name="connsiteY5" fmla="*/ 1644733 h 3455720"/>
                <a:gd name="connsiteX6" fmla="*/ 967839 w 1134094"/>
                <a:gd name="connsiteY6" fmla="*/ 1282535 h 3455720"/>
                <a:gd name="connsiteX7" fmla="*/ 1009403 w 1134094"/>
                <a:gd name="connsiteY7" fmla="*/ 950026 h 3455720"/>
                <a:gd name="connsiteX8" fmla="*/ 1056904 w 1134094"/>
                <a:gd name="connsiteY8" fmla="*/ 611580 h 3455720"/>
                <a:gd name="connsiteX9" fmla="*/ 1098468 w 1134094"/>
                <a:gd name="connsiteY9" fmla="*/ 302821 h 3455720"/>
                <a:gd name="connsiteX10" fmla="*/ 1134094 w 1134094"/>
                <a:gd name="connsiteY10" fmla="*/ 0 h 3455720"/>
                <a:gd name="connsiteX11" fmla="*/ 0 w 1134094"/>
                <a:gd name="connsiteY11" fmla="*/ 2280063 h 3455720"/>
                <a:gd name="connsiteX12" fmla="*/ 53439 w 1134094"/>
                <a:gd name="connsiteY12" fmla="*/ 2309751 h 3455720"/>
                <a:gd name="connsiteX13" fmla="*/ 136567 w 1134094"/>
                <a:gd name="connsiteY13" fmla="*/ 2369128 h 3455720"/>
                <a:gd name="connsiteX14" fmla="*/ 201881 w 1134094"/>
                <a:gd name="connsiteY14" fmla="*/ 2446317 h 3455720"/>
                <a:gd name="connsiteX15" fmla="*/ 273133 w 1134094"/>
                <a:gd name="connsiteY15" fmla="*/ 2547257 h 3455720"/>
                <a:gd name="connsiteX16" fmla="*/ 314696 w 1134094"/>
                <a:gd name="connsiteY16" fmla="*/ 2654135 h 3455720"/>
                <a:gd name="connsiteX17" fmla="*/ 385948 w 1134094"/>
                <a:gd name="connsiteY17" fmla="*/ 2826328 h 3455720"/>
                <a:gd name="connsiteX18" fmla="*/ 457200 w 1134094"/>
                <a:gd name="connsiteY18" fmla="*/ 3040083 h 3455720"/>
                <a:gd name="connsiteX19" fmla="*/ 510639 w 1134094"/>
                <a:gd name="connsiteY19" fmla="*/ 3247902 h 3455720"/>
                <a:gd name="connsiteX20" fmla="*/ 570016 w 1134094"/>
                <a:gd name="connsiteY20" fmla="*/ 3455720 h 345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094" h="3455720">
                  <a:moveTo>
                    <a:pt x="570016" y="3455720"/>
                  </a:moveTo>
                  <a:lnTo>
                    <a:pt x="700644" y="2867891"/>
                  </a:lnTo>
                  <a:lnTo>
                    <a:pt x="777834" y="2481943"/>
                  </a:lnTo>
                  <a:lnTo>
                    <a:pt x="831273" y="2179122"/>
                  </a:lnTo>
                  <a:lnTo>
                    <a:pt x="860961" y="1995055"/>
                  </a:lnTo>
                  <a:lnTo>
                    <a:pt x="914400" y="1644733"/>
                  </a:lnTo>
                  <a:lnTo>
                    <a:pt x="967839" y="1282535"/>
                  </a:lnTo>
                  <a:lnTo>
                    <a:pt x="1009403" y="950026"/>
                  </a:lnTo>
                  <a:lnTo>
                    <a:pt x="1056904" y="611580"/>
                  </a:lnTo>
                  <a:lnTo>
                    <a:pt x="1098468" y="302821"/>
                  </a:lnTo>
                  <a:lnTo>
                    <a:pt x="1134094" y="0"/>
                  </a:lnTo>
                  <a:lnTo>
                    <a:pt x="0" y="2280063"/>
                  </a:lnTo>
                  <a:lnTo>
                    <a:pt x="53439" y="2309751"/>
                  </a:lnTo>
                  <a:lnTo>
                    <a:pt x="136567" y="2369128"/>
                  </a:lnTo>
                  <a:lnTo>
                    <a:pt x="201881" y="2446317"/>
                  </a:lnTo>
                  <a:lnTo>
                    <a:pt x="273133" y="2547257"/>
                  </a:lnTo>
                  <a:lnTo>
                    <a:pt x="314696" y="2654135"/>
                  </a:lnTo>
                  <a:lnTo>
                    <a:pt x="385948" y="2826328"/>
                  </a:lnTo>
                  <a:lnTo>
                    <a:pt x="457200" y="3040083"/>
                  </a:lnTo>
                  <a:lnTo>
                    <a:pt x="510639" y="3247902"/>
                  </a:lnTo>
                  <a:lnTo>
                    <a:pt x="570016" y="3455720"/>
                  </a:lnTo>
                  <a:close/>
                </a:path>
              </a:pathLst>
            </a:custGeom>
            <a:solidFill>
              <a:srgbClr val="1AF2B9"/>
            </a:solidFill>
            <a:ln>
              <a:solidFill>
                <a:srgbClr val="F81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0000"/>
                </a:solidFill>
              </a:endParaRPr>
            </a:p>
          </p:txBody>
        </p:sp>
        <p:cxnSp>
          <p:nvCxnSpPr>
            <p:cNvPr id="186" name="Прямая соединительная линия 4"/>
            <p:cNvCxnSpPr/>
            <p:nvPr/>
          </p:nvCxnSpPr>
          <p:spPr>
            <a:xfrm flipH="1">
              <a:off x="5724128" y="1439950"/>
              <a:ext cx="18304" cy="3501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7"/>
            <p:cNvCxnSpPr/>
            <p:nvPr/>
          </p:nvCxnSpPr>
          <p:spPr>
            <a:xfrm flipH="1">
              <a:off x="3419872" y="1411903"/>
              <a:ext cx="3642" cy="34572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4499992" y="4787860"/>
              <a:ext cx="180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0</a:t>
              </a:r>
              <a:endParaRPr lang="uk-UA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627812" y="1247941"/>
              <a:ext cx="47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/>
                <a:t>12</a:t>
              </a:r>
              <a:endParaRPr lang="uk-UA" sz="14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5571264" y="4932570"/>
              <a:ext cx="32403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uk-UA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131840" y="4905160"/>
              <a:ext cx="516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-4</a:t>
              </a:r>
              <a:endParaRPr lang="uk-UA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92016" y="4932571"/>
              <a:ext cx="516143" cy="406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-2</a:t>
              </a:r>
              <a:endParaRPr lang="uk-UA" dirty="0"/>
            </a:p>
          </p:txBody>
        </p:sp>
        <p:cxnSp>
          <p:nvCxnSpPr>
            <p:cNvPr id="71" name="Прямая соединительная линия 54"/>
            <p:cNvCxnSpPr/>
            <p:nvPr/>
          </p:nvCxnSpPr>
          <p:spPr>
            <a:xfrm>
              <a:off x="4927104" y="4681079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811216" y="4945406"/>
              <a:ext cx="516143" cy="406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2</a:t>
              </a:r>
              <a:endParaRPr lang="uk-UA" dirty="0"/>
            </a:p>
          </p:txBody>
        </p:sp>
      </p:grpSp>
      <p:sp>
        <p:nvSpPr>
          <p:cNvPr id="67" name="Text Box 1"/>
          <p:cNvSpPr txBox="1">
            <a:spLocks noChangeArrowheads="1"/>
          </p:cNvSpPr>
          <p:nvPr/>
        </p:nvSpPr>
        <p:spPr bwMode="auto">
          <a:xfrm>
            <a:off x="0" y="6373076"/>
            <a:ext cx="201265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Відповід</a:t>
            </a:r>
            <a:r>
              <a:rPr lang="uk-UA" sz="2200" b="1" dirty="0" smtClean="0">
                <a:solidFill>
                  <a:srgbClr val="002060"/>
                </a:solidFill>
                <a:latin typeface="Calibri" pitchFamily="34" charset="0"/>
              </a:rPr>
              <a:t>ь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9" name="Об'єкт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55112"/>
              </p:ext>
            </p:extLst>
          </p:nvPr>
        </p:nvGraphicFramePr>
        <p:xfrm>
          <a:off x="211756" y="4969982"/>
          <a:ext cx="8807116" cy="146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0" name="Уравнение" r:id="rId4" imgW="3301920" imgH="482400" progId="Equation.3">
                  <p:embed/>
                </p:oleObj>
              </mc:Choice>
              <mc:Fallback>
                <p:oleObj name="Уравнение" r:id="rId4" imgW="3301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56" y="4969982"/>
                        <a:ext cx="8807116" cy="1460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8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1148" y="89043"/>
            <a:ext cx="6215106" cy="7155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5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Розв’язування вправ:</a:t>
            </a:r>
            <a:endParaRPr lang="ru-RU" sz="405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257913" y="881160"/>
            <a:ext cx="64293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85763" indent="-385763">
              <a:buFontTx/>
              <a:buAutoNum type="arabicPeriod"/>
              <a:defRPr/>
            </a:pPr>
            <a:r>
              <a:rPr lang="uk-UA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Обчислити інтеграли:</a:t>
            </a:r>
          </a:p>
          <a:p>
            <a:pPr marL="385763" indent="-385763">
              <a:defRPr/>
            </a:pP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85763" indent="-385763">
              <a:defRPr/>
            </a:pPr>
            <a:r>
              <a:rPr lang="uk-UA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85763" indent="-385763">
              <a:defRPr/>
            </a:pP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85763" indent="-385763">
              <a:defRPr/>
            </a:pPr>
            <a:endParaRPr lang="uk-UA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85763" indent="-385763">
              <a:defRPr/>
            </a:pPr>
            <a:endParaRPr lang="uk-UA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85763" indent="-385763">
              <a:defRPr/>
            </a:pPr>
            <a:r>
              <a:rPr lang="uk-UA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                                       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690734"/>
              </p:ext>
            </p:extLst>
          </p:nvPr>
        </p:nvGraphicFramePr>
        <p:xfrm>
          <a:off x="964198" y="1632672"/>
          <a:ext cx="2058701" cy="163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50" name="Формула" r:id="rId3" imgW="495085" imgH="482391" progId="">
                  <p:embed/>
                </p:oleObj>
              </mc:Choice>
              <mc:Fallback>
                <p:oleObj name="Формула" r:id="rId3" imgW="495085" imgH="482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198" y="1632672"/>
                        <a:ext cx="2058701" cy="16301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07264"/>
              </p:ext>
            </p:extLst>
          </p:nvPr>
        </p:nvGraphicFramePr>
        <p:xfrm>
          <a:off x="835106" y="3076687"/>
          <a:ext cx="2521280" cy="221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51" name="Формула" r:id="rId5" imgW="634725" imgH="685502" progId="">
                  <p:embed/>
                </p:oleObj>
              </mc:Choice>
              <mc:Fallback>
                <p:oleObj name="Формула" r:id="rId5" imgW="634725" imgH="6855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06" y="3076687"/>
                        <a:ext cx="2521280" cy="22115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 descr="C:\Users\Володимиривна\Desktop\zna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7288" y="3872965"/>
            <a:ext cx="2456712" cy="29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2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80" y="1602890"/>
            <a:ext cx="871369" cy="33348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3.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4.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5.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6.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 contrast="40000"/>
          </a:blip>
          <a:stretch>
            <a:fillRect/>
          </a:stretch>
        </p:blipFill>
        <p:spPr>
          <a:xfrm>
            <a:off x="729392" y="279699"/>
            <a:ext cx="3864123" cy="598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Володимиривна\Desktop\дяплик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015" y="3929452"/>
            <a:ext cx="1206076" cy="27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2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7479" y="278431"/>
            <a:ext cx="8424863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sz="54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Домашнє завдання</a:t>
            </a:r>
            <a:r>
              <a:rPr lang="ru-RU" sz="5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uk-UA" sz="5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uk-UA" sz="32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Підручник 2, </a:t>
            </a:r>
            <a:r>
              <a:rPr lang="ru-RU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§ 7(</a:t>
            </a:r>
            <a:r>
              <a:rPr lang="ru-RU" sz="4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опрацювати</a:t>
            </a:r>
            <a:r>
              <a:rPr lang="ru-RU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),</a:t>
            </a:r>
          </a:p>
          <a:p>
            <a:pPr algn="ctr"/>
            <a:r>
              <a:rPr lang="ru-RU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 № 280 (</a:t>
            </a:r>
            <a:r>
              <a:rPr lang="ru-RU" sz="44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б,в</a:t>
            </a:r>
            <a:r>
              <a:rPr lang="ru-RU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), 282, </a:t>
            </a:r>
          </a:p>
          <a:p>
            <a:pPr algn="ctr"/>
            <a:r>
              <a:rPr lang="ru-RU" sz="4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</a:rPr>
              <a:t>291, 304,305. </a:t>
            </a:r>
            <a:endParaRPr lang="uk-U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3811603"/>
            <a:ext cx="6506678" cy="3123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20201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150" y="656923"/>
            <a:ext cx="7883091" cy="4525963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«Математику не </a:t>
            </a:r>
            <a:r>
              <a:rPr lang="ru-RU" sz="6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можна</a:t>
            </a:r>
            <a:r>
              <a:rPr lang="ru-RU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вивчити</a:t>
            </a:r>
            <a:r>
              <a:rPr lang="ru-RU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6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спостерігаючи</a:t>
            </a:r>
            <a:r>
              <a:rPr lang="ru-RU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  як </a:t>
            </a:r>
            <a:r>
              <a:rPr lang="ru-RU" sz="6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це</a:t>
            </a:r>
            <a:r>
              <a:rPr lang="ru-RU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робить</a:t>
            </a:r>
            <a:r>
              <a:rPr lang="ru-RU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сусід</a:t>
            </a:r>
            <a:r>
              <a:rPr lang="ru-RU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…».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uk-UA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                          </a:t>
            </a:r>
            <a:r>
              <a:rPr lang="ru-RU" sz="60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А</a:t>
            </a:r>
            <a:r>
              <a:rPr lang="ru-RU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6000" b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Нівен</a:t>
            </a:r>
            <a:r>
              <a:rPr lang="ru-RU" sz="60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uk-UA" sz="60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sz="6000" dirty="0">
              <a:ln/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79204" name="Picture 4" descr="j007616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3" y="202131"/>
            <a:ext cx="1172525" cy="15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D0001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77" y="4572000"/>
            <a:ext cx="267582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WordArt 4"/>
          <p:cNvSpPr>
            <a:spLocks noChangeArrowheads="1" noChangeShapeType="1" noTextEdit="1"/>
          </p:cNvSpPr>
          <p:nvPr/>
        </p:nvSpPr>
        <p:spPr bwMode="auto">
          <a:xfrm>
            <a:off x="317634" y="154004"/>
            <a:ext cx="8662737" cy="1607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Дякую</a:t>
            </a:r>
            <a:r>
              <a:rPr lang="ru-RU" sz="3600" b="1" kern="1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за </a:t>
            </a:r>
            <a:r>
              <a:rPr lang="ru-RU" sz="3600" b="1" kern="10" dirty="0" err="1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увагу</a:t>
            </a:r>
            <a:r>
              <a:rPr lang="ru-RU" sz="3600" b="1" kern="1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1797" name="WordArt 5"/>
          <p:cNvSpPr>
            <a:spLocks noChangeArrowheads="1" noChangeShapeType="1" noTextEdit="1"/>
          </p:cNvSpPr>
          <p:nvPr/>
        </p:nvSpPr>
        <p:spPr bwMode="auto">
          <a:xfrm>
            <a:off x="885524" y="4568407"/>
            <a:ext cx="7603958" cy="22262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cs typeface="Arial" panose="020B0604020202020204" pitchFamily="34" charset="0"/>
              </a:rPr>
              <a:t>До </a:t>
            </a:r>
            <a:r>
              <a:rPr lang="ru-RU" sz="3600" b="1" kern="10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cs typeface="Arial" panose="020B0604020202020204" pitchFamily="34" charset="0"/>
              </a:rPr>
              <a:t>нових</a:t>
            </a:r>
            <a:r>
              <a:rPr lang="ru-RU" sz="3600" b="1" kern="1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sz="3600" b="1" kern="10" dirty="0" err="1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cs typeface="Arial" panose="020B0604020202020204" pitchFamily="34" charset="0"/>
              </a:rPr>
              <a:t>зустрічей</a:t>
            </a:r>
            <a:r>
              <a:rPr lang="ru-RU" sz="3600" b="1" kern="1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6" name="Picture 8" descr="Картинки по запросу смайлики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37" y="1569571"/>
            <a:ext cx="6409639" cy="320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1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1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6" grpId="1"/>
      <p:bldP spid="161797" grpId="0"/>
      <p:bldP spid="16179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03" y="274638"/>
            <a:ext cx="8845617" cy="91889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4004" y="192505"/>
            <a:ext cx="8412480" cy="69865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chemeClr val="accent4"/>
                </a:solidFill>
              </a:rPr>
              <a:t>          </a:t>
            </a:r>
            <a:r>
              <a:rPr lang="uk-UA" sz="3200" b="1" dirty="0" smtClean="0">
                <a:ln/>
                <a:solidFill>
                  <a:srgbClr val="C00000"/>
                </a:solidFill>
              </a:rPr>
              <a:t>Хай живе теорія – без теорії немає практики</a:t>
            </a:r>
            <a:endParaRPr lang="uk-UA" sz="2800" b="1" dirty="0" smtClean="0">
              <a:ln/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1. Що таке диференціювання функції?</a:t>
            </a:r>
          </a:p>
          <a:p>
            <a:pPr>
              <a:lnSpc>
                <a:spcPct val="150000"/>
              </a:lnSpc>
            </a:pPr>
            <a:r>
              <a:rPr lang="uk-UA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2. Що таке інтегрування функції?</a:t>
            </a:r>
          </a:p>
          <a:p>
            <a:pPr>
              <a:lnSpc>
                <a:spcPct val="150000"/>
              </a:lnSpc>
            </a:pPr>
            <a:r>
              <a:rPr lang="uk-UA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3. Які є між собою ці операції?</a:t>
            </a:r>
          </a:p>
          <a:p>
            <a:pPr>
              <a:lnSpc>
                <a:spcPct val="150000"/>
              </a:lnSpc>
            </a:pPr>
            <a:r>
              <a:rPr lang="uk-UA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4. Назвіть приклади обернених</a:t>
            </a:r>
          </a:p>
          <a:p>
            <a:pPr>
              <a:lnSpc>
                <a:spcPct val="150000"/>
              </a:lnSpc>
            </a:pPr>
            <a:r>
              <a:rPr lang="uk-UA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uk-UA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операцій  в математиці?</a:t>
            </a:r>
          </a:p>
          <a:p>
            <a:pPr>
              <a:lnSpc>
                <a:spcPct val="150000"/>
              </a:lnSpc>
            </a:pPr>
            <a:r>
              <a:rPr lang="uk-UA" sz="2600" b="1" dirty="0" smtClean="0">
                <a:ln/>
                <a:solidFill>
                  <a:schemeClr val="accent4"/>
                </a:solidFill>
              </a:rPr>
              <a:t>   </a:t>
            </a:r>
            <a:endParaRPr lang="uk-UA" sz="2800" b="1" dirty="0" smtClean="0">
              <a:ln/>
              <a:solidFill>
                <a:schemeClr val="accent4"/>
              </a:solidFill>
            </a:endParaRPr>
          </a:p>
          <a:p>
            <a:endParaRPr lang="uk-UA" b="1" dirty="0" smtClean="0">
              <a:ln/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endParaRPr lang="uk-U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Рисунок 8" descr="http://3.bp.blogspot.com/-utEqUlzVngY/T2BSkuLoVII/AAAAAAAAC1s/dFZPb60A6Fs/s1600/11%25282%252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052" y="3801979"/>
            <a:ext cx="2322948" cy="29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33545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09973" y="72507"/>
            <a:ext cx="844740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chemeClr val="accent4"/>
                </a:solidFill>
              </a:rPr>
              <a:t>          </a:t>
            </a:r>
            <a:r>
              <a:rPr lang="uk-UA" sz="3600" b="1" dirty="0" smtClean="0">
                <a:ln/>
                <a:solidFill>
                  <a:srgbClr val="C00000"/>
                </a:solidFill>
              </a:rPr>
              <a:t>Хай живе теорія – без теорії немає практики</a:t>
            </a:r>
          </a:p>
          <a:p>
            <a:pPr>
              <a:lnSpc>
                <a:spcPct val="150000"/>
              </a:lnSpc>
            </a:pPr>
            <a:r>
              <a:rPr lang="uk-UA" sz="4000" b="1" dirty="0" smtClean="0">
                <a:ln/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5. Кожна первісна для функції  має вигляд?</a:t>
            </a:r>
          </a:p>
          <a:p>
            <a:pPr>
              <a:lnSpc>
                <a:spcPct val="150000"/>
              </a:lnSpc>
            </a:pPr>
            <a:r>
              <a:rPr lang="uk-UA" sz="4000" b="1" dirty="0" smtClean="0">
                <a:ln/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6. Що це означає геометрично?</a:t>
            </a:r>
          </a:p>
          <a:p>
            <a:pPr>
              <a:lnSpc>
                <a:spcPct val="150000"/>
              </a:lnSpc>
            </a:pPr>
            <a:r>
              <a:rPr lang="uk-UA" sz="2600" b="1" dirty="0" smtClean="0">
                <a:ln/>
                <a:solidFill>
                  <a:schemeClr val="accent4"/>
                </a:solidFill>
              </a:rPr>
              <a:t>   </a:t>
            </a:r>
            <a:endParaRPr lang="uk-UA" sz="2800" b="1" dirty="0" smtClean="0">
              <a:ln/>
              <a:solidFill>
                <a:schemeClr val="accent4"/>
              </a:solidFill>
            </a:endParaRPr>
          </a:p>
          <a:p>
            <a:endParaRPr lang="uk-UA" b="1" dirty="0" smtClean="0">
              <a:ln/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endParaRPr lang="uk-U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4371102" y="3388093"/>
            <a:ext cx="4686271" cy="3469907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" name="Picture 2" descr="http://mir.zavantag.com/pars_docs/refs/23/22851/22851_html_m6d6f51f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85" y="3570973"/>
            <a:ext cx="3085996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45426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1034506" y="1675159"/>
            <a:ext cx="64807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7</a:t>
            </a: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. </a:t>
            </a:r>
            <a:r>
              <a:rPr lang="uk-UA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Як називають </a:t>
            </a: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рівність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?</a:t>
            </a:r>
            <a:endParaRPr lang="uk-UA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242" y="228609"/>
            <a:ext cx="8286808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</a:rPr>
              <a:t>Хай живе теорія – без теорії немає практики</a:t>
            </a:r>
          </a:p>
        </p:txBody>
      </p:sp>
      <p:graphicFrame>
        <p:nvGraphicFramePr>
          <p:cNvPr id="5198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469264"/>
              </p:ext>
            </p:extLst>
          </p:nvPr>
        </p:nvGraphicFramePr>
        <p:xfrm>
          <a:off x="890046" y="2221201"/>
          <a:ext cx="75692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Формула" r:id="rId3" imgW="1981200" imgH="482600" progId="">
                  <p:embed/>
                </p:oleObj>
              </mc:Choice>
              <mc:Fallback>
                <p:oleObj name="Формула" r:id="rId3" imgW="1981200" imgH="4826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046" y="2221201"/>
                        <a:ext cx="75692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034506" y="4297452"/>
            <a:ext cx="7783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Де використовується формула Ньютона-Лейбніца?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857232"/>
            <a:ext cx="8286808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</a:rPr>
              <a:t>Хай живе теорія – без теорії немає практики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90803"/>
              </p:ext>
            </p:extLst>
          </p:nvPr>
        </p:nvGraphicFramePr>
        <p:xfrm>
          <a:off x="2310063" y="2884539"/>
          <a:ext cx="3773103" cy="158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2" name="Уравнение" r:id="rId3" imgW="583920" imgH="482400" progId="Equation.3">
                  <p:embed/>
                </p:oleObj>
              </mc:Choice>
              <mc:Fallback>
                <p:oleObj name="Уравнение" r:id="rId3" imgW="583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063" y="2884539"/>
                        <a:ext cx="3773103" cy="15848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159111" y="2199144"/>
            <a:ext cx="7331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 </a:t>
            </a: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Прочитайте вираз  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043608" y="4446871"/>
            <a:ext cx="78581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defRPr/>
            </a:pP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uk-U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Яка  різниця між невизначеним інтегралом та визначеним 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18334" y="-365761"/>
            <a:ext cx="9025666" cy="7132321"/>
          </a:xfr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4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802" y="1206400"/>
            <a:ext cx="7772400" cy="2095066"/>
          </a:xfrm>
        </p:spPr>
        <p:txBody>
          <a:bodyPr>
            <a:noAutofit/>
          </a:bodyPr>
          <a:lstStyle/>
          <a:p>
            <a:r>
              <a:rPr lang="uk-UA" sz="66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Застосування знань та формування вмінь та навичок</a:t>
            </a:r>
            <a:endParaRPr lang="uk-UA" sz="6600" b="1" spc="5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4517" y="4405056"/>
            <a:ext cx="8037095" cy="1752600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0070C0"/>
                </a:solidFill>
              </a:rPr>
              <a:t>Розв</a:t>
            </a:r>
            <a:r>
              <a:rPr lang="en-US" sz="4800" dirty="0" smtClean="0">
                <a:solidFill>
                  <a:srgbClr val="0070C0"/>
                </a:solidFill>
              </a:rPr>
              <a:t>’</a:t>
            </a:r>
            <a:r>
              <a:rPr lang="uk-UA" sz="4800" dirty="0" smtClean="0">
                <a:solidFill>
                  <a:srgbClr val="0070C0"/>
                </a:solidFill>
              </a:rPr>
              <a:t>язування різнорівневих вправ</a:t>
            </a:r>
            <a:endParaRPr lang="uk-UA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9658" y="298620"/>
            <a:ext cx="8043890" cy="5124328"/>
          </a:xfrm>
        </p:spPr>
        <p:txBody>
          <a:bodyPr/>
          <a:lstStyle/>
          <a:p>
            <a:pPr algn="ctr">
              <a:buNone/>
            </a:pP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Задачі з ЗНО 2011 року.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uk-UA" dirty="0"/>
          </a:p>
        </p:txBody>
      </p:sp>
      <p:pic>
        <p:nvPicPr>
          <p:cNvPr id="13314" name="Picture 2" descr="http://boltushka-log2011.narod.ru/olderfiles/2/Sov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6185" y="3917482"/>
            <a:ext cx="2198708" cy="28490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0926" y="1121847"/>
            <a:ext cx="84413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uk-UA" sz="2600" b="1" dirty="0" smtClean="0">
                <a:solidFill>
                  <a:srgbClr val="002060"/>
                </a:solidFill>
              </a:rPr>
              <a:t>Матеріальна точка рухається за законом  </a:t>
            </a:r>
            <a:r>
              <a:rPr lang="en-US" sz="2600" b="1" i="1" dirty="0" smtClean="0">
                <a:solidFill>
                  <a:srgbClr val="002060"/>
                </a:solidFill>
              </a:rPr>
              <a:t>s</a:t>
            </a:r>
            <a:r>
              <a:rPr lang="ru-RU" sz="2600" b="1" i="1" dirty="0" smtClean="0">
                <a:solidFill>
                  <a:srgbClr val="002060"/>
                </a:solidFill>
              </a:rPr>
              <a:t>(</a:t>
            </a:r>
            <a:r>
              <a:rPr lang="en-US" sz="2600" b="1" i="1" dirty="0" smtClean="0">
                <a:solidFill>
                  <a:srgbClr val="002060"/>
                </a:solidFill>
              </a:rPr>
              <a:t>t</a:t>
            </a:r>
            <a:r>
              <a:rPr lang="ru-RU" sz="2600" b="1" i="1" dirty="0" smtClean="0">
                <a:solidFill>
                  <a:srgbClr val="002060"/>
                </a:solidFill>
              </a:rPr>
              <a:t>)=2</a:t>
            </a:r>
            <a:r>
              <a:rPr lang="en-US" sz="2600" b="1" i="1" dirty="0" smtClean="0">
                <a:solidFill>
                  <a:srgbClr val="002060"/>
                </a:solidFill>
              </a:rPr>
              <a:t>t</a:t>
            </a:r>
            <a:r>
              <a:rPr lang="ru-RU" sz="2600" b="1" i="1" baseline="30000" dirty="0" smtClean="0">
                <a:solidFill>
                  <a:srgbClr val="002060"/>
                </a:solidFill>
              </a:rPr>
              <a:t>2</a:t>
            </a:r>
            <a:r>
              <a:rPr lang="ru-RU" sz="2600" b="1" i="1" dirty="0" smtClean="0">
                <a:solidFill>
                  <a:srgbClr val="002060"/>
                </a:solidFill>
              </a:rPr>
              <a:t> + 5</a:t>
            </a:r>
            <a:r>
              <a:rPr lang="en-US" sz="2600" b="1" i="1" dirty="0" smtClean="0">
                <a:solidFill>
                  <a:srgbClr val="002060"/>
                </a:solidFill>
              </a:rPr>
              <a:t>t</a:t>
            </a:r>
            <a:r>
              <a:rPr lang="uk-UA" sz="2600" b="1" dirty="0" smtClean="0">
                <a:solidFill>
                  <a:srgbClr val="002060"/>
                </a:solidFill>
              </a:rPr>
              <a:t>, де </a:t>
            </a:r>
            <a:r>
              <a:rPr lang="en-US" sz="2600" b="1" i="1" dirty="0" smtClean="0">
                <a:solidFill>
                  <a:srgbClr val="002060"/>
                </a:solidFill>
              </a:rPr>
              <a:t>s</a:t>
            </a:r>
            <a:r>
              <a:rPr lang="uk-UA" sz="2600" b="1" dirty="0" smtClean="0">
                <a:solidFill>
                  <a:srgbClr val="002060"/>
                </a:solidFill>
              </a:rPr>
              <a:t> вимірюється в метрах, а </a:t>
            </a:r>
            <a:r>
              <a:rPr lang="en-US" sz="2600" b="1" i="1" dirty="0" smtClean="0">
                <a:solidFill>
                  <a:srgbClr val="002060"/>
                </a:solidFill>
              </a:rPr>
              <a:t>t </a:t>
            </a:r>
            <a:r>
              <a:rPr lang="uk-UA" sz="2600" b="1" dirty="0" smtClean="0">
                <a:solidFill>
                  <a:srgbClr val="002060"/>
                </a:solidFill>
              </a:rPr>
              <a:t>в секундах. Знайти значення </a:t>
            </a:r>
            <a:r>
              <a:rPr lang="en-US" sz="2600" b="1" i="1" dirty="0" smtClean="0">
                <a:solidFill>
                  <a:srgbClr val="002060"/>
                </a:solidFill>
              </a:rPr>
              <a:t>t </a:t>
            </a:r>
            <a:r>
              <a:rPr lang="uk-UA" sz="2600" b="1" dirty="0" smtClean="0">
                <a:solidFill>
                  <a:srgbClr val="002060"/>
                </a:solidFill>
              </a:rPr>
              <a:t>(у секундах), при якому миттєва швидкість матеріальної точки дорівнює 64 </a:t>
            </a:r>
            <a:r>
              <a:rPr lang="uk-UA" sz="2600" b="1" i="1" dirty="0" smtClean="0">
                <a:solidFill>
                  <a:srgbClr val="002060"/>
                </a:solidFill>
              </a:rPr>
              <a:t>м/с</a:t>
            </a:r>
            <a:r>
              <a:rPr lang="uk-UA" sz="2600" b="1" dirty="0" smtClean="0">
                <a:solidFill>
                  <a:srgbClr val="002060"/>
                </a:solidFill>
              </a:rPr>
              <a:t>. </a:t>
            </a:r>
            <a:endParaRPr lang="uk-UA" sz="2600" dirty="0" smtClean="0">
              <a:solidFill>
                <a:srgbClr val="002060"/>
              </a:solidFill>
            </a:endParaRPr>
          </a:p>
          <a:p>
            <a:pPr algn="just"/>
            <a:r>
              <a:rPr lang="uk-UA" sz="2600" b="1" dirty="0" smtClean="0"/>
              <a:t>2.  Функція  </a:t>
            </a:r>
            <a:r>
              <a:rPr lang="ru-RU" sz="2600" b="1" dirty="0" smtClean="0"/>
              <a:t>                                               </a:t>
            </a:r>
            <a:r>
              <a:rPr lang="uk-UA" sz="2600" b="1" dirty="0" smtClean="0"/>
              <a:t>є первісною функції. </a:t>
            </a:r>
          </a:p>
          <a:p>
            <a:pPr algn="just"/>
            <a:r>
              <a:rPr lang="uk-UA" sz="2600" b="1" dirty="0" smtClean="0"/>
              <a:t>      Знайдіть функцію.</a:t>
            </a:r>
          </a:p>
          <a:p>
            <a:pPr algn="just"/>
            <a:endParaRPr lang="uk-UA" sz="2400" b="1" dirty="0" smtClean="0"/>
          </a:p>
          <a:p>
            <a:pPr algn="just"/>
            <a:endParaRPr lang="uk-UA" sz="2200" dirty="0" smtClean="0"/>
          </a:p>
          <a:p>
            <a:endParaRPr lang="uk-UA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971036"/>
              </p:ext>
            </p:extLst>
          </p:nvPr>
        </p:nvGraphicFramePr>
        <p:xfrm>
          <a:off x="2171628" y="2770884"/>
          <a:ext cx="3121040" cy="431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10" name="Формула" r:id="rId4" imgW="1206360" imgH="203040" progId="Equation.3">
                  <p:embed/>
                </p:oleObj>
              </mc:Choice>
              <mc:Fallback>
                <p:oleObj name="Формула" r:id="rId4" imgW="1206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628" y="2770884"/>
                        <a:ext cx="3121040" cy="4312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128325"/>
              </p:ext>
            </p:extLst>
          </p:nvPr>
        </p:nvGraphicFramePr>
        <p:xfrm>
          <a:off x="698072" y="3705726"/>
          <a:ext cx="4056808" cy="237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11" name="Формула" r:id="rId6" imgW="1777680" imgH="1117440" progId="Equation.3">
                  <p:embed/>
                </p:oleObj>
              </mc:Choice>
              <mc:Fallback>
                <p:oleObj name="Формула" r:id="rId6" imgW="17776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72" y="3705726"/>
                        <a:ext cx="4056808" cy="23759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2390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418</Words>
  <Application>Microsoft Office PowerPoint</Application>
  <PresentationFormat>Экран (4:3)</PresentationFormat>
  <Paragraphs>99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Monotype Corsiva</vt:lpstr>
      <vt:lpstr>Times New Roman</vt:lpstr>
      <vt:lpstr>Wingdings</vt:lpstr>
      <vt:lpstr>Тема Office</vt:lpstr>
      <vt:lpstr>Формула</vt:lpstr>
      <vt:lpstr>Уравнение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Застосування знань та формування вмінь та навичок</vt:lpstr>
      <vt:lpstr>Презентация PowerPoint</vt:lpstr>
      <vt:lpstr>Інтерактивна вправа “Перевір себе”</vt:lpstr>
      <vt:lpstr>Інтерактивна вправа “Випробування площами”</vt:lpstr>
      <vt:lpstr>Усне тестове завдання</vt:lpstr>
      <vt:lpstr>Презентация PowerPoint</vt:lpstr>
      <vt:lpstr> Приклад 3. Знаходження площі фігури, обмеженої лініями y=x2, y=2x.</vt:lpstr>
      <vt:lpstr>Презентация PowerPoint</vt:lpstr>
      <vt:lpstr>Презентация PowerPoint</vt:lpstr>
      <vt:lpstr>Презентация PowerPoint</vt:lpstr>
      <vt:lpstr>3.  4.   5.  6.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Учетная запись Майкрософт</cp:lastModifiedBy>
  <cp:revision>359</cp:revision>
  <dcterms:created xsi:type="dcterms:W3CDTF">2015-01-22T00:53:07Z</dcterms:created>
  <dcterms:modified xsi:type="dcterms:W3CDTF">2023-10-27T20:04:05Z</dcterms:modified>
</cp:coreProperties>
</file>