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notesMasterIdLst>
    <p:notesMasterId r:id="rId57"/>
  </p:notesMasterIdLst>
  <p:sldIdLst>
    <p:sldId id="256" r:id="rId3"/>
    <p:sldId id="257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9" r:id="rId37"/>
    <p:sldId id="310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FF672-33C9-4626-AE27-27F23D1451E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64172-FCBB-4175-9973-F837D7CD9BD5}">
      <dgm:prSet phldrT="[Текст]" custT="1"/>
      <dgm:spPr>
        <a:gradFill flip="none" rotWithShape="0">
          <a:gsLst>
            <a:gs pos="0">
              <a:srgbClr val="00CC00">
                <a:shade val="30000"/>
                <a:satMod val="115000"/>
              </a:srgbClr>
            </a:gs>
            <a:gs pos="50000">
              <a:srgbClr val="00CC00">
                <a:shade val="67500"/>
                <a:satMod val="115000"/>
              </a:srgbClr>
            </a:gs>
            <a:gs pos="100000">
              <a:srgbClr val="00CC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ротаційні (змінювані) трійки  </a:t>
          </a:r>
          <a:endParaRPr lang="ru-RU" sz="1000" dirty="0"/>
        </a:p>
      </dgm:t>
    </dgm:pt>
    <dgm:pt modelId="{2A8E3043-8358-445B-BC78-FDF8B26107E1}" type="parTrans" cxnId="{F83BF814-8433-4539-96FC-DA3E65759ECA}">
      <dgm:prSet/>
      <dgm:spPr/>
      <dgm:t>
        <a:bodyPr/>
        <a:lstStyle/>
        <a:p>
          <a:endParaRPr lang="ru-RU"/>
        </a:p>
      </dgm:t>
    </dgm:pt>
    <dgm:pt modelId="{8C1CB598-7BA0-4155-991C-B5F9B97CEB84}" type="sibTrans" cxnId="{F83BF814-8433-4539-96FC-DA3E65759ECA}">
      <dgm:prSet custT="1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в парах  </a:t>
          </a:r>
          <a:endParaRPr lang="ru-RU" sz="1000" dirty="0"/>
        </a:p>
      </dgm:t>
    </dgm:pt>
    <dgm:pt modelId="{6B9FDE23-C879-478D-9019-FA25EE6965F5}">
      <dgm:prSet phldrT="[Текст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два – чотири – всі разом  </a:t>
          </a:r>
          <a:endParaRPr lang="ru-RU" sz="1000" dirty="0"/>
        </a:p>
      </dgm:t>
    </dgm:pt>
    <dgm:pt modelId="{5D1E4482-110B-452A-971F-2813DF7228C3}" type="parTrans" cxnId="{9A9A51A0-B71E-4D6E-87A2-2DB186111996}">
      <dgm:prSet/>
      <dgm:spPr/>
      <dgm:t>
        <a:bodyPr/>
        <a:lstStyle/>
        <a:p>
          <a:endParaRPr lang="ru-RU"/>
        </a:p>
      </dgm:t>
    </dgm:pt>
    <dgm:pt modelId="{195CFA2F-217D-4460-999A-A5284943CFE6}" type="sibTrans" cxnId="{9A9A51A0-B71E-4D6E-87A2-2DB186111996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карусель</a:t>
          </a:r>
          <a:endParaRPr lang="ru-RU" sz="1000" dirty="0"/>
        </a:p>
      </dgm:t>
    </dgm:pt>
    <dgm:pt modelId="{456B09C9-DB91-49F2-9F19-15C9D0A50725}">
      <dgm:prSet phldrT="[Текст]" custT="1"/>
      <dgm:spPr>
        <a:gradFill flip="none" rotWithShape="0">
          <a:gsLst>
            <a:gs pos="0">
              <a:srgbClr val="00FF99">
                <a:shade val="30000"/>
                <a:satMod val="115000"/>
              </a:srgbClr>
            </a:gs>
            <a:gs pos="50000">
              <a:srgbClr val="00FF99">
                <a:shade val="67500"/>
                <a:satMod val="115000"/>
              </a:srgbClr>
            </a:gs>
            <a:gs pos="100000">
              <a:srgbClr val="00FF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акваріум </a:t>
          </a:r>
          <a:endParaRPr lang="ru-RU" sz="1000" dirty="0"/>
        </a:p>
      </dgm:t>
    </dgm:pt>
    <dgm:pt modelId="{C7DBAB4F-D8C2-440F-BA1A-486F860C8D88}" type="parTrans" cxnId="{8C10AD17-DC5E-4C41-8149-BBBE96D6F7EB}">
      <dgm:prSet/>
      <dgm:spPr/>
      <dgm:t>
        <a:bodyPr/>
        <a:lstStyle/>
        <a:p>
          <a:endParaRPr lang="ru-RU"/>
        </a:p>
      </dgm:t>
    </dgm:pt>
    <dgm:pt modelId="{2011050F-254E-4559-AC06-9886117E4FDA}" type="sibTrans" cxnId="{8C10AD17-DC5E-4C41-8149-BBBE96D6F7EB}">
      <dgm:prSet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в малих групах (діалог, синтез думок, спільний проект, коло ідей</a:t>
          </a:r>
          <a:endParaRPr lang="ru-RU" dirty="0"/>
        </a:p>
      </dgm:t>
    </dgm:pt>
    <dgm:pt modelId="{81A083BB-6BE0-4B3D-8C8D-36CE332765C9}" type="pres">
      <dgm:prSet presAssocID="{E8FFF672-33C9-4626-AE27-27F23D1451E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48BB8F-D08B-41A2-A2B0-F564D834B381}" type="pres">
      <dgm:prSet presAssocID="{67264172-FCBB-4175-9973-F837D7CD9BD5}" presName="composite" presStyleCnt="0"/>
      <dgm:spPr/>
    </dgm:pt>
    <dgm:pt modelId="{15A4AA5D-6B56-465F-AF05-279BAFD45DC2}" type="pres">
      <dgm:prSet presAssocID="{67264172-FCBB-4175-9973-F837D7CD9BD5}" presName="Parent1" presStyleLbl="node1" presStyleIdx="0" presStyleCnt="6" custLinFactX="-97391" custLinFactY="59592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0D73-96EB-4081-BD32-019902820300}" type="pres">
      <dgm:prSet presAssocID="{67264172-FCBB-4175-9973-F837D7CD9BD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DFD6E-88E7-4B19-B8B2-D102EB1278B2}" type="pres">
      <dgm:prSet presAssocID="{67264172-FCBB-4175-9973-F837D7CD9BD5}" presName="BalanceSpacing" presStyleCnt="0"/>
      <dgm:spPr/>
    </dgm:pt>
    <dgm:pt modelId="{866B516C-85A7-4833-9737-E9FCD5A87AE5}" type="pres">
      <dgm:prSet presAssocID="{67264172-FCBB-4175-9973-F837D7CD9BD5}" presName="BalanceSpacing1" presStyleCnt="0"/>
      <dgm:spPr/>
    </dgm:pt>
    <dgm:pt modelId="{AFAA3667-34EC-4D4B-9D28-2C81B32CDF29}" type="pres">
      <dgm:prSet presAssocID="{8C1CB598-7BA0-4155-991C-B5F9B97CEB84}" presName="Accent1Text" presStyleLbl="node1" presStyleIdx="1" presStyleCnt="6" custLinFactX="-100000" custLinFactY="53970" custLinFactNeighborX="-162470" custLinFactNeighborY="100000"/>
      <dgm:spPr/>
      <dgm:t>
        <a:bodyPr/>
        <a:lstStyle/>
        <a:p>
          <a:endParaRPr lang="ru-RU"/>
        </a:p>
      </dgm:t>
    </dgm:pt>
    <dgm:pt modelId="{282A6215-5D5C-4733-A892-35F9C8CC74A4}" type="pres">
      <dgm:prSet presAssocID="{8C1CB598-7BA0-4155-991C-B5F9B97CEB84}" presName="spaceBetweenRectangles" presStyleCnt="0"/>
      <dgm:spPr/>
    </dgm:pt>
    <dgm:pt modelId="{B3B1377E-290C-4154-9D6A-2283F183FEC8}" type="pres">
      <dgm:prSet presAssocID="{6B9FDE23-C879-478D-9019-FA25EE6965F5}" presName="composite" presStyleCnt="0"/>
      <dgm:spPr/>
    </dgm:pt>
    <dgm:pt modelId="{22D55478-9E21-4B23-8FCD-A99863BC60CA}" type="pres">
      <dgm:prSet presAssocID="{6B9FDE23-C879-478D-9019-FA25EE6965F5}" presName="Parent1" presStyleLbl="node1" presStyleIdx="2" presStyleCnt="6" custLinFactNeighborX="55956" custLinFactNeighborY="770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E8009-5930-427B-8D3A-C7CC0857A409}" type="pres">
      <dgm:prSet presAssocID="{6B9FDE23-C879-478D-9019-FA25EE6965F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3DE1-429E-4B09-895E-1F179F340C0B}" type="pres">
      <dgm:prSet presAssocID="{6B9FDE23-C879-478D-9019-FA25EE6965F5}" presName="BalanceSpacing" presStyleCnt="0"/>
      <dgm:spPr/>
    </dgm:pt>
    <dgm:pt modelId="{90B3418A-F151-4038-AE8D-87E368507484}" type="pres">
      <dgm:prSet presAssocID="{6B9FDE23-C879-478D-9019-FA25EE6965F5}" presName="BalanceSpacing1" presStyleCnt="0"/>
      <dgm:spPr/>
    </dgm:pt>
    <dgm:pt modelId="{25F0BD67-76B8-46C2-8685-3A8231D8728E}" type="pres">
      <dgm:prSet presAssocID="{195CFA2F-217D-4460-999A-A5284943CFE6}" presName="Accent1Text" presStyleLbl="node1" presStyleIdx="3" presStyleCnt="6" custLinFactX="100000" custLinFactNeighborX="157316" custLinFactNeighborY="67643"/>
      <dgm:spPr/>
      <dgm:t>
        <a:bodyPr/>
        <a:lstStyle/>
        <a:p>
          <a:endParaRPr lang="ru-RU"/>
        </a:p>
      </dgm:t>
    </dgm:pt>
    <dgm:pt modelId="{55B6B679-D0A4-4F37-83F8-2643E5CEC4F7}" type="pres">
      <dgm:prSet presAssocID="{195CFA2F-217D-4460-999A-A5284943CFE6}" presName="spaceBetweenRectangles" presStyleCnt="0"/>
      <dgm:spPr/>
    </dgm:pt>
    <dgm:pt modelId="{C1049128-81F4-48C9-9C6F-B2D64C0180D8}" type="pres">
      <dgm:prSet presAssocID="{456B09C9-DB91-49F2-9F19-15C9D0A50725}" presName="composite" presStyleCnt="0"/>
      <dgm:spPr/>
    </dgm:pt>
    <dgm:pt modelId="{4A183F93-0657-463C-AAD5-C979F89A5D35}" type="pres">
      <dgm:prSet presAssocID="{456B09C9-DB91-49F2-9F19-15C9D0A50725}" presName="Parent1" presStyleLbl="node1" presStyleIdx="4" presStyleCnt="6" custLinFactX="84857" custLinFactNeighborX="100000" custLinFactNeighborY="-21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CDBF2-731F-4B33-93F5-75DABCE4F9C6}" type="pres">
      <dgm:prSet presAssocID="{456B09C9-DB91-49F2-9F19-15C9D0A507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9B5E4-793F-4A95-A4E9-E90635AB9073}" type="pres">
      <dgm:prSet presAssocID="{456B09C9-DB91-49F2-9F19-15C9D0A50725}" presName="BalanceSpacing" presStyleCnt="0"/>
      <dgm:spPr/>
    </dgm:pt>
    <dgm:pt modelId="{5B435014-222F-48EE-B710-52EA5FBE470B}" type="pres">
      <dgm:prSet presAssocID="{456B09C9-DB91-49F2-9F19-15C9D0A50725}" presName="BalanceSpacing1" presStyleCnt="0"/>
      <dgm:spPr/>
    </dgm:pt>
    <dgm:pt modelId="{75B9A4A4-8216-4F99-931C-A5BF2E80CC50}" type="pres">
      <dgm:prSet presAssocID="{2011050F-254E-4559-AC06-9886117E4FDA}" presName="Accent1Text" presStyleLbl="node1" presStyleIdx="5" presStyleCnt="6" custScaleX="180949" custLinFactX="200000" custLinFactY="-43319" custLinFactNeighborX="211090" custLinFactNeighborY="-100000"/>
      <dgm:spPr/>
      <dgm:t>
        <a:bodyPr/>
        <a:lstStyle/>
        <a:p>
          <a:endParaRPr lang="ru-RU"/>
        </a:p>
      </dgm:t>
    </dgm:pt>
  </dgm:ptLst>
  <dgm:cxnLst>
    <dgm:cxn modelId="{732AF0CC-F32F-49F4-9389-7995D75202C1}" type="presOf" srcId="{67264172-FCBB-4175-9973-F837D7CD9BD5}" destId="{15A4AA5D-6B56-465F-AF05-279BAFD45DC2}" srcOrd="0" destOrd="0" presId="urn:microsoft.com/office/officeart/2008/layout/AlternatingHexagons"/>
    <dgm:cxn modelId="{194B55A2-C459-4A2D-A55E-C90CC6343141}" type="presOf" srcId="{195CFA2F-217D-4460-999A-A5284943CFE6}" destId="{25F0BD67-76B8-46C2-8685-3A8231D8728E}" srcOrd="0" destOrd="0" presId="urn:microsoft.com/office/officeart/2008/layout/AlternatingHexagons"/>
    <dgm:cxn modelId="{407B7E18-CF8D-473C-B907-CAF13DBB1519}" type="presOf" srcId="{2011050F-254E-4559-AC06-9886117E4FDA}" destId="{75B9A4A4-8216-4F99-931C-A5BF2E80CC50}" srcOrd="0" destOrd="0" presId="urn:microsoft.com/office/officeart/2008/layout/AlternatingHexagons"/>
    <dgm:cxn modelId="{F83BF814-8433-4539-96FC-DA3E65759ECA}" srcId="{E8FFF672-33C9-4626-AE27-27F23D1451EA}" destId="{67264172-FCBB-4175-9973-F837D7CD9BD5}" srcOrd="0" destOrd="0" parTransId="{2A8E3043-8358-445B-BC78-FDF8B26107E1}" sibTransId="{8C1CB598-7BA0-4155-991C-B5F9B97CEB84}"/>
    <dgm:cxn modelId="{411B2F8A-B9B9-40DD-80A8-33F28B8C7959}" type="presOf" srcId="{6B9FDE23-C879-478D-9019-FA25EE6965F5}" destId="{22D55478-9E21-4B23-8FCD-A99863BC60CA}" srcOrd="0" destOrd="0" presId="urn:microsoft.com/office/officeart/2008/layout/AlternatingHexagons"/>
    <dgm:cxn modelId="{0FE1E8DE-EF4C-4E12-9658-A69CCF6C1D71}" type="presOf" srcId="{456B09C9-DB91-49F2-9F19-15C9D0A50725}" destId="{4A183F93-0657-463C-AAD5-C979F89A5D35}" srcOrd="0" destOrd="0" presId="urn:microsoft.com/office/officeart/2008/layout/AlternatingHexagons"/>
    <dgm:cxn modelId="{5D098B96-C88A-4EB8-AB70-F4F0F5C270C8}" type="presOf" srcId="{8C1CB598-7BA0-4155-991C-B5F9B97CEB84}" destId="{AFAA3667-34EC-4D4B-9D28-2C81B32CDF29}" srcOrd="0" destOrd="0" presId="urn:microsoft.com/office/officeart/2008/layout/AlternatingHexagons"/>
    <dgm:cxn modelId="{9A9A51A0-B71E-4D6E-87A2-2DB186111996}" srcId="{E8FFF672-33C9-4626-AE27-27F23D1451EA}" destId="{6B9FDE23-C879-478D-9019-FA25EE6965F5}" srcOrd="1" destOrd="0" parTransId="{5D1E4482-110B-452A-971F-2813DF7228C3}" sibTransId="{195CFA2F-217D-4460-999A-A5284943CFE6}"/>
    <dgm:cxn modelId="{6F211490-9292-4DB2-B8BF-879A7FBB40AA}" type="presOf" srcId="{E8FFF672-33C9-4626-AE27-27F23D1451EA}" destId="{81A083BB-6BE0-4B3D-8C8D-36CE332765C9}" srcOrd="0" destOrd="0" presId="urn:microsoft.com/office/officeart/2008/layout/AlternatingHexagons"/>
    <dgm:cxn modelId="{8C10AD17-DC5E-4C41-8149-BBBE96D6F7EB}" srcId="{E8FFF672-33C9-4626-AE27-27F23D1451EA}" destId="{456B09C9-DB91-49F2-9F19-15C9D0A50725}" srcOrd="2" destOrd="0" parTransId="{C7DBAB4F-D8C2-440F-BA1A-486F860C8D88}" sibTransId="{2011050F-254E-4559-AC06-9886117E4FDA}"/>
    <dgm:cxn modelId="{EB9974F8-B887-4D20-B73E-816368594AC8}" type="presParOf" srcId="{81A083BB-6BE0-4B3D-8C8D-36CE332765C9}" destId="{2C48BB8F-D08B-41A2-A2B0-F564D834B381}" srcOrd="0" destOrd="0" presId="urn:microsoft.com/office/officeart/2008/layout/AlternatingHexagons"/>
    <dgm:cxn modelId="{D79C4307-FE8C-45C0-83CB-CBDFC4D8EF75}" type="presParOf" srcId="{2C48BB8F-D08B-41A2-A2B0-F564D834B381}" destId="{15A4AA5D-6B56-465F-AF05-279BAFD45DC2}" srcOrd="0" destOrd="0" presId="urn:microsoft.com/office/officeart/2008/layout/AlternatingHexagons"/>
    <dgm:cxn modelId="{780A2485-4D7C-4340-AE47-F097E672680D}" type="presParOf" srcId="{2C48BB8F-D08B-41A2-A2B0-F564D834B381}" destId="{2ABE0D73-96EB-4081-BD32-019902820300}" srcOrd="1" destOrd="0" presId="urn:microsoft.com/office/officeart/2008/layout/AlternatingHexagons"/>
    <dgm:cxn modelId="{5EA7F7D4-56FA-4D99-B841-6AE5185FB802}" type="presParOf" srcId="{2C48BB8F-D08B-41A2-A2B0-F564D834B381}" destId="{66CDFD6E-88E7-4B19-B8B2-D102EB1278B2}" srcOrd="2" destOrd="0" presId="urn:microsoft.com/office/officeart/2008/layout/AlternatingHexagons"/>
    <dgm:cxn modelId="{A9A33659-F1E1-4BA9-9C18-86C60E0E065D}" type="presParOf" srcId="{2C48BB8F-D08B-41A2-A2B0-F564D834B381}" destId="{866B516C-85A7-4833-9737-E9FCD5A87AE5}" srcOrd="3" destOrd="0" presId="urn:microsoft.com/office/officeart/2008/layout/AlternatingHexagons"/>
    <dgm:cxn modelId="{DFBC7C57-F6F1-451A-BD10-71348E0896D8}" type="presParOf" srcId="{2C48BB8F-D08B-41A2-A2B0-F564D834B381}" destId="{AFAA3667-34EC-4D4B-9D28-2C81B32CDF29}" srcOrd="4" destOrd="0" presId="urn:microsoft.com/office/officeart/2008/layout/AlternatingHexagons"/>
    <dgm:cxn modelId="{E3AC3D4F-5D1B-4CBC-9829-2068A4BCB578}" type="presParOf" srcId="{81A083BB-6BE0-4B3D-8C8D-36CE332765C9}" destId="{282A6215-5D5C-4733-A892-35F9C8CC74A4}" srcOrd="1" destOrd="0" presId="urn:microsoft.com/office/officeart/2008/layout/AlternatingHexagons"/>
    <dgm:cxn modelId="{132047AE-9EBE-4B83-AB5E-DCCFD31AB7B4}" type="presParOf" srcId="{81A083BB-6BE0-4B3D-8C8D-36CE332765C9}" destId="{B3B1377E-290C-4154-9D6A-2283F183FEC8}" srcOrd="2" destOrd="0" presId="urn:microsoft.com/office/officeart/2008/layout/AlternatingHexagons"/>
    <dgm:cxn modelId="{04DFC8E0-DC74-4B63-A51C-5E106CB165E9}" type="presParOf" srcId="{B3B1377E-290C-4154-9D6A-2283F183FEC8}" destId="{22D55478-9E21-4B23-8FCD-A99863BC60CA}" srcOrd="0" destOrd="0" presId="urn:microsoft.com/office/officeart/2008/layout/AlternatingHexagons"/>
    <dgm:cxn modelId="{621D1D40-0CB6-4E84-A1B3-A9FC019F5D33}" type="presParOf" srcId="{B3B1377E-290C-4154-9D6A-2283F183FEC8}" destId="{C46E8009-5930-427B-8D3A-C7CC0857A409}" srcOrd="1" destOrd="0" presId="urn:microsoft.com/office/officeart/2008/layout/AlternatingHexagons"/>
    <dgm:cxn modelId="{F8E1283A-E57A-4763-BAB7-19585DFA2CE7}" type="presParOf" srcId="{B3B1377E-290C-4154-9D6A-2283F183FEC8}" destId="{78B23DE1-429E-4B09-895E-1F179F340C0B}" srcOrd="2" destOrd="0" presId="urn:microsoft.com/office/officeart/2008/layout/AlternatingHexagons"/>
    <dgm:cxn modelId="{C89F8E12-F8F9-4927-873C-BF252A94AF68}" type="presParOf" srcId="{B3B1377E-290C-4154-9D6A-2283F183FEC8}" destId="{90B3418A-F151-4038-AE8D-87E368507484}" srcOrd="3" destOrd="0" presId="urn:microsoft.com/office/officeart/2008/layout/AlternatingHexagons"/>
    <dgm:cxn modelId="{3465C273-0ECE-4518-AA4D-2C6FF3B522BE}" type="presParOf" srcId="{B3B1377E-290C-4154-9D6A-2283F183FEC8}" destId="{25F0BD67-76B8-46C2-8685-3A8231D8728E}" srcOrd="4" destOrd="0" presId="urn:microsoft.com/office/officeart/2008/layout/AlternatingHexagons"/>
    <dgm:cxn modelId="{4941A2FA-9660-4591-8570-57317F21BA4E}" type="presParOf" srcId="{81A083BB-6BE0-4B3D-8C8D-36CE332765C9}" destId="{55B6B679-D0A4-4F37-83F8-2643E5CEC4F7}" srcOrd="3" destOrd="0" presId="urn:microsoft.com/office/officeart/2008/layout/AlternatingHexagons"/>
    <dgm:cxn modelId="{FD953340-F995-47B2-A73D-F55CD7C74598}" type="presParOf" srcId="{81A083BB-6BE0-4B3D-8C8D-36CE332765C9}" destId="{C1049128-81F4-48C9-9C6F-B2D64C0180D8}" srcOrd="4" destOrd="0" presId="urn:microsoft.com/office/officeart/2008/layout/AlternatingHexagons"/>
    <dgm:cxn modelId="{FEF9FA77-6F23-446B-84BF-4DA680F82CD7}" type="presParOf" srcId="{C1049128-81F4-48C9-9C6F-B2D64C0180D8}" destId="{4A183F93-0657-463C-AAD5-C979F89A5D35}" srcOrd="0" destOrd="0" presId="urn:microsoft.com/office/officeart/2008/layout/AlternatingHexagons"/>
    <dgm:cxn modelId="{6DBC0EE5-C445-4981-94C0-4DEF3D67BB97}" type="presParOf" srcId="{C1049128-81F4-48C9-9C6F-B2D64C0180D8}" destId="{F19CDBF2-731F-4B33-93F5-75DABCE4F9C6}" srcOrd="1" destOrd="0" presId="urn:microsoft.com/office/officeart/2008/layout/AlternatingHexagons"/>
    <dgm:cxn modelId="{9E5B577E-90F3-4DC0-B8AC-4EDEA045B7AB}" type="presParOf" srcId="{C1049128-81F4-48C9-9C6F-B2D64C0180D8}" destId="{00E9B5E4-793F-4A95-A4E9-E90635AB9073}" srcOrd="2" destOrd="0" presId="urn:microsoft.com/office/officeart/2008/layout/AlternatingHexagons"/>
    <dgm:cxn modelId="{E6C46840-4144-400B-87C4-4099DBFE455E}" type="presParOf" srcId="{C1049128-81F4-48C9-9C6F-B2D64C0180D8}" destId="{5B435014-222F-48EE-B710-52EA5FBE470B}" srcOrd="3" destOrd="0" presId="urn:microsoft.com/office/officeart/2008/layout/AlternatingHexagons"/>
    <dgm:cxn modelId="{E488D1C4-F355-43F5-BE07-DF79D5E173FF}" type="presParOf" srcId="{C1049128-81F4-48C9-9C6F-B2D64C0180D8}" destId="{75B9A4A4-8216-4F99-931C-A5BF2E80CC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6F688-93E6-4351-B4E4-D47CB07D62CD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5B36B-832A-4B7D-89CC-76320F95AB12}">
      <dgm:prSet custT="1"/>
      <dgm:spPr/>
      <dgm:t>
        <a:bodyPr/>
        <a:lstStyle/>
        <a:p>
          <a:pPr rtl="0"/>
          <a:r>
            <a:rPr lang="ru-RU" sz="2400" b="1" dirty="0" err="1" smtClean="0">
              <a:solidFill>
                <a:srgbClr val="0070C0"/>
              </a:solidFill>
            </a:rPr>
            <a:t>Завдання</a:t>
          </a:r>
          <a:r>
            <a:rPr lang="ru-RU" sz="2400" b="1" dirty="0" smtClean="0">
              <a:solidFill>
                <a:srgbClr val="0070C0"/>
              </a:solidFill>
            </a:rPr>
            <a:t>:</a:t>
          </a:r>
          <a:endParaRPr lang="ru-RU" sz="2400" b="1" dirty="0">
            <a:solidFill>
              <a:srgbClr val="0070C0"/>
            </a:solidFill>
          </a:endParaRPr>
        </a:p>
      </dgm:t>
    </dgm:pt>
    <dgm:pt modelId="{3E152EF9-7132-43D3-8F86-EC781E48E4FE}" type="parTrans" cxnId="{997E27AD-2613-4836-8011-3074B7A7CDA2}">
      <dgm:prSet/>
      <dgm:spPr/>
      <dgm:t>
        <a:bodyPr/>
        <a:lstStyle/>
        <a:p>
          <a:endParaRPr lang="ru-RU"/>
        </a:p>
      </dgm:t>
    </dgm:pt>
    <dgm:pt modelId="{85B63A0D-E6F3-4B37-9D61-04A5C3C1BDA5}" type="sibTrans" cxnId="{997E27AD-2613-4836-8011-3074B7A7CDA2}">
      <dgm:prSet/>
      <dgm:spPr/>
      <dgm:t>
        <a:bodyPr/>
        <a:lstStyle/>
        <a:p>
          <a:endParaRPr lang="ru-RU"/>
        </a:p>
      </dgm:t>
    </dgm:pt>
    <dgm:pt modelId="{58310E86-8CAF-4313-A8DC-A12D0FB973AD}">
      <dgm:prSet custT="1"/>
      <dgm:spPr/>
      <dgm:t>
        <a:bodyPr/>
        <a:lstStyle/>
        <a:p>
          <a:pPr rtl="0"/>
          <a:r>
            <a:rPr lang="ru-RU" sz="1200" b="1" dirty="0" smtClean="0"/>
            <a:t>– </a:t>
          </a:r>
          <a:r>
            <a:rPr lang="ru-RU" sz="1200" b="1" dirty="0" err="1" smtClean="0"/>
            <a:t>навчити</a:t>
          </a:r>
          <a:r>
            <a:rPr lang="ru-RU" sz="1200" b="1" dirty="0" smtClean="0"/>
            <a:t> </a:t>
          </a:r>
          <a:r>
            <a:rPr lang="ru-RU" sz="1200" b="1" dirty="0" err="1" smtClean="0"/>
            <a:t>самостійно</a:t>
          </a:r>
          <a:r>
            <a:rPr lang="ru-RU" sz="1200" b="1" dirty="0" smtClean="0"/>
            <a:t> </a:t>
          </a:r>
          <a:r>
            <a:rPr lang="ru-RU" sz="1200" b="1" dirty="0" err="1" smtClean="0"/>
            <a:t>здобувати</a:t>
          </a:r>
          <a:r>
            <a:rPr lang="ru-RU" sz="1200" b="1" dirty="0" smtClean="0"/>
            <a:t> </a:t>
          </a:r>
          <a:r>
            <a:rPr lang="ru-RU" sz="1200" b="1" dirty="0" err="1" smtClean="0"/>
            <a:t>знання</a:t>
          </a:r>
          <a:r>
            <a:rPr lang="ru-RU" sz="1200" b="1" dirty="0" smtClean="0"/>
            <a:t> та </a:t>
          </a:r>
          <a:r>
            <a:rPr lang="ru-RU" sz="1200" b="1" dirty="0" err="1" smtClean="0"/>
            <a:t>застосовувати</a:t>
          </a:r>
          <a:r>
            <a:rPr lang="ru-RU" sz="1200" b="1" dirty="0" smtClean="0"/>
            <a:t> </a:t>
          </a:r>
          <a:r>
            <a:rPr lang="ru-RU" sz="1200" b="1" dirty="0" err="1" smtClean="0"/>
            <a:t>їх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97443053-3569-4F84-B7F2-1971E77DA253}" type="parTrans" cxnId="{D09BF3BA-4FD0-4D50-9F5D-0A5073AF13A4}">
      <dgm:prSet/>
      <dgm:spPr/>
      <dgm:t>
        <a:bodyPr/>
        <a:lstStyle/>
        <a:p>
          <a:endParaRPr lang="ru-RU"/>
        </a:p>
      </dgm:t>
    </dgm:pt>
    <dgm:pt modelId="{7A20DE25-793F-422E-A109-1A02C868C045}" type="sibTrans" cxnId="{D09BF3BA-4FD0-4D50-9F5D-0A5073AF13A4}">
      <dgm:prSet/>
      <dgm:spPr/>
      <dgm:t>
        <a:bodyPr/>
        <a:lstStyle/>
        <a:p>
          <a:endParaRPr lang="ru-RU"/>
        </a:p>
      </dgm:t>
    </dgm:pt>
    <dgm:pt modelId="{560D82AA-478D-4A35-9FFB-677D0BF9FA3F}">
      <dgm:prSet custT="1"/>
      <dgm:spPr/>
      <dgm:t>
        <a:bodyPr/>
        <a:lstStyle/>
        <a:p>
          <a:pPr rtl="0"/>
          <a:r>
            <a:rPr lang="ru-RU" sz="1200" b="1" dirty="0" smtClean="0"/>
            <a:t>– </a:t>
          </a:r>
          <a:r>
            <a:rPr lang="ru-RU" sz="1200" b="1" dirty="0" err="1" smtClean="0"/>
            <a:t>сприяти</a:t>
          </a:r>
          <a:r>
            <a:rPr lang="ru-RU" sz="1200" b="1" dirty="0" smtClean="0"/>
            <a:t> </a:t>
          </a:r>
          <a:r>
            <a:rPr lang="ru-RU" sz="1200" b="1" dirty="0" err="1" smtClean="0"/>
            <a:t>розвитку</a:t>
          </a:r>
          <a:r>
            <a:rPr lang="ru-RU" sz="1200" b="1" dirty="0" smtClean="0"/>
            <a:t> </a:t>
          </a:r>
          <a:r>
            <a:rPr lang="ru-RU" sz="1200" b="1" dirty="0" err="1" smtClean="0"/>
            <a:t>комунікативних</a:t>
          </a:r>
          <a:r>
            <a:rPr lang="ru-RU" sz="1200" b="1" dirty="0" smtClean="0"/>
            <a:t> </a:t>
          </a:r>
          <a:r>
            <a:rPr lang="ru-RU" sz="1200" b="1" dirty="0" err="1" smtClean="0"/>
            <a:t>здібностей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C18F2FA5-4F8C-4C29-9205-30F6D6E0DDAA}" type="parTrans" cxnId="{D7E55738-FDBB-420F-B262-1F80B8635391}">
      <dgm:prSet/>
      <dgm:spPr/>
      <dgm:t>
        <a:bodyPr/>
        <a:lstStyle/>
        <a:p>
          <a:endParaRPr lang="ru-RU"/>
        </a:p>
      </dgm:t>
    </dgm:pt>
    <dgm:pt modelId="{83F7F4ED-BC7E-4181-869A-D76C345A624D}" type="sibTrans" cxnId="{D7E55738-FDBB-420F-B262-1F80B8635391}">
      <dgm:prSet/>
      <dgm:spPr/>
      <dgm:t>
        <a:bodyPr/>
        <a:lstStyle/>
        <a:p>
          <a:endParaRPr lang="ru-RU"/>
        </a:p>
      </dgm:t>
    </dgm:pt>
    <dgm:pt modelId="{7A72D13B-3978-4219-B5B9-79FDB87AE76D}">
      <dgm:prSet custT="1"/>
      <dgm:spPr/>
      <dgm:t>
        <a:bodyPr/>
        <a:lstStyle/>
        <a:p>
          <a:pPr rtl="0"/>
          <a:r>
            <a:rPr lang="ru-RU" sz="1200" b="1" dirty="0" smtClean="0"/>
            <a:t>– </a:t>
          </a:r>
          <a:r>
            <a:rPr lang="ru-RU" sz="1200" b="1" dirty="0" err="1" smtClean="0"/>
            <a:t>розширити</a:t>
          </a:r>
          <a:r>
            <a:rPr lang="ru-RU" sz="1200" b="1" dirty="0" smtClean="0"/>
            <a:t> коло </a:t>
          </a:r>
          <a:r>
            <a:rPr lang="ru-RU" sz="1200" b="1" dirty="0" err="1" smtClean="0"/>
            <a:t>спілкування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8D48F570-3AB5-4FFC-830E-F62FD1B09945}" type="parTrans" cxnId="{206AA94A-0345-4D31-B72B-81AB24756B16}">
      <dgm:prSet/>
      <dgm:spPr/>
      <dgm:t>
        <a:bodyPr/>
        <a:lstStyle/>
        <a:p>
          <a:endParaRPr lang="ru-RU"/>
        </a:p>
      </dgm:t>
    </dgm:pt>
    <dgm:pt modelId="{A560822F-ED34-48F3-9D8E-A0F2647B75FF}" type="sibTrans" cxnId="{206AA94A-0345-4D31-B72B-81AB24756B16}">
      <dgm:prSet/>
      <dgm:spPr/>
      <dgm:t>
        <a:bodyPr/>
        <a:lstStyle/>
        <a:p>
          <a:endParaRPr lang="ru-RU"/>
        </a:p>
      </dgm:t>
    </dgm:pt>
    <dgm:pt modelId="{6532EF52-807C-48DE-9197-19163208B743}">
      <dgm:prSet custT="1"/>
      <dgm:spPr/>
      <dgm:t>
        <a:bodyPr/>
        <a:lstStyle/>
        <a:p>
          <a:pPr rtl="0"/>
          <a:r>
            <a:rPr lang="ru-RU" sz="1100" b="1" dirty="0" smtClean="0"/>
            <a:t>– </a:t>
          </a:r>
          <a:r>
            <a:rPr lang="ru-RU" sz="1100" b="1" dirty="0" err="1" smtClean="0"/>
            <a:t>прищепити</a:t>
          </a:r>
          <a:r>
            <a:rPr lang="ru-RU" sz="1100" b="1" dirty="0" smtClean="0"/>
            <a:t> </a:t>
          </a:r>
          <a:r>
            <a:rPr lang="ru-RU" sz="1100" b="1" dirty="0" err="1" smtClean="0"/>
            <a:t>уміння</a:t>
          </a:r>
          <a:r>
            <a:rPr lang="ru-RU" sz="1100" b="1" dirty="0" smtClean="0"/>
            <a:t> </a:t>
          </a:r>
          <a:r>
            <a:rPr lang="ru-RU" sz="1100" b="1" dirty="0" err="1" smtClean="0"/>
            <a:t>користуватися</a:t>
          </a:r>
          <a:r>
            <a:rPr lang="ru-RU" sz="1100" b="1" dirty="0" smtClean="0"/>
            <a:t> </a:t>
          </a:r>
          <a:r>
            <a:rPr lang="ru-RU" sz="1100" b="1" dirty="0" err="1" smtClean="0"/>
            <a:t>дослідницькими</a:t>
          </a:r>
          <a:r>
            <a:rPr lang="ru-RU" sz="1100" b="1" dirty="0" smtClean="0"/>
            <a:t> </a:t>
          </a:r>
          <a:r>
            <a:rPr lang="ru-RU" sz="1100" b="1" dirty="0" err="1" smtClean="0"/>
            <a:t>прийомами</a:t>
          </a:r>
          <a:endParaRPr lang="ru-RU" sz="1100" b="1" dirty="0"/>
        </a:p>
      </dgm:t>
    </dgm:pt>
    <dgm:pt modelId="{5DD6CC05-8490-4691-8672-1595E64FCC7E}" type="parTrans" cxnId="{7CA48D9C-299A-44D5-90C3-0FEEB83A5E67}">
      <dgm:prSet/>
      <dgm:spPr/>
      <dgm:t>
        <a:bodyPr/>
        <a:lstStyle/>
        <a:p>
          <a:endParaRPr lang="ru-RU"/>
        </a:p>
      </dgm:t>
    </dgm:pt>
    <dgm:pt modelId="{578AE24F-82F3-4DA4-B1A1-6EC1F9A5B26C}" type="sibTrans" cxnId="{7CA48D9C-299A-44D5-90C3-0FEEB83A5E67}">
      <dgm:prSet/>
      <dgm:spPr/>
      <dgm:t>
        <a:bodyPr/>
        <a:lstStyle/>
        <a:p>
          <a:endParaRPr lang="ru-RU"/>
        </a:p>
      </dgm:t>
    </dgm:pt>
    <dgm:pt modelId="{0AAC551A-4594-47B8-A301-0F42A5514013}" type="pres">
      <dgm:prSet presAssocID="{F9D6F688-93E6-4351-B4E4-D47CB07D62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A89EF-9AC9-4756-86BC-18CA37294979}" type="pres">
      <dgm:prSet presAssocID="{41D5B36B-832A-4B7D-89CC-76320F95AB1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0DA3D-8172-40D3-AB07-B3C671FFFD83}" type="pres">
      <dgm:prSet presAssocID="{85B63A0D-E6F3-4B37-9D61-04A5C3C1BDA5}" presName="space" presStyleCnt="0"/>
      <dgm:spPr/>
    </dgm:pt>
    <dgm:pt modelId="{F14F1CEA-E3ED-4C55-B5FE-D90A215DD294}" type="pres">
      <dgm:prSet presAssocID="{58310E86-8CAF-4313-A8DC-A12D0FB973AD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6B7CD-081C-407D-B1E7-11DA8E8B9341}" type="pres">
      <dgm:prSet presAssocID="{7A20DE25-793F-422E-A109-1A02C868C045}" presName="space" presStyleCnt="0"/>
      <dgm:spPr/>
    </dgm:pt>
    <dgm:pt modelId="{6B77040C-4FF2-4763-8FAB-F3164C672D17}" type="pres">
      <dgm:prSet presAssocID="{560D82AA-478D-4A35-9FFB-677D0BF9FA3F}" presName="Name5" presStyleLbl="vennNode1" presStyleIdx="2" presStyleCnt="5" custScaleX="131922" custScaleY="10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E2830-B17E-4E82-B71C-6635792E4195}" type="pres">
      <dgm:prSet presAssocID="{83F7F4ED-BC7E-4181-869A-D76C345A624D}" presName="space" presStyleCnt="0"/>
      <dgm:spPr/>
    </dgm:pt>
    <dgm:pt modelId="{FB3A40FC-141B-4E93-8D77-8C601A78DAD1}" type="pres">
      <dgm:prSet presAssocID="{7A72D13B-3978-4219-B5B9-79FDB87AE76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B95B6-4407-445E-B5BF-701EB9396BFE}" type="pres">
      <dgm:prSet presAssocID="{A560822F-ED34-48F3-9D8E-A0F2647B75FF}" presName="space" presStyleCnt="0"/>
      <dgm:spPr/>
    </dgm:pt>
    <dgm:pt modelId="{6D329B34-FDBF-41CF-B912-D9D5B94B8F5A}" type="pres">
      <dgm:prSet presAssocID="{6532EF52-807C-48DE-9197-19163208B74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34D86-FE60-4C97-99E5-68138D4D891F}" type="presOf" srcId="{560D82AA-478D-4A35-9FFB-677D0BF9FA3F}" destId="{6B77040C-4FF2-4763-8FAB-F3164C672D17}" srcOrd="0" destOrd="0" presId="urn:microsoft.com/office/officeart/2005/8/layout/venn3"/>
    <dgm:cxn modelId="{25A09F97-FFD2-4AA6-9DF2-19027CA20089}" type="presOf" srcId="{41D5B36B-832A-4B7D-89CC-76320F95AB12}" destId="{A4EA89EF-9AC9-4756-86BC-18CA37294979}" srcOrd="0" destOrd="0" presId="urn:microsoft.com/office/officeart/2005/8/layout/venn3"/>
    <dgm:cxn modelId="{C4FD228F-995F-47E9-84E1-B5B20B451EEE}" type="presOf" srcId="{7A72D13B-3978-4219-B5B9-79FDB87AE76D}" destId="{FB3A40FC-141B-4E93-8D77-8C601A78DAD1}" srcOrd="0" destOrd="0" presId="urn:microsoft.com/office/officeart/2005/8/layout/venn3"/>
    <dgm:cxn modelId="{997E27AD-2613-4836-8011-3074B7A7CDA2}" srcId="{F9D6F688-93E6-4351-B4E4-D47CB07D62CD}" destId="{41D5B36B-832A-4B7D-89CC-76320F95AB12}" srcOrd="0" destOrd="0" parTransId="{3E152EF9-7132-43D3-8F86-EC781E48E4FE}" sibTransId="{85B63A0D-E6F3-4B37-9D61-04A5C3C1BDA5}"/>
    <dgm:cxn modelId="{6605B849-BABA-47ED-B322-0879DACD44D6}" type="presOf" srcId="{58310E86-8CAF-4313-A8DC-A12D0FB973AD}" destId="{F14F1CEA-E3ED-4C55-B5FE-D90A215DD294}" srcOrd="0" destOrd="0" presId="urn:microsoft.com/office/officeart/2005/8/layout/venn3"/>
    <dgm:cxn modelId="{F2E4932A-7F2F-4CC8-BFA1-A65355C3892B}" type="presOf" srcId="{F9D6F688-93E6-4351-B4E4-D47CB07D62CD}" destId="{0AAC551A-4594-47B8-A301-0F42A5514013}" srcOrd="0" destOrd="0" presId="urn:microsoft.com/office/officeart/2005/8/layout/venn3"/>
    <dgm:cxn modelId="{D09BF3BA-4FD0-4D50-9F5D-0A5073AF13A4}" srcId="{F9D6F688-93E6-4351-B4E4-D47CB07D62CD}" destId="{58310E86-8CAF-4313-A8DC-A12D0FB973AD}" srcOrd="1" destOrd="0" parTransId="{97443053-3569-4F84-B7F2-1971E77DA253}" sibTransId="{7A20DE25-793F-422E-A109-1A02C868C045}"/>
    <dgm:cxn modelId="{D7E55738-FDBB-420F-B262-1F80B8635391}" srcId="{F9D6F688-93E6-4351-B4E4-D47CB07D62CD}" destId="{560D82AA-478D-4A35-9FFB-677D0BF9FA3F}" srcOrd="2" destOrd="0" parTransId="{C18F2FA5-4F8C-4C29-9205-30F6D6E0DDAA}" sibTransId="{83F7F4ED-BC7E-4181-869A-D76C345A624D}"/>
    <dgm:cxn modelId="{08CC1D9E-72D7-4267-81CC-1DE5E1C34F11}" type="presOf" srcId="{6532EF52-807C-48DE-9197-19163208B743}" destId="{6D329B34-FDBF-41CF-B912-D9D5B94B8F5A}" srcOrd="0" destOrd="0" presId="urn:microsoft.com/office/officeart/2005/8/layout/venn3"/>
    <dgm:cxn modelId="{206AA94A-0345-4D31-B72B-81AB24756B16}" srcId="{F9D6F688-93E6-4351-B4E4-D47CB07D62CD}" destId="{7A72D13B-3978-4219-B5B9-79FDB87AE76D}" srcOrd="3" destOrd="0" parTransId="{8D48F570-3AB5-4FFC-830E-F62FD1B09945}" sibTransId="{A560822F-ED34-48F3-9D8E-A0F2647B75FF}"/>
    <dgm:cxn modelId="{7CA48D9C-299A-44D5-90C3-0FEEB83A5E67}" srcId="{F9D6F688-93E6-4351-B4E4-D47CB07D62CD}" destId="{6532EF52-807C-48DE-9197-19163208B743}" srcOrd="4" destOrd="0" parTransId="{5DD6CC05-8490-4691-8672-1595E64FCC7E}" sibTransId="{578AE24F-82F3-4DA4-B1A1-6EC1F9A5B26C}"/>
    <dgm:cxn modelId="{C96F8F0A-CFD5-4FC3-B1EC-014E67CB7FE6}" type="presParOf" srcId="{0AAC551A-4594-47B8-A301-0F42A5514013}" destId="{A4EA89EF-9AC9-4756-86BC-18CA37294979}" srcOrd="0" destOrd="0" presId="urn:microsoft.com/office/officeart/2005/8/layout/venn3"/>
    <dgm:cxn modelId="{6CFC957E-A5F8-4C6B-9A4B-66DD1FA8E8CA}" type="presParOf" srcId="{0AAC551A-4594-47B8-A301-0F42A5514013}" destId="{6AF0DA3D-8172-40D3-AB07-B3C671FFFD83}" srcOrd="1" destOrd="0" presId="urn:microsoft.com/office/officeart/2005/8/layout/venn3"/>
    <dgm:cxn modelId="{99E5FD2A-7B76-4422-AF2D-37951D261FFB}" type="presParOf" srcId="{0AAC551A-4594-47B8-A301-0F42A5514013}" destId="{F14F1CEA-E3ED-4C55-B5FE-D90A215DD294}" srcOrd="2" destOrd="0" presId="urn:microsoft.com/office/officeart/2005/8/layout/venn3"/>
    <dgm:cxn modelId="{B1DD487C-BA13-4E71-B15B-9E77341FA80E}" type="presParOf" srcId="{0AAC551A-4594-47B8-A301-0F42A5514013}" destId="{3D86B7CD-081C-407D-B1E7-11DA8E8B9341}" srcOrd="3" destOrd="0" presId="urn:microsoft.com/office/officeart/2005/8/layout/venn3"/>
    <dgm:cxn modelId="{00A481B2-DC7E-4138-BF33-4DC78A2C25F0}" type="presParOf" srcId="{0AAC551A-4594-47B8-A301-0F42A5514013}" destId="{6B77040C-4FF2-4763-8FAB-F3164C672D17}" srcOrd="4" destOrd="0" presId="urn:microsoft.com/office/officeart/2005/8/layout/venn3"/>
    <dgm:cxn modelId="{6FECF4B3-A181-4B3B-9580-6B681E2049DE}" type="presParOf" srcId="{0AAC551A-4594-47B8-A301-0F42A5514013}" destId="{F54E2830-B17E-4E82-B71C-6635792E4195}" srcOrd="5" destOrd="0" presId="urn:microsoft.com/office/officeart/2005/8/layout/venn3"/>
    <dgm:cxn modelId="{2E49523F-9990-4C6B-95D0-C319CFA334E6}" type="presParOf" srcId="{0AAC551A-4594-47B8-A301-0F42A5514013}" destId="{FB3A40FC-141B-4E93-8D77-8C601A78DAD1}" srcOrd="6" destOrd="0" presId="urn:microsoft.com/office/officeart/2005/8/layout/venn3"/>
    <dgm:cxn modelId="{49330618-6472-4A6E-AD2F-FEFC551B9676}" type="presParOf" srcId="{0AAC551A-4594-47B8-A301-0F42A5514013}" destId="{E93B95B6-4407-445E-B5BF-701EB9396BFE}" srcOrd="7" destOrd="0" presId="urn:microsoft.com/office/officeart/2005/8/layout/venn3"/>
    <dgm:cxn modelId="{AAA49DF7-37B2-41AD-B0F0-B15CAA08854C}" type="presParOf" srcId="{0AAC551A-4594-47B8-A301-0F42A5514013}" destId="{6D329B34-FDBF-41CF-B912-D9D5B94B8F5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0598B-145C-43A4-B6B7-098C92FA53C0}" type="doc">
      <dgm:prSet loTypeId="urn:microsoft.com/office/officeart/2005/8/layout/venn1" loCatId="relationship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92C8BB9-9E4B-4EE1-AE75-0888E203D5BA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rgbClr val="0070C0"/>
              </a:solidFill>
            </a:rPr>
            <a:t>Основні</a:t>
          </a:r>
          <a:r>
            <a:rPr lang="ru-RU" sz="1400" b="1" dirty="0" smtClean="0">
              <a:solidFill>
                <a:srgbClr val="0070C0"/>
              </a:solidFill>
            </a:rPr>
            <a:t> </a:t>
          </a:r>
          <a:r>
            <a:rPr lang="ru-RU" sz="1400" b="1" dirty="0" err="1" smtClean="0">
              <a:solidFill>
                <a:srgbClr val="0070C0"/>
              </a:solidFill>
            </a:rPr>
            <a:t>вимоги</a:t>
          </a:r>
          <a:r>
            <a:rPr lang="ru-RU" sz="1400" b="1" dirty="0" smtClean="0">
              <a:solidFill>
                <a:srgbClr val="0070C0"/>
              </a:solidFill>
            </a:rPr>
            <a:t> до </a:t>
          </a:r>
          <a:r>
            <a:rPr lang="ru-RU" sz="1400" b="1" dirty="0" err="1" smtClean="0">
              <a:solidFill>
                <a:srgbClr val="0070C0"/>
              </a:solidFill>
            </a:rPr>
            <a:t>використання</a:t>
          </a:r>
          <a:r>
            <a:rPr lang="ru-RU" sz="1400" b="1" dirty="0" smtClean="0">
              <a:solidFill>
                <a:srgbClr val="0070C0"/>
              </a:solidFill>
            </a:rPr>
            <a:t> </a:t>
          </a:r>
          <a:r>
            <a:rPr lang="ru-RU" sz="1400" b="1" dirty="0" err="1" smtClean="0">
              <a:solidFill>
                <a:srgbClr val="0070C0"/>
              </a:solidFill>
            </a:rPr>
            <a:t>технології</a:t>
          </a:r>
          <a:r>
            <a:rPr lang="ru-RU" sz="1400" b="1" dirty="0" smtClean="0">
              <a:solidFill>
                <a:srgbClr val="0070C0"/>
              </a:solidFill>
            </a:rPr>
            <a:t>:</a:t>
          </a:r>
          <a:endParaRPr lang="ru-RU" sz="1400" b="1" dirty="0">
            <a:solidFill>
              <a:srgbClr val="0070C0"/>
            </a:solidFill>
          </a:endParaRPr>
        </a:p>
      </dgm:t>
    </dgm:pt>
    <dgm:pt modelId="{55F4D7A9-520E-4E12-A979-436B2FD910B5}" type="parTrans" cxnId="{E8FF4133-9E24-4896-9839-1EEB79B0FFC3}">
      <dgm:prSet/>
      <dgm:spPr/>
      <dgm:t>
        <a:bodyPr/>
        <a:lstStyle/>
        <a:p>
          <a:endParaRPr lang="ru-RU"/>
        </a:p>
      </dgm:t>
    </dgm:pt>
    <dgm:pt modelId="{9FEBF6BA-52E7-42C7-822F-018887983153}" type="sibTrans" cxnId="{E8FF4133-9E24-4896-9839-1EEB79B0FFC3}">
      <dgm:prSet/>
      <dgm:spPr/>
      <dgm:t>
        <a:bodyPr/>
        <a:lstStyle/>
        <a:p>
          <a:endParaRPr lang="ru-RU"/>
        </a:p>
      </dgm:t>
    </dgm:pt>
    <dgm:pt modelId="{1811C45E-8CEB-4CCB-8F1D-6D6375B07BB4}">
      <dgm:prSet custT="1"/>
      <dgm:spPr/>
      <dgm:t>
        <a:bodyPr/>
        <a:lstStyle/>
        <a:p>
          <a:pPr rtl="0"/>
          <a:r>
            <a:rPr lang="ru-RU" sz="1200" dirty="0" smtClean="0"/>
            <a:t>– </a:t>
          </a:r>
          <a:r>
            <a:rPr lang="ru-RU" sz="1200" dirty="0" err="1" smtClean="0"/>
            <a:t>наявність</a:t>
          </a:r>
          <a:r>
            <a:rPr lang="ru-RU" sz="1200" dirty="0" smtClean="0"/>
            <a:t> </a:t>
          </a:r>
          <a:r>
            <a:rPr lang="ru-RU" sz="1200" dirty="0" err="1" smtClean="0"/>
            <a:t>цікавої</a:t>
          </a:r>
          <a:r>
            <a:rPr lang="ru-RU" sz="1200" dirty="0" smtClean="0"/>
            <a:t> та </a:t>
          </a:r>
          <a:r>
            <a:rPr lang="ru-RU" sz="1200" dirty="0" err="1" smtClean="0"/>
            <a:t>значущої</a:t>
          </a:r>
          <a:r>
            <a:rPr lang="ru-RU" sz="1200" dirty="0" smtClean="0"/>
            <a:t> </a:t>
          </a:r>
          <a:r>
            <a:rPr lang="ru-RU" sz="1200" dirty="0" err="1" smtClean="0"/>
            <a:t>соціальної</a:t>
          </a:r>
          <a:r>
            <a:rPr lang="ru-RU" sz="1200" dirty="0" smtClean="0"/>
            <a:t> </a:t>
          </a:r>
          <a:r>
            <a:rPr lang="ru-RU" sz="1200" dirty="0" err="1" smtClean="0"/>
            <a:t>проблеми</a:t>
          </a:r>
          <a:r>
            <a:rPr lang="ru-RU" sz="1200" dirty="0" smtClean="0"/>
            <a:t>;</a:t>
          </a:r>
          <a:endParaRPr lang="ru-RU" sz="1200" dirty="0"/>
        </a:p>
      </dgm:t>
    </dgm:pt>
    <dgm:pt modelId="{D5297EAF-7A28-4E4C-A787-89A0030A9B74}" type="parTrans" cxnId="{5C08737B-D536-4F2B-B8B2-2DDDE6C26EC2}">
      <dgm:prSet/>
      <dgm:spPr/>
      <dgm:t>
        <a:bodyPr/>
        <a:lstStyle/>
        <a:p>
          <a:endParaRPr lang="ru-RU"/>
        </a:p>
      </dgm:t>
    </dgm:pt>
    <dgm:pt modelId="{EC2717F3-E567-4F62-8830-0390249AE765}" type="sibTrans" cxnId="{5C08737B-D536-4F2B-B8B2-2DDDE6C26EC2}">
      <dgm:prSet/>
      <dgm:spPr/>
      <dgm:t>
        <a:bodyPr/>
        <a:lstStyle/>
        <a:p>
          <a:endParaRPr lang="ru-RU"/>
        </a:p>
      </dgm:t>
    </dgm:pt>
    <dgm:pt modelId="{BB2B9E43-B894-4DE2-A905-18690B37389C}">
      <dgm:prSet custT="1"/>
      <dgm:spPr/>
      <dgm:t>
        <a:bodyPr/>
        <a:lstStyle/>
        <a:p>
          <a:pPr rtl="0"/>
          <a:r>
            <a:rPr lang="ru-RU" sz="1200" dirty="0" smtClean="0"/>
            <a:t>– </a:t>
          </a:r>
          <a:r>
            <a:rPr lang="ru-RU" sz="1200" dirty="0" err="1" smtClean="0"/>
            <a:t>передбачуваність</a:t>
          </a:r>
          <a:r>
            <a:rPr lang="ru-RU" sz="1200" dirty="0" smtClean="0"/>
            <a:t> </a:t>
          </a:r>
          <a:r>
            <a:rPr lang="ru-RU" sz="1200" dirty="0" err="1" smtClean="0"/>
            <a:t>результатів</a:t>
          </a:r>
          <a:r>
            <a:rPr lang="ru-RU" sz="1200" dirty="0" smtClean="0"/>
            <a:t> (</a:t>
          </a:r>
          <a:r>
            <a:rPr lang="ru-RU" sz="1200" dirty="0" err="1" smtClean="0"/>
            <a:t>доповідь</a:t>
          </a:r>
          <a:r>
            <a:rPr lang="ru-RU" sz="1200" dirty="0" smtClean="0"/>
            <a:t>, репортаж, альбом </a:t>
          </a:r>
          <a:r>
            <a:rPr lang="ru-RU" sz="1200" dirty="0" err="1" smtClean="0"/>
            <a:t>тощо</a:t>
          </a:r>
          <a:r>
            <a:rPr lang="ru-RU" sz="1200" dirty="0" smtClean="0"/>
            <a:t>);</a:t>
          </a:r>
          <a:endParaRPr lang="ru-RU" sz="1200" dirty="0"/>
        </a:p>
      </dgm:t>
    </dgm:pt>
    <dgm:pt modelId="{677A75AA-3207-4A47-9511-FEB3688DE012}" type="parTrans" cxnId="{5739C8EB-AD71-4799-8F5A-A7753B34E327}">
      <dgm:prSet/>
      <dgm:spPr/>
      <dgm:t>
        <a:bodyPr/>
        <a:lstStyle/>
        <a:p>
          <a:endParaRPr lang="ru-RU"/>
        </a:p>
      </dgm:t>
    </dgm:pt>
    <dgm:pt modelId="{3BA30611-A82F-466E-A0CF-DDC7430A5BEF}" type="sibTrans" cxnId="{5739C8EB-AD71-4799-8F5A-A7753B34E327}">
      <dgm:prSet/>
      <dgm:spPr/>
      <dgm:t>
        <a:bodyPr/>
        <a:lstStyle/>
        <a:p>
          <a:endParaRPr lang="ru-RU"/>
        </a:p>
      </dgm:t>
    </dgm:pt>
    <dgm:pt modelId="{8E323415-7BB1-4F0A-9B8B-270317BCD39A}">
      <dgm:prSet custT="1"/>
      <dgm:spPr/>
      <dgm:t>
        <a:bodyPr/>
        <a:lstStyle/>
        <a:p>
          <a:pPr rtl="0"/>
          <a:r>
            <a:rPr lang="ru-RU" sz="1200" dirty="0" smtClean="0"/>
            <a:t>– </a:t>
          </a:r>
          <a:r>
            <a:rPr lang="ru-RU" sz="1200" dirty="0" err="1" smtClean="0"/>
            <a:t>самостійна</a:t>
          </a:r>
          <a:r>
            <a:rPr lang="ru-RU" sz="1200" dirty="0" smtClean="0"/>
            <a:t> </a:t>
          </a:r>
          <a:r>
            <a:rPr lang="ru-RU" sz="1200" dirty="0" err="1" smtClean="0"/>
            <a:t>діяльність</a:t>
          </a:r>
          <a:r>
            <a:rPr lang="ru-RU" sz="1200" dirty="0" smtClean="0"/>
            <a:t> </a:t>
          </a:r>
          <a:r>
            <a:rPr lang="ru-RU" sz="1200" dirty="0" err="1" smtClean="0"/>
            <a:t>виконавців</a:t>
          </a:r>
          <a:r>
            <a:rPr lang="ru-RU" sz="1200" dirty="0" smtClean="0"/>
            <a:t> (</a:t>
          </a:r>
          <a:r>
            <a:rPr lang="ru-RU" sz="1200" dirty="0" err="1" smtClean="0"/>
            <a:t>індивідуальна</a:t>
          </a:r>
          <a:r>
            <a:rPr lang="ru-RU" sz="1200" dirty="0" smtClean="0"/>
            <a:t>, парна, </a:t>
          </a:r>
          <a:r>
            <a:rPr lang="ru-RU" sz="1200" dirty="0" err="1" smtClean="0"/>
            <a:t>групова</a:t>
          </a:r>
          <a:r>
            <a:rPr lang="ru-RU" sz="1200" dirty="0" smtClean="0"/>
            <a:t>);</a:t>
          </a:r>
          <a:endParaRPr lang="ru-RU" sz="1200" dirty="0"/>
        </a:p>
      </dgm:t>
    </dgm:pt>
    <dgm:pt modelId="{982EE8B3-9CCD-418E-A028-B425C6950C76}" type="parTrans" cxnId="{E5990B04-F244-4988-AFB1-76FF3A527143}">
      <dgm:prSet/>
      <dgm:spPr/>
      <dgm:t>
        <a:bodyPr/>
        <a:lstStyle/>
        <a:p>
          <a:endParaRPr lang="ru-RU"/>
        </a:p>
      </dgm:t>
    </dgm:pt>
    <dgm:pt modelId="{A93172DD-5423-4EC8-B061-DB85A8908F3D}" type="sibTrans" cxnId="{E5990B04-F244-4988-AFB1-76FF3A527143}">
      <dgm:prSet/>
      <dgm:spPr/>
      <dgm:t>
        <a:bodyPr/>
        <a:lstStyle/>
        <a:p>
          <a:endParaRPr lang="ru-RU"/>
        </a:p>
      </dgm:t>
    </dgm:pt>
    <dgm:pt modelId="{F19A67CB-9625-4293-80FC-90E52477AE25}">
      <dgm:prSet custT="1"/>
      <dgm:spPr/>
      <dgm:t>
        <a:bodyPr/>
        <a:lstStyle/>
        <a:p>
          <a:pPr rtl="0"/>
          <a:r>
            <a:rPr lang="ru-RU" sz="1200" dirty="0" smtClean="0"/>
            <a:t>– </a:t>
          </a:r>
          <a:r>
            <a:rPr lang="ru-RU" sz="1200" dirty="0" err="1" smtClean="0"/>
            <a:t>структурованість</a:t>
          </a:r>
          <a:r>
            <a:rPr lang="ru-RU" sz="1200" dirty="0" smtClean="0"/>
            <a:t> </a:t>
          </a:r>
          <a:r>
            <a:rPr lang="ru-RU" sz="1200" dirty="0" err="1" smtClean="0"/>
            <a:t>змістової</a:t>
          </a:r>
          <a:r>
            <a:rPr lang="ru-RU" sz="1200" dirty="0" smtClean="0"/>
            <a:t> </a:t>
          </a:r>
          <a:r>
            <a:rPr lang="ru-RU" sz="1200" dirty="0" err="1" smtClean="0"/>
            <a:t>частини</a:t>
          </a:r>
          <a:r>
            <a:rPr lang="ru-RU" sz="1200" dirty="0" smtClean="0"/>
            <a:t> </a:t>
          </a:r>
          <a:r>
            <a:rPr lang="ru-RU" sz="1200" dirty="0" err="1" smtClean="0"/>
            <a:t>проєкту</a:t>
          </a:r>
          <a:r>
            <a:rPr lang="ru-RU" sz="1200" dirty="0" smtClean="0"/>
            <a:t> (з </a:t>
          </a:r>
          <a:r>
            <a:rPr lang="ru-RU" sz="1200" dirty="0" err="1" smtClean="0"/>
            <a:t>вказівкою</a:t>
          </a:r>
          <a:r>
            <a:rPr lang="ru-RU" sz="1200" dirty="0" smtClean="0"/>
            <a:t> </a:t>
          </a:r>
          <a:r>
            <a:rPr lang="ru-RU" sz="1200" dirty="0" err="1" smtClean="0"/>
            <a:t>поетапних</a:t>
          </a:r>
          <a:r>
            <a:rPr lang="ru-RU" sz="1200" dirty="0" smtClean="0"/>
            <a:t> </a:t>
          </a:r>
          <a:r>
            <a:rPr lang="ru-RU" sz="1200" dirty="0" err="1" smtClean="0"/>
            <a:t>результатів</a:t>
          </a:r>
          <a:r>
            <a:rPr lang="ru-RU" sz="1200" dirty="0" smtClean="0"/>
            <a:t>);</a:t>
          </a:r>
          <a:endParaRPr lang="ru-RU" sz="1200" dirty="0"/>
        </a:p>
      </dgm:t>
    </dgm:pt>
    <dgm:pt modelId="{A7BA7EBF-7E9B-4205-87E4-9D886CE1237D}" type="parTrans" cxnId="{D5BC4A2D-E764-4DCF-A30A-758F5BFBC2C1}">
      <dgm:prSet/>
      <dgm:spPr/>
      <dgm:t>
        <a:bodyPr/>
        <a:lstStyle/>
        <a:p>
          <a:endParaRPr lang="ru-RU"/>
        </a:p>
      </dgm:t>
    </dgm:pt>
    <dgm:pt modelId="{9FDE43A0-E3EE-4A53-B092-074CEA2AED6F}" type="sibTrans" cxnId="{D5BC4A2D-E764-4DCF-A30A-758F5BFBC2C1}">
      <dgm:prSet/>
      <dgm:spPr/>
      <dgm:t>
        <a:bodyPr/>
        <a:lstStyle/>
        <a:p>
          <a:endParaRPr lang="ru-RU"/>
        </a:p>
      </dgm:t>
    </dgm:pt>
    <dgm:pt modelId="{B8DBCDFA-59C9-4820-AC8B-85BDFCCF9299}">
      <dgm:prSet custT="1"/>
      <dgm:spPr/>
      <dgm:t>
        <a:bodyPr/>
        <a:lstStyle/>
        <a:p>
          <a:pPr rtl="0"/>
          <a:r>
            <a:rPr lang="ru-RU" sz="1400" dirty="0" smtClean="0"/>
            <a:t>– </a:t>
          </a:r>
          <a:r>
            <a:rPr lang="ru-RU" sz="1400" dirty="0" err="1" smtClean="0"/>
            <a:t>використання</a:t>
          </a:r>
          <a:r>
            <a:rPr lang="ru-RU" sz="1400" dirty="0" smtClean="0"/>
            <a:t> </a:t>
          </a:r>
          <a:r>
            <a:rPr lang="ru-RU" sz="1400" dirty="0" err="1" smtClean="0"/>
            <a:t>дослідницьких</a:t>
          </a:r>
          <a:r>
            <a:rPr lang="ru-RU" sz="1400" dirty="0" smtClean="0"/>
            <a:t> </a:t>
          </a:r>
          <a:r>
            <a:rPr lang="ru-RU" sz="1400" dirty="0" err="1" smtClean="0"/>
            <a:t>методів</a:t>
          </a:r>
          <a:r>
            <a:rPr lang="ru-RU" sz="1400" dirty="0" smtClean="0"/>
            <a:t> і </a:t>
          </a:r>
          <a:r>
            <a:rPr lang="ru-RU" sz="1400" dirty="0" err="1" smtClean="0"/>
            <a:t>певної</a:t>
          </a:r>
          <a:r>
            <a:rPr lang="ru-RU" sz="1400" dirty="0" smtClean="0"/>
            <a:t> </a:t>
          </a:r>
          <a:r>
            <a:rPr lang="ru-RU" sz="1400" dirty="0" err="1" smtClean="0"/>
            <a:t>послідовності</a:t>
          </a:r>
          <a:r>
            <a:rPr lang="ru-RU" sz="1400" dirty="0" smtClean="0"/>
            <a:t> </a:t>
          </a:r>
          <a:r>
            <a:rPr lang="ru-RU" sz="1400" dirty="0" err="1" smtClean="0"/>
            <a:t>дій</a:t>
          </a:r>
          <a:r>
            <a:rPr lang="ru-RU" sz="1400" dirty="0" smtClean="0"/>
            <a:t>;</a:t>
          </a:r>
          <a:endParaRPr lang="ru-RU" sz="1400" dirty="0"/>
        </a:p>
      </dgm:t>
    </dgm:pt>
    <dgm:pt modelId="{95E3F64F-798A-4865-BDB8-3FE9ADE64317}" type="parTrans" cxnId="{0A6544DE-E24C-4342-9512-1FF0D82ACEA8}">
      <dgm:prSet/>
      <dgm:spPr/>
      <dgm:t>
        <a:bodyPr/>
        <a:lstStyle/>
        <a:p>
          <a:endParaRPr lang="ru-RU"/>
        </a:p>
      </dgm:t>
    </dgm:pt>
    <dgm:pt modelId="{92FCC41A-C523-4ABB-A8A1-670FE7608611}" type="sibTrans" cxnId="{0A6544DE-E24C-4342-9512-1FF0D82ACEA8}">
      <dgm:prSet/>
      <dgm:spPr/>
      <dgm:t>
        <a:bodyPr/>
        <a:lstStyle/>
        <a:p>
          <a:endParaRPr lang="ru-RU"/>
        </a:p>
      </dgm:t>
    </dgm:pt>
    <dgm:pt modelId="{F9D27064-4253-45E7-A4F9-86C3287DD66D}">
      <dgm:prSet custT="1"/>
      <dgm:spPr/>
      <dgm:t>
        <a:bodyPr/>
        <a:lstStyle/>
        <a:p>
          <a:endParaRPr lang="ru-RU"/>
        </a:p>
      </dgm:t>
    </dgm:pt>
    <dgm:pt modelId="{D77768BC-BC59-4538-B783-12EC31DE73D8}" type="parTrans" cxnId="{78DD9EC0-16AF-40E1-B0C2-27B2060C6E30}">
      <dgm:prSet/>
      <dgm:spPr/>
      <dgm:t>
        <a:bodyPr/>
        <a:lstStyle/>
        <a:p>
          <a:endParaRPr lang="ru-RU"/>
        </a:p>
      </dgm:t>
    </dgm:pt>
    <dgm:pt modelId="{910363BF-C57D-4157-AF0F-858AF5D0C0B2}" type="sibTrans" cxnId="{78DD9EC0-16AF-40E1-B0C2-27B2060C6E30}">
      <dgm:prSet/>
      <dgm:spPr/>
      <dgm:t>
        <a:bodyPr/>
        <a:lstStyle/>
        <a:p>
          <a:endParaRPr lang="ru-RU"/>
        </a:p>
      </dgm:t>
    </dgm:pt>
    <dgm:pt modelId="{5815E059-2492-46B6-BC55-EC37BFB97DDE}">
      <dgm:prSet custT="1"/>
      <dgm:spPr/>
      <dgm:t>
        <a:bodyPr/>
        <a:lstStyle/>
        <a:p>
          <a:endParaRPr lang="ru-RU"/>
        </a:p>
      </dgm:t>
    </dgm:pt>
    <dgm:pt modelId="{7C0CFDDA-326B-48D5-9BC5-5E032A4DA44E}" type="parTrans" cxnId="{6E978137-D44A-45F7-9771-6FEE946A1695}">
      <dgm:prSet/>
      <dgm:spPr/>
      <dgm:t>
        <a:bodyPr/>
        <a:lstStyle/>
        <a:p>
          <a:endParaRPr lang="ru-RU"/>
        </a:p>
      </dgm:t>
    </dgm:pt>
    <dgm:pt modelId="{97244C1F-6F37-46CE-8866-E722FA731563}" type="sibTrans" cxnId="{6E978137-D44A-45F7-9771-6FEE946A1695}">
      <dgm:prSet/>
      <dgm:spPr/>
      <dgm:t>
        <a:bodyPr/>
        <a:lstStyle/>
        <a:p>
          <a:endParaRPr lang="ru-RU"/>
        </a:p>
      </dgm:t>
    </dgm:pt>
    <dgm:pt modelId="{D2880E0E-9EC9-4393-99DE-19A1B73C45A2}">
      <dgm:prSet custT="1"/>
      <dgm:spPr/>
      <dgm:t>
        <a:bodyPr/>
        <a:lstStyle/>
        <a:p>
          <a:endParaRPr lang="ru-RU"/>
        </a:p>
      </dgm:t>
    </dgm:pt>
    <dgm:pt modelId="{2DC55BAF-BF39-4796-9B87-6DF0D95F94E0}" type="parTrans" cxnId="{D247662E-CD41-4F6A-8E3F-F2BFFBC56C45}">
      <dgm:prSet/>
      <dgm:spPr/>
      <dgm:t>
        <a:bodyPr/>
        <a:lstStyle/>
        <a:p>
          <a:endParaRPr lang="ru-RU"/>
        </a:p>
      </dgm:t>
    </dgm:pt>
    <dgm:pt modelId="{522E1AF3-3A4F-4F92-AAA6-ADBA10D21483}" type="sibTrans" cxnId="{D247662E-CD41-4F6A-8E3F-F2BFFBC56C45}">
      <dgm:prSet/>
      <dgm:spPr/>
      <dgm:t>
        <a:bodyPr/>
        <a:lstStyle/>
        <a:p>
          <a:endParaRPr lang="ru-RU"/>
        </a:p>
      </dgm:t>
    </dgm:pt>
    <dgm:pt modelId="{99FFC5D4-E90B-460A-9EC0-527D37762647}">
      <dgm:prSet custT="1"/>
      <dgm:spPr/>
      <dgm:t>
        <a:bodyPr/>
        <a:lstStyle/>
        <a:p>
          <a:endParaRPr lang="ru-RU"/>
        </a:p>
      </dgm:t>
    </dgm:pt>
    <dgm:pt modelId="{9FE97025-55AE-41B8-AB15-9DB3F771DD93}" type="parTrans" cxnId="{E9C30290-73D8-4650-8C15-CA494531519A}">
      <dgm:prSet/>
      <dgm:spPr/>
      <dgm:t>
        <a:bodyPr/>
        <a:lstStyle/>
        <a:p>
          <a:endParaRPr lang="ru-RU"/>
        </a:p>
      </dgm:t>
    </dgm:pt>
    <dgm:pt modelId="{36A07A9C-5739-4B5E-8047-4846A74DA0FE}" type="sibTrans" cxnId="{E9C30290-73D8-4650-8C15-CA494531519A}">
      <dgm:prSet/>
      <dgm:spPr/>
      <dgm:t>
        <a:bodyPr/>
        <a:lstStyle/>
        <a:p>
          <a:endParaRPr lang="ru-RU"/>
        </a:p>
      </dgm:t>
    </dgm:pt>
    <dgm:pt modelId="{F41C2A72-5C14-4723-9334-12F5382DC1CD}">
      <dgm:prSet custT="1"/>
      <dgm:spPr/>
      <dgm:t>
        <a:bodyPr/>
        <a:lstStyle/>
        <a:p>
          <a:endParaRPr lang="ru-RU"/>
        </a:p>
      </dgm:t>
    </dgm:pt>
    <dgm:pt modelId="{54EBB6F4-3A83-455A-938B-8CFC14800F15}" type="parTrans" cxnId="{01148459-E5F8-4F87-9A72-08BD6369178F}">
      <dgm:prSet/>
      <dgm:spPr/>
      <dgm:t>
        <a:bodyPr/>
        <a:lstStyle/>
        <a:p>
          <a:endParaRPr lang="ru-RU"/>
        </a:p>
      </dgm:t>
    </dgm:pt>
    <dgm:pt modelId="{EBB885F5-C4B8-410D-A11D-8569385AD5E1}" type="sibTrans" cxnId="{01148459-E5F8-4F87-9A72-08BD6369178F}">
      <dgm:prSet/>
      <dgm:spPr/>
      <dgm:t>
        <a:bodyPr/>
        <a:lstStyle/>
        <a:p>
          <a:endParaRPr lang="ru-RU"/>
        </a:p>
      </dgm:t>
    </dgm:pt>
    <dgm:pt modelId="{C5BDA7D8-12B2-497C-9DBA-0BD4D287C475}">
      <dgm:prSet custT="1"/>
      <dgm:spPr/>
      <dgm:t>
        <a:bodyPr/>
        <a:lstStyle/>
        <a:p>
          <a:endParaRPr lang="ru-RU"/>
        </a:p>
      </dgm:t>
    </dgm:pt>
    <dgm:pt modelId="{FF1CCADE-45CA-449D-B8D5-0C920FB86572}" type="parTrans" cxnId="{615D655B-5077-424E-B747-294B496D751B}">
      <dgm:prSet/>
      <dgm:spPr/>
      <dgm:t>
        <a:bodyPr/>
        <a:lstStyle/>
        <a:p>
          <a:endParaRPr lang="ru-RU"/>
        </a:p>
      </dgm:t>
    </dgm:pt>
    <dgm:pt modelId="{FF70F946-93CA-4154-B9BC-C3F8024200FB}" type="sibTrans" cxnId="{615D655B-5077-424E-B747-294B496D751B}">
      <dgm:prSet/>
      <dgm:spPr/>
      <dgm:t>
        <a:bodyPr/>
        <a:lstStyle/>
        <a:p>
          <a:endParaRPr lang="ru-RU"/>
        </a:p>
      </dgm:t>
    </dgm:pt>
    <dgm:pt modelId="{EE7F3E21-680E-44E8-B484-DF24C445CEA4}" type="pres">
      <dgm:prSet presAssocID="{2D40598B-145C-43A4-B6B7-098C92FA53C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10E80-DA94-4AFE-93D0-DB05B4E2D197}" type="pres">
      <dgm:prSet presAssocID="{A92C8BB9-9E4B-4EE1-AE75-0888E203D5BA}" presName="circ1" presStyleLbl="vennNode1" presStyleIdx="0" presStyleCnt="7"/>
      <dgm:spPr/>
    </dgm:pt>
    <dgm:pt modelId="{60777DA2-84AD-463E-98D2-556A5ED4DC1D}" type="pres">
      <dgm:prSet presAssocID="{A92C8BB9-9E4B-4EE1-AE75-0888E203D5BA}" presName="circ1Tx" presStyleLbl="revTx" presStyleIdx="0" presStyleCnt="0" custScaleX="110045" custScaleY="120229" custLinFactNeighborX="4262" custLinFactNeighborY="14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038E6-4ACB-42AF-B242-CA61C283F50A}" type="pres">
      <dgm:prSet presAssocID="{1811C45E-8CEB-4CCB-8F1D-6D6375B07BB4}" presName="circ2" presStyleLbl="vennNode1" presStyleIdx="1" presStyleCnt="7"/>
      <dgm:spPr/>
    </dgm:pt>
    <dgm:pt modelId="{6807D5DC-DFE0-4E01-BFBA-89A4173EE265}" type="pres">
      <dgm:prSet presAssocID="{1811C45E-8CEB-4CCB-8F1D-6D6375B07BB4}" presName="circ2Tx" presStyleLbl="revTx" presStyleIdx="0" presStyleCnt="0" custLinFactNeighborX="3428" custLinFactNeighborY="44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A629-996D-4046-AFA3-FD058EF83B5E}" type="pres">
      <dgm:prSet presAssocID="{BB2B9E43-B894-4DE2-A905-18690B37389C}" presName="circ3" presStyleLbl="vennNode1" presStyleIdx="2" presStyleCnt="7"/>
      <dgm:spPr/>
    </dgm:pt>
    <dgm:pt modelId="{9F803E6A-0094-4D01-A751-9BBA352843A1}" type="pres">
      <dgm:prSet presAssocID="{BB2B9E43-B894-4DE2-A905-18690B37389C}" presName="circ3Tx" presStyleLbl="revTx" presStyleIdx="0" presStyleCnt="0" custLinFactNeighborY="54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F0DB8-3F0D-4B44-8FF6-FD40898467AA}" type="pres">
      <dgm:prSet presAssocID="{8E323415-7BB1-4F0A-9B8B-270317BCD39A}" presName="circ4" presStyleLbl="vennNode1" presStyleIdx="3" presStyleCnt="7"/>
      <dgm:spPr/>
    </dgm:pt>
    <dgm:pt modelId="{E9374A44-16FF-4031-9B23-1AF2340A28EF}" type="pres">
      <dgm:prSet presAssocID="{8E323415-7BB1-4F0A-9B8B-270317BCD39A}" presName="circ4Tx" presStyleLbl="revTx" presStyleIdx="0" presStyleCnt="0" custLinFactNeighborX="-93185" custLinFactNeighborY="9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7667A-7D8F-4158-95E2-CC5C7A78196E}" type="pres">
      <dgm:prSet presAssocID="{F19A67CB-9625-4293-80FC-90E52477AE25}" presName="circ5" presStyleLbl="vennNode1" presStyleIdx="4" presStyleCnt="7"/>
      <dgm:spPr/>
    </dgm:pt>
    <dgm:pt modelId="{A52DCB38-547A-4614-97D8-40CEDD4254C7}" type="pres">
      <dgm:prSet presAssocID="{F19A67CB-9625-4293-80FC-90E52477AE25}" presName="circ5Tx" presStyleLbl="revTx" presStyleIdx="0" presStyleCnt="0" custLinFactNeighborX="-29576" custLinFactNeighborY="-83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8DA7F-7F42-4666-BE2C-A01860A77F07}" type="pres">
      <dgm:prSet presAssocID="{B8DBCDFA-59C9-4820-AC8B-85BDFCCF9299}" presName="circ6" presStyleLbl="vennNode1" presStyleIdx="5" presStyleCnt="7"/>
      <dgm:spPr/>
    </dgm:pt>
    <dgm:pt modelId="{ED275F81-1FF1-41B9-B06D-FFAA3BDB128E}" type="pres">
      <dgm:prSet presAssocID="{B8DBCDFA-59C9-4820-AC8B-85BDFCCF9299}" presName="circ6Tx" presStyleLbl="revTx" presStyleIdx="0" presStyleCnt="0" custLinFactNeighborX="-3059" custLinFactNeighborY="-94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1C70-6F47-43B3-A8F4-0DF97643FD95}" type="pres">
      <dgm:prSet presAssocID="{F9D27064-4253-45E7-A4F9-86C3287DD66D}" presName="circ7" presStyleLbl="vennNode1" presStyleIdx="6" presStyleCnt="7"/>
      <dgm:spPr/>
    </dgm:pt>
    <dgm:pt modelId="{D8E12144-49ED-45B4-9776-BE2DB175D485}" type="pres">
      <dgm:prSet presAssocID="{F9D27064-4253-45E7-A4F9-86C3287DD66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C7E53-9C66-4DF0-8D3F-F0EFFDD6D76D}" type="presOf" srcId="{F19A67CB-9625-4293-80FC-90E52477AE25}" destId="{A52DCB38-547A-4614-97D8-40CEDD4254C7}" srcOrd="0" destOrd="0" presId="urn:microsoft.com/office/officeart/2005/8/layout/venn1"/>
    <dgm:cxn modelId="{615D655B-5077-424E-B747-294B496D751B}" srcId="{2D40598B-145C-43A4-B6B7-098C92FA53C0}" destId="{C5BDA7D8-12B2-497C-9DBA-0BD4D287C475}" srcOrd="11" destOrd="0" parTransId="{FF1CCADE-45CA-449D-B8D5-0C920FB86572}" sibTransId="{FF70F946-93CA-4154-B9BC-C3F8024200FB}"/>
    <dgm:cxn modelId="{E9C30290-73D8-4650-8C15-CA494531519A}" srcId="{2D40598B-145C-43A4-B6B7-098C92FA53C0}" destId="{99FFC5D4-E90B-460A-9EC0-527D37762647}" srcOrd="9" destOrd="0" parTransId="{9FE97025-55AE-41B8-AB15-9DB3F771DD93}" sibTransId="{36A07A9C-5739-4B5E-8047-4846A74DA0FE}"/>
    <dgm:cxn modelId="{96E97A2D-8FA7-4D7A-98F2-96BA001FCBFB}" type="presOf" srcId="{B8DBCDFA-59C9-4820-AC8B-85BDFCCF9299}" destId="{ED275F81-1FF1-41B9-B06D-FFAA3BDB128E}" srcOrd="0" destOrd="0" presId="urn:microsoft.com/office/officeart/2005/8/layout/venn1"/>
    <dgm:cxn modelId="{5C08737B-D536-4F2B-B8B2-2DDDE6C26EC2}" srcId="{2D40598B-145C-43A4-B6B7-098C92FA53C0}" destId="{1811C45E-8CEB-4CCB-8F1D-6D6375B07BB4}" srcOrd="1" destOrd="0" parTransId="{D5297EAF-7A28-4E4C-A787-89A0030A9B74}" sibTransId="{EC2717F3-E567-4F62-8830-0390249AE765}"/>
    <dgm:cxn modelId="{E5990B04-F244-4988-AFB1-76FF3A527143}" srcId="{2D40598B-145C-43A4-B6B7-098C92FA53C0}" destId="{8E323415-7BB1-4F0A-9B8B-270317BCD39A}" srcOrd="3" destOrd="0" parTransId="{982EE8B3-9CCD-418E-A028-B425C6950C76}" sibTransId="{A93172DD-5423-4EC8-B061-DB85A8908F3D}"/>
    <dgm:cxn modelId="{910F2519-FE2D-4897-A0E5-E47EBF29E719}" type="presOf" srcId="{1811C45E-8CEB-4CCB-8F1D-6D6375B07BB4}" destId="{6807D5DC-DFE0-4E01-BFBA-89A4173EE265}" srcOrd="0" destOrd="0" presId="urn:microsoft.com/office/officeart/2005/8/layout/venn1"/>
    <dgm:cxn modelId="{5739C8EB-AD71-4799-8F5A-A7753B34E327}" srcId="{2D40598B-145C-43A4-B6B7-098C92FA53C0}" destId="{BB2B9E43-B894-4DE2-A905-18690B37389C}" srcOrd="2" destOrd="0" parTransId="{677A75AA-3207-4A47-9511-FEB3688DE012}" sibTransId="{3BA30611-A82F-466E-A0CF-DDC7430A5BEF}"/>
    <dgm:cxn modelId="{78DD9EC0-16AF-40E1-B0C2-27B2060C6E30}" srcId="{2D40598B-145C-43A4-B6B7-098C92FA53C0}" destId="{F9D27064-4253-45E7-A4F9-86C3287DD66D}" srcOrd="6" destOrd="0" parTransId="{D77768BC-BC59-4538-B783-12EC31DE73D8}" sibTransId="{910363BF-C57D-4157-AF0F-858AF5D0C0B2}"/>
    <dgm:cxn modelId="{D5BC4A2D-E764-4DCF-A30A-758F5BFBC2C1}" srcId="{2D40598B-145C-43A4-B6B7-098C92FA53C0}" destId="{F19A67CB-9625-4293-80FC-90E52477AE25}" srcOrd="4" destOrd="0" parTransId="{A7BA7EBF-7E9B-4205-87E4-9D886CE1237D}" sibTransId="{9FDE43A0-E3EE-4A53-B092-074CEA2AED6F}"/>
    <dgm:cxn modelId="{0A6544DE-E24C-4342-9512-1FF0D82ACEA8}" srcId="{2D40598B-145C-43A4-B6B7-098C92FA53C0}" destId="{B8DBCDFA-59C9-4820-AC8B-85BDFCCF9299}" srcOrd="5" destOrd="0" parTransId="{95E3F64F-798A-4865-BDB8-3FE9ADE64317}" sibTransId="{92FCC41A-C523-4ABB-A8A1-670FE7608611}"/>
    <dgm:cxn modelId="{01148459-E5F8-4F87-9A72-08BD6369178F}" srcId="{2D40598B-145C-43A4-B6B7-098C92FA53C0}" destId="{F41C2A72-5C14-4723-9334-12F5382DC1CD}" srcOrd="10" destOrd="0" parTransId="{54EBB6F4-3A83-455A-938B-8CFC14800F15}" sibTransId="{EBB885F5-C4B8-410D-A11D-8569385AD5E1}"/>
    <dgm:cxn modelId="{E8FF4133-9E24-4896-9839-1EEB79B0FFC3}" srcId="{2D40598B-145C-43A4-B6B7-098C92FA53C0}" destId="{A92C8BB9-9E4B-4EE1-AE75-0888E203D5BA}" srcOrd="0" destOrd="0" parTransId="{55F4D7A9-520E-4E12-A979-436B2FD910B5}" sibTransId="{9FEBF6BA-52E7-42C7-822F-018887983153}"/>
    <dgm:cxn modelId="{BDFDD30A-C3D0-4315-9CD4-CD0FEE16C996}" type="presOf" srcId="{BB2B9E43-B894-4DE2-A905-18690B37389C}" destId="{9F803E6A-0094-4D01-A751-9BBA352843A1}" srcOrd="0" destOrd="0" presId="urn:microsoft.com/office/officeart/2005/8/layout/venn1"/>
    <dgm:cxn modelId="{11931766-E72F-474F-ABD6-93BCBBADF870}" type="presOf" srcId="{F9D27064-4253-45E7-A4F9-86C3287DD66D}" destId="{D8E12144-49ED-45B4-9776-BE2DB175D485}" srcOrd="0" destOrd="0" presId="urn:microsoft.com/office/officeart/2005/8/layout/venn1"/>
    <dgm:cxn modelId="{D247662E-CD41-4F6A-8E3F-F2BFFBC56C45}" srcId="{2D40598B-145C-43A4-B6B7-098C92FA53C0}" destId="{D2880E0E-9EC9-4393-99DE-19A1B73C45A2}" srcOrd="8" destOrd="0" parTransId="{2DC55BAF-BF39-4796-9B87-6DF0D95F94E0}" sibTransId="{522E1AF3-3A4F-4F92-AAA6-ADBA10D21483}"/>
    <dgm:cxn modelId="{6E978137-D44A-45F7-9771-6FEE946A1695}" srcId="{2D40598B-145C-43A4-B6B7-098C92FA53C0}" destId="{5815E059-2492-46B6-BC55-EC37BFB97DDE}" srcOrd="7" destOrd="0" parTransId="{7C0CFDDA-326B-48D5-9BC5-5E032A4DA44E}" sibTransId="{97244C1F-6F37-46CE-8866-E722FA731563}"/>
    <dgm:cxn modelId="{1EC1C218-DEA9-4E89-A6A1-C44C7A8E2D96}" type="presOf" srcId="{A92C8BB9-9E4B-4EE1-AE75-0888E203D5BA}" destId="{60777DA2-84AD-463E-98D2-556A5ED4DC1D}" srcOrd="0" destOrd="0" presId="urn:microsoft.com/office/officeart/2005/8/layout/venn1"/>
    <dgm:cxn modelId="{E2E13974-CAEC-4D2A-BCDD-0428CF7ED2FD}" type="presOf" srcId="{2D40598B-145C-43A4-B6B7-098C92FA53C0}" destId="{EE7F3E21-680E-44E8-B484-DF24C445CEA4}" srcOrd="0" destOrd="0" presId="urn:microsoft.com/office/officeart/2005/8/layout/venn1"/>
    <dgm:cxn modelId="{C8C09FF5-E39A-4D8B-A70B-2F6314480A59}" type="presOf" srcId="{8E323415-7BB1-4F0A-9B8B-270317BCD39A}" destId="{E9374A44-16FF-4031-9B23-1AF2340A28EF}" srcOrd="0" destOrd="0" presId="urn:microsoft.com/office/officeart/2005/8/layout/venn1"/>
    <dgm:cxn modelId="{26A547E7-BDDD-4A24-B1FC-2DA208BE9500}" type="presParOf" srcId="{EE7F3E21-680E-44E8-B484-DF24C445CEA4}" destId="{05E10E80-DA94-4AFE-93D0-DB05B4E2D197}" srcOrd="0" destOrd="0" presId="urn:microsoft.com/office/officeart/2005/8/layout/venn1"/>
    <dgm:cxn modelId="{C96B3160-52FA-4567-AF80-1BF4F3C72973}" type="presParOf" srcId="{EE7F3E21-680E-44E8-B484-DF24C445CEA4}" destId="{60777DA2-84AD-463E-98D2-556A5ED4DC1D}" srcOrd="1" destOrd="0" presId="urn:microsoft.com/office/officeart/2005/8/layout/venn1"/>
    <dgm:cxn modelId="{B08A00CC-DEFD-4BF7-8130-F02E2E9CF5F5}" type="presParOf" srcId="{EE7F3E21-680E-44E8-B484-DF24C445CEA4}" destId="{70F038E6-4ACB-42AF-B242-CA61C283F50A}" srcOrd="2" destOrd="0" presId="urn:microsoft.com/office/officeart/2005/8/layout/venn1"/>
    <dgm:cxn modelId="{55BDA5C2-E205-496B-858E-5D40A7CDDD00}" type="presParOf" srcId="{EE7F3E21-680E-44E8-B484-DF24C445CEA4}" destId="{6807D5DC-DFE0-4E01-BFBA-89A4173EE265}" srcOrd="3" destOrd="0" presId="urn:microsoft.com/office/officeart/2005/8/layout/venn1"/>
    <dgm:cxn modelId="{22A509A5-5DB4-460F-B4F8-3829E699E431}" type="presParOf" srcId="{EE7F3E21-680E-44E8-B484-DF24C445CEA4}" destId="{DB58A629-996D-4046-AFA3-FD058EF83B5E}" srcOrd="4" destOrd="0" presId="urn:microsoft.com/office/officeart/2005/8/layout/venn1"/>
    <dgm:cxn modelId="{86A0EB56-F191-44AF-B4D1-A1B08E8DF87C}" type="presParOf" srcId="{EE7F3E21-680E-44E8-B484-DF24C445CEA4}" destId="{9F803E6A-0094-4D01-A751-9BBA352843A1}" srcOrd="5" destOrd="0" presId="urn:microsoft.com/office/officeart/2005/8/layout/venn1"/>
    <dgm:cxn modelId="{2E879AC5-DC2A-4DD5-8958-6BCE7948A4CB}" type="presParOf" srcId="{EE7F3E21-680E-44E8-B484-DF24C445CEA4}" destId="{8E2F0DB8-3F0D-4B44-8FF6-FD40898467AA}" srcOrd="6" destOrd="0" presId="urn:microsoft.com/office/officeart/2005/8/layout/venn1"/>
    <dgm:cxn modelId="{6041FBA7-04D5-4177-B61A-A60AF69736CC}" type="presParOf" srcId="{EE7F3E21-680E-44E8-B484-DF24C445CEA4}" destId="{E9374A44-16FF-4031-9B23-1AF2340A28EF}" srcOrd="7" destOrd="0" presId="urn:microsoft.com/office/officeart/2005/8/layout/venn1"/>
    <dgm:cxn modelId="{DED3298B-2962-4C26-9506-F393EB552FE1}" type="presParOf" srcId="{EE7F3E21-680E-44E8-B484-DF24C445CEA4}" destId="{8CC7667A-7D8F-4158-95E2-CC5C7A78196E}" srcOrd="8" destOrd="0" presId="urn:microsoft.com/office/officeart/2005/8/layout/venn1"/>
    <dgm:cxn modelId="{D82A01E2-D65E-41B8-AECE-E0603304A25C}" type="presParOf" srcId="{EE7F3E21-680E-44E8-B484-DF24C445CEA4}" destId="{A52DCB38-547A-4614-97D8-40CEDD4254C7}" srcOrd="9" destOrd="0" presId="urn:microsoft.com/office/officeart/2005/8/layout/venn1"/>
    <dgm:cxn modelId="{A21FCBE3-9402-4F99-9C86-8692ECB1C157}" type="presParOf" srcId="{EE7F3E21-680E-44E8-B484-DF24C445CEA4}" destId="{37B8DA7F-7F42-4666-BE2C-A01860A77F07}" srcOrd="10" destOrd="0" presId="urn:microsoft.com/office/officeart/2005/8/layout/venn1"/>
    <dgm:cxn modelId="{0C823409-B521-4724-884E-ED75B673E1FA}" type="presParOf" srcId="{EE7F3E21-680E-44E8-B484-DF24C445CEA4}" destId="{ED275F81-1FF1-41B9-B06D-FFAA3BDB128E}" srcOrd="11" destOrd="0" presId="urn:microsoft.com/office/officeart/2005/8/layout/venn1"/>
    <dgm:cxn modelId="{724A3B07-BE3A-466F-8213-D4AF337BB468}" type="presParOf" srcId="{EE7F3E21-680E-44E8-B484-DF24C445CEA4}" destId="{997B1C70-6F47-43B3-A8F4-0DF97643FD95}" srcOrd="12" destOrd="0" presId="urn:microsoft.com/office/officeart/2005/8/layout/venn1"/>
    <dgm:cxn modelId="{20DA646A-3157-478F-AF79-FCBDEFE1D22E}" type="presParOf" srcId="{EE7F3E21-680E-44E8-B484-DF24C445CEA4}" destId="{D8E12144-49ED-45B4-9776-BE2DB175D48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7ED65-5198-4D06-ADBC-31FD2D2C3E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EB20488-B293-4E35-9807-77C2B1D6C0EA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/>
            <a:t>Короткочасні (1-3 уроки)</a:t>
          </a:r>
        </a:p>
      </dgm:t>
    </dgm:pt>
    <dgm:pt modelId="{83A2DF91-DC2E-4D13-9AE5-6A8D73F906AA}" type="parTrans" cxnId="{732C0D8C-4C95-406D-BFE3-C941FF9FCC04}">
      <dgm:prSet/>
      <dgm:spPr/>
      <dgm:t>
        <a:bodyPr/>
        <a:lstStyle/>
        <a:p>
          <a:endParaRPr lang="uk-UA"/>
        </a:p>
      </dgm:t>
    </dgm:pt>
    <dgm:pt modelId="{3177685A-E3DA-4B88-876F-EB6F19146E08}" type="sibTrans" cxnId="{732C0D8C-4C95-406D-BFE3-C941FF9FCC04}">
      <dgm:prSet/>
      <dgm:spPr/>
      <dgm:t>
        <a:bodyPr/>
        <a:lstStyle/>
        <a:p>
          <a:endParaRPr lang="uk-UA"/>
        </a:p>
      </dgm:t>
    </dgm:pt>
    <dgm:pt modelId="{7AF5AAEC-5756-4E75-A835-AEDD55B5A3F8}">
      <dgm:prSet phldrT="[Текст]"/>
      <dgm:spPr>
        <a:solidFill>
          <a:srgbClr val="C00000"/>
        </a:solidFill>
      </dgm:spPr>
      <dgm:t>
        <a:bodyPr/>
        <a:lstStyle/>
        <a:p>
          <a:r>
            <a:rPr lang="uk-UA" dirty="0"/>
            <a:t>Середньої тривалості (від 1 тижня до  1місяця)</a:t>
          </a:r>
        </a:p>
      </dgm:t>
    </dgm:pt>
    <dgm:pt modelId="{BC0B1C95-C68C-4B4B-AF60-C606520EA4F6}" type="parTrans" cxnId="{B92CB7FE-EBEA-47F4-82D2-E802C348C88D}">
      <dgm:prSet/>
      <dgm:spPr/>
      <dgm:t>
        <a:bodyPr/>
        <a:lstStyle/>
        <a:p>
          <a:endParaRPr lang="uk-UA"/>
        </a:p>
      </dgm:t>
    </dgm:pt>
    <dgm:pt modelId="{90065AC2-E9AD-4573-B143-30DED726930D}" type="sibTrans" cxnId="{B92CB7FE-EBEA-47F4-82D2-E802C348C88D}">
      <dgm:prSet/>
      <dgm:spPr/>
      <dgm:t>
        <a:bodyPr/>
        <a:lstStyle/>
        <a:p>
          <a:endParaRPr lang="uk-UA"/>
        </a:p>
      </dgm:t>
    </dgm:pt>
    <dgm:pt modelId="{3E38DE54-D315-4270-A780-39AA394F509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/>
            <a:t>Довготривалі (декілька місяців)</a:t>
          </a:r>
        </a:p>
      </dgm:t>
    </dgm:pt>
    <dgm:pt modelId="{E0711CB9-C9A7-4474-9231-984F7291708C}" type="parTrans" cxnId="{89E1DD8C-58D8-4F6A-95F3-6338BCD2D6EB}">
      <dgm:prSet/>
      <dgm:spPr/>
      <dgm:t>
        <a:bodyPr/>
        <a:lstStyle/>
        <a:p>
          <a:endParaRPr lang="uk-UA"/>
        </a:p>
      </dgm:t>
    </dgm:pt>
    <dgm:pt modelId="{D1C2079D-2DF6-48CD-8F9B-B72764403F40}" type="sibTrans" cxnId="{89E1DD8C-58D8-4F6A-95F3-6338BCD2D6EB}">
      <dgm:prSet/>
      <dgm:spPr/>
      <dgm:t>
        <a:bodyPr/>
        <a:lstStyle/>
        <a:p>
          <a:endParaRPr lang="uk-UA"/>
        </a:p>
      </dgm:t>
    </dgm:pt>
    <dgm:pt modelId="{B1B6271A-173D-433A-B73D-DBF815E65A44}" type="pres">
      <dgm:prSet presAssocID="{C0A7ED65-5198-4D06-ADBC-31FD2D2C3E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6B2A6C-4A1F-4D56-AC4E-C761278D64E5}" type="pres">
      <dgm:prSet presAssocID="{C0A7ED65-5198-4D06-ADBC-31FD2D2C3E49}" presName="Name1" presStyleCnt="0"/>
      <dgm:spPr/>
    </dgm:pt>
    <dgm:pt modelId="{07061AAE-40A2-44DB-B3B6-26898416ABA6}" type="pres">
      <dgm:prSet presAssocID="{C0A7ED65-5198-4D06-ADBC-31FD2D2C3E49}" presName="cycle" presStyleCnt="0"/>
      <dgm:spPr/>
    </dgm:pt>
    <dgm:pt modelId="{58E770BE-21F8-4A94-A828-8F7979BE790C}" type="pres">
      <dgm:prSet presAssocID="{C0A7ED65-5198-4D06-ADBC-31FD2D2C3E49}" presName="srcNode" presStyleLbl="node1" presStyleIdx="0" presStyleCnt="3"/>
      <dgm:spPr/>
    </dgm:pt>
    <dgm:pt modelId="{1B688295-F79A-4989-97F2-CCAB139AAB04}" type="pres">
      <dgm:prSet presAssocID="{C0A7ED65-5198-4D06-ADBC-31FD2D2C3E49}" presName="conn" presStyleLbl="parChTrans1D2" presStyleIdx="0" presStyleCnt="1"/>
      <dgm:spPr/>
      <dgm:t>
        <a:bodyPr/>
        <a:lstStyle/>
        <a:p>
          <a:endParaRPr lang="ru-RU"/>
        </a:p>
      </dgm:t>
    </dgm:pt>
    <dgm:pt modelId="{02944230-C254-494F-8D92-84BB6A938BA8}" type="pres">
      <dgm:prSet presAssocID="{C0A7ED65-5198-4D06-ADBC-31FD2D2C3E49}" presName="extraNode" presStyleLbl="node1" presStyleIdx="0" presStyleCnt="3"/>
      <dgm:spPr/>
    </dgm:pt>
    <dgm:pt modelId="{614C2BD5-5F47-4AC9-AB75-FD93651A8A47}" type="pres">
      <dgm:prSet presAssocID="{C0A7ED65-5198-4D06-ADBC-31FD2D2C3E49}" presName="dstNode" presStyleLbl="node1" presStyleIdx="0" presStyleCnt="3"/>
      <dgm:spPr/>
    </dgm:pt>
    <dgm:pt modelId="{C3F0F259-2CD4-4FBF-89FA-23B016A1BF7A}" type="pres">
      <dgm:prSet presAssocID="{EEB20488-B293-4E35-9807-77C2B1D6C0E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AE499-561E-4843-A27E-25268FA9BCBA}" type="pres">
      <dgm:prSet presAssocID="{EEB20488-B293-4E35-9807-77C2B1D6C0EA}" presName="accent_1" presStyleCnt="0"/>
      <dgm:spPr/>
    </dgm:pt>
    <dgm:pt modelId="{39443E0C-81B8-4DDF-9AD9-DF5CD02589A7}" type="pres">
      <dgm:prSet presAssocID="{EEB20488-B293-4E35-9807-77C2B1D6C0EA}" presName="accentRepeatNode" presStyleLbl="solidFgAcc1" presStyleIdx="0" presStyleCnt="3"/>
      <dgm:spPr/>
    </dgm:pt>
    <dgm:pt modelId="{96C3AD8E-A14D-4CDD-8F1A-279CC96495C6}" type="pres">
      <dgm:prSet presAssocID="{7AF5AAEC-5756-4E75-A835-AEDD55B5A3F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B047-58EC-4757-9961-47BEF4F49FCD}" type="pres">
      <dgm:prSet presAssocID="{7AF5AAEC-5756-4E75-A835-AEDD55B5A3F8}" presName="accent_2" presStyleCnt="0"/>
      <dgm:spPr/>
    </dgm:pt>
    <dgm:pt modelId="{A7AA1FCA-92C5-4A1D-9F4A-08AD17B981A0}" type="pres">
      <dgm:prSet presAssocID="{7AF5AAEC-5756-4E75-A835-AEDD55B5A3F8}" presName="accentRepeatNode" presStyleLbl="solidFgAcc1" presStyleIdx="1" presStyleCnt="3"/>
      <dgm:spPr/>
    </dgm:pt>
    <dgm:pt modelId="{4CFB2081-3CBD-4FB9-B78F-E4D4EE2E91C4}" type="pres">
      <dgm:prSet presAssocID="{3E38DE54-D315-4270-A780-39AA394F509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62422-3B13-4F10-BC8E-18F623B4F014}" type="pres">
      <dgm:prSet presAssocID="{3E38DE54-D315-4270-A780-39AA394F5091}" presName="accent_3" presStyleCnt="0"/>
      <dgm:spPr/>
    </dgm:pt>
    <dgm:pt modelId="{3D7BD101-3F24-4F3A-B2E5-B33C052C7F73}" type="pres">
      <dgm:prSet presAssocID="{3E38DE54-D315-4270-A780-39AA394F5091}" presName="accentRepeatNode" presStyleLbl="solidFgAcc1" presStyleIdx="2" presStyleCnt="3"/>
      <dgm:spPr/>
    </dgm:pt>
  </dgm:ptLst>
  <dgm:cxnLst>
    <dgm:cxn modelId="{B92CB7FE-EBEA-47F4-82D2-E802C348C88D}" srcId="{C0A7ED65-5198-4D06-ADBC-31FD2D2C3E49}" destId="{7AF5AAEC-5756-4E75-A835-AEDD55B5A3F8}" srcOrd="1" destOrd="0" parTransId="{BC0B1C95-C68C-4B4B-AF60-C606520EA4F6}" sibTransId="{90065AC2-E9AD-4573-B143-30DED726930D}"/>
    <dgm:cxn modelId="{60BF26AA-E9D5-4161-83F0-ECE4739DDAE2}" type="presOf" srcId="{C0A7ED65-5198-4D06-ADBC-31FD2D2C3E49}" destId="{B1B6271A-173D-433A-B73D-DBF815E65A44}" srcOrd="0" destOrd="0" presId="urn:microsoft.com/office/officeart/2008/layout/VerticalCurvedList"/>
    <dgm:cxn modelId="{9E3F4EE2-D0DD-46C7-86E4-E58D66D4DFDD}" type="presOf" srcId="{3E38DE54-D315-4270-A780-39AA394F5091}" destId="{4CFB2081-3CBD-4FB9-B78F-E4D4EE2E91C4}" srcOrd="0" destOrd="0" presId="urn:microsoft.com/office/officeart/2008/layout/VerticalCurvedList"/>
    <dgm:cxn modelId="{732C0D8C-4C95-406D-BFE3-C941FF9FCC04}" srcId="{C0A7ED65-5198-4D06-ADBC-31FD2D2C3E49}" destId="{EEB20488-B293-4E35-9807-77C2B1D6C0EA}" srcOrd="0" destOrd="0" parTransId="{83A2DF91-DC2E-4D13-9AE5-6A8D73F906AA}" sibTransId="{3177685A-E3DA-4B88-876F-EB6F19146E08}"/>
    <dgm:cxn modelId="{89E1DD8C-58D8-4F6A-95F3-6338BCD2D6EB}" srcId="{C0A7ED65-5198-4D06-ADBC-31FD2D2C3E49}" destId="{3E38DE54-D315-4270-A780-39AA394F5091}" srcOrd="2" destOrd="0" parTransId="{E0711CB9-C9A7-4474-9231-984F7291708C}" sibTransId="{D1C2079D-2DF6-48CD-8F9B-B72764403F40}"/>
    <dgm:cxn modelId="{52A12B23-09CB-45D0-BDBF-CF9B4C8F1D66}" type="presOf" srcId="{3177685A-E3DA-4B88-876F-EB6F19146E08}" destId="{1B688295-F79A-4989-97F2-CCAB139AAB04}" srcOrd="0" destOrd="0" presId="urn:microsoft.com/office/officeart/2008/layout/VerticalCurvedList"/>
    <dgm:cxn modelId="{738F103F-C60B-49CD-9377-910649C3FE0A}" type="presOf" srcId="{7AF5AAEC-5756-4E75-A835-AEDD55B5A3F8}" destId="{96C3AD8E-A14D-4CDD-8F1A-279CC96495C6}" srcOrd="0" destOrd="0" presId="urn:microsoft.com/office/officeart/2008/layout/VerticalCurvedList"/>
    <dgm:cxn modelId="{5821E79F-4FE8-47F0-B14D-3F5187392DBA}" type="presOf" srcId="{EEB20488-B293-4E35-9807-77C2B1D6C0EA}" destId="{C3F0F259-2CD4-4FBF-89FA-23B016A1BF7A}" srcOrd="0" destOrd="0" presId="urn:microsoft.com/office/officeart/2008/layout/VerticalCurvedList"/>
    <dgm:cxn modelId="{AE9CC647-D3D9-4DFE-BC65-16CCA58C3EAA}" type="presParOf" srcId="{B1B6271A-173D-433A-B73D-DBF815E65A44}" destId="{A06B2A6C-4A1F-4D56-AC4E-C761278D64E5}" srcOrd="0" destOrd="0" presId="urn:microsoft.com/office/officeart/2008/layout/VerticalCurvedList"/>
    <dgm:cxn modelId="{24975CA0-FCCE-46D0-A958-45D520A218CC}" type="presParOf" srcId="{A06B2A6C-4A1F-4D56-AC4E-C761278D64E5}" destId="{07061AAE-40A2-44DB-B3B6-26898416ABA6}" srcOrd="0" destOrd="0" presId="urn:microsoft.com/office/officeart/2008/layout/VerticalCurvedList"/>
    <dgm:cxn modelId="{04DDA236-57F5-457A-86CB-1C06E8005A27}" type="presParOf" srcId="{07061AAE-40A2-44DB-B3B6-26898416ABA6}" destId="{58E770BE-21F8-4A94-A828-8F7979BE790C}" srcOrd="0" destOrd="0" presId="urn:microsoft.com/office/officeart/2008/layout/VerticalCurvedList"/>
    <dgm:cxn modelId="{243EAAD8-1987-47E8-A049-82C32137A1DF}" type="presParOf" srcId="{07061AAE-40A2-44DB-B3B6-26898416ABA6}" destId="{1B688295-F79A-4989-97F2-CCAB139AAB04}" srcOrd="1" destOrd="0" presId="urn:microsoft.com/office/officeart/2008/layout/VerticalCurvedList"/>
    <dgm:cxn modelId="{709028DF-D7F7-4173-B104-CAED4B26EA42}" type="presParOf" srcId="{07061AAE-40A2-44DB-B3B6-26898416ABA6}" destId="{02944230-C254-494F-8D92-84BB6A938BA8}" srcOrd="2" destOrd="0" presId="urn:microsoft.com/office/officeart/2008/layout/VerticalCurvedList"/>
    <dgm:cxn modelId="{F7AABE82-D234-49FF-9598-17AB1DC3D43C}" type="presParOf" srcId="{07061AAE-40A2-44DB-B3B6-26898416ABA6}" destId="{614C2BD5-5F47-4AC9-AB75-FD93651A8A47}" srcOrd="3" destOrd="0" presId="urn:microsoft.com/office/officeart/2008/layout/VerticalCurvedList"/>
    <dgm:cxn modelId="{BE7DCA51-958D-4DB6-9119-F71D5361FA19}" type="presParOf" srcId="{A06B2A6C-4A1F-4D56-AC4E-C761278D64E5}" destId="{C3F0F259-2CD4-4FBF-89FA-23B016A1BF7A}" srcOrd="1" destOrd="0" presId="urn:microsoft.com/office/officeart/2008/layout/VerticalCurvedList"/>
    <dgm:cxn modelId="{0BD8EEA9-45A5-4A2C-A13B-F417AA7F6318}" type="presParOf" srcId="{A06B2A6C-4A1F-4D56-AC4E-C761278D64E5}" destId="{CC0AE499-561E-4843-A27E-25268FA9BCBA}" srcOrd="2" destOrd="0" presId="urn:microsoft.com/office/officeart/2008/layout/VerticalCurvedList"/>
    <dgm:cxn modelId="{D7C78C97-0FE4-48AD-9064-51F723284870}" type="presParOf" srcId="{CC0AE499-561E-4843-A27E-25268FA9BCBA}" destId="{39443E0C-81B8-4DDF-9AD9-DF5CD02589A7}" srcOrd="0" destOrd="0" presId="urn:microsoft.com/office/officeart/2008/layout/VerticalCurvedList"/>
    <dgm:cxn modelId="{93B82AFE-D709-421C-9BD8-1E3F6DB325F9}" type="presParOf" srcId="{A06B2A6C-4A1F-4D56-AC4E-C761278D64E5}" destId="{96C3AD8E-A14D-4CDD-8F1A-279CC96495C6}" srcOrd="3" destOrd="0" presId="urn:microsoft.com/office/officeart/2008/layout/VerticalCurvedList"/>
    <dgm:cxn modelId="{C0C8FD78-9F92-42FA-A4A3-ACF13C439BE1}" type="presParOf" srcId="{A06B2A6C-4A1F-4D56-AC4E-C761278D64E5}" destId="{14EBB047-58EC-4757-9961-47BEF4F49FCD}" srcOrd="4" destOrd="0" presId="urn:microsoft.com/office/officeart/2008/layout/VerticalCurvedList"/>
    <dgm:cxn modelId="{5A484A97-D520-4DE8-B967-A2FBDA8973AD}" type="presParOf" srcId="{14EBB047-58EC-4757-9961-47BEF4F49FCD}" destId="{A7AA1FCA-92C5-4A1D-9F4A-08AD17B981A0}" srcOrd="0" destOrd="0" presId="urn:microsoft.com/office/officeart/2008/layout/VerticalCurvedList"/>
    <dgm:cxn modelId="{BD811C65-B60A-4D1A-8942-F252E18FBAAD}" type="presParOf" srcId="{A06B2A6C-4A1F-4D56-AC4E-C761278D64E5}" destId="{4CFB2081-3CBD-4FB9-B78F-E4D4EE2E91C4}" srcOrd="5" destOrd="0" presId="urn:microsoft.com/office/officeart/2008/layout/VerticalCurvedList"/>
    <dgm:cxn modelId="{668AE7CE-E497-4188-9AB5-6260F64AD65C}" type="presParOf" srcId="{A06B2A6C-4A1F-4D56-AC4E-C761278D64E5}" destId="{EDB62422-3B13-4F10-BC8E-18F623B4F014}" srcOrd="6" destOrd="0" presId="urn:microsoft.com/office/officeart/2008/layout/VerticalCurvedList"/>
    <dgm:cxn modelId="{5C801AF0-0E88-4C7F-A007-4776E240F72E}" type="presParOf" srcId="{EDB62422-3B13-4F10-BC8E-18F623B4F014}" destId="{3D7BD101-3F24-4F3A-B2E5-B33C052C7F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4AA5D-6B56-465F-AF05-279BAFD45DC2}">
      <dsp:nvSpPr>
        <dsp:cNvPr id="0" name=""/>
        <dsp:cNvSpPr/>
      </dsp:nvSpPr>
      <dsp:spPr>
        <a:xfrm rot="5400000">
          <a:off x="875832" y="1481666"/>
          <a:ext cx="890974" cy="775148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00CC00">
                <a:shade val="30000"/>
                <a:satMod val="115000"/>
              </a:srgbClr>
            </a:gs>
            <a:gs pos="50000">
              <a:srgbClr val="00CC00">
                <a:shade val="67500"/>
                <a:satMod val="115000"/>
              </a:srgbClr>
            </a:gs>
            <a:gs pos="100000">
              <a:srgbClr val="00CC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ротаційні (змінювані) трійки  </a:t>
          </a:r>
          <a:endParaRPr lang="ru-RU" sz="1000" kern="1200" dirty="0"/>
        </a:p>
      </dsp:txBody>
      <dsp:txXfrm rot="-5400000">
        <a:off x="1054539" y="1562598"/>
        <a:ext cx="533560" cy="613287"/>
      </dsp:txXfrm>
    </dsp:sp>
    <dsp:sp modelId="{2ABE0D73-96EB-4081-BD32-019902820300}">
      <dsp:nvSpPr>
        <dsp:cNvPr id="0" name=""/>
        <dsp:cNvSpPr/>
      </dsp:nvSpPr>
      <dsp:spPr>
        <a:xfrm>
          <a:off x="3262488" y="180023"/>
          <a:ext cx="994328" cy="53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A3667-34EC-4D4B-9D28-2C81B32CDF29}">
      <dsp:nvSpPr>
        <dsp:cNvPr id="0" name=""/>
        <dsp:cNvSpPr/>
      </dsp:nvSpPr>
      <dsp:spPr>
        <a:xfrm rot="5400000">
          <a:off x="-57913" y="1431575"/>
          <a:ext cx="890974" cy="775148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08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в парах  </a:t>
          </a:r>
          <a:endParaRPr lang="ru-RU" sz="1000" kern="1200" dirty="0"/>
        </a:p>
      </dsp:txBody>
      <dsp:txXfrm rot="-5400000">
        <a:off x="120794" y="1512507"/>
        <a:ext cx="533560" cy="613287"/>
      </dsp:txXfrm>
    </dsp:sp>
    <dsp:sp modelId="{22D55478-9E21-4B23-8FCD-A99863BC60CA}">
      <dsp:nvSpPr>
        <dsp:cNvPr id="0" name=""/>
        <dsp:cNvSpPr/>
      </dsp:nvSpPr>
      <dsp:spPr>
        <a:xfrm rot="5400000">
          <a:off x="2419463" y="1502782"/>
          <a:ext cx="890974" cy="775148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два – чотири – всі разом  </a:t>
          </a:r>
          <a:endParaRPr lang="ru-RU" sz="1000" kern="1200" dirty="0"/>
        </a:p>
      </dsp:txBody>
      <dsp:txXfrm rot="-5400000">
        <a:off x="2598170" y="1583714"/>
        <a:ext cx="533560" cy="613287"/>
      </dsp:txXfrm>
    </dsp:sp>
    <dsp:sp modelId="{C46E8009-5930-427B-8D3A-C7CC0857A409}">
      <dsp:nvSpPr>
        <dsp:cNvPr id="0" name=""/>
        <dsp:cNvSpPr/>
      </dsp:nvSpPr>
      <dsp:spPr>
        <a:xfrm>
          <a:off x="1049306" y="936283"/>
          <a:ext cx="962252" cy="53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0BD67-76B8-46C2-8685-3A8231D8728E}">
      <dsp:nvSpPr>
        <dsp:cNvPr id="0" name=""/>
        <dsp:cNvSpPr/>
      </dsp:nvSpPr>
      <dsp:spPr>
        <a:xfrm rot="5400000">
          <a:off x="4473061" y="1418683"/>
          <a:ext cx="890974" cy="775148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карусель</a:t>
          </a:r>
          <a:endParaRPr lang="ru-RU" sz="1000" kern="1200" dirty="0"/>
        </a:p>
      </dsp:txBody>
      <dsp:txXfrm rot="-5400000">
        <a:off x="4651768" y="1499615"/>
        <a:ext cx="533560" cy="613287"/>
      </dsp:txXfrm>
    </dsp:sp>
    <dsp:sp modelId="{4A183F93-0657-463C-AAD5-C979F89A5D35}">
      <dsp:nvSpPr>
        <dsp:cNvPr id="0" name=""/>
        <dsp:cNvSpPr/>
      </dsp:nvSpPr>
      <dsp:spPr>
        <a:xfrm rot="5400000">
          <a:off x="3838820" y="1553006"/>
          <a:ext cx="890974" cy="775148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00FF99">
                <a:shade val="30000"/>
                <a:satMod val="115000"/>
              </a:srgbClr>
            </a:gs>
            <a:gs pos="50000">
              <a:srgbClr val="00FF99">
                <a:shade val="67500"/>
                <a:satMod val="115000"/>
              </a:srgbClr>
            </a:gs>
            <a:gs pos="100000">
              <a:srgbClr val="00FF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акваріум </a:t>
          </a:r>
          <a:endParaRPr lang="ru-RU" sz="1000" kern="1200" dirty="0"/>
        </a:p>
      </dsp:txBody>
      <dsp:txXfrm rot="-5400000">
        <a:off x="4017527" y="1633938"/>
        <a:ext cx="533560" cy="613287"/>
      </dsp:txXfrm>
    </dsp:sp>
    <dsp:sp modelId="{F19CDBF2-731F-4B33-93F5-75DABCE4F9C6}">
      <dsp:nvSpPr>
        <dsp:cNvPr id="0" name=""/>
        <dsp:cNvSpPr/>
      </dsp:nvSpPr>
      <dsp:spPr>
        <a:xfrm>
          <a:off x="3262488" y="1692542"/>
          <a:ext cx="994328" cy="534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9A4A4-8216-4F99-931C-A5BF2E80CC50}">
      <dsp:nvSpPr>
        <dsp:cNvPr id="0" name=""/>
        <dsp:cNvSpPr/>
      </dsp:nvSpPr>
      <dsp:spPr>
        <a:xfrm rot="5400000">
          <a:off x="4159324" y="-18412"/>
          <a:ext cx="890974" cy="1402622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робота в малих групах (діалог, синтез думок, спільний проект, коло ідей</a:t>
          </a:r>
          <a:endParaRPr lang="ru-RU" sz="900" kern="1200" dirty="0"/>
        </a:p>
      </dsp:txBody>
      <dsp:txXfrm rot="-5400000">
        <a:off x="4137270" y="385908"/>
        <a:ext cx="935082" cy="59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A89EF-9AC9-4756-86BC-18CA37294979}">
      <dsp:nvSpPr>
        <dsp:cNvPr id="0" name=""/>
        <dsp:cNvSpPr/>
      </dsp:nvSpPr>
      <dsp:spPr>
        <a:xfrm>
          <a:off x="1693" y="957372"/>
          <a:ext cx="1933761" cy="19337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421" tIns="30480" rIns="106421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70C0"/>
              </a:solidFill>
            </a:rPr>
            <a:t>Завдання</a:t>
          </a:r>
          <a:r>
            <a:rPr lang="ru-RU" sz="2400" b="1" kern="1200" dirty="0" smtClean="0">
              <a:solidFill>
                <a:srgbClr val="0070C0"/>
              </a:solidFill>
            </a:rPr>
            <a:t>: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284886" y="1240565"/>
        <a:ext cx="1367375" cy="1367375"/>
      </dsp:txXfrm>
    </dsp:sp>
    <dsp:sp modelId="{F14F1CEA-E3ED-4C55-B5FE-D90A215DD294}">
      <dsp:nvSpPr>
        <dsp:cNvPr id="0" name=""/>
        <dsp:cNvSpPr/>
      </dsp:nvSpPr>
      <dsp:spPr>
        <a:xfrm>
          <a:off x="1548702" y="957372"/>
          <a:ext cx="1933761" cy="19337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421" tIns="15240" rIns="10642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– </a:t>
          </a:r>
          <a:r>
            <a:rPr lang="ru-RU" sz="1200" b="1" kern="1200" dirty="0" err="1" smtClean="0"/>
            <a:t>навчити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самостійно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здобувати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знання</a:t>
          </a:r>
          <a:r>
            <a:rPr lang="ru-RU" sz="1200" b="1" kern="1200" dirty="0" smtClean="0"/>
            <a:t> та </a:t>
          </a:r>
          <a:r>
            <a:rPr lang="ru-RU" sz="1200" b="1" kern="1200" dirty="0" err="1" smtClean="0"/>
            <a:t>застосовувати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їх</a:t>
          </a:r>
          <a:r>
            <a:rPr lang="ru-RU" sz="1200" b="1" kern="1200" dirty="0" smtClean="0"/>
            <a:t>;</a:t>
          </a:r>
          <a:endParaRPr lang="ru-RU" sz="1200" b="1" kern="1200" dirty="0"/>
        </a:p>
      </dsp:txBody>
      <dsp:txXfrm>
        <a:off x="1831895" y="1240565"/>
        <a:ext cx="1367375" cy="1367375"/>
      </dsp:txXfrm>
    </dsp:sp>
    <dsp:sp modelId="{6B77040C-4FF2-4763-8FAB-F3164C672D17}">
      <dsp:nvSpPr>
        <dsp:cNvPr id="0" name=""/>
        <dsp:cNvSpPr/>
      </dsp:nvSpPr>
      <dsp:spPr>
        <a:xfrm>
          <a:off x="3095712" y="944531"/>
          <a:ext cx="2551057" cy="195944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421" tIns="15240" rIns="10642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– </a:t>
          </a:r>
          <a:r>
            <a:rPr lang="ru-RU" sz="1200" b="1" kern="1200" dirty="0" err="1" smtClean="0"/>
            <a:t>сприяти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розвитку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комунікативних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здібностей</a:t>
          </a:r>
          <a:r>
            <a:rPr lang="ru-RU" sz="1200" b="1" kern="1200" dirty="0" smtClean="0"/>
            <a:t>;</a:t>
          </a:r>
          <a:endParaRPr lang="ru-RU" sz="1200" b="1" kern="1200" dirty="0"/>
        </a:p>
      </dsp:txBody>
      <dsp:txXfrm>
        <a:off x="3469306" y="1231485"/>
        <a:ext cx="1803869" cy="1385534"/>
      </dsp:txXfrm>
    </dsp:sp>
    <dsp:sp modelId="{FB3A40FC-141B-4E93-8D77-8C601A78DAD1}">
      <dsp:nvSpPr>
        <dsp:cNvPr id="0" name=""/>
        <dsp:cNvSpPr/>
      </dsp:nvSpPr>
      <dsp:spPr>
        <a:xfrm>
          <a:off x="5260017" y="957372"/>
          <a:ext cx="1933761" cy="19337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421" tIns="15240" rIns="10642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– </a:t>
          </a:r>
          <a:r>
            <a:rPr lang="ru-RU" sz="1200" b="1" kern="1200" dirty="0" err="1" smtClean="0"/>
            <a:t>розширити</a:t>
          </a:r>
          <a:r>
            <a:rPr lang="ru-RU" sz="1200" b="1" kern="1200" dirty="0" smtClean="0"/>
            <a:t> коло </a:t>
          </a:r>
          <a:r>
            <a:rPr lang="ru-RU" sz="1200" b="1" kern="1200" dirty="0" err="1" smtClean="0"/>
            <a:t>спілкування</a:t>
          </a:r>
          <a:r>
            <a:rPr lang="ru-RU" sz="1200" b="1" kern="1200" dirty="0" smtClean="0"/>
            <a:t>;</a:t>
          </a:r>
          <a:endParaRPr lang="ru-RU" sz="1200" b="1" kern="1200" dirty="0"/>
        </a:p>
      </dsp:txBody>
      <dsp:txXfrm>
        <a:off x="5543210" y="1240565"/>
        <a:ext cx="1367375" cy="1367375"/>
      </dsp:txXfrm>
    </dsp:sp>
    <dsp:sp modelId="{6D329B34-FDBF-41CF-B912-D9D5B94B8F5A}">
      <dsp:nvSpPr>
        <dsp:cNvPr id="0" name=""/>
        <dsp:cNvSpPr/>
      </dsp:nvSpPr>
      <dsp:spPr>
        <a:xfrm>
          <a:off x="6807026" y="957372"/>
          <a:ext cx="1933761" cy="19337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6421" tIns="13970" rIns="106421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– </a:t>
          </a:r>
          <a:r>
            <a:rPr lang="ru-RU" sz="1100" b="1" kern="1200" dirty="0" err="1" smtClean="0"/>
            <a:t>прищепити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уміння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користуватися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дослідницькими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прийомами</a:t>
          </a:r>
          <a:endParaRPr lang="ru-RU" sz="1100" b="1" kern="1200" dirty="0"/>
        </a:p>
      </dsp:txBody>
      <dsp:txXfrm>
        <a:off x="7090219" y="1240565"/>
        <a:ext cx="1367375" cy="136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10E80-DA94-4AFE-93D0-DB05B4E2D197}">
      <dsp:nvSpPr>
        <dsp:cNvPr id="0" name=""/>
        <dsp:cNvSpPr/>
      </dsp:nvSpPr>
      <dsp:spPr>
        <a:xfrm>
          <a:off x="2588386" y="1211077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777DA2-84AD-463E-98D2-556A5ED4DC1D}">
      <dsp:nvSpPr>
        <dsp:cNvPr id="0" name=""/>
        <dsp:cNvSpPr/>
      </dsp:nvSpPr>
      <dsp:spPr>
        <a:xfrm>
          <a:off x="2466578" y="84745"/>
          <a:ext cx="1881553" cy="11001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70C0"/>
              </a:solidFill>
            </a:rPr>
            <a:t>Основні</a:t>
          </a:r>
          <a:r>
            <a:rPr lang="ru-RU" sz="1400" b="1" kern="1200" dirty="0" smtClean="0">
              <a:solidFill>
                <a:srgbClr val="0070C0"/>
              </a:solidFill>
            </a:rPr>
            <a:t> </a:t>
          </a:r>
          <a:r>
            <a:rPr lang="ru-RU" sz="1400" b="1" kern="1200" dirty="0" err="1" smtClean="0">
              <a:solidFill>
                <a:srgbClr val="0070C0"/>
              </a:solidFill>
            </a:rPr>
            <a:t>вимоги</a:t>
          </a:r>
          <a:r>
            <a:rPr lang="ru-RU" sz="1400" b="1" kern="1200" dirty="0" smtClean="0">
              <a:solidFill>
                <a:srgbClr val="0070C0"/>
              </a:solidFill>
            </a:rPr>
            <a:t> до </a:t>
          </a:r>
          <a:r>
            <a:rPr lang="ru-RU" sz="1400" b="1" kern="1200" dirty="0" err="1" smtClean="0">
              <a:solidFill>
                <a:srgbClr val="0070C0"/>
              </a:solidFill>
            </a:rPr>
            <a:t>використання</a:t>
          </a:r>
          <a:r>
            <a:rPr lang="ru-RU" sz="1400" b="1" kern="1200" dirty="0" smtClean="0">
              <a:solidFill>
                <a:srgbClr val="0070C0"/>
              </a:solidFill>
            </a:rPr>
            <a:t> </a:t>
          </a:r>
          <a:r>
            <a:rPr lang="ru-RU" sz="1400" b="1" kern="1200" dirty="0" err="1" smtClean="0">
              <a:solidFill>
                <a:srgbClr val="0070C0"/>
              </a:solidFill>
            </a:rPr>
            <a:t>технології</a:t>
          </a:r>
          <a:r>
            <a:rPr lang="ru-RU" sz="1400" b="1" kern="1200" dirty="0" smtClean="0">
              <a:solidFill>
                <a:srgbClr val="0070C0"/>
              </a:solidFill>
            </a:rPr>
            <a:t>: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2466578" y="84745"/>
        <a:ext cx="1881553" cy="1100102"/>
      </dsp:txXfrm>
    </dsp:sp>
    <dsp:sp modelId="{70F038E6-4ACB-42AF-B242-CA61C283F50A}">
      <dsp:nvSpPr>
        <dsp:cNvPr id="0" name=""/>
        <dsp:cNvSpPr/>
      </dsp:nvSpPr>
      <dsp:spPr>
        <a:xfrm>
          <a:off x="3026096" y="1421528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07D5DC-DFE0-4E01-BFBA-89A4173EE265}">
      <dsp:nvSpPr>
        <dsp:cNvPr id="0" name=""/>
        <dsp:cNvSpPr/>
      </dsp:nvSpPr>
      <dsp:spPr>
        <a:xfrm>
          <a:off x="4757740" y="1365800"/>
          <a:ext cx="1616541" cy="10065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</a:t>
          </a:r>
          <a:r>
            <a:rPr lang="ru-RU" sz="1200" kern="1200" dirty="0" err="1" smtClean="0"/>
            <a:t>наявність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цікавої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значущої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соціальної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проблеми</a:t>
          </a:r>
          <a:r>
            <a:rPr lang="ru-RU" sz="1200" kern="1200" dirty="0" smtClean="0"/>
            <a:t>;</a:t>
          </a:r>
          <a:endParaRPr lang="ru-RU" sz="1200" kern="1200" dirty="0"/>
        </a:p>
      </dsp:txBody>
      <dsp:txXfrm>
        <a:off x="4757740" y="1365800"/>
        <a:ext cx="1616541" cy="1006506"/>
      </dsp:txXfrm>
    </dsp:sp>
    <dsp:sp modelId="{DB58A629-996D-4046-AFA3-FD058EF83B5E}">
      <dsp:nvSpPr>
        <dsp:cNvPr id="0" name=""/>
        <dsp:cNvSpPr/>
      </dsp:nvSpPr>
      <dsp:spPr>
        <a:xfrm>
          <a:off x="3133658" y="1895044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803E6A-0094-4D01-A751-9BBA352843A1}">
      <dsp:nvSpPr>
        <dsp:cNvPr id="0" name=""/>
        <dsp:cNvSpPr/>
      </dsp:nvSpPr>
      <dsp:spPr>
        <a:xfrm>
          <a:off x="4857762" y="2778432"/>
          <a:ext cx="1585454" cy="1075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</a:t>
          </a:r>
          <a:r>
            <a:rPr lang="ru-RU" sz="1200" kern="1200" dirty="0" err="1" smtClean="0"/>
            <a:t>передбачуваність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результатів</a:t>
          </a:r>
          <a:r>
            <a:rPr lang="ru-RU" sz="1200" kern="1200" dirty="0" smtClean="0"/>
            <a:t> (</a:t>
          </a:r>
          <a:r>
            <a:rPr lang="ru-RU" sz="1200" kern="1200" dirty="0" err="1" smtClean="0"/>
            <a:t>доповідь</a:t>
          </a:r>
          <a:r>
            <a:rPr lang="ru-RU" sz="1200" kern="1200" dirty="0" smtClean="0"/>
            <a:t>, репортаж, альбом </a:t>
          </a:r>
          <a:r>
            <a:rPr lang="ru-RU" sz="1200" kern="1200" dirty="0" err="1" smtClean="0"/>
            <a:t>тощо</a:t>
          </a:r>
          <a:r>
            <a:rPr lang="ru-RU" sz="1200" kern="1200" dirty="0" smtClean="0"/>
            <a:t>);</a:t>
          </a:r>
          <a:endParaRPr lang="ru-RU" sz="1200" kern="1200" dirty="0"/>
        </a:p>
      </dsp:txBody>
      <dsp:txXfrm>
        <a:off x="4857762" y="2778432"/>
        <a:ext cx="1585454" cy="1075132"/>
      </dsp:txXfrm>
    </dsp:sp>
    <dsp:sp modelId="{8E2F0DB8-3F0D-4B44-8FF6-FD40898467AA}">
      <dsp:nvSpPr>
        <dsp:cNvPr id="0" name=""/>
        <dsp:cNvSpPr/>
      </dsp:nvSpPr>
      <dsp:spPr>
        <a:xfrm>
          <a:off x="2830868" y="2274771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374A44-16FF-4031-9B23-1AF2340A28EF}">
      <dsp:nvSpPr>
        <dsp:cNvPr id="0" name=""/>
        <dsp:cNvSpPr/>
      </dsp:nvSpPr>
      <dsp:spPr>
        <a:xfrm>
          <a:off x="2580560" y="3637673"/>
          <a:ext cx="1709803" cy="9836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</a:t>
          </a:r>
          <a:r>
            <a:rPr lang="ru-RU" sz="1200" kern="1200" dirty="0" err="1" smtClean="0"/>
            <a:t>самостійна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діяльність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виконавців</a:t>
          </a:r>
          <a:r>
            <a:rPr lang="ru-RU" sz="1200" kern="1200" dirty="0" smtClean="0"/>
            <a:t> (</a:t>
          </a:r>
          <a:r>
            <a:rPr lang="ru-RU" sz="1200" kern="1200" dirty="0" err="1" smtClean="0"/>
            <a:t>індивідуальна</a:t>
          </a:r>
          <a:r>
            <a:rPr lang="ru-RU" sz="1200" kern="1200" dirty="0" smtClean="0"/>
            <a:t>, парна, </a:t>
          </a:r>
          <a:r>
            <a:rPr lang="ru-RU" sz="1200" kern="1200" dirty="0" err="1" smtClean="0"/>
            <a:t>групова</a:t>
          </a:r>
          <a:r>
            <a:rPr lang="ru-RU" sz="1200" kern="1200" dirty="0" smtClean="0"/>
            <a:t>);</a:t>
          </a:r>
          <a:endParaRPr lang="ru-RU" sz="1200" kern="1200" dirty="0"/>
        </a:p>
      </dsp:txBody>
      <dsp:txXfrm>
        <a:off x="2580560" y="3637673"/>
        <a:ext cx="1709803" cy="983631"/>
      </dsp:txXfrm>
    </dsp:sp>
    <dsp:sp modelId="{8CC7667A-7D8F-4158-95E2-CC5C7A78196E}">
      <dsp:nvSpPr>
        <dsp:cNvPr id="0" name=""/>
        <dsp:cNvSpPr/>
      </dsp:nvSpPr>
      <dsp:spPr>
        <a:xfrm>
          <a:off x="2345905" y="2274771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2DCB38-547A-4614-97D8-40CEDD4254C7}">
      <dsp:nvSpPr>
        <dsp:cNvPr id="0" name=""/>
        <dsp:cNvSpPr/>
      </dsp:nvSpPr>
      <dsp:spPr>
        <a:xfrm>
          <a:off x="279630" y="2813331"/>
          <a:ext cx="1709803" cy="9836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– </a:t>
          </a:r>
          <a:r>
            <a:rPr lang="ru-RU" sz="1200" kern="1200" dirty="0" err="1" smtClean="0"/>
            <a:t>структурованість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змістової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частини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проєкту</a:t>
          </a:r>
          <a:r>
            <a:rPr lang="ru-RU" sz="1200" kern="1200" dirty="0" smtClean="0"/>
            <a:t> (з </a:t>
          </a:r>
          <a:r>
            <a:rPr lang="ru-RU" sz="1200" kern="1200" dirty="0" err="1" smtClean="0"/>
            <a:t>вказівкою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поетапних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результатів</a:t>
          </a:r>
          <a:r>
            <a:rPr lang="ru-RU" sz="1200" kern="1200" dirty="0" smtClean="0"/>
            <a:t>);</a:t>
          </a:r>
          <a:endParaRPr lang="ru-RU" sz="1200" kern="1200" dirty="0"/>
        </a:p>
      </dsp:txBody>
      <dsp:txXfrm>
        <a:off x="279630" y="2813331"/>
        <a:ext cx="1709803" cy="983631"/>
      </dsp:txXfrm>
    </dsp:sp>
    <dsp:sp modelId="{37B8DA7F-7F42-4666-BE2C-A01860A77F07}">
      <dsp:nvSpPr>
        <dsp:cNvPr id="0" name=""/>
        <dsp:cNvSpPr/>
      </dsp:nvSpPr>
      <dsp:spPr>
        <a:xfrm>
          <a:off x="2043115" y="1895044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275F81-1FF1-41B9-B06D-FFAA3BDB128E}">
      <dsp:nvSpPr>
        <dsp:cNvPr id="0" name=""/>
        <dsp:cNvSpPr/>
      </dsp:nvSpPr>
      <dsp:spPr>
        <a:xfrm>
          <a:off x="177250" y="1185161"/>
          <a:ext cx="1585454" cy="1075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– </a:t>
          </a:r>
          <a:r>
            <a:rPr lang="ru-RU" sz="1400" kern="1200" dirty="0" err="1" smtClean="0"/>
            <a:t>використання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дослідницьких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методів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певної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послідовності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дій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177250" y="1185161"/>
        <a:ext cx="1585454" cy="1075132"/>
      </dsp:txXfrm>
    </dsp:sp>
    <dsp:sp modelId="{997B1C70-6F47-43B3-A8F4-0DF97643FD95}">
      <dsp:nvSpPr>
        <dsp:cNvPr id="0" name=""/>
        <dsp:cNvSpPr/>
      </dsp:nvSpPr>
      <dsp:spPr>
        <a:xfrm>
          <a:off x="2150677" y="1421528"/>
          <a:ext cx="1492192" cy="14923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E12144-49ED-45B4-9776-BE2DB175D485}">
      <dsp:nvSpPr>
        <dsp:cNvPr id="0" name=""/>
        <dsp:cNvSpPr/>
      </dsp:nvSpPr>
      <dsp:spPr>
        <a:xfrm>
          <a:off x="350098" y="915530"/>
          <a:ext cx="1616541" cy="10065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50098" y="915530"/>
        <a:ext cx="1616541" cy="1006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88295-F79A-4989-97F2-CCAB139AAB04}">
      <dsp:nvSpPr>
        <dsp:cNvPr id="0" name=""/>
        <dsp:cNvSpPr/>
      </dsp:nvSpPr>
      <dsp:spPr>
        <a:xfrm>
          <a:off x="-3916888" y="-601418"/>
          <a:ext cx="4668057" cy="4668057"/>
        </a:xfrm>
        <a:prstGeom prst="blockArc">
          <a:avLst>
            <a:gd name="adj1" fmla="val 18900000"/>
            <a:gd name="adj2" fmla="val 2700000"/>
            <a:gd name="adj3" fmla="val 463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0F259-2CD4-4FBF-89FA-23B016A1BF7A}">
      <dsp:nvSpPr>
        <dsp:cNvPr id="0" name=""/>
        <dsp:cNvSpPr/>
      </dsp:nvSpPr>
      <dsp:spPr>
        <a:xfrm>
          <a:off x="483063" y="346522"/>
          <a:ext cx="4491860" cy="693044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1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Короткочасні (1-3 уроки)</a:t>
          </a:r>
        </a:p>
      </dsp:txBody>
      <dsp:txXfrm>
        <a:off x="483063" y="346522"/>
        <a:ext cx="4491860" cy="693044"/>
      </dsp:txXfrm>
    </dsp:sp>
    <dsp:sp modelId="{39443E0C-81B8-4DDF-9AD9-DF5CD02589A7}">
      <dsp:nvSpPr>
        <dsp:cNvPr id="0" name=""/>
        <dsp:cNvSpPr/>
      </dsp:nvSpPr>
      <dsp:spPr>
        <a:xfrm>
          <a:off x="49910" y="259891"/>
          <a:ext cx="866305" cy="866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3AD8E-A14D-4CDD-8F1A-279CC96495C6}">
      <dsp:nvSpPr>
        <dsp:cNvPr id="0" name=""/>
        <dsp:cNvSpPr/>
      </dsp:nvSpPr>
      <dsp:spPr>
        <a:xfrm>
          <a:off x="734984" y="1386088"/>
          <a:ext cx="4239938" cy="693044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1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Середньої тривалості (від 1 тижня до  1місяця)</a:t>
          </a:r>
        </a:p>
      </dsp:txBody>
      <dsp:txXfrm>
        <a:off x="734984" y="1386088"/>
        <a:ext cx="4239938" cy="693044"/>
      </dsp:txXfrm>
    </dsp:sp>
    <dsp:sp modelId="{A7AA1FCA-92C5-4A1D-9F4A-08AD17B981A0}">
      <dsp:nvSpPr>
        <dsp:cNvPr id="0" name=""/>
        <dsp:cNvSpPr/>
      </dsp:nvSpPr>
      <dsp:spPr>
        <a:xfrm>
          <a:off x="301832" y="1299457"/>
          <a:ext cx="866305" cy="866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B2081-3CBD-4FB9-B78F-E4D4EE2E91C4}">
      <dsp:nvSpPr>
        <dsp:cNvPr id="0" name=""/>
        <dsp:cNvSpPr/>
      </dsp:nvSpPr>
      <dsp:spPr>
        <a:xfrm>
          <a:off x="483063" y="2425654"/>
          <a:ext cx="4491860" cy="693044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1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Довготривалі (декілька місяців)</a:t>
          </a:r>
        </a:p>
      </dsp:txBody>
      <dsp:txXfrm>
        <a:off x="483063" y="2425654"/>
        <a:ext cx="4491860" cy="693044"/>
      </dsp:txXfrm>
    </dsp:sp>
    <dsp:sp modelId="{3D7BD101-3F24-4F3A-B2E5-B33C052C7F73}">
      <dsp:nvSpPr>
        <dsp:cNvPr id="0" name=""/>
        <dsp:cNvSpPr/>
      </dsp:nvSpPr>
      <dsp:spPr>
        <a:xfrm>
          <a:off x="49910" y="2339024"/>
          <a:ext cx="866305" cy="866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70D8-99E6-428E-BCF6-8388A36BAD8B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E1A5-EE02-4E03-8FE2-962BC69F2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C914-E930-4C78-85E2-BCBBB42B1CB2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1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192-8A05-4AB8-A299-737A07AEE87C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26F8-FCCF-4931-8EB5-6C2EB3070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388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192-8A05-4AB8-A299-737A07AEE87C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26F8-FCCF-4931-8EB5-6C2EB3070C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85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8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2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AE67-401D-4988-B1E1-40BA86575A16}" type="datetimeFigureOut">
              <a:rPr lang="ru-RU" smtClean="0">
                <a:solidFill>
                  <a:prstClr val="black"/>
                </a:solidFill>
              </a:rPr>
              <a:pPr/>
              <a:t>11.10.2023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DA29-CE63-4ED1-8456-653681B1C0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82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7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96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3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548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8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475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5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62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9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56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35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2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rada/show/v0283729-18#Text" TargetMode="Externa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64502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764704"/>
            <a:ext cx="6347714" cy="527665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4. </a:t>
            </a:r>
            <a:r>
              <a:rPr lang="uk-UA" b="1" dirty="0"/>
              <a:t>Технологічний підхід в освіті. І</a:t>
            </a:r>
            <a:r>
              <a:rPr lang="ru-RU" b="1" dirty="0" err="1"/>
              <a:t>нтерактивна</a:t>
            </a:r>
            <a:r>
              <a:rPr lang="ru-RU" b="1" dirty="0"/>
              <a:t> </a:t>
            </a:r>
            <a:r>
              <a:rPr lang="ru-RU" b="1" dirty="0" err="1"/>
              <a:t>технологія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. </a:t>
            </a:r>
            <a:endParaRPr lang="ru-RU" dirty="0"/>
          </a:p>
          <a:p>
            <a:pPr marL="0" indent="0" algn="ctr">
              <a:buNone/>
            </a:pPr>
            <a:endParaRPr lang="uk-UA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«технологія»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мистецтво, майстерність і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вчення) означає «наука про майстерність». </a:t>
            </a:r>
          </a:p>
          <a:p>
            <a:pPr marL="0" indent="0" algn="just">
              <a:buNone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«технологія»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освіті)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було вжито у 1886 р. англійцем Джеймсом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Саллі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</a:t>
            </a:r>
            <a:r>
              <a:rPr lang="uk-UA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</a:t>
            </a:r>
            <a:r>
              <a:rPr lang="uk-UA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цілеспрямоване систематичне та послідовне впровадження в практику прийомів, способів педагогічних дій і засобів, які охоплюють цілісний навчально-виховний процес від визначення його мети до одержання очікуваних.</a:t>
            </a:r>
          </a:p>
          <a:p>
            <a:pPr marL="0" indent="0" algn="just">
              <a:buNone/>
            </a:pPr>
            <a:endParaRPr lang="uk-U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0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1061"/>
              </p:ext>
            </p:extLst>
          </p:nvPr>
        </p:nvGraphicFramePr>
        <p:xfrm>
          <a:off x="395536" y="3061891"/>
          <a:ext cx="6601692" cy="242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0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chemeClr val="bg1"/>
                          </a:solidFill>
                          <a:effectLst/>
                        </a:rPr>
                        <a:t>Інтерактивні технології кооперативного навчання </a:t>
                      </a:r>
                      <a:endParaRPr lang="uk-UA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tc>
                  <a:txBody>
                    <a:bodyPr/>
                    <a:lstStyle/>
                    <a:p>
                      <a:pPr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Технології </a:t>
                      </a:r>
                      <a:r>
                        <a:rPr lang="uk-UA" sz="800" dirty="0" err="1">
                          <a:effectLst/>
                        </a:rPr>
                        <a:t>колективногрупового</a:t>
                      </a:r>
                      <a:r>
                        <a:rPr lang="uk-UA" sz="800" dirty="0">
                          <a:effectLst/>
                        </a:rPr>
                        <a:t> навчання 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tc>
                  <a:txBody>
                    <a:bodyPr/>
                    <a:lstStyle/>
                    <a:p>
                      <a:pPr indent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Технології ситуативного моделювання </a:t>
                      </a:r>
                      <a:endParaRPr lang="uk-UA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tc>
                  <a:txBody>
                    <a:bodyPr/>
                    <a:lstStyle/>
                    <a:p>
                      <a:pPr indent="443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Технології опрацювання дискусійних питань </a:t>
                      </a:r>
                      <a:endParaRPr lang="uk-UA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673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в парах  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Ротаційні трійки 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8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Два-чотири-всі разом 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Карусель 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9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в малих групах </a:t>
                      </a:r>
                      <a:endParaRPr lang="uk-UA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Акваріум  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Обговорення проблеми у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90"/>
                        </a:spcAft>
                      </a:pPr>
                      <a:r>
                        <a:rPr lang="uk-UA" sz="800" dirty="0">
                          <a:effectLst/>
                        </a:rPr>
                        <a:t>загальному колі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uk-UA" sz="800" dirty="0">
                          <a:effectLst/>
                        </a:rPr>
                        <a:t>Мікрофон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uk-UA" sz="800" dirty="0">
                          <a:effectLst/>
                        </a:rPr>
                        <a:t>Незакінчені речення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Мозковий штурм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Навчаючи учусь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Ажурна пилка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Аналіз ситуацій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uk-UA" sz="800" dirty="0">
                          <a:effectLst/>
                        </a:rPr>
                        <a:t>Вирішення проблем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Дерево рішень 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Симуляція або імітаційні ігри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105"/>
                        </a:spcAft>
                        <a:tabLst>
                          <a:tab pos="1407795" algn="r"/>
                        </a:tabLst>
                      </a:pPr>
                      <a:r>
                        <a:rPr lang="uk-UA" sz="800" dirty="0">
                          <a:effectLst/>
                        </a:rPr>
                        <a:t>Спрощене 	судове </a:t>
                      </a:r>
                      <a:endParaRPr lang="uk-UA" sz="900" dirty="0">
                        <a:effectLst/>
                      </a:endParaRP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uk-UA" sz="800" dirty="0">
                          <a:effectLst/>
                        </a:rPr>
                        <a:t>слухання </a:t>
                      </a:r>
                      <a:endParaRPr lang="uk-UA" sz="900" dirty="0">
                        <a:effectLst/>
                      </a:endParaRPr>
                    </a:p>
                    <a:p>
                      <a:pPr marR="3365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Громадське слухання Розігрування ситуацій за ролями 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tc>
                  <a:txBody>
                    <a:bodyPr/>
                    <a:lstStyle/>
                    <a:p>
                      <a:pPr marL="1270"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Метод ПРЕС </a:t>
                      </a:r>
                      <a:endParaRPr lang="uk-UA" sz="900" dirty="0">
                        <a:effectLst/>
                      </a:endParaRPr>
                    </a:p>
                    <a:p>
                      <a:pPr marL="1270" indent="0" algn="l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uk-UA" sz="800" dirty="0">
                          <a:effectLst/>
                        </a:rPr>
                        <a:t>Займи позицію </a:t>
                      </a:r>
                      <a:endParaRPr lang="uk-UA" sz="900" dirty="0">
                        <a:effectLst/>
                      </a:endParaRPr>
                    </a:p>
                    <a:p>
                      <a:pPr marL="1270" indent="0" algn="l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uk-UA" sz="800" dirty="0">
                          <a:effectLst/>
                        </a:rPr>
                        <a:t>Зміни позицію </a:t>
                      </a:r>
                      <a:endParaRPr lang="uk-UA" sz="900" dirty="0">
                        <a:effectLst/>
                      </a:endParaRPr>
                    </a:p>
                    <a:p>
                      <a:pPr marL="1270" indent="0" algn="l">
                        <a:lnSpc>
                          <a:spcPct val="107000"/>
                        </a:lnSpc>
                        <a:spcAft>
                          <a:spcPts val="90"/>
                        </a:spcAft>
                      </a:pPr>
                      <a:r>
                        <a:rPr lang="uk-UA" sz="800" dirty="0">
                          <a:effectLst/>
                        </a:rPr>
                        <a:t>Неперервна шкала думок </a:t>
                      </a:r>
                      <a:endParaRPr lang="uk-UA" sz="900" dirty="0">
                        <a:effectLst/>
                      </a:endParaRPr>
                    </a:p>
                    <a:p>
                      <a:pPr marL="1270" indent="0" algn="l">
                        <a:lnSpc>
                          <a:spcPct val="107000"/>
                        </a:lnSpc>
                        <a:spcAft>
                          <a:spcPts val="90"/>
                        </a:spcAft>
                      </a:pPr>
                      <a:r>
                        <a:rPr lang="uk-UA" sz="800" dirty="0">
                          <a:effectLst/>
                        </a:rPr>
                        <a:t>Дискусія </a:t>
                      </a:r>
                      <a:endParaRPr lang="uk-UA" sz="900" dirty="0">
                        <a:effectLst/>
                      </a:endParaRPr>
                    </a:p>
                    <a:p>
                      <a:pPr marL="127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Дебати  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27623" marT="2143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23811"/>
            <a:ext cx="6912768" cy="25451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інтерактивного навчання </a:t>
            </a:r>
          </a:p>
          <a:p>
            <a:pPr marL="0" indent="0" algn="just">
              <a:buNone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Інтерактивне навчання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взаємний,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діяти) – це такий спосіб організації навчання, за якого навчальний процес відбувається за умови постійної активної взаємодії всіх його учасників. </a:t>
            </a:r>
          </a:p>
          <a:p>
            <a:pPr marL="0" indent="0" algn="just">
              <a:buNone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інтерактивного навчання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комфортні умови навчання, за яких кожен учень відчуває свою успішність, інтелектуальну спроможність.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5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452070"/>
          </a:xfrm>
          <a:gradFill flip="none" rotWithShape="1">
            <a:gsLst>
              <a:gs pos="12000">
                <a:srgbClr val="FF66FF"/>
              </a:gs>
              <a:gs pos="48000">
                <a:srgbClr val="FFFF66"/>
              </a:gs>
              <a:gs pos="75000">
                <a:srgbClr val="66FFFF"/>
              </a:gs>
              <a:gs pos="99000">
                <a:srgbClr val="00FF99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uk-UA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кооперативного навчання. </a:t>
            </a:r>
            <a:r>
              <a:rPr lang="uk-UA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Кооперативне навчання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форма організації навчання в малих групах учнів, об’єднаних спільною навчальною метою. 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кооперативної групової роботи:  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uk-UA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 кількість членів групи – 3-5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uk-UA" sz="975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975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технологій кооперативного навчання належать:  </a:t>
            </a:r>
          </a:p>
          <a:p>
            <a:pPr marL="0" indent="0">
              <a:buNone/>
            </a:pPr>
            <a:endParaRPr lang="uk-UA" sz="15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-77050" y="2199850"/>
            <a:ext cx="1532238" cy="1105930"/>
          </a:xfrm>
          <a:prstGeom prst="hexagon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оділ 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на групи для досягнення конкретного навчального результату</a:t>
            </a:r>
            <a:endParaRPr lang="ru-RU" sz="9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1367223" y="2526958"/>
            <a:ext cx="1507525" cy="1109018"/>
          </a:xfrm>
          <a:prstGeom prst="hexagon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Склад 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 змінюється залежно від змісту і характеру навчальних завдань</a:t>
            </a:r>
            <a:endParaRPr lang="ru-RU" sz="9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4238060" y="2280016"/>
            <a:ext cx="1489509" cy="646721"/>
          </a:xfrm>
          <a:prstGeom prst="hexagon">
            <a:avLst/>
          </a:prstGeom>
          <a:ln w="57150">
            <a:solidFill>
              <a:srgbClr val="FF99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Завдання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виконує група, можуть бути</a:t>
            </a:r>
            <a:endParaRPr lang="ru-RU" sz="900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7202704" y="1855058"/>
            <a:ext cx="1729946" cy="1109018"/>
          </a:xfrm>
          <a:prstGeom prst="hexagon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Завдання </a:t>
            </a:r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виконуватися так, щоб можна було врахувати й оцінити індивідуальний внесок кожного члена групи й групи в цілому</a:t>
            </a:r>
            <a:endParaRPr lang="ru-RU" sz="900" dirty="0"/>
          </a:p>
        </p:txBody>
      </p:sp>
      <p:sp>
        <p:nvSpPr>
          <p:cNvPr id="11" name="Овал 10"/>
          <p:cNvSpPr/>
          <p:nvPr/>
        </p:nvSpPr>
        <p:spPr>
          <a:xfrm>
            <a:off x="2667761" y="2280016"/>
            <a:ext cx="1408670" cy="574589"/>
          </a:xfrm>
          <a:prstGeom prst="ellipse">
            <a:avLst/>
          </a:prstGeom>
          <a:solidFill>
            <a:srgbClr val="8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складністю – однаковими або різними</a:t>
            </a:r>
            <a:endParaRPr lang="ru-RU" sz="900" dirty="0"/>
          </a:p>
        </p:txBody>
      </p:sp>
      <p:sp>
        <p:nvSpPr>
          <p:cNvPr id="12" name="Овал 11"/>
          <p:cNvSpPr/>
          <p:nvPr/>
        </p:nvSpPr>
        <p:spPr>
          <a:xfrm>
            <a:off x="2822412" y="3149310"/>
            <a:ext cx="1439692" cy="586946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метою і змістом – однаковими</a:t>
            </a:r>
            <a:endParaRPr lang="ru-RU" sz="900" dirty="0"/>
          </a:p>
        </p:txBody>
      </p:sp>
      <p:sp>
        <p:nvSpPr>
          <p:cNvPr id="13" name="Овал 12"/>
          <p:cNvSpPr/>
          <p:nvPr/>
        </p:nvSpPr>
        <p:spPr>
          <a:xfrm>
            <a:off x="4410874" y="3078995"/>
            <a:ext cx="2347784" cy="1113961"/>
          </a:xfrm>
          <a:prstGeom prst="ellipse">
            <a:avLst/>
          </a:prstGeom>
          <a:solidFill>
            <a:srgbClr val="FF33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змістом – взаємодоповнюючими або послідовно пов’язаними із завданнями інших груп за логікою матеріалу, що дозволяє вивчити проблему з різних боків</a:t>
            </a:r>
            <a:endParaRPr lang="ru-RU" sz="900" dirty="0"/>
          </a:p>
        </p:txBody>
      </p:sp>
      <p:sp>
        <p:nvSpPr>
          <p:cNvPr id="14" name="Овал 13"/>
          <p:cNvSpPr/>
          <p:nvPr/>
        </p:nvSpPr>
        <p:spPr>
          <a:xfrm>
            <a:off x="6835707" y="2988355"/>
            <a:ext cx="1606379" cy="982362"/>
          </a:xfrm>
          <a:prstGeom prst="ellipse">
            <a:avLst/>
          </a:prstGeom>
          <a:solidFill>
            <a:srgbClr val="D6009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способом виконання – різними або однаковими</a:t>
            </a:r>
            <a:endParaRPr lang="ru-RU" sz="900" dirty="0"/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rot="10800000">
            <a:off x="3970517" y="2408023"/>
            <a:ext cx="333049" cy="1544"/>
          </a:xfrm>
          <a:prstGeom prst="curvedConnector3">
            <a:avLst/>
          </a:prstGeom>
          <a:ln w="571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0800000" flipV="1">
            <a:off x="3942740" y="2835266"/>
            <a:ext cx="360825" cy="323062"/>
          </a:xfrm>
          <a:prstGeom prst="curvedConnector3">
            <a:avLst/>
          </a:prstGeom>
          <a:ln w="57150">
            <a:solidFill>
              <a:srgbClr val="00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H="1">
            <a:off x="5612500" y="2886526"/>
            <a:ext cx="224041" cy="160199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5633795" y="2367687"/>
            <a:ext cx="1568910" cy="676169"/>
          </a:xfrm>
          <a:prstGeom prst="curvedConnector3">
            <a:avLst/>
          </a:prstGeom>
          <a:ln w="57150">
            <a:solidFill>
              <a:srgbClr val="CC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02804271"/>
              </p:ext>
            </p:extLst>
          </p:nvPr>
        </p:nvGraphicFramePr>
        <p:xfrm>
          <a:off x="609001" y="3989839"/>
          <a:ext cx="5306123" cy="240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5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143500"/>
          </a:xfrm>
          <a:gradFill flip="none" rotWithShape="1">
            <a:gsLst>
              <a:gs pos="12000">
                <a:srgbClr val="FF66FF"/>
              </a:gs>
              <a:gs pos="48000">
                <a:srgbClr val="FFFF66"/>
              </a:gs>
              <a:gs pos="75000">
                <a:srgbClr val="66FFFF"/>
              </a:gs>
              <a:gs pos="99000">
                <a:srgbClr val="00FF99"/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	Технології колективно-групового навчання </a:t>
            </a:r>
            <a:r>
              <a:rPr lang="uk-UA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цієї групи належать інтерактивні технології, що передбачають одночасну спільну (фронтальну) роботу всього класу.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Сюди належать: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проблеми в загальному колі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незакінчені речення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навчаючи – учусь  </a:t>
            </a:r>
          </a:p>
          <a:p>
            <a:pPr lvl="0" algn="ctr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ажурна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пилка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ситуації  </a:t>
            </a:r>
          </a:p>
          <a:p>
            <a:pPr lvl="0" algn="ctr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проблем  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15" y="2271562"/>
            <a:ext cx="1029302" cy="1029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04" y="4786793"/>
            <a:ext cx="1575223" cy="1102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186718"/>
            <a:ext cx="1600200" cy="1200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13" y="3364569"/>
            <a:ext cx="1600766" cy="1199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68" y="2860145"/>
            <a:ext cx="1345130" cy="1008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9" y="2033358"/>
            <a:ext cx="1690010" cy="12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143500"/>
          </a:xfrm>
          <a:gradFill flip="none" rotWithShape="1">
            <a:gsLst>
              <a:gs pos="18000">
                <a:srgbClr val="FF66FF"/>
              </a:gs>
              <a:gs pos="57000">
                <a:srgbClr val="FFFF66"/>
              </a:gs>
              <a:gs pos="81000">
                <a:srgbClr val="66FFFF"/>
              </a:gs>
              <a:gs pos="99000">
                <a:srgbClr val="00FF99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Технології ситуативного моделювання </a:t>
            </a:r>
            <a:r>
              <a:rPr lang="uk-UA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Ситуативне моделювання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побудова навчального процесу за допомогою включення учнів у гру (ігрове моделювання явищ, які вивчаються).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модель реалізується в 4 етапи:  </a:t>
            </a:r>
          </a:p>
          <a:p>
            <a:pPr marL="0" indent="0">
              <a:buNone/>
            </a:pPr>
            <a:endParaRPr lang="uk-UA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технологій належать:  </a:t>
            </a:r>
          </a:p>
          <a:p>
            <a:pPr lvl="0" algn="ctr" fontAlgn="base"/>
            <a:r>
              <a:rPr lang="uk-UA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імітації, симуляції  </a:t>
            </a:r>
          </a:p>
          <a:p>
            <a:pPr lvl="0" algn="ctr" fontAlgn="base"/>
            <a:r>
              <a:rPr lang="uk-UA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розігрування ситуації за ролями 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Куб 3"/>
          <p:cNvSpPr/>
          <p:nvPr/>
        </p:nvSpPr>
        <p:spPr>
          <a:xfrm>
            <a:off x="531341" y="3205033"/>
            <a:ext cx="1896762" cy="1266569"/>
          </a:xfrm>
          <a:prstGeom prst="cub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35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Орієнтація </a:t>
            </a:r>
            <a:r>
              <a:rPr lang="uk-UA" sz="135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(введення в тему, ознайомлення з правилами гри)  </a:t>
            </a:r>
          </a:p>
          <a:p>
            <a:pPr algn="ctr"/>
            <a:endParaRPr lang="ru-RU" sz="1350" dirty="0"/>
          </a:p>
        </p:txBody>
      </p:sp>
      <p:sp>
        <p:nvSpPr>
          <p:cNvPr id="5" name="Куб 4"/>
          <p:cNvSpPr/>
          <p:nvPr/>
        </p:nvSpPr>
        <p:spPr>
          <a:xfrm>
            <a:off x="2511511" y="3205033"/>
            <a:ext cx="1946189" cy="1266569"/>
          </a:xfrm>
          <a:prstGeom prst="cub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Підготовка </a:t>
            </a:r>
            <a:r>
              <a:rPr lang="uk-UA" sz="135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(обговорення сценарію, розподіл ролей)</a:t>
            </a:r>
            <a:endParaRPr lang="ru-RU" sz="1350" dirty="0">
              <a:solidFill>
                <a:srgbClr val="000099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4572001" y="3205033"/>
            <a:ext cx="1970903" cy="1266569"/>
          </a:xfrm>
          <a:prstGeom prst="cub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35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Основна </a:t>
            </a:r>
            <a:r>
              <a:rPr lang="uk-UA" sz="135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– проведення гри  </a:t>
            </a:r>
          </a:p>
          <a:p>
            <a:pPr algn="ctr"/>
            <a:endParaRPr lang="ru-RU" sz="1350" dirty="0"/>
          </a:p>
        </p:txBody>
      </p:sp>
      <p:sp>
        <p:nvSpPr>
          <p:cNvPr id="7" name="Куб 6"/>
          <p:cNvSpPr/>
          <p:nvPr/>
        </p:nvSpPr>
        <p:spPr>
          <a:xfrm>
            <a:off x="6657204" y="3205033"/>
            <a:ext cx="1887494" cy="1266569"/>
          </a:xfrm>
          <a:prstGeom prst="cub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Обговорення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2022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143500"/>
          </a:xfrm>
          <a:gradFill flip="none" rotWithShape="1">
            <a:gsLst>
              <a:gs pos="18000">
                <a:srgbClr val="FF66FF"/>
              </a:gs>
              <a:gs pos="57000">
                <a:srgbClr val="FFFF66"/>
              </a:gs>
              <a:gs pos="81000">
                <a:srgbClr val="66FFFF"/>
              </a:gs>
              <a:gs pos="99000">
                <a:srgbClr val="00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25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Технології опрацювання дискусійних питань </a:t>
            </a:r>
            <a:r>
              <a:rPr lang="uk-UA" sz="2625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25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 – </a:t>
            </a:r>
            <a:r>
              <a:rPr lang="uk-UA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публічне обговорення якогось спірного питання.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дискусії сприяє розвитку критичного мислення, дає можливість визначити власну позицію, формує навички відстоювати власну думку, поглиблює знання з обговорюваної проблеми. 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 успішності дискусії є її чітка організація:   </a:t>
            </a:r>
            <a:endParaRPr lang="uk-UA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 технології для навчання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дискусійним формам </a:t>
            </a: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роботи: </a:t>
            </a:r>
          </a:p>
          <a:p>
            <a:pPr marL="0" indent="0" algn="ctr">
              <a:buNone/>
            </a:pPr>
            <a:r>
              <a:rPr lang="uk-UA" sz="12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sz="12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ПРЕС, займи позицію, зміни позицію, неперервна шкала думок.  </a:t>
            </a:r>
          </a:p>
          <a:p>
            <a:pPr marL="0" indent="0" algn="ctr">
              <a:buNone/>
            </a:pPr>
            <a:r>
              <a:rPr lang="uk-UA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можна використовувати складніші: </a:t>
            </a:r>
            <a:endParaRPr lang="uk-UA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 </a:t>
            </a:r>
            <a:r>
              <a:rPr lang="uk-UA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стилі телевізійного </a:t>
            </a:r>
            <a:r>
              <a:rPr lang="uk-UA" sz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токшоу</a:t>
            </a:r>
            <a:r>
              <a:rPr lang="uk-UA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оцінювальна дискусія, дебати.  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79622" y="2750922"/>
            <a:ext cx="1680519" cy="1312907"/>
          </a:xfrm>
          <a:prstGeom prst="bevel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/>
              <a:t>Чітке дотримання правил ведення дискусії усіма учасниками</a:t>
            </a:r>
            <a:endParaRPr lang="ru-RU" sz="1350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3429000" y="2750922"/>
            <a:ext cx="1810265" cy="1312907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/>
              <a:t>Ретельне планування</a:t>
            </a:r>
            <a:endParaRPr lang="ru-RU" sz="1350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6116595" y="2750922"/>
            <a:ext cx="1742303" cy="1312907"/>
          </a:xfrm>
          <a:prstGeom prst="bevel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/>
              <a:t>Дотримання визначеного регламенту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4929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8712"/>
            <a:ext cx="8186738" cy="14236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навчання.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4667" y="896306"/>
            <a:ext cx="27790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uk-U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3300" b="1" dirty="0" smtClean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ункції ігор</a:t>
            </a:r>
            <a:endParaRPr lang="uk-UA" sz="3300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74" y="1676381"/>
            <a:ext cx="9043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Соціокультурне призначення </a:t>
            </a:r>
            <a:r>
              <a:rPr lang="uk-UA" dirty="0">
                <a:solidFill>
                  <a:srgbClr val="BC356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– найсильніший засіб соціалізації дитини, гра допомагає становленню особистості, засвоєнню знань, духовних цінностей і норм, що притаманні суспільству.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74" y="2598773"/>
            <a:ext cx="9043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міжнаціональної комунікації</a:t>
            </a:r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solidFill>
                  <a:srgbClr val="EBEBEB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EBEBEB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 дають можливість моделювати різні ситуації життя, шукати вихід із конфліктів, не вдаючись до агресивності, вчать різноманітності емоцій у сприйняті всього, що існує в житті.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438534"/>
            <a:ext cx="9043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самореалізації людини в грі.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важливий сам процес гри, а не її кінцевий результат,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конкурентність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досягнення мети. Процес гри – це простір самореалізації.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75" y="4555292"/>
            <a:ext cx="9043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ru-RU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endParaRPr lang="ru-RU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у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47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Діагностична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діагностує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поводиться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837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uk-UA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Ігротерапевтична</a:t>
            </a:r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функція гри.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може й повинна використовуватися для подолання різних труднощів, що виникають у людини у поведінці, у спілкуванні з іншими, у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навчанні.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697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нормальному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ровесниками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7" y="4740102"/>
            <a:ext cx="9015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Розважальна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комфорту,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" y="857251"/>
            <a:ext cx="9043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НУШ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характеристики: </a:t>
            </a:r>
            <a:endParaRPr lang="uk-UA" sz="2700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2" y="1757497"/>
            <a:ext cx="9043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Значуща:</a:t>
            </a:r>
            <a:r>
              <a:rPr lang="uk-UA" sz="1500" dirty="0">
                <a:solidFill>
                  <a:prstClr val="black"/>
                </a:solidFill>
              </a:rPr>
              <a:t> </a:t>
            </a:r>
            <a:r>
              <a:rPr lang="uk-UA" sz="1500" dirty="0">
                <a:solidFill>
                  <a:prstClr val="black"/>
                </a:solidFill>
              </a:rPr>
              <a:t>те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знаходить відгук у дитини, і надає розуміння того, що те що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роблять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 вирішити якийсь виклик або проблему</a:t>
            </a:r>
          </a:p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вправи виконуються у команді у взаємодії один з одним, мають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обговорення, спільний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рішень та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компромісів.</a:t>
            </a:r>
          </a:p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</a:t>
            </a:r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вправи надають можливість дітям активно взаємодіяти один з одним, бути як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 так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ментально включеними у процес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2" y="4225372"/>
            <a:ext cx="904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Мотивуюча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ігрові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надають можливість пробувати різні варіанти, навіть якщо нічого не вдавалося – починати знову з новими ідеями та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припущеннями. 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2" y="5100503"/>
            <a:ext cx="904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Радісна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відбувається тоді, коли є радість і задоволення від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15004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14932" y="2348880"/>
            <a:ext cx="8705540" cy="3600400"/>
          </a:xfrm>
        </p:spPr>
        <p:txBody>
          <a:bodyPr wrap="none"/>
          <a:lstStyle/>
          <a:p>
            <a:r>
              <a:rPr lang="uk-UA" dirty="0"/>
              <a:t>1. </a:t>
            </a:r>
            <a:r>
              <a:rPr lang="ru-RU" dirty="0"/>
              <a:t>Роль учителя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 </a:t>
            </a:r>
          </a:p>
          <a:p>
            <a:r>
              <a:rPr lang="uk-UA" dirty="0"/>
              <a:t>2. </a:t>
            </a:r>
            <a:r>
              <a:rPr lang="ru-RU" dirty="0" err="1"/>
              <a:t>Ранкові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. </a:t>
            </a:r>
          </a:p>
          <a:p>
            <a:r>
              <a:rPr lang="uk-UA" dirty="0"/>
              <a:t>3. Фізичне середовище. </a:t>
            </a:r>
            <a:r>
              <a:rPr lang="ru-RU" dirty="0" err="1"/>
              <a:t>Встановлення</a:t>
            </a:r>
            <a:r>
              <a:rPr lang="ru-RU" dirty="0"/>
              <a:t> правил. Участь </a:t>
            </a:r>
            <a:r>
              <a:rPr lang="ru-RU" dirty="0" err="1"/>
              <a:t>дітей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в </a:t>
            </a:r>
            <a:r>
              <a:rPr lang="ru-RU" dirty="0" err="1"/>
              <a:t>освіті</a:t>
            </a:r>
            <a:r>
              <a:rPr lang="ru-RU" dirty="0"/>
              <a:t>. </a:t>
            </a:r>
            <a:r>
              <a:rPr lang="uk-UA" dirty="0"/>
              <a:t>І</a:t>
            </a:r>
            <a:r>
              <a:rPr lang="ru-RU" dirty="0" err="1"/>
              <a:t>нтерактивна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</a:p>
          <a:p>
            <a:r>
              <a:rPr lang="uk-UA" dirty="0"/>
              <a:t>5. Ігрова технологія навчання.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Проєкт</a:t>
            </a:r>
            <a:r>
              <a:rPr lang="ru-RU" dirty="0"/>
              <a:t> як форма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навчально-пізнавальної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</a:p>
          <a:p>
            <a:r>
              <a:rPr lang="ru-RU" dirty="0"/>
              <a:t>7.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впливаються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700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700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1836257"/>
            <a:ext cx="8943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розвиток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уміння працювати в команді, вміння спілкуватися, домовлятися,</a:t>
            </a:r>
          </a:p>
          <a:p>
            <a:pPr defTabSz="342900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співчувати, дослухатися до інших.</a:t>
            </a:r>
          </a:p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Когнітивний розвиток -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уваги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пам’яті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сприйняття, уяви, логічного мислення;</a:t>
            </a:r>
          </a:p>
          <a:p>
            <a:pPr defTabSz="342900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понять, вирішення завдань.</a:t>
            </a:r>
          </a:p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 розвиток -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впевненості у собі, контроль над своїми емоціями,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перемагати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програвати, відчуття власних сил, уміння ставити і досягати цілей.</a:t>
            </a:r>
          </a:p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розвиток -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рухова активність, формування фізичних якостей, здоровий спосіб життя.</a:t>
            </a:r>
          </a:p>
          <a:p>
            <a:pPr defTabSz="342900"/>
            <a:endParaRPr lang="uk-UA" b="1" dirty="0">
              <a:solidFill>
                <a:srgbClr val="BC356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uk-UA" b="1" dirty="0">
                <a:solidFill>
                  <a:srgbClr val="BC356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 власних творчих ідей, втілення їх у життя,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 перевірка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їх втілення.</a:t>
            </a:r>
          </a:p>
        </p:txBody>
      </p:sp>
    </p:spTree>
    <p:extLst>
      <p:ext uri="{BB962C8B-B14F-4D97-AF65-F5344CB8AC3E}">
        <p14:creationId xmlns:p14="http://schemas.microsoft.com/office/powerpoint/2010/main" val="32211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988" y="2677258"/>
            <a:ext cx="7514035" cy="131444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(метод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060" y="2070589"/>
            <a:ext cx="7514035" cy="1301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25" dirty="0" err="1"/>
              <a:t>Особливості</a:t>
            </a:r>
            <a:r>
              <a:rPr lang="ru-RU" sz="2025" dirty="0"/>
              <a:t>:</a:t>
            </a:r>
            <a:br>
              <a:rPr lang="ru-RU" sz="2025" dirty="0"/>
            </a:br>
            <a:r>
              <a:rPr lang="ru-RU" sz="2025" dirty="0"/>
              <a:t>- </a:t>
            </a:r>
            <a:r>
              <a:rPr lang="ru-RU" sz="2025" dirty="0" err="1"/>
              <a:t>виник</a:t>
            </a:r>
            <a:r>
              <a:rPr lang="ru-RU" sz="2025" dirty="0"/>
              <a:t> </a:t>
            </a:r>
            <a:r>
              <a:rPr lang="ru-RU" sz="2025" dirty="0"/>
              <a:t>у 20-і роки ХХ </a:t>
            </a:r>
            <a:r>
              <a:rPr lang="ru-RU" sz="2025" dirty="0" err="1"/>
              <a:t>століття</a:t>
            </a:r>
            <a:r>
              <a:rPr lang="ru-RU" sz="2025" dirty="0"/>
              <a:t> </a:t>
            </a:r>
            <a:r>
              <a:rPr lang="ru-RU" sz="2025" dirty="0"/>
              <a:t>у США</a:t>
            </a:r>
            <a:br>
              <a:rPr lang="ru-RU" sz="2025" dirty="0"/>
            </a:br>
            <a:r>
              <a:rPr lang="ru-RU" sz="2025" dirty="0"/>
              <a:t>- </a:t>
            </a:r>
            <a:r>
              <a:rPr lang="ru-RU" sz="2025" dirty="0" err="1"/>
              <a:t>с</a:t>
            </a:r>
            <a:r>
              <a:rPr lang="ru-RU" sz="2025" dirty="0" err="1"/>
              <a:t>початку</a:t>
            </a:r>
            <a:r>
              <a:rPr lang="ru-RU" sz="2025" dirty="0"/>
              <a:t> </a:t>
            </a:r>
            <a:r>
              <a:rPr lang="ru-RU" sz="2025" dirty="0" err="1"/>
              <a:t>його</a:t>
            </a:r>
            <a:r>
              <a:rPr lang="ru-RU" sz="2025" dirty="0"/>
              <a:t> </a:t>
            </a:r>
            <a:r>
              <a:rPr lang="ru-RU" sz="2025" dirty="0" err="1"/>
              <a:t>називали</a:t>
            </a:r>
            <a:r>
              <a:rPr lang="ru-RU" sz="2025" dirty="0"/>
              <a:t> „методом </a:t>
            </a:r>
            <a:r>
              <a:rPr lang="ru-RU" sz="2025" dirty="0"/>
              <a:t>проблем»</a:t>
            </a:r>
            <a:br>
              <a:rPr lang="ru-RU" sz="2025" dirty="0"/>
            </a:br>
            <a:r>
              <a:rPr lang="ru-RU" sz="2025" dirty="0"/>
              <a:t>- </a:t>
            </a:r>
            <a:r>
              <a:rPr lang="ru-RU" sz="2025" dirty="0" err="1"/>
              <a:t>н</a:t>
            </a:r>
            <a:r>
              <a:rPr lang="ru-RU" sz="2025" dirty="0" err="1"/>
              <a:t>авчання</a:t>
            </a:r>
            <a:r>
              <a:rPr lang="ru-RU" sz="2025" dirty="0"/>
              <a:t> </a:t>
            </a:r>
            <a:r>
              <a:rPr lang="ru-RU" sz="2025" dirty="0"/>
              <a:t>повинно </a:t>
            </a:r>
            <a:r>
              <a:rPr lang="ru-RU" sz="2025" dirty="0" err="1"/>
              <a:t>орієнтуватися</a:t>
            </a:r>
            <a:r>
              <a:rPr lang="ru-RU" sz="2025" dirty="0"/>
              <a:t> на </a:t>
            </a:r>
            <a:r>
              <a:rPr lang="ru-RU" sz="2025" dirty="0" err="1"/>
              <a:t>інтереси</a:t>
            </a:r>
            <a:r>
              <a:rPr lang="ru-RU" sz="2025" dirty="0"/>
              <a:t> та потреби </a:t>
            </a:r>
            <a:r>
              <a:rPr lang="ru-RU" sz="2025" dirty="0" err="1"/>
              <a:t>дітей</a:t>
            </a:r>
            <a:r>
              <a:rPr lang="ru-RU" sz="2025" dirty="0"/>
              <a:t> та </a:t>
            </a:r>
            <a:r>
              <a:rPr lang="ru-RU" sz="2025" dirty="0" err="1"/>
              <a:t>ґрунтуватися</a:t>
            </a:r>
            <a:r>
              <a:rPr lang="ru-RU" sz="2025" dirty="0"/>
              <a:t> на </a:t>
            </a:r>
            <a:r>
              <a:rPr lang="ru-RU" sz="2025" dirty="0" err="1"/>
              <a:t>їхньому</a:t>
            </a:r>
            <a:r>
              <a:rPr lang="ru-RU" sz="2025" dirty="0"/>
              <a:t> </a:t>
            </a:r>
            <a:r>
              <a:rPr lang="ru-RU" sz="2025" dirty="0" err="1"/>
              <a:t>життєвому</a:t>
            </a:r>
            <a:r>
              <a:rPr lang="ru-RU" sz="2025" dirty="0"/>
              <a:t> </a:t>
            </a:r>
            <a:r>
              <a:rPr lang="ru-RU" sz="2025" dirty="0" err="1"/>
              <a:t>досвіді</a:t>
            </a: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>- </a:t>
            </a:r>
            <a:r>
              <a:rPr lang="ru-RU" sz="2025" dirty="0" err="1"/>
              <a:t>о</a:t>
            </a:r>
            <a:r>
              <a:rPr lang="ru-RU" sz="2025" dirty="0" err="1"/>
              <a:t>сновним</a:t>
            </a:r>
            <a:r>
              <a:rPr lang="ru-RU" sz="2025" dirty="0"/>
              <a:t> </a:t>
            </a:r>
            <a:r>
              <a:rPr lang="ru-RU" sz="2025" dirty="0" err="1"/>
              <a:t>завданням</a:t>
            </a:r>
            <a:r>
              <a:rPr lang="ru-RU" sz="2025" dirty="0"/>
              <a:t> </a:t>
            </a:r>
            <a:r>
              <a:rPr lang="ru-RU" sz="2025" dirty="0" err="1"/>
              <a:t>освіти</a:t>
            </a:r>
            <a:r>
              <a:rPr lang="ru-RU" sz="2025" dirty="0"/>
              <a:t> є </a:t>
            </a:r>
            <a:r>
              <a:rPr lang="ru-RU" sz="2025" dirty="0" err="1"/>
              <a:t>актуальне</a:t>
            </a:r>
            <a:r>
              <a:rPr lang="ru-RU" sz="2025" dirty="0"/>
              <a:t> </a:t>
            </a:r>
            <a:r>
              <a:rPr lang="ru-RU" sz="2025" dirty="0" err="1"/>
              <a:t>дослідження</a:t>
            </a:r>
            <a:r>
              <a:rPr lang="ru-RU" sz="2025" dirty="0"/>
              <a:t> </a:t>
            </a:r>
            <a:r>
              <a:rPr lang="ru-RU" sz="2025" dirty="0" err="1"/>
              <a:t>оточуючого</a:t>
            </a:r>
            <a:r>
              <a:rPr lang="ru-RU" sz="2025" dirty="0"/>
              <a:t> </a:t>
            </a:r>
            <a:r>
              <a:rPr lang="ru-RU" sz="2025" dirty="0" err="1"/>
              <a:t>життя</a:t>
            </a:r>
            <a:r>
              <a:rPr lang="ru-RU" sz="2025" dirty="0"/>
              <a:t> </a:t>
            </a:r>
            <a:br>
              <a:rPr lang="ru-RU" sz="2025" dirty="0"/>
            </a:br>
            <a:r>
              <a:rPr lang="ru-RU" sz="2025" dirty="0"/>
              <a:t>-</a:t>
            </a:r>
            <a:r>
              <a:rPr lang="ru-RU" sz="2025" dirty="0"/>
              <a:t> </a:t>
            </a:r>
            <a:r>
              <a:rPr lang="ru-RU" sz="2025" dirty="0" err="1"/>
              <a:t>вчитель</a:t>
            </a:r>
            <a:r>
              <a:rPr lang="ru-RU" sz="2025" dirty="0"/>
              <a:t> разом з </a:t>
            </a:r>
            <a:r>
              <a:rPr lang="ru-RU" sz="2025" dirty="0" err="1"/>
              <a:t>учнями</a:t>
            </a:r>
            <a:r>
              <a:rPr lang="ru-RU" sz="2025" dirty="0"/>
              <a:t> </a:t>
            </a:r>
            <a:r>
              <a:rPr lang="ru-RU" sz="2025" dirty="0" err="1"/>
              <a:t>йдуть</a:t>
            </a:r>
            <a:r>
              <a:rPr lang="ru-RU" sz="2025" dirty="0"/>
              <a:t> </a:t>
            </a:r>
            <a:r>
              <a:rPr lang="ru-RU" sz="2025" dirty="0" err="1"/>
              <a:t>цим</a:t>
            </a:r>
            <a:r>
              <a:rPr lang="ru-RU" sz="2025" dirty="0"/>
              <a:t> шляхом разом, </a:t>
            </a:r>
            <a:r>
              <a:rPr lang="ru-RU" sz="2025" dirty="0" err="1"/>
              <a:t>від</a:t>
            </a:r>
            <a:r>
              <a:rPr lang="ru-RU" sz="2025" dirty="0"/>
              <a:t> </a:t>
            </a:r>
            <a:r>
              <a:rPr lang="ru-RU" sz="2025" dirty="0" err="1"/>
              <a:t>проєкту</a:t>
            </a:r>
            <a:r>
              <a:rPr lang="ru-RU" sz="2025" dirty="0"/>
              <a:t> до </a:t>
            </a:r>
            <a:r>
              <a:rPr lang="ru-RU" sz="2025" dirty="0" err="1"/>
              <a:t>проєкту</a:t>
            </a:r>
            <a:r>
              <a:rPr lang="ru-RU" sz="2025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50732"/>
            <a:ext cx="8285543" cy="3418428"/>
          </a:xfrm>
          <a:prstGeom prst="rect">
            <a:avLst/>
          </a:prstGeom>
          <a:noFill/>
          <a:ln w="571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66" y="1536457"/>
            <a:ext cx="7514035" cy="131444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Метод </a:t>
            </a:r>
            <a:r>
              <a:rPr lang="ru-RU" b="1" dirty="0" err="1">
                <a:solidFill>
                  <a:srgbClr val="0070C0"/>
                </a:solidFill>
              </a:rPr>
              <a:t>проєктів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дидактичної</a:t>
            </a:r>
            <a:r>
              <a:rPr lang="ru-RU" dirty="0"/>
              <a:t> мети через </a:t>
            </a:r>
            <a:r>
              <a:rPr lang="ru-RU" dirty="0" err="1"/>
              <a:t>детальну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(</a:t>
            </a:r>
            <a:r>
              <a:rPr lang="ru-RU" dirty="0" err="1"/>
              <a:t>технологією</a:t>
            </a:r>
            <a:r>
              <a:rPr lang="ru-RU" dirty="0"/>
              <a:t>),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завершитись</a:t>
            </a:r>
            <a:r>
              <a:rPr lang="ru-RU" dirty="0"/>
              <a:t> </a:t>
            </a:r>
            <a:r>
              <a:rPr lang="ru-RU" dirty="0" err="1"/>
              <a:t>реальним</a:t>
            </a:r>
            <a:r>
              <a:rPr lang="ru-RU" dirty="0"/>
              <a:t> практично </a:t>
            </a:r>
            <a:r>
              <a:rPr lang="ru-RU" dirty="0" err="1"/>
              <a:t>відчутним</a:t>
            </a:r>
            <a:r>
              <a:rPr lang="ru-RU" dirty="0"/>
              <a:t> результатом.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7011" y="3105801"/>
            <a:ext cx="699208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err="1">
                <a:solidFill>
                  <a:srgbClr val="0070C0"/>
                </a:solidFill>
              </a:rPr>
              <a:t>Технологія</a:t>
            </a:r>
            <a:r>
              <a:rPr lang="ru-RU" sz="2700" b="1" dirty="0">
                <a:solidFill>
                  <a:srgbClr val="0070C0"/>
                </a:solidFill>
              </a:rPr>
              <a:t> </a:t>
            </a:r>
            <a:r>
              <a:rPr lang="ru-RU" sz="2700" b="1" dirty="0" err="1">
                <a:solidFill>
                  <a:srgbClr val="0070C0"/>
                </a:solidFill>
              </a:rPr>
              <a:t>проєктування</a:t>
            </a:r>
            <a:r>
              <a:rPr lang="ru-RU" sz="2700" b="1" dirty="0">
                <a:solidFill>
                  <a:srgbClr val="0070C0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>– </a:t>
            </a:r>
            <a:r>
              <a:rPr lang="ru-RU" sz="2700" dirty="0" err="1">
                <a:solidFill>
                  <a:prstClr val="black"/>
                </a:solidFill>
              </a:rPr>
              <a:t>це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розв’язання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учнем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або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групою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учнів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певної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проблеми</a:t>
            </a:r>
            <a:r>
              <a:rPr lang="ru-RU" sz="2700" dirty="0">
                <a:solidFill>
                  <a:prstClr val="black"/>
                </a:solidFill>
              </a:rPr>
              <a:t>, яке </a:t>
            </a:r>
            <a:r>
              <a:rPr lang="ru-RU" sz="2700" dirty="0" err="1">
                <a:solidFill>
                  <a:prstClr val="black"/>
                </a:solidFill>
              </a:rPr>
              <a:t>передбачає</a:t>
            </a:r>
            <a:r>
              <a:rPr lang="ru-RU" sz="2700" dirty="0">
                <a:solidFill>
                  <a:prstClr val="black"/>
                </a:solidFill>
              </a:rPr>
              <a:t>, з одного боку, </a:t>
            </a:r>
            <a:r>
              <a:rPr lang="ru-RU" sz="2700" dirty="0" err="1">
                <a:solidFill>
                  <a:prstClr val="black"/>
                </a:solidFill>
              </a:rPr>
              <a:t>використання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різноманітних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методів</a:t>
            </a:r>
            <a:r>
              <a:rPr lang="ru-RU" sz="2700" dirty="0">
                <a:solidFill>
                  <a:prstClr val="black"/>
                </a:solidFill>
              </a:rPr>
              <a:t> і </a:t>
            </a:r>
            <a:r>
              <a:rPr lang="ru-RU" sz="2700" dirty="0" err="1">
                <a:solidFill>
                  <a:prstClr val="black"/>
                </a:solidFill>
              </a:rPr>
              <a:t>засобів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навчання</a:t>
            </a:r>
            <a:r>
              <a:rPr lang="ru-RU" sz="2700" dirty="0">
                <a:solidFill>
                  <a:prstClr val="black"/>
                </a:solidFill>
              </a:rPr>
              <a:t>, а з </a:t>
            </a:r>
            <a:r>
              <a:rPr lang="ru-RU" sz="2700" dirty="0" err="1">
                <a:solidFill>
                  <a:prstClr val="black"/>
                </a:solidFill>
              </a:rPr>
              <a:t>іншого</a:t>
            </a:r>
            <a:r>
              <a:rPr lang="ru-RU" sz="2700" dirty="0">
                <a:solidFill>
                  <a:prstClr val="black"/>
                </a:solidFill>
              </a:rPr>
              <a:t> – </a:t>
            </a:r>
            <a:r>
              <a:rPr lang="ru-RU" sz="2700" dirty="0" err="1">
                <a:solidFill>
                  <a:prstClr val="black"/>
                </a:solidFill>
              </a:rPr>
              <a:t>інтегрування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знань</a:t>
            </a:r>
            <a:r>
              <a:rPr lang="ru-RU" sz="2700" dirty="0">
                <a:solidFill>
                  <a:prstClr val="black"/>
                </a:solidFill>
              </a:rPr>
              <a:t> та </a:t>
            </a:r>
            <a:r>
              <a:rPr lang="ru-RU" sz="2700" dirty="0" err="1">
                <a:solidFill>
                  <a:prstClr val="black"/>
                </a:solidFill>
              </a:rPr>
              <a:t>умінь</a:t>
            </a:r>
            <a:r>
              <a:rPr lang="ru-RU" sz="2700" dirty="0">
                <a:solidFill>
                  <a:prstClr val="black"/>
                </a:solidFill>
              </a:rPr>
              <a:t> з </a:t>
            </a:r>
            <a:r>
              <a:rPr lang="ru-RU" sz="2700" dirty="0" err="1">
                <a:solidFill>
                  <a:prstClr val="black"/>
                </a:solidFill>
              </a:rPr>
              <a:t>різних</a:t>
            </a:r>
            <a:r>
              <a:rPr lang="ru-RU" sz="2700" dirty="0">
                <a:solidFill>
                  <a:prstClr val="black"/>
                </a:solidFill>
              </a:rPr>
              <a:t> </a:t>
            </a:r>
            <a:r>
              <a:rPr lang="ru-RU" sz="2700" dirty="0" err="1">
                <a:solidFill>
                  <a:prstClr val="black"/>
                </a:solidFill>
              </a:rPr>
              <a:t>галузей</a:t>
            </a:r>
            <a:r>
              <a:rPr lang="ru-RU" sz="2700" dirty="0">
                <a:solidFill>
                  <a:prstClr val="black"/>
                </a:solidFill>
              </a:rPr>
              <a:t> науки, </a:t>
            </a:r>
            <a:r>
              <a:rPr lang="ru-RU" sz="2700" dirty="0" err="1">
                <a:solidFill>
                  <a:prstClr val="black"/>
                </a:solidFill>
              </a:rPr>
              <a:t>техніки</a:t>
            </a:r>
            <a:r>
              <a:rPr lang="ru-RU" sz="2700" dirty="0">
                <a:solidFill>
                  <a:prstClr val="black"/>
                </a:solidFill>
              </a:rPr>
              <a:t>, </a:t>
            </a:r>
            <a:r>
              <a:rPr lang="ru-RU" sz="2700" dirty="0" err="1">
                <a:solidFill>
                  <a:prstClr val="black"/>
                </a:solidFill>
              </a:rPr>
              <a:t>мистецтва</a:t>
            </a:r>
            <a:endParaRPr lang="ru-RU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1206744"/>
            <a:ext cx="8030767" cy="613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dirty="0">
                <a:solidFill>
                  <a:srgbClr val="0070C0"/>
                </a:solidFill>
              </a:rPr>
              <a:t>Мета </a:t>
            </a:r>
            <a:r>
              <a:rPr lang="ru-RU" sz="2100" dirty="0" err="1">
                <a:solidFill>
                  <a:srgbClr val="0070C0"/>
                </a:solidFill>
              </a:rPr>
              <a:t>навчального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проєктування</a:t>
            </a:r>
            <a:r>
              <a:rPr lang="ru-RU" sz="2100" dirty="0">
                <a:solidFill>
                  <a:srgbClr val="0070C0"/>
                </a:solidFill>
              </a:rPr>
              <a:t> </a:t>
            </a:r>
            <a:r>
              <a:rPr lang="ru-RU" sz="2100" dirty="0"/>
              <a:t>– </a:t>
            </a:r>
            <a:r>
              <a:rPr lang="ru-RU" sz="2100" dirty="0" err="1"/>
              <a:t>здобуття</a:t>
            </a:r>
            <a:r>
              <a:rPr lang="ru-RU" sz="2100" dirty="0"/>
              <a:t> </a:t>
            </a:r>
            <a:r>
              <a:rPr lang="ru-RU" sz="2100" dirty="0" err="1"/>
              <a:t>досвіду</a:t>
            </a:r>
            <a:r>
              <a:rPr lang="ru-RU" sz="2100" dirty="0"/>
              <a:t> </a:t>
            </a:r>
            <a:r>
              <a:rPr lang="ru-RU" sz="2100" dirty="0" err="1"/>
              <a:t>практичної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.</a:t>
            </a:r>
            <a:endParaRPr lang="ru-RU" sz="21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207665"/>
              </p:ext>
            </p:extLst>
          </p:nvPr>
        </p:nvGraphicFramePr>
        <p:xfrm>
          <a:off x="0" y="1792989"/>
          <a:ext cx="8742482" cy="384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7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019908" y="1016877"/>
          <a:ext cx="6668966" cy="457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2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AEF52F3-EFF5-41D2-B62A-06B2A36ECCEA}"/>
              </a:ext>
            </a:extLst>
          </p:cNvPr>
          <p:cNvSpPr/>
          <p:nvPr/>
        </p:nvSpPr>
        <p:spPr>
          <a:xfrm>
            <a:off x="1394016" y="1038227"/>
            <a:ext cx="80522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 ПОДІЛЯЮТЬ НА ВИДИ ЗА ТАКИМИ ОЗНАКАМИ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C8820-1C21-4F61-BE46-642DE9DA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651" y="2121811"/>
            <a:ext cx="3405470" cy="7990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5D3F7-4F7F-413A-86A5-A8F7FFC9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7" y="3027912"/>
            <a:ext cx="3388324" cy="8351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61E85-AF6C-4E53-BDAA-5C2D919AB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51" y="3027912"/>
            <a:ext cx="3476506" cy="8351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989B8-92DD-451C-A68A-EB6DF460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683" y="4100561"/>
            <a:ext cx="3476505" cy="8351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59A24-B2A3-4C00-B4FB-DB622D04B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683" y="5052461"/>
            <a:ext cx="3476505" cy="815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F43A28-0DB1-447B-B4F7-4C8431023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7" y="2156935"/>
            <a:ext cx="3388324" cy="8013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145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41049C2-D766-433B-81C7-003B76C4394F}"/>
              </a:ext>
            </a:extLst>
          </p:cNvPr>
          <p:cNvSpPr/>
          <p:nvPr/>
        </p:nvSpPr>
        <p:spPr>
          <a:xfrm>
            <a:off x="149839" y="2144296"/>
            <a:ext cx="1558335" cy="7703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prstClr val="black"/>
                </a:solidFill>
              </a:rPr>
              <a:t>дослідницькі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147A0B-FEA2-4464-A28B-528848556B30}"/>
              </a:ext>
            </a:extLst>
          </p:cNvPr>
          <p:cNvSpPr/>
          <p:nvPr/>
        </p:nvSpPr>
        <p:spPr>
          <a:xfrm>
            <a:off x="1825977" y="2431489"/>
            <a:ext cx="1708174" cy="7674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prstClr val="black"/>
                </a:solidFill>
              </a:rPr>
              <a:t>творчі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026840-447B-4FBF-9B85-00978AD10CE6}"/>
              </a:ext>
            </a:extLst>
          </p:cNvPr>
          <p:cNvSpPr/>
          <p:nvPr/>
        </p:nvSpPr>
        <p:spPr>
          <a:xfrm>
            <a:off x="3651954" y="2621631"/>
            <a:ext cx="1708174" cy="7674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prstClr val="black"/>
                </a:solidFill>
              </a:rPr>
              <a:t>рольові (ігрові)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5B37483-B6A9-4067-AC7D-FAECDF94453F}"/>
              </a:ext>
            </a:extLst>
          </p:cNvPr>
          <p:cNvSpPr/>
          <p:nvPr/>
        </p:nvSpPr>
        <p:spPr>
          <a:xfrm>
            <a:off x="5477931" y="2410451"/>
            <a:ext cx="1708174" cy="7884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prstClr val="black"/>
                </a:solidFill>
              </a:rPr>
              <a:t>інформаційні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0155B1C-7018-49DE-8B0F-7D30525B7ADC}"/>
              </a:ext>
            </a:extLst>
          </p:cNvPr>
          <p:cNvSpPr/>
          <p:nvPr/>
        </p:nvSpPr>
        <p:spPr>
          <a:xfrm>
            <a:off x="7434943" y="2144295"/>
            <a:ext cx="1577139" cy="7884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b="1" dirty="0">
                <a:solidFill>
                  <a:prstClr val="black"/>
                </a:solidFill>
              </a:rPr>
              <a:t>практико-орієнтовані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0254DFF-12B3-400D-80BE-A8F701533E2A}"/>
              </a:ext>
            </a:extLst>
          </p:cNvPr>
          <p:cNvSpPr/>
          <p:nvPr/>
        </p:nvSpPr>
        <p:spPr>
          <a:xfrm>
            <a:off x="149839" y="3060226"/>
            <a:ext cx="1558335" cy="824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64DFB1F-B730-421F-9CA6-0AAB8779A1FD}"/>
              </a:ext>
            </a:extLst>
          </p:cNvPr>
          <p:cNvSpPr/>
          <p:nvPr/>
        </p:nvSpPr>
        <p:spPr>
          <a:xfrm>
            <a:off x="1827336" y="3313229"/>
            <a:ext cx="1708174" cy="17925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E6549E4-C443-4E76-AF0A-3AA920687215}"/>
              </a:ext>
            </a:extLst>
          </p:cNvPr>
          <p:cNvSpPr/>
          <p:nvPr/>
        </p:nvSpPr>
        <p:spPr>
          <a:xfrm>
            <a:off x="3651954" y="3457419"/>
            <a:ext cx="1708174" cy="13760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4BF3FAE-FE88-4FCF-A210-33633C66E5F9}"/>
              </a:ext>
            </a:extLst>
          </p:cNvPr>
          <p:cNvSpPr/>
          <p:nvPr/>
        </p:nvSpPr>
        <p:spPr>
          <a:xfrm>
            <a:off x="5477931" y="3313228"/>
            <a:ext cx="1708174" cy="18804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26A0E15-DD5F-4ADC-AF3E-8A45DCA4F6C4}"/>
              </a:ext>
            </a:extLst>
          </p:cNvPr>
          <p:cNvSpPr/>
          <p:nvPr/>
        </p:nvSpPr>
        <p:spPr>
          <a:xfrm>
            <a:off x="7434943" y="3005351"/>
            <a:ext cx="1577138" cy="16206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b="1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15DB38-31C0-446E-8D83-0CEA46E20FB9}"/>
              </a:ext>
            </a:extLst>
          </p:cNvPr>
          <p:cNvSpPr/>
          <p:nvPr/>
        </p:nvSpPr>
        <p:spPr>
          <a:xfrm>
            <a:off x="149838" y="3136738"/>
            <a:ext cx="154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prstClr val="black"/>
                </a:solidFill>
              </a:rPr>
              <a:t>п</a:t>
            </a:r>
            <a:r>
              <a:rPr lang="uk-UA" sz="1200" b="1" dirty="0">
                <a:solidFill>
                  <a:prstClr val="black"/>
                </a:solidFill>
              </a:rPr>
              <a:t>ідпорядковують </a:t>
            </a:r>
            <a:r>
              <a:rPr lang="uk-UA" sz="1200" b="1" dirty="0" err="1">
                <a:solidFill>
                  <a:prstClr val="black"/>
                </a:solidFill>
              </a:rPr>
              <a:t>логіці</a:t>
            </a:r>
            <a:r>
              <a:rPr lang="uk-UA" sz="1200" b="1" dirty="0">
                <a:solidFill>
                  <a:prstClr val="black"/>
                </a:solidFill>
              </a:rPr>
              <a:t> дослідження</a:t>
            </a:r>
            <a:endParaRPr lang="uk-UA" sz="1200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D7A99DB-B850-4B1F-BF3D-99CC68BA4F6B}"/>
              </a:ext>
            </a:extLst>
          </p:cNvPr>
          <p:cNvSpPr/>
          <p:nvPr/>
        </p:nvSpPr>
        <p:spPr>
          <a:xfrm>
            <a:off x="1893631" y="3466867"/>
            <a:ext cx="15907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b="1" dirty="0" err="1">
                <a:solidFill>
                  <a:prstClr val="black"/>
                </a:solidFill>
              </a:rPr>
              <a:t>проєктна</a:t>
            </a:r>
            <a:r>
              <a:rPr lang="uk-UA" sz="1000" b="1" dirty="0">
                <a:solidFill>
                  <a:prstClr val="black"/>
                </a:solidFill>
              </a:rPr>
              <a:t> </a:t>
            </a:r>
            <a:r>
              <a:rPr lang="uk-UA" sz="1000" b="1" dirty="0">
                <a:solidFill>
                  <a:prstClr val="black"/>
                </a:solidFill>
              </a:rPr>
              <a:t>діяльність </a:t>
            </a:r>
            <a:endParaRPr lang="uk-UA" sz="10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000" b="1" dirty="0" smtClean="0">
                <a:solidFill>
                  <a:prstClr val="black"/>
                </a:solidFill>
              </a:rPr>
              <a:t>розвивається</a:t>
            </a:r>
            <a:r>
              <a:rPr lang="uk-UA" sz="1000" b="1" dirty="0">
                <a:solidFill>
                  <a:prstClr val="black"/>
                </a:solidFill>
              </a:rPr>
              <a:t>, підпорядковуючись жанру кінцевого результату та </a:t>
            </a:r>
            <a:endParaRPr lang="uk-UA" sz="10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000" b="1" dirty="0" smtClean="0">
                <a:solidFill>
                  <a:prstClr val="black"/>
                </a:solidFill>
              </a:rPr>
              <a:t>інтересам </a:t>
            </a:r>
            <a:r>
              <a:rPr lang="uk-UA" sz="1000" b="1" dirty="0">
                <a:solidFill>
                  <a:prstClr val="black"/>
                </a:solidFill>
              </a:rPr>
              <a:t>учасників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C9B6E86-FE0E-4ED5-A883-B7C089F895F0}"/>
              </a:ext>
            </a:extLst>
          </p:cNvPr>
          <p:cNvSpPr/>
          <p:nvPr/>
        </p:nvSpPr>
        <p:spPr>
          <a:xfrm>
            <a:off x="3693038" y="3818109"/>
            <a:ext cx="1586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prstClr val="black"/>
                </a:solidFill>
              </a:rPr>
              <a:t>учасники </a:t>
            </a:r>
            <a:r>
              <a:rPr lang="uk-UA" sz="1200" b="1" dirty="0" smtClean="0">
                <a:solidFill>
                  <a:prstClr val="black"/>
                </a:solidFill>
              </a:rPr>
              <a:t>беруть</a:t>
            </a: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 </a:t>
            </a:r>
            <a:r>
              <a:rPr lang="uk-UA" sz="1200" b="1" dirty="0">
                <a:solidFill>
                  <a:prstClr val="black"/>
                </a:solidFill>
              </a:rPr>
              <a:t>на себе ролі, </a:t>
            </a:r>
            <a:endParaRPr lang="uk-UA" sz="12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зумовлені </a:t>
            </a:r>
            <a:r>
              <a:rPr lang="uk-UA" sz="1200" b="1" dirty="0">
                <a:solidFill>
                  <a:prstClr val="black"/>
                </a:solidFill>
              </a:rPr>
              <a:t>характером і змістом </a:t>
            </a:r>
            <a:r>
              <a:rPr lang="uk-UA" sz="1200" b="1" dirty="0" err="1">
                <a:solidFill>
                  <a:prstClr val="black"/>
                </a:solidFill>
              </a:rPr>
              <a:t>проєкту</a:t>
            </a:r>
            <a:endParaRPr lang="uk-UA" sz="12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799E968-9648-4A79-A856-6499EA6E8A68}"/>
              </a:ext>
            </a:extLst>
          </p:cNvPr>
          <p:cNvSpPr/>
          <p:nvPr/>
        </p:nvSpPr>
        <p:spPr>
          <a:xfrm>
            <a:off x="5495999" y="3559199"/>
            <a:ext cx="165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prstClr val="black"/>
                </a:solidFill>
              </a:rPr>
              <a:t>спрямовані </a:t>
            </a:r>
            <a:r>
              <a:rPr lang="uk-UA" sz="1200" b="1" dirty="0">
                <a:solidFill>
                  <a:prstClr val="black"/>
                </a:solidFill>
              </a:rPr>
              <a:t>на збір інформації про </a:t>
            </a:r>
            <a:endParaRPr lang="uk-UA" sz="12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який-небудь </a:t>
            </a:r>
            <a:r>
              <a:rPr lang="uk-UA" sz="1200" b="1" dirty="0" err="1" smtClean="0">
                <a:solidFill>
                  <a:prstClr val="black"/>
                </a:solidFill>
              </a:rPr>
              <a:t>об’єктчи</a:t>
            </a:r>
            <a:r>
              <a:rPr lang="uk-UA" sz="1200" b="1" dirty="0" smtClean="0">
                <a:solidFill>
                  <a:prstClr val="black"/>
                </a:solidFill>
              </a:rPr>
              <a:t> </a:t>
            </a:r>
            <a:r>
              <a:rPr lang="uk-UA" sz="1200" b="1" dirty="0">
                <a:solidFill>
                  <a:prstClr val="black"/>
                </a:solidFill>
              </a:rPr>
              <a:t>явище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A0786B0-ACEA-4951-AADD-3B034E1514DB}"/>
              </a:ext>
            </a:extLst>
          </p:cNvPr>
          <p:cNvSpPr/>
          <p:nvPr/>
        </p:nvSpPr>
        <p:spPr>
          <a:xfrm>
            <a:off x="7434941" y="3419793"/>
            <a:ext cx="155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prstClr val="black"/>
                </a:solidFill>
              </a:rPr>
              <a:t>орієнтовані </a:t>
            </a:r>
            <a:r>
              <a:rPr lang="uk-UA" sz="1200" b="1" dirty="0">
                <a:solidFill>
                  <a:prstClr val="black"/>
                </a:solidFill>
              </a:rPr>
              <a:t>на </a:t>
            </a:r>
            <a:endParaRPr lang="uk-UA" sz="12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чітко </a:t>
            </a:r>
            <a:r>
              <a:rPr lang="uk-UA" sz="1200" b="1" dirty="0">
                <a:solidFill>
                  <a:prstClr val="black"/>
                </a:solidFill>
              </a:rPr>
              <a:t>визначений </a:t>
            </a:r>
            <a:r>
              <a:rPr lang="uk-UA" sz="1200" b="1" dirty="0" smtClean="0">
                <a:solidFill>
                  <a:prstClr val="black"/>
                </a:solidFill>
              </a:rPr>
              <a:t>практичний </a:t>
            </a:r>
          </a:p>
          <a:p>
            <a:pPr algn="ctr"/>
            <a:r>
              <a:rPr lang="uk-UA" sz="1200" b="1" dirty="0" smtClean="0">
                <a:solidFill>
                  <a:prstClr val="black"/>
                </a:solidFill>
              </a:rPr>
              <a:t>результат</a:t>
            </a:r>
            <a:endParaRPr lang="uk-UA" sz="1200" b="1" dirty="0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DCBB08-21A6-45CC-B06A-A6FB9B2D6E2B}"/>
              </a:ext>
            </a:extLst>
          </p:cNvPr>
          <p:cNvSpPr txBox="1"/>
          <p:nvPr/>
        </p:nvSpPr>
        <p:spPr>
          <a:xfrm>
            <a:off x="1667522" y="1348452"/>
            <a:ext cx="78598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1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ДОМІНУЮЧОЮ У ВИКОНАННІ ПРОЄКТУ ДІЯЛЬНІСТЮ</a:t>
            </a:r>
          </a:p>
        </p:txBody>
      </p:sp>
    </p:spTree>
    <p:extLst>
      <p:ext uri="{BB962C8B-B14F-4D97-AF65-F5344CB8AC3E}">
        <p14:creationId xmlns:p14="http://schemas.microsoft.com/office/powerpoint/2010/main" val="41629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15FF398-E79B-4AB0-93B6-A63A39C7D08E}"/>
              </a:ext>
            </a:extLst>
          </p:cNvPr>
          <p:cNvSpPr/>
          <p:nvPr/>
        </p:nvSpPr>
        <p:spPr>
          <a:xfrm>
            <a:off x="787090" y="2889214"/>
            <a:ext cx="1959644" cy="72009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err="1">
                <a:solidFill>
                  <a:prstClr val="black"/>
                </a:solidFill>
              </a:rPr>
              <a:t>монопроєкти</a:t>
            </a:r>
            <a:endParaRPr lang="uk-UA" sz="15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97EBD20-CE79-4183-B66F-907CF19D3C86}"/>
              </a:ext>
            </a:extLst>
          </p:cNvPr>
          <p:cNvSpPr/>
          <p:nvPr/>
        </p:nvSpPr>
        <p:spPr>
          <a:xfrm>
            <a:off x="6196170" y="1051560"/>
            <a:ext cx="2108174" cy="72009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prstClr val="black"/>
                </a:solidFill>
              </a:rPr>
              <a:t>міжпредметні </a:t>
            </a:r>
            <a:r>
              <a:rPr lang="uk-UA" sz="1500" b="1" dirty="0" err="1">
                <a:solidFill>
                  <a:prstClr val="black"/>
                </a:solidFill>
              </a:rPr>
              <a:t>проєкти</a:t>
            </a:r>
            <a:endParaRPr lang="uk-UA" sz="15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62247BA-6C88-4621-A3E3-966F62AF5BFF}"/>
              </a:ext>
            </a:extLst>
          </p:cNvPr>
          <p:cNvSpPr/>
          <p:nvPr/>
        </p:nvSpPr>
        <p:spPr>
          <a:xfrm>
            <a:off x="798441" y="3740274"/>
            <a:ext cx="1959644" cy="211884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prstClr val="black"/>
                </a:solidFill>
              </a:rPr>
              <a:t>проводять в рамках одного </a:t>
            </a:r>
            <a:r>
              <a:rPr lang="uk-UA" sz="1500" b="1" dirty="0">
                <a:solidFill>
                  <a:prstClr val="black"/>
                </a:solidFill>
              </a:rPr>
              <a:t>предмета</a:t>
            </a:r>
            <a:endParaRPr lang="uk-UA" sz="15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710990B-9DE2-4413-A499-80436D804FD1}"/>
              </a:ext>
            </a:extLst>
          </p:cNvPr>
          <p:cNvSpPr/>
          <p:nvPr/>
        </p:nvSpPr>
        <p:spPr>
          <a:xfrm>
            <a:off x="6196169" y="1870881"/>
            <a:ext cx="2108174" cy="211884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prstClr val="black"/>
                </a:solidFill>
              </a:rPr>
              <a:t>інтегрують </a:t>
            </a:r>
            <a:r>
              <a:rPr lang="uk-UA" sz="1500" b="1" dirty="0">
                <a:solidFill>
                  <a:prstClr val="black"/>
                </a:solidFill>
              </a:rPr>
              <a:t>різні </a:t>
            </a:r>
            <a:endParaRPr lang="uk-UA" sz="15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500" b="1" dirty="0" smtClean="0">
                <a:solidFill>
                  <a:prstClr val="black"/>
                </a:solidFill>
              </a:rPr>
              <a:t>предметні </a:t>
            </a:r>
            <a:r>
              <a:rPr lang="uk-UA" sz="1500" b="1" dirty="0">
                <a:solidFill>
                  <a:prstClr val="black"/>
                </a:solidFill>
              </a:rPr>
              <a:t>галузі</a:t>
            </a:r>
            <a:endParaRPr lang="uk-UA" sz="1500" b="1" dirty="0">
              <a:solidFill>
                <a:prstClr val="black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27D0E2-A5D0-4ABC-8B86-AEFBEBDD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5" y="1771650"/>
            <a:ext cx="2198939" cy="2317308"/>
          </a:xfrm>
          <a:prstGeom prst="rect">
            <a:avLst/>
          </a:prstGeom>
        </p:spPr>
      </p:pic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C25925DD-31A8-498C-BC99-1FE7B5343F71}"/>
              </a:ext>
            </a:extLst>
          </p:cNvPr>
          <p:cNvSpPr/>
          <p:nvPr/>
        </p:nvSpPr>
        <p:spPr>
          <a:xfrm>
            <a:off x="5804474" y="1962179"/>
            <a:ext cx="263455" cy="4272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prstClr val="white"/>
              </a:solidFill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F3B7F3FB-4EF7-4E1C-9F04-0F43F516BDDD}"/>
              </a:ext>
            </a:extLst>
          </p:cNvPr>
          <p:cNvSpPr/>
          <p:nvPr/>
        </p:nvSpPr>
        <p:spPr>
          <a:xfrm rot="10800000">
            <a:off x="3106340" y="2638756"/>
            <a:ext cx="263455" cy="4272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prstClr val="white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C2D43B2-BDA0-4D1A-A31B-B9C076DBA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1057603"/>
            <a:ext cx="1794618" cy="17006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FC2412A-103B-42B6-940B-81FAFA310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22" y="4126495"/>
            <a:ext cx="2108174" cy="18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E87A00-E0F7-4A96-AC1B-D555BC67604F}"/>
              </a:ext>
            </a:extLst>
          </p:cNvPr>
          <p:cNvSpPr/>
          <p:nvPr/>
        </p:nvSpPr>
        <p:spPr>
          <a:xfrm>
            <a:off x="1672809" y="1154386"/>
            <a:ext cx="57983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ХАРАКТЕРОМ КООРДИНАЦІЇ ПРОЄКТУ</a:t>
            </a:r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1C5C681C-1CC7-437F-9A05-8E00D4D70284}"/>
              </a:ext>
            </a:extLst>
          </p:cNvPr>
          <p:cNvSpPr/>
          <p:nvPr/>
        </p:nvSpPr>
        <p:spPr>
          <a:xfrm>
            <a:off x="1963796" y="2051579"/>
            <a:ext cx="6697980" cy="770216"/>
          </a:xfrm>
          <a:prstGeom prst="homePlate">
            <a:avLst/>
          </a:prstGeom>
          <a:solidFill>
            <a:srgbClr val="9933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prstClr val="black"/>
                </a:solidFill>
              </a:rPr>
              <a:t>координатор </a:t>
            </a:r>
            <a:r>
              <a:rPr lang="uk-UA" sz="1500" b="1" dirty="0" err="1">
                <a:solidFill>
                  <a:prstClr val="black"/>
                </a:solidFill>
              </a:rPr>
              <a:t>проєкту</a:t>
            </a:r>
            <a:r>
              <a:rPr lang="uk-UA" sz="1500" b="1" dirty="0">
                <a:solidFill>
                  <a:prstClr val="black"/>
                </a:solidFill>
              </a:rPr>
              <a:t> виконує свою власну функцію</a:t>
            </a:r>
          </a:p>
        </p:txBody>
      </p:sp>
      <p:sp>
        <p:nvSpPr>
          <p:cNvPr id="31" name="Стрелка: пятиугольник 30">
            <a:extLst>
              <a:ext uri="{FF2B5EF4-FFF2-40B4-BE49-F238E27FC236}">
                <a16:creationId xmlns:a16="http://schemas.microsoft.com/office/drawing/2014/main" id="{5036C8FD-98C5-4DEC-AE6C-E017148DC481}"/>
              </a:ext>
            </a:extLst>
          </p:cNvPr>
          <p:cNvSpPr/>
          <p:nvPr/>
        </p:nvSpPr>
        <p:spPr>
          <a:xfrm>
            <a:off x="2403763" y="4024532"/>
            <a:ext cx="6334508" cy="770216"/>
          </a:xfrm>
          <a:prstGeom prst="homePlate">
            <a:avLst/>
          </a:prstGeom>
          <a:solidFill>
            <a:srgbClr val="993366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prstClr val="black"/>
                </a:solidFill>
              </a:rPr>
              <a:t>учасникам </a:t>
            </a:r>
            <a:r>
              <a:rPr lang="uk-UA" sz="1500" b="1" dirty="0">
                <a:solidFill>
                  <a:prstClr val="black"/>
                </a:solidFill>
              </a:rPr>
              <a:t>дається можливість самостійно вести роботу, або </a:t>
            </a:r>
            <a:endParaRPr lang="uk-UA" sz="1500" b="1" dirty="0" smtClean="0">
              <a:solidFill>
                <a:prstClr val="black"/>
              </a:solidFill>
            </a:endParaRPr>
          </a:p>
          <a:p>
            <a:pPr algn="ctr"/>
            <a:r>
              <a:rPr lang="uk-UA" sz="1500" b="1" dirty="0" smtClean="0">
                <a:solidFill>
                  <a:prstClr val="black"/>
                </a:solidFill>
              </a:rPr>
              <a:t>координатор </a:t>
            </a:r>
            <a:r>
              <a:rPr lang="uk-UA" sz="1500" b="1" dirty="0">
                <a:solidFill>
                  <a:prstClr val="black"/>
                </a:solidFill>
              </a:rPr>
              <a:t>– один з </a:t>
            </a:r>
            <a:r>
              <a:rPr lang="uk-UA" sz="1500" b="1" dirty="0">
                <a:solidFill>
                  <a:prstClr val="black"/>
                </a:solidFill>
              </a:rPr>
              <a:t>учасників, який  </a:t>
            </a:r>
            <a:r>
              <a:rPr lang="uk-UA" sz="1500" b="1" dirty="0">
                <a:solidFill>
                  <a:prstClr val="black"/>
                </a:solidFill>
              </a:rPr>
              <a:t>спрямовує </a:t>
            </a:r>
            <a:r>
              <a:rPr lang="uk-UA" sz="1500" b="1" dirty="0">
                <a:solidFill>
                  <a:prstClr val="black"/>
                </a:solidFill>
              </a:rPr>
              <a:t>роботу</a:t>
            </a:r>
            <a:endParaRPr lang="uk-UA" sz="1500" b="1" dirty="0">
              <a:solidFill>
                <a:prstClr val="black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86308F5-35A2-422D-8B08-55D0106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70" y="1794048"/>
            <a:ext cx="1449454" cy="12577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D6711A0-F0FA-4BC8-A44F-4EC5003FA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80" y="3780758"/>
            <a:ext cx="1425713" cy="12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altLang="ko-KR" b="1" dirty="0" smtClean="0">
                <a:latin typeface="Arial" pitchFamily="34" charset="0"/>
                <a:cs typeface="Arial" pitchFamily="34" charset="0"/>
              </a:rPr>
              <a:t>Перегляд відео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844824"/>
            <a:ext cx="7077472" cy="4147865"/>
          </a:xfrm>
        </p:spPr>
        <p:txBody>
          <a:bodyPr/>
          <a:lstStyle/>
          <a:p>
            <a:r>
              <a:rPr lang="uk-UA" b="1" dirty="0"/>
              <a:t>Яким є безпечне освітнє середовище школи</a:t>
            </a:r>
            <a:endParaRPr lang="ru-RU" b="1" dirty="0"/>
          </a:p>
          <a:p>
            <a:r>
              <a:rPr lang="ru-RU" dirty="0"/>
              <a:t>https://www.youtube.com/watch?v=Gu1Zjd_GcJQ</a:t>
            </a: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? </a:t>
            </a:r>
            <a:r>
              <a:rPr lang="uk-UA" dirty="0" smtClean="0"/>
              <a:t>Які </a:t>
            </a:r>
            <a:r>
              <a:rPr lang="uk-UA" dirty="0"/>
              <a:t>вимоги до освітнього середовища?</a:t>
            </a:r>
            <a:endParaRPr lang="ru-RU" dirty="0"/>
          </a:p>
          <a:p>
            <a:endParaRPr lang="uk-UA" b="1" dirty="0" smtClean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727E3F8-1EC1-42F7-9F5A-B16D89315793}"/>
              </a:ext>
            </a:extLst>
          </p:cNvPr>
          <p:cNvSpPr/>
          <p:nvPr/>
        </p:nvSpPr>
        <p:spPr>
          <a:xfrm>
            <a:off x="1889512" y="1123095"/>
            <a:ext cx="5436575" cy="7200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ЗА ХАРАКТЕРОМ КОНТАКТІВ У ПРОЄКТНІЙ ДІЯЛЬНОСТІ</a:t>
            </a:r>
          </a:p>
          <a:p>
            <a:pPr algn="ctr"/>
            <a:endParaRPr lang="uk-UA" sz="1350" dirty="0">
              <a:solidFill>
                <a:prstClr val="white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59F053-3DD9-4F49-B3AD-B85BD077E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285" b="-678"/>
          <a:stretch/>
        </p:blipFill>
        <p:spPr>
          <a:xfrm>
            <a:off x="5087826" y="3307199"/>
            <a:ext cx="2447233" cy="21427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3F0565-3B64-489F-A8DC-7D3A653C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02" y="2843342"/>
            <a:ext cx="2583047" cy="2200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048222-BFD8-4DC1-9070-FFA2CC6B7088}"/>
              </a:ext>
            </a:extLst>
          </p:cNvPr>
          <p:cNvSpPr/>
          <p:nvPr/>
        </p:nvSpPr>
        <p:spPr>
          <a:xfrm>
            <a:off x="805839" y="2400506"/>
            <a:ext cx="315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внутрішні або регіональні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C83B58-F447-4CD9-9F61-723E37515FD7}"/>
              </a:ext>
            </a:extLst>
          </p:cNvPr>
          <p:cNvSpPr/>
          <p:nvPr/>
        </p:nvSpPr>
        <p:spPr>
          <a:xfrm>
            <a:off x="5437572" y="2746755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міжнародні</a:t>
            </a:r>
          </a:p>
        </p:txBody>
      </p:sp>
    </p:spTree>
    <p:extLst>
      <p:ext uri="{BB962C8B-B14F-4D97-AF65-F5344CB8AC3E}">
        <p14:creationId xmlns:p14="http://schemas.microsoft.com/office/powerpoint/2010/main" val="7248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727E3F8-1EC1-42F7-9F5A-B16D89315793}"/>
              </a:ext>
            </a:extLst>
          </p:cNvPr>
          <p:cNvSpPr/>
          <p:nvPr/>
        </p:nvSpPr>
        <p:spPr>
          <a:xfrm>
            <a:off x="3196181" y="1085461"/>
            <a:ext cx="5490619" cy="58331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100" b="1" dirty="0">
              <a:solidFill>
                <a:prstClr val="black"/>
              </a:solidFill>
            </a:endParaRPr>
          </a:p>
          <a:p>
            <a:pPr algn="ctr"/>
            <a:r>
              <a:rPr lang="uk-UA" sz="2100" b="1" dirty="0">
                <a:solidFill>
                  <a:prstClr val="black"/>
                </a:solidFill>
              </a:rPr>
              <a:t>ЗА КІЛЬКІСТЮ УЧАСНИКІВ ПРОЄКТУ</a:t>
            </a:r>
          </a:p>
          <a:p>
            <a:pPr algn="ctr"/>
            <a:endParaRPr lang="uk-UA" sz="1500" dirty="0">
              <a:solidFill>
                <a:prstClr val="white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1E52C5-4A36-4EAA-90DF-C21C41A1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7" y="1529094"/>
            <a:ext cx="2767673" cy="271954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18CF327-CAEE-414C-A643-B1C7FF22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81" y="2888865"/>
            <a:ext cx="2537522" cy="25431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4AE81DA-F819-4B1A-A15A-F0DA41C0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692" y="3388178"/>
            <a:ext cx="2196094" cy="21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517F18-0CBB-4D9D-B0F5-203B70FB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1" y="1314451"/>
            <a:ext cx="3132519" cy="2808320"/>
          </a:xfrm>
          <a:prstGeom prst="rect">
            <a:avLst/>
          </a:prstGeom>
        </p:spPr>
      </p:pic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42FD6E74-100E-4AA4-A04E-A180CC7BEA70}"/>
              </a:ext>
            </a:extLst>
          </p:cNvPr>
          <p:cNvGraphicFramePr/>
          <p:nvPr>
            <p:extLst/>
          </p:nvPr>
        </p:nvGraphicFramePr>
        <p:xfrm>
          <a:off x="3568175" y="2141765"/>
          <a:ext cx="5020653" cy="346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2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55326"/>
            <a:ext cx="6858000" cy="2976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2100" b="1" dirty="0" smtClean="0"/>
              <a:t>7. </a:t>
            </a:r>
            <a:r>
              <a:rPr lang="ru-RU" sz="2100" b="1" dirty="0" err="1"/>
              <a:t>Технологія</a:t>
            </a:r>
            <a:r>
              <a:rPr lang="ru-RU" sz="2100" b="1" dirty="0"/>
              <a:t> </a:t>
            </a:r>
            <a:r>
              <a:rPr lang="ru-RU" sz="2100" b="1" dirty="0" err="1"/>
              <a:t>розвитку</a:t>
            </a:r>
            <a:r>
              <a:rPr lang="ru-RU" sz="2100" b="1" dirty="0"/>
              <a:t> критичного </a:t>
            </a:r>
            <a:r>
              <a:rPr lang="ru-RU" sz="2100" b="1" dirty="0" err="1"/>
              <a:t>мислення</a:t>
            </a:r>
            <a:r>
              <a:rPr lang="ru-RU" sz="2100" b="1" dirty="0"/>
              <a:t>. 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443163"/>
            <a:ext cx="6858000" cy="3288828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endParaRPr lang="uk-UA" sz="2100" b="1" dirty="0">
              <a:solidFill>
                <a:schemeClr val="bg1"/>
              </a:solidFill>
            </a:endParaRPr>
          </a:p>
          <a:p>
            <a:endParaRPr lang="uk-UA" sz="2100" b="1" dirty="0">
              <a:solidFill>
                <a:schemeClr val="bg1"/>
              </a:solidFill>
            </a:endParaRPr>
          </a:p>
          <a:p>
            <a:endParaRPr lang="uk-UA" sz="2100" b="1" dirty="0">
              <a:solidFill>
                <a:schemeClr val="bg1"/>
              </a:solidFill>
            </a:endParaRPr>
          </a:p>
          <a:p>
            <a:r>
              <a:rPr lang="uk-UA" sz="2100" b="1" dirty="0">
                <a:solidFill>
                  <a:schemeClr val="bg1"/>
                </a:solidFill>
              </a:rPr>
              <a:t>Критичне </a:t>
            </a:r>
            <a:r>
              <a:rPr lang="uk-UA" sz="2100" b="1" dirty="0">
                <a:solidFill>
                  <a:schemeClr val="bg1"/>
                </a:solidFill>
              </a:rPr>
              <a:t>мислення</a:t>
            </a:r>
            <a:r>
              <a:rPr lang="uk-UA" sz="2100" dirty="0">
                <a:solidFill>
                  <a:schemeClr val="bg1"/>
                </a:solidFill>
              </a:rPr>
              <a:t> – це складний </a:t>
            </a:r>
            <a:r>
              <a:rPr lang="uk-UA" sz="2100" b="1" dirty="0">
                <a:solidFill>
                  <a:schemeClr val="bg1"/>
                </a:solidFill>
              </a:rPr>
              <a:t>ментальний процес</a:t>
            </a:r>
            <a:r>
              <a:rPr lang="uk-UA" sz="2100" dirty="0">
                <a:solidFill>
                  <a:schemeClr val="bg1"/>
                </a:solidFill>
              </a:rPr>
              <a:t>, що починається із залучення інформації та закінчується ухваленням </a:t>
            </a:r>
            <a:r>
              <a:rPr lang="uk-UA" sz="2100" dirty="0">
                <a:solidFill>
                  <a:schemeClr val="bg1"/>
                </a:solidFill>
              </a:rPr>
              <a:t>рішення</a:t>
            </a:r>
          </a:p>
          <a:p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Крити́чне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ми́слення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(дав.-гр. </a:t>
            </a:r>
            <a:r>
              <a:rPr lang="el-GR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κριτική τέχνη — «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мистецтво аналізувати, судження») — це наукове мислення, суть якого полягає в ухваленні ретельно обміркованих та незалежних рішень.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5420" t="17863" r="13462" b="23368"/>
          <a:stretch/>
        </p:blipFill>
        <p:spPr>
          <a:xfrm>
            <a:off x="2334295" y="1452995"/>
            <a:ext cx="4475411" cy="20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383926"/>
            <a:ext cx="6858000" cy="95613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51721"/>
            <a:ext cx="6858000" cy="2780270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00100" y="1383926"/>
          <a:ext cx="7958138" cy="434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solidFill>
                            <a:schemeClr val="tx1"/>
                          </a:solidFill>
                          <a:effectLst/>
                        </a:rPr>
                        <a:t>ВМІННЯ ЛЮДИНИ, ЯКА МИСЛИТЬ КРИТИЧНО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33338" marT="228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023"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-Оцінює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надійність джерел інформації .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-Виокремлює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необхідну інформацію та обробляє її . 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-Аналізує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та оцінює власні або чужі висловлювання, припущення, висновки, аргументи, гіпотези, переконання . 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-Ставить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запитання з метою одержання точнішої інформації або її перевірки . 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-Розглядає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проблеми з різних точок зору та порівнює різні позиції і підходи для їх розв’язання .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-Висловлює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власну позицію, влучно обирає мовленнєві засоби для формулювання думки . 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1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-Ухвалює </a:t>
                      </a:r>
                      <a:r>
                        <a:rPr lang="uk-UA" sz="21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обґрунтоване рішення .</a:t>
                      </a:r>
                      <a:endParaRPr lang="ru-RU" sz="21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16" marR="33338" marT="228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368" y="332656"/>
            <a:ext cx="6858000" cy="581891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Структура </a:t>
            </a:r>
            <a:r>
              <a:rPr lang="ru-RU" sz="2400" b="1" dirty="0" err="1"/>
              <a:t>компетентнісно</a:t>
            </a:r>
            <a:r>
              <a:rPr lang="ru-RU" sz="2400" b="1" dirty="0"/>
              <a:t> </a:t>
            </a:r>
            <a:r>
              <a:rPr lang="ru-RU" sz="2400" b="1" dirty="0" err="1"/>
              <a:t>орієнтованого</a:t>
            </a:r>
            <a:r>
              <a:rPr lang="ru-RU" sz="2400" b="1" dirty="0"/>
              <a:t> уроку для </a:t>
            </a:r>
            <a:r>
              <a:rPr lang="ru-RU" sz="2400" b="1" dirty="0" err="1"/>
              <a:t>розвитку</a:t>
            </a:r>
            <a:r>
              <a:rPr lang="ru-RU" sz="2400" b="1" dirty="0"/>
              <a:t> критичного </a:t>
            </a:r>
            <a:r>
              <a:rPr lang="ru-RU" sz="2400" b="1" dirty="0" err="1"/>
              <a:t>мислення</a:t>
            </a:r>
            <a:r>
              <a:rPr lang="ru-RU" sz="2400" b="1" dirty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591370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6858000" cy="543683"/>
          </a:xfrm>
        </p:spPr>
        <p:txBody>
          <a:bodyPr>
            <a:normAutofit fontScale="90000"/>
          </a:bodyPr>
          <a:lstStyle/>
          <a:p>
            <a:r>
              <a:rPr lang="uk-UA" sz="3000" b="1" dirty="0"/>
              <a:t>Зв</a:t>
            </a:r>
            <a:r>
              <a:rPr lang="ru-RU" sz="3000" b="1" dirty="0"/>
              <a:t>’</a:t>
            </a:r>
            <a:r>
              <a:rPr lang="uk-UA" sz="3000" b="1" dirty="0" err="1"/>
              <a:t>язок</a:t>
            </a:r>
            <a:r>
              <a:rPr lang="uk-UA" sz="3000" b="1" dirty="0"/>
              <a:t> методів з частинами уроку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711178"/>
            <a:ext cx="6858000" cy="12418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4609207" cy="273474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89614"/>
            <a:ext cx="4609207" cy="32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5273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Таксономія </a:t>
            </a:r>
            <a:r>
              <a:rPr lang="uk-UA" dirty="0" err="1">
                <a:solidFill>
                  <a:srgbClr val="FF0000"/>
                </a:solidFill>
              </a:rPr>
              <a:t>Блума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9802" y="4077072"/>
            <a:ext cx="4800600" cy="153694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56" y="1897142"/>
            <a:ext cx="4586071" cy="3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68088"/>
            <a:ext cx="6858000" cy="457199"/>
          </a:xfrm>
        </p:spPr>
        <p:txBody>
          <a:bodyPr>
            <a:noAutofit/>
          </a:bodyPr>
          <a:lstStyle/>
          <a:p>
            <a:r>
              <a:rPr lang="uk-UA" sz="3000" b="1" dirty="0"/>
              <a:t>Запитання </a:t>
            </a: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00596"/>
            <a:ext cx="6858000" cy="462049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err="1"/>
              <a:t>Запитання</a:t>
            </a:r>
            <a:r>
              <a:rPr lang="ru-RU" sz="4800" b="1" dirty="0"/>
              <a:t> на </a:t>
            </a:r>
            <a:r>
              <a:rPr lang="ru-RU" sz="4800" b="1" dirty="0" err="1"/>
              <a:t>знання</a:t>
            </a:r>
            <a:r>
              <a:rPr lang="ru-RU" sz="4800" b="1" dirty="0"/>
              <a:t> 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Яке </a:t>
            </a:r>
            <a:r>
              <a:rPr lang="ru-RU" sz="4800" i="1" dirty="0" err="1"/>
              <a:t>найбільше</a:t>
            </a:r>
            <a:r>
              <a:rPr lang="ru-RU" sz="4800" i="1" dirty="0"/>
              <a:t> </a:t>
            </a:r>
            <a:r>
              <a:rPr lang="ru-RU" sz="4800" i="1" dirty="0" err="1"/>
              <a:t>місто</a:t>
            </a:r>
            <a:r>
              <a:rPr lang="ru-RU" sz="4800" i="1" dirty="0"/>
              <a:t> в </a:t>
            </a:r>
            <a:r>
              <a:rPr lang="ru-RU" sz="4800" i="1" dirty="0" err="1"/>
              <a:t>Україні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Які</a:t>
            </a:r>
            <a:r>
              <a:rPr lang="ru-RU" sz="4800" i="1" dirty="0"/>
              <a:t> </a:t>
            </a:r>
            <a:r>
              <a:rPr lang="ru-RU" sz="4800" i="1" dirty="0" err="1"/>
              <a:t>вірші</a:t>
            </a:r>
            <a:r>
              <a:rPr lang="ru-RU" sz="4800" i="1" dirty="0"/>
              <a:t> Тараса </a:t>
            </a:r>
            <a:r>
              <a:rPr lang="ru-RU" sz="4800" i="1" dirty="0" err="1"/>
              <a:t>Шевченка</a:t>
            </a:r>
            <a:r>
              <a:rPr lang="ru-RU" sz="4800" i="1" dirty="0"/>
              <a:t> </a:t>
            </a:r>
            <a:r>
              <a:rPr lang="ru-RU" sz="4800" i="1" dirty="0" err="1"/>
              <a:t>ви</a:t>
            </a:r>
            <a:r>
              <a:rPr lang="ru-RU" sz="4800" i="1" dirty="0"/>
              <a:t> </a:t>
            </a:r>
            <a:r>
              <a:rPr lang="ru-RU" sz="4800" i="1" dirty="0" err="1"/>
              <a:t>вивчали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Скільки</a:t>
            </a:r>
            <a:r>
              <a:rPr lang="ru-RU" sz="4800" i="1" dirty="0"/>
              <a:t> </a:t>
            </a:r>
            <a:r>
              <a:rPr lang="ru-RU" sz="4800" i="1" dirty="0" err="1"/>
              <a:t>грамів</a:t>
            </a:r>
            <a:r>
              <a:rPr lang="ru-RU" sz="4800" i="1" dirty="0"/>
              <a:t> у </a:t>
            </a:r>
            <a:r>
              <a:rPr lang="ru-RU" sz="4800" i="1" dirty="0" err="1"/>
              <a:t>кілограмі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err="1"/>
              <a:t>Запитання</a:t>
            </a:r>
            <a:r>
              <a:rPr lang="ru-RU" sz="4800" b="1" dirty="0"/>
              <a:t> на </a:t>
            </a:r>
            <a:r>
              <a:rPr lang="ru-RU" sz="4800" b="1" dirty="0" err="1"/>
              <a:t>розуміння</a:t>
            </a:r>
            <a:r>
              <a:rPr lang="ru-RU" sz="4800" b="1" dirty="0"/>
              <a:t> </a:t>
            </a:r>
            <a:endParaRPr lang="ru-RU" sz="48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Якими</a:t>
            </a:r>
            <a:r>
              <a:rPr lang="ru-RU" sz="4800" i="1" dirty="0"/>
              <a:t> </a:t>
            </a:r>
            <a:r>
              <a:rPr lang="ru-RU" sz="4800" i="1" dirty="0"/>
              <a:t>прикладами </a:t>
            </a:r>
            <a:r>
              <a:rPr lang="ru-RU" sz="4800" i="1" dirty="0" err="1"/>
              <a:t>ви</a:t>
            </a:r>
            <a:r>
              <a:rPr lang="ru-RU" sz="4800" i="1" dirty="0"/>
              <a:t> </a:t>
            </a:r>
            <a:r>
              <a:rPr lang="ru-RU" sz="4800" i="1" dirty="0" err="1"/>
              <a:t>проілюструєте</a:t>
            </a:r>
            <a:r>
              <a:rPr lang="ru-RU" sz="4800" i="1" dirty="0"/>
              <a:t> </a:t>
            </a:r>
            <a:r>
              <a:rPr lang="ru-RU" sz="4800" i="1" dirty="0" err="1"/>
              <a:t>сокорух</a:t>
            </a:r>
            <a:r>
              <a:rPr lang="ru-RU" sz="4800" i="1" dirty="0"/>
              <a:t> у </a:t>
            </a:r>
            <a:r>
              <a:rPr lang="ru-RU" sz="4800" i="1" dirty="0" err="1"/>
              <a:t>природі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 </a:t>
            </a:r>
            <a:r>
              <a:rPr lang="ru-RU" sz="4800" i="1" dirty="0" err="1"/>
              <a:t>ви</a:t>
            </a:r>
            <a:r>
              <a:rPr lang="ru-RU" sz="4800" i="1" dirty="0"/>
              <a:t> </a:t>
            </a:r>
            <a:r>
              <a:rPr lang="ru-RU" sz="4800" i="1" dirty="0" err="1"/>
              <a:t>розумієте</a:t>
            </a:r>
            <a:r>
              <a:rPr lang="ru-RU" sz="4800" i="1" dirty="0"/>
              <a:t> слова автора тексту, </a:t>
            </a:r>
            <a:r>
              <a:rPr lang="ru-RU" sz="4800" i="1" dirty="0" err="1"/>
              <a:t>що</a:t>
            </a:r>
            <a:r>
              <a:rPr lang="ru-RU" sz="4800" i="1" dirty="0"/>
              <a:t> хлопчик </a:t>
            </a:r>
            <a:r>
              <a:rPr lang="ru-RU" sz="4800" i="1" dirty="0" err="1"/>
              <a:t>опинився</a:t>
            </a:r>
            <a:r>
              <a:rPr lang="ru-RU" sz="4800" i="1" dirty="0"/>
              <a:t> у </a:t>
            </a:r>
            <a:r>
              <a:rPr lang="ru-RU" sz="4800" i="1" dirty="0" err="1"/>
              <a:t>скрутному</a:t>
            </a:r>
            <a:r>
              <a:rPr lang="ru-RU" sz="4800" i="1" dirty="0"/>
              <a:t> </a:t>
            </a:r>
            <a:r>
              <a:rPr lang="ru-RU" sz="4800" i="1" dirty="0" err="1"/>
              <a:t>становищі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Якщо</a:t>
            </a:r>
            <a:r>
              <a:rPr lang="ru-RU" sz="4800" i="1" dirty="0"/>
              <a:t> я </a:t>
            </a:r>
            <a:r>
              <a:rPr lang="ru-RU" sz="4800" i="1" dirty="0" err="1"/>
              <a:t>з’єднаю</a:t>
            </a:r>
            <a:r>
              <a:rPr lang="ru-RU" sz="4800" i="1" dirty="0"/>
              <a:t> </a:t>
            </a:r>
            <a:r>
              <a:rPr lang="ru-RU" sz="4800" i="1" dirty="0" err="1"/>
              <a:t>ці</a:t>
            </a:r>
            <a:r>
              <a:rPr lang="ru-RU" sz="4800" i="1" dirty="0"/>
              <a:t> три </a:t>
            </a:r>
            <a:r>
              <a:rPr lang="ru-RU" sz="4800" i="1" dirty="0" err="1"/>
              <a:t>фігури</a:t>
            </a:r>
            <a:r>
              <a:rPr lang="ru-RU" sz="4800" i="1" dirty="0"/>
              <a:t> разом, </a:t>
            </a:r>
            <a:r>
              <a:rPr lang="ru-RU" sz="4800" i="1" dirty="0" err="1"/>
              <a:t>що</a:t>
            </a:r>
            <a:r>
              <a:rPr lang="ru-RU" sz="4800" i="1" dirty="0"/>
              <a:t> </a:t>
            </a:r>
            <a:r>
              <a:rPr lang="ru-RU" sz="4800" i="1" dirty="0" err="1"/>
              <a:t>вийде</a:t>
            </a:r>
            <a:r>
              <a:rPr lang="ru-RU" sz="4800" i="1" dirty="0"/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відрізка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скориставшись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мотузкою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станеться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дев’ять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Які</a:t>
            </a:r>
            <a:r>
              <a:rPr lang="ru-RU" sz="4800" i="1" dirty="0"/>
              <a:t> </a:t>
            </a:r>
            <a:r>
              <a:rPr lang="ru-RU" sz="4800" i="1" dirty="0" err="1"/>
              <a:t>частини</a:t>
            </a:r>
            <a:r>
              <a:rPr lang="ru-RU" sz="4800" i="1" dirty="0"/>
              <a:t> </a:t>
            </a:r>
            <a:r>
              <a:rPr lang="ru-RU" sz="4800" i="1" dirty="0" err="1"/>
              <a:t>можна</a:t>
            </a:r>
            <a:r>
              <a:rPr lang="ru-RU" sz="4800" i="1" dirty="0"/>
              <a:t> </a:t>
            </a:r>
            <a:r>
              <a:rPr lang="ru-RU" sz="4800" i="1" dirty="0" err="1"/>
              <a:t>виокремити</a:t>
            </a:r>
            <a:r>
              <a:rPr lang="ru-RU" sz="4800" i="1" dirty="0"/>
              <a:t> у </a:t>
            </a:r>
            <a:r>
              <a:rPr lang="ru-RU" sz="4800" i="1" dirty="0" err="1"/>
              <a:t>цьому</a:t>
            </a:r>
            <a:r>
              <a:rPr lang="ru-RU" sz="4800" i="1" dirty="0"/>
              <a:t> </a:t>
            </a:r>
            <a:r>
              <a:rPr lang="ru-RU" sz="4800" i="1" dirty="0" err="1"/>
              <a:t>оповіданні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Чому</a:t>
            </a:r>
            <a:r>
              <a:rPr lang="ru-RU" sz="4800" i="1" dirty="0"/>
              <a:t> </a:t>
            </a:r>
            <a:r>
              <a:rPr lang="ru-RU" sz="4800" i="1" dirty="0" err="1"/>
              <a:t>герої</a:t>
            </a:r>
            <a:r>
              <a:rPr lang="ru-RU" sz="4800" i="1" dirty="0"/>
              <a:t> байки не </a:t>
            </a:r>
            <a:r>
              <a:rPr lang="ru-RU" sz="4800" i="1" dirty="0" err="1"/>
              <a:t>змогли</a:t>
            </a:r>
            <a:r>
              <a:rPr lang="ru-RU" sz="4800" i="1" dirty="0"/>
              <a:t> </a:t>
            </a:r>
            <a:r>
              <a:rPr lang="ru-RU" sz="4800" i="1" dirty="0" err="1"/>
              <a:t>досягти</a:t>
            </a:r>
            <a:r>
              <a:rPr lang="ru-RU" sz="4800" i="1" dirty="0"/>
              <a:t> </a:t>
            </a:r>
            <a:r>
              <a:rPr lang="ru-RU" sz="4800" i="1" dirty="0" err="1"/>
              <a:t>своєї</a:t>
            </a:r>
            <a:r>
              <a:rPr lang="ru-RU" sz="4800" i="1" dirty="0"/>
              <a:t> мети?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 </a:t>
            </a:r>
            <a:r>
              <a:rPr lang="ru-RU" sz="4800" i="1" dirty="0" err="1"/>
              <a:t>ви</a:t>
            </a:r>
            <a:r>
              <a:rPr lang="ru-RU" sz="4800" i="1" dirty="0"/>
              <a:t> назвали б </a:t>
            </a:r>
            <a:r>
              <a:rPr lang="ru-RU" sz="4800" i="1" dirty="0" err="1"/>
              <a:t>цей</a:t>
            </a:r>
            <a:r>
              <a:rPr lang="ru-RU" sz="4800" i="1" dirty="0"/>
              <a:t> </a:t>
            </a:r>
            <a:r>
              <a:rPr lang="ru-RU" sz="4800" i="1" dirty="0" err="1"/>
              <a:t>твір</a:t>
            </a:r>
            <a:r>
              <a:rPr lang="ru-RU" sz="4800" i="1" dirty="0"/>
              <a:t>? </a:t>
            </a:r>
            <a:r>
              <a:rPr lang="ru-RU" sz="4800" i="1" dirty="0" err="1"/>
              <a:t>Чому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err="1"/>
              <a:t>Запитання</a:t>
            </a:r>
            <a:r>
              <a:rPr lang="ru-RU" sz="4800" b="1" dirty="0"/>
              <a:t> на синтез </a:t>
            </a:r>
            <a:endParaRPr lang="ru-RU" sz="48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 </a:t>
            </a:r>
            <a:r>
              <a:rPr lang="ru-RU" sz="4800" i="1" dirty="0" err="1"/>
              <a:t>із</a:t>
            </a:r>
            <a:r>
              <a:rPr lang="ru-RU" sz="4800" i="1" dirty="0"/>
              <a:t> </a:t>
            </a:r>
            <a:r>
              <a:rPr lang="ru-RU" sz="4800" i="1" dirty="0" err="1"/>
              <a:t>цих</a:t>
            </a:r>
            <a:r>
              <a:rPr lang="ru-RU" sz="4800" i="1" dirty="0"/>
              <a:t> деталей </a:t>
            </a:r>
            <a:r>
              <a:rPr lang="ru-RU" sz="4800" i="1" dirty="0" err="1"/>
              <a:t>побудувати</a:t>
            </a:r>
            <a:r>
              <a:rPr lang="ru-RU" sz="4800" i="1" dirty="0"/>
              <a:t> </a:t>
            </a:r>
            <a:r>
              <a:rPr lang="ru-RU" sz="4800" i="1" dirty="0" err="1"/>
              <a:t>вітряк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 </a:t>
            </a:r>
            <a:r>
              <a:rPr lang="ru-RU" sz="4800" i="1" dirty="0" err="1"/>
              <a:t>змінилося</a:t>
            </a:r>
            <a:r>
              <a:rPr lang="ru-RU" sz="4800" i="1" dirty="0"/>
              <a:t> б ваше </a:t>
            </a:r>
            <a:r>
              <a:rPr lang="ru-RU" sz="4800" i="1" dirty="0" err="1"/>
              <a:t>життя</a:t>
            </a:r>
            <a:r>
              <a:rPr lang="ru-RU" sz="4800" i="1" dirty="0"/>
              <a:t>, </a:t>
            </a:r>
            <a:r>
              <a:rPr lang="ru-RU" sz="4800" i="1" dirty="0" err="1"/>
              <a:t>якби</a:t>
            </a:r>
            <a:r>
              <a:rPr lang="ru-RU" sz="4800" i="1" dirty="0"/>
              <a:t> </a:t>
            </a:r>
            <a:r>
              <a:rPr lang="ru-RU" sz="4800" i="1" dirty="0" err="1"/>
              <a:t>ви</a:t>
            </a:r>
            <a:r>
              <a:rPr lang="ru-RU" sz="4800" i="1" dirty="0"/>
              <a:t> могли </a:t>
            </a:r>
            <a:r>
              <a:rPr lang="ru-RU" sz="4800" i="1" dirty="0" err="1"/>
              <a:t>дихати</a:t>
            </a:r>
            <a:r>
              <a:rPr lang="ru-RU" sz="4800" i="1" dirty="0"/>
              <a:t> </a:t>
            </a:r>
            <a:r>
              <a:rPr lang="ru-RU" sz="4800" i="1" dirty="0" err="1"/>
              <a:t>під</a:t>
            </a:r>
            <a:r>
              <a:rPr lang="ru-RU" sz="4800" i="1" dirty="0"/>
              <a:t> водою?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 </a:t>
            </a:r>
            <a:r>
              <a:rPr lang="ru-RU" sz="4800" i="1" dirty="0" err="1"/>
              <a:t>ви</a:t>
            </a:r>
            <a:r>
              <a:rPr lang="ru-RU" sz="4800" i="1" dirty="0"/>
              <a:t> назвали би </a:t>
            </a:r>
            <a:r>
              <a:rPr lang="ru-RU" sz="4800" i="1" dirty="0" err="1"/>
              <a:t>по-іншому</a:t>
            </a:r>
            <a:r>
              <a:rPr lang="ru-RU" sz="4800" i="1" dirty="0"/>
              <a:t> </a:t>
            </a:r>
            <a:r>
              <a:rPr lang="ru-RU" sz="4800" i="1" dirty="0" err="1"/>
              <a:t>цей</a:t>
            </a:r>
            <a:r>
              <a:rPr lang="ru-RU" sz="4800" i="1" dirty="0"/>
              <a:t> </a:t>
            </a:r>
            <a:r>
              <a:rPr lang="ru-RU" sz="4800" i="1" dirty="0" err="1"/>
              <a:t>твір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b="1" dirty="0" err="1"/>
              <a:t>Запитання</a:t>
            </a:r>
            <a:r>
              <a:rPr lang="ru-RU" sz="4800" b="1" dirty="0"/>
              <a:t> на </a:t>
            </a:r>
            <a:r>
              <a:rPr lang="ru-RU" sz="4800" b="1" dirty="0" err="1"/>
              <a:t>оцінку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Що</a:t>
            </a:r>
            <a:r>
              <a:rPr lang="ru-RU" sz="4800" i="1" dirty="0"/>
              <a:t> </a:t>
            </a:r>
            <a:r>
              <a:rPr lang="ru-RU" sz="4800" i="1" dirty="0" err="1"/>
              <a:t>ти</a:t>
            </a:r>
            <a:r>
              <a:rPr lang="ru-RU" sz="4800" i="1" dirty="0"/>
              <a:t> </a:t>
            </a:r>
            <a:r>
              <a:rPr lang="ru-RU" sz="4800" i="1" dirty="0" err="1"/>
              <a:t>можеш</a:t>
            </a:r>
            <a:r>
              <a:rPr lang="ru-RU" sz="4800" i="1" dirty="0"/>
              <a:t> </a:t>
            </a:r>
            <a:r>
              <a:rPr lang="ru-RU" sz="4800" i="1" dirty="0" err="1"/>
              <a:t>сказати</a:t>
            </a:r>
            <a:r>
              <a:rPr lang="ru-RU" sz="4800" i="1" dirty="0"/>
              <a:t> про свою роботу?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/>
              <a:t>Яке </a:t>
            </a:r>
            <a:r>
              <a:rPr lang="ru-RU" sz="4800" i="1" dirty="0" err="1"/>
              <a:t>завдання</a:t>
            </a:r>
            <a:r>
              <a:rPr lang="ru-RU" sz="4800" i="1" dirty="0"/>
              <a:t> </a:t>
            </a:r>
            <a:r>
              <a:rPr lang="ru-RU" sz="4800" i="1" dirty="0" err="1"/>
              <a:t>сподобалося</a:t>
            </a:r>
            <a:r>
              <a:rPr lang="ru-RU" sz="4800" i="1" dirty="0"/>
              <a:t> </a:t>
            </a:r>
            <a:r>
              <a:rPr lang="ru-RU" sz="4800" i="1" dirty="0" err="1"/>
              <a:t>тобі</a:t>
            </a:r>
            <a:r>
              <a:rPr lang="ru-RU" sz="4800" i="1" dirty="0"/>
              <a:t> </a:t>
            </a:r>
            <a:r>
              <a:rPr lang="ru-RU" sz="4800" i="1" dirty="0" err="1"/>
              <a:t>найбільше</a:t>
            </a:r>
            <a:r>
              <a:rPr lang="ru-RU" sz="4800" i="1" dirty="0"/>
              <a:t>?</a:t>
            </a:r>
            <a:endParaRPr lang="ru-RU" sz="48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800" i="1" dirty="0" err="1"/>
              <a:t>Чи</a:t>
            </a:r>
            <a:r>
              <a:rPr lang="ru-RU" sz="4800" i="1" dirty="0"/>
              <a:t> справедливо </a:t>
            </a:r>
            <a:r>
              <a:rPr lang="ru-RU" sz="4800" i="1" dirty="0" err="1"/>
              <a:t>завершується</a:t>
            </a:r>
            <a:r>
              <a:rPr lang="ru-RU" sz="4800" i="1" dirty="0"/>
              <a:t> </a:t>
            </a:r>
            <a:r>
              <a:rPr lang="ru-RU" sz="4800" i="1" dirty="0" err="1"/>
              <a:t>оповідання</a:t>
            </a:r>
            <a:r>
              <a:rPr lang="ru-RU" sz="4800" i="1" dirty="0"/>
              <a:t>? </a:t>
            </a:r>
            <a:r>
              <a:rPr lang="ru-RU" sz="4800" i="1" dirty="0" err="1"/>
              <a:t>Чому</a:t>
            </a:r>
            <a:r>
              <a:rPr lang="ru-RU" sz="4800" i="1" dirty="0"/>
              <a:t>?</a:t>
            </a:r>
            <a:endParaRPr lang="ru-RU" sz="48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7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Деякі </a:t>
            </a:r>
            <a:r>
              <a:rPr lang="uk-UA" b="1" dirty="0"/>
              <a:t>стратегії розвитку критичного мислення.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529743"/>
            <a:ext cx="8424936" cy="531106"/>
          </a:xfrm>
        </p:spPr>
        <p:txBody>
          <a:bodyPr wrap="none"/>
          <a:lstStyle/>
          <a:p>
            <a:pPr lvl="0"/>
            <a:r>
              <a:rPr lang="ru-RU" b="1" dirty="0"/>
              <a:t>1. </a:t>
            </a:r>
            <a:r>
              <a:rPr lang="ru-RU" b="1" kern="0" dirty="0"/>
              <a:t>Роль учителя у </a:t>
            </a:r>
            <a:r>
              <a:rPr lang="ru-RU" b="1" kern="0" dirty="0" err="1"/>
              <a:t>формуванні</a:t>
            </a:r>
            <a:r>
              <a:rPr lang="ru-RU" b="1" kern="0" dirty="0"/>
              <a:t> </a:t>
            </a:r>
            <a:r>
              <a:rPr lang="ru-RU" b="1" kern="0" dirty="0" err="1"/>
              <a:t>психологічно</a:t>
            </a:r>
            <a:r>
              <a:rPr lang="ru-RU" b="1" kern="0" dirty="0"/>
              <a:t> </a:t>
            </a:r>
            <a:r>
              <a:rPr lang="ru-RU" b="1" kern="0" dirty="0" err="1"/>
              <a:t>безпечного</a:t>
            </a:r>
            <a:r>
              <a:rPr lang="ru-RU" b="1" kern="0" dirty="0"/>
              <a:t> </a:t>
            </a:r>
            <a:r>
              <a:rPr lang="ru-RU" b="1" kern="0" dirty="0" err="1" smtClean="0"/>
              <a:t>середовища</a:t>
            </a:r>
            <a:r>
              <a:rPr lang="ru-RU" b="1" kern="0" dirty="0"/>
              <a:t>.</a:t>
            </a:r>
            <a:endParaRPr lang="en-US" altLang="ko-KR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5536" y="2420888"/>
            <a:ext cx="8589640" cy="3600400"/>
          </a:xfrm>
        </p:spPr>
        <p:txBody>
          <a:bodyPr wrap="none">
            <a:normAutofit fontScale="85000" lnSpcReduction="20000"/>
          </a:bodyPr>
          <a:lstStyle/>
          <a:p>
            <a:r>
              <a:rPr lang="uk-UA" b="1" dirty="0" smtClean="0"/>
              <a:t>! Усі </a:t>
            </a:r>
            <a:r>
              <a:rPr lang="uk-UA" b="1" dirty="0"/>
              <a:t>школярі гідні навчатися у середовищі, де забезпечені їхні потреби</a:t>
            </a:r>
            <a:r>
              <a:rPr lang="uk-UA" dirty="0"/>
              <a:t> </a:t>
            </a:r>
            <a:endParaRPr lang="ru-RU" dirty="0"/>
          </a:p>
          <a:p>
            <a:endParaRPr lang="ru-RU" altLang="ko-KR" dirty="0">
              <a:latin typeface="Arial" pitchFamily="34" charset="0"/>
              <a:cs typeface="Arial" pitchFamily="34" charset="0"/>
            </a:endParaRPr>
          </a:p>
          <a:p>
            <a:r>
              <a:rPr lang="uk-UA" i="1" dirty="0"/>
              <a:t>Учителі початкових класів</a:t>
            </a:r>
            <a:r>
              <a:rPr lang="uk-UA" dirty="0"/>
              <a:t> мають усвідомлювати всю </a:t>
            </a:r>
            <a:r>
              <a:rPr lang="uk-UA" i="1" dirty="0"/>
              <a:t>відповідальність</a:t>
            </a:r>
            <a:r>
              <a:rPr lang="uk-UA" dirty="0"/>
              <a:t> за своїх учнів, що </a:t>
            </a:r>
            <a:endParaRPr lang="uk-UA" dirty="0" smtClean="0"/>
          </a:p>
          <a:p>
            <a:r>
              <a:rPr lang="uk-UA" i="1" dirty="0" smtClean="0"/>
              <a:t>передбачає </a:t>
            </a:r>
            <a:r>
              <a:rPr lang="uk-UA" i="1" dirty="0"/>
              <a:t>такі обов’язки</a:t>
            </a:r>
            <a:r>
              <a:rPr lang="uk-UA" dirty="0"/>
              <a:t>: </a:t>
            </a:r>
            <a:endParaRPr lang="ru-RU" dirty="0"/>
          </a:p>
          <a:p>
            <a:pPr lvl="0" fontAlgn="base"/>
            <a:r>
              <a:rPr lang="uk-UA" dirty="0" smtClean="0"/>
              <a:t>- поважати </a:t>
            </a:r>
            <a:r>
              <a:rPr lang="uk-UA" dirty="0"/>
              <a:t>кожну дитину;</a:t>
            </a:r>
            <a:endParaRPr lang="ru-RU" dirty="0"/>
          </a:p>
          <a:p>
            <a:pPr lvl="0" fontAlgn="base"/>
            <a:r>
              <a:rPr lang="uk-UA" dirty="0" smtClean="0"/>
              <a:t>- вірити </a:t>
            </a:r>
            <a:r>
              <a:rPr lang="uk-UA" dirty="0"/>
              <a:t>в успішність кожної дитини;</a:t>
            </a:r>
            <a:endParaRPr lang="ru-RU" dirty="0"/>
          </a:p>
          <a:p>
            <a:pPr lvl="0" fontAlgn="base"/>
            <a:r>
              <a:rPr lang="uk-UA" dirty="0" smtClean="0"/>
              <a:t>- бути </a:t>
            </a:r>
            <a:r>
              <a:rPr lang="uk-UA" dirty="0"/>
              <a:t>чесними і визнавати власні помилки;</a:t>
            </a:r>
            <a:endParaRPr lang="ru-RU" dirty="0"/>
          </a:p>
          <a:p>
            <a:pPr lvl="0" fontAlgn="base"/>
            <a:r>
              <a:rPr lang="uk-UA" dirty="0" smtClean="0"/>
              <a:t>- вміти </a:t>
            </a:r>
            <a:r>
              <a:rPr lang="uk-UA" dirty="0"/>
              <a:t>слухати й дотримуватися конфіденційності;</a:t>
            </a:r>
            <a:endParaRPr lang="ru-RU" dirty="0"/>
          </a:p>
          <a:p>
            <a:pPr lvl="0" fontAlgn="base"/>
            <a:r>
              <a:rPr lang="uk-UA" dirty="0" smtClean="0"/>
              <a:t>- бути </a:t>
            </a:r>
            <a:r>
              <a:rPr lang="uk-UA" dirty="0"/>
              <a:t>послідовними й справедливими;</a:t>
            </a:r>
            <a:endParaRPr lang="ru-RU" dirty="0"/>
          </a:p>
          <a:p>
            <a:pPr lvl="0" fontAlgn="base"/>
            <a:r>
              <a:rPr lang="uk-UA" dirty="0" smtClean="0"/>
              <a:t>- мати </a:t>
            </a:r>
            <a:r>
              <a:rPr lang="uk-UA" dirty="0"/>
              <a:t>високі очікування щодо кожного учня, у тому числі учнів з особливими освітніми потребами;</a:t>
            </a:r>
            <a:endParaRPr lang="ru-RU" dirty="0"/>
          </a:p>
          <a:p>
            <a:pPr lvl="0" fontAlgn="base"/>
            <a:r>
              <a:rPr lang="uk-UA" dirty="0" smtClean="0"/>
              <a:t>- цінувати </a:t>
            </a:r>
            <a:r>
              <a:rPr lang="uk-UA" dirty="0"/>
              <a:t>особисті зусилля дітей;</a:t>
            </a:r>
            <a:endParaRPr lang="ru-RU" dirty="0"/>
          </a:p>
          <a:p>
            <a:pPr lvl="0" fontAlgn="base"/>
            <a:r>
              <a:rPr lang="uk-UA" dirty="0" smtClean="0"/>
              <a:t>- організовувати </a:t>
            </a:r>
            <a:r>
              <a:rPr lang="uk-UA" dirty="0"/>
              <a:t>стимулююче навчальне середовище;</a:t>
            </a:r>
            <a:endParaRPr lang="ru-RU" dirty="0"/>
          </a:p>
          <a:p>
            <a:pPr lvl="0"/>
            <a:r>
              <a:rPr lang="uk-UA" dirty="0" smtClean="0"/>
              <a:t>- постійно </a:t>
            </a:r>
            <a:r>
              <a:rPr lang="uk-UA" dirty="0"/>
              <a:t>оновлювати свої знання про дитячий розвиток.</a:t>
            </a:r>
            <a:endParaRPr lang="ru-RU" dirty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5930" y="1070699"/>
            <a:ext cx="5456114" cy="1020995"/>
          </a:xfrm>
          <a:solidFill>
            <a:srgbClr val="BAE0FF"/>
          </a:solidFill>
        </p:spPr>
        <p:txBody>
          <a:bodyPr/>
          <a:lstStyle/>
          <a:p>
            <a:pPr algn="ctr"/>
            <a:r>
              <a:rPr lang="uk-UA" dirty="0" smtClean="0"/>
              <a:t>«Мозкова атака»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97342" y="2257935"/>
            <a:ext cx="5254943" cy="305429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Основне завдання </a:t>
            </a:r>
            <a:r>
              <a:rPr lang="uk-UA" dirty="0" smtClean="0"/>
              <a:t>«мозкової атаки» – зібрати якомога більшу кількість ідей, звільнивши учасників обговорення від інерції мислення і стереотипів.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dirty="0" smtClean="0"/>
              <a:t>Обов’язковою умовою </a:t>
            </a:r>
            <a:r>
              <a:rPr lang="uk-UA" dirty="0" smtClean="0"/>
              <a:t>є запис усіх ідей, навіть суперечливих, </a:t>
            </a:r>
            <a:r>
              <a:rPr lang="uk-UA" dirty="0" err="1" smtClean="0"/>
              <a:t>неоцінювання</a:t>
            </a:r>
            <a:r>
              <a:rPr lang="uk-UA" dirty="0" smtClean="0"/>
              <a:t> ідей у процесі обговорення, класифікація ідей по закінченні обговорення.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81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Алгоритм </a:t>
            </a:r>
            <a:r>
              <a:rPr lang="ru-RU" dirty="0" err="1" smtClean="0"/>
              <a:t>проведення</a:t>
            </a:r>
            <a:r>
              <a:rPr lang="ru-RU" dirty="0" smtClean="0"/>
              <a:t> «</a:t>
            </a:r>
            <a:r>
              <a:rPr lang="ru-RU" dirty="0" err="1" smtClean="0"/>
              <a:t>мозкової</a:t>
            </a:r>
            <a:r>
              <a:rPr lang="ru-RU" dirty="0" smtClean="0"/>
              <a:t> атаки» на </a:t>
            </a:r>
            <a:r>
              <a:rPr lang="ru-RU" dirty="0" err="1" smtClean="0"/>
              <a:t>уроці</a:t>
            </a:r>
            <a:r>
              <a:rPr lang="ru-RU" dirty="0" smtClean="0"/>
              <a:t> в </a:t>
            </a:r>
            <a:r>
              <a:rPr lang="ru-RU" dirty="0" err="1" smtClean="0"/>
              <a:t>початковій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488" y="2297004"/>
            <a:ext cx="5085926" cy="1019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491" y="3316894"/>
            <a:ext cx="5085926" cy="1404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8815" y="4894659"/>
            <a:ext cx="4340699" cy="5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46"/>
          <a:stretch/>
        </p:blipFill>
        <p:spPr>
          <a:xfrm>
            <a:off x="2248852" y="857250"/>
            <a:ext cx="42776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4018" y="2456892"/>
            <a:ext cx="3419382" cy="12766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Асоціативний кущ</a:t>
            </a:r>
            <a:endParaRPr lang="ru-RU" b="1" dirty="0"/>
          </a:p>
        </p:txBody>
      </p:sp>
      <p:pic>
        <p:nvPicPr>
          <p:cNvPr id="1026" name="Picture 2" descr="Розвиток критичного мислення учнів початкової школи на уроках мови та  літературного читання - презентация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3828"/>
            <a:ext cx="34608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да асоціативний кущ - Поиск в Google | Pie chart, Map,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6116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30778"/>
            <a:ext cx="5268558" cy="62242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Асоціативний кущ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676" y="2132856"/>
            <a:ext cx="5562618" cy="3294366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Стратегію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«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Асоціативний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кущ»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використовують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для «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входження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» в тему, яку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розглядатимуть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у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подальшому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. </a:t>
            </a:r>
            <a:endParaRPr lang="ru-RU" b="1" dirty="0" smtClean="0">
              <a:latin typeface="Calibri Light" pitchFamily="34" charset="0"/>
              <a:ea typeface="BatangChe" pitchFamily="49" charset="-127"/>
              <a:cs typeface="Aharoni" pitchFamily="2" charset="-79"/>
            </a:endParaRPr>
          </a:p>
          <a:p>
            <a:r>
              <a:rPr lang="ru-RU" b="1" dirty="0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На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відміну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від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«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мозкової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атаки», де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висловлені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думки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стосуються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інформації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з приводу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певної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теми (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пригадайте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,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що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ви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ЗНАЄТЕ), </a:t>
            </a:r>
            <a:endParaRPr lang="ru-RU" b="1" dirty="0" smtClean="0">
              <a:latin typeface="Calibri Light" pitchFamily="34" charset="0"/>
              <a:ea typeface="BatangChe" pitchFamily="49" charset="-127"/>
              <a:cs typeface="Aharoni" pitchFamily="2" charset="-79"/>
            </a:endParaRPr>
          </a:p>
          <a:p>
            <a:r>
              <a:rPr lang="ru-RU" b="1" dirty="0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метод 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«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гронування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»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спонукає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учнів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думати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вільно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та </a:t>
            </a:r>
            <a:r>
              <a:rPr lang="ru-RU" b="1" dirty="0" err="1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відкрито</a:t>
            </a:r>
            <a:r>
              <a:rPr lang="ru-RU" b="1" dirty="0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про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певний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предмет, образ, тему, у тому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числі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висловлювати</a:t>
            </a:r>
            <a:r>
              <a:rPr lang="ru-RU" b="1" dirty="0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 </a:t>
            </a:r>
            <a:r>
              <a:rPr lang="ru-RU" b="1" dirty="0" err="1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почуття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,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емоції</a:t>
            </a:r>
            <a:r>
              <a:rPr lang="ru-RU" b="1" dirty="0">
                <a:latin typeface="Calibri Light" pitchFamily="34" charset="0"/>
                <a:ea typeface="BatangChe" pitchFamily="49" charset="-127"/>
                <a:cs typeface="Aharoni" pitchFamily="2" charset="-79"/>
              </a:rPr>
              <a:t>, </a:t>
            </a:r>
            <a:r>
              <a:rPr lang="ru-RU" b="1" dirty="0" err="1">
                <a:latin typeface="Calibri Light" pitchFamily="34" charset="0"/>
                <a:ea typeface="BatangChe" pitchFamily="49" charset="-127"/>
                <a:cs typeface="Aharoni" pitchFamily="2" charset="-79"/>
              </a:rPr>
              <a:t>ставлення</a:t>
            </a:r>
            <a:r>
              <a:rPr lang="ru-RU" b="1" dirty="0" smtClean="0">
                <a:latin typeface="Calibri Light" pitchFamily="34" charset="0"/>
                <a:ea typeface="BatangChe" pitchFamily="49" charset="-127"/>
                <a:cs typeface="Aharoni" pitchFamily="2" charset="-79"/>
              </a:rPr>
              <a:t>.</a:t>
            </a:r>
          </a:p>
          <a:p>
            <a:pPr marL="51435" indent="0">
              <a:buNone/>
            </a:pP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Отже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, метод «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гронування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стимулює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нелінійну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форму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мислення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–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асоціативне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мислення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Calibri Light" pitchFamily="34" charset="0"/>
              <a:ea typeface="BatangChe" pitchFamily="49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61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706" y="4509121"/>
            <a:ext cx="5616624" cy="938626"/>
          </a:xfrm>
        </p:spPr>
        <p:txBody>
          <a:bodyPr>
            <a:noAutofit/>
          </a:bodyPr>
          <a:lstStyle/>
          <a:p>
            <a:pPr marL="51435" indent="0">
              <a:buNone/>
            </a:pP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Асоціації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не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бувають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правильними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неправильними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Асоціації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 –</a:t>
            </a:r>
            <a:r>
              <a:rPr lang="ru-RU" b="1" dirty="0" err="1">
                <a:solidFill>
                  <a:srgbClr val="FF0000"/>
                </a:solidFill>
                <a:latin typeface="Calibri Light" pitchFamily="34" charset="0"/>
              </a:rPr>
              <a:t>індивідуальні</a:t>
            </a:r>
            <a:r>
              <a:rPr lang="ru-RU" b="1" dirty="0">
                <a:solidFill>
                  <a:srgbClr val="FF0000"/>
                </a:solidFill>
                <a:latin typeface="Calibri Light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19" y="1322766"/>
            <a:ext cx="619933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06" y="1376772"/>
            <a:ext cx="526855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Правила,яких</a:t>
            </a:r>
            <a:r>
              <a:rPr lang="ru-RU" b="1" dirty="0" smtClean="0"/>
              <a:t> </a:t>
            </a:r>
            <a:r>
              <a:rPr lang="ru-RU" b="1" dirty="0" err="1" smtClean="0"/>
              <a:t>сл</a:t>
            </a:r>
            <a:r>
              <a:rPr lang="uk-UA" b="1" dirty="0" err="1" smtClean="0"/>
              <a:t>ід</a:t>
            </a:r>
            <a:r>
              <a:rPr lang="uk-UA" b="1" dirty="0" smtClean="0"/>
              <a:t> дотримуватися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1) записувати все, що спадає на думку;</a:t>
            </a:r>
          </a:p>
          <a:p>
            <a:r>
              <a:rPr lang="uk-UA" dirty="0" smtClean="0"/>
              <a:t>2) не зупинятись, доки є час на ідеї;</a:t>
            </a:r>
          </a:p>
          <a:p>
            <a:r>
              <a:rPr lang="uk-UA" dirty="0" smtClean="0"/>
              <a:t>3) встановити якомога більше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796" y="1700808"/>
            <a:ext cx="3486272" cy="4604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Кубування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1940" y="2672916"/>
            <a:ext cx="3510390" cy="243027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51435" indent="0">
              <a:buNone/>
            </a:pPr>
            <a:r>
              <a:rPr lang="uk-UA"/>
              <a:t>Цей підхід передбачає використання кубика (його можна виготовити самостійно з цупкого картону або обклеїти коробку папером), на кожній грані якого написано </a:t>
            </a:r>
            <a:r>
              <a:rPr lang="uk-UA" smtClean="0"/>
              <a:t>вказівки.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888940"/>
            <a:ext cx="22986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0"/>
          <a:stretch/>
        </p:blipFill>
        <p:spPr bwMode="auto">
          <a:xfrm>
            <a:off x="1817694" y="1592796"/>
            <a:ext cx="5572250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4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26" y="4617133"/>
            <a:ext cx="988219" cy="9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76772"/>
            <a:ext cx="5724636" cy="42664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2</a:t>
            </a:r>
            <a:r>
              <a:rPr lang="uk-UA" b="1" dirty="0" smtClean="0"/>
              <a:t>. </a:t>
            </a:r>
            <a:r>
              <a:rPr lang="ru-RU" b="1" dirty="0" err="1"/>
              <a:t>Ранкові</a:t>
            </a:r>
            <a:r>
              <a:rPr lang="ru-RU" b="1" dirty="0"/>
              <a:t> </a:t>
            </a:r>
            <a:r>
              <a:rPr lang="ru-RU" b="1" dirty="0" err="1"/>
              <a:t>зустрічі</a:t>
            </a:r>
            <a:r>
              <a:rPr lang="ru-RU" b="1" dirty="0"/>
              <a:t>. </a:t>
            </a:r>
            <a:endParaRPr lang="ru-RU" dirty="0"/>
          </a:p>
          <a:p>
            <a:pPr lvl="0"/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608512"/>
          </a:xfrm>
        </p:spPr>
        <p:txBody>
          <a:bodyPr>
            <a:normAutofit fontScale="77500" lnSpcReduction="20000"/>
          </a:bodyPr>
          <a:lstStyle/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uk-UA" b="1" i="1" dirty="0"/>
              <a:t>Створення спільноти в класі</a:t>
            </a:r>
            <a:endParaRPr lang="ru-RU" dirty="0"/>
          </a:p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i="1" dirty="0"/>
              <a:t>Розвиток навичок спілкування</a:t>
            </a:r>
            <a:endParaRPr lang="ru-RU" dirty="0"/>
          </a:p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Діти </a:t>
            </a:r>
            <a:r>
              <a:rPr lang="uk-UA" altLang="ko-KR" dirty="0" err="1" smtClean="0">
                <a:latin typeface="Arial" pitchFamily="34" charset="0"/>
                <a:cs typeface="Arial" pitchFamily="34" charset="0"/>
              </a:rPr>
              <a:t>вчаться</a:t>
            </a:r>
            <a:r>
              <a:rPr lang="uk-UA" altLang="ko-K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/>
            <a:r>
              <a:rPr lang="uk-UA" dirty="0" smtClean="0"/>
              <a:t>- висловлювати </a:t>
            </a:r>
            <a:r>
              <a:rPr lang="uk-UA" dirty="0"/>
              <a:t>свої думки так, щоб вони були зрозумілими іншим;</a:t>
            </a:r>
            <a:endParaRPr lang="ru-RU" dirty="0"/>
          </a:p>
          <a:p>
            <a:pPr lvl="0" fontAlgn="base"/>
            <a:r>
              <a:rPr lang="uk-UA" dirty="0" smtClean="0"/>
              <a:t>- уважно </a:t>
            </a:r>
            <a:r>
              <a:rPr lang="uk-UA" dirty="0"/>
              <a:t>слухати, коли говорять інші;</a:t>
            </a:r>
            <a:endParaRPr lang="ru-RU" dirty="0"/>
          </a:p>
          <a:p>
            <a:pPr lvl="0" fontAlgn="base"/>
            <a:r>
              <a:rPr lang="uk-UA" dirty="0" smtClean="0"/>
              <a:t>- вирішувати </a:t>
            </a:r>
            <a:r>
              <a:rPr lang="uk-UA" dirty="0"/>
              <a:t>проблеми за допомогою слів; </a:t>
            </a:r>
            <a:endParaRPr lang="uk-UA" dirty="0" smtClean="0"/>
          </a:p>
          <a:p>
            <a:pPr marL="285750" lvl="0" indent="-285750" fontAlgn="base">
              <a:buFontTx/>
              <a:buChar char="-"/>
            </a:pPr>
            <a:r>
              <a:rPr lang="uk-UA" dirty="0" smtClean="0"/>
              <a:t>ділитися </a:t>
            </a:r>
            <a:r>
              <a:rPr lang="uk-UA" dirty="0"/>
              <a:t>своїми думками та ідеями з іншими. </a:t>
            </a:r>
            <a:endParaRPr lang="uk-UA" dirty="0" smtClean="0"/>
          </a:p>
          <a:p>
            <a:pPr fontAlgn="base"/>
            <a:r>
              <a:rPr lang="uk-UA" dirty="0" smtClean="0"/>
              <a:t>3. </a:t>
            </a:r>
            <a:r>
              <a:rPr lang="uk-UA" b="1" i="1" dirty="0"/>
              <a:t>Розвиток соціальних навичок</a:t>
            </a:r>
            <a:endParaRPr lang="ru-RU" b="1" i="1" dirty="0"/>
          </a:p>
          <a:p>
            <a:r>
              <a:rPr lang="uk-UA" altLang="ko-KR" dirty="0" smtClean="0">
                <a:latin typeface="Arial" pitchFamily="34" charset="0"/>
                <a:cs typeface="Arial" pitchFamily="34" charset="0"/>
              </a:rPr>
              <a:t>Результати досліджень – діти проявляли:</a:t>
            </a:r>
          </a:p>
          <a:p>
            <a:pPr lvl="0" fontAlgn="base"/>
            <a:r>
              <a:rPr lang="uk-UA" dirty="0"/>
              <a:t>краще ставлення до школи й навчання;</a:t>
            </a:r>
            <a:endParaRPr lang="ru-RU" dirty="0"/>
          </a:p>
          <a:p>
            <a:pPr lvl="0" fontAlgn="base"/>
            <a:r>
              <a:rPr lang="uk-UA" dirty="0"/>
              <a:t>більша довіра та повага до вчителя;</a:t>
            </a:r>
            <a:endParaRPr lang="ru-RU" dirty="0"/>
          </a:p>
          <a:p>
            <a:pPr lvl="0" fontAlgn="base"/>
            <a:r>
              <a:rPr lang="uk-UA" dirty="0"/>
              <a:t>вищий рівень мотивації до навчання;</a:t>
            </a:r>
            <a:endParaRPr lang="ru-RU" dirty="0"/>
          </a:p>
          <a:p>
            <a:pPr lvl="0" fontAlgn="base"/>
            <a:r>
              <a:rPr lang="uk-UA" dirty="0"/>
              <a:t>глибше відчуття власної гідності;</a:t>
            </a:r>
            <a:endParaRPr lang="ru-RU" dirty="0"/>
          </a:p>
          <a:p>
            <a:pPr lvl="0" fontAlgn="base"/>
            <a:r>
              <a:rPr lang="uk-UA" dirty="0"/>
              <a:t>вироблені соціальні навички та поведінка;</a:t>
            </a:r>
            <a:endParaRPr lang="ru-RU" dirty="0"/>
          </a:p>
          <a:p>
            <a:pPr lvl="0" fontAlgn="base"/>
            <a:r>
              <a:rPr lang="uk-UA" dirty="0"/>
              <a:t>збільшення турботи про інших;</a:t>
            </a:r>
            <a:endParaRPr lang="ru-RU" dirty="0"/>
          </a:p>
          <a:p>
            <a:pPr lvl="0" fontAlgn="base"/>
            <a:r>
              <a:rPr lang="uk-UA" dirty="0"/>
              <a:t>повніше розуміння демократичних цінностей;</a:t>
            </a:r>
            <a:endParaRPr lang="ru-RU" dirty="0"/>
          </a:p>
          <a:p>
            <a:pPr lvl="0" fontAlgn="base"/>
            <a:r>
              <a:rPr lang="uk-UA" dirty="0"/>
              <a:t>ширша практика розв’язання конфліктів.</a:t>
            </a:r>
            <a:endParaRPr lang="ru-RU" dirty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17" y="1916832"/>
            <a:ext cx="5292677" cy="5684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" b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 це працює?</a:t>
            </a:r>
            <a:endParaRPr lang="ru-RU" b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706" y="2888940"/>
            <a:ext cx="5562705" cy="22871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" indent="0">
              <a:buNone/>
            </a:pPr>
            <a:r>
              <a:rPr lang="ru-RU" sz="2700"/>
              <a:t>Учні проходять через процес кубування, викладаючи в усній чи письмовій формі думки на запропоновану тему впродовж 2-4 хвилин.</a:t>
            </a:r>
          </a:p>
        </p:txBody>
      </p:sp>
    </p:spTree>
    <p:extLst>
      <p:ext uri="{BB962C8B-B14F-4D97-AF65-F5344CB8AC3E}">
        <p14:creationId xmlns:p14="http://schemas.microsoft.com/office/powerpoint/2010/main" val="25640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06" y="1862826"/>
            <a:ext cx="5268470" cy="62242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ru">
                <a:solidFill>
                  <a:srgbClr val="FF0000"/>
                </a:solidFill>
              </a:rPr>
              <a:t>Кубування у 1 класі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613" y="2905703"/>
            <a:ext cx="3022822" cy="189021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>
                <a:solidFill>
                  <a:srgbClr val="0000FF"/>
                </a:solidFill>
              </a:rPr>
              <a:t>Використовуються лише 2-4 грані.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>
                <a:solidFill>
                  <a:srgbClr val="0000FF"/>
                </a:solidFill>
              </a:rPr>
              <a:t>На гранях замість написів розташовані яскраві малюнки</a:t>
            </a:r>
            <a:r>
              <a:rPr lang="ru-RU" smtClean="0">
                <a:solidFill>
                  <a:srgbClr val="0000FF"/>
                </a:solidFill>
              </a:rPr>
              <a:t>.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4098" name="Picture 2" descr="C:\Users\ОрганизациЯ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72" y="2776865"/>
            <a:ext cx="2550319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3" y="890647"/>
            <a:ext cx="685799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 КРИТИЧНОГО МИСЛЕННЯ «ЗНАЮ – ХОЧУ ДІЗНАТИСЯ – ДІЗНАВСЯ»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8777" y="1628778"/>
            <a:ext cx="54415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стратегії 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розвиток </a:t>
            </a:r>
            <a:r>
              <a:rPr lang="uk-UA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рефлексивності</a:t>
            </a:r>
            <a:r>
              <a:rPr lang="uk-U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процесі пізнання.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30788" r="29258"/>
          <a:stretch/>
        </p:blipFill>
        <p:spPr>
          <a:xfrm>
            <a:off x="1143000" y="1603332"/>
            <a:ext cx="1335776" cy="1678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0875" t="23461" r="17973" b="13480"/>
          <a:stretch/>
        </p:blipFill>
        <p:spPr>
          <a:xfrm>
            <a:off x="3041297" y="3969061"/>
            <a:ext cx="3061404" cy="20005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776" y="2186863"/>
            <a:ext cx="5522225" cy="160266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«ЗХД» передбачає аналіз учнями влас­них знань з теми, що буде розглядатися на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уро­ці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постановку власних запитань з цієї теми, які виявляють їх зацікавленість тією чи іншою сторо­ною питання; стислий запис інформації з теми, яку вони отримали на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планування власних кроків щодо можливих шляхів навчання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399" y="1712288"/>
            <a:ext cx="6695241" cy="420098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ЗХД, або «Знаємо, хочемо дізнатися, дізнались», зазвичай поєднує вступну й основну частини уроку</a:t>
            </a:r>
            <a:r>
              <a:rPr lang="uk-UA" sz="1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роботи за стратегією «ЗХД»</a:t>
            </a:r>
          </a:p>
          <a:p>
            <a:pPr marL="0" indent="0" algn="just">
              <a:buNone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1: </a:t>
            </a:r>
            <a:r>
              <a:rPr lang="uk-UA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 учням таблицю «ЗХД». Поясніть, що в першому стовпчику ви будете записувати те, що діти знають із теми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2: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Оголосіть тему і попросіть дітей висловити все, що вони знають із цієї теми. Записуючи їхні думки, важливо зазначати їхні імена – це посилює самооцінку дітей.</a:t>
            </a:r>
          </a:p>
          <a:p>
            <a:pPr marL="0" indent="0" algn="just">
              <a:buNone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3: </a:t>
            </a:r>
            <a:r>
              <a:rPr lang="uk-UA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 дітей подумати, про що б вони ще хотіли дізнатися з цієї теми та запишіть це у другий стовпчик таблиці.</a:t>
            </a:r>
          </a:p>
          <a:p>
            <a:pPr marL="0" indent="0" algn="just">
              <a:buNone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4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із дітьми, яким чином вони можуть знайти відповіді на свої запитання: переглянути відео, попросити батьків допомогти знайти відповідну інформацію в інтернеті і прочитати їм тощо.</a:t>
            </a:r>
          </a:p>
          <a:p>
            <a:pPr marL="0" indent="0" algn="just">
              <a:buNone/>
            </a:pP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5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завершенні заняття (чи вивчення теми) заповніть із дітьми третій стовпчик таблиці («Дізналися»), також записуючи імена дітей під їхніми відповідями.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2" y="857254"/>
            <a:ext cx="6934039" cy="8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886433"/>
            <a:ext cx="6858000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928" t="14390" r="28609" b="17427"/>
          <a:stretch/>
        </p:blipFill>
        <p:spPr>
          <a:xfrm>
            <a:off x="2425039" y="1337586"/>
            <a:ext cx="4238909" cy="46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75656" y="0"/>
            <a:ext cx="6563072" cy="6165304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 smtClean="0"/>
              <a:t>4. Розвиток </a:t>
            </a:r>
            <a:r>
              <a:rPr lang="uk-UA" b="1" i="1" dirty="0"/>
              <a:t>академічних </a:t>
            </a:r>
            <a:r>
              <a:rPr lang="uk-UA" b="1" i="1" dirty="0" smtClean="0"/>
              <a:t>навичок: </a:t>
            </a:r>
            <a:endParaRPr lang="ru-RU" b="1" i="1" dirty="0"/>
          </a:p>
          <a:p>
            <a:pPr lvl="0" fontAlgn="base"/>
            <a:r>
              <a:rPr lang="uk-UA" dirty="0" smtClean="0"/>
              <a:t>розширення </a:t>
            </a:r>
            <a:r>
              <a:rPr lang="uk-UA" dirty="0"/>
              <a:t>словникового запасу;</a:t>
            </a:r>
            <a:endParaRPr lang="ru-RU" dirty="0"/>
          </a:p>
          <a:p>
            <a:pPr lvl="0" fontAlgn="base"/>
            <a:r>
              <a:rPr lang="uk-UA" dirty="0"/>
              <a:t>уміння досліджувати, аналізувати й оцінювати навчальний матеріал;</a:t>
            </a:r>
            <a:endParaRPr lang="ru-RU" dirty="0"/>
          </a:p>
          <a:p>
            <a:pPr lvl="0" fontAlgn="base"/>
            <a:r>
              <a:rPr lang="uk-UA" dirty="0"/>
              <a:t>уміння відповідати на запитання;</a:t>
            </a:r>
            <a:endParaRPr lang="ru-RU" dirty="0"/>
          </a:p>
          <a:p>
            <a:pPr lvl="0" fontAlgn="base"/>
            <a:r>
              <a:rPr lang="uk-UA" dirty="0"/>
              <a:t>уміння використовувати нову інформацію</a:t>
            </a:r>
            <a:r>
              <a:rPr lang="uk-UA" dirty="0" smtClean="0"/>
              <a:t>.</a:t>
            </a:r>
          </a:p>
          <a:p>
            <a:pPr lvl="0" fontAlgn="base"/>
            <a:endParaRPr lang="ru-RU" dirty="0"/>
          </a:p>
          <a:p>
            <a:r>
              <a:rPr lang="uk-UA" b="1" i="1" dirty="0" smtClean="0"/>
              <a:t>5. Створення </a:t>
            </a:r>
            <a:r>
              <a:rPr lang="uk-UA" b="1" i="1" dirty="0"/>
              <a:t>у класі позитивного настрою</a:t>
            </a:r>
            <a:endParaRPr lang="ru-RU" b="1" i="1" dirty="0"/>
          </a:p>
          <a:p>
            <a:r>
              <a:rPr lang="uk-UA" dirty="0" smtClean="0"/>
              <a:t>Позитивний </a:t>
            </a:r>
            <a:r>
              <a:rPr lang="uk-UA" dirty="0"/>
              <a:t>настрій у класі створюється за допомогою:</a:t>
            </a:r>
            <a:endParaRPr lang="ru-RU" dirty="0"/>
          </a:p>
          <a:p>
            <a:pPr lvl="0" fontAlgn="base"/>
            <a:r>
              <a:rPr lang="uk-UA" dirty="0"/>
              <a:t>атмосфери довіри;</a:t>
            </a:r>
            <a:endParaRPr lang="ru-RU" dirty="0"/>
          </a:p>
          <a:p>
            <a:pPr lvl="0" fontAlgn="base"/>
            <a:r>
              <a:rPr lang="uk-UA" dirty="0"/>
              <a:t>відчуття належності до спільноти;</a:t>
            </a:r>
            <a:endParaRPr lang="ru-RU" dirty="0"/>
          </a:p>
          <a:p>
            <a:pPr lvl="0" fontAlgn="base"/>
            <a:r>
              <a:rPr lang="uk-UA" dirty="0"/>
              <a:t>участі в ухваленні рішень;</a:t>
            </a:r>
            <a:endParaRPr lang="ru-RU" dirty="0"/>
          </a:p>
          <a:p>
            <a:pPr lvl="0" fontAlgn="base"/>
            <a:r>
              <a:rPr lang="uk-UA" dirty="0"/>
              <a:t>вільного від критики ставлення вчителя; </a:t>
            </a:r>
            <a:endParaRPr lang="ru-RU" dirty="0"/>
          </a:p>
          <a:p>
            <a:pPr lvl="0" fontAlgn="base"/>
            <a:r>
              <a:rPr lang="uk-UA" dirty="0" smtClean="0"/>
              <a:t>справедливості </a:t>
            </a:r>
            <a:r>
              <a:rPr lang="uk-UA" dirty="0"/>
              <a:t>й неупередженого ставлення</a:t>
            </a:r>
            <a:r>
              <a:rPr lang="uk-UA" dirty="0" smtClean="0"/>
              <a:t>.</a:t>
            </a:r>
          </a:p>
          <a:p>
            <a:pPr lvl="0" fontAlgn="base"/>
            <a:endParaRPr lang="ru-RU" dirty="0"/>
          </a:p>
          <a:p>
            <a:r>
              <a:rPr lang="uk-UA" b="1" i="1" dirty="0" smtClean="0"/>
              <a:t>6. Розвиток </a:t>
            </a:r>
            <a:r>
              <a:rPr lang="uk-UA" b="1" i="1" dirty="0"/>
              <a:t>демократичних </a:t>
            </a:r>
            <a:r>
              <a:rPr lang="uk-UA" b="1" i="1" dirty="0" smtClean="0"/>
              <a:t>цінностей:</a:t>
            </a:r>
            <a:endParaRPr lang="ru-RU" b="1" i="1" dirty="0"/>
          </a:p>
          <a:p>
            <a:pPr lvl="0" fontAlgn="base"/>
            <a:r>
              <a:rPr lang="uk-UA" dirty="0" smtClean="0"/>
              <a:t>Інклюзія</a:t>
            </a:r>
            <a:endParaRPr lang="uk-UA" dirty="0"/>
          </a:p>
          <a:p>
            <a:pPr lvl="0" fontAlgn="base"/>
            <a:r>
              <a:rPr lang="uk-UA" dirty="0" smtClean="0"/>
              <a:t>Активна участь</a:t>
            </a:r>
            <a:endParaRPr lang="uk-UA" dirty="0"/>
          </a:p>
          <a:p>
            <a:pPr lvl="0" fontAlgn="base"/>
            <a:r>
              <a:rPr lang="uk-UA" dirty="0" smtClean="0"/>
              <a:t>Критичне мислення</a:t>
            </a:r>
            <a:endParaRPr lang="uk-UA" dirty="0"/>
          </a:p>
          <a:p>
            <a:pPr lvl="0" fontAlgn="base"/>
            <a:r>
              <a:rPr lang="uk-UA" dirty="0" smtClean="0"/>
              <a:t>Толерантність </a:t>
            </a:r>
            <a:r>
              <a:rPr lang="uk-UA" dirty="0"/>
              <a:t>і </a:t>
            </a:r>
            <a:r>
              <a:rPr lang="uk-UA" dirty="0" smtClean="0"/>
              <a:t>прийняття</a:t>
            </a:r>
          </a:p>
          <a:p>
            <a:pPr lvl="0" fontAlgn="base"/>
            <a:r>
              <a:rPr lang="uk-UA" dirty="0" smtClean="0"/>
              <a:t>Самостійне мислення</a:t>
            </a:r>
            <a:endParaRPr lang="uk-UA" dirty="0"/>
          </a:p>
          <a:p>
            <a:pPr lvl="0" fontAlgn="base"/>
            <a:r>
              <a:rPr lang="uk-UA" dirty="0" smtClean="0"/>
              <a:t>Відкритість</a:t>
            </a:r>
            <a:endParaRPr lang="uk-UA" dirty="0"/>
          </a:p>
          <a:p>
            <a:pPr lvl="0" fontAlgn="base"/>
            <a:r>
              <a:rPr lang="uk-UA" dirty="0" smtClean="0"/>
              <a:t>Власна </a:t>
            </a:r>
            <a:r>
              <a:rPr lang="uk-UA" dirty="0"/>
              <a:t>та соціальна </a:t>
            </a:r>
            <a:r>
              <a:rPr lang="uk-UA" dirty="0" smtClean="0"/>
              <a:t>відповідальність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60648"/>
            <a:ext cx="7200800" cy="460648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3. Фізичне середовище. </a:t>
            </a:r>
            <a:r>
              <a:rPr lang="ru-RU" b="1" dirty="0" err="1"/>
              <a:t>Встановлення</a:t>
            </a:r>
            <a:r>
              <a:rPr lang="ru-RU" b="1" dirty="0"/>
              <a:t> правил. Участь </a:t>
            </a:r>
            <a:r>
              <a:rPr lang="ru-RU" b="1" dirty="0" err="1"/>
              <a:t>дітей</a:t>
            </a:r>
            <a:r>
              <a:rPr lang="ru-RU" b="1" dirty="0"/>
              <a:t> в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971600" y="721296"/>
            <a:ext cx="7725544" cy="5271393"/>
          </a:xfrm>
        </p:spPr>
        <p:txBody>
          <a:bodyPr/>
          <a:lstStyle/>
          <a:p>
            <a:r>
              <a:rPr lang="uk-UA" dirty="0"/>
              <a:t>Організуючи освітні осередки в ЗЗСО мають керуватися відповідними Методичними рекомендаціями</a:t>
            </a:r>
            <a:endParaRPr lang="ru-RU" dirty="0"/>
          </a:p>
          <a:p>
            <a:r>
              <a:rPr lang="uk-UA" b="1" u="sng" dirty="0">
                <a:hlinkClick r:id="rId2"/>
              </a:rPr>
              <a:t>https://</a:t>
            </a:r>
            <a:r>
              <a:rPr lang="uk-UA" b="1" u="sng" dirty="0" smtClean="0">
                <a:hlinkClick r:id="rId2"/>
              </a:rPr>
              <a:t>zakon.rada.gov.ua/rada/show/v0283729-18#Text</a:t>
            </a:r>
            <a:endParaRPr lang="uk-UA" b="1" u="sng" dirty="0" smtClean="0"/>
          </a:p>
          <a:p>
            <a:endParaRPr lang="uk-UA" b="1" u="sng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83090"/>
              </p:ext>
            </p:extLst>
          </p:nvPr>
        </p:nvGraphicFramePr>
        <p:xfrm>
          <a:off x="1115616" y="1736152"/>
          <a:ext cx="7776864" cy="4470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967">
                  <a:extLst>
                    <a:ext uri="{9D8B030D-6E8A-4147-A177-3AD203B41FA5}">
                      <a16:colId xmlns:a16="http://schemas.microsoft.com/office/drawing/2014/main" val="3191305184"/>
                    </a:ext>
                  </a:extLst>
                </a:gridCol>
                <a:gridCol w="5851897">
                  <a:extLst>
                    <a:ext uri="{9D8B030D-6E8A-4147-A177-3AD203B41FA5}">
                      <a16:colId xmlns:a16="http://schemas.microsoft.com/office/drawing/2014/main" val="3511382787"/>
                    </a:ext>
                  </a:extLst>
                </a:gridCol>
              </a:tblGrid>
              <a:tr h="311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Назва навчального простору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87" marR="9059" marT="21641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Необхідні  матеріали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87" marR="9059" marT="21641" marB="0" anchor="ctr"/>
                </a:tc>
                <a:extLst>
                  <a:ext uri="{0D108BD9-81ED-4DB2-BD59-A6C34878D82A}">
                    <a16:rowId xmlns:a16="http://schemas.microsoft.com/office/drawing/2014/main" val="4020623451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Осередок читання і письма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87" marR="9059" marT="2164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Книги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Карти, глобус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Плакати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Вірші, написані на великих аркушах паперу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Письмове приладдя (олівці, маркери, фломастери)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Папір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Клей або скоч (липка стрічка)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Діркопробивач, мотузки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Комп’ютер і навушники – для забезпечення можливості слухати і  переглядати історії усім разом або окремим дітям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687" marR="9059" marT="21641" marB="0"/>
                </a:tc>
                <a:extLst>
                  <a:ext uri="{0D108BD9-81ED-4DB2-BD59-A6C34878D82A}">
                    <a16:rowId xmlns:a16="http://schemas.microsoft.com/office/drawing/2014/main" val="1849229122"/>
                  </a:ext>
                </a:extLst>
              </a:tr>
              <a:tr h="891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Осередок  природознавства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87" marR="9059" marT="2164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Камінці, мушлі, інші природні матеріали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Магніти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Збільшувальне скло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Терези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Довідкова література і журнали з природознавства • Кімнатні рослини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687" marR="9059" marT="21641" marB="0"/>
                </a:tc>
                <a:extLst>
                  <a:ext uri="{0D108BD9-81ED-4DB2-BD59-A6C34878D82A}">
                    <a16:rowId xmlns:a16="http://schemas.microsoft.com/office/drawing/2014/main" val="1657859606"/>
                  </a:ext>
                </a:extLst>
              </a:tr>
              <a:tr h="891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Мистецький осередок </a:t>
                      </a:r>
                      <a:endParaRPr lang="uk-UA" sz="1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(</a:t>
                      </a:r>
                      <a:r>
                        <a:rPr lang="uk-UA" sz="1000" dirty="0">
                          <a:effectLst/>
                        </a:rPr>
                        <a:t>осередок малювання)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87" marR="9059" marT="2164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Фарби й пензлі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Глина (пластилін)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Старі журнали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Папір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Приладдя для письма й малювання 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Мольберт</a:t>
                      </a:r>
                      <a:endParaRPr lang="ru-RU" sz="1000" u="none" strike="noStrike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687" marR="9059" marT="21641" marB="0"/>
                </a:tc>
                <a:extLst>
                  <a:ext uri="{0D108BD9-81ED-4DB2-BD59-A6C34878D82A}">
                    <a16:rowId xmlns:a16="http://schemas.microsoft.com/office/drawing/2014/main" val="2963019007"/>
                  </a:ext>
                </a:extLst>
              </a:tr>
              <a:tr h="786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Осередок  математики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87" marR="9059" marT="2164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Матеріали для лічби (пластикові іграшки, кубики різних розмірів, фабричні або саморобні предмети для лічби)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Пазли</a:t>
                      </a:r>
                      <a:r>
                        <a:rPr lang="uk-UA" sz="1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Доміно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Лінійки, терези, інші засоби для вимірювання • Ігри </a:t>
                      </a:r>
                      <a:endParaRPr lang="ru-RU" sz="1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687" marR="9059" marT="21641" marB="0"/>
                </a:tc>
                <a:extLst>
                  <a:ext uri="{0D108BD9-81ED-4DB2-BD59-A6C34878D82A}">
                    <a16:rowId xmlns:a16="http://schemas.microsoft.com/office/drawing/2014/main" val="166643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460648"/>
          </a:xfrm>
        </p:spPr>
        <p:txBody>
          <a:bodyPr/>
          <a:lstStyle/>
          <a:p>
            <a:r>
              <a:rPr lang="uk-UA" dirty="0" smtClean="0"/>
              <a:t>Додаткові матеріали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68678814"/>
              </p:ext>
            </p:extLst>
          </p:nvPr>
        </p:nvGraphicFramePr>
        <p:xfrm>
          <a:off x="107504" y="1412775"/>
          <a:ext cx="8928992" cy="434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377">
                  <a:extLst>
                    <a:ext uri="{9D8B030D-6E8A-4147-A177-3AD203B41FA5}">
                      <a16:colId xmlns:a16="http://schemas.microsoft.com/office/drawing/2014/main" val="3166594843"/>
                    </a:ext>
                  </a:extLst>
                </a:gridCol>
                <a:gridCol w="7081615">
                  <a:extLst>
                    <a:ext uri="{9D8B030D-6E8A-4147-A177-3AD203B41FA5}">
                      <a16:colId xmlns:a16="http://schemas.microsoft.com/office/drawing/2014/main" val="1999837100"/>
                    </a:ext>
                  </a:extLst>
                </a:gridCol>
              </a:tblGrid>
              <a:tr h="361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Назва навчального простору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06" marR="7875" marT="32891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Необхідні  матеріали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06" marR="7875" marT="32891" marB="0" anchor="ctr"/>
                </a:tc>
                <a:extLst>
                  <a:ext uri="{0D108BD9-81ED-4DB2-BD59-A6C34878D82A}">
                    <a16:rowId xmlns:a16="http://schemas.microsoft.com/office/drawing/2014/main" val="3863652949"/>
                  </a:ext>
                </a:extLst>
              </a:tr>
              <a:tr h="1972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Осередок читання і письма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06" marR="7875" marT="3289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Матеріали для вивчення конкретної теми (наприклад, якщо діти вивчають тему «Схованки», можна зробити книжки у </a:t>
                      </a:r>
                      <a:endParaRPr lang="uk-UA" sz="900" u="none" strike="noStrike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uk-UA" sz="9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формі </a:t>
                      </a: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будинків, печер або інших «схованок», які діти використовуватимуть для написання власних історій)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Книжки, диски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Лінійки та указки для вказування на слова у книжках і таблицях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Великі подушки (щоб розглядати книжки індивідуально)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Готові або саморобні ігри для читання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Додаткове письмове приладдя для письма (крейда, фарби, пензлі, ручки тощо)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Степлери</a:t>
                      </a: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Словники, картки зі словами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406" marR="7875" marT="32891" marB="0"/>
                </a:tc>
                <a:extLst>
                  <a:ext uri="{0D108BD9-81ED-4DB2-BD59-A6C34878D82A}">
                    <a16:rowId xmlns:a16="http://schemas.microsoft.com/office/drawing/2014/main" val="443683174"/>
                  </a:ext>
                </a:extLst>
              </a:tr>
              <a:tr h="1006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Осередок  природознавства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06" marR="7875" marT="3289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Матеріали для вивчення конкретної теми (наприклад, якщо діти вивчають тему «Африканські савани», можна додати </a:t>
                      </a:r>
                      <a:endParaRPr lang="uk-UA" sz="900" u="none" strike="noStrike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uk-UA" sz="9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картинки </a:t>
                      </a: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із зображеннями тварин, які мешкають у саванах, книжки про савани тощо)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Кімнатні тварини – морська свинка, акваріум із рибками. Діти можуть спостерігати за ними, занотовувати їхній зріст </a:t>
                      </a:r>
                      <a:endParaRPr lang="uk-UA" sz="900" u="none" strike="noStrike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uk-UA" sz="9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тощо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Мікроскоп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406" marR="7875" marT="32891" marB="0"/>
                </a:tc>
                <a:extLst>
                  <a:ext uri="{0D108BD9-81ED-4DB2-BD59-A6C34878D82A}">
                    <a16:rowId xmlns:a16="http://schemas.microsoft.com/office/drawing/2014/main" val="2871920995"/>
                  </a:ext>
                </a:extLst>
              </a:tr>
              <a:tr h="1006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Мистецький осередок </a:t>
                      </a:r>
                      <a:endParaRPr lang="uk-UA" sz="9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(</a:t>
                      </a:r>
                      <a:r>
                        <a:rPr lang="uk-UA" sz="900" dirty="0">
                          <a:effectLst/>
                        </a:rPr>
                        <a:t>осередок малювання)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06" marR="7875" marT="32891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Матеріали для вивчення конкретної теми (наприклад, якщо діти вивчають тему «Світові океани», можна зібрати </a:t>
                      </a:r>
                      <a:endParaRPr lang="uk-UA" sz="900" u="none" strike="noStrike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uk-UA" sz="9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журнали </a:t>
                      </a: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 ілюстраціями океанів, пісок, мушлі, сіль та інші морські предмети (з них діти залюбки створюватимуть різноманітні </a:t>
                      </a:r>
                      <a:endParaRPr lang="uk-UA" sz="900" u="none" strike="noStrike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uk-UA" sz="900" u="none" strike="noStrike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мистецькі </a:t>
                      </a: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роботи))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Губки, пензлі та </a:t>
                      </a:r>
                      <a:r>
                        <a:rPr lang="uk-UA" sz="9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пляшечки­бризкалки</a:t>
                      </a: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для малювання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Репродукції відомих картин </a:t>
                      </a:r>
                      <a:endParaRPr lang="ru-RU" sz="9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406" marR="7875" marT="32891" marB="0"/>
                </a:tc>
                <a:extLst>
                  <a:ext uri="{0D108BD9-81ED-4DB2-BD59-A6C34878D82A}">
                    <a16:rowId xmlns:a16="http://schemas.microsoft.com/office/drawing/2014/main" val="142752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84784"/>
            <a:ext cx="8424936" cy="5040560"/>
          </a:xfrm>
        </p:spPr>
        <p:txBody>
          <a:bodyPr wrap="square">
            <a:noAutofit/>
          </a:bodyPr>
          <a:lstStyle/>
          <a:p>
            <a:r>
              <a:rPr lang="uk-UA" b="1" dirty="0"/>
              <a:t>Розвиток відповідальності</a:t>
            </a:r>
            <a:endParaRPr lang="ru-RU" b="1" dirty="0"/>
          </a:p>
          <a:p>
            <a:r>
              <a:rPr lang="uk-UA" dirty="0" smtClean="0"/>
              <a:t>-дітей </a:t>
            </a:r>
            <a:r>
              <a:rPr lang="uk-UA" dirty="0"/>
              <a:t>необхідно вчити правил поводження з предметами та навчальними матеріалами, які </a:t>
            </a:r>
            <a:endParaRPr lang="uk-UA" dirty="0" smtClean="0"/>
          </a:p>
          <a:p>
            <a:r>
              <a:rPr lang="uk-UA" dirty="0" smtClean="0"/>
              <a:t>містяться </a:t>
            </a:r>
            <a:r>
              <a:rPr lang="uk-UA" dirty="0"/>
              <a:t>у </a:t>
            </a:r>
            <a:r>
              <a:rPr lang="uk-UA" dirty="0" smtClean="0"/>
              <a:t>класі</a:t>
            </a:r>
          </a:p>
          <a:p>
            <a:r>
              <a:rPr lang="uk-UA" dirty="0" smtClean="0"/>
              <a:t>-вчитель </a:t>
            </a:r>
            <a:r>
              <a:rPr lang="uk-UA" dirty="0"/>
              <a:t>має показати школярам способи їх </a:t>
            </a:r>
            <a:r>
              <a:rPr lang="uk-UA" dirty="0" smtClean="0"/>
              <a:t>використання</a:t>
            </a:r>
          </a:p>
          <a:p>
            <a:r>
              <a:rPr lang="uk-UA" b="1" dirty="0"/>
              <a:t>Встановлення правил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uk-UA" dirty="0" smtClean="0"/>
              <a:t>правила </a:t>
            </a:r>
            <a:r>
              <a:rPr lang="uk-UA" dirty="0"/>
              <a:t>розробляють самі діти спільно з </a:t>
            </a:r>
            <a:r>
              <a:rPr lang="uk-UA" dirty="0" smtClean="0"/>
              <a:t>учителем</a:t>
            </a:r>
          </a:p>
          <a:p>
            <a:pPr marL="285750" indent="-285750">
              <a:buFontTx/>
              <a:buChar char="-"/>
            </a:pPr>
            <a:r>
              <a:rPr lang="uk-UA" dirty="0"/>
              <a:t>правила радше регулюють потрібну поведінку, ніж забороняють певні </a:t>
            </a:r>
            <a:r>
              <a:rPr lang="uk-UA" dirty="0" smtClean="0"/>
              <a:t>дії</a:t>
            </a:r>
            <a:endParaRPr lang="ru-RU" dirty="0"/>
          </a:p>
          <a:p>
            <a:r>
              <a:rPr lang="uk-UA" i="1" dirty="0"/>
              <a:t>Наприклад, якщо клас погодив правило «Слухати, коли говорять інші» і якась дитина саме так і робить, учителька може сказати: «Петрику, я помітила, що ти насправді уважно </a:t>
            </a:r>
            <a:endParaRPr lang="uk-UA" i="1" dirty="0" smtClean="0"/>
          </a:p>
          <a:p>
            <a:r>
              <a:rPr lang="uk-UA" i="1" dirty="0" smtClean="0"/>
              <a:t>слухав </a:t>
            </a:r>
            <a:r>
              <a:rPr lang="uk-UA" i="1" dirty="0"/>
              <a:t>Соломію, коли вона говорила. Коли ти сказав: “Соломіє, мені сподобалися слова, </a:t>
            </a:r>
            <a:endParaRPr lang="uk-UA" i="1" dirty="0" smtClean="0"/>
          </a:p>
          <a:p>
            <a:r>
              <a:rPr lang="uk-UA" i="1" dirty="0" smtClean="0"/>
              <a:t>якими </a:t>
            </a:r>
            <a:r>
              <a:rPr lang="uk-UA" i="1" dirty="0"/>
              <a:t>ти описувала свій будинок”, то дав їй зрозуміти, що насправді слухав її». </a:t>
            </a:r>
            <a:endParaRPr lang="uk-UA" i="1" dirty="0" smtClean="0"/>
          </a:p>
          <a:p>
            <a:r>
              <a:rPr lang="uk-UA" i="1" dirty="0" smtClean="0"/>
              <a:t>Якщо </a:t>
            </a:r>
            <a:r>
              <a:rPr lang="uk-UA" i="1" dirty="0"/>
              <a:t>клас погодив правило «Класти речі на свої місця», а вчитель помітив, що якась </a:t>
            </a:r>
            <a:endParaRPr lang="uk-UA" i="1" dirty="0" smtClean="0"/>
          </a:p>
          <a:p>
            <a:r>
              <a:rPr lang="uk-UA" i="1" dirty="0" smtClean="0"/>
              <a:t>учениця </a:t>
            </a:r>
            <a:r>
              <a:rPr lang="uk-UA" i="1" dirty="0"/>
              <a:t>ретельно прибирає стіл після себе, він може сказати: «Марічко, я помітив, що ти </a:t>
            </a:r>
            <a:endParaRPr lang="uk-UA" i="1" dirty="0" smtClean="0"/>
          </a:p>
          <a:p>
            <a:r>
              <a:rPr lang="uk-UA" i="1" dirty="0" smtClean="0"/>
              <a:t>прибрала </a:t>
            </a:r>
            <a:r>
              <a:rPr lang="uk-UA" i="1" dirty="0"/>
              <a:t>свої кольорові олівці, а потім допомогла Михайлові</a:t>
            </a:r>
            <a:r>
              <a:rPr lang="uk-UA" i="1" dirty="0" smtClean="0"/>
              <a:t>»</a:t>
            </a:r>
          </a:p>
          <a:p>
            <a:r>
              <a:rPr lang="uk-UA" i="1" dirty="0"/>
              <a:t>Коли діти порушують правила, вчитель має нагадати їм, що вони разом їх затвердили, і </a:t>
            </a:r>
            <a:endParaRPr lang="uk-UA" i="1" dirty="0" smtClean="0"/>
          </a:p>
          <a:p>
            <a:r>
              <a:rPr lang="uk-UA" i="1" dirty="0" smtClean="0"/>
              <a:t>заохотити </a:t>
            </a:r>
            <a:r>
              <a:rPr lang="uk-UA" i="1" dirty="0"/>
              <a:t>виправити свою </a:t>
            </a:r>
            <a:r>
              <a:rPr lang="uk-UA" i="1" dirty="0" smtClean="0"/>
              <a:t>поведінку</a:t>
            </a:r>
          </a:p>
          <a:p>
            <a:r>
              <a:rPr lang="ru-RU" b="1" dirty="0"/>
              <a:t>Участь </a:t>
            </a:r>
            <a:r>
              <a:rPr lang="ru-RU" b="1" dirty="0" err="1"/>
              <a:t>дітей</a:t>
            </a:r>
            <a:r>
              <a:rPr lang="ru-RU" b="1" dirty="0"/>
              <a:t> в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endParaRPr lang="ru-RU" b="1" dirty="0"/>
          </a:p>
          <a:p>
            <a:r>
              <a:rPr lang="uk-UA" dirty="0"/>
              <a:t>Участь дітей в організації середовища класу допомагає сформувати у них </a:t>
            </a:r>
            <a:r>
              <a:rPr lang="uk-UA"/>
              <a:t>почуття </a:t>
            </a:r>
            <a:endParaRPr lang="uk-UA" smtClean="0"/>
          </a:p>
          <a:p>
            <a:r>
              <a:rPr lang="uk-UA" smtClean="0"/>
              <a:t>відповідальності</a:t>
            </a:r>
            <a:r>
              <a:rPr lang="uk-UA" dirty="0"/>
              <a:t>, розуміння, що класна кімната належить саме їм.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3265</Words>
  <Application>Microsoft Office PowerPoint</Application>
  <PresentationFormat>Экран (4:3)</PresentationFormat>
  <Paragraphs>426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67" baseType="lpstr">
      <vt:lpstr>맑은 고딕</vt:lpstr>
      <vt:lpstr>Aharoni</vt:lpstr>
      <vt:lpstr>Arial</vt:lpstr>
      <vt:lpstr>BatangChe</vt:lpstr>
      <vt:lpstr>Calibri</vt:lpstr>
      <vt:lpstr>Calibri Light</vt:lpstr>
      <vt:lpstr>HY그래픽M</vt:lpstr>
      <vt:lpstr>Times New Roman</vt:lpstr>
      <vt:lpstr>Trebuchet MS</vt:lpstr>
      <vt:lpstr>Wingdings</vt:lpstr>
      <vt:lpstr>Wingdings 3</vt:lpstr>
      <vt:lpstr>Custom Design</vt:lpstr>
      <vt:lpstr>Аспект</vt:lpstr>
      <vt:lpstr>Презентация PowerPoint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5. Ігрова технологія навчання.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6. Проєктна технологія (метод проєктів)</vt:lpstr>
      <vt:lpstr>Особливості: - виник у 20-і роки ХХ століття у США - спочатку його називали „методом проблем» - навчання повинно орієнтуватися на інтереси та потреби дітей та ґрунтуватися на їхньому життєвому досвіді - основним завданням освіти є актуальне дослідження оточуючого життя  - вчитель разом з учнями йдуть цим шляхом разом, від проєкту до проєкту. </vt:lpstr>
      <vt:lpstr>Метод проєктів – це спосіб досягнення дидактичної мети через детальну розробку проблеми (технологією), яка має завершитись реальним практично відчутним результатом. </vt:lpstr>
      <vt:lpstr>Мета навчального проєктування – здобуття досвіду практичної діяльності.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Технологія розвитку критичного мислення. </vt:lpstr>
      <vt:lpstr>Презентация PowerPoint</vt:lpstr>
      <vt:lpstr>Структура компетентнісно орієнтованого уроку для розвитку критичного мислення.</vt:lpstr>
      <vt:lpstr>Зв’язок методів з частинами уроку</vt:lpstr>
      <vt:lpstr>Таксономія Блума</vt:lpstr>
      <vt:lpstr>Запитання </vt:lpstr>
      <vt:lpstr>Презентация PowerPoint</vt:lpstr>
      <vt:lpstr>«Мозкова атака»</vt:lpstr>
      <vt:lpstr>Алгоритм проведення «мозкової атаки» на уроці в початковій школі</vt:lpstr>
      <vt:lpstr>Презентация PowerPoint</vt:lpstr>
      <vt:lpstr>Асоціативний кущ</vt:lpstr>
      <vt:lpstr>Асоціативний кущ</vt:lpstr>
      <vt:lpstr>Презентация PowerPoint</vt:lpstr>
      <vt:lpstr>Правила,яких слід дотримуватися</vt:lpstr>
      <vt:lpstr>Кубування</vt:lpstr>
      <vt:lpstr>Презентация PowerPoint</vt:lpstr>
      <vt:lpstr>Презентация PowerPoint</vt:lpstr>
      <vt:lpstr>Як це працює?</vt:lpstr>
      <vt:lpstr>Кубування у 1 класі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Yuliia</cp:lastModifiedBy>
  <cp:revision>50</cp:revision>
  <dcterms:created xsi:type="dcterms:W3CDTF">2014-04-01T16:35:38Z</dcterms:created>
  <dcterms:modified xsi:type="dcterms:W3CDTF">2023-10-11T07:11:55Z</dcterms:modified>
</cp:coreProperties>
</file>