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334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332" r:id="rId26"/>
    <p:sldId id="297" r:id="rId27"/>
    <p:sldId id="333" r:id="rId28"/>
    <p:sldId id="300" r:id="rId29"/>
    <p:sldId id="301" r:id="rId30"/>
    <p:sldId id="303" r:id="rId31"/>
    <p:sldId id="302" r:id="rId32"/>
    <p:sldId id="304" r:id="rId33"/>
    <p:sldId id="327" r:id="rId34"/>
    <p:sldId id="328" r:id="rId35"/>
    <p:sldId id="329" r:id="rId36"/>
    <p:sldId id="330" r:id="rId37"/>
    <p:sldId id="331" r:id="rId38"/>
    <p:sldId id="275" r:id="rId39"/>
    <p:sldId id="276" r:id="rId40"/>
    <p:sldId id="339" r:id="rId41"/>
    <p:sldId id="340" r:id="rId42"/>
    <p:sldId id="341" r:id="rId43"/>
    <p:sldId id="342" r:id="rId44"/>
    <p:sldId id="343" r:id="rId45"/>
    <p:sldId id="344" r:id="rId46"/>
    <p:sldId id="345" r:id="rId47"/>
    <p:sldId id="335" r:id="rId48"/>
    <p:sldId id="336" r:id="rId49"/>
    <p:sldId id="337" r:id="rId50"/>
    <p:sldId id="338" r:id="rId51"/>
    <p:sldId id="349" r:id="rId52"/>
    <p:sldId id="350" r:id="rId53"/>
    <p:sldId id="351" r:id="rId54"/>
    <p:sldId id="352" r:id="rId55"/>
    <p:sldId id="353" r:id="rId56"/>
    <p:sldId id="354" r:id="rId57"/>
    <p:sldId id="355" r:id="rId58"/>
    <p:sldId id="356" r:id="rId59"/>
    <p:sldId id="312" r:id="rId60"/>
    <p:sldId id="313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82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8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CB9A9-EA43-4B8A-984A-FFAB0B739B57}" type="datetimeFigureOut">
              <a:rPr lang="uk-UA" smtClean="0"/>
              <a:t>10.10.2021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B7774-BF83-4B2E-B099-9FE1EA3AA27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1261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uk-UA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1CD07361-23A9-4DED-99D9-4702BCA7B9D4}" type="slidenum">
              <a:rPr lang="en-US" altLang="uk-UA">
                <a:latin typeface="Calibri" panose="020F0502020204030204" pitchFamily="34" charset="0"/>
              </a:rPr>
              <a:pPr/>
              <a:t>15</a:t>
            </a:fld>
            <a:endParaRPr lang="en-US" altLang="uk-UA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10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altLang="uk-UA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AA4A9F-2083-4882-A6C5-20E16D9372BB}" type="slidenum">
              <a:rPr lang="uk-UA" altLang="uk-UA">
                <a:latin typeface="Calibri" panose="020F0502020204030204" pitchFamily="34" charset="0"/>
              </a:rPr>
              <a:pPr eaLnBrk="1" hangingPunct="1"/>
              <a:t>57</a:t>
            </a:fld>
            <a:endParaRPr lang="uk-UA" altLang="uk-UA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23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7A54-CE31-4F84-992E-72668F451AB6}" type="datetimeFigureOut">
              <a:rPr lang="uk-UA" smtClean="0"/>
              <a:t>10.10.2021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3EB0-A1B9-4E96-A862-F8F95E517311}" type="slidenum">
              <a:rPr lang="uk-UA" smtClean="0"/>
              <a:t>‹#›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0" y="6669360"/>
            <a:ext cx="1775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Олифирова Т.И. 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8C198"/>
              </a:clrFrom>
              <a:clrTo>
                <a:srgbClr val="D8C198">
                  <a:alpha val="0"/>
                </a:srgbClr>
              </a:clrTo>
            </a:clrChange>
          </a:blip>
          <a:srcRect l="-12344" t="4955" r="49041" b="8645"/>
          <a:stretch>
            <a:fillRect/>
          </a:stretch>
        </p:blipFill>
        <p:spPr bwMode="auto">
          <a:xfrm rot="20935439">
            <a:off x="5085798" y="32097"/>
            <a:ext cx="2913340" cy="258201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832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7A54-CE31-4F84-992E-72668F451AB6}" type="datetimeFigureOut">
              <a:rPr lang="uk-UA" smtClean="0"/>
              <a:t>10.10.2021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3EB0-A1B9-4E96-A862-F8F95E5173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100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7A54-CE31-4F84-992E-72668F451AB6}" type="datetimeFigureOut">
              <a:rPr lang="uk-UA" smtClean="0"/>
              <a:t>10.10.2021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3EB0-A1B9-4E96-A862-F8F95E5173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057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7A54-CE31-4F84-992E-72668F451AB6}" type="datetimeFigureOut">
              <a:rPr lang="uk-UA" smtClean="0"/>
              <a:t>10.10.2021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3EB0-A1B9-4E96-A862-F8F95E5173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900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3E28F-AB72-4495-98F8-A2EE76F42A19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24E5D1-EC83-45E9-B70E-3B19A83CF3AB}" type="slidenum">
              <a:rPr lang="en-US" altLang="uk-UA"/>
              <a:pPr/>
              <a:t>‹#›</a:t>
            </a:fld>
            <a:endParaRPr lang="en-US" altLang="uk-UA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110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62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F3860-51ED-4A11-AAF2-A79169175CE6}" type="datetimeFigureOut">
              <a:rPr lang="ru-RU"/>
              <a:pPr>
                <a:defRPr/>
              </a:pPr>
              <a:t>10.10.2021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C9C1C-9822-4A7B-9D66-A9933A8A98D3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307063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60B12-70B3-426B-80BB-7EC0022C503D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0380804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5256360"/>
            <a:ext cx="3209883" cy="1601640"/>
            <a:chOff x="0" y="5256360"/>
            <a:chExt cx="2407412" cy="1601640"/>
          </a:xfrm>
        </p:grpSpPr>
        <p:pic>
          <p:nvPicPr>
            <p:cNvPr id="7" name="Picture 4" descr="http://www.tehnari.ru/attachments/f133/145763d1374755309-starinnye_knigi_raritety-369x22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1264313">
              <a:off x="309706" y="5256360"/>
              <a:ext cx="2097706" cy="1296144"/>
            </a:xfrm>
            <a:prstGeom prst="rect">
              <a:avLst/>
            </a:prstGeom>
            <a:noFill/>
          </p:spPr>
        </p:pic>
        <p:pic>
          <p:nvPicPr>
            <p:cNvPr id="8" name="Picture 6" descr="http://xn--24-6kc6aoaofcg6p.xn--p1ai/images/css/svech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373216"/>
              <a:ext cx="2181667" cy="1484784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3EB0-A1B9-4E96-A862-F8F95E517311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10416480" y="6669360"/>
            <a:ext cx="1775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0" dirty="0" smtClean="0">
                <a:solidFill>
                  <a:srgbClr val="542804"/>
                </a:solidFill>
                <a:latin typeface="Monotype Corsiva" pitchFamily="66" charset="0"/>
              </a:rPr>
              <a:t>Олифирова Т.И. </a:t>
            </a:r>
            <a:endParaRPr lang="ru-RU" sz="1100" b="0" dirty="0">
              <a:solidFill>
                <a:srgbClr val="542804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127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7A54-CE31-4F84-992E-72668F451AB6}" type="datetimeFigureOut">
              <a:rPr lang="uk-UA" smtClean="0"/>
              <a:t>10.10.2021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3EB0-A1B9-4E96-A862-F8F95E517311}" type="slidenum">
              <a:rPr lang="uk-UA" smtClean="0"/>
              <a:t>‹#›</a:t>
            </a:fld>
            <a:endParaRPr lang="uk-UA"/>
          </a:p>
        </p:txBody>
      </p:sp>
      <p:grpSp>
        <p:nvGrpSpPr>
          <p:cNvPr id="7" name="Группа 6"/>
          <p:cNvGrpSpPr/>
          <p:nvPr/>
        </p:nvGrpSpPr>
        <p:grpSpPr>
          <a:xfrm>
            <a:off x="0" y="97101"/>
            <a:ext cx="3362163" cy="1696592"/>
            <a:chOff x="0" y="97101"/>
            <a:chExt cx="2521622" cy="1696592"/>
          </a:xfrm>
        </p:grpSpPr>
        <p:pic>
          <p:nvPicPr>
            <p:cNvPr id="8" name="Picture 8" descr="http://www.ktgs.ru/upload/medialibrary/a92/uumdnnyeve%20bo%20pnhksuiiqhaevz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7101"/>
              <a:ext cx="2521622" cy="1428580"/>
            </a:xfrm>
            <a:prstGeom prst="rect">
              <a:avLst/>
            </a:prstGeom>
            <a:noFill/>
          </p:spPr>
        </p:pic>
        <p:pic>
          <p:nvPicPr>
            <p:cNvPr id="9" name="Picture 6" descr="http://xn--24-6kc6aoaofcg6p.xn--p1ai/images/css/svech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32656"/>
              <a:ext cx="2267743" cy="1461037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10416480" y="6669360"/>
            <a:ext cx="1775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0" dirty="0" smtClean="0">
                <a:solidFill>
                  <a:srgbClr val="542804"/>
                </a:solidFill>
                <a:latin typeface="Monotype Corsiva" pitchFamily="66" charset="0"/>
              </a:rPr>
              <a:t>Олифирова Т.И. </a:t>
            </a:r>
            <a:endParaRPr lang="ru-RU" sz="1100" b="0" dirty="0">
              <a:solidFill>
                <a:srgbClr val="542804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59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5085184"/>
            <a:ext cx="3928920" cy="1772816"/>
            <a:chOff x="-107504" y="5085184"/>
            <a:chExt cx="2946690" cy="1772816"/>
          </a:xfrm>
        </p:grpSpPr>
        <p:pic>
          <p:nvPicPr>
            <p:cNvPr id="11" name="Picture 8" descr="http://ru2.anyfad.com/items/t1@c28eb76f-5ba3-4995-9d1e-743d31e88836/Drevnyaya-kniga-soderzhashhaya-svod-magicheskih-zakonov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1520" y="5129808"/>
              <a:ext cx="2587666" cy="1728192"/>
            </a:xfrm>
            <a:prstGeom prst="rect">
              <a:avLst/>
            </a:prstGeom>
            <a:noFill/>
          </p:spPr>
        </p:pic>
        <p:pic>
          <p:nvPicPr>
            <p:cNvPr id="12" name="Picture 6" descr="http://xn--24-6kc6aoaofcg6p.xn--p1ai/images/css/svech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07504" y="5085184"/>
              <a:ext cx="2373549" cy="1615374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414908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7A54-CE31-4F84-992E-72668F451AB6}" type="datetimeFigureOut">
              <a:rPr lang="uk-UA" smtClean="0"/>
              <a:t>10.10.2021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3EB0-A1B9-4E96-A862-F8F95E517311}" type="slidenum">
              <a:rPr lang="uk-UA" smtClean="0"/>
              <a:t>‹#›</a:t>
            </a:fld>
            <a:endParaRPr lang="uk-UA"/>
          </a:p>
        </p:txBody>
      </p:sp>
      <p:sp>
        <p:nvSpPr>
          <p:cNvPr id="13" name="TextBox 12"/>
          <p:cNvSpPr txBox="1"/>
          <p:nvPr/>
        </p:nvSpPr>
        <p:spPr>
          <a:xfrm>
            <a:off x="10416480" y="6669360"/>
            <a:ext cx="1775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0" dirty="0" smtClean="0">
                <a:solidFill>
                  <a:srgbClr val="542804"/>
                </a:solidFill>
                <a:latin typeface="Monotype Corsiva" pitchFamily="66" charset="0"/>
              </a:rPr>
              <a:t>Олифирова Т.И. </a:t>
            </a:r>
            <a:endParaRPr lang="ru-RU" sz="1100" b="0" dirty="0">
              <a:solidFill>
                <a:srgbClr val="542804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081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7A54-CE31-4F84-992E-72668F451AB6}" type="datetimeFigureOut">
              <a:rPr lang="uk-UA" smtClean="0"/>
              <a:t>10.10.2021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3EB0-A1B9-4E96-A862-F8F95E5173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4465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7A54-CE31-4F84-992E-72668F451AB6}" type="datetimeFigureOut">
              <a:rPr lang="uk-UA" smtClean="0"/>
              <a:t>10.10.2021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3EB0-A1B9-4E96-A862-F8F95E5173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001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7A54-CE31-4F84-992E-72668F451AB6}" type="datetimeFigureOut">
              <a:rPr lang="uk-UA" smtClean="0"/>
              <a:t>10.10.2021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3EB0-A1B9-4E96-A862-F8F95E5173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610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7A54-CE31-4F84-992E-72668F451AB6}" type="datetimeFigureOut">
              <a:rPr lang="uk-UA" smtClean="0"/>
              <a:t>10.10.2021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3EB0-A1B9-4E96-A862-F8F95E5173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0961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7A54-CE31-4F84-992E-72668F451AB6}" type="datetimeFigureOut">
              <a:rPr lang="uk-UA" smtClean="0"/>
              <a:t>10.10.2021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3EB0-A1B9-4E96-A862-F8F95E5173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89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5256360"/>
            <a:ext cx="3209883" cy="1601640"/>
            <a:chOff x="0" y="5256360"/>
            <a:chExt cx="2407412" cy="1601640"/>
          </a:xfrm>
        </p:grpSpPr>
        <p:pic>
          <p:nvPicPr>
            <p:cNvPr id="14" name="Picture 4" descr="http://www.tehnari.ru/attachments/f133/145763d1374755309-starinnye_knigi_raritety-369x228.pn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 rot="21264313">
              <a:off x="309706" y="5256360"/>
              <a:ext cx="2097706" cy="1296144"/>
            </a:xfrm>
            <a:prstGeom prst="rect">
              <a:avLst/>
            </a:prstGeom>
            <a:noFill/>
          </p:spPr>
        </p:pic>
        <p:pic>
          <p:nvPicPr>
            <p:cNvPr id="15" name="Picture 6" descr="http://xn--24-6kc6aoaofcg6p.xn--p1ai/images/css/svecha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0" y="5373216"/>
              <a:ext cx="2181667" cy="1484784"/>
            </a:xfrm>
            <a:prstGeom prst="rect">
              <a:avLst/>
            </a:prstGeom>
            <a:noFill/>
          </p:spPr>
        </p:pic>
      </p:grp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C7A54-CE31-4F84-992E-72668F451AB6}" type="datetimeFigureOut">
              <a:rPr lang="uk-UA" smtClean="0"/>
              <a:t>10.10.2021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B3EB0-A1B9-4E96-A862-F8F95E517311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10416480" y="6669360"/>
            <a:ext cx="1775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0" dirty="0" smtClean="0">
                <a:solidFill>
                  <a:srgbClr val="542804"/>
                </a:solidFill>
                <a:latin typeface="Monotype Corsiva" pitchFamily="66" charset="0"/>
              </a:rPr>
              <a:t>Олифирова Т.И. </a:t>
            </a:r>
            <a:endParaRPr lang="ru-RU" sz="1100" b="0" dirty="0">
              <a:solidFill>
                <a:srgbClr val="542804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20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upload.wikimedia.org/wikipedia/commons/7/7d/BorisGleb.jpg" TargetMode="Externa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upload.wikimedia.org/wikipedia/commons/0/0a/Vladimirskaya.jpg" TargetMode="Externa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upload.wikimedia.org/wikipedia/uk/2/2a/Gudok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upload.wikimedia.org/wikipedia/commons/2/23/Riqq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upload.wikimedia.org/wikipedia/commons/8/87/Russ_instr_gusli_shlem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5" Type="http://schemas.openxmlformats.org/officeDocument/2006/relationships/image" Target="../media/image10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64712" y="1380973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 b="1" kern="1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Презентація</a:t>
            </a:r>
            <a:r>
              <a:rPr lang="ru-RU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/>
            </a:r>
            <a:br>
              <a:rPr lang="ru-RU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</a:br>
            <a:r>
              <a:rPr lang="ru-RU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 на тему:</a:t>
            </a:r>
            <a:br>
              <a:rPr lang="ru-RU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</a:br>
            <a:r>
              <a:rPr lang="ru-RU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«Культура </a:t>
            </a:r>
            <a:br>
              <a:rPr lang="ru-RU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</a:br>
            <a:r>
              <a:rPr lang="ru-RU" b="1" kern="1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Київської</a:t>
            </a:r>
            <a:r>
              <a:rPr lang="ru-RU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 </a:t>
            </a:r>
            <a:r>
              <a:rPr lang="ru-RU" b="1" kern="1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Русі</a:t>
            </a:r>
            <a:r>
              <a:rPr lang="ru-RU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»</a:t>
            </a:r>
            <a:r>
              <a:rPr lang="en-US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/>
            </a:r>
            <a:br>
              <a:rPr lang="en-US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</a:br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71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900160" cy="1143000"/>
          </a:xfrm>
        </p:spPr>
        <p:txBody>
          <a:bodyPr/>
          <a:lstStyle/>
          <a:p>
            <a:r>
              <a:rPr lang="ru-RU" dirty="0" err="1"/>
              <a:t>Виникнення</a:t>
            </a:r>
            <a:r>
              <a:rPr lang="ru-RU" dirty="0"/>
              <a:t> </a:t>
            </a:r>
            <a:r>
              <a:rPr lang="ru-RU" dirty="0" err="1"/>
              <a:t>писемності</a:t>
            </a:r>
            <a:r>
              <a:rPr lang="ru-RU" dirty="0"/>
              <a:t> створило </a:t>
            </a:r>
            <a:r>
              <a:rPr lang="ru-RU" dirty="0" err="1"/>
              <a:t>передумови</a:t>
            </a:r>
            <a:r>
              <a:rPr lang="ru-RU" dirty="0"/>
              <a:t> для </a:t>
            </a:r>
            <a:r>
              <a:rPr lang="ru-RU" dirty="0" err="1"/>
              <a:t>перетворен</a:t>
            </a:r>
            <a:r>
              <a:rPr lang="ru-RU" dirty="0"/>
              <a:t> </a:t>
            </a:r>
            <a:r>
              <a:rPr lang="ru-RU" dirty="0" err="1"/>
              <a:t>ня</a:t>
            </a:r>
            <a:r>
              <a:rPr lang="ru-RU" dirty="0"/>
              <a:t> </a:t>
            </a:r>
            <a:r>
              <a:rPr lang="ru-RU" dirty="0" err="1"/>
              <a:t>усної</a:t>
            </a:r>
            <a:r>
              <a:rPr lang="ru-RU" dirty="0"/>
              <a:t> </a:t>
            </a:r>
            <a:r>
              <a:rPr lang="ru-RU" dirty="0" err="1"/>
              <a:t>народної</a:t>
            </a:r>
            <a:r>
              <a:rPr lang="ru-RU" dirty="0"/>
              <a:t> </a:t>
            </a:r>
            <a:r>
              <a:rPr lang="ru-RU" dirty="0" err="1"/>
              <a:t>творчості</a:t>
            </a:r>
            <a:r>
              <a:rPr lang="ru-RU" dirty="0"/>
              <a:t> в </a:t>
            </a:r>
            <a:r>
              <a:rPr lang="ru-RU" dirty="0" err="1"/>
              <a:t>писемну</a:t>
            </a:r>
            <a:r>
              <a:rPr lang="ru-RU" dirty="0"/>
              <a:t> </a:t>
            </a:r>
            <a:r>
              <a:rPr lang="ru-RU" dirty="0" err="1"/>
              <a:t>літературу</a:t>
            </a:r>
            <a:r>
              <a:rPr lang="ru-RU" dirty="0"/>
              <a:t>. Одним з </a:t>
            </a:r>
            <a:r>
              <a:rPr lang="ru-RU" dirty="0" err="1"/>
              <a:t>найдавніших</a:t>
            </a:r>
            <a:r>
              <a:rPr lang="ru-RU" dirty="0"/>
              <a:t> </a:t>
            </a:r>
            <a:r>
              <a:rPr lang="ru-RU" dirty="0" err="1"/>
              <a:t>зразків</a:t>
            </a:r>
            <a:r>
              <a:rPr lang="ru-RU" dirty="0"/>
              <a:t> </a:t>
            </a:r>
            <a:r>
              <a:rPr lang="ru-RU" dirty="0" err="1"/>
              <a:t>літератури</a:t>
            </a:r>
            <a:r>
              <a:rPr lang="ru-RU" dirty="0"/>
              <a:t> є «Слово про закон і благодать», </a:t>
            </a:r>
            <a:r>
              <a:rPr lang="ru-RU" dirty="0" err="1"/>
              <a:t>написане</a:t>
            </a:r>
            <a:r>
              <a:rPr lang="ru-RU" dirty="0"/>
              <a:t> першим </a:t>
            </a:r>
            <a:r>
              <a:rPr lang="ru-RU" dirty="0" err="1"/>
              <a:t>київським</a:t>
            </a:r>
            <a:r>
              <a:rPr lang="ru-RU" dirty="0"/>
              <a:t> митрополитом </a:t>
            </a:r>
            <a:r>
              <a:rPr lang="ru-RU" dirty="0" err="1"/>
              <a:t>Іларіоном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1050 р. </a:t>
            </a:r>
            <a:br>
              <a:rPr lang="ru-RU" dirty="0"/>
            </a:br>
            <a:endParaRPr lang="uk-UA" dirty="0"/>
          </a:p>
        </p:txBody>
      </p:sp>
      <p:pic>
        <p:nvPicPr>
          <p:cNvPr id="3" name="Picture 5" descr="Head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4517" y="473121"/>
            <a:ext cx="2790825" cy="2914650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284517" y="3586254"/>
            <a:ext cx="237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i="1" dirty="0" err="1"/>
              <a:t>Іларіон</a:t>
            </a:r>
            <a:r>
              <a:rPr lang="ru-RU" sz="2000" i="1" dirty="0"/>
              <a:t> </a:t>
            </a:r>
            <a:r>
              <a:rPr lang="ru-RU" sz="2000" i="1" dirty="0" err="1"/>
              <a:t>Київський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346967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7371806" cy="1143000"/>
          </a:xfrm>
        </p:spPr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ньому</a:t>
            </a:r>
            <a:r>
              <a:rPr lang="ru-RU" dirty="0"/>
              <a:t> </a:t>
            </a:r>
            <a:r>
              <a:rPr lang="ru-RU" dirty="0" err="1"/>
              <a:t>піднімається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християнства</a:t>
            </a:r>
            <a:r>
              <a:rPr lang="ru-RU" dirty="0"/>
              <a:t>, яке </a:t>
            </a:r>
            <a:r>
              <a:rPr lang="ru-RU" dirty="0" err="1"/>
              <a:t>протиставляється</a:t>
            </a:r>
            <a:r>
              <a:rPr lang="ru-RU" dirty="0"/>
              <a:t> </a:t>
            </a:r>
            <a:r>
              <a:rPr lang="ru-RU" dirty="0" err="1"/>
              <a:t>язичництву</a:t>
            </a:r>
            <a:r>
              <a:rPr lang="ru-RU" dirty="0"/>
              <a:t>, </a:t>
            </a:r>
            <a:r>
              <a:rPr lang="ru-RU" dirty="0" err="1"/>
              <a:t>високо</a:t>
            </a:r>
            <a:r>
              <a:rPr lang="ru-RU" dirty="0"/>
              <a:t> </a:t>
            </a:r>
            <a:r>
              <a:rPr lang="ru-RU" dirty="0" err="1"/>
              <a:t>оцінюється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князя </a:t>
            </a:r>
            <a:r>
              <a:rPr lang="ru-RU" dirty="0" err="1"/>
              <a:t>Володимира</a:t>
            </a:r>
            <a:r>
              <a:rPr lang="ru-RU" dirty="0"/>
              <a:t> Великого за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зробив</a:t>
            </a:r>
            <a:r>
              <a:rPr lang="ru-RU" dirty="0"/>
              <a:t> Русь </a:t>
            </a:r>
            <a:r>
              <a:rPr lang="ru-RU" dirty="0" err="1"/>
              <a:t>відомою</a:t>
            </a:r>
            <a:r>
              <a:rPr lang="ru-RU" dirty="0"/>
              <a:t> в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кінцях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, </a:t>
            </a:r>
            <a:r>
              <a:rPr lang="ru-RU" dirty="0" err="1"/>
              <a:t>висловлюється</a:t>
            </a:r>
            <a:r>
              <a:rPr lang="ru-RU" dirty="0"/>
              <a:t> </a:t>
            </a:r>
            <a:r>
              <a:rPr lang="ru-RU" dirty="0" err="1"/>
              <a:t>гордість</a:t>
            </a:r>
            <a:r>
              <a:rPr lang="ru-RU" dirty="0"/>
              <a:t> за </a:t>
            </a:r>
            <a:r>
              <a:rPr lang="ru-RU" dirty="0" err="1"/>
              <a:t>неї</a:t>
            </a:r>
            <a:r>
              <a:rPr lang="ru-RU" dirty="0"/>
              <a:t>. </a:t>
            </a:r>
            <a:br>
              <a:rPr lang="ru-RU" dirty="0"/>
            </a:br>
            <a:endParaRPr lang="uk-UA" dirty="0"/>
          </a:p>
        </p:txBody>
      </p:sp>
      <p:pic>
        <p:nvPicPr>
          <p:cNvPr id="3" name="Picture 5" descr="Апостол. Львов. 1574"/>
          <p:cNvPicPr>
            <a:picLocks noChangeAspect="1" noChangeArrowheads="1"/>
          </p:cNvPicPr>
          <p:nvPr/>
        </p:nvPicPr>
        <p:blipFill>
          <a:blip r:embed="rId2"/>
          <a:srcRect l="3583" t="2664" r="3583" b="3375"/>
          <a:stretch>
            <a:fillRect/>
          </a:stretch>
        </p:blipFill>
        <p:spPr bwMode="auto">
          <a:xfrm>
            <a:off x="7727950" y="274638"/>
            <a:ext cx="4464050" cy="3005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938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884"/>
            <a:ext cx="11582400" cy="1143000"/>
          </a:xfrm>
        </p:spPr>
        <p:txBody>
          <a:bodyPr/>
          <a:lstStyle/>
          <a:p>
            <a:r>
              <a:rPr lang="ru-RU" dirty="0" err="1"/>
              <a:t>Видатним</a:t>
            </a:r>
            <a:r>
              <a:rPr lang="ru-RU" dirty="0"/>
              <a:t> </a:t>
            </a:r>
            <a:r>
              <a:rPr lang="ru-RU" dirty="0" err="1"/>
              <a:t>письменником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часу </a:t>
            </a:r>
            <a:r>
              <a:rPr lang="ru-RU" dirty="0" err="1"/>
              <a:t>був</a:t>
            </a:r>
            <a:r>
              <a:rPr lang="ru-RU" dirty="0"/>
              <a:t> великий князь </a:t>
            </a:r>
            <a:r>
              <a:rPr lang="ru-RU" dirty="0" err="1"/>
              <a:t>Володимир</a:t>
            </a:r>
            <a:r>
              <a:rPr lang="ru-RU" dirty="0"/>
              <a:t> Мономах, </a:t>
            </a:r>
            <a:r>
              <a:rPr lang="ru-RU" dirty="0" err="1"/>
              <a:t>який</a:t>
            </a:r>
            <a:r>
              <a:rPr lang="ru-RU" dirty="0"/>
              <a:t> написав </a:t>
            </a:r>
            <a:r>
              <a:rPr lang="ru-RU" i="1" dirty="0"/>
              <a:t>«</a:t>
            </a:r>
            <a:r>
              <a:rPr lang="ru-RU" i="1" dirty="0" err="1"/>
              <a:t>Повчання</a:t>
            </a:r>
            <a:r>
              <a:rPr lang="ru-RU" i="1" dirty="0"/>
              <a:t> </a:t>
            </a:r>
            <a:r>
              <a:rPr lang="ru-RU" i="1" dirty="0" err="1"/>
              <a:t>дітям</a:t>
            </a:r>
            <a:r>
              <a:rPr lang="ru-RU" i="1" dirty="0"/>
              <a:t>».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твір</a:t>
            </a:r>
            <a:r>
              <a:rPr lang="ru-RU" dirty="0"/>
              <a:t> є </a:t>
            </a:r>
            <a:r>
              <a:rPr lang="ru-RU" dirty="0" err="1"/>
              <a:t>автобіографією</a:t>
            </a:r>
            <a:r>
              <a:rPr lang="ru-RU" dirty="0"/>
              <a:t> князя і разом з </a:t>
            </a:r>
            <a:r>
              <a:rPr lang="ru-RU" dirty="0" err="1"/>
              <a:t>тим</a:t>
            </a:r>
            <a:r>
              <a:rPr lang="ru-RU" dirty="0"/>
              <a:t> </a:t>
            </a:r>
            <a:r>
              <a:rPr lang="ru-RU" dirty="0" err="1"/>
              <a:t>викладом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політичних</a:t>
            </a:r>
            <a:r>
              <a:rPr lang="ru-RU" dirty="0"/>
              <a:t> та </a:t>
            </a:r>
            <a:r>
              <a:rPr lang="ru-RU" dirty="0" err="1"/>
              <a:t>філософсько-етичних</a:t>
            </a:r>
            <a:r>
              <a:rPr lang="ru-RU" dirty="0"/>
              <a:t> </a:t>
            </a:r>
            <a:r>
              <a:rPr lang="ru-RU" dirty="0" err="1"/>
              <a:t>поглядів</a:t>
            </a:r>
            <a:r>
              <a:rPr lang="ru-RU" dirty="0"/>
              <a:t>. </a:t>
            </a:r>
            <a:r>
              <a:rPr lang="ru-RU" dirty="0" err="1"/>
              <a:t>Володимир</a:t>
            </a:r>
            <a:r>
              <a:rPr lang="ru-RU" dirty="0"/>
              <a:t> </a:t>
            </a:r>
            <a:r>
              <a:rPr lang="ru-RU" dirty="0" err="1"/>
              <a:t>вважав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князь сам повинен </a:t>
            </a:r>
            <a:r>
              <a:rPr lang="ru-RU" dirty="0" err="1"/>
              <a:t>входити</a:t>
            </a:r>
            <a:r>
              <a:rPr lang="ru-RU" dirty="0"/>
              <a:t> до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галузей</a:t>
            </a:r>
            <a:r>
              <a:rPr lang="ru-RU" dirty="0"/>
              <a:t> </a:t>
            </a:r>
            <a:r>
              <a:rPr lang="ru-RU" dirty="0" err="1"/>
              <a:t>управління</a:t>
            </a:r>
            <a:r>
              <a:rPr lang="ru-RU" dirty="0"/>
              <a:t>, не </a:t>
            </a:r>
            <a:r>
              <a:rPr lang="ru-RU" dirty="0" err="1"/>
              <a:t>кривдити</a:t>
            </a:r>
            <a:r>
              <a:rPr lang="ru-RU" dirty="0"/>
              <a:t> людей, </a:t>
            </a:r>
            <a:r>
              <a:rPr lang="ru-RU" dirty="0" err="1"/>
              <a:t>зберігати</a:t>
            </a:r>
            <a:r>
              <a:rPr lang="ru-RU" dirty="0"/>
              <a:t> мир, </a:t>
            </a:r>
            <a:r>
              <a:rPr lang="ru-RU" dirty="0" err="1"/>
              <a:t>єдність</a:t>
            </a:r>
            <a:r>
              <a:rPr lang="ru-RU" dirty="0"/>
              <a:t> </a:t>
            </a:r>
            <a:r>
              <a:rPr lang="ru-RU" dirty="0" err="1"/>
              <a:t>Руської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, </a:t>
            </a:r>
            <a:r>
              <a:rPr lang="ru-RU" dirty="0" err="1"/>
              <a:t>зміцнювати</a:t>
            </a:r>
            <a:r>
              <a:rPr lang="ru-RU" dirty="0"/>
              <a:t> </a:t>
            </a:r>
            <a:r>
              <a:rPr lang="ru-RU" dirty="0" err="1"/>
              <a:t>великокнязівську</a:t>
            </a:r>
            <a:r>
              <a:rPr lang="ru-RU" dirty="0"/>
              <a:t> </a:t>
            </a:r>
            <a:r>
              <a:rPr lang="ru-RU" dirty="0" err="1"/>
              <a:t>владу</a:t>
            </a:r>
            <a:r>
              <a:rPr lang="ru-RU" dirty="0"/>
              <a:t>. </a:t>
            </a:r>
            <a:br>
              <a:rPr lang="ru-RU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8220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6953794" cy="1143000"/>
          </a:xfrm>
        </p:spPr>
        <p:txBody>
          <a:bodyPr/>
          <a:lstStyle/>
          <a:p>
            <a:r>
              <a:rPr lang="ru-RU" sz="3200" dirty="0" err="1"/>
              <a:t>Найвидатнішим</a:t>
            </a:r>
            <a:r>
              <a:rPr lang="ru-RU" sz="3200" dirty="0"/>
              <a:t> </a:t>
            </a:r>
            <a:r>
              <a:rPr lang="ru-RU" sz="3200" dirty="0" err="1"/>
              <a:t>поетичним</a:t>
            </a:r>
            <a:r>
              <a:rPr lang="ru-RU" sz="3200" dirty="0"/>
              <a:t> </a:t>
            </a:r>
            <a:r>
              <a:rPr lang="ru-RU" sz="3200" dirty="0" err="1"/>
              <a:t>твором</a:t>
            </a:r>
            <a:r>
              <a:rPr lang="ru-RU" sz="3200" dirty="0"/>
              <a:t> </a:t>
            </a:r>
            <a:r>
              <a:rPr lang="ru-RU" sz="3200" dirty="0" err="1"/>
              <a:t>княжої</a:t>
            </a:r>
            <a:r>
              <a:rPr lang="ru-RU" sz="3200" dirty="0"/>
              <a:t> </a:t>
            </a:r>
            <a:r>
              <a:rPr lang="ru-RU" sz="3200" dirty="0" err="1"/>
              <a:t>доби</a:t>
            </a:r>
            <a:r>
              <a:rPr lang="ru-RU" sz="3200" dirty="0"/>
              <a:t> є «Слово о полку </a:t>
            </a:r>
            <a:r>
              <a:rPr lang="ru-RU" sz="3200" dirty="0" err="1"/>
              <a:t>Ігоревім</a:t>
            </a:r>
            <a:r>
              <a:rPr lang="ru-RU" sz="3200" dirty="0"/>
              <a:t>» (1185-1187 </a:t>
            </a:r>
            <a:r>
              <a:rPr lang="ru-RU" sz="3200" dirty="0" err="1"/>
              <a:t>pp</a:t>
            </a:r>
            <a:r>
              <a:rPr lang="ru-RU" sz="3200" dirty="0"/>
              <a:t>.). У </a:t>
            </a:r>
            <a:r>
              <a:rPr lang="ru-RU" sz="3200" dirty="0" err="1"/>
              <a:t>ньому</a:t>
            </a:r>
            <a:r>
              <a:rPr lang="ru-RU" sz="3200" dirty="0"/>
              <a:t> з великою </a:t>
            </a:r>
            <a:r>
              <a:rPr lang="ru-RU" sz="3200" dirty="0" err="1"/>
              <a:t>художньою</a:t>
            </a:r>
            <a:r>
              <a:rPr lang="ru-RU" sz="3200" dirty="0"/>
              <a:t> силою </a:t>
            </a:r>
            <a:r>
              <a:rPr lang="ru-RU" sz="3200" dirty="0" err="1"/>
              <a:t>викладено</a:t>
            </a:r>
            <a:r>
              <a:rPr lang="ru-RU" sz="3200" dirty="0"/>
              <a:t> </a:t>
            </a:r>
            <a:r>
              <a:rPr lang="ru-RU" sz="3200" dirty="0" err="1"/>
              <a:t>історію</a:t>
            </a:r>
            <a:r>
              <a:rPr lang="ru-RU" sz="3200" dirty="0"/>
              <a:t> походу 1185 року </a:t>
            </a:r>
            <a:r>
              <a:rPr lang="ru-RU" sz="3200" dirty="0" err="1"/>
              <a:t>новгород-сіверського</a:t>
            </a:r>
            <a:r>
              <a:rPr lang="ru-RU" sz="3200" dirty="0"/>
              <a:t> князя </a:t>
            </a:r>
            <a:r>
              <a:rPr lang="ru-RU" sz="3200" dirty="0" err="1"/>
              <a:t>Ігоря</a:t>
            </a:r>
            <a:r>
              <a:rPr lang="ru-RU" sz="3200" dirty="0"/>
              <a:t> Святославовича </a:t>
            </a:r>
            <a:r>
              <a:rPr lang="ru-RU" sz="3200" dirty="0" err="1"/>
              <a:t>проти</a:t>
            </a:r>
            <a:r>
              <a:rPr lang="ru-RU" sz="3200" dirty="0"/>
              <a:t> </a:t>
            </a:r>
            <a:r>
              <a:rPr lang="ru-RU" sz="3200" dirty="0" err="1"/>
              <a:t>половців</a:t>
            </a:r>
            <a:r>
              <a:rPr lang="ru-RU" sz="3200" dirty="0"/>
              <a:t>, </a:t>
            </a:r>
            <a:r>
              <a:rPr lang="ru-RU" sz="3200" dirty="0" err="1"/>
              <a:t>який</a:t>
            </a:r>
            <a:r>
              <a:rPr lang="ru-RU" sz="3200" dirty="0"/>
              <a:t> </a:t>
            </a:r>
            <a:r>
              <a:rPr lang="ru-RU" sz="3200" dirty="0" err="1"/>
              <a:t>закінчився</a:t>
            </a:r>
            <a:r>
              <a:rPr lang="ru-RU" sz="3200" dirty="0"/>
              <a:t> </a:t>
            </a:r>
            <a:r>
              <a:rPr lang="ru-RU" sz="3200" dirty="0" err="1"/>
              <a:t>поразкою</a:t>
            </a:r>
            <a:r>
              <a:rPr lang="ru-RU" sz="3200" dirty="0"/>
              <a:t> і полоном князя. Головна </a:t>
            </a:r>
            <a:r>
              <a:rPr lang="ru-RU" sz="3200" dirty="0" err="1"/>
              <a:t>ідея</a:t>
            </a:r>
            <a:r>
              <a:rPr lang="ru-RU" sz="3200" dirty="0"/>
              <a:t> </a:t>
            </a:r>
            <a:r>
              <a:rPr lang="ru-RU" sz="3200" dirty="0" err="1"/>
              <a:t>твору</a:t>
            </a:r>
            <a:r>
              <a:rPr lang="ru-RU" sz="3200" dirty="0"/>
              <a:t> — </a:t>
            </a:r>
            <a:r>
              <a:rPr lang="ru-RU" sz="3200" dirty="0" err="1"/>
              <a:t>заклик</a:t>
            </a:r>
            <a:r>
              <a:rPr lang="ru-RU" sz="3200" dirty="0"/>
              <a:t> до </a:t>
            </a:r>
            <a:r>
              <a:rPr lang="ru-RU" sz="3200" dirty="0" err="1"/>
              <a:t>єдності</a:t>
            </a:r>
            <a:r>
              <a:rPr lang="ru-RU" sz="3200" dirty="0"/>
              <a:t> </a:t>
            </a:r>
            <a:r>
              <a:rPr lang="ru-RU" sz="3200" dirty="0" err="1"/>
              <a:t>князів</a:t>
            </a:r>
            <a:r>
              <a:rPr lang="ru-RU" sz="3200" dirty="0"/>
              <a:t> у </a:t>
            </a:r>
            <a:r>
              <a:rPr lang="ru-RU" sz="3200" dirty="0" err="1"/>
              <a:t>боротьбі</a:t>
            </a:r>
            <a:r>
              <a:rPr lang="ru-RU" sz="3200" dirty="0"/>
              <a:t> з </a:t>
            </a:r>
            <a:r>
              <a:rPr lang="ru-RU" sz="3200" dirty="0" err="1"/>
              <a:t>іноземними</a:t>
            </a:r>
            <a:r>
              <a:rPr lang="ru-RU" sz="3200" dirty="0"/>
              <a:t> ворогами. </a:t>
            </a:r>
            <a:br>
              <a:rPr lang="ru-RU" sz="3200" dirty="0"/>
            </a:br>
            <a:endParaRPr lang="uk-UA" sz="3200" dirty="0"/>
          </a:p>
        </p:txBody>
      </p:sp>
      <p:pic>
        <p:nvPicPr>
          <p:cNvPr id="3" name="Picture 5" descr="1101291642471017_f0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07085" y="134335"/>
            <a:ext cx="4315097" cy="6510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323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354" y="522832"/>
            <a:ext cx="6392091" cy="1143000"/>
          </a:xfrm>
        </p:spPr>
        <p:txBody>
          <a:bodyPr/>
          <a:lstStyle/>
          <a:p>
            <a:r>
              <a:rPr lang="ru-RU" sz="2800" dirty="0" err="1"/>
              <a:t>Визначними</a:t>
            </a:r>
            <a:r>
              <a:rPr lang="ru-RU" sz="2800" dirty="0"/>
              <a:t> </a:t>
            </a:r>
            <a:r>
              <a:rPr lang="ru-RU" sz="2800" dirty="0" err="1"/>
              <a:t>пам'ятками</a:t>
            </a:r>
            <a:r>
              <a:rPr lang="ru-RU" sz="2800" dirty="0"/>
              <a:t> </a:t>
            </a:r>
            <a:r>
              <a:rPr lang="ru-RU" sz="2800" dirty="0" err="1"/>
              <a:t>оригінальної</a:t>
            </a:r>
            <a:r>
              <a:rPr lang="ru-RU" sz="2800" dirty="0"/>
              <a:t> </a:t>
            </a:r>
            <a:r>
              <a:rPr lang="ru-RU" sz="2800" dirty="0" err="1"/>
              <a:t>давньоруської</a:t>
            </a:r>
            <a:r>
              <a:rPr lang="ru-RU" sz="2800" dirty="0"/>
              <a:t> </a:t>
            </a:r>
            <a:r>
              <a:rPr lang="ru-RU" sz="2800" dirty="0" err="1"/>
              <a:t>літера</a:t>
            </a:r>
            <a:r>
              <a:rPr lang="ru-RU" sz="2800" dirty="0"/>
              <a:t> тури є </a:t>
            </a:r>
            <a:r>
              <a:rPr lang="ru-RU" sz="2800" dirty="0" err="1"/>
              <a:t>літописи</a:t>
            </a:r>
            <a:r>
              <a:rPr lang="ru-RU" sz="2800" dirty="0"/>
              <a:t>, </a:t>
            </a:r>
            <a:r>
              <a:rPr lang="ru-RU" sz="2800" dirty="0" err="1"/>
              <a:t>тобто</a:t>
            </a:r>
            <a:r>
              <a:rPr lang="ru-RU" sz="2800" dirty="0"/>
              <a:t> </a:t>
            </a:r>
            <a:r>
              <a:rPr lang="ru-RU" sz="2800" dirty="0" err="1"/>
              <a:t>історичні</a:t>
            </a:r>
            <a:r>
              <a:rPr lang="ru-RU" sz="2800" dirty="0"/>
              <a:t> твори про </a:t>
            </a:r>
            <a:r>
              <a:rPr lang="ru-RU" sz="2800" dirty="0" err="1"/>
              <a:t>події</a:t>
            </a:r>
            <a:r>
              <a:rPr lang="ru-RU" sz="2800" dirty="0"/>
              <a:t>, </a:t>
            </a:r>
            <a:r>
              <a:rPr lang="ru-RU" sz="2800" dirty="0" err="1"/>
              <a:t>подані</a:t>
            </a:r>
            <a:r>
              <a:rPr lang="ru-RU" sz="2800" dirty="0"/>
              <a:t> в </a:t>
            </a:r>
            <a:r>
              <a:rPr lang="ru-RU" sz="2800" dirty="0" err="1"/>
              <a:t>хронологічному</a:t>
            </a:r>
            <a:r>
              <a:rPr lang="ru-RU" sz="2800" dirty="0"/>
              <a:t> порядку за роками. У </a:t>
            </a:r>
            <a:r>
              <a:rPr lang="ru-RU" sz="2800" dirty="0" err="1"/>
              <a:t>Києві</a:t>
            </a:r>
            <a:r>
              <a:rPr lang="ru-RU" sz="2800" dirty="0"/>
              <a:t> </a:t>
            </a:r>
            <a:r>
              <a:rPr lang="ru-RU" sz="2800" dirty="0" err="1"/>
              <a:t>був</a:t>
            </a:r>
            <a:r>
              <a:rPr lang="ru-RU" sz="2800" dirty="0"/>
              <a:t> </a:t>
            </a:r>
            <a:r>
              <a:rPr lang="ru-RU" sz="2800" dirty="0" err="1"/>
              <a:t>укладений</a:t>
            </a:r>
            <a:r>
              <a:rPr lang="ru-RU" sz="2800" dirty="0"/>
              <a:t> перший </a:t>
            </a:r>
            <a:r>
              <a:rPr lang="ru-RU" sz="2800" dirty="0" err="1"/>
              <a:t>давньоруський</a:t>
            </a:r>
            <a:r>
              <a:rPr lang="ru-RU" sz="2800" dirty="0"/>
              <a:t> </a:t>
            </a:r>
            <a:r>
              <a:rPr lang="ru-RU" sz="2800" dirty="0" err="1"/>
              <a:t>літописний</a:t>
            </a:r>
            <a:r>
              <a:rPr lang="ru-RU" sz="2800" dirty="0"/>
              <a:t> </a:t>
            </a:r>
            <a:r>
              <a:rPr lang="ru-RU" sz="2800" dirty="0" err="1"/>
              <a:t>звід</a:t>
            </a:r>
            <a:r>
              <a:rPr lang="ru-RU" sz="2800" dirty="0"/>
              <a:t> 1037-1039 </a:t>
            </a:r>
            <a:r>
              <a:rPr lang="ru-RU" sz="2800" dirty="0" err="1"/>
              <a:t>pp</a:t>
            </a:r>
            <a:r>
              <a:rPr lang="ru-RU" sz="2800" dirty="0"/>
              <a:t>. </a:t>
            </a:r>
            <a:r>
              <a:rPr lang="ru-RU" sz="2800" dirty="0" err="1"/>
              <a:t>Найвідомішим</a:t>
            </a:r>
            <a:r>
              <a:rPr lang="ru-RU" sz="2800" dirty="0"/>
              <a:t> є </a:t>
            </a:r>
            <a:r>
              <a:rPr lang="ru-RU" sz="2800" dirty="0" err="1"/>
              <a:t>літопис</a:t>
            </a:r>
            <a:r>
              <a:rPr lang="ru-RU" sz="2800" dirty="0"/>
              <a:t> «</a:t>
            </a:r>
            <a:r>
              <a:rPr lang="ru-RU" sz="2800" dirty="0" err="1"/>
              <a:t>Повість</a:t>
            </a:r>
            <a:r>
              <a:rPr lang="ru-RU" sz="2800" dirty="0"/>
              <a:t> </a:t>
            </a:r>
            <a:r>
              <a:rPr lang="ru-RU" sz="2800" dirty="0" err="1"/>
              <a:t>врем'яних</a:t>
            </a:r>
            <a:r>
              <a:rPr lang="ru-RU" sz="2800" dirty="0"/>
              <a:t> </a:t>
            </a:r>
            <a:r>
              <a:rPr lang="ru-RU" sz="2800" dirty="0" err="1"/>
              <a:t>літ</a:t>
            </a:r>
            <a:r>
              <a:rPr lang="ru-RU" sz="2800" dirty="0"/>
              <a:t>» (1113 p.), </a:t>
            </a:r>
            <a:r>
              <a:rPr lang="ru-RU" sz="2800" dirty="0" err="1"/>
              <a:t>складений</a:t>
            </a:r>
            <a:r>
              <a:rPr lang="ru-RU" sz="2800" dirty="0"/>
              <a:t> у </a:t>
            </a:r>
            <a:r>
              <a:rPr lang="ru-RU" sz="2800" dirty="0" err="1"/>
              <a:t>Києво-Печерському</a:t>
            </a:r>
            <a:r>
              <a:rPr lang="ru-RU" sz="2800" dirty="0"/>
              <a:t> </a:t>
            </a:r>
            <a:r>
              <a:rPr lang="ru-RU" sz="2800" dirty="0" err="1"/>
              <a:t>монастирі</a:t>
            </a:r>
            <a:r>
              <a:rPr lang="ru-RU" sz="2800" dirty="0"/>
              <a:t> </a:t>
            </a:r>
            <a:r>
              <a:rPr lang="ru-RU" sz="2800" dirty="0" err="1"/>
              <a:t>ченцем</a:t>
            </a:r>
            <a:r>
              <a:rPr lang="ru-RU" sz="2800" dirty="0"/>
              <a:t> Нестором (1056-1114 </a:t>
            </a:r>
            <a:r>
              <a:rPr lang="ru-RU" sz="2800" dirty="0" err="1"/>
              <a:t>pp</a:t>
            </a:r>
            <a:r>
              <a:rPr lang="ru-RU" sz="2800" dirty="0"/>
              <a:t>.), в </a:t>
            </a:r>
            <a:r>
              <a:rPr lang="ru-RU" sz="2800" dirty="0" err="1"/>
              <a:t>якому</a:t>
            </a:r>
            <a:r>
              <a:rPr lang="ru-RU" sz="2800" dirty="0"/>
              <a:t> </a:t>
            </a:r>
            <a:r>
              <a:rPr lang="ru-RU" sz="2800" dirty="0" err="1"/>
              <a:t>виклад</a:t>
            </a:r>
            <a:r>
              <a:rPr lang="ru-RU" sz="2800" dirty="0"/>
              <a:t> </a:t>
            </a:r>
            <a:r>
              <a:rPr lang="ru-RU" sz="2800" dirty="0" err="1"/>
              <a:t>відноситься</a:t>
            </a:r>
            <a:r>
              <a:rPr lang="ru-RU" sz="2800" dirty="0"/>
              <a:t> до 1110 року. </a:t>
            </a:r>
            <a:br>
              <a:rPr lang="ru-RU" sz="2800" dirty="0"/>
            </a:br>
            <a:endParaRPr lang="uk-UA" sz="2800" dirty="0"/>
          </a:p>
        </p:txBody>
      </p:sp>
      <p:pic>
        <p:nvPicPr>
          <p:cNvPr id="3" name="Picture 5" descr="250px-14_2_List_of_Radzivill_Chr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6829" y="744777"/>
            <a:ext cx="3478667" cy="5288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812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http://primetour.ua/~uploads/fck/2-thumb(1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63" y="1417638"/>
            <a:ext cx="6787978" cy="50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2880">
              <a:buClr>
                <a:schemeClr val="accent6">
                  <a:lumMod val="75000"/>
                </a:schemeClr>
              </a:buClr>
              <a:defRPr/>
            </a:pPr>
            <a:r>
              <a:rPr lang="uk-UA" sz="6000" i="1" dirty="0">
                <a:solidFill>
                  <a:schemeClr val="bg1"/>
                </a:solidFill>
                <a:latin typeface="Century" pitchFamily="18" charset="0"/>
              </a:rPr>
              <a:t>Архітектура Київської Русі</a:t>
            </a:r>
            <a:endParaRPr lang="ru-RU" sz="6000" i="1" dirty="0">
              <a:solidFill>
                <a:schemeClr val="bg1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949838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12692" y="-117566"/>
            <a:ext cx="6512511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i="1" smtClean="0">
                <a:latin typeface="Arial" pitchFamily="34" charset="0"/>
                <a:cs typeface="Arial" pitchFamily="34" charset="0"/>
              </a:rPr>
              <a:t>Дерев‘яні споруди в містах Київської Русі</a:t>
            </a: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t="8620" r="3288" b="8044"/>
          <a:stretch>
            <a:fillRect/>
          </a:stretch>
        </p:blipFill>
        <p:spPr bwMode="auto">
          <a:xfrm>
            <a:off x="1944552" y="4409984"/>
            <a:ext cx="3563938" cy="229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http://www.booksite.ru/enciklopedia/street/14.gif"/>
          <p:cNvSpPr>
            <a:spLocks noChangeAspect="1" noChangeArrowheads="1"/>
          </p:cNvSpPr>
          <p:nvPr/>
        </p:nvSpPr>
        <p:spPr bwMode="auto">
          <a:xfrm>
            <a:off x="1944552" y="-25409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endParaRPr lang="ru-RU" altLang="uk-UA"/>
          </a:p>
        </p:txBody>
      </p:sp>
      <p:pic>
        <p:nvPicPr>
          <p:cNvPr id="6" name="Picture 7" descr="http://www.booksite.ru/enciklopedia/street/14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9352" y="1508034"/>
            <a:ext cx="7688263" cy="2955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827" y="3671797"/>
            <a:ext cx="433070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890" y="3498759"/>
            <a:ext cx="446405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53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6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8800" y="0"/>
            <a:ext cx="4248150" cy="6935788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13463" y="82551"/>
            <a:ext cx="4859337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uk-UA" sz="2000"/>
              <a:t>  </a:t>
            </a:r>
            <a:r>
              <a:rPr lang="ru-RU" altLang="uk-UA" sz="2000" i="1"/>
              <a:t>Разом з християнством Русь перейняла у Візантії </a:t>
            </a:r>
            <a:r>
              <a:rPr lang="ru-RU" altLang="uk-UA" sz="2000" b="1" i="1"/>
              <a:t>хрестово-купольну конструкцію храму.</a:t>
            </a:r>
          </a:p>
          <a:p>
            <a:r>
              <a:rPr lang="ru-RU" altLang="uk-UA" sz="2000" i="1"/>
              <a:t>Церква такого типу квадратна в плані. Її внутрішній простір розділений чотирма стовпами на </a:t>
            </a:r>
            <a:r>
              <a:rPr lang="ru-RU" altLang="uk-UA" sz="2000" b="1" i="1"/>
              <a:t>три нави </a:t>
            </a:r>
            <a:r>
              <a:rPr lang="ru-RU" altLang="uk-UA" sz="2000" i="1"/>
              <a:t>(від лат. - Корабель): центральний і бічні. Два зводу перетинаються під прямим кутом, утворюючи в </a:t>
            </a:r>
            <a:r>
              <a:rPr lang="ru-RU" altLang="uk-UA" sz="2000" b="1" i="1"/>
              <a:t>підкупольному просторі хрест</a:t>
            </a:r>
            <a:r>
              <a:rPr lang="ru-RU" altLang="uk-UA" sz="2000" i="1"/>
              <a:t> - найважливіший символ християнства. На місці перетину склепінь розташований світловий </a:t>
            </a:r>
            <a:r>
              <a:rPr lang="ru-RU" altLang="uk-UA" sz="2000" b="1" i="1"/>
              <a:t>барабан</a:t>
            </a:r>
            <a:r>
              <a:rPr lang="ru-RU" altLang="uk-UA" sz="2000" i="1"/>
              <a:t>, увінчаний </a:t>
            </a:r>
            <a:r>
              <a:rPr lang="ru-RU" altLang="uk-UA" sz="2000" b="1" i="1"/>
              <a:t>куполом</a:t>
            </a:r>
            <a:r>
              <a:rPr lang="ru-RU" altLang="uk-UA" sz="2000" i="1"/>
              <a:t>. Він знаходиться на стовпах, з'єднаних між собою арками (вони називаються </a:t>
            </a:r>
            <a:r>
              <a:rPr lang="ru-RU" altLang="uk-UA" sz="2000" b="1" i="1"/>
              <a:t>підпружні арки</a:t>
            </a:r>
            <a:r>
              <a:rPr lang="ru-RU" altLang="uk-UA" sz="2000" i="1"/>
              <a:t>).</a:t>
            </a:r>
          </a:p>
          <a:p>
            <a:r>
              <a:rPr lang="ru-RU" altLang="uk-UA" sz="2000" i="1"/>
              <a:t>Верхню частину стін храму завершують </a:t>
            </a:r>
            <a:r>
              <a:rPr lang="ru-RU" altLang="uk-UA" sz="2000" b="1" i="1"/>
              <a:t>закомари</a:t>
            </a:r>
            <a:r>
              <a:rPr lang="ru-RU" altLang="uk-UA" sz="2000" i="1"/>
              <a:t> (від др.-рус. Комар комора - звід). Вони напівкруглі, так як повторюють форму склепінь.</a:t>
            </a:r>
          </a:p>
        </p:txBody>
      </p:sp>
    </p:spTree>
    <p:extLst>
      <p:ext uri="{BB962C8B-B14F-4D97-AF65-F5344CB8AC3E}">
        <p14:creationId xmlns:p14="http://schemas.microsoft.com/office/powerpoint/2010/main" val="41160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6184492" y="2216835"/>
            <a:ext cx="5051425" cy="1939925"/>
          </a:xfrm>
          <a:prstGeom prst="rect">
            <a:avLst/>
          </a:prstGeom>
        </p:spPr>
        <p:txBody>
          <a:bodyPr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Число куполів мало символічний зміст. Два куполи означали </a:t>
            </a:r>
            <a:r>
              <a:rPr lang="ru-RU" b="1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божественне і земне походження Христа, три куполи - символ Святої Трійці (Бог Отець, Бог-Син, Бог-Дух Святий), п'ять - Христос і чотири євангелісти, тринадцять - Христос і 12 учнів-апостолів</a:t>
            </a:r>
            <a:r>
              <a:rPr lang="ru-RU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p07_s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104"/>
          <a:stretch/>
        </p:blipFill>
        <p:spPr bwMode="auto">
          <a:xfrm>
            <a:off x="8094874" y="0"/>
            <a:ext cx="3054350" cy="2123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947579" y="46723"/>
            <a:ext cx="4572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uk-UA" i="1">
                <a:latin typeface="Arial" panose="020B0604020202020204" pitchFamily="34" charset="0"/>
              </a:rPr>
              <a:t>Перші купола на Русі були невисокі, напівкруглі. Вони повторювали форму куполів візантійських храмів. Потім з'явилися шлемовидні купола (шолом - старовинний військовий металевий головний убір), а ще пізніше - цибулинні.</a:t>
            </a:r>
          </a:p>
        </p:txBody>
      </p:sp>
      <p:pic>
        <p:nvPicPr>
          <p:cNvPr id="6" name="Picture 8" descr="Novg_Sofi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274" y="1997016"/>
            <a:ext cx="3103562" cy="2328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126967" y="5160060"/>
            <a:ext cx="4476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uk-UA" i="1">
                <a:latin typeface="Arial" panose="020B0604020202020204" pitchFamily="34" charset="0"/>
              </a:rPr>
              <a:t>Кожен купол завершено православним хрестом, завжди розташованим лицьовою стороною на схід.</a:t>
            </a:r>
          </a:p>
        </p:txBody>
      </p:sp>
      <p:pic>
        <p:nvPicPr>
          <p:cNvPr id="8" name="Picture 5" descr="Дмитр собор Владимир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95"/>
          <a:stretch/>
        </p:blipFill>
        <p:spPr bwMode="auto">
          <a:xfrm>
            <a:off x="8268904" y="3997865"/>
            <a:ext cx="2880320" cy="2615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00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2905125" y="4451350"/>
            <a:ext cx="8677275" cy="2159000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en-US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Зазвичай храм </a:t>
            </a:r>
            <a:r>
              <a:rPr lang="ru-RU" b="1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має три входи</a:t>
            </a:r>
            <a:r>
              <a:rPr lang="ru-RU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 головний (західний) і два бічних (північний і південний). У Древній Русі навколо церкви будували галереї, або гульбища (від слова «гуляти»). Їх зводили з трьох сторін - північній, західній і південній. Деякі храми мали боковий вівтар прибудови, в кожній з яких був свій вівтар і могли здійснювати служби. Прибудова із західного боку храму (там, де був головний вхід) називалася </a:t>
            </a:r>
            <a:r>
              <a:rPr lang="ru-RU" b="1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притвор</a:t>
            </a:r>
            <a:r>
              <a:rPr lang="ru-RU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план церкв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7488" y="274638"/>
            <a:ext cx="8820150" cy="3586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51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348" y="614272"/>
            <a:ext cx="10972800" cy="1143000"/>
          </a:xfrm>
        </p:spPr>
        <p:txBody>
          <a:bodyPr/>
          <a:lstStyle/>
          <a:p>
            <a:pPr marL="0" indent="0"/>
            <a:r>
              <a:rPr lang="uk-UA" dirty="0"/>
              <a:t>Культура Київської Русі є результатом тривалого процесу як внутрішнього розвитку східнослов'янського 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суспільства</a:t>
            </a:r>
            <a:r>
              <a:rPr lang="uk-UA" dirty="0"/>
              <a:t>, так і зовнішнього впливу світової цивілізації.</a:t>
            </a:r>
            <a:br>
              <a:rPr lang="uk-UA" dirty="0"/>
            </a:b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pic>
        <p:nvPicPr>
          <p:cNvPr id="9218" name="Picture 2" descr="Результат пошуку зображень за запитом &quot;київська русь культур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332" y="3686991"/>
            <a:ext cx="3274332" cy="24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Результат пошуку зображень за запитом &quot;київська русь культур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17" y="3431178"/>
            <a:ext cx="4298860" cy="316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Результат пошуку зображень за запитом &quot;київська русь культур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0" y="3431178"/>
            <a:ext cx="28575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63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Picture 2" descr="http://primetour.ua/~uploads/fck/_MG_0885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288"/>
            <a:ext cx="123052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1"/>
          <p:cNvSpPr txBox="1">
            <a:spLocks/>
          </p:cNvSpPr>
          <p:nvPr/>
        </p:nvSpPr>
        <p:spPr>
          <a:xfrm>
            <a:off x="395288" y="274638"/>
            <a:ext cx="11967672" cy="34750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" indent="0">
              <a:buFont typeface="Georgia" panose="02040502050405020303" pitchFamily="18" charset="0"/>
              <a:buNone/>
            </a:pPr>
            <a:r>
              <a:rPr lang="en-US" altLang="uk-UA" smtClean="0">
                <a:solidFill>
                  <a:schemeClr val="bg1"/>
                </a:solidFill>
              </a:rPr>
              <a:t>        </a:t>
            </a:r>
            <a:r>
              <a:rPr lang="ru-RU" altLang="uk-UA" sz="200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 підлогою церкви знаходилися подклети, в яких ховали знатних людей і священнослужителів. </a:t>
            </a:r>
          </a:p>
          <a:p>
            <a:pPr marL="44450" indent="0">
              <a:buFont typeface="Georgia" panose="02040502050405020303" pitchFamily="18" charset="0"/>
              <a:buNone/>
            </a:pPr>
            <a:r>
              <a:rPr lang="ru-RU" altLang="uk-UA" sz="200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Східна частина храму має апсиди (від грец. Апсида-дуга) - напівкруглі виступи. В залежності від розмірів храму може бути одна або п'ять апсид. Кожна перекрита напівкуполом. У апсидах розміщений вівтар («жертовник»). У вівтар можуть входити лише чоловіки.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" t="6625" r="4910" b="6349"/>
          <a:stretch>
            <a:fillRect/>
          </a:stretch>
        </p:blipFill>
        <p:spPr bwMode="auto">
          <a:xfrm>
            <a:off x="-1" y="33338"/>
            <a:ext cx="12305211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92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3051991" y="78695"/>
            <a:ext cx="4572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4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uk-UA" i="1">
                <a:latin typeface="Arial" panose="020B0604020202020204" pitchFamily="34" charset="0"/>
              </a:rPr>
              <a:t>В центрі вівтаря знаходиться престол - квадратний кам'яний стіл, символ гроба Господня. Згідно православній вірі, під час богослужіння Господь незримо перебуває на престолі.</a:t>
            </a:r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8128816" y="385083"/>
            <a:ext cx="39020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uk-UA" i="1">
                <a:latin typeface="Arial" panose="020B0604020202020204" pitchFamily="34" charset="0"/>
              </a:rPr>
              <a:t>Перед ним влаштовано піднесення - солея. По боках солеї розташовані криласи - місця для півчих. Виступ у центрі солеї, навпроти Царських врат, називається амвон (від грец. «Сходити»). З амвона виголошуються проповіді, читається Євангеліє.</a:t>
            </a:r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2915466" y="4687208"/>
            <a:ext cx="9115425" cy="1989137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У південній частині вівтаря розташована ризниця (дьяконник) - приміщення, де зберігається церковне начиння і облачення (ризи) священиків. Зліва від престолу, в північній або північно-східній частині вівтаря, є спеціальний стіл - жертовник. Під час служби на нього кладуть освячені хліба і вино для причастя. Від решти простору церкви вівтар відділений іконостасом (перегородкою з іконами).</a:t>
            </a: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план церкви"/>
          <p:cNvPicPr>
            <a:picLocks noChangeAspect="1" noChangeArrowheads="1"/>
          </p:cNvPicPr>
          <p:nvPr/>
        </p:nvPicPr>
        <p:blipFill rotWithShape="1">
          <a:blip r:embed="rId2"/>
          <a:srcRect r="39497"/>
          <a:stretch/>
        </p:blipFill>
        <p:spPr bwMode="auto">
          <a:xfrm>
            <a:off x="3642541" y="1704295"/>
            <a:ext cx="4297363" cy="288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05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Picture 2" descr="F:\!!!!\щщщщ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563887" y="4157018"/>
            <a:ext cx="7955555" cy="242334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uk-UA" sz="7200" i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Золоті ворота</a:t>
            </a:r>
            <a:endParaRPr lang="ru-RU" sz="72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19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десятин церков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894" y="875411"/>
            <a:ext cx="7550331" cy="598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096000" y="1649872"/>
            <a:ext cx="3954379" cy="2216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uk-UA" dirty="0" smtClean="0"/>
              <a:t>Десятинна </a:t>
            </a:r>
            <a:br>
              <a:rPr lang="uk-UA" dirty="0" smtClean="0"/>
            </a:br>
            <a:r>
              <a:rPr lang="uk-UA" dirty="0" smtClean="0"/>
              <a:t>церква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454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42649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0"/>
            <a:ext cx="6635018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6" y="-919163"/>
            <a:ext cx="12372975" cy="77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397" y="-890588"/>
            <a:ext cx="7633099" cy="777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96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Яросла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8" y="246534"/>
            <a:ext cx="2503376" cy="32406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p03_d1_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0288" y="620713"/>
            <a:ext cx="4221162" cy="532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Прямоугольник 5"/>
          <p:cNvSpPr>
            <a:spLocks noChangeArrowheads="1"/>
          </p:cNvSpPr>
          <p:nvPr/>
        </p:nvSpPr>
        <p:spPr bwMode="auto">
          <a:xfrm>
            <a:off x="2918564" y="620713"/>
            <a:ext cx="289351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uk-UA" sz="2000" dirty="0"/>
              <a:t>У 1019 р. Ярослав, прозваний Мудрим (978-1054), став </a:t>
            </a:r>
            <a:r>
              <a:rPr lang="ru-RU" altLang="uk-UA" sz="2000" dirty="0" err="1"/>
              <a:t>єдиним</a:t>
            </a:r>
            <a:r>
              <a:rPr lang="ru-RU" altLang="uk-UA" sz="2000" dirty="0"/>
              <a:t> правителем </a:t>
            </a:r>
            <a:r>
              <a:rPr lang="ru-RU" altLang="uk-UA" sz="2000" dirty="0" err="1"/>
              <a:t>Руської</a:t>
            </a:r>
            <a:r>
              <a:rPr lang="ru-RU" altLang="uk-UA" sz="2000" dirty="0"/>
              <a:t> </a:t>
            </a:r>
            <a:r>
              <a:rPr lang="ru-RU" altLang="uk-UA" sz="2000" dirty="0" err="1"/>
              <a:t>землі</a:t>
            </a:r>
            <a:r>
              <a:rPr lang="ru-RU" altLang="uk-UA" sz="2000" dirty="0"/>
              <a:t>. У 1037 р. </a:t>
            </a:r>
            <a:r>
              <a:rPr lang="ru-RU" altLang="uk-UA" sz="2000" dirty="0" err="1"/>
              <a:t>почалося</a:t>
            </a:r>
            <a:r>
              <a:rPr lang="ru-RU" altLang="uk-UA" sz="2000" dirty="0"/>
              <a:t> </a:t>
            </a:r>
            <a:r>
              <a:rPr lang="ru-RU" altLang="uk-UA" sz="2000" dirty="0" err="1"/>
              <a:t>будівництво</a:t>
            </a:r>
            <a:r>
              <a:rPr lang="ru-RU" altLang="uk-UA" sz="2000" dirty="0"/>
              <a:t> </a:t>
            </a:r>
            <a:r>
              <a:rPr lang="ru-RU" altLang="uk-UA" sz="2000" dirty="0" err="1"/>
              <a:t>грандіозного</a:t>
            </a:r>
            <a:r>
              <a:rPr lang="ru-RU" altLang="uk-UA" sz="2000" dirty="0"/>
              <a:t> головного храму </a:t>
            </a:r>
            <a:r>
              <a:rPr lang="ru-RU" altLang="uk-UA" sz="2000" dirty="0" err="1"/>
              <a:t>столиці</a:t>
            </a:r>
            <a:r>
              <a:rPr lang="ru-RU" altLang="uk-UA" sz="2000" dirty="0"/>
              <a:t> - собору Св. </a:t>
            </a:r>
            <a:r>
              <a:rPr lang="ru-RU" altLang="uk-UA" sz="2000" dirty="0" err="1"/>
              <a:t>Софії</a:t>
            </a:r>
            <a:r>
              <a:rPr lang="ru-RU" altLang="uk-UA" sz="2000" dirty="0"/>
              <a:t>. Таким чином, Ярослав </a:t>
            </a:r>
            <a:r>
              <a:rPr lang="ru-RU" altLang="uk-UA" sz="2000" dirty="0" err="1"/>
              <a:t>Мудрий</a:t>
            </a:r>
            <a:r>
              <a:rPr lang="ru-RU" altLang="uk-UA" sz="2000" dirty="0"/>
              <a:t> </a:t>
            </a:r>
            <a:r>
              <a:rPr lang="ru-RU" altLang="uk-UA" sz="2000" dirty="0" err="1"/>
              <a:t>проголошував</a:t>
            </a:r>
            <a:r>
              <a:rPr lang="ru-RU" altLang="uk-UA" sz="2000" dirty="0"/>
              <a:t> </a:t>
            </a:r>
            <a:r>
              <a:rPr lang="ru-RU" altLang="uk-UA" sz="2000" dirty="0" err="1"/>
              <a:t>Київ</a:t>
            </a:r>
            <a:r>
              <a:rPr lang="ru-RU" altLang="uk-UA" sz="2000" dirty="0"/>
              <a:t> </a:t>
            </a:r>
            <a:r>
              <a:rPr lang="ru-RU" altLang="uk-UA" sz="2000" dirty="0" err="1"/>
              <a:t>рівним</a:t>
            </a:r>
            <a:r>
              <a:rPr lang="ru-RU" altLang="uk-UA" sz="2000" dirty="0"/>
              <a:t> Константинополю, де </a:t>
            </a:r>
            <a:r>
              <a:rPr lang="ru-RU" altLang="uk-UA" sz="2000" dirty="0" err="1"/>
              <a:t>головний</a:t>
            </a:r>
            <a:r>
              <a:rPr lang="ru-RU" altLang="uk-UA" sz="2000" dirty="0"/>
              <a:t> собор </a:t>
            </a:r>
            <a:r>
              <a:rPr lang="ru-RU" altLang="uk-UA" sz="2000" dirty="0" err="1"/>
              <a:t>теж</a:t>
            </a:r>
            <a:r>
              <a:rPr lang="ru-RU" altLang="uk-UA" sz="2000" dirty="0"/>
              <a:t> </a:t>
            </a:r>
            <a:r>
              <a:rPr lang="ru-RU" altLang="uk-UA" sz="2000" dirty="0" err="1"/>
              <a:t>був</a:t>
            </a:r>
            <a:r>
              <a:rPr lang="ru-RU" altLang="uk-UA" sz="2000" dirty="0"/>
              <a:t> </a:t>
            </a:r>
            <a:r>
              <a:rPr lang="ru-RU" altLang="uk-UA" sz="2000" dirty="0" err="1"/>
              <a:t>присвячений</a:t>
            </a:r>
            <a:r>
              <a:rPr lang="ru-RU" altLang="uk-UA" sz="2000" dirty="0"/>
              <a:t> св. </a:t>
            </a:r>
            <a:r>
              <a:rPr lang="ru-RU" altLang="uk-UA" sz="2000" dirty="0" err="1"/>
              <a:t>Софії</a:t>
            </a:r>
            <a:r>
              <a:rPr lang="ru-RU" alt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1328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37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2" descr="F:\!!!!\шз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6" y="-22225"/>
            <a:ext cx="9147175" cy="69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94814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Picture 6" descr="DSCN68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6166" y="11112"/>
            <a:ext cx="5651500" cy="4237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DSCN68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24866" y="3648075"/>
            <a:ext cx="4279900" cy="320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3114766" y="4211637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uk-UA" i="1">
                <a:latin typeface="Arial" panose="020B0604020202020204" pitchFamily="34" charset="0"/>
              </a:rPr>
              <a:t>Центральний купол (символ Ісуса Христа) оточують чотири куполи поменше (символи чотирьох євангелістів: Матвія, Марка, Луки та Іоанна), а до них примикають інші вісім куполів. Всього їх 13, по числу учнів та їхні вчителі. Чотири глави навколо головного купола.</a:t>
            </a:r>
          </a:p>
        </p:txBody>
      </p:sp>
    </p:spTree>
    <p:extLst>
      <p:ext uri="{BB962C8B-B14F-4D97-AF65-F5344CB8AC3E}">
        <p14:creationId xmlns:p14="http://schemas.microsoft.com/office/powerpoint/2010/main" val="132400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SCN68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34" y="0"/>
            <a:ext cx="51435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6397534" y="750888"/>
            <a:ext cx="40338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uk-UA" i="1">
                <a:latin typeface="Arial" panose="020B0604020202020204" pitchFamily="34" charset="0"/>
              </a:rPr>
              <a:t> Будували собор російські майстри під керівництвом архітекторів з Візантії. Матеріалом для будівництва була рожева плінфа. Колони клали з цегли. Карнизи, огорожі, підлоги виконали з місцевого сланцю, так званого червоного шиферу, який має красивий малиново-фіолетовий колір. Підлоги покривали мозаїкою. Зовні собор прикрашали ніші і вікна, викладені з плінфи хрести і меандри - геометричні орнаменти, кладка з прихованим поруч і смуги шорсткого, необробленого каменю. У Х</a:t>
            </a:r>
            <a:r>
              <a:rPr lang="en-US" altLang="uk-UA" i="1">
                <a:latin typeface="Arial" panose="020B0604020202020204" pitchFamily="34" charset="0"/>
              </a:rPr>
              <a:t>V</a:t>
            </a:r>
            <a:r>
              <a:rPr lang="ru-RU" altLang="uk-UA" i="1">
                <a:latin typeface="Arial" panose="020B0604020202020204" pitchFamily="34" charset="0"/>
              </a:rPr>
              <a:t>ІІ-Х</a:t>
            </a:r>
            <a:r>
              <a:rPr lang="en-US" altLang="uk-UA" i="1">
                <a:latin typeface="Arial" panose="020B0604020202020204" pitchFamily="34" charset="0"/>
              </a:rPr>
              <a:t>V</a:t>
            </a:r>
            <a:r>
              <a:rPr lang="ru-RU" altLang="uk-UA" i="1">
                <a:latin typeface="Arial" panose="020B0604020202020204" pitchFamily="34" charset="0"/>
              </a:rPr>
              <a:t>Ш ст. собор піддався переробкам. У наш час древня кладка видна лише на ділянках, де спеціально знята штукатурка.</a:t>
            </a:r>
          </a:p>
        </p:txBody>
      </p:sp>
    </p:spTree>
    <p:extLst>
      <p:ext uri="{BB962C8B-B14F-4D97-AF65-F5344CB8AC3E}">
        <p14:creationId xmlns:p14="http://schemas.microsoft.com/office/powerpoint/2010/main" val="197348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0743" y="326889"/>
            <a:ext cx="7881257" cy="1143000"/>
          </a:xfrm>
        </p:spPr>
        <p:txBody>
          <a:bodyPr/>
          <a:lstStyle/>
          <a:p>
            <a:r>
              <a:rPr lang="ru-RU" dirty="0" err="1"/>
              <a:t>Величезне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для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мала </a:t>
            </a:r>
            <a:r>
              <a:rPr lang="ru-RU" dirty="0" err="1"/>
              <a:t>поява</a:t>
            </a:r>
            <a:r>
              <a:rPr lang="ru-RU" dirty="0"/>
              <a:t> </a:t>
            </a:r>
            <a:r>
              <a:rPr lang="ru-RU" dirty="0" err="1"/>
              <a:t>писемності</a:t>
            </a:r>
            <a:r>
              <a:rPr lang="ru-RU" dirty="0"/>
              <a:t>. </a:t>
            </a:r>
            <a:r>
              <a:rPr lang="ru-RU" dirty="0" err="1"/>
              <a:t>Слов'янську</a:t>
            </a:r>
            <a:r>
              <a:rPr lang="ru-RU" dirty="0"/>
              <a:t> азбуку створили </a:t>
            </a:r>
            <a:r>
              <a:rPr lang="ru-RU" dirty="0" err="1"/>
              <a:t>близько</a:t>
            </a:r>
            <a:r>
              <a:rPr lang="ru-RU" dirty="0"/>
              <a:t> 863р. </a:t>
            </a:r>
            <a:r>
              <a:rPr lang="ru-RU" dirty="0" err="1"/>
              <a:t>болгарські</a:t>
            </a:r>
            <a:r>
              <a:rPr lang="ru-RU" dirty="0"/>
              <a:t> </a:t>
            </a:r>
            <a:r>
              <a:rPr lang="ru-RU" dirty="0" err="1"/>
              <a:t>просвітителі</a:t>
            </a:r>
            <a:r>
              <a:rPr lang="ru-RU" dirty="0"/>
              <a:t> </a:t>
            </a:r>
            <a:r>
              <a:rPr lang="ru-RU" dirty="0" err="1"/>
              <a:t>Кирило</a:t>
            </a:r>
            <a:r>
              <a:rPr lang="ru-RU" dirty="0"/>
              <a:t> та </a:t>
            </a:r>
            <a:r>
              <a:rPr lang="ru-RU" dirty="0" err="1"/>
              <a:t>Мефодій</a:t>
            </a:r>
            <a:r>
              <a:rPr lang="ru-RU" dirty="0"/>
              <a:t> (</a:t>
            </a:r>
            <a:r>
              <a:rPr lang="ru-RU" dirty="0" err="1"/>
              <a:t>кирилиця</a:t>
            </a:r>
            <a:r>
              <a:rPr lang="ru-RU" dirty="0"/>
              <a:t>, яка </a:t>
            </a:r>
            <a:r>
              <a:rPr lang="ru-RU" dirty="0" err="1"/>
              <a:t>лежить</a:t>
            </a:r>
            <a:r>
              <a:rPr lang="ru-RU" dirty="0"/>
              <a:t> в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та </a:t>
            </a:r>
            <a:r>
              <a:rPr lang="ru-RU" dirty="0" err="1"/>
              <a:t>російського</a:t>
            </a:r>
            <a:r>
              <a:rPr lang="ru-RU" dirty="0"/>
              <a:t> </a:t>
            </a:r>
            <a:r>
              <a:rPr lang="ru-RU" dirty="0" err="1"/>
              <a:t>алфавітів</a:t>
            </a:r>
            <a:r>
              <a:rPr lang="ru-RU" dirty="0"/>
              <a:t>). </a:t>
            </a:r>
            <a:br>
              <a:rPr lang="ru-RU" dirty="0"/>
            </a:br>
            <a:endParaRPr lang="uk-UA" dirty="0"/>
          </a:p>
        </p:txBody>
      </p:sp>
      <p:pic>
        <p:nvPicPr>
          <p:cNvPr id="3" name="Picture 9" descr="b9c581ea58a79f27763d5b8f465047a41c1d44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8637" y="537710"/>
            <a:ext cx="3213100" cy="3671887"/>
          </a:xfrm>
          <a:prstGeom prst="rect">
            <a:avLst/>
          </a:prstGeom>
          <a:noFill/>
        </p:spPr>
      </p:pic>
      <p:sp>
        <p:nvSpPr>
          <p:cNvPr id="4" name="Прямокутник 3"/>
          <p:cNvSpPr/>
          <p:nvPr/>
        </p:nvSpPr>
        <p:spPr>
          <a:xfrm>
            <a:off x="1139399" y="4419991"/>
            <a:ext cx="2711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/>
              <a:t>Старослов'янська</a:t>
            </a:r>
            <a:r>
              <a:rPr lang="ru-RU" i="1" dirty="0"/>
              <a:t> азбука</a:t>
            </a:r>
          </a:p>
        </p:txBody>
      </p:sp>
    </p:spTree>
    <p:extLst>
      <p:ext uri="{BB962C8B-B14F-4D97-AF65-F5344CB8AC3E}">
        <p14:creationId xmlns:p14="http://schemas.microsoft.com/office/powerpoint/2010/main" val="347460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" name="Picture 2" descr="http://bestrealty.kiev.ua/kiev-picture/photo-kiev/kiev-big/sofi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" y="-19050"/>
            <a:ext cx="6220561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0"/>
            <a:ext cx="6530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DSCN6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0709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DSCN68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-19050"/>
            <a:ext cx="6313759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DSCN68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19050"/>
            <a:ext cx="12239548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83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xit" presetSubtype="54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5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2598238" y="273050"/>
            <a:ext cx="45720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uk-UA" i="1">
                <a:latin typeface="Arial" panose="020B0604020202020204" pitchFamily="34" charset="0"/>
              </a:rPr>
              <a:t>Чудовий інтер'єр Софійського собору багато в чому зберігся. Це мозаїки та фрески. Шматочки смальти (кольорового непрозорого скла), з якої виконані мозаїки, мають різний нахил і тому іскряться на світлі, створюючи враження «мерехтливого живопису».</a:t>
            </a:r>
          </a:p>
        </p:txBody>
      </p:sp>
      <p:pic>
        <p:nvPicPr>
          <p:cNvPr id="14" name="Picture 5" descr="p03_d1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238" y="0"/>
            <a:ext cx="36512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p03_d1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76" y="2395537"/>
            <a:ext cx="344805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p03_d1_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463" y="2703512"/>
            <a:ext cx="29083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2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03_d1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4034" y="0"/>
            <a:ext cx="5432425" cy="6858000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618197" y="2874963"/>
            <a:ext cx="3563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endParaRPr lang="ru-RU" altLang="uk-UA" b="1"/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6673759" y="566738"/>
            <a:ext cx="3708400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uk-UA" i="1">
                <a:latin typeface="Arial" panose="020B0604020202020204" pitchFamily="34" charset="0"/>
              </a:rPr>
              <a:t>У головному куполі зображений Христос Вседержитель з Євангелієм в лівій руці, в круглому обрамленні - медальйоні.</a:t>
            </a:r>
          </a:p>
          <a:p>
            <a:r>
              <a:rPr lang="ru-RU" altLang="uk-UA" i="1">
                <a:latin typeface="Arial" panose="020B0604020202020204" pitchFamily="34" charset="0"/>
              </a:rPr>
              <a:t>  Його оточують архангели (збереглося мозаїчне зображення одного з них, решта написані маслом).</a:t>
            </a:r>
          </a:p>
          <a:p>
            <a:endParaRPr lang="ru-RU" altLang="uk-UA" i="1">
              <a:latin typeface="Arial" panose="020B0604020202020204" pitchFamily="34" charset="0"/>
            </a:endParaRPr>
          </a:p>
          <a:p>
            <a:r>
              <a:rPr lang="ru-RU" altLang="uk-UA" i="1">
                <a:latin typeface="Arial" panose="020B0604020202020204" pitchFamily="34" charset="0"/>
              </a:rPr>
              <a:t>  У барабані центрального купола в простінках між вікнами - фігури апостолів-учнів Христа, як ніби літають у повітрі.</a:t>
            </a:r>
          </a:p>
          <a:p>
            <a:endParaRPr lang="ru-RU" altLang="uk-UA" i="1">
              <a:latin typeface="Arial" panose="020B0604020202020204" pitchFamily="34" charset="0"/>
            </a:endParaRPr>
          </a:p>
          <a:p>
            <a:r>
              <a:rPr lang="ru-RU" altLang="uk-UA" i="1">
                <a:latin typeface="Arial" panose="020B0604020202020204" pitchFamily="34" charset="0"/>
              </a:rPr>
              <a:t>На стовпах, що підтримують купол зображення чотирьох євангелістів.</a:t>
            </a:r>
          </a:p>
        </p:txBody>
      </p:sp>
    </p:spTree>
    <p:extLst>
      <p:ext uri="{BB962C8B-B14F-4D97-AF65-F5344CB8AC3E}">
        <p14:creationId xmlns:p14="http://schemas.microsoft.com/office/powerpoint/2010/main" val="19762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kiev ru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33376"/>
            <a:ext cx="3455988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Прямоугольник 2"/>
          <p:cNvSpPr>
            <a:spLocks noChangeArrowheads="1"/>
          </p:cNvSpPr>
          <p:nvPr/>
        </p:nvSpPr>
        <p:spPr bwMode="auto">
          <a:xfrm>
            <a:off x="2138363" y="1196975"/>
            <a:ext cx="45720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uk-UA">
                <a:latin typeface="Arial" panose="020B0604020202020204" pitchFamily="34" charset="0"/>
              </a:rPr>
              <a:t>Христос, архангели, апостоли символізують Церква небесну.</a:t>
            </a:r>
          </a:p>
          <a:p>
            <a:pPr algn="ctr"/>
            <a:endParaRPr lang="ru-RU" altLang="uk-UA">
              <a:latin typeface="Arial" panose="020B0604020202020204" pitchFamily="34" charset="0"/>
            </a:endParaRPr>
          </a:p>
          <a:p>
            <a:pPr algn="ctr"/>
            <a:r>
              <a:rPr lang="ru-RU" altLang="uk-UA">
                <a:latin typeface="Arial" panose="020B0604020202020204" pitchFamily="34" charset="0"/>
              </a:rPr>
              <a:t>Образ Богоматері-заступниці - символ Церкви земної.</a:t>
            </a:r>
          </a:p>
          <a:p>
            <a:pPr algn="ctr"/>
            <a:endParaRPr lang="ru-RU" altLang="uk-UA">
              <a:latin typeface="Arial" panose="020B0604020202020204" pitchFamily="34" charset="0"/>
            </a:endParaRPr>
          </a:p>
          <a:p>
            <a:pPr algn="ctr"/>
            <a:r>
              <a:rPr lang="ru-RU" altLang="uk-UA">
                <a:latin typeface="Arial" panose="020B0604020202020204" pitchFamily="34" charset="0"/>
              </a:rPr>
              <a:t>Фігура Богоматері розміщена в центральній апсиді на золотому фоні. Висота її досягає п'яти метрів. Вона зображена з піднесеними в молінні до Спасителя руками. Таке зображення Богоматері називається Оранта</a:t>
            </a:r>
          </a:p>
          <a:p>
            <a:pPr algn="ctr"/>
            <a:r>
              <a:rPr lang="ru-RU" altLang="uk-UA">
                <a:latin typeface="Arial" panose="020B0604020202020204" pitchFamily="34" charset="0"/>
              </a:rPr>
              <a:t> (від лат. - Молиться).</a:t>
            </a:r>
          </a:p>
          <a:p>
            <a:pPr algn="ctr"/>
            <a:endParaRPr lang="ru-RU" altLang="uk-UA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9483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5808663" y="404813"/>
            <a:ext cx="47926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uk-UA"/>
              <a:t>Софійський собор знаменитий своїми фресками не тільки на релігійні сюжети, але і на світські теми: збереглися зображення скоморохів, сцени князівського полювання.</a:t>
            </a:r>
          </a:p>
        </p:txBody>
      </p:sp>
      <p:pic>
        <p:nvPicPr>
          <p:cNvPr id="3" name="Picture 6" descr="p03_d1_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1950" y="188913"/>
            <a:ext cx="3651250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SCN68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3339" y="2205038"/>
            <a:ext cx="3889375" cy="247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DSCN68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0101" y="3284539"/>
            <a:ext cx="2587625" cy="3449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602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81200" y="358775"/>
            <a:ext cx="8229600" cy="1143000"/>
          </a:xfrm>
        </p:spPr>
        <p:txBody>
          <a:bodyPr/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endParaRPr lang="ru-RU" dirty="0"/>
          </a:p>
        </p:txBody>
      </p:sp>
      <p:pic>
        <p:nvPicPr>
          <p:cNvPr id="33796" name="Picture 2" descr="F:\!!!!\ъъъ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12192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817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085975"/>
            <a:ext cx="4446587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Файл:Chrám svatého Micha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2263" y="423864"/>
            <a:ext cx="3803650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Прямоугольник 4"/>
          <p:cNvSpPr>
            <a:spLocks noChangeArrowheads="1"/>
          </p:cNvSpPr>
          <p:nvPr/>
        </p:nvSpPr>
        <p:spPr bwMode="auto">
          <a:xfrm>
            <a:off x="7000876" y="3425826"/>
            <a:ext cx="3521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uk-UA" i="1"/>
              <a:t>Михайлівський Золотоверхий </a:t>
            </a:r>
            <a:endParaRPr lang="en-US" altLang="uk-UA" i="1"/>
          </a:p>
          <a:p>
            <a:pPr algn="ctr"/>
            <a:r>
              <a:rPr lang="ru-RU" altLang="uk-UA" i="1"/>
              <a:t>монастир</a:t>
            </a:r>
          </a:p>
        </p:txBody>
      </p:sp>
      <p:sp>
        <p:nvSpPr>
          <p:cNvPr id="34823" name="Прямоугольник 5"/>
          <p:cNvSpPr>
            <a:spLocks noChangeArrowheads="1"/>
          </p:cNvSpPr>
          <p:nvPr/>
        </p:nvSpPr>
        <p:spPr bwMode="auto">
          <a:xfrm>
            <a:off x="1524000" y="5416551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uk-UA" i="1"/>
              <a:t>Успенський храм Печерського монастиря</a:t>
            </a:r>
          </a:p>
        </p:txBody>
      </p:sp>
    </p:spTree>
    <p:extLst>
      <p:ext uri="{BB962C8B-B14F-4D97-AF65-F5344CB8AC3E}">
        <p14:creationId xmlns:p14="http://schemas.microsoft.com/office/powerpoint/2010/main" val="15535766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04814"/>
            <a:ext cx="3816350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Прямоугольник 3"/>
          <p:cNvSpPr>
            <a:spLocks noChangeArrowheads="1"/>
          </p:cNvSpPr>
          <p:nvPr/>
        </p:nvSpPr>
        <p:spPr bwMode="auto">
          <a:xfrm>
            <a:off x="5913438" y="6237289"/>
            <a:ext cx="2655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uk-UA" dirty="0" err="1"/>
              <a:t>Видубицький</a:t>
            </a:r>
            <a:r>
              <a:rPr lang="ru-RU" altLang="uk-UA" dirty="0"/>
              <a:t> </a:t>
            </a:r>
            <a:r>
              <a:rPr lang="ru-RU" altLang="uk-UA" dirty="0" err="1"/>
              <a:t>монастир</a:t>
            </a:r>
            <a:endParaRPr lang="en-US" altLang="uk-UA" dirty="0"/>
          </a:p>
          <a:p>
            <a:endParaRPr lang="ru-RU" altLang="uk-UA" dirty="0"/>
          </a:p>
        </p:txBody>
      </p:sp>
      <p:sp>
        <p:nvSpPr>
          <p:cNvPr id="35846" name="Прямоугольник 4"/>
          <p:cNvSpPr>
            <a:spLocks noChangeArrowheads="1"/>
          </p:cNvSpPr>
          <p:nvPr/>
        </p:nvSpPr>
        <p:spPr bwMode="auto">
          <a:xfrm>
            <a:off x="7105650" y="5799139"/>
            <a:ext cx="2389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uk-UA"/>
              <a:t>Кловський монастир</a:t>
            </a:r>
          </a:p>
        </p:txBody>
      </p:sp>
      <p:pic>
        <p:nvPicPr>
          <p:cNvPr id="358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8" y="409576"/>
            <a:ext cx="4430712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81757"/>
            <a:ext cx="8594725" cy="605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6443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739914" y="55623"/>
            <a:ext cx="1063415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Образотворче мистецтво </a:t>
            </a:r>
            <a:endParaRPr lang="uk-UA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Київської </a:t>
            </a:r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Русі</a:t>
            </a:r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1298483" y="1940240"/>
            <a:ext cx="5215528" cy="4572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dirty="0" err="1" smtClean="0"/>
              <a:t>Монументальний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живопис</a:t>
            </a:r>
            <a:r>
              <a:rPr lang="ru-RU" sz="2400" dirty="0" smtClean="0"/>
              <a:t> — </a:t>
            </a:r>
            <a:r>
              <a:rPr lang="ru-RU" sz="2400" dirty="0" err="1" smtClean="0"/>
              <a:t>головна</a:t>
            </a:r>
            <a:r>
              <a:rPr lang="ru-RU" sz="2400" dirty="0" smtClean="0"/>
              <a:t> </a:t>
            </a:r>
            <a:r>
              <a:rPr lang="ru-RU" sz="2400" dirty="0" err="1" smtClean="0"/>
              <a:t>складова</a:t>
            </a:r>
            <a:r>
              <a:rPr lang="ru-RU" sz="2400" dirty="0" smtClean="0"/>
              <a:t> </a:t>
            </a:r>
            <a:r>
              <a:rPr lang="ru-RU" sz="2400" dirty="0" err="1" smtClean="0"/>
              <a:t>частина</a:t>
            </a:r>
            <a:r>
              <a:rPr lang="ru-RU" sz="2400" dirty="0" smtClean="0"/>
              <a:t> </a:t>
            </a:r>
            <a:r>
              <a:rPr lang="ru-RU" sz="2400" dirty="0" err="1" smtClean="0"/>
              <a:t>оздоблення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інтер'єру</a:t>
            </a:r>
            <a:r>
              <a:rPr lang="ru-RU" sz="2400" dirty="0" smtClean="0"/>
              <a:t> </a:t>
            </a:r>
            <a:r>
              <a:rPr lang="ru-RU" sz="2400" dirty="0" err="1" smtClean="0"/>
              <a:t>давньоруських</a:t>
            </a:r>
            <a:r>
              <a:rPr lang="ru-RU" sz="2400" dirty="0" smtClean="0"/>
              <a:t> </a:t>
            </a:r>
            <a:r>
              <a:rPr lang="ru-RU" sz="2400" dirty="0" err="1" smtClean="0"/>
              <a:t>палаців</a:t>
            </a:r>
            <a:r>
              <a:rPr lang="ru-RU" sz="2400" dirty="0" smtClean="0"/>
              <a:t> і </a:t>
            </a:r>
            <a:r>
              <a:rPr lang="ru-RU" sz="2400" dirty="0" err="1" smtClean="0"/>
              <a:t>храмів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прикрашалися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розкішними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настінними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мозаїками</a:t>
            </a:r>
            <a:r>
              <a:rPr lang="ru-RU" sz="2400" dirty="0" smtClean="0"/>
              <a:t>, фресками, </a:t>
            </a:r>
            <a:r>
              <a:rPr lang="ru-RU" sz="2400" dirty="0" err="1" smtClean="0"/>
              <a:t>різьбленим</a:t>
            </a:r>
            <a:r>
              <a:rPr lang="ru-RU" sz="2400" dirty="0" smtClean="0"/>
              <a:t> </a:t>
            </a:r>
            <a:r>
              <a:rPr lang="ru-RU" sz="2400" dirty="0" err="1" smtClean="0"/>
              <a:t>каменем</a:t>
            </a:r>
            <a:r>
              <a:rPr lang="ru-RU" sz="2400" dirty="0" smtClean="0"/>
              <a:t>, </a:t>
            </a:r>
            <a:r>
              <a:rPr lang="ru-RU" sz="2400" dirty="0" err="1" smtClean="0"/>
              <a:t>мозаїчними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підлогами</a:t>
            </a:r>
            <a:r>
              <a:rPr lang="ru-RU" sz="2400" dirty="0" smtClean="0"/>
              <a:t> та </a:t>
            </a:r>
            <a:r>
              <a:rPr lang="ru-RU" sz="2400" dirty="0" err="1" smtClean="0"/>
              <a:t>різноманітними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творами</a:t>
            </a:r>
            <a:r>
              <a:rPr lang="ru-RU" sz="2400" dirty="0" smtClean="0"/>
              <a:t> прикладного </a:t>
            </a:r>
            <a:r>
              <a:rPr lang="ru-RU" sz="2400" dirty="0" err="1" smtClean="0"/>
              <a:t>мистецтва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4458" y="1062498"/>
            <a:ext cx="3960440" cy="82292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latin typeface="AnnaCTT" pitchFamily="2" charset="0"/>
              </a:rPr>
              <a:t>Монументальний живопис</a:t>
            </a:r>
            <a:endParaRPr lang="ru-RU" b="1" dirty="0">
              <a:latin typeface="AnnaCTT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59" y="1799850"/>
            <a:ext cx="2016224" cy="12097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372" y="4690407"/>
            <a:ext cx="2363339" cy="1728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327" y="3139296"/>
            <a:ext cx="2209428" cy="1421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51002" y="3483153"/>
            <a:ext cx="4045250" cy="13956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4031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Amadeus" pitchFamily="2" charset="0"/>
              </a:rPr>
              <a:t>Іконопис</a:t>
            </a:r>
            <a:endParaRPr lang="uk-UA" dirty="0"/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1028143" y="1091067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dirty="0" smtClean="0"/>
              <a:t>Становления </a:t>
            </a:r>
            <a:r>
              <a:rPr lang="ru-RU" sz="2400" dirty="0" err="1" smtClean="0"/>
              <a:t>іконопису</a:t>
            </a:r>
            <a:r>
              <a:rPr lang="ru-RU" sz="2400" dirty="0" smtClean="0"/>
              <a:t> </a:t>
            </a:r>
            <a:r>
              <a:rPr lang="ru-RU" sz="2400" dirty="0" err="1" smtClean="0"/>
              <a:t>Київської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Русі</a:t>
            </a:r>
            <a:r>
              <a:rPr lang="ru-RU" sz="2400" dirty="0" smtClean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err="1" smtClean="0"/>
              <a:t>відбулося</a:t>
            </a:r>
            <a:r>
              <a:rPr lang="ru-RU" sz="2400" dirty="0" smtClean="0"/>
              <a:t> в </a:t>
            </a:r>
            <a:r>
              <a:rPr lang="ru-RU" sz="2400" dirty="0" err="1" smtClean="0"/>
              <a:t>другій</a:t>
            </a:r>
            <a:r>
              <a:rPr lang="ru-RU" sz="2400" dirty="0" smtClean="0"/>
              <a:t> </a:t>
            </a:r>
            <a:r>
              <a:rPr lang="ru-RU" sz="2400" dirty="0" err="1" smtClean="0"/>
              <a:t>половині</a:t>
            </a:r>
            <a:r>
              <a:rPr lang="ru-RU" sz="2400" dirty="0" smtClean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smtClean="0"/>
              <a:t>XI — на початку XII ст.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err="1" smtClean="0"/>
              <a:t>Іконописні</a:t>
            </a:r>
            <a:r>
              <a:rPr lang="ru-RU" sz="2400" dirty="0" smtClean="0"/>
              <a:t> </a:t>
            </a:r>
            <a:r>
              <a:rPr lang="ru-RU" sz="2400" dirty="0" err="1" smtClean="0"/>
              <a:t>зображення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створювалися</a:t>
            </a:r>
            <a:r>
              <a:rPr lang="ru-RU" sz="2400" dirty="0" smtClean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smtClean="0"/>
              <a:t>за пев-ними </a:t>
            </a:r>
            <a:r>
              <a:rPr lang="ru-RU" sz="2400" dirty="0" err="1" smtClean="0"/>
              <a:t>суворими</a:t>
            </a:r>
            <a:r>
              <a:rPr lang="ru-RU" sz="2400" dirty="0" smtClean="0"/>
              <a:t> правилами.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smtClean="0"/>
              <a:t> </a:t>
            </a:r>
            <a:r>
              <a:rPr lang="ru-RU" sz="2400" dirty="0" err="1" smtClean="0"/>
              <a:t>Умовність</a:t>
            </a:r>
            <a:r>
              <a:rPr lang="ru-RU" sz="2400" dirty="0" smtClean="0"/>
              <a:t> письма мала </a:t>
            </a:r>
            <a:r>
              <a:rPr lang="ru-RU" sz="2400" dirty="0" err="1" smtClean="0"/>
              <a:t>чітко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відмежовувати</a:t>
            </a:r>
            <a:endParaRPr lang="ru-RU" sz="2400" dirty="0" smtClean="0"/>
          </a:p>
          <a:p>
            <a:pPr marL="0" indent="0">
              <a:buFont typeface="Arial" pitchFamily="34" charset="0"/>
              <a:buNone/>
            </a:pPr>
            <a:r>
              <a:rPr lang="ru-RU" sz="2400" dirty="0" smtClean="0"/>
              <a:t> </a:t>
            </a:r>
            <a:r>
              <a:rPr lang="ru-RU" sz="2400" dirty="0" err="1" smtClean="0"/>
              <a:t>божественний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земного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smtClean="0"/>
              <a:t>і </a:t>
            </a:r>
            <a:r>
              <a:rPr lang="ru-RU" sz="2400" dirty="0" err="1" smtClean="0"/>
              <a:t>підкреслювати</a:t>
            </a:r>
            <a:r>
              <a:rPr lang="ru-RU" sz="2400" dirty="0" smtClean="0"/>
              <a:t> в ликах Христа,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err="1" smtClean="0"/>
              <a:t>Богоматері</a:t>
            </a:r>
            <a:r>
              <a:rPr lang="ru-RU" sz="2400" dirty="0" smtClean="0"/>
              <a:t> та </a:t>
            </a:r>
            <a:r>
              <a:rPr lang="ru-RU" sz="2400" dirty="0" err="1" smtClean="0"/>
              <a:t>святих</a:t>
            </a:r>
            <a:r>
              <a:rPr lang="ru-RU" sz="2400" dirty="0" smtClean="0"/>
              <a:t> </a:t>
            </a:r>
            <a:r>
              <a:rPr lang="ru-RU" sz="2400" dirty="0" err="1" smtClean="0"/>
              <a:t>їхню</a:t>
            </a:r>
            <a:r>
              <a:rPr lang="ru-RU" sz="2400" dirty="0" smtClean="0"/>
              <a:t> </a:t>
            </a:r>
            <a:r>
              <a:rPr lang="ru-RU" sz="2400" dirty="0" err="1" smtClean="0"/>
              <a:t>неземну</a:t>
            </a:r>
            <a:r>
              <a:rPr lang="ru-RU" sz="2400" dirty="0" smtClean="0"/>
              <a:t> </a:t>
            </a:r>
            <a:r>
              <a:rPr lang="ru-RU" sz="2400" dirty="0" err="1" smtClean="0"/>
              <a:t>сутність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97" y="1007186"/>
            <a:ext cx="1460448" cy="21716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16" y="3587070"/>
            <a:ext cx="1719654" cy="23476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0036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447417" cy="1143000"/>
          </a:xfrm>
        </p:spPr>
        <p:txBody>
          <a:bodyPr/>
          <a:lstStyle/>
          <a:p>
            <a:r>
              <a:rPr lang="ru-RU" dirty="0" err="1"/>
              <a:t>Поширення</a:t>
            </a:r>
            <a:r>
              <a:rPr lang="ru-RU" dirty="0"/>
              <a:t> </a:t>
            </a:r>
            <a:r>
              <a:rPr lang="ru-RU" dirty="0" err="1"/>
              <a:t>писемності</a:t>
            </a:r>
            <a:r>
              <a:rPr lang="ru-RU" dirty="0"/>
              <a:t> </a:t>
            </a:r>
            <a:r>
              <a:rPr lang="ru-RU" dirty="0" err="1"/>
              <a:t>сприяло</a:t>
            </a:r>
            <a:r>
              <a:rPr lang="ru-RU" dirty="0"/>
              <a:t> </a:t>
            </a:r>
            <a:r>
              <a:rPr lang="ru-RU" dirty="0" err="1"/>
              <a:t>розповсюдженню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на </a:t>
            </a:r>
            <a:r>
              <a:rPr lang="ru-RU" dirty="0" err="1"/>
              <a:t>Русі</a:t>
            </a:r>
            <a:r>
              <a:rPr lang="ru-RU" dirty="0"/>
              <a:t>, яка </a:t>
            </a:r>
            <a:r>
              <a:rPr lang="ru-RU" dirty="0" err="1"/>
              <a:t>опікувалася</a:t>
            </a:r>
            <a:r>
              <a:rPr lang="ru-RU" dirty="0"/>
              <a:t> </a:t>
            </a:r>
            <a:r>
              <a:rPr lang="ru-RU" dirty="0" err="1"/>
              <a:t>церквою</a:t>
            </a:r>
            <a:r>
              <a:rPr lang="ru-RU" dirty="0"/>
              <a:t> та князем і </a:t>
            </a:r>
            <a:r>
              <a:rPr lang="ru-RU" dirty="0" err="1"/>
              <a:t>зосереджувалася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в </a:t>
            </a:r>
            <a:r>
              <a:rPr lang="ru-RU" dirty="0" err="1"/>
              <a:t>монастирях</a:t>
            </a:r>
            <a:r>
              <a:rPr lang="ru-RU" dirty="0"/>
              <a:t>. </a:t>
            </a:r>
            <a:br>
              <a:rPr lang="ru-RU" dirty="0"/>
            </a:br>
            <a:endParaRPr lang="uk-UA" dirty="0"/>
          </a:p>
        </p:txBody>
      </p:sp>
      <p:pic>
        <p:nvPicPr>
          <p:cNvPr id="3" name="Picture 5" descr="KyivPecherskMon16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0722" y="3495040"/>
            <a:ext cx="7603701" cy="2566126"/>
          </a:xfrm>
          <a:prstGeom prst="rect">
            <a:avLst/>
          </a:prstGeom>
          <a:noFill/>
        </p:spPr>
      </p:pic>
      <p:sp>
        <p:nvSpPr>
          <p:cNvPr id="4" name="Прямокутник 3"/>
          <p:cNvSpPr/>
          <p:nvPr/>
        </p:nvSpPr>
        <p:spPr>
          <a:xfrm>
            <a:off x="1824977" y="3701533"/>
            <a:ext cx="17281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/>
              <a:t>Києво-Печерський</a:t>
            </a:r>
            <a:r>
              <a:rPr lang="ru-RU" i="1" dirty="0"/>
              <a:t> </a:t>
            </a:r>
            <a:r>
              <a:rPr lang="ru-RU" i="1" dirty="0" err="1"/>
              <a:t>монастир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12901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904412" y="617538"/>
            <a:ext cx="4371975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altLang="uk-UA" sz="4000" b="1" dirty="0" smtClean="0"/>
              <a:t>Іконописець</a:t>
            </a:r>
            <a:r>
              <a:rPr lang="uk-UA" altLang="uk-UA" sz="4000" dirty="0" smtClean="0"/>
              <a:t> </a:t>
            </a:r>
            <a:r>
              <a:rPr lang="uk-UA" altLang="uk-UA" sz="4000" b="1" dirty="0" err="1" smtClean="0"/>
              <a:t>Алімпій</a:t>
            </a:r>
            <a:endParaRPr lang="uk-UA" altLang="uk-UA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472612" y="1773238"/>
            <a:ext cx="5003800" cy="5084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altLang="uk-UA" dirty="0" smtClean="0"/>
              <a:t>До нашого часу </a:t>
            </a:r>
            <a:r>
              <a:rPr lang="uk-UA" altLang="uk-UA" dirty="0" err="1" smtClean="0"/>
              <a:t>збереглося</a:t>
            </a:r>
            <a:r>
              <a:rPr lang="uk-UA" altLang="uk-UA" dirty="0" smtClean="0"/>
              <a:t> лише одне творіння славетного печерського іконописця -  Богоматір </a:t>
            </a:r>
            <a:r>
              <a:rPr lang="uk-UA" altLang="uk-UA" dirty="0" err="1" smtClean="0"/>
              <a:t>Свенська</a:t>
            </a:r>
            <a:r>
              <a:rPr lang="uk-UA" altLang="uk-UA" dirty="0" smtClean="0"/>
              <a:t>-Печерська, зберігається вона у Державній Третьяковській Галереї. </a:t>
            </a:r>
            <a:endParaRPr lang="uk-UA" altLang="uk-UA" dirty="0"/>
          </a:p>
        </p:txBody>
      </p:sp>
      <p:pic>
        <p:nvPicPr>
          <p:cNvPr id="5" name="Picture 4" descr="Ікона &quot;Свенська (Печерска) Богоматір&quot;. Кінець ХІ ст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12" y="0"/>
            <a:ext cx="437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37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745717" y="0"/>
            <a:ext cx="5308600" cy="17605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altLang="uk-UA" sz="2800" b="1" dirty="0" smtClean="0"/>
              <a:t>Святі брати Борис і Гліб молодші сини Володимира Великого. Ікона 13 ст.</a:t>
            </a:r>
            <a:r>
              <a:rPr lang="uk-UA" altLang="uk-UA" sz="4000" dirty="0" smtClean="0"/>
              <a:t> </a:t>
            </a:r>
            <a:endParaRPr lang="uk-UA" altLang="uk-UA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250542" y="2017713"/>
            <a:ext cx="4608513" cy="48402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uk-UA" dirty="0" smtClean="0"/>
              <a:t>Ікона "Борис і Гліб" з Київського музею російського мистецтва. 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uk-UA" dirty="0" smtClean="0"/>
              <a:t>Художник передає одяг і атрибути в іконі в їх історичній конкретності. </a:t>
            </a:r>
            <a:endParaRPr lang="uk-UA" altLang="uk-UA" dirty="0"/>
          </a:p>
        </p:txBody>
      </p:sp>
      <p:pic>
        <p:nvPicPr>
          <p:cNvPr id="5" name="Picture 5" descr="Файл:BorisGle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2" y="908050"/>
            <a:ext cx="36957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46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688511" y="274638"/>
            <a:ext cx="47879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altLang="uk-UA" sz="3200" b="1" dirty="0" smtClean="0"/>
              <a:t>Ярославська Оранта, або Велика Панагія</a:t>
            </a:r>
            <a:r>
              <a:rPr lang="uk-UA" altLang="uk-UA" sz="4000" dirty="0" smtClean="0"/>
              <a:t> </a:t>
            </a:r>
            <a:endParaRPr lang="uk-UA" altLang="uk-UA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759949" y="1674813"/>
            <a:ext cx="4527550" cy="411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uk-UA" altLang="uk-UA" dirty="0" smtClean="0"/>
              <a:t>   Оранта зображувалася з піднятими вгору руками – жест молитви, означав благання, прохання </a:t>
            </a:r>
            <a:endParaRPr lang="uk-UA" altLang="uk-UA" dirty="0"/>
          </a:p>
        </p:txBody>
      </p:sp>
      <p:pic>
        <p:nvPicPr>
          <p:cNvPr id="5" name="Picture 4" descr="Иконы. Богоматерь Великая Панагия (Оранта). Репродукция 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11" y="349250"/>
            <a:ext cx="447040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38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50117" y="617538"/>
            <a:ext cx="3292475" cy="1587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altLang="uk-UA" sz="4000" b="1" dirty="0" smtClean="0"/>
              <a:t>Богоматір </a:t>
            </a:r>
            <a:r>
              <a:rPr lang="uk-UA" altLang="uk-UA" sz="4000" b="1" dirty="0" err="1" smtClean="0"/>
              <a:t>Одигітрія</a:t>
            </a:r>
            <a:r>
              <a:rPr lang="uk-UA" altLang="uk-UA" sz="4000" b="1" dirty="0" smtClean="0"/>
              <a:t> 1484р.</a:t>
            </a:r>
            <a:r>
              <a:rPr lang="uk-UA" altLang="uk-UA" sz="4000" dirty="0" smtClean="0"/>
              <a:t> </a:t>
            </a:r>
            <a:endParaRPr lang="uk-UA" altLang="uk-UA" sz="4000" dirty="0"/>
          </a:p>
        </p:txBody>
      </p:sp>
      <p:pic>
        <p:nvPicPr>
          <p:cNvPr id="4" name="Picture 3" descr="05_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17" y="0"/>
            <a:ext cx="5313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4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191794" y="260350"/>
            <a:ext cx="4572000" cy="65976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uk-UA" dirty="0" smtClean="0"/>
              <a:t>Найдавніші з ікон, які збереглися до сьогодні, датуються приблизно часом князювання Володимира Мономаха</a:t>
            </a:r>
            <a:r>
              <a:rPr lang="en-US" altLang="uk-UA" dirty="0" smtClean="0"/>
              <a:t>(ХІІ </a:t>
            </a:r>
            <a:r>
              <a:rPr lang="en-US" altLang="uk-UA" dirty="0" err="1" smtClean="0"/>
              <a:t>ст</a:t>
            </a:r>
            <a:r>
              <a:rPr lang="en-US" altLang="uk-UA" dirty="0" smtClean="0"/>
              <a:t>.)</a:t>
            </a:r>
            <a:r>
              <a:rPr lang="uk-UA" altLang="uk-UA" dirty="0" smtClean="0"/>
              <a:t>. Привезена з Візантії ікона «Володимирська Богоматір» послужила основою цілого ряду ікон, які отримали назву «Замилування». </a:t>
            </a:r>
            <a:endParaRPr lang="uk-UA" altLang="uk-UA" dirty="0"/>
          </a:p>
        </p:txBody>
      </p:sp>
      <p:pic>
        <p:nvPicPr>
          <p:cNvPr id="4" name="Picture 3" descr="Зображення:Vladimirskay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94" y="0"/>
            <a:ext cx="4591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35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074229" y="434658"/>
            <a:ext cx="4572000" cy="20193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altLang="uk-UA" sz="3600" b="1" dirty="0" smtClean="0"/>
              <a:t>Тип зображення Богоматері – </a:t>
            </a:r>
            <a:br>
              <a:rPr lang="uk-UA" altLang="uk-UA" sz="3600" b="1" dirty="0" smtClean="0"/>
            </a:br>
            <a:r>
              <a:rPr lang="uk-UA" altLang="uk-UA" sz="3600" b="1" dirty="0" err="1" smtClean="0"/>
              <a:t>Елеус</a:t>
            </a:r>
            <a:r>
              <a:rPr lang="uk-UA" altLang="uk-UA" sz="3600" b="1" dirty="0" smtClean="0"/>
              <a:t> (милосердя).</a:t>
            </a:r>
            <a:endParaRPr lang="uk-UA" altLang="uk-UA" sz="3600" b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713867" y="2453958"/>
            <a:ext cx="4932362" cy="42211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altLang="uk-UA" dirty="0" smtClean="0"/>
              <a:t>Богоматір, схилившись до Ісуса, обнімає Сина, Ісус ніжно обнімає Матір за шию, притулившись до її щоки.</a:t>
            </a:r>
            <a:endParaRPr lang="uk-UA" altLang="uk-UA" dirty="0"/>
          </a:p>
        </p:txBody>
      </p:sp>
      <p:pic>
        <p:nvPicPr>
          <p:cNvPr id="5" name="Picture 4" descr="i-63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29" y="366395"/>
            <a:ext cx="4533900" cy="573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87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Arial Black" pitchFamily="34" charset="0"/>
              </a:rPr>
              <a:t>Книжкова мініатюра</a:t>
            </a:r>
            <a:endParaRPr lang="uk-UA" dirty="0"/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460523" y="1227379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dirty="0" err="1" smtClean="0"/>
              <a:t>Поширення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писемності</a:t>
            </a:r>
            <a:r>
              <a:rPr lang="ru-RU" sz="2400" dirty="0" smtClean="0"/>
              <a:t> й </a:t>
            </a:r>
            <a:r>
              <a:rPr lang="ru-RU" sz="2400" dirty="0" err="1" smtClean="0"/>
              <a:t>поява</a:t>
            </a:r>
            <a:r>
              <a:rPr lang="ru-RU" sz="2400" dirty="0" smtClean="0"/>
              <a:t> книг 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err="1" smtClean="0"/>
              <a:t>зумовили</a:t>
            </a:r>
            <a:r>
              <a:rPr lang="ru-RU" sz="2400" dirty="0" smtClean="0"/>
              <a:t> </a:t>
            </a:r>
            <a:r>
              <a:rPr lang="ru-RU" sz="2400" dirty="0" err="1" smtClean="0"/>
              <a:t>виникнення</a:t>
            </a:r>
            <a:r>
              <a:rPr lang="ru-RU" sz="2400" dirty="0" smtClean="0"/>
              <a:t> в </a:t>
            </a:r>
            <a:r>
              <a:rPr lang="ru-RU" sz="2400" dirty="0" err="1" smtClean="0"/>
              <a:t>Київській</a:t>
            </a:r>
            <a:r>
              <a:rPr lang="ru-RU" sz="2400" dirty="0" smtClean="0"/>
              <a:t> </a:t>
            </a:r>
            <a:r>
              <a:rPr lang="ru-RU" sz="2400" dirty="0" err="1" smtClean="0"/>
              <a:t>Русі</a:t>
            </a:r>
            <a:r>
              <a:rPr lang="ru-RU" sz="2400" dirty="0" smtClean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smtClean="0"/>
              <a:t>такого виду </a:t>
            </a:r>
            <a:r>
              <a:rPr lang="ru-RU" sz="2400" dirty="0" err="1" smtClean="0"/>
              <a:t>живопису</a:t>
            </a:r>
            <a:r>
              <a:rPr lang="ru-RU" sz="2400" dirty="0" smtClean="0"/>
              <a:t>, як </a:t>
            </a:r>
            <a:r>
              <a:rPr lang="ru-RU" sz="2400" dirty="0" err="1" smtClean="0"/>
              <a:t>книжкова</a:t>
            </a:r>
            <a:r>
              <a:rPr lang="ru-RU" sz="2400" dirty="0" smtClean="0"/>
              <a:t> </a:t>
            </a:r>
            <a:r>
              <a:rPr lang="ru-RU" sz="2400" dirty="0" err="1" smtClean="0"/>
              <a:t>мініатюра</a:t>
            </a:r>
            <a:r>
              <a:rPr lang="ru-RU" sz="2400" dirty="0" smtClean="0"/>
              <a:t>. 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err="1" smtClean="0"/>
              <a:t>Перші</a:t>
            </a:r>
            <a:r>
              <a:rPr lang="ru-RU" sz="2400" dirty="0" smtClean="0"/>
              <a:t> твори </a:t>
            </a:r>
            <a:r>
              <a:rPr lang="ru-RU" sz="2400" dirty="0" err="1" smtClean="0"/>
              <a:t>оригінальної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писемності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err="1" smtClean="0"/>
              <a:t>дійшли</a:t>
            </a:r>
            <a:r>
              <a:rPr lang="ru-RU" sz="2400" dirty="0" smtClean="0"/>
              <a:t> до нас, </a:t>
            </a:r>
            <a:r>
              <a:rPr lang="ru-RU" sz="2400" dirty="0" err="1" smtClean="0"/>
              <a:t>з'явилися</a:t>
            </a:r>
            <a:r>
              <a:rPr lang="ru-RU" sz="2400" dirty="0" smtClean="0"/>
              <a:t> в </a:t>
            </a:r>
            <a:r>
              <a:rPr lang="ru-RU" sz="2400" dirty="0" err="1" smtClean="0"/>
              <a:t>епоху</a:t>
            </a:r>
            <a:r>
              <a:rPr lang="ru-RU" sz="2400" dirty="0" smtClean="0"/>
              <a:t> </a:t>
            </a:r>
            <a:r>
              <a:rPr lang="ru-RU" sz="2400" dirty="0" err="1" smtClean="0"/>
              <a:t>правління</a:t>
            </a:r>
            <a:r>
              <a:rPr lang="ru-RU" sz="2400" dirty="0" smtClean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smtClean="0"/>
              <a:t>князя Ярослава Мудрого та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синів</a:t>
            </a:r>
            <a:r>
              <a:rPr lang="ru-RU" sz="2400" dirty="0" smtClean="0"/>
              <a:t> </a:t>
            </a:r>
            <a:r>
              <a:rPr lang="ru-RU" sz="2400" dirty="0" err="1" smtClean="0"/>
              <a:t>Ізяслава</a:t>
            </a:r>
            <a:endParaRPr lang="ru-RU" sz="2400" dirty="0" smtClean="0"/>
          </a:p>
          <a:p>
            <a:pPr marL="0" indent="0">
              <a:buFont typeface="Arial" pitchFamily="34" charset="0"/>
              <a:buNone/>
            </a:pPr>
            <a:r>
              <a:rPr lang="ru-RU" sz="2400" dirty="0" smtClean="0"/>
              <a:t> і Святослава. </a:t>
            </a:r>
            <a:r>
              <a:rPr lang="ru-RU" sz="2400" dirty="0" err="1" smtClean="0"/>
              <a:t>Серед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найвизначніших</a:t>
            </a:r>
            <a:r>
              <a:rPr lang="ru-RU" sz="2400" dirty="0" smtClean="0"/>
              <a:t> </a:t>
            </a:r>
            <a:r>
              <a:rPr lang="ru-RU" sz="2400" dirty="0" err="1" smtClean="0"/>
              <a:t>пам'яток</a:t>
            </a:r>
            <a:endParaRPr lang="ru-RU" sz="2400" dirty="0" smtClean="0"/>
          </a:p>
          <a:p>
            <a:pPr marL="0" indent="0">
              <a:buFont typeface="Arial" pitchFamily="34" charset="0"/>
              <a:buNone/>
            </a:pPr>
            <a:r>
              <a:rPr lang="ru-RU" sz="2400" dirty="0" smtClean="0"/>
              <a:t> </a:t>
            </a:r>
            <a:r>
              <a:rPr lang="ru-RU" sz="2400" dirty="0" err="1" smtClean="0"/>
              <a:t>давньоруської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літератури</a:t>
            </a:r>
            <a:r>
              <a:rPr lang="ru-RU" sz="2400" dirty="0" smtClean="0"/>
              <a:t> — Остромирове </a:t>
            </a:r>
            <a:r>
              <a:rPr lang="ru-RU" sz="2400" dirty="0" err="1" smtClean="0"/>
              <a:t>Євангеліє</a:t>
            </a:r>
            <a:r>
              <a:rPr lang="ru-RU" sz="2400" dirty="0" smtClean="0"/>
              <a:t>,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smtClean="0"/>
              <a:t> «</a:t>
            </a:r>
            <a:r>
              <a:rPr lang="ru-RU" sz="2400" dirty="0" err="1" smtClean="0"/>
              <a:t>Ізборник</a:t>
            </a:r>
            <a:r>
              <a:rPr lang="ru-RU" sz="2400" dirty="0" smtClean="0"/>
              <a:t>** Святослава», «Слово про закон і благодать»,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smtClean="0"/>
              <a:t> «</a:t>
            </a:r>
            <a:r>
              <a:rPr lang="ru-RU" sz="2400" dirty="0" err="1" smtClean="0"/>
              <a:t>Руська</a:t>
            </a:r>
            <a:r>
              <a:rPr lang="ru-RU" sz="2400" dirty="0" smtClean="0"/>
              <a:t> Правда» і, </a:t>
            </a:r>
            <a:r>
              <a:rPr lang="ru-RU" sz="2400" dirty="0" err="1" smtClean="0"/>
              <a:t>звичайно</a:t>
            </a:r>
            <a:r>
              <a:rPr lang="ru-RU" sz="2400" dirty="0" smtClean="0"/>
              <a:t>, «</a:t>
            </a:r>
            <a:r>
              <a:rPr lang="ru-RU" sz="2400" dirty="0" err="1" smtClean="0"/>
              <a:t>Повість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минулих</a:t>
            </a:r>
            <a:r>
              <a:rPr lang="ru-RU" sz="2400" dirty="0" smtClean="0"/>
              <a:t> </a:t>
            </a:r>
            <a:r>
              <a:rPr lang="ru-RU" sz="2400" dirty="0" err="1" smtClean="0"/>
              <a:t>літ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822" y="1334904"/>
            <a:ext cx="1801445" cy="12241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502" y="3768310"/>
            <a:ext cx="2739816" cy="180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53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Музика</a:t>
            </a:r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Результат пошуку зображень за запитом &quot;музи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9" y="366078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4915989" y="1313135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altLang="uk-UA" sz="2400" dirty="0"/>
              <a:t>У житті людей Київської Русі значне місце займали музика, пісні і танці. Пісня супроводила різні обряди, календарні свята. З билин, літописів</a:t>
            </a:r>
            <a:r>
              <a:rPr lang="en-US" altLang="uk-UA" sz="2400" dirty="0"/>
              <a:t> </a:t>
            </a:r>
            <a:r>
              <a:rPr lang="uk-UA" altLang="uk-UA" sz="2400" dirty="0"/>
              <a:t>ми знаємо про музичні інструменти Русі -  ріг, труби, бубон, </a:t>
            </a:r>
            <a:r>
              <a:rPr lang="uk-UA" altLang="uk-UA" sz="2400" dirty="0" err="1"/>
              <a:t>гуслі</a:t>
            </a:r>
            <a:r>
              <a:rPr lang="uk-UA" altLang="uk-UA" sz="2400" dirty="0"/>
              <a:t>, гудок. </a:t>
            </a:r>
          </a:p>
          <a:p>
            <a:pPr algn="ctr"/>
            <a:endParaRPr lang="uk-UA" altLang="uk-UA" sz="2400" dirty="0"/>
          </a:p>
          <a:p>
            <a:pPr algn="ctr"/>
            <a:r>
              <a:rPr lang="uk-UA" altLang="uk-UA" sz="2400" dirty="0"/>
              <a:t>З прийняттям християнства одноголосий спів став частиною богослужіння, православний канон не допускав інструментальної музики. Спів вівся за спеціальними рукописами-книгами. Склалося дві системи нотних записів - самобутня і візантійська.</a:t>
            </a:r>
          </a:p>
        </p:txBody>
      </p:sp>
    </p:spTree>
    <p:extLst>
      <p:ext uri="{BB962C8B-B14F-4D97-AF65-F5344CB8AC3E}">
        <p14:creationId xmlns:p14="http://schemas.microsoft.com/office/powerpoint/2010/main" val="360730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 dirty="0"/>
              <a:t>Музичні інструменти Русі</a:t>
            </a:r>
            <a:endParaRPr lang="uk-UA" dirty="0"/>
          </a:p>
        </p:txBody>
      </p:sp>
      <p:pic>
        <p:nvPicPr>
          <p:cNvPr id="3" name="Picture 5" descr="Зображення:Gudok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143" y="992572"/>
            <a:ext cx="3792673" cy="539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7739532" y="1729361"/>
            <a:ext cx="34945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7200" b="1" dirty="0">
                <a:solidFill>
                  <a:srgbClr val="CC0066"/>
                </a:solidFill>
              </a:rPr>
              <a:t>гудок</a:t>
            </a:r>
          </a:p>
        </p:txBody>
      </p:sp>
      <p:pic>
        <p:nvPicPr>
          <p:cNvPr id="5" name="Picture 2" descr="Результат пошуку зображень за запитом &quot;класична музик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83" y="4820194"/>
            <a:ext cx="3945164" cy="185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76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 dirty="0"/>
              <a:t>Музичні інструменти Русі</a:t>
            </a:r>
            <a:endParaRPr lang="uk-UA" dirty="0"/>
          </a:p>
        </p:txBody>
      </p:sp>
      <p:pic>
        <p:nvPicPr>
          <p:cNvPr id="3" name="Picture 6" descr="Зображення:Riqq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175" y="1417638"/>
            <a:ext cx="4786312" cy="371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8418959" y="1417638"/>
            <a:ext cx="2597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uk-UA" sz="7200" b="1" dirty="0">
                <a:solidFill>
                  <a:srgbClr val="CC0066"/>
                </a:solidFill>
              </a:rPr>
              <a:t>бубон</a:t>
            </a:r>
          </a:p>
        </p:txBody>
      </p:sp>
      <p:pic>
        <p:nvPicPr>
          <p:cNvPr id="5" name="Picture 2" descr="Результат пошуку зображень за запитом &quot;класична музик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19" y="4820194"/>
            <a:ext cx="8073028" cy="185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6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Перша школа в </a:t>
            </a:r>
            <a:r>
              <a:rPr lang="ru-RU" dirty="0" err="1"/>
              <a:t>Києві</a:t>
            </a:r>
            <a:r>
              <a:rPr lang="ru-RU" dirty="0"/>
              <a:t> при </a:t>
            </a:r>
            <a:r>
              <a:rPr lang="ru-RU" dirty="0" err="1"/>
              <a:t>Десятинній</a:t>
            </a:r>
            <a:r>
              <a:rPr lang="ru-RU" dirty="0"/>
              <a:t> </a:t>
            </a:r>
            <a:r>
              <a:rPr lang="ru-RU" dirty="0" err="1"/>
              <a:t>церкві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відкрита</a:t>
            </a:r>
            <a:r>
              <a:rPr lang="ru-RU" dirty="0"/>
              <a:t> </a:t>
            </a:r>
            <a:r>
              <a:rPr lang="ru-RU" dirty="0" err="1"/>
              <a:t>Володимиром</a:t>
            </a:r>
            <a:r>
              <a:rPr lang="ru-RU" dirty="0"/>
              <a:t> Великим,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більшого</a:t>
            </a:r>
            <a:r>
              <a:rPr lang="ru-RU" dirty="0"/>
              <a:t> </a:t>
            </a:r>
            <a:r>
              <a:rPr lang="ru-RU" dirty="0" err="1"/>
              <a:t>поширення</a:t>
            </a:r>
            <a:r>
              <a:rPr lang="ru-RU" dirty="0"/>
              <a:t> </a:t>
            </a:r>
            <a:r>
              <a:rPr lang="ru-RU" dirty="0" err="1"/>
              <a:t>набули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за </a:t>
            </a:r>
            <a:r>
              <a:rPr lang="ru-RU" dirty="0" err="1"/>
              <a:t>правління</a:t>
            </a:r>
            <a:r>
              <a:rPr lang="ru-RU" dirty="0"/>
              <a:t> Ярослава Мудрого. </a:t>
            </a:r>
            <a:br>
              <a:rPr lang="ru-RU" dirty="0"/>
            </a:br>
            <a:endParaRPr lang="uk-UA" dirty="0"/>
          </a:p>
        </p:txBody>
      </p:sp>
      <p:pic>
        <p:nvPicPr>
          <p:cNvPr id="3" name="Picture 5" descr="image1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3285355"/>
            <a:ext cx="4248150" cy="2794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Прямокутник 3"/>
          <p:cNvSpPr/>
          <p:nvPr/>
        </p:nvSpPr>
        <p:spPr>
          <a:xfrm>
            <a:off x="4046978" y="5710023"/>
            <a:ext cx="2049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/>
              <a:t>Десятинна</a:t>
            </a:r>
            <a:r>
              <a:rPr lang="ru-RU" i="1" dirty="0"/>
              <a:t> </a:t>
            </a:r>
            <a:r>
              <a:rPr lang="ru-RU" i="1" dirty="0" err="1"/>
              <a:t>церква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86246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 dirty="0"/>
              <a:t>Музичні інструменти Русі</a:t>
            </a:r>
            <a:endParaRPr lang="uk-UA" dirty="0"/>
          </a:p>
        </p:txBody>
      </p:sp>
      <p:pic>
        <p:nvPicPr>
          <p:cNvPr id="3" name="Picture 7" descr="Зображення:Russ instr gusli shlem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919" y="1297968"/>
            <a:ext cx="4608512" cy="32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8214724" y="1297968"/>
            <a:ext cx="2235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7200" b="1" dirty="0" err="1">
                <a:solidFill>
                  <a:srgbClr val="CC0066"/>
                </a:solidFill>
              </a:rPr>
              <a:t>гуслі</a:t>
            </a:r>
            <a:endParaRPr lang="uk-UA" altLang="uk-UA" sz="7200" b="1" dirty="0">
              <a:solidFill>
                <a:srgbClr val="CC0066"/>
              </a:solidFill>
            </a:endParaRPr>
          </a:p>
        </p:txBody>
      </p:sp>
      <p:pic>
        <p:nvPicPr>
          <p:cNvPr id="48130" name="Picture 2" descr="Результат пошуку зображень за запитом &quot;класична музик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19" y="4820194"/>
            <a:ext cx="8073028" cy="185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24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dirty="0"/>
              <a:t> </a:t>
            </a:r>
            <a:r>
              <a:rPr lang="uk-UA" altLang="uk-UA" dirty="0" smtClean="0"/>
              <a:t>                                                                                      </a:t>
            </a:r>
            <a:br>
              <a:rPr lang="uk-UA" altLang="uk-UA" dirty="0" smtClean="0"/>
            </a:br>
            <a:r>
              <a:rPr lang="uk-UA" altLang="uk-UA" dirty="0"/>
              <a:t> </a:t>
            </a:r>
            <a:r>
              <a:rPr lang="uk-UA" altLang="uk-UA" dirty="0" smtClean="0"/>
              <a:t>                                                                                           </a:t>
            </a:r>
            <a:endParaRPr lang="ru-RU" altLang="uk-UA" dirty="0" smtClean="0"/>
          </a:p>
        </p:txBody>
      </p:sp>
      <p:pic>
        <p:nvPicPr>
          <p:cNvPr id="30723" name="Picture 2" descr="ИГРА Словоформатор. - Страница 342 - Игры, тесты, ассоциации - КАЗАХСТАНСКИЙ ЮРИДИЧЕСКИЙ ФОРУМ - Страница 3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226" y="1513635"/>
            <a:ext cx="728662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3801987" y="459266"/>
            <a:ext cx="47186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Українська хата</a:t>
            </a:r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760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Роспись - Украинская хатка &quot; Поиск мастер классов, поделок своими руками и рукоделия на SearchMasterclass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500063"/>
            <a:ext cx="4810125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4" descr="Фото україна, культура, хата, духовність, звичаї, традиціїї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786063"/>
            <a:ext cx="4865688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12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dirty="0" smtClean="0"/>
              <a:t>                                                                     </a:t>
            </a:r>
            <a:endParaRPr lang="ru-RU" altLang="uk-UA" dirty="0" smtClean="0"/>
          </a:p>
        </p:txBody>
      </p:sp>
      <p:pic>
        <p:nvPicPr>
          <p:cNvPr id="106498" name="Picture 2" descr="Обереги древней руси фото - Делаем фенечки своими рука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4" y="3429001"/>
            <a:ext cx="47148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4" descr="Фото парк, музей, україна, відпочинок, старовина, етнорграіфя, етнографічно-церковний комплек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1214438"/>
            <a:ext cx="421481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6571091" y="1214438"/>
            <a:ext cx="2478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Покуття</a:t>
            </a:r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633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uk-UA" sz="7200" dirty="0"/>
          </a:p>
        </p:txBody>
      </p:sp>
      <p:pic>
        <p:nvPicPr>
          <p:cNvPr id="108546" name="Picture 2" descr="Особенности украинской кухни Новости Обед на Irk.ru: рестораны, кафе, бары Иркут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40" y="1737192"/>
            <a:ext cx="60960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5451881" y="329768"/>
            <a:ext cx="1099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Піч</a:t>
            </a:r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347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uk-UA" sz="6000" dirty="0"/>
          </a:p>
        </p:txBody>
      </p:sp>
      <p:pic>
        <p:nvPicPr>
          <p:cNvPr id="112642" name="Picture 2" descr="Файл:Збірка для справжніх українців (80).jpg - Енциклопедія 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2390776"/>
            <a:ext cx="57150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3" descr="Український стиль Кухні - тепло и затишок у вашому Будинку Р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1285876"/>
            <a:ext cx="4416425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4738688" y="271761"/>
            <a:ext cx="2510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Мисник</a:t>
            </a:r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215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uk-UA" dirty="0" smtClean="0"/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altLang="uk-UA" smtClean="0"/>
          </a:p>
        </p:txBody>
      </p:sp>
      <p:pic>
        <p:nvPicPr>
          <p:cNvPr id="4" name="Picture 3" descr="pages_clot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575" y="1197001"/>
            <a:ext cx="82153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276688" y="170346"/>
            <a:ext cx="94772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Український національний одяг</a:t>
            </a:r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663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xtBox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-96838"/>
            <a:ext cx="3517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сканирование0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071688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1449" y="2382839"/>
            <a:ext cx="1071563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сорочка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сканирование000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476251"/>
            <a:ext cx="13573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сканирование001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781301"/>
            <a:ext cx="14763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сканирование001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941889"/>
            <a:ext cx="20875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сканирование001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0" y="1"/>
            <a:ext cx="11874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сканирование000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6" y="2357438"/>
            <a:ext cx="289877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сканирование0016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4714875"/>
            <a:ext cx="21399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сканирование0003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4759326"/>
            <a:ext cx="19145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костюм Гопак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404814"/>
            <a:ext cx="2119312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52876" y="2714625"/>
            <a:ext cx="714375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dirty="0">
                <a:solidFill>
                  <a:schemeClr val="bg2"/>
                </a:solidFill>
              </a:rPr>
              <a:t>пояс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0" y="4581525"/>
            <a:ext cx="1403350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запаска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16276" y="6465889"/>
            <a:ext cx="1223963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плахта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5014" y="1857375"/>
            <a:ext cx="1042987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фартух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35639" y="6465889"/>
            <a:ext cx="1360487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намисто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96438" y="6465889"/>
            <a:ext cx="1071562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постоли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80326" y="4286250"/>
            <a:ext cx="2987675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Безрукавка -</a:t>
            </a:r>
            <a:r>
              <a:rPr lang="ru-RU" dirty="0" err="1">
                <a:solidFill>
                  <a:schemeClr val="tx1"/>
                </a:solidFill>
              </a:rPr>
              <a:t>керсетка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0436" name="Picture 20" descr="3_6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4868864"/>
            <a:ext cx="16557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7" name="Picture 21" descr=" 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"/>
            <a:ext cx="19431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38" name="Rectangle 22"/>
          <p:cNvSpPr>
            <a:spLocks noChangeArrowheads="1"/>
          </p:cNvSpPr>
          <p:nvPr/>
        </p:nvSpPr>
        <p:spPr bwMode="auto">
          <a:xfrm>
            <a:off x="7464426" y="1816101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b="1"/>
              <a:t>    Лейбик</a:t>
            </a:r>
            <a:r>
              <a:rPr lang="uk-UA" altLang="uk-UA"/>
              <a:t>  </a:t>
            </a:r>
          </a:p>
        </p:txBody>
      </p:sp>
      <p:pic>
        <p:nvPicPr>
          <p:cNvPr id="60439" name="Picture 23" descr="image00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3141664"/>
            <a:ext cx="201612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40" name="Rectangle 24"/>
          <p:cNvSpPr>
            <a:spLocks noChangeArrowheads="1"/>
          </p:cNvSpPr>
          <p:nvPr/>
        </p:nvSpPr>
        <p:spPr bwMode="auto">
          <a:xfrm>
            <a:off x="2927351" y="4416426"/>
            <a:ext cx="4202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/>
              <a:t>Типи спідниць-літників </a:t>
            </a:r>
          </a:p>
        </p:txBody>
      </p:sp>
    </p:spTree>
    <p:extLst>
      <p:ext uri="{BB962C8B-B14F-4D97-AF65-F5344CB8AC3E}">
        <p14:creationId xmlns:p14="http://schemas.microsoft.com/office/powerpoint/2010/main" val="3896611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800" decel="100000"/>
                                        <p:tgtEl>
                                          <p:spTgt spid="60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60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60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60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extBox 1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1" y="-96838"/>
            <a:ext cx="3756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Центральна Україн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500063"/>
            <a:ext cx="19050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сканирование00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142876"/>
            <a:ext cx="2398713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 descr="сканирование001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21163"/>
            <a:ext cx="1643063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 descr="шаровари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4286251"/>
            <a:ext cx="171450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 descr="сканирование002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2636838"/>
            <a:ext cx="147796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 descr="сканирование002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88" y="3068638"/>
            <a:ext cx="1611312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 descr="сканирование0004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4" y="142876"/>
            <a:ext cx="2960687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1" y="2205039"/>
            <a:ext cx="1071563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сорочка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286500"/>
            <a:ext cx="1403350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штани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7713" y="6465889"/>
            <a:ext cx="1790700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шаровари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91626" y="4500564"/>
            <a:ext cx="1476375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чоботи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32625" y="4149725"/>
            <a:ext cx="1727200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       пояс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667875" y="2571750"/>
            <a:ext cx="857250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кожух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67438" y="571500"/>
            <a:ext cx="1223962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шапка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57" name="Picture 17" descr=" 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4868864"/>
            <a:ext cx="47879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8112125" y="6491288"/>
            <a:ext cx="23764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/>
              <a:t> </a:t>
            </a:r>
            <a:r>
              <a:rPr lang="uk-UA" altLang="uk-UA" b="1"/>
              <a:t>Кептар</a:t>
            </a:r>
            <a:r>
              <a:rPr lang="uk-UA" altLang="uk-UA"/>
              <a:t>  </a:t>
            </a:r>
          </a:p>
        </p:txBody>
      </p:sp>
      <p:sp>
        <p:nvSpPr>
          <p:cNvPr id="61460" name="Rectangle 20"/>
          <p:cNvSpPr>
            <a:spLocks noChangeArrowheads="1"/>
          </p:cNvSpPr>
          <p:nvPr/>
        </p:nvSpPr>
        <p:spPr bwMode="auto">
          <a:xfrm>
            <a:off x="1524000" y="3825876"/>
            <a:ext cx="3132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/>
              <a:t>.         Кожух            Лейбик </a:t>
            </a:r>
          </a:p>
        </p:txBody>
      </p:sp>
      <p:pic>
        <p:nvPicPr>
          <p:cNvPr id="61461" name="Picture 21" descr="11021204sc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65401"/>
            <a:ext cx="30353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634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1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1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1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1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8" grpId="0" animBg="1"/>
      <p:bldP spid="19" grpId="0" animBg="1"/>
      <p:bldP spid="23" grpId="0" animBg="1"/>
      <p:bldP spid="2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 dirty="0">
                <a:latin typeface="Times New Roman" panose="02020603050405020304" pitchFamily="18" charset="0"/>
              </a:rPr>
              <a:t>Висновки:</a:t>
            </a:r>
            <a:endParaRPr lang="uk-UA" b="1" dirty="0"/>
          </a:p>
        </p:txBody>
      </p:sp>
      <p:sp>
        <p:nvSpPr>
          <p:cNvPr id="4" name="Rectangle 3"/>
          <p:cNvSpPr txBox="1">
            <a:spLocks noRot="1" noChangeArrowheads="1"/>
          </p:cNvSpPr>
          <p:nvPr/>
        </p:nvSpPr>
        <p:spPr>
          <a:xfrm>
            <a:off x="928642" y="1143318"/>
            <a:ext cx="9443266" cy="46815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altLang="uk-UA" sz="2400" dirty="0" smtClean="0">
                <a:latin typeface="Times New Roman" panose="02020603050405020304" pitchFamily="18" charset="0"/>
              </a:rPr>
              <a:t>культура Київської Русі була неповторною і самобутньою сторінкою історії;</a:t>
            </a:r>
          </a:p>
          <a:p>
            <a:r>
              <a:rPr lang="uk-UA" altLang="uk-UA" sz="2400" dirty="0" smtClean="0">
                <a:latin typeface="Times New Roman" panose="02020603050405020304" pitchFamily="18" charset="0"/>
              </a:rPr>
              <a:t>у </a:t>
            </a:r>
            <a:r>
              <a:rPr lang="en-US" altLang="uk-UA" sz="2400" dirty="0" smtClean="0">
                <a:latin typeface="Times New Roman" panose="02020603050405020304" pitchFamily="18" charset="0"/>
              </a:rPr>
              <a:t>X-XI</a:t>
            </a:r>
            <a:r>
              <a:rPr lang="uk-UA" altLang="uk-UA" sz="2400" dirty="0" smtClean="0">
                <a:latin typeface="Times New Roman" panose="02020603050405020304" pitchFamily="18" charset="0"/>
              </a:rPr>
              <a:t> століттях зародилися основи давньоукраїнської мови і літератури;</a:t>
            </a:r>
          </a:p>
          <a:p>
            <a:r>
              <a:rPr lang="uk-UA" altLang="uk-UA" sz="2400" dirty="0" smtClean="0">
                <a:latin typeface="Times New Roman" panose="02020603050405020304" pitchFamily="18" charset="0"/>
              </a:rPr>
              <a:t>архітектурні </a:t>
            </a:r>
            <a:r>
              <a:rPr lang="uk-UA" altLang="uk-UA" sz="2400" dirty="0" err="1" smtClean="0">
                <a:latin typeface="Times New Roman" panose="02020603050405020304" pitchFamily="18" charset="0"/>
              </a:rPr>
              <a:t>пам</a:t>
            </a:r>
            <a:r>
              <a:rPr lang="en-US" altLang="uk-UA" sz="2400" dirty="0" smtClean="0">
                <a:latin typeface="Times New Roman" panose="02020603050405020304" pitchFamily="18" charset="0"/>
              </a:rPr>
              <a:t>`</a:t>
            </a:r>
            <a:r>
              <a:rPr lang="ru-RU" altLang="uk-UA" sz="2400" dirty="0" err="1" smtClean="0">
                <a:latin typeface="Times New Roman" panose="02020603050405020304" pitchFamily="18" charset="0"/>
              </a:rPr>
              <a:t>ятк</a:t>
            </a:r>
            <a:r>
              <a:rPr lang="uk-UA" altLang="uk-UA" sz="2400" dirty="0" smtClean="0">
                <a:latin typeface="Times New Roman" panose="02020603050405020304" pitchFamily="18" charset="0"/>
              </a:rPr>
              <a:t>и вражають своєю красою, гармонією, духовністю;</a:t>
            </a:r>
          </a:p>
          <a:p>
            <a:r>
              <a:rPr lang="uk-UA" altLang="uk-UA" sz="2400" dirty="0" smtClean="0">
                <a:latin typeface="Times New Roman" panose="02020603050405020304" pitchFamily="18" charset="0"/>
              </a:rPr>
              <a:t>малярство на дивовижу яскраве, одухотворене, наповнене глибоким змістом;</a:t>
            </a:r>
          </a:p>
          <a:p>
            <a:r>
              <a:rPr lang="uk-UA" altLang="uk-UA" sz="2400" dirty="0" smtClean="0">
                <a:latin typeface="Times New Roman" panose="02020603050405020304" pitchFamily="18" charset="0"/>
              </a:rPr>
              <a:t>ми шануємо надбання своїх предків, свого народу, як підказує нам наша совість і душа, як записано у Конституції нашої держави.</a:t>
            </a:r>
          </a:p>
          <a:p>
            <a:endParaRPr lang="ru-RU" altLang="uk-UA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9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842069" cy="1143000"/>
          </a:xfrm>
        </p:spPr>
        <p:txBody>
          <a:bodyPr/>
          <a:lstStyle/>
          <a:p>
            <a:r>
              <a:rPr lang="ru-RU" dirty="0" err="1"/>
              <a:t>Навчання</a:t>
            </a:r>
            <a:r>
              <a:rPr lang="ru-RU" dirty="0"/>
              <a:t> </a:t>
            </a:r>
            <a:r>
              <a:rPr lang="ru-RU" dirty="0" err="1"/>
              <a:t>грамоті</a:t>
            </a:r>
            <a:r>
              <a:rPr lang="ru-RU" dirty="0"/>
              <a:t> </a:t>
            </a:r>
            <a:r>
              <a:rPr lang="ru-RU" dirty="0" err="1"/>
              <a:t>розпочиналося</a:t>
            </a:r>
            <a:r>
              <a:rPr lang="ru-RU" dirty="0"/>
              <a:t> з </a:t>
            </a:r>
            <a:r>
              <a:rPr lang="ru-RU" dirty="0" err="1"/>
              <a:t>вивчення</a:t>
            </a:r>
            <a:r>
              <a:rPr lang="ru-RU" dirty="0"/>
              <a:t> азбуки. </a:t>
            </a:r>
            <a:r>
              <a:rPr lang="ru-RU" dirty="0" err="1"/>
              <a:t>Учні</a:t>
            </a:r>
            <a:r>
              <a:rPr lang="ru-RU" dirty="0"/>
              <a:t> писали на </a:t>
            </a:r>
            <a:r>
              <a:rPr lang="ru-RU" dirty="0" err="1"/>
              <a:t>восковій</a:t>
            </a:r>
            <a:r>
              <a:rPr lang="ru-RU" dirty="0"/>
              <a:t> </a:t>
            </a:r>
            <a:r>
              <a:rPr lang="ru-RU" dirty="0" err="1"/>
              <a:t>дощечці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стрижнів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загостреним</a:t>
            </a:r>
            <a:r>
              <a:rPr lang="ru-RU" dirty="0"/>
              <a:t> </a:t>
            </a:r>
            <a:r>
              <a:rPr lang="ru-RU" dirty="0" err="1"/>
              <a:t>кінцем</a:t>
            </a:r>
            <a:r>
              <a:rPr lang="ru-RU" dirty="0"/>
              <a:t>.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тексти</a:t>
            </a:r>
            <a:r>
              <a:rPr lang="ru-RU" dirty="0"/>
              <a:t> писали на </a:t>
            </a:r>
            <a:r>
              <a:rPr lang="ru-RU" dirty="0" err="1"/>
              <a:t>березовій</a:t>
            </a:r>
            <a:r>
              <a:rPr lang="ru-RU" dirty="0"/>
              <a:t> </a:t>
            </a:r>
            <a:r>
              <a:rPr lang="ru-RU" dirty="0" err="1"/>
              <a:t>корі</a:t>
            </a:r>
            <a:r>
              <a:rPr lang="ru-RU" dirty="0"/>
              <a:t> (</a:t>
            </a:r>
            <a:r>
              <a:rPr lang="ru-RU" dirty="0" err="1"/>
              <a:t>берестяні</a:t>
            </a:r>
            <a:r>
              <a:rPr lang="ru-RU" dirty="0"/>
              <a:t> </a:t>
            </a:r>
            <a:r>
              <a:rPr lang="ru-RU" dirty="0" err="1"/>
              <a:t>грамоти</a:t>
            </a:r>
            <a:r>
              <a:rPr lang="ru-RU" dirty="0"/>
              <a:t>).  </a:t>
            </a:r>
            <a:br>
              <a:rPr lang="ru-RU" dirty="0"/>
            </a:br>
            <a:endParaRPr lang="uk-UA" dirty="0"/>
          </a:p>
        </p:txBody>
      </p:sp>
      <p:pic>
        <p:nvPicPr>
          <p:cNvPr id="3" name="Picture 5" descr="r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1669" y="1589542"/>
            <a:ext cx="3492500" cy="2019300"/>
          </a:xfrm>
          <a:prstGeom prst="rect">
            <a:avLst/>
          </a:prstGeom>
          <a:noFill/>
        </p:spPr>
      </p:pic>
      <p:pic>
        <p:nvPicPr>
          <p:cNvPr id="4" name="Picture 7" descr="558_html_2a3b849f"/>
          <p:cNvPicPr>
            <a:picLocks noChangeAspect="1" noChangeArrowheads="1"/>
          </p:cNvPicPr>
          <p:nvPr/>
        </p:nvPicPr>
        <p:blipFill>
          <a:blip r:embed="rId3"/>
          <a:srcRect l="4134" t="4588" r="8360" b="17348"/>
          <a:stretch>
            <a:fillRect/>
          </a:stretch>
        </p:blipFill>
        <p:spPr bwMode="auto">
          <a:xfrm>
            <a:off x="8596131" y="3750129"/>
            <a:ext cx="3419475" cy="1954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221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1962875" y="2131312"/>
            <a:ext cx="86581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Дякую за увагу!</a:t>
            </a:r>
            <a:endParaRPr lang="uk-UA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092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168640" cy="1143000"/>
          </a:xfrm>
        </p:spPr>
        <p:txBody>
          <a:bodyPr/>
          <a:lstStyle/>
          <a:p>
            <a:r>
              <a:rPr lang="ru-RU" dirty="0"/>
              <a:t>1037 року при </a:t>
            </a:r>
            <a:r>
              <a:rPr lang="ru-RU" dirty="0" err="1"/>
              <a:t>Софійському</a:t>
            </a:r>
            <a:r>
              <a:rPr lang="ru-RU" dirty="0"/>
              <a:t> </a:t>
            </a:r>
            <a:r>
              <a:rPr lang="ru-RU" dirty="0" err="1"/>
              <a:t>соборі</a:t>
            </a:r>
            <a:r>
              <a:rPr lang="ru-RU" dirty="0"/>
              <a:t> </a:t>
            </a:r>
            <a:r>
              <a:rPr lang="ru-RU" dirty="0" err="1"/>
              <a:t>відкрили</a:t>
            </a:r>
            <a:r>
              <a:rPr lang="ru-RU" dirty="0"/>
              <a:t> школу нового типу, де,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грамоти</a:t>
            </a:r>
            <a:r>
              <a:rPr lang="ru-RU" dirty="0"/>
              <a:t>, </a:t>
            </a:r>
            <a:r>
              <a:rPr lang="ru-RU" dirty="0" err="1"/>
              <a:t>вивчали</a:t>
            </a:r>
            <a:r>
              <a:rPr lang="ru-RU" dirty="0"/>
              <a:t> </a:t>
            </a:r>
            <a:r>
              <a:rPr lang="ru-RU" dirty="0" err="1"/>
              <a:t>грецьку</a:t>
            </a:r>
            <a:r>
              <a:rPr lang="ru-RU" dirty="0"/>
              <a:t> і </a:t>
            </a:r>
            <a:r>
              <a:rPr lang="ru-RU" dirty="0" err="1"/>
              <a:t>латинську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, </a:t>
            </a:r>
            <a:r>
              <a:rPr lang="ru-RU" dirty="0" err="1"/>
              <a:t>основи</a:t>
            </a:r>
            <a:r>
              <a:rPr lang="ru-RU" dirty="0"/>
              <a:t> </a:t>
            </a:r>
            <a:r>
              <a:rPr lang="ru-RU" dirty="0" err="1"/>
              <a:t>філософії</a:t>
            </a:r>
            <a:r>
              <a:rPr lang="ru-RU" dirty="0"/>
              <a:t> і </a:t>
            </a:r>
            <a:r>
              <a:rPr lang="ru-RU" dirty="0" err="1"/>
              <a:t>медицини</a:t>
            </a:r>
            <a:r>
              <a:rPr lang="ru-RU" dirty="0"/>
              <a:t>. </a:t>
            </a:r>
            <a:r>
              <a:rPr lang="ru-RU" dirty="0" err="1"/>
              <a:t>Відомим</a:t>
            </a:r>
            <a:r>
              <a:rPr lang="ru-RU" dirty="0"/>
              <a:t> </a:t>
            </a:r>
            <a:r>
              <a:rPr lang="ru-RU" dirty="0" err="1"/>
              <a:t>лікарем</a:t>
            </a:r>
            <a:r>
              <a:rPr lang="ru-RU" dirty="0"/>
              <a:t> у </a:t>
            </a:r>
            <a:r>
              <a:rPr lang="ru-RU" dirty="0" err="1"/>
              <a:t>Києві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Агапіт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умів</a:t>
            </a:r>
            <a:r>
              <a:rPr lang="ru-RU" dirty="0"/>
              <a:t> </a:t>
            </a:r>
            <a:r>
              <a:rPr lang="ru-RU" dirty="0" err="1"/>
              <a:t>робити</a:t>
            </a:r>
            <a:r>
              <a:rPr lang="ru-RU" dirty="0"/>
              <a:t> </a:t>
            </a:r>
            <a:r>
              <a:rPr lang="ru-RU" dirty="0" err="1"/>
              <a:t>хірургічні</a:t>
            </a:r>
            <a:r>
              <a:rPr lang="ru-RU" dirty="0"/>
              <a:t> </a:t>
            </a:r>
            <a:r>
              <a:rPr lang="ru-RU" dirty="0" err="1"/>
              <a:t>операції</a:t>
            </a:r>
            <a:r>
              <a:rPr lang="ru-RU" dirty="0"/>
              <a:t>. </a:t>
            </a:r>
            <a:br>
              <a:rPr lang="ru-RU" dirty="0"/>
            </a:br>
            <a:endParaRPr lang="uk-UA" dirty="0"/>
          </a:p>
        </p:txBody>
      </p:sp>
      <p:pic>
        <p:nvPicPr>
          <p:cNvPr id="3" name="Picture 5" descr="agapit_pecherskij-cX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78240" y="1055144"/>
            <a:ext cx="2822667" cy="3751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622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868194" cy="1143000"/>
          </a:xfrm>
        </p:spPr>
        <p:txBody>
          <a:bodyPr/>
          <a:lstStyle/>
          <a:p>
            <a:r>
              <a:rPr lang="ru-RU" dirty="0" err="1"/>
              <a:t>Багата</a:t>
            </a:r>
            <a:r>
              <a:rPr lang="ru-RU" dirty="0"/>
              <a:t> і </a:t>
            </a:r>
            <a:r>
              <a:rPr lang="ru-RU" dirty="0" err="1"/>
              <a:t>різноманітна</a:t>
            </a:r>
            <a:r>
              <a:rPr lang="ru-RU" dirty="0"/>
              <a:t> </a:t>
            </a:r>
            <a:r>
              <a:rPr lang="ru-RU" dirty="0" err="1"/>
              <a:t>усна</a:t>
            </a:r>
            <a:r>
              <a:rPr lang="ru-RU" dirty="0"/>
              <a:t> народна </a:t>
            </a:r>
            <a:r>
              <a:rPr lang="ru-RU" dirty="0" err="1"/>
              <a:t>творчість</a:t>
            </a:r>
            <a:r>
              <a:rPr lang="ru-RU" dirty="0"/>
              <a:t> </a:t>
            </a:r>
            <a:r>
              <a:rPr lang="ru-RU" dirty="0" err="1"/>
              <a:t>доби</a:t>
            </a:r>
            <a:r>
              <a:rPr lang="ru-RU" dirty="0"/>
              <a:t> </a:t>
            </a:r>
            <a:r>
              <a:rPr lang="ru-RU" dirty="0" err="1"/>
              <a:t>Київської</a:t>
            </a:r>
            <a:r>
              <a:rPr lang="ru-RU" dirty="0"/>
              <a:t> </a:t>
            </a:r>
            <a:r>
              <a:rPr lang="ru-RU" dirty="0" err="1"/>
              <a:t>Русі</a:t>
            </a:r>
            <a:r>
              <a:rPr lang="ru-RU" dirty="0"/>
              <a:t>. Одним з </a:t>
            </a:r>
            <a:r>
              <a:rPr lang="ru-RU" dirty="0" err="1"/>
              <a:t>найстаріших</a:t>
            </a:r>
            <a:r>
              <a:rPr lang="ru-RU" dirty="0"/>
              <a:t> </a:t>
            </a:r>
            <a:r>
              <a:rPr lang="ru-RU" dirty="0" err="1"/>
              <a:t>фольклорних</a:t>
            </a:r>
            <a:r>
              <a:rPr lang="ru-RU" dirty="0"/>
              <a:t> </a:t>
            </a:r>
            <a:r>
              <a:rPr lang="ru-RU" dirty="0" err="1"/>
              <a:t>жанрів</a:t>
            </a:r>
            <a:r>
              <a:rPr lang="ru-RU" dirty="0"/>
              <a:t> є </a:t>
            </a:r>
            <a:r>
              <a:rPr lang="ru-RU" dirty="0" err="1"/>
              <a:t>народні</a:t>
            </a:r>
            <a:r>
              <a:rPr lang="ru-RU" dirty="0"/>
              <a:t> </a:t>
            </a:r>
            <a:r>
              <a:rPr lang="ru-RU" dirty="0" err="1"/>
              <a:t>перекази</a:t>
            </a:r>
            <a:r>
              <a:rPr lang="ru-RU" dirty="0"/>
              <a:t> (про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братів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заснували</a:t>
            </a:r>
            <a:r>
              <a:rPr lang="ru-RU" dirty="0"/>
              <a:t> </a:t>
            </a:r>
            <a:r>
              <a:rPr lang="ru-RU" dirty="0" err="1"/>
              <a:t>Київ</a:t>
            </a:r>
            <a:r>
              <a:rPr lang="ru-RU" dirty="0"/>
              <a:t>, про </a:t>
            </a:r>
            <a:r>
              <a:rPr lang="ru-RU" dirty="0" err="1"/>
              <a:t>Вольгу</a:t>
            </a:r>
            <a:r>
              <a:rPr lang="ru-RU" dirty="0"/>
              <a:t> </a:t>
            </a:r>
            <a:r>
              <a:rPr lang="ru-RU" dirty="0" err="1"/>
              <a:t>Святославича</a:t>
            </a:r>
            <a:r>
              <a:rPr lang="ru-RU" dirty="0"/>
              <a:t>, про </a:t>
            </a:r>
            <a:r>
              <a:rPr lang="ru-RU" dirty="0" err="1"/>
              <a:t>Кожум'яку</a:t>
            </a:r>
            <a:r>
              <a:rPr lang="ru-RU" dirty="0"/>
              <a:t>). </a:t>
            </a:r>
            <a:br>
              <a:rPr lang="ru-RU" dirty="0"/>
            </a:br>
            <a:endParaRPr lang="uk-UA" dirty="0"/>
          </a:p>
        </p:txBody>
      </p:sp>
      <p:pic>
        <p:nvPicPr>
          <p:cNvPr id="3" name="Picture 7" descr="300px-%D0%92%D0%BE%D0%BB%D0%B3%D0%B0_%D0%92%D1%81%D0%B5%D1%81%D0%BB%D0%B0%D0%B2%D1%8C%D0%B5%D0%B2%D0%B8%D1%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8311" y="642166"/>
            <a:ext cx="2506663" cy="3349625"/>
          </a:xfrm>
          <a:prstGeom prst="rect">
            <a:avLst/>
          </a:prstGeom>
          <a:noFill/>
        </p:spPr>
      </p:pic>
      <p:sp>
        <p:nvSpPr>
          <p:cNvPr id="4" name="Прямокутник 3"/>
          <p:cNvSpPr/>
          <p:nvPr/>
        </p:nvSpPr>
        <p:spPr>
          <a:xfrm>
            <a:off x="8477794" y="424230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Рябушкин А.П. </a:t>
            </a:r>
          </a:p>
          <a:p>
            <a:r>
              <a:rPr lang="ru-RU" dirty="0"/>
              <a:t>«</a:t>
            </a:r>
            <a:r>
              <a:rPr lang="ru-RU" dirty="0" err="1"/>
              <a:t>Вольга</a:t>
            </a:r>
            <a:r>
              <a:rPr lang="ru-RU" dirty="0"/>
              <a:t> </a:t>
            </a:r>
            <a:r>
              <a:rPr lang="ru-RU" dirty="0" err="1"/>
              <a:t>Святославич</a:t>
            </a:r>
            <a:r>
              <a:rPr lang="ru-RU" dirty="0"/>
              <a:t>». 1895</a:t>
            </a:r>
          </a:p>
        </p:txBody>
      </p:sp>
    </p:spTree>
    <p:extLst>
      <p:ext uri="{BB962C8B-B14F-4D97-AF65-F5344CB8AC3E}">
        <p14:creationId xmlns:p14="http://schemas.microsoft.com/office/powerpoint/2010/main" val="254604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463246" cy="1143000"/>
          </a:xfrm>
        </p:spPr>
        <p:txBody>
          <a:bodyPr/>
          <a:lstStyle/>
          <a:p>
            <a:r>
              <a:rPr lang="ru-RU" dirty="0" err="1"/>
              <a:t>Існував</a:t>
            </a:r>
            <a:r>
              <a:rPr lang="ru-RU" dirty="0"/>
              <a:t> і </a:t>
            </a:r>
            <a:r>
              <a:rPr lang="ru-RU" dirty="0" err="1"/>
              <a:t>дружинний</a:t>
            </a:r>
            <a:r>
              <a:rPr lang="ru-RU" dirty="0"/>
              <a:t> </a:t>
            </a:r>
            <a:r>
              <a:rPr lang="ru-RU" dirty="0" err="1"/>
              <a:t>епос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знайшов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відображення</a:t>
            </a:r>
            <a:r>
              <a:rPr lang="ru-RU" dirty="0"/>
              <a:t> в </a:t>
            </a:r>
            <a:r>
              <a:rPr lang="ru-RU" dirty="0" err="1"/>
              <a:t>билинах</a:t>
            </a:r>
            <a:r>
              <a:rPr lang="ru-RU" dirty="0"/>
              <a:t>. </a:t>
            </a:r>
            <a:r>
              <a:rPr lang="ru-RU" dirty="0" err="1"/>
              <a:t>Найпопулярнішими</a:t>
            </a:r>
            <a:r>
              <a:rPr lang="ru-RU" dirty="0"/>
              <a:t> героями </a:t>
            </a:r>
            <a:r>
              <a:rPr lang="ru-RU" dirty="0" err="1"/>
              <a:t>билин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князь </a:t>
            </a:r>
            <a:r>
              <a:rPr lang="ru-RU" dirty="0" err="1"/>
              <a:t>Володимир</a:t>
            </a:r>
            <a:r>
              <a:rPr lang="ru-RU" dirty="0"/>
              <a:t> «Красне Сонечко», </a:t>
            </a:r>
            <a:r>
              <a:rPr lang="ru-RU" dirty="0" err="1"/>
              <a:t>Ілля</a:t>
            </a:r>
            <a:r>
              <a:rPr lang="ru-RU" dirty="0"/>
              <a:t> </a:t>
            </a:r>
            <a:r>
              <a:rPr lang="ru-RU" dirty="0" err="1"/>
              <a:t>Муромець</a:t>
            </a:r>
            <a:r>
              <a:rPr lang="ru-RU" dirty="0"/>
              <a:t>, </a:t>
            </a:r>
            <a:r>
              <a:rPr lang="ru-RU" dirty="0" err="1"/>
              <a:t>Добриня</a:t>
            </a:r>
            <a:r>
              <a:rPr lang="ru-RU" dirty="0"/>
              <a:t> </a:t>
            </a:r>
            <a:r>
              <a:rPr lang="ru-RU" dirty="0" err="1"/>
              <a:t>Нікітіч</a:t>
            </a:r>
            <a:r>
              <a:rPr lang="ru-RU" dirty="0"/>
              <a:t>, </a:t>
            </a:r>
            <a:r>
              <a:rPr lang="ru-RU" dirty="0" err="1"/>
              <a:t>Альоша</a:t>
            </a:r>
            <a:r>
              <a:rPr lang="ru-RU" dirty="0"/>
              <a:t> Попович, Микула </a:t>
            </a:r>
            <a:r>
              <a:rPr lang="ru-RU" dirty="0" err="1"/>
              <a:t>Селянинович</a:t>
            </a:r>
            <a:r>
              <a:rPr lang="ru-RU" dirty="0"/>
              <a:t>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pic>
        <p:nvPicPr>
          <p:cNvPr id="3" name="Picture 5" descr="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93822" y="526529"/>
            <a:ext cx="3600450" cy="2698750"/>
          </a:xfrm>
          <a:prstGeom prst="rect">
            <a:avLst/>
          </a:prstGeom>
          <a:noFill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7963672" y="3477170"/>
            <a:ext cx="3460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dirty="0"/>
              <a:t>В. М. Васнецов «Три </a:t>
            </a:r>
            <a:r>
              <a:rPr lang="ru-RU" dirty="0" err="1"/>
              <a:t>богатирі</a:t>
            </a:r>
            <a:r>
              <a:rPr lang="ru-RU" dirty="0"/>
              <a:t>»</a:t>
            </a:r>
          </a:p>
          <a:p>
            <a:pPr algn="ctr"/>
            <a:r>
              <a:rPr lang="uk-UA" dirty="0"/>
              <a:t>1898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33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Тема1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6633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D7516EA2-48DA-406F-921B-1D0AA0B238B8}" vid="{307F145E-4A4B-4544-A571-33630DF98CB3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166</TotalTime>
  <Words>1848</Words>
  <Application>Microsoft Office PowerPoint</Application>
  <PresentationFormat>Широкоэкранный</PresentationFormat>
  <Paragraphs>141</Paragraphs>
  <Slides>60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72" baseType="lpstr">
      <vt:lpstr>Amadeus</vt:lpstr>
      <vt:lpstr>AnnaCTT</vt:lpstr>
      <vt:lpstr>Arial</vt:lpstr>
      <vt:lpstr>Arial Black</vt:lpstr>
      <vt:lpstr>Calibri</vt:lpstr>
      <vt:lpstr>Century</vt:lpstr>
      <vt:lpstr>Georgia</vt:lpstr>
      <vt:lpstr>Monotype Corsiva</vt:lpstr>
      <vt:lpstr>Times New Roman</vt:lpstr>
      <vt:lpstr>Trebuchet MS</vt:lpstr>
      <vt:lpstr>Wingdings</vt:lpstr>
      <vt:lpstr>Тема1</vt:lpstr>
      <vt:lpstr>Презентація  на тему: «Культура  Київської Русі» </vt:lpstr>
      <vt:lpstr>Культура Київської Русі є результатом тривалого процесу як внутрішнього розвитку східнослов'янського суспільства, так і зовнішнього впливу світової цивілізації.  </vt:lpstr>
      <vt:lpstr>Величезне значення для розвитку культури мала поява писемності. Слов'янську азбуку створили близько 863р. болгарські просвітителі Кирило та Мефодій (кирилиця, яка лежить в основі сучасних українського та російського алфавітів).  </vt:lpstr>
      <vt:lpstr>Поширення писемності сприяло розповсюдженню освіти на Русі, яка опікувалася церквою та князем і зосереджувалася переважно в монастирях.  </vt:lpstr>
      <vt:lpstr>Перша школа в Києві при Десятинній церкві була відкрита Володимиром Великим, ще більшого поширення набули школи за правління Ярослава Мудрого.  </vt:lpstr>
      <vt:lpstr>Навчання грамоті розпочиналося з вивчення азбуки. Учні писали на восковій дощечці за допомогою стрижнів із загостреним кінцем. Великі тексти писали на березовій корі (берестяні грамоти).   </vt:lpstr>
      <vt:lpstr>1037 року при Софійському соборі відкрили школу нового типу, де, крім грамоти, вивчали грецьку і латинську мови, основи філософії і медицини. Відомим лікарем у Києві був Агапіт, який умів робити хірургічні операції.  </vt:lpstr>
      <vt:lpstr>Багата і різноманітна усна народна творчість доби Київської Русі. Одним з найстаріших фольклорних жанрів є народні перекази (про трьох братів, що заснували Київ, про Вольгу Святославича, про Кожум'яку).  </vt:lpstr>
      <vt:lpstr>Існував і дружинний епос, який знайшов своє відображення в билинах. Найпопулярнішими героями билин були князь Володимир «Красне Сонечко», Ілля Муромець, Добриня Нікітіч, Альоша Попович, Микула Селянинович.   </vt:lpstr>
      <vt:lpstr>Виникнення писемності створило передумови для перетворен ня усної народної творчості в писемну літературу. Одним з найдавніших зразків літератури є «Слово про закон і благодать», написане першим київським митрополитом Іларіоном близько 1050 р.  </vt:lpstr>
      <vt:lpstr>В ньому піднімається значення християнства, яке протиставляється язичництву, високо оцінюється діяльність князя Володимира Великого за те, що зробив Русь відомою в усіх кінцях землі, висловлюється гордість за неї.  </vt:lpstr>
      <vt:lpstr>Видатним письменником свого часу був великий князь Володимир Мономах, який написав «Повчання дітям». Цей твір є автобіографією князя і разом з тим викладом його політичних та філософсько-етичних поглядів. Володимир вважав, що князь сам повинен входити до всіх галузей управління, не кривдити людей, зберігати мир, єдність Руської держави, зміцнювати великокнязівську владу.  </vt:lpstr>
      <vt:lpstr>Найвидатнішим поетичним твором княжої доби є «Слово о полку Ігоревім» (1185-1187 pp.). У ньому з великою художньою силою викладено історію походу 1185 року новгород-сіверського князя Ігоря Святославовича проти половців, який закінчився поразкою і полоном князя. Головна ідея твору — заклик до єдності князів у боротьбі з іноземними ворогами.  </vt:lpstr>
      <vt:lpstr>Визначними пам'ятками оригінальної давньоруської літера тури є літописи, тобто історичні твори про події, подані в хронологічному порядку за роками. У Києві був укладений перший давньоруський літописний звід 1037-1039 pp. Найвідомішим є літопис «Повість врем'яних літ» (1113 p.), складений у Києво-Печерському монастирі ченцем Нестором (1056-1114 pp.), в якому виклад відноситься до 1110 року.  </vt:lpstr>
      <vt:lpstr>Архітектура Київської Русі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Іконопис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Книжкова мініатюра</vt:lpstr>
      <vt:lpstr>Музика</vt:lpstr>
      <vt:lpstr>Музичні інструменти Русі</vt:lpstr>
      <vt:lpstr>Музичні інструменти Русі</vt:lpstr>
      <vt:lpstr>Музичні інструменти Русі</vt:lpstr>
      <vt:lpstr>                                                                                                                                                                                    </vt:lpstr>
      <vt:lpstr>Презентация PowerPoint</vt:lpstr>
      <vt:lpstr>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Висновки: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 на тему: «Культура  Київської Русі»</dc:title>
  <dc:creator>RePack by Diakov</dc:creator>
  <cp:lastModifiedBy>Пользователь Windows</cp:lastModifiedBy>
  <cp:revision>20</cp:revision>
  <dcterms:created xsi:type="dcterms:W3CDTF">2016-10-10T15:58:25Z</dcterms:created>
  <dcterms:modified xsi:type="dcterms:W3CDTF">2021-10-10T14:24:55Z</dcterms:modified>
</cp:coreProperties>
</file>