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59" r:id="rId5"/>
    <p:sldId id="278" r:id="rId6"/>
    <p:sldId id="260" r:id="rId7"/>
    <p:sldId id="261" r:id="rId8"/>
    <p:sldId id="272" r:id="rId9"/>
    <p:sldId id="262" r:id="rId10"/>
    <p:sldId id="263" r:id="rId11"/>
    <p:sldId id="265" r:id="rId12"/>
    <p:sldId id="264" r:id="rId13"/>
    <p:sldId id="266" r:id="rId14"/>
    <p:sldId id="268" r:id="rId15"/>
    <p:sldId id="273" r:id="rId16"/>
    <p:sldId id="274" r:id="rId17"/>
    <p:sldId id="269" r:id="rId18"/>
    <p:sldId id="270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453" autoAdjust="0"/>
  </p:normalViewPr>
  <p:slideViewPr>
    <p:cSldViewPr snapToGrid="0">
      <p:cViewPr>
        <p:scale>
          <a:sx n="70" d="100"/>
          <a:sy n="70" d="100"/>
        </p:scale>
        <p:origin x="-744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362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355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9672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9247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5985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2276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3698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7407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523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35378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556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7A6CE-6A7D-4219-A95E-74442406BF7E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11BFD-F883-4FCC-B806-9264EE1505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2987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55093" y="286603"/>
            <a:ext cx="107948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Добукварний</a:t>
            </a:r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грамоти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1930" y="3623308"/>
            <a:ext cx="2065781" cy="2501071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166" y="2406760"/>
            <a:ext cx="3238103" cy="410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476" y="2302528"/>
            <a:ext cx="3200400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6054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8012" y="547696"/>
            <a:ext cx="115562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добукварний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найголовнішими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мовленнєвими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органами;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губами, зубами,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язиком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передньою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задньою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твердим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піднебінням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Приклавши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кінчики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пальців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(пучки),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дрижання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вимовляння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дзвінких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приголосних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дрижання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вимовляння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глухих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приголосних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7536" t="12834" r="9162" b="11556"/>
          <a:stretch/>
        </p:blipFill>
        <p:spPr>
          <a:xfrm>
            <a:off x="357050" y="3299274"/>
            <a:ext cx="4110445" cy="3258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14095" t="41524" r="8000" b="2221"/>
          <a:stretch/>
        </p:blipFill>
        <p:spPr>
          <a:xfrm>
            <a:off x="4733107" y="2899954"/>
            <a:ext cx="7123613" cy="38578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97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48400" y="445477"/>
            <a:ext cx="521676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Виконуючи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звуковимову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предметом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дитячої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найпоширеніші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звуки, а 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частотними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[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ц’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[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[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[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[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[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[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ртинки по запросу &quot;картинка пишуть діти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9" y="566057"/>
            <a:ext cx="5565086" cy="59920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6161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4204" y="379214"/>
            <a:ext cx="8236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умінь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мовного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2846" y="982639"/>
            <a:ext cx="110385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підготовчий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аналі­зу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по­току,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графіч­ні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скла­даються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одного,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чотирьох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слух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уч­нями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малюнками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2845" y="4242579"/>
            <a:ext cx="7419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Осінь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 ______ ______ 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Пожовтіли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|____ ____ ____ . Перестали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пташки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|___ ___ ___ ___ 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готуються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t="65388" b="1949"/>
          <a:stretch/>
        </p:blipFill>
        <p:spPr>
          <a:xfrm>
            <a:off x="6662873" y="4016200"/>
            <a:ext cx="5257502" cy="22206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68196" y="6186707"/>
            <a:ext cx="3227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Буквар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Вашуленко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2018р. ст.10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85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2388" y="175846"/>
            <a:ext cx="110273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моделей (у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зошитах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магнітній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пластинці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фланелографі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паралельно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оволодіти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першокласники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кінець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добукварного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уважно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стежити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звуки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порушували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правильно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відтворювати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них. Особливо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стосується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дзвінких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глухих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приголосних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11600" r="12880"/>
          <a:stretch/>
        </p:blipFill>
        <p:spPr>
          <a:xfrm>
            <a:off x="7463246" y="2760785"/>
            <a:ext cx="3021874" cy="40014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84023" y="4227177"/>
            <a:ext cx="6096001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аналізуючи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слово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лікар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чень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повинен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звуки:                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[л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і к 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р].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880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024" y="368490"/>
            <a:ext cx="112457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Особливим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добукварного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яке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відводяться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уроки,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руки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письма.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9745" y="177422"/>
            <a:ext cx="6690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руки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письма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3805" y="1555845"/>
            <a:ext cx="71835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приділити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правильно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сидіти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письма,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умінню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рук,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зошит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тримати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ручку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олівець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b="5341"/>
          <a:stretch/>
        </p:blipFill>
        <p:spPr>
          <a:xfrm>
            <a:off x="7802879" y="1757101"/>
            <a:ext cx="3944983" cy="494313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9558" y="3179929"/>
            <a:ext cx="71923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письма за нашим комплектом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розпочинається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письма простим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олівцем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поступовим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переходом до письма кульковою ручкою.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олівця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початковому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етапі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навички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письма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дає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дітям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стерти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неправильне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написання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букви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елемента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одну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спробу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написати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правильно.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підхід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зменшує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психологічне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напруження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дає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їм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право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помилку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виправити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648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 ÐµÐ·ÑÐ»ÑÑÐ°Ñ Ð¿Ð¾ÑÑÐºÑ Ð·Ð¾Ð±ÑÐ°Ð¶ÐµÐ½Ñ Ð·Ð° Ð·Ð°Ð¿Ð¸ÑÐ¾Ð¼ &quot;ÑÐº Ð¿ÑÐ°Ð²Ð¸Ð»ÑÐ½Ð¾ ÑÐ¸Ð´ÑÑÐ¸ Ð·Ð° Ð¿Ð°ÑÑÐ¾Ñ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5946" y="155105"/>
            <a:ext cx="9025660" cy="6446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88731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081" y="395785"/>
            <a:ext cx="1130034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/>
              <a:t>       </a:t>
            </a:r>
            <a:r>
              <a:rPr lang="ru-RU" sz="2800" dirty="0" err="1" smtClean="0"/>
              <a:t>Протягом</a:t>
            </a:r>
            <a:r>
              <a:rPr lang="ru-RU" sz="2800" dirty="0" smtClean="0"/>
              <a:t> </a:t>
            </a:r>
            <a:r>
              <a:rPr lang="ru-RU" sz="2800" b="1" dirty="0" err="1"/>
              <a:t>підготовчого</a:t>
            </a:r>
            <a:r>
              <a:rPr lang="ru-RU" sz="2800" b="1" dirty="0"/>
              <a:t> </a:t>
            </a:r>
            <a:r>
              <a:rPr lang="ru-RU" sz="2800" b="1" dirty="0" err="1"/>
              <a:t>періоду</a:t>
            </a:r>
            <a:r>
              <a:rPr lang="ru-RU" sz="2800" b="1" dirty="0"/>
              <a:t> </a:t>
            </a:r>
            <a:r>
              <a:rPr lang="ru-RU" sz="2800" dirty="0" err="1"/>
              <a:t>учні</a:t>
            </a:r>
            <a:r>
              <a:rPr lang="ru-RU" sz="2800" dirty="0"/>
              <a:t> </a:t>
            </a:r>
            <a:r>
              <a:rPr lang="ru-RU" sz="2800" dirty="0" err="1"/>
              <a:t>вправляються</a:t>
            </a:r>
            <a:r>
              <a:rPr lang="ru-RU" sz="2800" dirty="0"/>
              <a:t> у </a:t>
            </a:r>
            <a:r>
              <a:rPr lang="ru-RU" sz="2800" dirty="0" err="1"/>
              <a:t>малюванні</a:t>
            </a:r>
            <a:r>
              <a:rPr lang="ru-RU" sz="2800" dirty="0"/>
              <a:t> </a:t>
            </a:r>
            <a:r>
              <a:rPr lang="ru-RU" sz="2800" dirty="0" err="1"/>
              <a:t>різноманітних</a:t>
            </a:r>
            <a:r>
              <a:rPr lang="ru-RU" sz="2800" dirty="0"/>
              <a:t> </a:t>
            </a:r>
            <a:r>
              <a:rPr lang="ru-RU" sz="2800" dirty="0" err="1"/>
              <a:t>орнаментів</a:t>
            </a:r>
            <a:r>
              <a:rPr lang="ru-RU" sz="2800" dirty="0"/>
              <a:t>, </a:t>
            </a:r>
            <a:r>
              <a:rPr lang="ru-RU" sz="2800" dirty="0" err="1"/>
              <a:t>предметів</a:t>
            </a:r>
            <a:r>
              <a:rPr lang="ru-RU" sz="2800" dirty="0"/>
              <a:t> </a:t>
            </a:r>
            <a:r>
              <a:rPr lang="ru-RU" sz="2800" dirty="0" err="1"/>
              <a:t>прямокутної</a:t>
            </a:r>
            <a:r>
              <a:rPr lang="ru-RU" sz="2800" dirty="0"/>
              <a:t> й </a:t>
            </a:r>
            <a:r>
              <a:rPr lang="ru-RU" sz="2800" dirty="0" err="1"/>
              <a:t>овальної</a:t>
            </a:r>
            <a:r>
              <a:rPr lang="ru-RU" sz="2800" dirty="0"/>
              <a:t> </a:t>
            </a:r>
            <a:r>
              <a:rPr lang="ru-RU" sz="2800" dirty="0" err="1"/>
              <a:t>форми</a:t>
            </a:r>
            <a:r>
              <a:rPr lang="ru-RU" sz="2800" dirty="0"/>
              <a:t> </a:t>
            </a:r>
            <a:r>
              <a:rPr lang="ru-RU" sz="2800" b="1" i="1" dirty="0"/>
              <a:t>(рама </a:t>
            </a:r>
            <a:r>
              <a:rPr lang="ru-RU" sz="2800" b="1" i="1" dirty="0" err="1"/>
              <a:t>вікна</a:t>
            </a:r>
            <a:r>
              <a:rPr lang="ru-RU" sz="2800" b="1" i="1" dirty="0"/>
              <a:t>, </a:t>
            </a:r>
            <a:r>
              <a:rPr lang="ru-RU" sz="2800" b="1" i="1" dirty="0" err="1"/>
              <a:t>прапорець</a:t>
            </a:r>
            <a:r>
              <a:rPr lang="ru-RU" sz="2800" b="1" i="1" dirty="0"/>
              <a:t>, </a:t>
            </a:r>
            <a:r>
              <a:rPr lang="ru-RU" sz="2800" b="1" i="1" dirty="0" err="1"/>
              <a:t>ялинка</a:t>
            </a:r>
            <a:r>
              <a:rPr lang="ru-RU" sz="2800" b="1" i="1" dirty="0"/>
              <a:t>, </a:t>
            </a:r>
            <a:r>
              <a:rPr lang="ru-RU" sz="2800" b="1" i="1" dirty="0" err="1"/>
              <a:t>паркан</a:t>
            </a:r>
            <a:r>
              <a:rPr lang="ru-RU" sz="2800" b="1" i="1" dirty="0"/>
              <a:t>, </a:t>
            </a:r>
            <a:r>
              <a:rPr lang="ru-RU" sz="2800" b="1" i="1" dirty="0" err="1"/>
              <a:t>відерце</a:t>
            </a:r>
            <a:r>
              <a:rPr lang="ru-RU" sz="2800" b="1" i="1" dirty="0"/>
              <a:t>, </a:t>
            </a:r>
            <a:r>
              <a:rPr lang="ru-RU" sz="2800" b="1" i="1" dirty="0" err="1"/>
              <a:t>яблуко</a:t>
            </a:r>
            <a:r>
              <a:rPr lang="ru-RU" sz="2800" b="1" i="1" dirty="0"/>
              <a:t>, вишня, листок </a:t>
            </a:r>
            <a:r>
              <a:rPr lang="ru-RU" sz="2800" b="1" i="1" dirty="0" err="1"/>
              <a:t>тощо</a:t>
            </a:r>
            <a:r>
              <a:rPr lang="ru-RU" sz="2800" b="1" i="1" dirty="0"/>
              <a:t>). </a:t>
            </a:r>
            <a:r>
              <a:rPr lang="ru-RU" sz="2800" dirty="0"/>
              <a:t>У </a:t>
            </a:r>
            <a:r>
              <a:rPr lang="ru-RU" sz="2800" dirty="0" err="1"/>
              <a:t>зошиті</a:t>
            </a:r>
            <a:r>
              <a:rPr lang="ru-RU" sz="2800" dirty="0"/>
              <a:t> з </a:t>
            </a:r>
            <a:r>
              <a:rPr lang="ru-RU" sz="2800" dirty="0" err="1"/>
              <a:t>друкованою</a:t>
            </a:r>
            <a:r>
              <a:rPr lang="ru-RU" sz="2800" dirty="0"/>
              <a:t> основою </a:t>
            </a:r>
            <a:r>
              <a:rPr lang="ru-RU" sz="2800" dirty="0" err="1"/>
              <a:t>дітям</a:t>
            </a:r>
            <a:r>
              <a:rPr lang="ru-RU" sz="2800" dirty="0"/>
              <a:t> </a:t>
            </a:r>
            <a:r>
              <a:rPr lang="ru-RU" sz="2800" dirty="0" err="1"/>
              <a:t>пропонують</a:t>
            </a:r>
            <a:r>
              <a:rPr lang="ru-RU" sz="2800" dirty="0"/>
              <a:t> </a:t>
            </a:r>
            <a:r>
              <a:rPr lang="ru-RU" sz="2800" dirty="0" err="1"/>
              <a:t>обводити</a:t>
            </a:r>
            <a:r>
              <a:rPr lang="ru-RU" sz="2800" dirty="0"/>
              <a:t> </a:t>
            </a:r>
            <a:r>
              <a:rPr lang="ru-RU" sz="2800" dirty="0" err="1"/>
              <a:t>трафарети</a:t>
            </a:r>
            <a:r>
              <a:rPr lang="ru-RU" sz="2800" dirty="0"/>
              <a:t>, </a:t>
            </a:r>
            <a:r>
              <a:rPr lang="ru-RU" sz="2800" dirty="0" err="1"/>
              <a:t>виконувати</a:t>
            </a:r>
            <a:r>
              <a:rPr lang="ru-RU" sz="2800" dirty="0"/>
              <a:t> </a:t>
            </a:r>
            <a:r>
              <a:rPr lang="ru-RU" sz="2800" dirty="0" err="1"/>
              <a:t>вправи</a:t>
            </a:r>
            <a:r>
              <a:rPr lang="ru-RU" sz="2800" dirty="0"/>
              <a:t> на </a:t>
            </a:r>
            <a:r>
              <a:rPr lang="ru-RU" sz="2800" dirty="0" err="1"/>
              <a:t>штрихування</a:t>
            </a:r>
            <a:r>
              <a:rPr lang="ru-RU" sz="2800" dirty="0"/>
              <a:t> та </a:t>
            </a:r>
            <a:r>
              <a:rPr lang="ru-RU" sz="2800" dirty="0" err="1"/>
              <a:t>зафарбовування</a:t>
            </a:r>
            <a:r>
              <a:rPr lang="ru-RU" sz="2800" dirty="0"/>
              <a:t> </a:t>
            </a:r>
            <a:r>
              <a:rPr lang="ru-RU" sz="2800" dirty="0" err="1"/>
              <a:t>контурних</a:t>
            </a:r>
            <a:r>
              <a:rPr lang="ru-RU" sz="2800" dirty="0"/>
              <a:t> </a:t>
            </a:r>
            <a:r>
              <a:rPr lang="ru-RU" sz="2800" dirty="0" err="1"/>
              <a:t>малюнків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сприяє</a:t>
            </a:r>
            <a:r>
              <a:rPr lang="ru-RU" sz="2800" dirty="0"/>
              <a:t> </a:t>
            </a:r>
            <a:r>
              <a:rPr lang="ru-RU" sz="2800" dirty="0" err="1"/>
              <a:t>зміцненню</a:t>
            </a:r>
            <a:r>
              <a:rPr lang="ru-RU" sz="2800" dirty="0"/>
              <a:t> </a:t>
            </a:r>
            <a:r>
              <a:rPr lang="ru-RU" sz="2800" dirty="0" err="1"/>
              <a:t>м’язів</a:t>
            </a:r>
            <a:r>
              <a:rPr lang="ru-RU" sz="2800" dirty="0"/>
              <a:t> </a:t>
            </a:r>
            <a:r>
              <a:rPr lang="ru-RU" sz="2800" dirty="0" err="1"/>
              <a:t>пальців</a:t>
            </a:r>
            <a:r>
              <a:rPr lang="ru-RU" sz="2800" dirty="0"/>
              <a:t> і </a:t>
            </a:r>
            <a:r>
              <a:rPr lang="ru-RU" sz="2800" dirty="0" err="1"/>
              <a:t>кисті</a:t>
            </a:r>
            <a:r>
              <a:rPr lang="ru-RU" sz="2800" dirty="0"/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86" y="3432175"/>
            <a:ext cx="2616200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290" y="3432175"/>
            <a:ext cx="262731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335" y="3431381"/>
            <a:ext cx="2573338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88758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593" y="405009"/>
            <a:ext cx="113908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письма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шестирічних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першокласників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зошити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друкованою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подано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зразки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письма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57316" y="3574460"/>
            <a:ext cx="7458075" cy="3209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4260" y="1314362"/>
            <a:ext cx="4084185" cy="21544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1850" y="1656557"/>
            <a:ext cx="3579224" cy="51278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03606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727" y="832187"/>
            <a:ext cx="110058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вимовляти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слух і за способом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артикулювання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приголосні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звуки;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знати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6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89224" y="165463"/>
            <a:ext cx="93270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Завершуючи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добукварний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набувають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таких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вмінь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865" y="2489877"/>
            <a:ext cx="3278396" cy="42301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18261" y="2527479"/>
            <a:ext cx="83689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слух і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приголосні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правильно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вимовляти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коротко, без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приголосних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злиття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твердого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приголосного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звуками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та, то, ту,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те;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т'а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т'у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т'і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т'о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т'е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трискладових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наголошений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звуки (слова з 2, 3, 4 і 5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користуючись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позначеннями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фішками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звукоскладові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схеми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04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842" y="218364"/>
            <a:ext cx="1154600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Динамічні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паузи та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фізкультурні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хвилинки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на уроках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добукварного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періоду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найдоцільніше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будувати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застосуванням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мовленнєвих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проказуванням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віршів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потішок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лічилок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Незважаючи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на те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кожен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урок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добукварного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періоду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свою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основну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тему й мету, до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змісту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вноситься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робіт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спрямованих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закріплення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засвоєного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дітьми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попередніх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уроках.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33015" y="2033516"/>
            <a:ext cx="622337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«</a:t>
            </a:r>
            <a:r>
              <a:rPr lang="ru-RU" sz="2000" b="1" dirty="0" err="1"/>
              <a:t>Хмаринка</a:t>
            </a:r>
            <a:r>
              <a:rPr lang="ru-RU" sz="2000" b="1" dirty="0"/>
              <a:t>»</a:t>
            </a:r>
          </a:p>
          <a:p>
            <a:pPr algn="ctr"/>
            <a:r>
              <a:rPr lang="ru-RU" sz="2000" b="1" dirty="0" err="1"/>
              <a:t>Хмаринка</a:t>
            </a:r>
            <a:r>
              <a:rPr lang="ru-RU" sz="2000" b="1" dirty="0"/>
              <a:t> </a:t>
            </a:r>
            <a:r>
              <a:rPr lang="ru-RU" sz="2000" b="1" dirty="0" err="1"/>
              <a:t>сонечко</a:t>
            </a:r>
            <a:r>
              <a:rPr lang="ru-RU" sz="2000" b="1" dirty="0"/>
              <a:t> </a:t>
            </a:r>
            <a:r>
              <a:rPr lang="ru-RU" sz="2000" b="1" dirty="0" err="1"/>
              <a:t>закрила</a:t>
            </a:r>
            <a:r>
              <a:rPr lang="ru-RU" sz="2000" b="1" dirty="0"/>
              <a:t>,</a:t>
            </a:r>
          </a:p>
          <a:p>
            <a:pPr algn="ctr"/>
            <a:r>
              <a:rPr lang="ru-RU" sz="2000" b="1" dirty="0" err="1"/>
              <a:t>Слізки</a:t>
            </a:r>
            <a:r>
              <a:rPr lang="ru-RU" sz="2000" b="1" dirty="0"/>
              <a:t> </a:t>
            </a:r>
            <a:r>
              <a:rPr lang="ru-RU" sz="2000" b="1" dirty="0" err="1"/>
              <a:t>срібні</a:t>
            </a:r>
            <a:r>
              <a:rPr lang="ru-RU" sz="2000" b="1" dirty="0"/>
              <a:t> </a:t>
            </a:r>
            <a:r>
              <a:rPr lang="ru-RU" sz="2000" b="1" dirty="0" err="1"/>
              <a:t>зронила</a:t>
            </a:r>
            <a:r>
              <a:rPr lang="ru-RU" sz="2000" b="1" dirty="0"/>
              <a:t>.</a:t>
            </a:r>
          </a:p>
          <a:p>
            <a:pPr algn="ctr"/>
            <a:r>
              <a:rPr lang="ru-RU" sz="2000" i="1" dirty="0"/>
              <a:t>(</a:t>
            </a:r>
            <a:r>
              <a:rPr lang="ru-RU" sz="2000" i="1" dirty="0" err="1"/>
              <a:t>закривають</a:t>
            </a:r>
            <a:r>
              <a:rPr lang="ru-RU" sz="2000" i="1" dirty="0"/>
              <a:t> </a:t>
            </a:r>
            <a:r>
              <a:rPr lang="ru-RU" sz="2000" i="1" dirty="0" err="1"/>
              <a:t>обличчя</a:t>
            </a:r>
            <a:r>
              <a:rPr lang="ru-RU" sz="2000" i="1" dirty="0"/>
              <a:t> руками)</a:t>
            </a:r>
          </a:p>
          <a:p>
            <a:pPr algn="ctr"/>
            <a:r>
              <a:rPr lang="ru-RU" sz="2000" b="1" dirty="0"/>
              <a:t>Ми </a:t>
            </a:r>
            <a:r>
              <a:rPr lang="ru-RU" sz="2000" b="1" dirty="0" err="1"/>
              <a:t>ті</a:t>
            </a:r>
            <a:r>
              <a:rPr lang="ru-RU" sz="2000" b="1" dirty="0"/>
              <a:t> </a:t>
            </a:r>
            <a:r>
              <a:rPr lang="ru-RU" sz="2000" b="1" dirty="0" err="1"/>
              <a:t>слізки</a:t>
            </a:r>
            <a:r>
              <a:rPr lang="ru-RU" sz="2000" b="1" dirty="0"/>
              <a:t> </a:t>
            </a:r>
            <a:r>
              <a:rPr lang="ru-RU" sz="2000" b="1" dirty="0" err="1"/>
              <a:t>пошукаєм</a:t>
            </a:r>
            <a:r>
              <a:rPr lang="ru-RU" sz="2000" b="1" dirty="0"/>
              <a:t>,</a:t>
            </a:r>
          </a:p>
          <a:p>
            <a:pPr algn="ctr"/>
            <a:r>
              <a:rPr lang="ru-RU" sz="2000" i="1" dirty="0"/>
              <a:t>(</a:t>
            </a:r>
            <a:r>
              <a:rPr lang="ru-RU" sz="2000" i="1" dirty="0" err="1"/>
              <a:t>Присідають</a:t>
            </a:r>
            <a:r>
              <a:rPr lang="ru-RU" sz="2000" i="1" dirty="0"/>
              <a:t>)</a:t>
            </a:r>
          </a:p>
          <a:p>
            <a:pPr algn="ctr"/>
            <a:r>
              <a:rPr lang="ru-RU" sz="2000" b="1" dirty="0" err="1"/>
              <a:t>Пострибаєм</a:t>
            </a:r>
            <a:r>
              <a:rPr lang="ru-RU" sz="2000" b="1" dirty="0"/>
              <a:t>, як зайчата,</a:t>
            </a:r>
          </a:p>
          <a:p>
            <a:pPr algn="ctr"/>
            <a:r>
              <a:rPr lang="ru-RU" sz="2000" i="1" dirty="0"/>
              <a:t>(</a:t>
            </a:r>
            <a:r>
              <a:rPr lang="ru-RU" sz="2000" i="1" dirty="0" err="1"/>
              <a:t>Стрибають</a:t>
            </a:r>
            <a:r>
              <a:rPr lang="ru-RU" sz="2000" i="1" dirty="0"/>
              <a:t>)</a:t>
            </a:r>
          </a:p>
          <a:p>
            <a:pPr algn="ctr"/>
            <a:r>
              <a:rPr lang="ru-RU" sz="2000" b="1" dirty="0" err="1"/>
              <a:t>Політаєм</a:t>
            </a:r>
            <a:r>
              <a:rPr lang="ru-RU" sz="2000" b="1" dirty="0"/>
              <a:t>, як </a:t>
            </a:r>
            <a:r>
              <a:rPr lang="ru-RU" sz="2000" b="1" dirty="0" err="1"/>
              <a:t>пташата</a:t>
            </a:r>
            <a:r>
              <a:rPr lang="ru-RU" sz="2000" b="1" dirty="0"/>
              <a:t>,</a:t>
            </a:r>
          </a:p>
          <a:p>
            <a:pPr algn="ctr"/>
            <a:r>
              <a:rPr lang="ru-RU" sz="2000" i="1" dirty="0"/>
              <a:t>(</a:t>
            </a:r>
            <a:r>
              <a:rPr lang="ru-RU" sz="2000" i="1" dirty="0" err="1"/>
              <a:t>Махають</a:t>
            </a:r>
            <a:r>
              <a:rPr lang="ru-RU" sz="2000" i="1" dirty="0"/>
              <a:t> руками)</a:t>
            </a:r>
          </a:p>
          <a:p>
            <a:pPr algn="ctr"/>
            <a:r>
              <a:rPr lang="ru-RU" sz="2000" b="1" dirty="0" err="1"/>
              <a:t>Потанцюємо</a:t>
            </a:r>
            <a:r>
              <a:rPr lang="ru-RU" sz="2000" b="1" dirty="0"/>
              <a:t> </a:t>
            </a:r>
            <a:r>
              <a:rPr lang="ru-RU" sz="2000" b="1" dirty="0" err="1"/>
              <a:t>ще</a:t>
            </a:r>
            <a:r>
              <a:rPr lang="ru-RU" sz="2000" b="1" dirty="0"/>
              <a:t> </a:t>
            </a:r>
            <a:r>
              <a:rPr lang="ru-RU" sz="2000" b="1" dirty="0" err="1"/>
              <a:t>трішки</a:t>
            </a:r>
            <a:r>
              <a:rPr lang="ru-RU" sz="2000" b="1" dirty="0"/>
              <a:t>,</a:t>
            </a:r>
          </a:p>
          <a:p>
            <a:pPr algn="ctr"/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спочили</a:t>
            </a:r>
            <a:r>
              <a:rPr lang="ru-RU" sz="2000" b="1" dirty="0"/>
              <a:t> руки й </a:t>
            </a:r>
            <a:r>
              <a:rPr lang="ru-RU" sz="2000" b="1" dirty="0" err="1"/>
              <a:t>ніжки</a:t>
            </a:r>
            <a:r>
              <a:rPr lang="ru-RU" sz="2000" b="1" dirty="0"/>
              <a:t>.</a:t>
            </a:r>
          </a:p>
          <a:p>
            <a:pPr algn="ctr"/>
            <a:r>
              <a:rPr lang="ru-RU" sz="2000" b="1" dirty="0" err="1"/>
              <a:t>Всі</a:t>
            </a:r>
            <a:r>
              <a:rPr lang="ru-RU" sz="2000" b="1" dirty="0"/>
              <a:t> </a:t>
            </a:r>
            <a:r>
              <a:rPr lang="ru-RU" sz="2000" b="1" dirty="0" err="1"/>
              <a:t>веселі</a:t>
            </a:r>
            <a:r>
              <a:rPr lang="ru-RU" sz="2000" b="1" dirty="0"/>
              <a:t>? От </a:t>
            </a:r>
            <a:r>
              <a:rPr lang="ru-RU" sz="2000" b="1" dirty="0" err="1"/>
              <a:t>чудово</a:t>
            </a:r>
            <a:r>
              <a:rPr lang="ru-RU" sz="2000" b="1" dirty="0"/>
              <a:t>!</a:t>
            </a:r>
          </a:p>
          <a:p>
            <a:pPr algn="ctr"/>
            <a:r>
              <a:rPr lang="ru-RU" sz="2000" b="1" dirty="0"/>
              <a:t>А </a:t>
            </a:r>
            <a:r>
              <a:rPr lang="ru-RU" sz="2000" b="1" dirty="0" err="1"/>
              <a:t>тепер</a:t>
            </a:r>
            <a:r>
              <a:rPr lang="ru-RU" sz="2000" b="1" dirty="0"/>
              <a:t> до </a:t>
            </a:r>
            <a:r>
              <a:rPr lang="ru-RU" sz="2000" b="1" dirty="0" err="1"/>
              <a:t>праці</a:t>
            </a:r>
            <a:r>
              <a:rPr lang="ru-RU" sz="2000" b="1" dirty="0"/>
              <a:t> </a:t>
            </a:r>
            <a:r>
              <a:rPr lang="ru-RU" sz="2000" b="1" dirty="0" err="1"/>
              <a:t>знову</a:t>
            </a:r>
            <a:r>
              <a:rPr lang="ru-RU" sz="2000" b="1" dirty="0"/>
              <a:t>!</a:t>
            </a:r>
          </a:p>
          <a:p>
            <a:pPr algn="ctr"/>
            <a:r>
              <a:rPr lang="ru-RU" sz="2000" b="1" dirty="0"/>
              <a:t>(</a:t>
            </a:r>
            <a:r>
              <a:rPr lang="ru-RU" sz="2000" i="1" dirty="0" err="1"/>
              <a:t>Танцювальні</a:t>
            </a:r>
            <a:r>
              <a:rPr lang="ru-RU" sz="2000" i="1" dirty="0"/>
              <a:t> </a:t>
            </a:r>
            <a:r>
              <a:rPr lang="ru-RU" sz="2000" i="1" dirty="0" err="1"/>
              <a:t>рухи</a:t>
            </a:r>
            <a:r>
              <a:rPr lang="ru-RU" sz="2000" i="1" dirty="0"/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869" y="1869349"/>
            <a:ext cx="5022850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1488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9307" y="309753"/>
            <a:ext cx="114777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місяця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добукварному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періодові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шестирічних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першокласників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виробляти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найважливіші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навички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загальнонавчального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характеру. 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&quot;картинка дытей за партою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28" y="1934098"/>
            <a:ext cx="6113930" cy="4515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7754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21" y="272955"/>
            <a:ext cx="10999635" cy="91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0627" y="1364777"/>
            <a:ext cx="106861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/>
              <a:t>Вправа</a:t>
            </a:r>
            <a:r>
              <a:rPr lang="ru-RU" sz="2400" b="1" dirty="0"/>
              <a:t> 1:</a:t>
            </a:r>
            <a:r>
              <a:rPr lang="ru-RU" sz="2400" dirty="0"/>
              <a:t> </a:t>
            </a:r>
            <a:r>
              <a:rPr lang="ru-RU" sz="2400" dirty="0" err="1"/>
              <a:t>Покласти</a:t>
            </a:r>
            <a:r>
              <a:rPr lang="ru-RU" sz="2400" dirty="0"/>
              <a:t> </a:t>
            </a:r>
            <a:r>
              <a:rPr lang="ru-RU" sz="2400" dirty="0" err="1"/>
              <a:t>олівець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вказівним</a:t>
            </a:r>
            <a:r>
              <a:rPr lang="ru-RU" sz="2400" dirty="0"/>
              <a:t>, </a:t>
            </a:r>
            <a:r>
              <a:rPr lang="ru-RU" sz="2400" dirty="0" err="1"/>
              <a:t>середнім</a:t>
            </a:r>
            <a:r>
              <a:rPr lang="ru-RU" sz="2400" dirty="0"/>
              <a:t> і </a:t>
            </a:r>
            <a:r>
              <a:rPr lang="ru-RU" sz="2400" dirty="0" err="1"/>
              <a:t>безіменним</a:t>
            </a:r>
            <a:r>
              <a:rPr lang="ru-RU" sz="2400" dirty="0"/>
              <a:t> </a:t>
            </a:r>
            <a:r>
              <a:rPr lang="ru-RU" sz="2400" dirty="0" err="1"/>
              <a:t>пальцями</a:t>
            </a:r>
            <a:r>
              <a:rPr lang="ru-RU" sz="2400" dirty="0"/>
              <a:t>. </a:t>
            </a:r>
            <a:r>
              <a:rPr lang="ru-RU" sz="2400" dirty="0" err="1"/>
              <a:t>Крутити</a:t>
            </a:r>
            <a:r>
              <a:rPr lang="ru-RU" sz="2400" dirty="0"/>
              <a:t> </a:t>
            </a:r>
            <a:r>
              <a:rPr lang="ru-RU" sz="2400" dirty="0" err="1"/>
              <a:t>олівець</a:t>
            </a:r>
            <a:r>
              <a:rPr lang="ru-RU" sz="2400" dirty="0"/>
              <a:t>, </a:t>
            </a:r>
            <a:r>
              <a:rPr lang="ru-RU" sz="2400" dirty="0" err="1"/>
              <a:t>передавати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з одного </a:t>
            </a:r>
            <a:r>
              <a:rPr lang="ru-RU" sz="2400" dirty="0" err="1"/>
              <a:t>пальця</a:t>
            </a:r>
            <a:r>
              <a:rPr lang="ru-RU" sz="2400" dirty="0"/>
              <a:t> на </a:t>
            </a:r>
            <a:r>
              <a:rPr lang="ru-RU" sz="2400" dirty="0" err="1"/>
              <a:t>інший</a:t>
            </a:r>
            <a:r>
              <a:rPr lang="ru-RU" sz="24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3958" y="2828836"/>
            <a:ext cx="45037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/>
              <a:t>Олівець</a:t>
            </a:r>
            <a:r>
              <a:rPr lang="ru-RU" sz="2800" b="1" i="1" dirty="0"/>
              <a:t> в </a:t>
            </a:r>
            <a:r>
              <a:rPr lang="ru-RU" sz="2800" b="1" i="1" dirty="0" err="1"/>
              <a:t>руці</a:t>
            </a:r>
            <a:r>
              <a:rPr lang="ru-RU" sz="2800" b="1" i="1" dirty="0"/>
              <a:t> катаю,</a:t>
            </a:r>
          </a:p>
          <a:p>
            <a:r>
              <a:rPr lang="ru-RU" sz="2800" b="1" i="1" dirty="0" err="1"/>
              <a:t>Поміж</a:t>
            </a:r>
            <a:r>
              <a:rPr lang="ru-RU" sz="2800" b="1" i="1" dirty="0"/>
              <a:t> </a:t>
            </a:r>
            <a:r>
              <a:rPr lang="ru-RU" sz="2800" b="1" i="1" dirty="0" err="1"/>
              <a:t>пальчиків</a:t>
            </a:r>
            <a:r>
              <a:rPr lang="ru-RU" sz="2800" b="1" i="1" dirty="0"/>
              <a:t> кручу,</a:t>
            </a:r>
          </a:p>
          <a:p>
            <a:r>
              <a:rPr lang="ru-RU" sz="2800" b="1" i="1" dirty="0" err="1"/>
              <a:t>Неодмінно</a:t>
            </a:r>
            <a:r>
              <a:rPr lang="ru-RU" sz="2800" b="1" i="1" dirty="0"/>
              <a:t> </a:t>
            </a:r>
            <a:r>
              <a:rPr lang="ru-RU" sz="2800" b="1" i="1" dirty="0" err="1"/>
              <a:t>кожен</a:t>
            </a:r>
            <a:r>
              <a:rPr lang="ru-RU" sz="2800" b="1" i="1" dirty="0"/>
              <a:t> пальчик</a:t>
            </a:r>
          </a:p>
          <a:p>
            <a:r>
              <a:rPr lang="ru-RU" sz="2800" b="1" i="1" dirty="0" err="1"/>
              <a:t>Буть</a:t>
            </a:r>
            <a:r>
              <a:rPr lang="ru-RU" sz="2800" b="1" i="1" dirty="0"/>
              <a:t> </a:t>
            </a:r>
            <a:r>
              <a:rPr lang="ru-RU" sz="2800" b="1" i="1" dirty="0" err="1"/>
              <a:t>слухняним</a:t>
            </a:r>
            <a:r>
              <a:rPr lang="ru-RU" sz="2800" b="1" i="1" dirty="0"/>
              <a:t> я </a:t>
            </a:r>
            <a:r>
              <a:rPr lang="ru-RU" sz="2800" b="1" i="1" dirty="0" err="1"/>
              <a:t>навчу</a:t>
            </a:r>
            <a:r>
              <a:rPr lang="ru-RU" sz="2800" b="1" i="1" dirty="0"/>
              <a:t>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463" y="2229656"/>
            <a:ext cx="32131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75356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80" y="220904"/>
            <a:ext cx="10146737" cy="8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0501" y="1255594"/>
            <a:ext cx="1086361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1. </a:t>
            </a:r>
            <a:r>
              <a:rPr lang="ru-RU" sz="2000" dirty="0" err="1"/>
              <a:t>Швидко</a:t>
            </a:r>
            <a:r>
              <a:rPr lang="ru-RU" sz="2000" dirty="0"/>
              <a:t> </a:t>
            </a:r>
            <a:r>
              <a:rPr lang="ru-RU" sz="2000" dirty="0" err="1"/>
              <a:t>поморгати</a:t>
            </a:r>
            <a:r>
              <a:rPr lang="ru-RU" sz="2000" dirty="0"/>
              <a:t>, </a:t>
            </a:r>
            <a:r>
              <a:rPr lang="ru-RU" sz="2000" dirty="0" err="1"/>
              <a:t>закрити</a:t>
            </a:r>
            <a:r>
              <a:rPr lang="ru-RU" sz="2000" dirty="0"/>
              <a:t> </a:t>
            </a:r>
            <a:r>
              <a:rPr lang="ru-RU" sz="2000" dirty="0" err="1"/>
              <a:t>очі</a:t>
            </a:r>
            <a:r>
              <a:rPr lang="ru-RU" sz="2000" dirty="0"/>
              <a:t> й </a:t>
            </a:r>
            <a:r>
              <a:rPr lang="ru-RU" sz="2000" dirty="0" err="1"/>
              <a:t>посидіти</a:t>
            </a:r>
            <a:r>
              <a:rPr lang="ru-RU" sz="2000" dirty="0"/>
              <a:t> </a:t>
            </a:r>
            <a:r>
              <a:rPr lang="ru-RU" sz="2000" dirty="0" err="1"/>
              <a:t>спокійно</a:t>
            </a:r>
            <a:r>
              <a:rPr lang="ru-RU" sz="2000" dirty="0"/>
              <a:t>, </a:t>
            </a:r>
            <a:r>
              <a:rPr lang="ru-RU" sz="2000" dirty="0" err="1"/>
              <a:t>повільно</a:t>
            </a:r>
            <a:r>
              <a:rPr lang="ru-RU" sz="2000" dirty="0"/>
              <a:t> </a:t>
            </a:r>
            <a:r>
              <a:rPr lang="ru-RU" sz="2000" dirty="0" err="1"/>
              <a:t>рахуючи</a:t>
            </a:r>
            <a:r>
              <a:rPr lang="ru-RU" sz="2000" dirty="0"/>
              <a:t> до </a:t>
            </a:r>
            <a:r>
              <a:rPr lang="ru-RU" sz="2000" dirty="0" err="1"/>
              <a:t>п’яти</a:t>
            </a:r>
            <a:r>
              <a:rPr lang="ru-RU" sz="2000" dirty="0"/>
              <a:t>. </a:t>
            </a:r>
            <a:r>
              <a:rPr lang="ru-RU" sz="2000" dirty="0" err="1"/>
              <a:t>Повторити</a:t>
            </a:r>
            <a:r>
              <a:rPr lang="ru-RU" sz="2000" dirty="0"/>
              <a:t> </a:t>
            </a:r>
            <a:r>
              <a:rPr lang="ru-RU" sz="2000" dirty="0" err="1"/>
              <a:t>вправу</a:t>
            </a:r>
            <a:r>
              <a:rPr lang="ru-RU" sz="2000" dirty="0"/>
              <a:t> 4-5 </a:t>
            </a:r>
            <a:r>
              <a:rPr lang="ru-RU" sz="2000" dirty="0" err="1"/>
              <a:t>разів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 </a:t>
            </a:r>
          </a:p>
          <a:p>
            <a:pPr algn="just"/>
            <a:r>
              <a:rPr lang="ru-RU" sz="2000" dirty="0"/>
              <a:t>2. У </a:t>
            </a:r>
            <a:r>
              <a:rPr lang="ru-RU" sz="2000" dirty="0" err="1"/>
              <a:t>середньому</a:t>
            </a:r>
            <a:r>
              <a:rPr lang="ru-RU" sz="2000" dirty="0"/>
              <a:t> </a:t>
            </a:r>
            <a:r>
              <a:rPr lang="ru-RU" sz="2000" dirty="0" err="1"/>
              <a:t>темпі</a:t>
            </a:r>
            <a:r>
              <a:rPr lang="ru-RU" sz="2000" dirty="0"/>
              <a:t> </a:t>
            </a:r>
            <a:r>
              <a:rPr lang="ru-RU" sz="2000" dirty="0" err="1"/>
              <a:t>зробити</a:t>
            </a:r>
            <a:r>
              <a:rPr lang="ru-RU" sz="2000" dirty="0"/>
              <a:t> 3-4 </a:t>
            </a:r>
            <a:r>
              <a:rPr lang="ru-RU" sz="2000" dirty="0" err="1"/>
              <a:t>кругових</a:t>
            </a:r>
            <a:r>
              <a:rPr lang="ru-RU" sz="2000" dirty="0"/>
              <a:t> </a:t>
            </a:r>
            <a:r>
              <a:rPr lang="ru-RU" sz="2000" dirty="0" err="1"/>
              <a:t>рухи</a:t>
            </a:r>
            <a:r>
              <a:rPr lang="ru-RU" sz="2000" dirty="0"/>
              <a:t> </a:t>
            </a:r>
            <a:r>
              <a:rPr lang="ru-RU" sz="2000" dirty="0" err="1"/>
              <a:t>очима</a:t>
            </a:r>
            <a:r>
              <a:rPr lang="ru-RU" sz="2000" dirty="0"/>
              <a:t> вправо, </a:t>
            </a:r>
            <a:r>
              <a:rPr lang="ru-RU" sz="2000" dirty="0" err="1"/>
              <a:t>стільки</a:t>
            </a:r>
            <a:r>
              <a:rPr lang="ru-RU" sz="2000" dirty="0"/>
              <a:t> ж – </a:t>
            </a:r>
            <a:r>
              <a:rPr lang="ru-RU" sz="2000" dirty="0" err="1"/>
              <a:t>вліво</a:t>
            </a:r>
            <a:r>
              <a:rPr lang="ru-RU" sz="2000" dirty="0"/>
              <a:t>. </a:t>
            </a:r>
            <a:r>
              <a:rPr lang="ru-RU" sz="2000" dirty="0" err="1"/>
              <a:t>Розслабивши</a:t>
            </a:r>
            <a:r>
              <a:rPr lang="ru-RU" sz="2000" dirty="0"/>
              <a:t> </a:t>
            </a:r>
            <a:r>
              <a:rPr lang="ru-RU" sz="2000" dirty="0" err="1"/>
              <a:t>м’язи</a:t>
            </a:r>
            <a:r>
              <a:rPr lang="ru-RU" sz="2000" dirty="0"/>
              <a:t> очей, </a:t>
            </a:r>
            <a:r>
              <a:rPr lang="ru-RU" sz="2000" dirty="0" err="1"/>
              <a:t>подивитися</a:t>
            </a:r>
            <a:r>
              <a:rPr lang="ru-RU" sz="2000" dirty="0"/>
              <a:t> </a:t>
            </a:r>
            <a:r>
              <a:rPr lang="ru-RU" sz="2000" dirty="0" err="1"/>
              <a:t>вдалину</a:t>
            </a:r>
            <a:r>
              <a:rPr lang="ru-RU" sz="2000" dirty="0"/>
              <a:t> на </a:t>
            </a:r>
            <a:r>
              <a:rPr lang="ru-RU" sz="2000" dirty="0" err="1"/>
              <a:t>рахунок</a:t>
            </a:r>
            <a:r>
              <a:rPr lang="ru-RU" sz="2000" dirty="0"/>
              <a:t> 1-6. </a:t>
            </a:r>
            <a:r>
              <a:rPr lang="ru-RU" sz="2000" dirty="0" err="1"/>
              <a:t>Повторити</a:t>
            </a:r>
            <a:r>
              <a:rPr lang="ru-RU" sz="2000" dirty="0"/>
              <a:t> </a:t>
            </a:r>
            <a:r>
              <a:rPr lang="ru-RU" sz="2000" dirty="0" err="1"/>
              <a:t>вправу</a:t>
            </a:r>
            <a:r>
              <a:rPr lang="ru-RU" sz="2000" dirty="0"/>
              <a:t> 1-2 рази.</a:t>
            </a:r>
          </a:p>
          <a:p>
            <a:pPr algn="just"/>
            <a:r>
              <a:rPr lang="ru-RU" sz="2000" dirty="0"/>
              <a:t> </a:t>
            </a:r>
          </a:p>
          <a:p>
            <a:pPr algn="just"/>
            <a:r>
              <a:rPr lang="ru-RU" sz="2000" dirty="0"/>
              <a:t>3</a:t>
            </a:r>
            <a:r>
              <a:rPr lang="ru-RU" sz="2000" b="1" i="1" dirty="0"/>
              <a:t>. </a:t>
            </a:r>
            <a:r>
              <a:rPr lang="ru-RU" sz="2000" b="1" i="1" dirty="0" err="1"/>
              <a:t>Вправа</a:t>
            </a:r>
            <a:r>
              <a:rPr lang="ru-RU" sz="2000" b="1" i="1" dirty="0"/>
              <a:t> «</a:t>
            </a:r>
            <a:r>
              <a:rPr lang="ru-RU" sz="2000" b="1" i="1" dirty="0" err="1"/>
              <a:t>Метелик</a:t>
            </a:r>
            <a:r>
              <a:rPr lang="ru-RU" sz="2000" b="1" i="1" dirty="0"/>
              <a:t>» </a:t>
            </a:r>
            <a:r>
              <a:rPr lang="ru-RU" sz="2000" dirty="0"/>
              <a:t>(для </a:t>
            </a:r>
            <a:r>
              <a:rPr lang="ru-RU" sz="2000" dirty="0" err="1"/>
              <a:t>зняття</a:t>
            </a:r>
            <a:r>
              <a:rPr lang="ru-RU" sz="2000" dirty="0"/>
              <a:t> </a:t>
            </a:r>
            <a:r>
              <a:rPr lang="ru-RU" sz="2000" dirty="0" err="1"/>
              <a:t>зорового</a:t>
            </a:r>
            <a:r>
              <a:rPr lang="ru-RU" sz="2000" dirty="0"/>
              <a:t> </a:t>
            </a:r>
            <a:r>
              <a:rPr lang="ru-RU" sz="2000" dirty="0" err="1"/>
              <a:t>напруження</a:t>
            </a:r>
            <a:r>
              <a:rPr lang="ru-RU" sz="2000" dirty="0"/>
              <a:t>). </a:t>
            </a:r>
            <a:r>
              <a:rPr lang="ru-RU" sz="2000" dirty="0" err="1"/>
              <a:t>Учні</a:t>
            </a:r>
            <a:r>
              <a:rPr lang="ru-RU" sz="2000" dirty="0"/>
              <a:t> </a:t>
            </a:r>
            <a:r>
              <a:rPr lang="ru-RU" sz="2000" dirty="0" err="1"/>
              <a:t>спостерігають</a:t>
            </a:r>
            <a:r>
              <a:rPr lang="ru-RU" sz="2000" dirty="0"/>
              <a:t> за «</a:t>
            </a:r>
            <a:r>
              <a:rPr lang="ru-RU" sz="2000" dirty="0" err="1"/>
              <a:t>польотом</a:t>
            </a:r>
            <a:r>
              <a:rPr lang="ru-RU" sz="2000" dirty="0"/>
              <a:t>» </a:t>
            </a:r>
            <a:r>
              <a:rPr lang="ru-RU" sz="2000" dirty="0" err="1"/>
              <a:t>метелика</a:t>
            </a:r>
            <a:r>
              <a:rPr lang="ru-RU" sz="2000" dirty="0"/>
              <a:t>, </a:t>
            </a:r>
            <a:r>
              <a:rPr lang="ru-RU" sz="2000" dirty="0" err="1"/>
              <a:t>закріпленого</a:t>
            </a:r>
            <a:r>
              <a:rPr lang="ru-RU" sz="2000" dirty="0"/>
              <a:t> на </a:t>
            </a:r>
            <a:r>
              <a:rPr lang="ru-RU" sz="2000" dirty="0" err="1"/>
              <a:t>кінці</a:t>
            </a:r>
            <a:r>
              <a:rPr lang="ru-RU" sz="2000" dirty="0"/>
              <a:t> указки </a:t>
            </a:r>
            <a:r>
              <a:rPr lang="ru-RU" sz="2000" dirty="0" err="1"/>
              <a:t>вчителя</a:t>
            </a:r>
            <a:r>
              <a:rPr lang="ru-RU" sz="2000" dirty="0"/>
              <a:t> вправо-</a:t>
            </a:r>
            <a:r>
              <a:rPr lang="ru-RU" sz="2000" dirty="0" err="1"/>
              <a:t>вліво</a:t>
            </a:r>
            <a:r>
              <a:rPr lang="ru-RU" sz="2000" dirty="0"/>
              <a:t>, вниз-</a:t>
            </a:r>
            <a:r>
              <a:rPr lang="ru-RU" sz="2000" dirty="0" err="1"/>
              <a:t>угору</a:t>
            </a:r>
            <a:r>
              <a:rPr lang="ru-RU" sz="2000" dirty="0"/>
              <a:t>, по колу </a:t>
            </a:r>
            <a:r>
              <a:rPr lang="ru-RU" sz="2000" dirty="0" err="1"/>
              <a:t>зліва</a:t>
            </a:r>
            <a:r>
              <a:rPr lang="ru-RU" sz="2000" dirty="0"/>
              <a:t> направо, справа </a:t>
            </a:r>
            <a:r>
              <a:rPr lang="ru-RU" sz="2000" dirty="0" err="1"/>
              <a:t>наліво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 </a:t>
            </a:r>
          </a:p>
          <a:p>
            <a:pPr algn="just"/>
            <a:r>
              <a:rPr lang="en-US" sz="2000" dirty="0" smtClean="0"/>
              <a:t>4</a:t>
            </a:r>
            <a:r>
              <a:rPr lang="ru-RU" sz="2000" dirty="0" smtClean="0"/>
              <a:t>. </a:t>
            </a:r>
            <a:r>
              <a:rPr lang="ru-RU" sz="2000" b="1" i="1" dirty="0" err="1"/>
              <a:t>Вправа</a:t>
            </a:r>
            <a:r>
              <a:rPr lang="ru-RU" sz="2000" b="1" i="1" dirty="0"/>
              <a:t> «</a:t>
            </a:r>
            <a:r>
              <a:rPr lang="ru-RU" sz="2000" b="1" i="1" dirty="0" err="1"/>
              <a:t>Трикутник</a:t>
            </a:r>
            <a:r>
              <a:rPr lang="ru-RU" sz="2000" b="1" i="1" dirty="0"/>
              <a:t>». </a:t>
            </a:r>
            <a:r>
              <a:rPr lang="ru-RU" sz="2000" dirty="0"/>
              <a:t>На великому </a:t>
            </a:r>
            <a:r>
              <a:rPr lang="ru-RU" sz="2000" dirty="0" err="1"/>
              <a:t>аркуші</a:t>
            </a:r>
            <a:r>
              <a:rPr lang="ru-RU" sz="2000" dirty="0"/>
              <a:t> ватману </a:t>
            </a:r>
            <a:r>
              <a:rPr lang="ru-RU" sz="2000" dirty="0" err="1"/>
              <a:t>зображений</a:t>
            </a:r>
            <a:r>
              <a:rPr lang="ru-RU" sz="2000" dirty="0"/>
              <a:t> </a:t>
            </a:r>
            <a:r>
              <a:rPr lang="ru-RU" sz="2000" dirty="0" err="1"/>
              <a:t>трикутник</a:t>
            </a:r>
            <a:r>
              <a:rPr lang="ru-RU" sz="2000" dirty="0"/>
              <a:t>. Плакат </a:t>
            </a:r>
            <a:r>
              <a:rPr lang="ru-RU" sz="2000" dirty="0" err="1"/>
              <a:t>висить</a:t>
            </a:r>
            <a:r>
              <a:rPr lang="ru-RU" sz="2000" dirty="0"/>
              <a:t> на </a:t>
            </a:r>
            <a:r>
              <a:rPr lang="ru-RU" sz="2000" dirty="0" err="1"/>
              <a:t>боковій</a:t>
            </a:r>
            <a:r>
              <a:rPr lang="ru-RU" sz="2000" dirty="0"/>
              <a:t> </a:t>
            </a:r>
            <a:r>
              <a:rPr lang="ru-RU" sz="2000" dirty="0" err="1"/>
              <a:t>стіні</a:t>
            </a:r>
            <a:r>
              <a:rPr lang="ru-RU" sz="2000" dirty="0"/>
              <a:t> </a:t>
            </a:r>
            <a:r>
              <a:rPr lang="ru-RU" sz="2000" dirty="0" err="1"/>
              <a:t>класу</a:t>
            </a:r>
            <a:r>
              <a:rPr lang="ru-RU" sz="2000" dirty="0"/>
              <a:t>. </a:t>
            </a:r>
            <a:r>
              <a:rPr lang="ru-RU" sz="2000" dirty="0" err="1"/>
              <a:t>Звучить</a:t>
            </a:r>
            <a:r>
              <a:rPr lang="ru-RU" sz="2000" dirty="0"/>
              <a:t> </a:t>
            </a:r>
            <a:r>
              <a:rPr lang="ru-RU" sz="2000" dirty="0" err="1"/>
              <a:t>аудіозапис</a:t>
            </a:r>
            <a:r>
              <a:rPr lang="ru-RU" sz="2000" dirty="0"/>
              <a:t> </a:t>
            </a:r>
            <a:r>
              <a:rPr lang="ru-RU" sz="2000" dirty="0" err="1"/>
              <a:t>легкої</a:t>
            </a:r>
            <a:r>
              <a:rPr lang="ru-RU" sz="2000" dirty="0"/>
              <a:t> </a:t>
            </a:r>
            <a:r>
              <a:rPr lang="ru-RU" sz="2000" dirty="0" err="1"/>
              <a:t>приємної</a:t>
            </a:r>
            <a:r>
              <a:rPr lang="ru-RU" sz="2000" dirty="0"/>
              <a:t> </a:t>
            </a:r>
            <a:r>
              <a:rPr lang="ru-RU" sz="2000" dirty="0" err="1"/>
              <a:t>мелодії</a:t>
            </a:r>
            <a:r>
              <a:rPr lang="ru-RU" sz="2000" dirty="0"/>
              <a:t>. </a:t>
            </a:r>
            <a:r>
              <a:rPr lang="ru-RU" sz="2000" dirty="0" err="1"/>
              <a:t>Діти</a:t>
            </a:r>
            <a:r>
              <a:rPr lang="ru-RU" sz="2000" dirty="0"/>
              <a:t> «</a:t>
            </a:r>
            <a:r>
              <a:rPr lang="ru-RU" sz="2000" dirty="0" err="1"/>
              <a:t>бігають</a:t>
            </a:r>
            <a:r>
              <a:rPr lang="ru-RU" sz="2000" dirty="0"/>
              <a:t>» </a:t>
            </a:r>
            <a:r>
              <a:rPr lang="ru-RU" sz="2000" dirty="0" err="1"/>
              <a:t>очима</a:t>
            </a:r>
            <a:r>
              <a:rPr lang="ru-RU" sz="2000" dirty="0"/>
              <a:t> по </a:t>
            </a:r>
            <a:r>
              <a:rPr lang="ru-RU" sz="2000" dirty="0" err="1"/>
              <a:t>трикутнику</a:t>
            </a:r>
            <a:r>
              <a:rPr lang="ru-RU" sz="2000" dirty="0"/>
              <a:t>. Перед </a:t>
            </a:r>
            <a:r>
              <a:rPr lang="ru-RU" sz="2000" dirty="0" err="1"/>
              <a:t>трикутником</a:t>
            </a:r>
            <a:r>
              <a:rPr lang="ru-RU" sz="2000" dirty="0"/>
              <a:t> </a:t>
            </a:r>
            <a:r>
              <a:rPr lang="ru-RU" sz="2000" dirty="0" err="1"/>
              <a:t>прикріплений</a:t>
            </a:r>
            <a:r>
              <a:rPr lang="ru-RU" sz="2000" dirty="0"/>
              <a:t> </a:t>
            </a:r>
            <a:r>
              <a:rPr lang="ru-RU" sz="2000" dirty="0" err="1"/>
              <a:t>кленовий</a:t>
            </a:r>
            <a:r>
              <a:rPr lang="ru-RU" sz="2000" dirty="0"/>
              <a:t> </a:t>
            </a:r>
            <a:r>
              <a:rPr lang="ru-RU" sz="2000" dirty="0" err="1"/>
              <a:t>листочок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приблизно</a:t>
            </a:r>
            <a:r>
              <a:rPr lang="ru-RU" sz="2000" dirty="0"/>
              <a:t> </a:t>
            </a:r>
            <a:r>
              <a:rPr lang="ru-RU" sz="2000" dirty="0" err="1"/>
              <a:t>відповідає</a:t>
            </a:r>
            <a:r>
              <a:rPr lang="ru-RU" sz="2000" dirty="0"/>
              <a:t> </a:t>
            </a:r>
            <a:r>
              <a:rPr lang="ru-RU" sz="2000" dirty="0" err="1"/>
              <a:t>розміру</a:t>
            </a:r>
            <a:r>
              <a:rPr lang="ru-RU" sz="2000" dirty="0"/>
              <a:t> </a:t>
            </a:r>
            <a:r>
              <a:rPr lang="ru-RU" sz="2000" dirty="0" err="1"/>
              <a:t>трикутника</a:t>
            </a:r>
            <a:r>
              <a:rPr lang="ru-RU" sz="2000" dirty="0"/>
              <a:t>. Учитель </a:t>
            </a:r>
            <a:r>
              <a:rPr lang="ru-RU" sz="2000" dirty="0" err="1"/>
              <a:t>пропонує</a:t>
            </a:r>
            <a:r>
              <a:rPr lang="ru-RU" sz="2000" dirty="0"/>
              <a:t> </a:t>
            </a:r>
            <a:r>
              <a:rPr lang="ru-RU" sz="2000" dirty="0" err="1"/>
              <a:t>дітям</a:t>
            </a:r>
            <a:r>
              <a:rPr lang="ru-RU" sz="2000" dirty="0"/>
              <a:t> </a:t>
            </a:r>
            <a:r>
              <a:rPr lang="ru-RU" sz="2000" dirty="0" err="1"/>
              <a:t>уявити</a:t>
            </a:r>
            <a:r>
              <a:rPr lang="ru-RU" sz="2000" dirty="0"/>
              <a:t>, як </a:t>
            </a:r>
            <a:r>
              <a:rPr lang="ru-RU" sz="2000" dirty="0" err="1"/>
              <a:t>кружлятиме</a:t>
            </a:r>
            <a:r>
              <a:rPr lang="ru-RU" sz="2000" dirty="0"/>
              <a:t> </a:t>
            </a:r>
            <a:r>
              <a:rPr lang="ru-RU" sz="2000" dirty="0" err="1"/>
              <a:t>листочок</a:t>
            </a:r>
            <a:r>
              <a:rPr lang="ru-RU" sz="2000" dirty="0"/>
              <a:t> </a:t>
            </a:r>
            <a:r>
              <a:rPr lang="ru-RU" sz="2000" dirty="0" err="1"/>
              <a:t>під</a:t>
            </a:r>
            <a:r>
              <a:rPr lang="ru-RU" sz="2000" dirty="0"/>
              <a:t> </a:t>
            </a:r>
            <a:r>
              <a:rPr lang="ru-RU" sz="2000" dirty="0" err="1"/>
              <a:t>поривом</a:t>
            </a:r>
            <a:r>
              <a:rPr lang="ru-RU" sz="2000" dirty="0"/>
              <a:t> </a:t>
            </a:r>
            <a:r>
              <a:rPr lang="ru-RU" sz="2000" dirty="0" err="1"/>
              <a:t>вітру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979007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92994" y="1246094"/>
            <a:ext cx="5499006" cy="54000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7063" y="1246094"/>
            <a:ext cx="616593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а) 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зосереджено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слухати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однокласників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б) 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відповідати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педагога; </a:t>
            </a:r>
          </a:p>
          <a:p>
            <a:pPr algn="just"/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в) 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вчасно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правильно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розпорядження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г) 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дотримуватись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правильної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 партою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особливо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час письма;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27063" y="4656188"/>
            <a:ext cx="64743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д)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відібрати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приладдя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уроку,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розкласти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належному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порядку;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тримати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ручку,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олівець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зошит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62635" y="228005"/>
            <a:ext cx="9091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передусім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загальномовленнєві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="" xmlns:p14="http://schemas.microsoft.com/office/powerpoint/2010/main" val="230543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8572" y="269631"/>
            <a:ext cx="111848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добукварний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усне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першокласників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слухати-розуміти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висловлювання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елементарні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аналітико-синтетичні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текстом,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реченням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словом, звуками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готувати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письма.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65643" y="4145057"/>
            <a:ext cx="2107792" cy="2461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7647" t="3764" r="6942" b="7294"/>
          <a:stretch/>
        </p:blipFill>
        <p:spPr>
          <a:xfrm>
            <a:off x="6816571" y="4145058"/>
            <a:ext cx="2497185" cy="2569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4892" t="6739" b="6318"/>
          <a:stretch/>
        </p:blipFill>
        <p:spPr>
          <a:xfrm>
            <a:off x="340688" y="4613450"/>
            <a:ext cx="2047347" cy="18467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12049" t="5592" r="23941" b="9381"/>
          <a:stretch/>
        </p:blipFill>
        <p:spPr>
          <a:xfrm>
            <a:off x="2388035" y="4572383"/>
            <a:ext cx="2127450" cy="18877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67372" y="4613450"/>
            <a:ext cx="1815877" cy="18158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259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615" y="341194"/>
            <a:ext cx="113549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Зокрема, у першокласників формується уявлення про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номінативну функцію слова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(кожне слово щось називає),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про те, що слова відповідають на питання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(хто? що? який? яка? яке? які? що робить?). На практичному рівні здійснюється ознайомлення з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реченням, призначенням розділових знаків у кінці речення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(. ? !) і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службових  слів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(слів-помічників),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графічним зображенням речень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 Розвивається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фонетичний слух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формуються уявлення про склад і наголос у слові, мовні звуки, уміння поділяти слова на склади, визначати наголошений склад, виділяти звуки в слові, розрізняти голосні і приголосні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тверді і м’які звуки, будувати звукові схеми слів.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706" t="26306" r="41155" b="30597"/>
          <a:stretch>
            <a:fillRect/>
          </a:stretch>
        </p:blipFill>
        <p:spPr bwMode="auto">
          <a:xfrm>
            <a:off x="286604" y="4299044"/>
            <a:ext cx="3770445" cy="182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2520" b="6903"/>
          <a:stretch>
            <a:fillRect/>
          </a:stretch>
        </p:blipFill>
        <p:spPr bwMode="auto">
          <a:xfrm>
            <a:off x="8352430" y="4230807"/>
            <a:ext cx="3583860" cy="192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20665" t="24767" r="32552" b="6576"/>
          <a:stretch>
            <a:fillRect/>
          </a:stretch>
        </p:blipFill>
        <p:spPr bwMode="auto">
          <a:xfrm>
            <a:off x="4367286" y="3810848"/>
            <a:ext cx="3425587" cy="2826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047" y="655093"/>
            <a:ext cx="117079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добукварний</a:t>
            </a:r>
            <a:r>
              <a:rPr lang="ru-RU" sz="2400" b="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звуковимови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збагачення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активізацію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словникового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запасу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граматичної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будови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усного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роботу над культурою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знайомиться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індивідуальними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особливостями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значною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мірою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залежати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їхні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успіхи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навчанні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опрацювання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тем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збагачують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власне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словами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тематичних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груп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вчаться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добирати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слова,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називати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предмети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малюнках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складають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речення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малюнками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схемами,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невеликі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розповіді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малюнком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серією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малюнків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0" i="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15" y="200163"/>
            <a:ext cx="3336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ртинки по запросу &quot;картинка дытей за партою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571" y="3916829"/>
            <a:ext cx="4445381" cy="26068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7632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759" y="280575"/>
            <a:ext cx="115649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Джерелами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збагачення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словникового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запасу </a:t>
            </a:r>
            <a:r>
              <a:rPr lang="ru-RU" sz="28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стають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сама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дійсність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ілюстративний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букваря,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наочні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посібники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технічні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ході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розповідей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бесід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місяця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здійснюється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межах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широкого кола </a:t>
            </a:r>
            <a:b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тематичних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4711" b="3397"/>
          <a:stretch/>
        </p:blipFill>
        <p:spPr>
          <a:xfrm>
            <a:off x="9498366" y="3833021"/>
            <a:ext cx="2236921" cy="29465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13624" t="452" r="11984" b="-452"/>
          <a:stretch/>
        </p:blipFill>
        <p:spPr>
          <a:xfrm>
            <a:off x="7061553" y="1300787"/>
            <a:ext cx="2241358" cy="30128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4" name="Picture 2" descr="Картинки по запросу &quot;картинка учитель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77" y="696444"/>
            <a:ext cx="2178323" cy="3136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47448" y="4502697"/>
            <a:ext cx="3978714" cy="22768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487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0646" y="259307"/>
            <a:ext cx="6220405" cy="613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171450" algn="just" defTabSz="685800">
              <a:lnSpc>
                <a:spcPct val="90000"/>
              </a:lnSpc>
              <a:spcBef>
                <a:spcPts val="750"/>
              </a:spcBef>
            </a:pPr>
            <a:r>
              <a:rPr lang="en-US" sz="2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початковому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етапі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навчальному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переважає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діалогічна</a:t>
            </a:r>
            <a:r>
              <a:rPr lang="ru-RU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форма </a:t>
            </a:r>
            <a:r>
              <a:rPr lang="ru-RU" sz="2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запитання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відповідь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en-US" sz="23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0" indent="17145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23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Важливо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вчилися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відповідати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а й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самостійно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ставити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запитання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вчителя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до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однокласників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теми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бесіди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аналізованого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предмета,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явища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3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0" indent="17145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23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Поступово</a:t>
            </a: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діалогічне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чергується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монологічним</a:t>
            </a:r>
            <a:r>
              <a:rPr lang="ru-RU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виробляється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вміння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будувати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власні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хоча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коротенькі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зв’язні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висловлювання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3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0" indent="17145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23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Матеріалом</a:t>
            </a:r>
            <a:r>
              <a:rPr lang="ru-RU" sz="2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них є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ілюстрації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(на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дошці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та в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підручнику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народні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казки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300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короткі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вірші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потішки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загадки,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скоромовки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прислів’я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заучують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напам’ять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слів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учителя, робота з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дитячими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книжками та журналами,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екскурсії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перегляд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кіно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та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діафільмів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телепередач,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ігрова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2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984" y="1489254"/>
            <a:ext cx="5030177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69525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3540" y="344380"/>
            <a:ext cx="80980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фонематичного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слуху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383" y="1225620"/>
            <a:ext cx="119046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підготовчого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слуху,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їхньої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звуковимови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7383" y="2035518"/>
            <a:ext cx="11652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цілеспрямовано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зацікавленість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взагалі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звуковою стороною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7383" y="2866515"/>
            <a:ext cx="11399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Враховуючи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синтезу,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добукварний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протікала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ігровій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перевтоми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7383" y="4685212"/>
            <a:ext cx="1712714" cy="1976209"/>
          </a:xfrm>
          <a:prstGeom prst="rect">
            <a:avLst/>
          </a:prstGeom>
        </p:spPr>
      </p:pic>
      <p:pic>
        <p:nvPicPr>
          <p:cNvPr id="1026" name="Picture 2" descr="Картинки по запросу &quot;картинка кінь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24" y="4170767"/>
            <a:ext cx="2490653" cy="24906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049352" y="4208158"/>
            <a:ext cx="9893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іт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93836" y="4208158"/>
            <a:ext cx="2401478" cy="24014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832" y="4807665"/>
            <a:ext cx="2556837" cy="19519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82590" y="5707314"/>
            <a:ext cx="16285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щірка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блуко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7846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1333</Words>
  <Application>Microsoft Office PowerPoint</Application>
  <PresentationFormat>Произвольный</PresentationFormat>
  <Paragraphs>100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Користувач</cp:lastModifiedBy>
  <cp:revision>33</cp:revision>
  <dcterms:created xsi:type="dcterms:W3CDTF">2020-03-22T18:31:03Z</dcterms:created>
  <dcterms:modified xsi:type="dcterms:W3CDTF">2024-09-28T16:28:42Z</dcterms:modified>
</cp:coreProperties>
</file>