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59" r:id="rId5"/>
    <p:sldId id="260" r:id="rId6"/>
    <p:sldId id="261" r:id="rId7"/>
    <p:sldId id="265" r:id="rId8"/>
    <p:sldId id="266" r:id="rId9"/>
    <p:sldId id="262" r:id="rId10"/>
    <p:sldId id="267" r:id="rId11"/>
    <p:sldId id="278" r:id="rId12"/>
    <p:sldId id="268" r:id="rId13"/>
    <p:sldId id="269" r:id="rId14"/>
    <p:sldId id="272" r:id="rId15"/>
    <p:sldId id="274" r:id="rId16"/>
    <p:sldId id="271" r:id="rId17"/>
    <p:sldId id="275" r:id="rId18"/>
    <p:sldId id="270" r:id="rId19"/>
    <p:sldId id="276" r:id="rId20"/>
    <p:sldId id="277" r:id="rId21"/>
    <p:sldId id="258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Ефективні продажі </a:t>
            </a:r>
            <a:endParaRPr lang="ru-RU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355976" y="4941168"/>
            <a:ext cx="3416424" cy="697632"/>
          </a:xfrm>
        </p:spPr>
        <p:txBody>
          <a:bodyPr>
            <a:normAutofit fontScale="77500" lnSpcReduction="20000"/>
          </a:bodyPr>
          <a:lstStyle/>
          <a:p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Підготувала </a:t>
            </a:r>
          </a:p>
          <a:p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Ніколаєва Л.Г.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382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72026"/>
          </a:xfrm>
        </p:spPr>
        <p:txBody>
          <a:bodyPr/>
          <a:lstStyle/>
          <a:p>
            <a:r>
              <a:rPr lang="uk-UA" dirty="0" smtClean="0"/>
              <a:t>Вчителі  продажів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763516"/>
          </a:xfrm>
        </p:spPr>
        <p:txBody>
          <a:bodyPr>
            <a:normAutofit/>
          </a:bodyPr>
          <a:lstStyle/>
          <a:p>
            <a:pPr algn="just"/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О том, как сделать из хаоса систему, в которой невозможно не продавать. Чтобы успевать за постоянно меняющимся миром бизнеса, нужно обладать мгновенной реакцией и быть шустрым продавцом. Только такие продавцы строят блестящую карьеру и поднимаются вверх по карьерной лестнице. Как показывает практика, скорость — ключевое конкурентное преимущество. Особенно если ты менеджер.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77" y="1556791"/>
            <a:ext cx="3266838" cy="47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612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4834880" cy="82801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Подсознание-сильное оружие. Учитесь всегда мотивировать подсознание!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352839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4664"/>
            <a:ext cx="3339814" cy="33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4908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806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987008" cy="1044034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работаете с образованными людьми, которые хотят диалога и сотрудничества, а не "впаривания" им товаров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i="1" dirty="0" smtClean="0"/>
              <a:t> </a:t>
            </a:r>
            <a:r>
              <a:rPr lang="ru-RU" i="1" dirty="0"/>
              <a:t>«Управление ключевыми клиентами», Стефан </a:t>
            </a:r>
            <a:r>
              <a:rPr lang="ru-RU" i="1" dirty="0" err="1" smtClean="0"/>
              <a:t>Шиффман</a:t>
            </a:r>
            <a:endParaRPr lang="ru-RU" i="1" dirty="0" smtClean="0"/>
          </a:p>
          <a:p>
            <a:pPr algn="just"/>
            <a:r>
              <a:rPr lang="ru-RU" b="0" i="1" dirty="0" smtClean="0"/>
              <a:t>В </a:t>
            </a:r>
            <a:r>
              <a:rPr lang="ru-RU" b="0" i="1" dirty="0"/>
              <a:t>чем отличие крупных клиентов от ключевых? Ка научиться удерживать клиентов? Автор книги раскрывает заблуждения в общении с клиентами и учит методике продаж. Ведь главная цель любой компании — создание и сохранение длительных отношений с клиентами. А этого достичь можно только говоря с клиентами на одном языке.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384376" cy="469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642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1371600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Даже если клиент регулярно заказывает вашу продукцию или услуги, вы обязаны определить, когда настанет этот момент, как сформулировать отказ и какие стратегии использовать для поиска различных источников дохода.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«Построение отдела продаж. С 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нуля"до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максимальных результатов», Константин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Бакшт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Хорошая мотивация к действию со множеством фишек для роста из маленького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сейлза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гуру продаж. Книга будет полезна собственникам и руководителям коммерческих предприятий, руководителям отделов продаж, менеджерам по продажам, а также всем тем, кто хочет создать свой бизнес, ориентированный на работу с корпоративными клиентами.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66251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2900" b="0" dirty="0">
                <a:latin typeface="Times New Roman" pitchFamily="18" charset="0"/>
                <a:cs typeface="Times New Roman" pitchFamily="18" charset="0"/>
              </a:rPr>
              <a:t>«Построение отдела продаж. С "</a:t>
            </a:r>
            <a:r>
              <a:rPr lang="ru-RU" sz="2900" b="0" dirty="0" err="1">
                <a:latin typeface="Times New Roman" pitchFamily="18" charset="0"/>
                <a:cs typeface="Times New Roman" pitchFamily="18" charset="0"/>
              </a:rPr>
              <a:t>нуля"до</a:t>
            </a:r>
            <a:r>
              <a:rPr lang="ru-RU" sz="2900" b="0" dirty="0">
                <a:latin typeface="Times New Roman" pitchFamily="18" charset="0"/>
                <a:cs typeface="Times New Roman" pitchFamily="18" charset="0"/>
              </a:rPr>
              <a:t> максимальных результатов», Константин </a:t>
            </a:r>
            <a:r>
              <a:rPr lang="ru-RU" sz="2900" b="0" dirty="0" err="1">
                <a:latin typeface="Times New Roman" pitchFamily="18" charset="0"/>
                <a:cs typeface="Times New Roman" pitchFamily="18" charset="0"/>
              </a:rPr>
              <a:t>Бакшт</a:t>
            </a:r>
            <a:endParaRPr lang="ru-RU" sz="2900" b="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900" b="0" i="1" dirty="0">
                <a:latin typeface="Times New Roman" pitchFamily="18" charset="0"/>
                <a:cs typeface="Times New Roman" pitchFamily="18" charset="0"/>
              </a:rPr>
              <a:t>Хорошая мотивация к действию со множеством фишек для роста из маленького </a:t>
            </a:r>
            <a:r>
              <a:rPr lang="ru-RU" sz="2900" b="0" i="1" dirty="0" err="1">
                <a:latin typeface="Times New Roman" pitchFamily="18" charset="0"/>
                <a:cs typeface="Times New Roman" pitchFamily="18" charset="0"/>
              </a:rPr>
              <a:t>сейлза</a:t>
            </a:r>
            <a:r>
              <a:rPr lang="ru-RU" sz="2900" b="0" i="1" dirty="0">
                <a:latin typeface="Times New Roman" pitchFamily="18" charset="0"/>
                <a:cs typeface="Times New Roman" pitchFamily="18" charset="0"/>
              </a:rPr>
              <a:t> в гуру продаж. Книга будет полезна собственникам и руководителям коммерческих предприятий, руководителям отделов продаж, менеджерам по продажам, а также всем тем, кто хочет создать свой бизнес, ориентированный на работу с корпоративными </a:t>
            </a:r>
            <a:r>
              <a:rPr lang="ru-RU" sz="2900" b="0" i="1" dirty="0" smtClean="0">
                <a:latin typeface="Times New Roman" pitchFamily="18" charset="0"/>
                <a:cs typeface="Times New Roman" pitchFamily="18" charset="0"/>
              </a:rPr>
              <a:t>клиентами</a:t>
            </a:r>
            <a:r>
              <a:rPr lang="ru-RU" i="1" dirty="0" smtClean="0"/>
              <a:t>.</a:t>
            </a:r>
          </a:p>
          <a:p>
            <a:pPr algn="just"/>
            <a:r>
              <a:rPr lang="ru-RU" sz="1800" i="1" dirty="0" smtClean="0"/>
              <a:t> </a:t>
            </a:r>
            <a:r>
              <a:rPr lang="ru-RU" sz="1800" i="1" dirty="0" err="1" smtClean="0"/>
              <a:t>Sales</a:t>
            </a:r>
            <a:r>
              <a:rPr lang="ru-RU" sz="1800" i="1" dirty="0" smtClean="0"/>
              <a:t> </a:t>
            </a:r>
            <a:r>
              <a:rPr lang="ru-RU" sz="1800" i="1" dirty="0" err="1"/>
              <a:t>Manager</a:t>
            </a:r>
            <a:r>
              <a:rPr lang="ru-RU" sz="1800" i="1" dirty="0"/>
              <a:t> – это специалист по продажам.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826" y="1556792"/>
            <a:ext cx="3513214" cy="474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500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1371600"/>
          </a:xfrm>
        </p:spPr>
        <p:txBody>
          <a:bodyPr>
            <a:noAutofit/>
          </a:bodyPr>
          <a:lstStyle/>
          <a:p>
            <a:pPr algn="just"/>
            <a:r>
              <a:rPr lang="ru-RU" sz="1800" dirty="0"/>
              <a:t>При размещении любой рекламы есть правило: если вы не собираете статистику обращений, которые дает вам реклама, вы не знаете, эффективна она или нет, а значит, даете ее зря.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«Жесткие продажи», Дэн Кеннеди</a:t>
            </a:r>
          </a:p>
          <a:p>
            <a:pPr algn="just"/>
            <a:r>
              <a:rPr lang="ru-RU" b="0" dirty="0">
                <a:latin typeface="Times New Roman" pitchFamily="18" charset="0"/>
                <a:cs typeface="Times New Roman" pitchFamily="18" charset="0"/>
              </a:rPr>
              <a:t>Сегодня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продажник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должен быть умнее, агрессивнее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, жестче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и хитрее, чтобы взобраться на вершину. Эта книга как раз и призвана вооружить вас для перехода в братство самых богатых, независимых, влиятельных и важных. В общем, если вы действительно хотите продавать больше и быстрее, – читайте книгу. Методики, которые находятся в ней, помогут вам зарабатывать в разы больше.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338437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147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000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«Сначала скажи Нет», Джим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Кэмп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0" i="1" dirty="0">
                <a:latin typeface="Times New Roman" pitchFamily="18" charset="0"/>
                <a:cs typeface="Times New Roman" pitchFamily="18" charset="0"/>
              </a:rPr>
              <a:t>Если ваши клиенты любят угрожать разрывом отношений каждый раз, когда им что-то не нравится, а вы боитесь отказать и потерять их, то Джим </a:t>
            </a:r>
            <a:r>
              <a:rPr lang="ru-RU" sz="1600" b="0" i="1" dirty="0" err="1">
                <a:latin typeface="Times New Roman" pitchFamily="18" charset="0"/>
                <a:cs typeface="Times New Roman" pitchFamily="18" charset="0"/>
              </a:rPr>
              <a:t>Кэмп</a:t>
            </a:r>
            <a:r>
              <a:rPr lang="ru-RU" sz="1600" b="0" i="1" dirty="0">
                <a:latin typeface="Times New Roman" pitchFamily="18" charset="0"/>
                <a:cs typeface="Times New Roman" pitchFamily="18" charset="0"/>
              </a:rPr>
              <a:t> знает эффективный способ ведения переговоров. Скажите «нет». Все одно короткое слово, которое помогает отбросить ложные ожидания и избежать ненужных компромиссов. Книга научит вас противостоять давлению и манипуляциям сильных клиентов, повернув все в свою пользу.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255640" cy="4754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672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87208" cy="1116042"/>
          </a:xfrm>
        </p:spPr>
        <p:txBody>
          <a:bodyPr>
            <a:normAutofit/>
          </a:bodyPr>
          <a:lstStyle/>
          <a:p>
            <a:r>
              <a:rPr lang="ru-RU" sz="1600" dirty="0"/>
              <a:t>Многие лицемерные мастера переговоров не пойдут на компромисс сами, но потребуют, чтобы это сделали вы. И при этом они все время </a:t>
            </a:r>
            <a:r>
              <a:rPr lang="ru-RU" sz="1600" dirty="0" smtClean="0"/>
              <a:t>улыбаются</a:t>
            </a:r>
            <a:endParaRPr lang="ru-RU" sz="16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66251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«Спин продажи», Нил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Рекхэм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Настоящий бестселлер о технологиях продаж. На основе глубоких исследований, автор показывает, как велика разница между крупными и мелкими торговыми сделками и развеивает мифы о том, какие критерии влияют на выгодное заключение сделок</a:t>
            </a:r>
            <a:r>
              <a:rPr lang="ru-RU" b="0" i="1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8823"/>
            <a:ext cx="3312368" cy="487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292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31224" cy="1044034"/>
          </a:xfrm>
        </p:spPr>
        <p:txBody>
          <a:bodyPr>
            <a:normAutofit/>
          </a:bodyPr>
          <a:lstStyle/>
          <a:p>
            <a:r>
              <a:rPr lang="ru-RU" sz="1600" dirty="0"/>
              <a:t>Перед встречей запишите как минимум три возможные проблемы , которые могут быть у покупателя и которые вы сможете решить с помощью своих продуктов или </a:t>
            </a:r>
            <a:r>
              <a:rPr lang="ru-RU" sz="1600" dirty="0" smtClean="0"/>
              <a:t>услуг</a:t>
            </a:r>
            <a:endParaRPr lang="ru-RU" sz="16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«Психология влияния», Роберт </a:t>
            </a:r>
            <a:r>
              <a:rPr lang="ru-RU" dirty="0" err="1"/>
              <a:t>Чалдини</a:t>
            </a:r>
            <a:endParaRPr lang="ru-RU" dirty="0"/>
          </a:p>
          <a:p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Замечательная книга, написанная в легком стиле с эффективной подачей материала. Прочитав ее, вы узнаете механизмы мотивации, правила усвоения информации и принятия решений</a:t>
            </a:r>
            <a:r>
              <a:rPr lang="ru-RU" dirty="0"/>
              <a:t>.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332345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58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87208" cy="1371600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Рекламные агенты любят сообщать нам, что продукт «удивительно быстро раскупается». Не нужно убеждать нас в том, что продукт хорош, достаточно лишь сказать, что так думают многие.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i="1" dirty="0"/>
              <a:t>«Договориться можно обо всем», </a:t>
            </a:r>
            <a:r>
              <a:rPr lang="ru-RU" i="1" dirty="0" err="1"/>
              <a:t>Гэвин</a:t>
            </a:r>
            <a:r>
              <a:rPr lang="ru-RU" i="1" dirty="0"/>
              <a:t> </a:t>
            </a:r>
            <a:r>
              <a:rPr lang="ru-RU" i="1" dirty="0" err="1"/>
              <a:t>К</a:t>
            </a:r>
            <a:r>
              <a:rPr lang="ru-RU" b="0" i="1" dirty="0" err="1"/>
              <a:t>енеди</a:t>
            </a:r>
            <a:endParaRPr lang="ru-RU" b="0" i="1" dirty="0"/>
          </a:p>
          <a:p>
            <a:pPr algn="just"/>
            <a:r>
              <a:rPr lang="ru-RU" b="0" i="1" dirty="0"/>
              <a:t>Автор рассказывает о психологических ловушках и ошибках в расстановке приоритетов, дает примеры сокрушительных просчетов, которые еще можно исправить. Книга поможет вам избавиться от стереотипов и неправильных понятий переговорного проце</a:t>
            </a:r>
            <a:r>
              <a:rPr lang="ru-RU" dirty="0"/>
              <a:t>сса.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511" y="1628800"/>
            <a:ext cx="347252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478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995120" cy="13716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Короче говоря, никогда не уступайте ни в чем без получения чего-то взамен.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dirty="0"/>
              <a:t>«Чемпионы продаж», Мэтью Диксон, </a:t>
            </a:r>
            <a:r>
              <a:rPr lang="ru-RU" dirty="0" err="1"/>
              <a:t>Брент</a:t>
            </a:r>
            <a:r>
              <a:rPr lang="ru-RU" dirty="0"/>
              <a:t> </a:t>
            </a:r>
            <a:r>
              <a:rPr lang="ru-RU" dirty="0" err="1"/>
              <a:t>Адамсон</a:t>
            </a:r>
            <a:endParaRPr lang="ru-RU" dirty="0"/>
          </a:p>
          <a:p>
            <a:pPr algn="just"/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Кто такие выдающие продавцы? Какие качества сделают вас «чемпионами» продаж? В этой книге давно собраны ответы на эти вопросы и не только. Оказывается, лучшие продавцы это те, которые проявляют настойчивость , не поддаются давлению клиентов и борются с возражениями. Читайте, и вы узнаете много крутых фишек и правил.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38437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890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4294967295"/>
          </p:nvPr>
        </p:nvSpPr>
        <p:spPr>
          <a:xfrm>
            <a:off x="0" y="908050"/>
            <a:ext cx="7402513" cy="5218113"/>
          </a:xfrm>
        </p:spPr>
        <p:txBody>
          <a:bodyPr/>
          <a:lstStyle/>
          <a:p>
            <a:pPr algn="just"/>
            <a:r>
              <a:rPr lang="ru-RU" sz="2400" i="1" dirty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 покупают под воздействием эмоций. Даже если ваши покупатели – владельцы бизнеса, каким бы крупным и солидным он ни был, они все равно остаются людьми со всеми вытекающими отсюда последствиями»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Михель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Фортин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маркетолог</a:t>
            </a:r>
          </a:p>
        </p:txBody>
      </p:sp>
    </p:spTree>
    <p:extLst>
      <p:ext uri="{BB962C8B-B14F-4D97-AF65-F5344CB8AC3E}">
        <p14:creationId xmlns:p14="http://schemas.microsoft.com/office/powerpoint/2010/main" val="3590039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1371600"/>
          </a:xfrm>
        </p:spPr>
        <p:txBody>
          <a:bodyPr>
            <a:no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Клиенты ожидают, что продавцы помогут им найти новые возможности сократить затраты, увеличить выручку, выйти на новые рынки. По сути, клиенты — как минимум 5 тысяч клиентов по всему миру — говорят вам: «Прекратите тратить мое время. Предложите мне ситуацию вызова. Научите меня чему-то новому.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i="1" dirty="0"/>
              <a:t>«Охота на покупателя. Самоучитель менеджера по продажам», </a:t>
            </a:r>
            <a:r>
              <a:rPr lang="ru-RU" b="0" i="1" dirty="0"/>
              <a:t>Александр </a:t>
            </a:r>
            <a:r>
              <a:rPr lang="ru-RU" b="0" i="1" dirty="0" err="1"/>
              <a:t>Деревицкий</a:t>
            </a:r>
            <a:endParaRPr lang="ru-RU" b="0" i="1" dirty="0"/>
          </a:p>
          <a:p>
            <a:r>
              <a:rPr lang="ru-RU" b="0" i="1" dirty="0"/>
              <a:t>В этой книге вы не найдете сухую теорию. Автор отошел от традиционного стиля изложения и написал книгу в виде «баек бизнес-тренера» – примеры, взятые из собственного жизненного опыта.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484784"/>
            <a:ext cx="345147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028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680119"/>
          </a:xfrm>
        </p:spPr>
        <p:txBody>
          <a:bodyPr/>
          <a:lstStyle/>
          <a:p>
            <a:pPr algn="ctr"/>
            <a:r>
              <a:rPr lang="ru-RU" dirty="0" err="1" smtClean="0"/>
              <a:t>Класична</a:t>
            </a:r>
            <a:r>
              <a:rPr lang="ru-RU" dirty="0" smtClean="0"/>
              <a:t> модель </a:t>
            </a:r>
            <a:r>
              <a:rPr lang="ru-RU" dirty="0" err="1" smtClean="0"/>
              <a:t>етапів</a:t>
            </a:r>
            <a:r>
              <a:rPr lang="ru-RU" dirty="0" smtClean="0"/>
              <a:t> продажу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980728"/>
            <a:ext cx="7928049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 descr="Классические 5 этапов продаж по-шагово и с пояснениями от практи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391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83994"/>
          </a:xfrm>
        </p:spPr>
        <p:txBody>
          <a:bodyPr>
            <a:normAutofit fontScale="90000"/>
          </a:bodyPr>
          <a:lstStyle/>
          <a:p>
            <a:r>
              <a:rPr lang="ru-RU" sz="2000" dirty="0" err="1"/>
              <a:t>Питання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b="1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457200" y="908720"/>
            <a:ext cx="7620000" cy="521744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починаються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продажі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0" dirty="0">
                <a:latin typeface="Times New Roman" pitchFamily="18" charset="0"/>
                <a:cs typeface="Times New Roman" pitchFamily="18" charset="0"/>
              </a:rPr>
              <a:t>А) з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потреб</a:t>
            </a:r>
            <a:br>
              <a:rPr lang="ru-RU" b="0" dirty="0">
                <a:latin typeface="Times New Roman" pitchFamily="18" charset="0"/>
                <a:cs typeface="Times New Roman" pitchFamily="18" charset="0"/>
              </a:rPr>
            </a:br>
            <a:r>
              <a:rPr lang="ru-RU" b="0" dirty="0">
                <a:latin typeface="Times New Roman" pitchFamily="18" charset="0"/>
                <a:cs typeface="Times New Roman" pitchFamily="18" charset="0"/>
              </a:rPr>
              <a:t>Б) з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розмови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клієнтом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>
                <a:latin typeface="Times New Roman" pitchFamily="18" charset="0"/>
                <a:cs typeface="Times New Roman" pitchFamily="18" charset="0"/>
              </a:rPr>
            </a:br>
            <a:r>
              <a:rPr lang="ru-RU" b="0" dirty="0">
                <a:latin typeface="Times New Roman" pitchFamily="18" charset="0"/>
                <a:cs typeface="Times New Roman" pitchFamily="18" charset="0"/>
              </a:rPr>
              <a:t>в)з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накопичення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певному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профілі</a:t>
            </a:r>
            <a:endParaRPr lang="ru-RU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 нижче  перерахованих  якостей, що належить до знань:</a:t>
            </a:r>
          </a:p>
          <a:p>
            <a:r>
              <a:rPr lang="uk-UA" b="0" dirty="0" smtClean="0">
                <a:latin typeface="Times New Roman" pitchFamily="18" charset="0"/>
                <a:cs typeface="Times New Roman" pitchFamily="18" charset="0"/>
              </a:rPr>
              <a:t>А)Принцип  </a:t>
            </a:r>
            <a:r>
              <a:rPr lang="uk-UA" b="0" dirty="0">
                <a:latin typeface="Times New Roman" pitchFamily="18" charset="0"/>
                <a:cs typeface="Times New Roman" pitchFamily="18" charset="0"/>
              </a:rPr>
              <a:t>ефективної комунікації</a:t>
            </a:r>
          </a:p>
          <a:p>
            <a:r>
              <a:rPr lang="uk-UA" b="0" dirty="0" smtClean="0">
                <a:latin typeface="Times New Roman" pitchFamily="18" charset="0"/>
                <a:cs typeface="Times New Roman" pitchFamily="18" charset="0"/>
              </a:rPr>
              <a:t>Б)Типологія </a:t>
            </a:r>
            <a:r>
              <a:rPr lang="uk-UA" b="0" dirty="0">
                <a:latin typeface="Times New Roman" pitchFamily="18" charset="0"/>
                <a:cs typeface="Times New Roman" pitchFamily="18" charset="0"/>
              </a:rPr>
              <a:t>поведінки покупців ( підходи)</a:t>
            </a:r>
          </a:p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Обирати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певний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стиль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конфлікті</a:t>
            </a:r>
            <a:endParaRPr lang="ru-RU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0" dirty="0"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uk-UA" b="0" dirty="0" smtClean="0">
                <a:latin typeface="Times New Roman" pitchFamily="18" charset="0"/>
                <a:cs typeface="Times New Roman" pitchFamily="18" charset="0"/>
              </a:rPr>
              <a:t>Толерантність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3. В яких видах продажу відсутній посередник?</a:t>
            </a:r>
          </a:p>
          <a:p>
            <a:r>
              <a:rPr lang="uk-UA" b="0" dirty="0" smtClean="0">
                <a:latin typeface="Times New Roman" pitchFamily="18" charset="0"/>
                <a:cs typeface="Times New Roman" pitchFamily="18" charset="0"/>
              </a:rPr>
              <a:t>А) Прямі продажі</a:t>
            </a:r>
          </a:p>
          <a:p>
            <a:r>
              <a:rPr lang="uk-UA" b="0" dirty="0" smtClean="0">
                <a:latin typeface="Times New Roman" pitchFamily="18" charset="0"/>
                <a:cs typeface="Times New Roman" pitchFamily="18" charset="0"/>
              </a:rPr>
              <a:t>Б) Активні продажі</a:t>
            </a:r>
          </a:p>
          <a:p>
            <a:r>
              <a:rPr lang="uk-UA" b="0" dirty="0" smtClean="0">
                <a:latin typeface="Times New Roman" pitchFamily="18" charset="0"/>
                <a:cs typeface="Times New Roman" pitchFamily="18" charset="0"/>
              </a:rPr>
              <a:t>В) Пасивні продажі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4. Який вид продажу вимагає пошуку клієнтів та багато часу для створення бази своїх клієнтів?</a:t>
            </a:r>
          </a:p>
          <a:p>
            <a:r>
              <a:rPr lang="uk-UA" b="0" dirty="0" smtClean="0">
                <a:latin typeface="Times New Roman" pitchFamily="18" charset="0"/>
                <a:cs typeface="Times New Roman" pitchFamily="18" charset="0"/>
              </a:rPr>
              <a:t>А) Непрямі продажі</a:t>
            </a:r>
          </a:p>
          <a:p>
            <a:r>
              <a:rPr lang="uk-UA" b="0" dirty="0" smtClean="0">
                <a:latin typeface="Times New Roman" pitchFamily="18" charset="0"/>
                <a:cs typeface="Times New Roman" pitchFamily="18" charset="0"/>
              </a:rPr>
              <a:t>Б) Прямі продажі</a:t>
            </a:r>
          </a:p>
          <a:p>
            <a:r>
              <a:rPr lang="uk-UA" b="0" dirty="0" smtClean="0">
                <a:latin typeface="Times New Roman" pitchFamily="18" charset="0"/>
                <a:cs typeface="Times New Roman" pitchFamily="18" charset="0"/>
              </a:rPr>
              <a:t>В) Активні продажі</a:t>
            </a:r>
          </a:p>
          <a:p>
            <a:r>
              <a:rPr lang="uk-UA" b="0" dirty="0" smtClean="0">
                <a:latin typeface="Times New Roman" pitchFamily="18" charset="0"/>
                <a:cs typeface="Times New Roman" pitchFamily="18" charset="0"/>
              </a:rPr>
              <a:t>Г) Пасивні продажі</a:t>
            </a:r>
          </a:p>
          <a:p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878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/>
            <a:r>
              <a:rPr lang="uk-UA" sz="66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 чого потрібно починати продажі?</a:t>
            </a:r>
            <a:endParaRPr lang="ru-RU" sz="66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078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Основа </a:t>
            </a:r>
            <a:r>
              <a:rPr lang="ru-RU" dirty="0" err="1" smtClean="0"/>
              <a:t>усіх</a:t>
            </a:r>
            <a:r>
              <a:rPr lang="ru-RU" dirty="0" smtClean="0"/>
              <a:t> основ у продажу </a:t>
            </a:r>
            <a:r>
              <a:rPr lang="ru-RU" dirty="0" err="1" smtClean="0"/>
              <a:t>Підготовка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7848872" cy="463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83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ЗНАТИ Види продажів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sz="half" idx="1"/>
          </p:nvPr>
        </p:nvSpPr>
        <p:spPr>
          <a:xfrm>
            <a:off x="1331640" y="908721"/>
            <a:ext cx="3590880" cy="3888432"/>
          </a:xfrm>
        </p:spPr>
        <p:txBody>
          <a:bodyPr>
            <a:noAutofit/>
          </a:bodyPr>
          <a:lstStyle/>
          <a:p>
            <a:pPr algn="just"/>
            <a:r>
              <a:rPr lang="uk-UA" sz="2000" dirty="0" smtClean="0"/>
              <a:t>1.Активні продажі</a:t>
            </a:r>
            <a:r>
              <a:rPr lang="ru-RU" sz="2000" dirty="0" smtClean="0"/>
              <a:t> -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>
                <a:latin typeface="Times New Roman" pitchFamily="18" charset="0"/>
                <a:cs typeface="Times New Roman" pitchFamily="18" charset="0"/>
              </a:rPr>
              <a:t>трудомісткий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 вид, але при </a:t>
            </a:r>
            <a:r>
              <a:rPr lang="ru-RU" sz="2000" b="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000" b="0" dirty="0" err="1">
                <a:latin typeface="Times New Roman" pitchFamily="18" charset="0"/>
                <a:cs typeface="Times New Roman" pitchFamily="18" charset="0"/>
              </a:rPr>
              <a:t>найрезультативнішим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2000" b="0" dirty="0" err="1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0" dirty="0" err="1">
                <a:latin typeface="Times New Roman" pitchFamily="18" charset="0"/>
                <a:cs typeface="Times New Roman" pitchFamily="18" charset="0"/>
              </a:rPr>
              <a:t>поступовому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>
                <a:latin typeface="Times New Roman" pitchFamily="18" charset="0"/>
                <a:cs typeface="Times New Roman" pitchFamily="18" charset="0"/>
              </a:rPr>
              <a:t>зборі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b="0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>
                <a:latin typeface="Times New Roman" pitchFamily="18" charset="0"/>
                <a:cs typeface="Times New Roman" pitchFamily="18" charset="0"/>
              </a:rPr>
              <a:t>бази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>
                <a:latin typeface="Times New Roman" pitchFamily="18" charset="0"/>
                <a:cs typeface="Times New Roman" pitchFamily="18" charset="0"/>
              </a:rPr>
              <a:t>потенційних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>
                <a:latin typeface="Times New Roman" pitchFamily="18" charset="0"/>
                <a:cs typeface="Times New Roman" pitchFamily="18" charset="0"/>
              </a:rPr>
              <a:t>клієнтів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менеджера з продажу </a:t>
            </a:r>
            <a:r>
              <a:rPr lang="ru-RU" sz="2000" b="0" dirty="0" err="1">
                <a:latin typeface="Times New Roman" pitchFamily="18" charset="0"/>
                <a:cs typeface="Times New Roman" pitchFamily="18" charset="0"/>
              </a:rPr>
              <a:t>вимагається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 максимальна </a:t>
            </a:r>
            <a:r>
              <a:rPr lang="ru-RU" sz="2000" b="0" dirty="0" err="1">
                <a:latin typeface="Times New Roman" pitchFamily="18" charset="0"/>
                <a:cs typeface="Times New Roman" pitchFamily="18" charset="0"/>
              </a:rPr>
              <a:t>віддача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0" dirty="0" err="1">
                <a:latin typeface="Times New Roman" pitchFamily="18" charset="0"/>
                <a:cs typeface="Times New Roman" pitchFamily="18" charset="0"/>
              </a:rPr>
              <a:t>ініціативність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0" dirty="0" err="1">
                <a:latin typeface="Times New Roman" pitchFamily="18" charset="0"/>
                <a:cs typeface="Times New Roman" pitchFamily="18" charset="0"/>
              </a:rPr>
              <a:t>покупець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>
                <a:latin typeface="Times New Roman" pitchFamily="18" charset="0"/>
                <a:cs typeface="Times New Roman" pitchFamily="18" charset="0"/>
              </a:rPr>
              <a:t>тандемі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>
                <a:latin typeface="Times New Roman" pitchFamily="18" charset="0"/>
                <a:cs typeface="Times New Roman" pitchFamily="18" charset="0"/>
              </a:rPr>
              <a:t>пасивний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090160" y="1052737"/>
            <a:ext cx="3291840" cy="1872208"/>
          </a:xfrm>
        </p:spPr>
        <p:txBody>
          <a:bodyPr>
            <a:normAutofit/>
          </a:bodyPr>
          <a:lstStyle/>
          <a:p>
            <a:r>
              <a:rPr lang="uk-UA" sz="2000" dirty="0" smtClean="0"/>
              <a:t>2.Пасивні</a:t>
            </a:r>
            <a:r>
              <a:rPr lang="ru-RU" sz="2000" dirty="0"/>
              <a:t> </a:t>
            </a:r>
            <a:r>
              <a:rPr lang="ru-RU" sz="2000" dirty="0" err="1" smtClean="0"/>
              <a:t>продажі</a:t>
            </a:r>
            <a:r>
              <a:rPr lang="ru-RU" sz="2000" dirty="0" smtClean="0"/>
              <a:t> -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b="0" dirty="0" err="1">
                <a:latin typeface="Times New Roman" pitchFamily="18" charset="0"/>
                <a:cs typeface="Times New Roman" pitchFamily="18" charset="0"/>
              </a:rPr>
              <a:t>передбачають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>
                <a:latin typeface="Times New Roman" pitchFamily="18" charset="0"/>
                <a:cs typeface="Times New Roman" pitchFamily="18" charset="0"/>
              </a:rPr>
              <a:t>активних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 менеджера, у них </a:t>
            </a:r>
            <a:r>
              <a:rPr lang="ru-RU" sz="2000" b="0" dirty="0" err="1">
                <a:latin typeface="Times New Roman" pitchFamily="18" charset="0"/>
                <a:cs typeface="Times New Roman" pitchFamily="18" charset="0"/>
              </a:rPr>
              <a:t>ініціатива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>
                <a:latin typeface="Times New Roman" pitchFamily="18" charset="0"/>
                <a:cs typeface="Times New Roman" pitchFamily="18" charset="0"/>
              </a:rPr>
              <a:t>віддана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>
                <a:latin typeface="Times New Roman" pitchFamily="18" charset="0"/>
                <a:cs typeface="Times New Roman" pitchFamily="18" charset="0"/>
              </a:rPr>
              <a:t>клієнту</a:t>
            </a:r>
            <a:r>
              <a:rPr lang="ru-RU" sz="2000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41818"/>
            <a:ext cx="3354314" cy="169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64904"/>
            <a:ext cx="30289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781" y="4581128"/>
            <a:ext cx="3295563" cy="191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185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72026"/>
          </a:xfrm>
        </p:spPr>
        <p:txBody>
          <a:bodyPr/>
          <a:lstStyle/>
          <a:p>
            <a:r>
              <a:rPr lang="uk-UA" dirty="0" smtClean="0"/>
              <a:t>Види продажів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uk-UA" dirty="0"/>
              <a:t>3. Прямі продажі. </a:t>
            </a:r>
            <a:r>
              <a:rPr lang="uk-UA" b="0" dirty="0">
                <a:latin typeface="Times New Roman" pitchFamily="18" charset="0"/>
                <a:cs typeface="Times New Roman" pitchFamily="18" charset="0"/>
              </a:rPr>
              <a:t>Схема прямих продажів проста та майже примітивна – менеджер і клієнт зустрічаються, відбувається презентація товару, здійснюється угода. Прямі продажі мають істотну відмінність від інших – відсутність посередників.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148064" y="640031"/>
            <a:ext cx="3291840" cy="401310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4. </a:t>
            </a:r>
            <a:r>
              <a:rPr lang="ru-RU" dirty="0" err="1" smtClean="0"/>
              <a:t>Непрямі</a:t>
            </a:r>
            <a:r>
              <a:rPr lang="ru-RU" dirty="0" smtClean="0"/>
              <a:t> </a:t>
            </a:r>
            <a:r>
              <a:rPr lang="ru-RU" dirty="0" err="1"/>
              <a:t>продажі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.-</a:t>
            </a:r>
          </a:p>
          <a:p>
            <a:pPr algn="just"/>
            <a:r>
              <a:rPr lang="ru-RU" sz="2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0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600" b="0" dirty="0">
                <a:latin typeface="Times New Roman" pitchFamily="18" charset="0"/>
                <a:cs typeface="Times New Roman" pitchFamily="18" charset="0"/>
              </a:rPr>
              <a:t> вид </a:t>
            </a:r>
            <a:r>
              <a:rPr lang="ru-RU" sz="2600" b="0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0" dirty="0" err="1">
                <a:latin typeface="Times New Roman" pitchFamily="18" charset="0"/>
                <a:cs typeface="Times New Roman" pitchFamily="18" charset="0"/>
              </a:rPr>
              <a:t>поширений</a:t>
            </a:r>
            <a:r>
              <a:rPr lang="ru-RU" sz="2600" b="0" dirty="0">
                <a:latin typeface="Times New Roman" pitchFamily="18" charset="0"/>
                <a:cs typeface="Times New Roman" pitchFamily="18" charset="0"/>
              </a:rPr>
              <a:t> у великих </a:t>
            </a:r>
            <a:r>
              <a:rPr lang="ru-RU" sz="2600" b="0" dirty="0" err="1">
                <a:latin typeface="Times New Roman" pitchFamily="18" charset="0"/>
                <a:cs typeface="Times New Roman" pitchFamily="18" charset="0"/>
              </a:rPr>
              <a:t>компаніях</a:t>
            </a:r>
            <a:r>
              <a:rPr lang="ru-RU" sz="2600" b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b="0" dirty="0" err="1"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sz="2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0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0" dirty="0" err="1"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sz="2600" b="0" dirty="0">
                <a:latin typeface="Times New Roman" pitchFamily="18" charset="0"/>
                <a:cs typeface="Times New Roman" pitchFamily="18" charset="0"/>
              </a:rPr>
              <a:t> як франчайзинг і </a:t>
            </a:r>
            <a:r>
              <a:rPr lang="ru-RU" sz="2600" b="0" dirty="0" err="1">
                <a:latin typeface="Times New Roman" pitchFamily="18" charset="0"/>
                <a:cs typeface="Times New Roman" pitchFamily="18" charset="0"/>
              </a:rPr>
              <a:t>мерчандайзинг</a:t>
            </a:r>
            <a:r>
              <a:rPr lang="ru-RU" sz="2600" b="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6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b="0" dirty="0" smtClean="0">
                <a:latin typeface="Times New Roman" pitchFamily="18" charset="0"/>
                <a:cs typeface="Times New Roman" pitchFamily="18" charset="0"/>
              </a:rPr>
              <a:t>Перша </a:t>
            </a:r>
            <a:r>
              <a:rPr lang="ru-RU" sz="2600" b="0" dirty="0" err="1"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sz="2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0" dirty="0" err="1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2600" b="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600" b="0" dirty="0" err="1">
                <a:latin typeface="Times New Roman" pitchFamily="18" charset="0"/>
                <a:cs typeface="Times New Roman" pitchFamily="18" charset="0"/>
              </a:rPr>
              <a:t>отриманні</a:t>
            </a:r>
            <a:r>
              <a:rPr lang="ru-RU" sz="2600" b="0" dirty="0">
                <a:latin typeface="Times New Roman" pitchFamily="18" charset="0"/>
                <a:cs typeface="Times New Roman" pitchFamily="18" charset="0"/>
              </a:rPr>
              <a:t> права на </a:t>
            </a:r>
            <a:r>
              <a:rPr lang="ru-RU" sz="2600" b="0" dirty="0" err="1">
                <a:latin typeface="Times New Roman" pitchFamily="18" charset="0"/>
                <a:cs typeface="Times New Roman" pitchFamily="18" charset="0"/>
              </a:rPr>
              <a:t>ведення</a:t>
            </a:r>
            <a:r>
              <a:rPr lang="ru-RU" sz="2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0" dirty="0" err="1">
                <a:latin typeface="Times New Roman" pitchFamily="18" charset="0"/>
                <a:cs typeface="Times New Roman" pitchFamily="18" charset="0"/>
              </a:rPr>
              <a:t>успішного</a:t>
            </a:r>
            <a:r>
              <a:rPr lang="ru-RU" sz="2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0" dirty="0" err="1">
                <a:latin typeface="Times New Roman" pitchFamily="18" charset="0"/>
                <a:cs typeface="Times New Roman" pitchFamily="18" charset="0"/>
              </a:rPr>
              <a:t>бізнесу</a:t>
            </a:r>
            <a:r>
              <a:rPr lang="ru-RU" sz="2600" b="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ru-RU" sz="2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0" dirty="0">
                <a:latin typeface="Times New Roman" pitchFamily="18" charset="0"/>
                <a:cs typeface="Times New Roman" pitchFamily="18" charset="0"/>
              </a:rPr>
              <a:t>друга – у грамотному </a:t>
            </a:r>
            <a:r>
              <a:rPr lang="ru-RU" sz="2600" b="0" dirty="0" err="1">
                <a:latin typeface="Times New Roman" pitchFamily="18" charset="0"/>
                <a:cs typeface="Times New Roman" pitchFamily="18" charset="0"/>
              </a:rPr>
              <a:t>розміщенні</a:t>
            </a:r>
            <a:r>
              <a:rPr lang="ru-RU" sz="2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0" dirty="0" err="1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600" b="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600" b="0" dirty="0" err="1">
                <a:latin typeface="Times New Roman" pitchFamily="18" charset="0"/>
                <a:cs typeface="Times New Roman" pitchFamily="18" charset="0"/>
              </a:rPr>
              <a:t>вітринах</a:t>
            </a:r>
            <a:r>
              <a:rPr lang="ru-RU" sz="2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0" dirty="0" err="1">
                <a:latin typeface="Times New Roman" pitchFamily="18" charset="0"/>
                <a:cs typeface="Times New Roman" pitchFamily="18" charset="0"/>
              </a:rPr>
              <a:t>магазинів</a:t>
            </a:r>
            <a:r>
              <a:rPr lang="ru-RU" sz="2600" b="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600" b="0" dirty="0" err="1">
                <a:latin typeface="Times New Roman" pitchFamily="18" charset="0"/>
                <a:cs typeface="Times New Roman" pitchFamily="18" charset="0"/>
              </a:rPr>
              <a:t>проведенні</a:t>
            </a:r>
            <a:r>
              <a:rPr lang="ru-RU" sz="2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0" dirty="0" err="1">
                <a:latin typeface="Times New Roman" pitchFamily="18" charset="0"/>
                <a:cs typeface="Times New Roman" pitchFamily="18" charset="0"/>
              </a:rPr>
              <a:t>відповідних</a:t>
            </a:r>
            <a:r>
              <a:rPr lang="ru-RU" sz="2600" b="0" dirty="0">
                <a:latin typeface="Times New Roman" pitchFamily="18" charset="0"/>
                <a:cs typeface="Times New Roman" pitchFamily="18" charset="0"/>
              </a:rPr>
              <a:t> промо-</a:t>
            </a:r>
            <a:r>
              <a:rPr lang="ru-RU" sz="2600" b="0" dirty="0" err="1">
                <a:latin typeface="Times New Roman" pitchFamily="18" charset="0"/>
                <a:cs typeface="Times New Roman" pitchFamily="18" charset="0"/>
              </a:rPr>
              <a:t>акцій</a:t>
            </a:r>
            <a:r>
              <a:rPr lang="ru-RU" sz="2600" b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040238"/>
            <a:ext cx="2740918" cy="1370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3" y="4509120"/>
            <a:ext cx="1803331" cy="1062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81129"/>
            <a:ext cx="367240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492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Знання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-   Про Компанію яка надає товар/послуги</a:t>
            </a:r>
          </a:p>
          <a:p>
            <a:pPr marL="342900" indent="-342900">
              <a:buFontTx/>
              <a:buChar char="-"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Товару/послуг які пропонуєте</a:t>
            </a:r>
          </a:p>
          <a:p>
            <a:pPr marL="342900" indent="-342900">
              <a:buFontTx/>
              <a:buChar char="-"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Принципів ефективної комунікації</a:t>
            </a:r>
          </a:p>
          <a:p>
            <a:pPr marL="342900" indent="-342900">
              <a:buFontTx/>
              <a:buChar char="-"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Типології поведінки покупців ( підходи)</a:t>
            </a:r>
          </a:p>
          <a:p>
            <a:pPr marL="342900" indent="-342900">
              <a:buFontTx/>
              <a:buChar char="-"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Стандартів роботи в своїй компанії /фірми /підприємства</a:t>
            </a:r>
          </a:p>
          <a:p>
            <a:pPr marL="342900" indent="-342900">
              <a:buFontTx/>
              <a:buChar char="-"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Етапів продажу товару/послуг(згідно з видів продажу)</a:t>
            </a:r>
          </a:p>
          <a:p>
            <a:pPr marL="342900" indent="-342900">
              <a:buFontTx/>
              <a:buChar char="-"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Роботи конкурентів, їх принципи та підхід до покупців</a:t>
            </a:r>
          </a:p>
          <a:p>
            <a:pPr marL="342900" indent="-342900">
              <a:buFontTx/>
              <a:buChar char="-"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Ведучих компаній (рейтинг успішності)</a:t>
            </a:r>
          </a:p>
          <a:p>
            <a:pPr marL="342900" indent="-342900">
              <a:buFontTx/>
              <a:buChar char="-"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Усіх нововведень та змін у законах, правилах України та інших країн.</a:t>
            </a:r>
          </a:p>
          <a:p>
            <a:pPr marL="342900" indent="-342900">
              <a:buFontTx/>
              <a:buChar char="-"/>
            </a:pPr>
            <a:endParaRPr lang="uk-UA" dirty="0" smtClean="0"/>
          </a:p>
          <a:p>
            <a:pPr marL="342900" indent="-34290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776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вміння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uk-UA" dirty="0" smtClean="0"/>
              <a:t>Працювати у команді</a:t>
            </a:r>
          </a:p>
          <a:p>
            <a:pPr marL="342900" indent="-342900">
              <a:buFontTx/>
              <a:buChar char="-"/>
            </a:pPr>
            <a:r>
              <a:rPr lang="uk-UA" dirty="0" smtClean="0"/>
              <a:t>Відчувати себе найкращим фахівцем</a:t>
            </a:r>
          </a:p>
          <a:p>
            <a:pPr marL="342900" indent="-342900">
              <a:buFontTx/>
              <a:buChar char="-"/>
            </a:pPr>
            <a:r>
              <a:rPr lang="uk-UA" dirty="0" smtClean="0"/>
              <a:t>Слухати та розуміти співрозмовника(активне слухання)</a:t>
            </a:r>
          </a:p>
          <a:p>
            <a:pPr marL="342900" indent="-342900">
              <a:buFontTx/>
              <a:buChar char="-"/>
            </a:pPr>
            <a:r>
              <a:rPr lang="uk-UA" dirty="0" smtClean="0"/>
              <a:t>Обирати певний стиль поведінки у конфлікті</a:t>
            </a:r>
          </a:p>
          <a:p>
            <a:pPr marL="342900" indent="-342900">
              <a:buFontTx/>
              <a:buChar char="-"/>
            </a:pPr>
            <a:r>
              <a:rPr lang="uk-UA" dirty="0" smtClean="0"/>
              <a:t>Підібрати певні слова та фрази при роботі з запереченнями </a:t>
            </a:r>
          </a:p>
          <a:p>
            <a:pPr marL="342900" indent="-342900">
              <a:buFontTx/>
              <a:buChar char="-"/>
            </a:pPr>
            <a:r>
              <a:rPr lang="uk-UA" dirty="0" smtClean="0"/>
              <a:t>Швидко орієнтуватись у ситуації</a:t>
            </a:r>
          </a:p>
          <a:p>
            <a:pPr marL="342900" indent="-342900">
              <a:buFontTx/>
              <a:buChar char="-"/>
            </a:pPr>
            <a:r>
              <a:rPr lang="uk-UA" dirty="0" smtClean="0"/>
              <a:t>Зацікавити клієнта</a:t>
            </a:r>
          </a:p>
          <a:p>
            <a:pPr marL="342900" indent="-342900">
              <a:buFontTx/>
              <a:buChar char="-"/>
            </a:pPr>
            <a:endParaRPr lang="uk-UA" dirty="0" smtClean="0"/>
          </a:p>
          <a:p>
            <a:pPr marL="342900" indent="-342900">
              <a:buFontTx/>
              <a:buChar char="-"/>
            </a:pPr>
            <a:endParaRPr lang="uk-UA" dirty="0" smtClean="0"/>
          </a:p>
          <a:p>
            <a:pPr marL="342900" indent="-342900">
              <a:buFontTx/>
              <a:buChar char="-"/>
            </a:pPr>
            <a:endParaRPr lang="uk-UA" dirty="0" smtClean="0"/>
          </a:p>
          <a:p>
            <a:pPr marL="342900" indent="-34290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774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навички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i="1" dirty="0" err="1" smtClean="0">
                <a:latin typeface="Times New Roman" pitchFamily="18" charset="0"/>
                <a:cs typeface="Times New Roman" pitchFamily="18" charset="0"/>
              </a:rPr>
              <a:t>-впевненість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в собі(адекватна самооцінка)</a:t>
            </a:r>
          </a:p>
          <a:p>
            <a:r>
              <a:rPr lang="uk-UA" sz="2400" i="1" dirty="0" err="1" smtClean="0">
                <a:latin typeface="Times New Roman" pitchFamily="18" charset="0"/>
                <a:cs typeface="Times New Roman" pitchFamily="18" charset="0"/>
              </a:rPr>
              <a:t>-пошук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нових </a:t>
            </a:r>
            <a:r>
              <a:rPr lang="uk-UA" sz="2400" i="1" dirty="0" err="1" smtClean="0">
                <a:latin typeface="Times New Roman" pitchFamily="18" charset="0"/>
                <a:cs typeface="Times New Roman" pitchFamily="18" charset="0"/>
              </a:rPr>
              <a:t>знаннь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, досвіду від «акул» бізнесу </a:t>
            </a:r>
          </a:p>
          <a:p>
            <a:r>
              <a:rPr lang="uk-UA" sz="2400" i="1" dirty="0" err="1" smtClean="0">
                <a:latin typeface="Times New Roman" pitchFamily="18" charset="0"/>
                <a:cs typeface="Times New Roman" pitchFamily="18" charset="0"/>
              </a:rPr>
              <a:t>-позитивний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настрій</a:t>
            </a:r>
          </a:p>
          <a:p>
            <a:r>
              <a:rPr lang="uk-UA" sz="2400" i="1" dirty="0" err="1" smtClean="0">
                <a:latin typeface="Times New Roman" pitchFamily="18" charset="0"/>
                <a:cs typeface="Times New Roman" pitchFamily="18" charset="0"/>
              </a:rPr>
              <a:t>-інтерес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до свого діла(роботи)</a:t>
            </a:r>
          </a:p>
          <a:p>
            <a:r>
              <a:rPr lang="uk-UA" sz="2400" i="1" dirty="0" err="1" smtClean="0">
                <a:latin typeface="Times New Roman" pitchFamily="18" charset="0"/>
                <a:cs typeface="Times New Roman" pitchFamily="18" charset="0"/>
              </a:rPr>
              <a:t>-відсутність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страху при спілкуванні</a:t>
            </a:r>
          </a:p>
          <a:p>
            <a:r>
              <a:rPr lang="uk-UA" sz="2400" i="1" dirty="0" err="1" smtClean="0">
                <a:latin typeface="Times New Roman" pitchFamily="18" charset="0"/>
                <a:cs typeface="Times New Roman" pitchFamily="18" charset="0"/>
              </a:rPr>
              <a:t>-стресостійкість</a:t>
            </a:r>
            <a:endParaRPr lang="uk-UA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i="1" dirty="0" err="1" smtClean="0">
                <a:latin typeface="Times New Roman" pitchFamily="18" charset="0"/>
                <a:cs typeface="Times New Roman" pitchFamily="18" charset="0"/>
              </a:rPr>
              <a:t>-комунікабельність</a:t>
            </a:r>
            <a:endParaRPr lang="uk-UA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i="1" dirty="0" err="1" smtClean="0">
                <a:latin typeface="Times New Roman" pitchFamily="18" charset="0"/>
                <a:cs typeface="Times New Roman" pitchFamily="18" charset="0"/>
              </a:rPr>
              <a:t>-толерантність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149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342</TotalTime>
  <Words>1233</Words>
  <Application>Microsoft Office PowerPoint</Application>
  <PresentationFormat>Экран (4:3)</PresentationFormat>
  <Paragraphs>95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Главная</vt:lpstr>
      <vt:lpstr>Ефективні продажі </vt:lpstr>
      <vt:lpstr>Презентация PowerPoint</vt:lpstr>
      <vt:lpstr>З чого потрібно починати продажі?</vt:lpstr>
      <vt:lpstr>Презентация PowerPoint</vt:lpstr>
      <vt:lpstr>ЗНАТИ Види продажів </vt:lpstr>
      <vt:lpstr>Види продажів</vt:lpstr>
      <vt:lpstr>Знання</vt:lpstr>
      <vt:lpstr>вміння</vt:lpstr>
      <vt:lpstr>Основні навички</vt:lpstr>
      <vt:lpstr>Вчителі  продажів</vt:lpstr>
      <vt:lpstr>Подсознание-сильное оружие. Учитесь всегда мотивировать подсознание!</vt:lpstr>
      <vt:lpstr>Вы работаете с образованными людьми, которые хотят диалога и сотрудничества, а не "впаривания" им товаров</vt:lpstr>
      <vt:lpstr>Даже если клиент регулярно заказывает вашу продукцию или услуги, вы обязаны определить, когда настанет этот момент, как сформулировать отказ и какие стратегии использовать для поиска различных источников дохода.</vt:lpstr>
      <vt:lpstr>При размещении любой рекламы есть правило: если вы не собираете статистику обращений, которые дает вам реклама, вы не знаете, эффективна она или нет, а значит, даете ее зря.</vt:lpstr>
      <vt:lpstr>Презентация PowerPoint</vt:lpstr>
      <vt:lpstr>Многие лицемерные мастера переговоров не пойдут на компромисс сами, но потребуют, чтобы это сделали вы. И при этом они все время улыбаются</vt:lpstr>
      <vt:lpstr>Перед встречей запишите как минимум три возможные проблемы , которые могут быть у покупателя и которые вы сможете решить с помощью своих продуктов или услуг</vt:lpstr>
      <vt:lpstr>Рекламные агенты любят сообщать нам, что продукт «удивительно быстро раскупается». Не нужно убеждать нас в том, что продукт хорош, достаточно лишь сказать, что так думают многие.</vt:lpstr>
      <vt:lpstr>Короче говоря, никогда не уступайте ни в чем без получения чего-то взамен.</vt:lpstr>
      <vt:lpstr>Клиенты ожидают, что продавцы помогут им найти новые возможности сократить затраты, увеличить выручку, выйти на новые рынки. По сути, клиенты — как минимум 5 тысяч клиентов по всему миру — говорят вам: «Прекратите тратить мое время. Предложите мне ситуацию вызова. Научите меня чему-то новому.</vt:lpstr>
      <vt:lpstr>Презентация PowerPoint</vt:lpstr>
      <vt:lpstr>Питання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Етапи продажів</dc:title>
  <dc:creator>Лариса</dc:creator>
  <cp:lastModifiedBy>Пользователь Windows</cp:lastModifiedBy>
  <cp:revision>26</cp:revision>
  <dcterms:created xsi:type="dcterms:W3CDTF">2020-10-21T19:31:25Z</dcterms:created>
  <dcterms:modified xsi:type="dcterms:W3CDTF">2020-10-29T00:10:50Z</dcterms:modified>
</cp:coreProperties>
</file>