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5"/>
  </p:notesMasterIdLst>
  <p:sldIdLst>
    <p:sldId id="256" r:id="rId2"/>
    <p:sldId id="367" r:id="rId3"/>
    <p:sldId id="332" r:id="rId4"/>
    <p:sldId id="333" r:id="rId5"/>
    <p:sldId id="368" r:id="rId6"/>
    <p:sldId id="369" r:id="rId7"/>
    <p:sldId id="371" r:id="rId8"/>
    <p:sldId id="370" r:id="rId9"/>
    <p:sldId id="363" r:id="rId10"/>
    <p:sldId id="364" r:id="rId11"/>
    <p:sldId id="365" r:id="rId12"/>
    <p:sldId id="372" r:id="rId13"/>
    <p:sldId id="373" r:id="rId14"/>
    <p:sldId id="374" r:id="rId15"/>
    <p:sldId id="377" r:id="rId16"/>
    <p:sldId id="378" r:id="rId17"/>
    <p:sldId id="362" r:id="rId18"/>
    <p:sldId id="259" r:id="rId19"/>
    <p:sldId id="360" r:id="rId20"/>
    <p:sldId id="361" r:id="rId21"/>
    <p:sldId id="319" r:id="rId22"/>
    <p:sldId id="366" r:id="rId23"/>
    <p:sldId id="31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7E8"/>
    <a:srgbClr val="2ECC8C"/>
    <a:srgbClr val="BA4086"/>
    <a:srgbClr val="DA7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2" autoAdjust="0"/>
    <p:restoredTop sz="94660"/>
  </p:normalViewPr>
  <p:slideViewPr>
    <p:cSldViewPr>
      <p:cViewPr varScale="1">
        <p:scale>
          <a:sx n="58" d="100"/>
          <a:sy n="58" d="100"/>
        </p:scale>
        <p:origin x="146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739400-3395-4BE9-AB12-63ADEC0A597F}" type="datetimeFigureOut">
              <a:rPr lang="ru-RU"/>
              <a:pPr>
                <a:defRPr/>
              </a:pPr>
              <a:t>09.03.2024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43E5CB-51BE-465B-BE6F-A3B3FA4F6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11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3E5CB-51BE-465B-BE6F-A3B3FA4F648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4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76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88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660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9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18D3DB60-EE5C-486B-846B-D9E2EA2EA4DA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AA9F64C5-03B5-42E7-A1E3-6614C87CF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90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362200" y="1600200"/>
            <a:ext cx="30861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00700" y="1600200"/>
            <a:ext cx="30861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00700" y="3938588"/>
            <a:ext cx="30861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86CE-A3BE-4DC6-9248-D1EDA0CB0E20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0741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362200" y="274638"/>
            <a:ext cx="63246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600200"/>
            <a:ext cx="30861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00700" y="1600200"/>
            <a:ext cx="30861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362200" y="3938588"/>
            <a:ext cx="30861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00700" y="3938588"/>
            <a:ext cx="30861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111DB-BF68-4CFC-BC17-8A110171BCD1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22553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03CB8-C1F6-491A-B899-5E03104372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95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409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77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673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84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070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481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82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69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2F1269F-2454-44DD-87E7-5A78BFFD99A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32.jpeg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4.png"/><Relationship Id="rId4" Type="http://schemas.openxmlformats.org/officeDocument/2006/relationships/image" Target="../media/image33.wmf"/><Relationship Id="rId9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image" Target="../media/image5.gi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3825" y="908720"/>
            <a:ext cx="6876256" cy="352727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cap="none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cap="none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cap="none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Розв'язування задач до теми: «Об'єми та площі поверхонь тіл обертання» </a:t>
            </a:r>
            <a:r>
              <a:rPr lang="uk-UA" sz="4400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 r="14558"/>
          <a:stretch>
            <a:fillRect/>
          </a:stretch>
        </p:blipFill>
        <p:spPr bwMode="auto">
          <a:xfrm>
            <a:off x="-1" y="0"/>
            <a:ext cx="22950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80577"/>
            <a:ext cx="4052114" cy="29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zno.osvita.ua/doc/images/znotest/143/14330/os-math-2008-25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5"/>
            <a:ext cx="9144000" cy="621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644008" y="4869160"/>
            <a:ext cx="576064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2" descr="C:\Users\user\Documents\201421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400"/>
            <a:ext cx="89289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572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zno.osvita.ua/doc/images/znotest/152/15258/ds-math-2018-2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" y="6631"/>
            <a:ext cx="9117142" cy="623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5796136" y="3284984"/>
            <a:ext cx="360040" cy="2016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580112" y="4005064"/>
            <a:ext cx="504056" cy="2160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572000" y="3573016"/>
            <a:ext cx="1800200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08104" y="4509120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2" descr="C:\Users\user\Documents\201421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03649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957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350"/>
            <a:ext cx="7543800" cy="6937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Задача 1</a:t>
            </a:r>
            <a:r>
              <a:rPr lang="uk-UA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765175"/>
            <a:ext cx="8785225" cy="48244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sz="3200" i="1" smtClean="0">
                <a:solidFill>
                  <a:srgbClr val="000099"/>
                </a:solidFill>
              </a:rPr>
              <a:t>У циліндр вписано куб, довжина ребра якого дорівнює 1.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sz="3200" b="1" smtClean="0">
                <a:solidFill>
                  <a:schemeClr val="bg2"/>
                </a:solidFill>
              </a:rPr>
              <a:t>		</a:t>
            </a:r>
            <a:endParaRPr lang="uk-UA" sz="3200" smtClean="0">
              <a:solidFill>
                <a:schemeClr val="bg2"/>
              </a:solidFill>
            </a:endParaRPr>
          </a:p>
        </p:txBody>
      </p:sp>
      <p:pic>
        <p:nvPicPr>
          <p:cNvPr id="15364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302418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067175" y="2924175"/>
            <a:ext cx="53292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sz="2400">
              <a:solidFill>
                <a:schemeClr val="bg2"/>
              </a:solidFill>
            </a:endParaRPr>
          </a:p>
          <a:p>
            <a:r>
              <a:rPr lang="uk-UA" sz="2400">
                <a:solidFill>
                  <a:srgbClr val="000099"/>
                </a:solidFill>
              </a:rPr>
              <a:t>а) діаметр основи циліндра;</a:t>
            </a:r>
          </a:p>
          <a:p>
            <a:r>
              <a:rPr lang="uk-UA" sz="2400">
                <a:solidFill>
                  <a:srgbClr val="000099"/>
                </a:solidFill>
              </a:rPr>
              <a:t>б) висоту циліндра;</a:t>
            </a:r>
          </a:p>
          <a:p>
            <a:r>
              <a:rPr lang="uk-UA" sz="2400">
                <a:solidFill>
                  <a:srgbClr val="000099"/>
                </a:solidFill>
              </a:rPr>
              <a:t>в) площу бічної поверхні циліндра.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635375" y="2420938"/>
            <a:ext cx="180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2400" b="1">
                <a:solidFill>
                  <a:srgbClr val="000099"/>
                </a:solidFill>
              </a:rPr>
              <a:t>Знайти:</a:t>
            </a:r>
            <a:r>
              <a:rPr lang="uk-UA" sz="2400">
                <a:solidFill>
                  <a:schemeClr val="bg2"/>
                </a:solidFill>
              </a:rPr>
              <a:t>    </a:t>
            </a:r>
          </a:p>
          <a:p>
            <a:r>
              <a:rPr lang="uk-UA" sz="2400">
                <a:solidFill>
                  <a:schemeClr val="bg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8694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944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FF0000"/>
                </a:solidFill>
              </a:rPr>
              <a:t>Задача 2</a:t>
            </a:r>
            <a:r>
              <a:rPr lang="uk-UA" sz="4000" dirty="0">
                <a:solidFill>
                  <a:schemeClr val="bg2"/>
                </a:solidFill>
              </a:rPr>
              <a:t>.</a:t>
            </a:r>
            <a:br>
              <a:rPr lang="uk-UA" sz="4000" dirty="0">
                <a:solidFill>
                  <a:schemeClr val="bg2"/>
                </a:solidFill>
              </a:rPr>
            </a:br>
            <a:r>
              <a:rPr lang="uk-UA" sz="1800" dirty="0">
                <a:solidFill>
                  <a:srgbClr val="000099"/>
                </a:solidFill>
              </a:rPr>
              <a:t>Основою прямої призми є ромб з </a:t>
            </a:r>
            <a:r>
              <a:rPr lang="ru-RU" sz="1800" dirty="0">
                <a:solidFill>
                  <a:srgbClr val="000099"/>
                </a:solidFill>
              </a:rPr>
              <a:t>тупим</a:t>
            </a:r>
            <a:r>
              <a:rPr lang="uk-UA" sz="1800" dirty="0">
                <a:solidFill>
                  <a:srgbClr val="000099"/>
                </a:solidFill>
              </a:rPr>
              <a:t> кутом     і площею Q . Діагональ бічної грані призми  утворює з площиною основи кут   . Знайти бічну поверхню циліндра, вписаного в призму.</a:t>
            </a:r>
            <a:endParaRPr lang="uk-UA" sz="4000" dirty="0">
              <a:solidFill>
                <a:srgbClr val="000099"/>
              </a:solidFill>
            </a:endParaRPr>
          </a:p>
        </p:txBody>
      </p:sp>
      <p:sp>
        <p:nvSpPr>
          <p:cNvPr id="103456" name="Rectangle 32"/>
          <p:cNvSpPr>
            <a:spLocks noGrp="1" noChangeArrowheads="1"/>
          </p:cNvSpPr>
          <p:nvPr>
            <p:ph type="body" sz="half" idx="1"/>
          </p:nvPr>
        </p:nvSpPr>
        <p:spPr>
          <a:xfrm>
            <a:off x="3275856" y="980728"/>
            <a:ext cx="4968875" cy="3456384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endParaRPr lang="uk-UA" sz="1800" b="1" dirty="0">
              <a:solidFill>
                <a:srgbClr val="000099"/>
              </a:solidFill>
            </a:endParaRP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endParaRPr lang="uk-UA" sz="1800" b="1" dirty="0">
              <a:solidFill>
                <a:srgbClr val="000099"/>
              </a:solidFill>
            </a:endParaRP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uk-UA" sz="1800" b="1" dirty="0">
                <a:solidFill>
                  <a:srgbClr val="000099"/>
                </a:solidFill>
              </a:rPr>
              <a:t>Дано: 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циліндр з віссю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ОО</a:t>
            </a:r>
            <a:r>
              <a:rPr lang="uk-U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призма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ABCDA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описана, 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ABCD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ромб,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ABCD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=Q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                             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endParaRPr lang="ru-RU" sz="1800" b="1" dirty="0">
              <a:solidFill>
                <a:srgbClr val="000099"/>
              </a:solidFill>
            </a:endParaRP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ru-RU" sz="1800" b="1" dirty="0" err="1">
                <a:solidFill>
                  <a:srgbClr val="000099"/>
                </a:solidFill>
              </a:rPr>
              <a:t>Знайти</a:t>
            </a:r>
            <a:r>
              <a:rPr lang="ru-RU" sz="1800" b="1" dirty="0">
                <a:solidFill>
                  <a:srgbClr val="000099"/>
                </a:solidFill>
              </a:rPr>
              <a:t>: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площу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бічної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поверхні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циліндра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endParaRPr lang="uk-UA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6388" name="Object 3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8962809"/>
              </p:ext>
            </p:extLst>
          </p:nvPr>
        </p:nvGraphicFramePr>
        <p:xfrm>
          <a:off x="3347864" y="2996952"/>
          <a:ext cx="16557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Формула" r:id="rId3" imgW="1040948" imgH="228501" progId="Equation.3">
                  <p:embed/>
                </p:oleObj>
              </mc:Choice>
              <mc:Fallback>
                <p:oleObj name="Формула" r:id="rId3" imgW="1040948" imgH="228501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996952"/>
                        <a:ext cx="16557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5296822"/>
              </p:ext>
            </p:extLst>
          </p:nvPr>
        </p:nvGraphicFramePr>
        <p:xfrm>
          <a:off x="3419872" y="3356992"/>
          <a:ext cx="1224136" cy="33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Формула" r:id="rId5" imgW="787058" imgH="215806" progId="Equation.3">
                  <p:embed/>
                </p:oleObj>
              </mc:Choice>
              <mc:Fallback>
                <p:oleObj name="Формула" r:id="rId5" imgW="787058" imgH="21580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356992"/>
                        <a:ext cx="1224136" cy="33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2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41567540"/>
              </p:ext>
            </p:extLst>
          </p:nvPr>
        </p:nvGraphicFramePr>
        <p:xfrm>
          <a:off x="4499992" y="764704"/>
          <a:ext cx="2349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Уравнение" r:id="rId7" imgW="152268" imgH="203024" progId="Equation.3">
                  <p:embed/>
                </p:oleObj>
              </mc:Choice>
              <mc:Fallback>
                <p:oleObj name="Уравнение" r:id="rId7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764704"/>
                        <a:ext cx="2349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2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1775295"/>
              </p:ext>
            </p:extLst>
          </p:nvPr>
        </p:nvGraphicFramePr>
        <p:xfrm>
          <a:off x="3472542" y="1124744"/>
          <a:ext cx="123541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Уравнение" r:id="rId9" imgW="152334" imgH="139639" progId="Equation.3">
                  <p:embed/>
                </p:oleObj>
              </mc:Choice>
              <mc:Fallback>
                <p:oleObj name="Уравнение" r:id="rId9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542" y="1124744"/>
                        <a:ext cx="123541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2" name="Group 126"/>
          <p:cNvGrpSpPr>
            <a:grpSpLocks noChangeAspect="1"/>
          </p:cNvGrpSpPr>
          <p:nvPr/>
        </p:nvGrpSpPr>
        <p:grpSpPr bwMode="auto">
          <a:xfrm>
            <a:off x="684213" y="1916113"/>
            <a:ext cx="2547937" cy="2665412"/>
            <a:chOff x="2613" y="4400"/>
            <a:chExt cx="4618" cy="5805"/>
          </a:xfrm>
        </p:grpSpPr>
        <p:sp>
          <p:nvSpPr>
            <p:cNvPr id="16421" name="AutoShape 127"/>
            <p:cNvSpPr>
              <a:spLocks noChangeAspect="1" noChangeArrowheads="1"/>
            </p:cNvSpPr>
            <p:nvPr/>
          </p:nvSpPr>
          <p:spPr bwMode="auto">
            <a:xfrm>
              <a:off x="2613" y="4400"/>
              <a:ext cx="4618" cy="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422" name="Text Box 128"/>
            <p:cNvSpPr txBox="1">
              <a:spLocks noChangeArrowheads="1"/>
            </p:cNvSpPr>
            <p:nvPr/>
          </p:nvSpPr>
          <p:spPr bwMode="auto">
            <a:xfrm>
              <a:off x="4922" y="5615"/>
              <a:ext cx="544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K</a:t>
              </a:r>
              <a:r>
                <a:rPr lang="en-US" sz="600">
                  <a:latin typeface="Times New Roman" panose="02020603050405020304" pitchFamily="18" charset="0"/>
                </a:rPr>
                <a:t>1</a:t>
              </a:r>
              <a:endParaRPr lang="uk-UA"/>
            </a:p>
          </p:txBody>
        </p:sp>
        <p:sp>
          <p:nvSpPr>
            <p:cNvPr id="16423" name="Text Box 129"/>
            <p:cNvSpPr txBox="1">
              <a:spLocks noChangeArrowheads="1"/>
            </p:cNvSpPr>
            <p:nvPr/>
          </p:nvSpPr>
          <p:spPr bwMode="auto">
            <a:xfrm>
              <a:off x="5465" y="5615"/>
              <a:ext cx="545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B</a:t>
              </a:r>
              <a:r>
                <a:rPr lang="en-US" sz="600">
                  <a:latin typeface="Times New Roman" panose="02020603050405020304" pitchFamily="18" charset="0"/>
                </a:rPr>
                <a:t>1</a:t>
              </a:r>
              <a:endParaRPr lang="uk-UA"/>
            </a:p>
          </p:txBody>
        </p:sp>
        <p:sp>
          <p:nvSpPr>
            <p:cNvPr id="16424" name="Text Box 130"/>
            <p:cNvSpPr txBox="1">
              <a:spLocks noChangeArrowheads="1"/>
            </p:cNvSpPr>
            <p:nvPr/>
          </p:nvSpPr>
          <p:spPr bwMode="auto">
            <a:xfrm>
              <a:off x="6552" y="4400"/>
              <a:ext cx="679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C</a:t>
              </a:r>
              <a:r>
                <a:rPr lang="en-US" sz="600">
                  <a:latin typeface="Times New Roman" panose="02020603050405020304" pitchFamily="18" charset="0"/>
                </a:rPr>
                <a:t>1</a:t>
              </a:r>
              <a:endParaRPr lang="uk-UA"/>
            </a:p>
          </p:txBody>
        </p:sp>
        <p:sp>
          <p:nvSpPr>
            <p:cNvPr id="16425" name="Text Box 131"/>
            <p:cNvSpPr txBox="1">
              <a:spLocks noChangeArrowheads="1"/>
            </p:cNvSpPr>
            <p:nvPr/>
          </p:nvSpPr>
          <p:spPr bwMode="auto">
            <a:xfrm>
              <a:off x="2613" y="5480"/>
              <a:ext cx="543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A</a:t>
              </a:r>
              <a:r>
                <a:rPr lang="en-US" sz="600">
                  <a:latin typeface="Times New Roman" panose="02020603050405020304" pitchFamily="18" charset="0"/>
                </a:rPr>
                <a:t>1</a:t>
              </a:r>
              <a:endParaRPr lang="uk-UA"/>
            </a:p>
          </p:txBody>
        </p:sp>
        <p:sp>
          <p:nvSpPr>
            <p:cNvPr id="16426" name="Text Box 132"/>
            <p:cNvSpPr txBox="1">
              <a:spLocks noChangeArrowheads="1"/>
            </p:cNvSpPr>
            <p:nvPr/>
          </p:nvSpPr>
          <p:spPr bwMode="auto">
            <a:xfrm>
              <a:off x="3835" y="4400"/>
              <a:ext cx="543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D</a:t>
              </a:r>
              <a:r>
                <a:rPr lang="en-US" sz="600">
                  <a:latin typeface="Times New Roman" panose="02020603050405020304" pitchFamily="18" charset="0"/>
                </a:rPr>
                <a:t>1</a:t>
              </a:r>
              <a:endParaRPr lang="uk-UA"/>
            </a:p>
          </p:txBody>
        </p:sp>
        <p:sp>
          <p:nvSpPr>
            <p:cNvPr id="16427" name="Text Box 133"/>
            <p:cNvSpPr txBox="1">
              <a:spLocks noChangeArrowheads="1"/>
            </p:cNvSpPr>
            <p:nvPr/>
          </p:nvSpPr>
          <p:spPr bwMode="auto">
            <a:xfrm>
              <a:off x="5465" y="9665"/>
              <a:ext cx="680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B</a:t>
              </a:r>
              <a:endParaRPr lang="uk-UA"/>
            </a:p>
          </p:txBody>
        </p:sp>
        <p:sp>
          <p:nvSpPr>
            <p:cNvPr id="16428" name="Text Box 134"/>
            <p:cNvSpPr txBox="1">
              <a:spLocks noChangeArrowheads="1"/>
            </p:cNvSpPr>
            <p:nvPr/>
          </p:nvSpPr>
          <p:spPr bwMode="auto">
            <a:xfrm>
              <a:off x="6688" y="8315"/>
              <a:ext cx="543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C</a:t>
              </a:r>
              <a:endParaRPr lang="uk-UA"/>
            </a:p>
          </p:txBody>
        </p:sp>
        <p:sp>
          <p:nvSpPr>
            <p:cNvPr id="16429" name="Text Box 135"/>
            <p:cNvSpPr txBox="1">
              <a:spLocks noChangeArrowheads="1"/>
            </p:cNvSpPr>
            <p:nvPr/>
          </p:nvSpPr>
          <p:spPr bwMode="auto">
            <a:xfrm>
              <a:off x="4243" y="8315"/>
              <a:ext cx="543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D</a:t>
              </a:r>
              <a:endParaRPr lang="uk-UA"/>
            </a:p>
          </p:txBody>
        </p:sp>
        <p:sp>
          <p:nvSpPr>
            <p:cNvPr id="16430" name="Line 136"/>
            <p:cNvSpPr>
              <a:spLocks noChangeShapeType="1"/>
            </p:cNvSpPr>
            <p:nvPr/>
          </p:nvSpPr>
          <p:spPr bwMode="auto">
            <a:xfrm flipH="1">
              <a:off x="3020" y="4670"/>
              <a:ext cx="1223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31" name="Line 137"/>
            <p:cNvSpPr>
              <a:spLocks noChangeShapeType="1"/>
            </p:cNvSpPr>
            <p:nvPr/>
          </p:nvSpPr>
          <p:spPr bwMode="auto">
            <a:xfrm>
              <a:off x="3020" y="5615"/>
              <a:ext cx="244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32" name="Line 138"/>
            <p:cNvSpPr>
              <a:spLocks noChangeShapeType="1"/>
            </p:cNvSpPr>
            <p:nvPr/>
          </p:nvSpPr>
          <p:spPr bwMode="auto">
            <a:xfrm>
              <a:off x="4243" y="4670"/>
              <a:ext cx="24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33" name="Line 139"/>
            <p:cNvSpPr>
              <a:spLocks noChangeShapeType="1"/>
            </p:cNvSpPr>
            <p:nvPr/>
          </p:nvSpPr>
          <p:spPr bwMode="auto">
            <a:xfrm flipH="1">
              <a:off x="5465" y="4670"/>
              <a:ext cx="1223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34" name="Line 140"/>
            <p:cNvSpPr>
              <a:spLocks noChangeShapeType="1"/>
            </p:cNvSpPr>
            <p:nvPr/>
          </p:nvSpPr>
          <p:spPr bwMode="auto">
            <a:xfrm flipH="1">
              <a:off x="3020" y="8720"/>
              <a:ext cx="1223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35" name="Line 141"/>
            <p:cNvSpPr>
              <a:spLocks noChangeShapeType="1"/>
            </p:cNvSpPr>
            <p:nvPr/>
          </p:nvSpPr>
          <p:spPr bwMode="auto">
            <a:xfrm>
              <a:off x="3020" y="9665"/>
              <a:ext cx="24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36" name="Line 142"/>
            <p:cNvSpPr>
              <a:spLocks noChangeShapeType="1"/>
            </p:cNvSpPr>
            <p:nvPr/>
          </p:nvSpPr>
          <p:spPr bwMode="auto">
            <a:xfrm>
              <a:off x="4243" y="8720"/>
              <a:ext cx="24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37" name="Line 143"/>
            <p:cNvSpPr>
              <a:spLocks noChangeShapeType="1"/>
            </p:cNvSpPr>
            <p:nvPr/>
          </p:nvSpPr>
          <p:spPr bwMode="auto">
            <a:xfrm flipH="1">
              <a:off x="5466" y="8720"/>
              <a:ext cx="1222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38" name="Line 144"/>
            <p:cNvSpPr>
              <a:spLocks noChangeShapeType="1"/>
            </p:cNvSpPr>
            <p:nvPr/>
          </p:nvSpPr>
          <p:spPr bwMode="auto">
            <a:xfrm>
              <a:off x="3020" y="5615"/>
              <a:ext cx="0" cy="4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39" name="Line 145"/>
            <p:cNvSpPr>
              <a:spLocks noChangeShapeType="1"/>
            </p:cNvSpPr>
            <p:nvPr/>
          </p:nvSpPr>
          <p:spPr bwMode="auto">
            <a:xfrm>
              <a:off x="6688" y="4670"/>
              <a:ext cx="2" cy="4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40" name="Oval 146"/>
            <p:cNvSpPr>
              <a:spLocks noChangeArrowheads="1"/>
            </p:cNvSpPr>
            <p:nvPr/>
          </p:nvSpPr>
          <p:spPr bwMode="auto">
            <a:xfrm>
              <a:off x="3835" y="8720"/>
              <a:ext cx="2038" cy="9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441" name="Oval 147"/>
            <p:cNvSpPr>
              <a:spLocks noChangeArrowheads="1"/>
            </p:cNvSpPr>
            <p:nvPr/>
          </p:nvSpPr>
          <p:spPr bwMode="auto">
            <a:xfrm>
              <a:off x="3835" y="4670"/>
              <a:ext cx="2038" cy="9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442" name="Line 148"/>
            <p:cNvSpPr>
              <a:spLocks noChangeShapeType="1"/>
            </p:cNvSpPr>
            <p:nvPr/>
          </p:nvSpPr>
          <p:spPr bwMode="auto">
            <a:xfrm>
              <a:off x="4243" y="4670"/>
              <a:ext cx="1" cy="4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43" name="Line 149"/>
            <p:cNvSpPr>
              <a:spLocks noChangeShapeType="1"/>
            </p:cNvSpPr>
            <p:nvPr/>
          </p:nvSpPr>
          <p:spPr bwMode="auto">
            <a:xfrm>
              <a:off x="5873" y="5210"/>
              <a:ext cx="1" cy="4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44" name="Line 150"/>
            <p:cNvSpPr>
              <a:spLocks noChangeShapeType="1"/>
            </p:cNvSpPr>
            <p:nvPr/>
          </p:nvSpPr>
          <p:spPr bwMode="auto">
            <a:xfrm>
              <a:off x="3835" y="5075"/>
              <a:ext cx="1" cy="4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45" name="Line 151"/>
            <p:cNvSpPr>
              <a:spLocks noChangeShapeType="1"/>
            </p:cNvSpPr>
            <p:nvPr/>
          </p:nvSpPr>
          <p:spPr bwMode="auto">
            <a:xfrm>
              <a:off x="4786" y="5210"/>
              <a:ext cx="1" cy="3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46" name="Text Box 152"/>
            <p:cNvSpPr txBox="1">
              <a:spLocks noChangeArrowheads="1"/>
            </p:cNvSpPr>
            <p:nvPr/>
          </p:nvSpPr>
          <p:spPr bwMode="auto">
            <a:xfrm>
              <a:off x="4922" y="8855"/>
              <a:ext cx="408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O</a:t>
              </a:r>
              <a:endParaRPr lang="uk-UA"/>
            </a:p>
          </p:txBody>
        </p:sp>
        <p:sp>
          <p:nvSpPr>
            <p:cNvPr id="16447" name="Text Box 153"/>
            <p:cNvSpPr txBox="1">
              <a:spLocks noChangeArrowheads="1"/>
            </p:cNvSpPr>
            <p:nvPr/>
          </p:nvSpPr>
          <p:spPr bwMode="auto">
            <a:xfrm>
              <a:off x="2613" y="9665"/>
              <a:ext cx="542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A</a:t>
              </a:r>
              <a:endParaRPr lang="uk-UA"/>
            </a:p>
          </p:txBody>
        </p:sp>
        <p:sp>
          <p:nvSpPr>
            <p:cNvPr id="16448" name="Freeform 154"/>
            <p:cNvSpPr>
              <a:spLocks/>
            </p:cNvSpPr>
            <p:nvPr/>
          </p:nvSpPr>
          <p:spPr bwMode="auto">
            <a:xfrm>
              <a:off x="4243" y="8720"/>
              <a:ext cx="271" cy="135"/>
            </a:xfrm>
            <a:custGeom>
              <a:avLst/>
              <a:gdLst>
                <a:gd name="T0" fmla="*/ 0 w 1440"/>
                <a:gd name="T1" fmla="*/ 1 h 930"/>
                <a:gd name="T2" fmla="*/ 6 w 1440"/>
                <a:gd name="T3" fmla="*/ 3 h 930"/>
                <a:gd name="T4" fmla="*/ 10 w 1440"/>
                <a:gd name="T5" fmla="*/ 0 h 9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0" h="930">
                  <a:moveTo>
                    <a:pt x="0" y="180"/>
                  </a:moveTo>
                  <a:cubicBezTo>
                    <a:pt x="330" y="555"/>
                    <a:pt x="660" y="930"/>
                    <a:pt x="900" y="900"/>
                  </a:cubicBezTo>
                  <a:cubicBezTo>
                    <a:pt x="1140" y="870"/>
                    <a:pt x="1350" y="150"/>
                    <a:pt x="14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49" name="Text Box 155"/>
            <p:cNvSpPr txBox="1">
              <a:spLocks noChangeArrowheads="1"/>
            </p:cNvSpPr>
            <p:nvPr/>
          </p:nvSpPr>
          <p:spPr bwMode="auto">
            <a:xfrm>
              <a:off x="4106" y="8857"/>
              <a:ext cx="219" cy="7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9958" tIns="29979" rIns="59958" bIns="2997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450" name="Line 156"/>
            <p:cNvSpPr>
              <a:spLocks noChangeShapeType="1"/>
            </p:cNvSpPr>
            <p:nvPr/>
          </p:nvSpPr>
          <p:spPr bwMode="auto">
            <a:xfrm>
              <a:off x="4786" y="9125"/>
              <a:ext cx="136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51" name="Text Box 157"/>
            <p:cNvSpPr txBox="1">
              <a:spLocks noChangeArrowheads="1"/>
            </p:cNvSpPr>
            <p:nvPr/>
          </p:nvSpPr>
          <p:spPr bwMode="auto">
            <a:xfrm>
              <a:off x="4922" y="9800"/>
              <a:ext cx="543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K</a:t>
              </a:r>
              <a:endParaRPr lang="uk-UA"/>
            </a:p>
          </p:txBody>
        </p:sp>
        <p:sp>
          <p:nvSpPr>
            <p:cNvPr id="16452" name="Text Box 158"/>
            <p:cNvSpPr txBox="1">
              <a:spLocks noChangeArrowheads="1"/>
            </p:cNvSpPr>
            <p:nvPr/>
          </p:nvSpPr>
          <p:spPr bwMode="auto">
            <a:xfrm>
              <a:off x="5465" y="9125"/>
              <a:ext cx="263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453" name="Line 159"/>
            <p:cNvSpPr>
              <a:spLocks noChangeShapeType="1"/>
            </p:cNvSpPr>
            <p:nvPr/>
          </p:nvSpPr>
          <p:spPr bwMode="auto">
            <a:xfrm>
              <a:off x="4922" y="9530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54" name="Line 160"/>
            <p:cNvSpPr>
              <a:spLocks noChangeShapeType="1"/>
            </p:cNvSpPr>
            <p:nvPr/>
          </p:nvSpPr>
          <p:spPr bwMode="auto">
            <a:xfrm>
              <a:off x="5058" y="9530"/>
              <a:ext cx="136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55" name="Line 161"/>
            <p:cNvSpPr>
              <a:spLocks noChangeShapeType="1"/>
            </p:cNvSpPr>
            <p:nvPr/>
          </p:nvSpPr>
          <p:spPr bwMode="auto">
            <a:xfrm flipH="1">
              <a:off x="5465" y="4670"/>
              <a:ext cx="1223" cy="4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56" name="Freeform 162"/>
            <p:cNvSpPr>
              <a:spLocks/>
            </p:cNvSpPr>
            <p:nvPr/>
          </p:nvSpPr>
          <p:spPr bwMode="auto">
            <a:xfrm>
              <a:off x="5605" y="9082"/>
              <a:ext cx="238" cy="258"/>
            </a:xfrm>
            <a:custGeom>
              <a:avLst/>
              <a:gdLst>
                <a:gd name="T0" fmla="*/ 0 w 315"/>
                <a:gd name="T1" fmla="*/ 0 h 345"/>
                <a:gd name="T2" fmla="*/ 26 w 315"/>
                <a:gd name="T3" fmla="*/ 19 h 345"/>
                <a:gd name="T4" fmla="*/ 64 w 315"/>
                <a:gd name="T5" fmla="*/ 44 h 345"/>
                <a:gd name="T6" fmla="*/ 136 w 315"/>
                <a:gd name="T7" fmla="*/ 144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" h="345">
                  <a:moveTo>
                    <a:pt x="0" y="0"/>
                  </a:moveTo>
                  <a:cubicBezTo>
                    <a:pt x="20" y="15"/>
                    <a:pt x="40" y="31"/>
                    <a:pt x="60" y="45"/>
                  </a:cubicBezTo>
                  <a:cubicBezTo>
                    <a:pt x="90" y="66"/>
                    <a:pt x="150" y="105"/>
                    <a:pt x="150" y="105"/>
                  </a:cubicBezTo>
                  <a:cubicBezTo>
                    <a:pt x="201" y="181"/>
                    <a:pt x="250" y="280"/>
                    <a:pt x="315" y="3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57" name="Freeform 163"/>
            <p:cNvSpPr>
              <a:spLocks/>
            </p:cNvSpPr>
            <p:nvPr/>
          </p:nvSpPr>
          <p:spPr bwMode="auto">
            <a:xfrm>
              <a:off x="5601" y="9125"/>
              <a:ext cx="223" cy="268"/>
            </a:xfrm>
            <a:custGeom>
              <a:avLst/>
              <a:gdLst>
                <a:gd name="T0" fmla="*/ 0 w 315"/>
                <a:gd name="T1" fmla="*/ 0 h 345"/>
                <a:gd name="T2" fmla="*/ 21 w 315"/>
                <a:gd name="T3" fmla="*/ 21 h 345"/>
                <a:gd name="T4" fmla="*/ 53 w 315"/>
                <a:gd name="T5" fmla="*/ 50 h 345"/>
                <a:gd name="T6" fmla="*/ 112 w 315"/>
                <a:gd name="T7" fmla="*/ 162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" h="345">
                  <a:moveTo>
                    <a:pt x="0" y="0"/>
                  </a:moveTo>
                  <a:cubicBezTo>
                    <a:pt x="20" y="15"/>
                    <a:pt x="40" y="31"/>
                    <a:pt x="60" y="45"/>
                  </a:cubicBezTo>
                  <a:cubicBezTo>
                    <a:pt x="90" y="66"/>
                    <a:pt x="150" y="105"/>
                    <a:pt x="150" y="105"/>
                  </a:cubicBezTo>
                  <a:cubicBezTo>
                    <a:pt x="201" y="181"/>
                    <a:pt x="250" y="280"/>
                    <a:pt x="315" y="3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58" name="Text Box 164"/>
            <p:cNvSpPr txBox="1">
              <a:spLocks noChangeArrowheads="1"/>
            </p:cNvSpPr>
            <p:nvPr/>
          </p:nvSpPr>
          <p:spPr bwMode="auto">
            <a:xfrm>
              <a:off x="4379" y="4940"/>
              <a:ext cx="543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9958" tIns="29979" rIns="59958" bIns="2997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000">
                  <a:latin typeface="Times New Roman" panose="02020603050405020304" pitchFamily="18" charset="0"/>
                </a:rPr>
                <a:t>O</a:t>
              </a:r>
              <a:r>
                <a:rPr lang="en-US" sz="600">
                  <a:latin typeface="Times New Roman" panose="02020603050405020304" pitchFamily="18" charset="0"/>
                </a:rPr>
                <a:t>1</a:t>
              </a:r>
              <a:endParaRPr lang="uk-UA"/>
            </a:p>
          </p:txBody>
        </p:sp>
        <p:sp>
          <p:nvSpPr>
            <p:cNvPr id="16459" name="Line 165"/>
            <p:cNvSpPr>
              <a:spLocks noChangeShapeType="1"/>
            </p:cNvSpPr>
            <p:nvPr/>
          </p:nvSpPr>
          <p:spPr bwMode="auto">
            <a:xfrm>
              <a:off x="5465" y="5615"/>
              <a:ext cx="2" cy="4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60" name="Line 166"/>
            <p:cNvSpPr>
              <a:spLocks noChangeShapeType="1"/>
            </p:cNvSpPr>
            <p:nvPr/>
          </p:nvSpPr>
          <p:spPr bwMode="auto">
            <a:xfrm>
              <a:off x="4922" y="5615"/>
              <a:ext cx="1" cy="4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aphicFrame>
        <p:nvGraphicFramePr>
          <p:cNvPr id="16393" name="Object 167"/>
          <p:cNvGraphicFramePr>
            <a:graphicFrameLocks noChangeAspect="1"/>
          </p:cNvGraphicFramePr>
          <p:nvPr/>
        </p:nvGraphicFramePr>
        <p:xfrm>
          <a:off x="2268538" y="4149725"/>
          <a:ext cx="1524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Формула" r:id="rId11" imgW="152334" imgH="139639" progId="Equation.3">
                  <p:embed/>
                </p:oleObj>
              </mc:Choice>
              <mc:Fallback>
                <p:oleObj name="Формула" r:id="rId11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149725"/>
                        <a:ext cx="1524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68"/>
          <p:cNvGraphicFramePr>
            <a:graphicFrameLocks noChangeAspect="1"/>
          </p:cNvGraphicFramePr>
          <p:nvPr/>
        </p:nvGraphicFramePr>
        <p:xfrm>
          <a:off x="1547813" y="3933825"/>
          <a:ext cx="15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Формула" r:id="rId13" imgW="152268" imgH="203024" progId="Equation.3">
                  <p:embed/>
                </p:oleObj>
              </mc:Choice>
              <mc:Fallback>
                <p:oleObj name="Формула" r:id="rId13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933825"/>
                        <a:ext cx="152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5" name="Group 194"/>
          <p:cNvGrpSpPr>
            <a:grpSpLocks noChangeAspect="1"/>
          </p:cNvGrpSpPr>
          <p:nvPr/>
        </p:nvGrpSpPr>
        <p:grpSpPr bwMode="auto">
          <a:xfrm>
            <a:off x="179512" y="4437112"/>
            <a:ext cx="2736850" cy="2276475"/>
            <a:chOff x="2205" y="3590"/>
            <a:chExt cx="4483" cy="3510"/>
          </a:xfrm>
          <a:noFill/>
        </p:grpSpPr>
        <p:sp>
          <p:nvSpPr>
            <p:cNvPr id="16397" name="AutoShape 195"/>
            <p:cNvSpPr>
              <a:spLocks noChangeAspect="1" noChangeArrowheads="1"/>
            </p:cNvSpPr>
            <p:nvPr/>
          </p:nvSpPr>
          <p:spPr bwMode="auto">
            <a:xfrm>
              <a:off x="2205" y="3590"/>
              <a:ext cx="4483" cy="35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398" name="Text Box 196"/>
            <p:cNvSpPr txBox="1">
              <a:spLocks noChangeArrowheads="1"/>
            </p:cNvSpPr>
            <p:nvPr/>
          </p:nvSpPr>
          <p:spPr bwMode="auto">
            <a:xfrm>
              <a:off x="2748" y="6290"/>
              <a:ext cx="815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A</a:t>
              </a:r>
              <a:endParaRPr lang="uk-UA"/>
            </a:p>
          </p:txBody>
        </p:sp>
        <p:sp>
          <p:nvSpPr>
            <p:cNvPr id="16399" name="Text Box 197"/>
            <p:cNvSpPr txBox="1">
              <a:spLocks noChangeArrowheads="1"/>
            </p:cNvSpPr>
            <p:nvPr/>
          </p:nvSpPr>
          <p:spPr bwMode="auto">
            <a:xfrm>
              <a:off x="3428" y="3995"/>
              <a:ext cx="544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D</a:t>
              </a:r>
              <a:endParaRPr lang="uk-UA"/>
            </a:p>
          </p:txBody>
        </p:sp>
        <p:sp>
          <p:nvSpPr>
            <p:cNvPr id="16400" name="Text Box 198"/>
            <p:cNvSpPr txBox="1">
              <a:spLocks noChangeArrowheads="1"/>
            </p:cNvSpPr>
            <p:nvPr/>
          </p:nvSpPr>
          <p:spPr bwMode="auto">
            <a:xfrm>
              <a:off x="5873" y="3995"/>
              <a:ext cx="679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C</a:t>
              </a:r>
              <a:endParaRPr lang="uk-UA"/>
            </a:p>
          </p:txBody>
        </p:sp>
        <p:sp>
          <p:nvSpPr>
            <p:cNvPr id="16401" name="Text Box 199"/>
            <p:cNvSpPr txBox="1">
              <a:spLocks noChangeArrowheads="1"/>
            </p:cNvSpPr>
            <p:nvPr/>
          </p:nvSpPr>
          <p:spPr bwMode="auto">
            <a:xfrm>
              <a:off x="5330" y="6290"/>
              <a:ext cx="679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B</a:t>
              </a:r>
              <a:endParaRPr lang="uk-UA"/>
            </a:p>
          </p:txBody>
        </p:sp>
        <p:sp>
          <p:nvSpPr>
            <p:cNvPr id="16402" name="Text Box 200"/>
            <p:cNvSpPr txBox="1">
              <a:spLocks noChangeArrowheads="1"/>
            </p:cNvSpPr>
            <p:nvPr/>
          </p:nvSpPr>
          <p:spPr bwMode="auto">
            <a:xfrm>
              <a:off x="4514" y="6290"/>
              <a:ext cx="680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K</a:t>
              </a:r>
              <a:endParaRPr lang="uk-UA"/>
            </a:p>
          </p:txBody>
        </p:sp>
        <p:sp>
          <p:nvSpPr>
            <p:cNvPr id="16403" name="Text Box 201"/>
            <p:cNvSpPr txBox="1">
              <a:spLocks noChangeArrowheads="1"/>
            </p:cNvSpPr>
            <p:nvPr/>
          </p:nvSpPr>
          <p:spPr bwMode="auto">
            <a:xfrm>
              <a:off x="4514" y="3995"/>
              <a:ext cx="546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M</a:t>
              </a:r>
              <a:endParaRPr lang="uk-UA"/>
            </a:p>
          </p:txBody>
        </p:sp>
        <p:sp>
          <p:nvSpPr>
            <p:cNvPr id="16404" name="Text Box 202"/>
            <p:cNvSpPr txBox="1">
              <a:spLocks noChangeArrowheads="1"/>
            </p:cNvSpPr>
            <p:nvPr/>
          </p:nvSpPr>
          <p:spPr bwMode="auto">
            <a:xfrm>
              <a:off x="3563" y="6290"/>
              <a:ext cx="545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P</a:t>
              </a:r>
              <a:endParaRPr lang="uk-UA"/>
            </a:p>
          </p:txBody>
        </p:sp>
        <p:sp>
          <p:nvSpPr>
            <p:cNvPr id="16405" name="Oval 203"/>
            <p:cNvSpPr>
              <a:spLocks noChangeArrowheads="1"/>
            </p:cNvSpPr>
            <p:nvPr/>
          </p:nvSpPr>
          <p:spPr bwMode="auto">
            <a:xfrm>
              <a:off x="3563" y="4400"/>
              <a:ext cx="2039" cy="189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406" name="Line 204"/>
            <p:cNvSpPr>
              <a:spLocks noChangeShapeType="1"/>
            </p:cNvSpPr>
            <p:nvPr/>
          </p:nvSpPr>
          <p:spPr bwMode="auto">
            <a:xfrm>
              <a:off x="3156" y="6290"/>
              <a:ext cx="2174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uk-UA"/>
            </a:p>
          </p:txBody>
        </p:sp>
        <p:sp>
          <p:nvSpPr>
            <p:cNvPr id="16407" name="Line 205"/>
            <p:cNvSpPr>
              <a:spLocks noChangeShapeType="1"/>
            </p:cNvSpPr>
            <p:nvPr/>
          </p:nvSpPr>
          <p:spPr bwMode="auto">
            <a:xfrm>
              <a:off x="3835" y="4400"/>
              <a:ext cx="2174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uk-UA"/>
            </a:p>
          </p:txBody>
        </p:sp>
        <p:sp>
          <p:nvSpPr>
            <p:cNvPr id="16408" name="Line 206"/>
            <p:cNvSpPr>
              <a:spLocks noChangeShapeType="1"/>
            </p:cNvSpPr>
            <p:nvPr/>
          </p:nvSpPr>
          <p:spPr bwMode="auto">
            <a:xfrm flipH="1">
              <a:off x="3156" y="4400"/>
              <a:ext cx="679" cy="189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uk-UA"/>
            </a:p>
          </p:txBody>
        </p:sp>
        <p:sp>
          <p:nvSpPr>
            <p:cNvPr id="16409" name="Line 207"/>
            <p:cNvSpPr>
              <a:spLocks noChangeShapeType="1"/>
            </p:cNvSpPr>
            <p:nvPr/>
          </p:nvSpPr>
          <p:spPr bwMode="auto">
            <a:xfrm flipH="1">
              <a:off x="5330" y="4400"/>
              <a:ext cx="679" cy="189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uk-UA"/>
            </a:p>
          </p:txBody>
        </p:sp>
        <p:sp>
          <p:nvSpPr>
            <p:cNvPr id="16410" name="Line 208"/>
            <p:cNvSpPr>
              <a:spLocks noChangeShapeType="1"/>
            </p:cNvSpPr>
            <p:nvPr/>
          </p:nvSpPr>
          <p:spPr bwMode="auto">
            <a:xfrm>
              <a:off x="4650" y="4400"/>
              <a:ext cx="3" cy="189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uk-UA"/>
            </a:p>
          </p:txBody>
        </p:sp>
        <p:sp>
          <p:nvSpPr>
            <p:cNvPr id="16411" name="Line 209"/>
            <p:cNvSpPr>
              <a:spLocks noChangeShapeType="1"/>
            </p:cNvSpPr>
            <p:nvPr/>
          </p:nvSpPr>
          <p:spPr bwMode="auto">
            <a:xfrm>
              <a:off x="4650" y="6155"/>
              <a:ext cx="136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uk-UA"/>
            </a:p>
          </p:txBody>
        </p:sp>
        <p:sp>
          <p:nvSpPr>
            <p:cNvPr id="16412" name="Line 210"/>
            <p:cNvSpPr>
              <a:spLocks noChangeShapeType="1"/>
            </p:cNvSpPr>
            <p:nvPr/>
          </p:nvSpPr>
          <p:spPr bwMode="auto">
            <a:xfrm>
              <a:off x="4786" y="6155"/>
              <a:ext cx="0" cy="1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uk-UA"/>
            </a:p>
          </p:txBody>
        </p:sp>
        <p:sp>
          <p:nvSpPr>
            <p:cNvPr id="16413" name="Line 211"/>
            <p:cNvSpPr>
              <a:spLocks noChangeShapeType="1"/>
            </p:cNvSpPr>
            <p:nvPr/>
          </p:nvSpPr>
          <p:spPr bwMode="auto">
            <a:xfrm>
              <a:off x="3835" y="4400"/>
              <a:ext cx="2" cy="189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uk-UA"/>
            </a:p>
          </p:txBody>
        </p:sp>
        <p:sp>
          <p:nvSpPr>
            <p:cNvPr id="16414" name="Freeform 212"/>
            <p:cNvSpPr>
              <a:spLocks/>
            </p:cNvSpPr>
            <p:nvPr/>
          </p:nvSpPr>
          <p:spPr bwMode="auto">
            <a:xfrm>
              <a:off x="3796" y="4426"/>
              <a:ext cx="251" cy="96"/>
            </a:xfrm>
            <a:custGeom>
              <a:avLst/>
              <a:gdLst>
                <a:gd name="T0" fmla="*/ 0 w 333"/>
                <a:gd name="T1" fmla="*/ 51 h 128"/>
                <a:gd name="T2" fmla="*/ 128 w 333"/>
                <a:gd name="T3" fmla="*/ 26 h 128"/>
                <a:gd name="T4" fmla="*/ 142 w 333"/>
                <a:gd name="T5" fmla="*/ 0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3" h="128">
                  <a:moveTo>
                    <a:pt x="0" y="120"/>
                  </a:moveTo>
                  <a:cubicBezTo>
                    <a:pt x="147" y="109"/>
                    <a:pt x="197" y="128"/>
                    <a:pt x="300" y="60"/>
                  </a:cubicBezTo>
                  <a:cubicBezTo>
                    <a:pt x="333" y="11"/>
                    <a:pt x="330" y="33"/>
                    <a:pt x="330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uk-UA"/>
            </a:p>
          </p:txBody>
        </p:sp>
        <p:sp>
          <p:nvSpPr>
            <p:cNvPr id="16415" name="Text Box 213"/>
            <p:cNvSpPr txBox="1">
              <a:spLocks noChangeArrowheads="1"/>
            </p:cNvSpPr>
            <p:nvPr/>
          </p:nvSpPr>
          <p:spPr bwMode="auto">
            <a:xfrm>
              <a:off x="3971" y="4535"/>
              <a:ext cx="272" cy="2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416" name="Text Box 214"/>
            <p:cNvSpPr txBox="1">
              <a:spLocks noChangeArrowheads="1"/>
            </p:cNvSpPr>
            <p:nvPr/>
          </p:nvSpPr>
          <p:spPr bwMode="auto">
            <a:xfrm>
              <a:off x="4786" y="5075"/>
              <a:ext cx="408" cy="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O</a:t>
              </a:r>
              <a:endParaRPr lang="uk-UA"/>
            </a:p>
          </p:txBody>
        </p:sp>
        <p:cxnSp>
          <p:nvCxnSpPr>
            <p:cNvPr id="16417" name="AutoShape 215"/>
            <p:cNvCxnSpPr>
              <a:cxnSpLocks noChangeShapeType="1"/>
              <a:stCxn id="16410" idx="0"/>
              <a:endCxn id="16410" idx="0"/>
            </p:cNvCxnSpPr>
            <p:nvPr/>
          </p:nvCxnSpPr>
          <p:spPr bwMode="auto">
            <a:xfrm>
              <a:off x="4650" y="4400"/>
              <a:ext cx="1" cy="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sp>
          <p:nvSpPr>
            <p:cNvPr id="16418" name="Text Box 216"/>
            <p:cNvSpPr txBox="1">
              <a:spLocks noChangeArrowheads="1"/>
            </p:cNvSpPr>
            <p:nvPr/>
          </p:nvSpPr>
          <p:spPr bwMode="auto">
            <a:xfrm>
              <a:off x="4379" y="5210"/>
              <a:ext cx="543" cy="2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>
                  <a:latin typeface="Times New Roman" panose="02020603050405020304" pitchFamily="18" charset="0"/>
                </a:rPr>
                <a:t> *</a:t>
              </a:r>
              <a:endParaRPr lang="uk-UA"/>
            </a:p>
          </p:txBody>
        </p:sp>
        <p:sp>
          <p:nvSpPr>
            <p:cNvPr id="16419" name="Line 217"/>
            <p:cNvSpPr>
              <a:spLocks noChangeShapeType="1"/>
            </p:cNvSpPr>
            <p:nvPr/>
          </p:nvSpPr>
          <p:spPr bwMode="auto">
            <a:xfrm>
              <a:off x="3835" y="6155"/>
              <a:ext cx="137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uk-UA"/>
            </a:p>
          </p:txBody>
        </p:sp>
        <p:sp>
          <p:nvSpPr>
            <p:cNvPr id="16420" name="Line 218"/>
            <p:cNvSpPr>
              <a:spLocks noChangeShapeType="1"/>
            </p:cNvSpPr>
            <p:nvPr/>
          </p:nvSpPr>
          <p:spPr bwMode="auto">
            <a:xfrm>
              <a:off x="3971" y="6155"/>
              <a:ext cx="1" cy="1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uk-UA"/>
            </a:p>
          </p:txBody>
        </p:sp>
      </p:grpSp>
      <p:graphicFrame>
        <p:nvGraphicFramePr>
          <p:cNvPr id="16396" name="Object 219"/>
          <p:cNvGraphicFramePr>
            <a:graphicFrameLocks noChangeAspect="1"/>
          </p:cNvGraphicFramePr>
          <p:nvPr/>
        </p:nvGraphicFramePr>
        <p:xfrm>
          <a:off x="2700338" y="2276475"/>
          <a:ext cx="15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Формула" r:id="rId15" imgW="152268" imgH="203024" progId="Equation.3">
                  <p:embed/>
                </p:oleObj>
              </mc:Choice>
              <mc:Fallback>
                <p:oleObj name="Формула" r:id="rId15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276475"/>
                        <a:ext cx="152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536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6910"/>
            <a:ext cx="8769152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FF0000"/>
                </a:solidFill>
              </a:rPr>
              <a:t>Задача 3</a:t>
            </a:r>
            <a:r>
              <a:rPr lang="uk-UA" sz="4000" dirty="0">
                <a:solidFill>
                  <a:schemeClr val="bg2"/>
                </a:solidFill>
              </a:rPr>
              <a:t>.</a:t>
            </a:r>
            <a:br>
              <a:rPr lang="uk-UA" sz="4000" dirty="0">
                <a:solidFill>
                  <a:schemeClr val="bg2"/>
                </a:solidFill>
              </a:rPr>
            </a:br>
            <a:r>
              <a:rPr lang="uk-UA" sz="1800" dirty="0">
                <a:solidFill>
                  <a:srgbClr val="000099"/>
                </a:solidFill>
              </a:rPr>
              <a:t>У прямий конус вписано трикутну піраміду, в основі якої лежить рівнобедрений трикутник з бічною стороною </a:t>
            </a:r>
            <a:r>
              <a:rPr lang="en-US" sz="1800" dirty="0">
                <a:solidFill>
                  <a:srgbClr val="000099"/>
                </a:solidFill>
              </a:rPr>
              <a:t>b</a:t>
            </a:r>
            <a:r>
              <a:rPr lang="ru-RU" sz="1800" dirty="0">
                <a:solidFill>
                  <a:srgbClr val="000099"/>
                </a:solidFill>
              </a:rPr>
              <a:t> та </a:t>
            </a:r>
            <a:r>
              <a:rPr lang="ru-RU" sz="1800" dirty="0" err="1">
                <a:solidFill>
                  <a:srgbClr val="000099"/>
                </a:solidFill>
              </a:rPr>
              <a:t>гострим</a:t>
            </a:r>
            <a:r>
              <a:rPr lang="ru-RU" sz="1800" dirty="0">
                <a:solidFill>
                  <a:srgbClr val="000099"/>
                </a:solidFill>
              </a:rPr>
              <a:t> кутом </a:t>
            </a:r>
            <a:r>
              <a:rPr lang="uk-UA" sz="1800" dirty="0">
                <a:solidFill>
                  <a:srgbClr val="000099"/>
                </a:solidFill>
              </a:rPr>
              <a:t>       </a:t>
            </a:r>
            <a:r>
              <a:rPr lang="uk-UA" sz="1800" dirty="0" smtClean="0">
                <a:solidFill>
                  <a:srgbClr val="000099"/>
                </a:solidFill>
              </a:rPr>
              <a:t>при </a:t>
            </a:r>
            <a:r>
              <a:rPr lang="uk-UA" sz="1800" dirty="0">
                <a:solidFill>
                  <a:srgbClr val="000099"/>
                </a:solidFill>
              </a:rPr>
              <a:t>вершині. Всі ребра піраміди нахилені до площини основи під кутом    . Знайти бічну поверхню конуса.</a:t>
            </a:r>
            <a:endParaRPr lang="uk-UA" sz="4000" dirty="0">
              <a:solidFill>
                <a:srgbClr val="000099"/>
              </a:solidFill>
            </a:endParaRPr>
          </a:p>
        </p:txBody>
      </p:sp>
      <p:graphicFrame>
        <p:nvGraphicFramePr>
          <p:cNvPr id="17411" name="Object 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2116669"/>
              </p:ext>
            </p:extLst>
          </p:nvPr>
        </p:nvGraphicFramePr>
        <p:xfrm>
          <a:off x="4644008" y="1268760"/>
          <a:ext cx="2698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Формула" r:id="rId3" imgW="152268" imgH="203024" progId="Equation.3">
                  <p:embed/>
                </p:oleObj>
              </mc:Choice>
              <mc:Fallback>
                <p:oleObj name="Формула" r:id="rId3" imgW="152268" imgH="20302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268760"/>
                        <a:ext cx="2698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10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47813" y="5084763"/>
          <a:ext cx="2159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Формула" r:id="rId5" imgW="152334" imgH="139639" progId="Equation.3">
                  <p:embed/>
                </p:oleObj>
              </mc:Choice>
              <mc:Fallback>
                <p:oleObj name="Формула" r:id="rId5" imgW="152334" imgH="13963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084763"/>
                        <a:ext cx="2159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6600" y="3789363"/>
          <a:ext cx="12001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Формула" r:id="rId7" imgW="748975" imgH="203112" progId="Equation.3">
                  <p:embed/>
                </p:oleObj>
              </mc:Choice>
              <mc:Fallback>
                <p:oleObj name="Формула" r:id="rId7" imgW="748975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89363"/>
                        <a:ext cx="120015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2699792" y="1340768"/>
            <a:ext cx="35433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uk-UA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uk-UA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uk-UA" dirty="0">
                <a:solidFill>
                  <a:srgbClr val="000099"/>
                </a:solidFill>
                <a:cs typeface="Arial" panose="020B0604020202020204" pitchFamily="34" charset="0"/>
              </a:rPr>
              <a:t>Дано: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dirty="0">
                <a:cs typeface="Arial" panose="020B0604020202020204" pitchFamily="34" charset="0"/>
              </a:rPr>
              <a:t>конус з </a:t>
            </a:r>
            <a:r>
              <a:rPr lang="ru-RU" dirty="0" err="1">
                <a:cs typeface="Arial" panose="020B0604020202020204" pitchFamily="34" charset="0"/>
              </a:rPr>
              <a:t>віссю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SO</a:t>
            </a:r>
            <a:r>
              <a:rPr lang="ru-RU" dirty="0">
                <a:cs typeface="Arial" panose="020B0604020202020204" pitchFamily="34" charset="0"/>
              </a:rPr>
              <a:t>; п</a:t>
            </a:r>
            <a:r>
              <a:rPr lang="uk-UA" dirty="0" err="1">
                <a:cs typeface="Arial" panose="020B0604020202020204" pitchFamily="34" charset="0"/>
              </a:rPr>
              <a:t>іраміда</a:t>
            </a:r>
            <a:r>
              <a:rPr lang="uk-UA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SABC</a:t>
            </a:r>
            <a:r>
              <a:rPr lang="uk-UA" dirty="0">
                <a:cs typeface="Arial" panose="020B0604020202020204" pitchFamily="34" charset="0"/>
              </a:rPr>
              <a:t> – вписана,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uk-UA" dirty="0">
                <a:cs typeface="Arial" panose="020B0604020202020204" pitchFamily="34" charset="0"/>
              </a:rPr>
              <a:t>             - рівнобедрений, АВ=АС=</a:t>
            </a:r>
            <a:r>
              <a:rPr lang="en-US" dirty="0">
                <a:cs typeface="Arial" panose="020B0604020202020204" pitchFamily="34" charset="0"/>
              </a:rPr>
              <a:t>b</a:t>
            </a:r>
            <a:r>
              <a:rPr lang="uk-UA" dirty="0">
                <a:cs typeface="Arial" panose="020B0604020202020204" pitchFamily="34" charset="0"/>
              </a:rPr>
              <a:t>,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dirty="0" err="1">
                <a:solidFill>
                  <a:srgbClr val="000099"/>
                </a:solidFill>
                <a:cs typeface="Arial" panose="020B0604020202020204" pitchFamily="34" charset="0"/>
              </a:rPr>
              <a:t>Знайти</a:t>
            </a:r>
            <a:r>
              <a:rPr lang="ru-RU" dirty="0">
                <a:solidFill>
                  <a:srgbClr val="000099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dirty="0" err="1">
                <a:cs typeface="Arial" panose="020B0604020202020204" pitchFamily="34" charset="0"/>
              </a:rPr>
              <a:t>площу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бічної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поверхні</a:t>
            </a:r>
            <a:r>
              <a:rPr lang="ru-RU" dirty="0">
                <a:cs typeface="Arial" panose="020B0604020202020204" pitchFamily="34" charset="0"/>
              </a:rPr>
              <a:t> конуса.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uk-UA" sz="1200" dirty="0">
              <a:cs typeface="Arial" panose="020B0604020202020204" pitchFamily="34" charset="0"/>
            </a:endParaRPr>
          </a:p>
        </p:txBody>
      </p:sp>
      <p:graphicFrame>
        <p:nvGraphicFramePr>
          <p:cNvPr id="17415" name="Object 15"/>
          <p:cNvGraphicFramePr>
            <a:graphicFrameLocks noChangeAspect="1"/>
          </p:cNvGraphicFramePr>
          <p:nvPr/>
        </p:nvGraphicFramePr>
        <p:xfrm>
          <a:off x="2997200" y="2992438"/>
          <a:ext cx="6477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Формула" r:id="rId9" imgW="444114" imgH="177646" progId="Equation.3">
                  <p:embed/>
                </p:oleObj>
              </mc:Choice>
              <mc:Fallback>
                <p:oleObj name="Формула" r:id="rId9" imgW="4441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2992438"/>
                        <a:ext cx="64770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6"/>
          <p:cNvGraphicFramePr>
            <a:graphicFrameLocks noChangeAspect="1"/>
          </p:cNvGraphicFramePr>
          <p:nvPr/>
        </p:nvGraphicFramePr>
        <p:xfrm>
          <a:off x="3276600" y="4149725"/>
          <a:ext cx="28654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Формула" r:id="rId11" imgW="1841500" imgH="203200" progId="Equation.3">
                  <p:embed/>
                </p:oleObj>
              </mc:Choice>
              <mc:Fallback>
                <p:oleObj name="Формула" r:id="rId11" imgW="184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49725"/>
                        <a:ext cx="286543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252146"/>
              </p:ext>
            </p:extLst>
          </p:nvPr>
        </p:nvGraphicFramePr>
        <p:xfrm>
          <a:off x="5076056" y="1052736"/>
          <a:ext cx="28733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Формула" r:id="rId13" imgW="152334" imgH="139639" progId="Equation.3">
                  <p:embed/>
                </p:oleObj>
              </mc:Choice>
              <mc:Fallback>
                <p:oleObj name="Формула" r:id="rId13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052736"/>
                        <a:ext cx="287337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8" name="Group 85"/>
          <p:cNvGrpSpPr>
            <a:grpSpLocks noChangeAspect="1"/>
          </p:cNvGrpSpPr>
          <p:nvPr/>
        </p:nvGrpSpPr>
        <p:grpSpPr bwMode="auto">
          <a:xfrm>
            <a:off x="20638" y="4467225"/>
            <a:ext cx="2305050" cy="1809750"/>
            <a:chOff x="2205" y="4130"/>
            <a:chExt cx="3803" cy="2970"/>
          </a:xfrm>
        </p:grpSpPr>
        <p:sp>
          <p:nvSpPr>
            <p:cNvPr id="17420" name="AutoShape 86"/>
            <p:cNvSpPr>
              <a:spLocks noChangeAspect="1" noChangeArrowheads="1"/>
            </p:cNvSpPr>
            <p:nvPr/>
          </p:nvSpPr>
          <p:spPr bwMode="auto">
            <a:xfrm>
              <a:off x="2205" y="4130"/>
              <a:ext cx="3803" cy="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7421" name="Text Box 87"/>
            <p:cNvSpPr txBox="1">
              <a:spLocks noChangeArrowheads="1"/>
            </p:cNvSpPr>
            <p:nvPr/>
          </p:nvSpPr>
          <p:spPr bwMode="auto">
            <a:xfrm>
              <a:off x="2884" y="6425"/>
              <a:ext cx="6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B</a:t>
              </a:r>
              <a:endParaRPr lang="uk-UA"/>
            </a:p>
          </p:txBody>
        </p:sp>
        <p:sp>
          <p:nvSpPr>
            <p:cNvPr id="17422" name="Text Box 88"/>
            <p:cNvSpPr txBox="1">
              <a:spLocks noChangeArrowheads="1"/>
            </p:cNvSpPr>
            <p:nvPr/>
          </p:nvSpPr>
          <p:spPr bwMode="auto">
            <a:xfrm>
              <a:off x="3835" y="4130"/>
              <a:ext cx="54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A</a:t>
              </a:r>
              <a:endParaRPr lang="uk-UA"/>
            </a:p>
          </p:txBody>
        </p:sp>
        <p:sp>
          <p:nvSpPr>
            <p:cNvPr id="17423" name="Text Box 89"/>
            <p:cNvSpPr txBox="1">
              <a:spLocks noChangeArrowheads="1"/>
            </p:cNvSpPr>
            <p:nvPr/>
          </p:nvSpPr>
          <p:spPr bwMode="auto">
            <a:xfrm>
              <a:off x="5330" y="6425"/>
              <a:ext cx="67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C</a:t>
              </a:r>
              <a:endParaRPr lang="uk-UA"/>
            </a:p>
          </p:txBody>
        </p:sp>
        <p:sp>
          <p:nvSpPr>
            <p:cNvPr id="17424" name="Oval 90"/>
            <p:cNvSpPr>
              <a:spLocks noChangeArrowheads="1"/>
            </p:cNvSpPr>
            <p:nvPr/>
          </p:nvSpPr>
          <p:spPr bwMode="auto">
            <a:xfrm>
              <a:off x="3020" y="4535"/>
              <a:ext cx="2581" cy="25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7425" name="Line 91"/>
            <p:cNvSpPr>
              <a:spLocks noChangeShapeType="1"/>
            </p:cNvSpPr>
            <p:nvPr/>
          </p:nvSpPr>
          <p:spPr bwMode="auto">
            <a:xfrm>
              <a:off x="4243" y="4535"/>
              <a:ext cx="1087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426" name="Line 92"/>
            <p:cNvSpPr>
              <a:spLocks noChangeShapeType="1"/>
            </p:cNvSpPr>
            <p:nvPr/>
          </p:nvSpPr>
          <p:spPr bwMode="auto">
            <a:xfrm flipH="1">
              <a:off x="3292" y="4535"/>
              <a:ext cx="951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427" name="Line 93"/>
            <p:cNvSpPr>
              <a:spLocks noChangeShapeType="1"/>
            </p:cNvSpPr>
            <p:nvPr/>
          </p:nvSpPr>
          <p:spPr bwMode="auto">
            <a:xfrm>
              <a:off x="3292" y="6560"/>
              <a:ext cx="2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428" name="Line 94"/>
            <p:cNvSpPr>
              <a:spLocks noChangeShapeType="1"/>
            </p:cNvSpPr>
            <p:nvPr/>
          </p:nvSpPr>
          <p:spPr bwMode="auto">
            <a:xfrm>
              <a:off x="4243" y="4535"/>
              <a:ext cx="0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429" name="Line 95"/>
            <p:cNvSpPr>
              <a:spLocks noChangeShapeType="1"/>
            </p:cNvSpPr>
            <p:nvPr/>
          </p:nvSpPr>
          <p:spPr bwMode="auto">
            <a:xfrm flipV="1">
              <a:off x="3292" y="5750"/>
              <a:ext cx="951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430" name="Line 96"/>
            <p:cNvSpPr>
              <a:spLocks noChangeShapeType="1"/>
            </p:cNvSpPr>
            <p:nvPr/>
          </p:nvSpPr>
          <p:spPr bwMode="auto">
            <a:xfrm flipH="1" flipV="1">
              <a:off x="4243" y="5750"/>
              <a:ext cx="1087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431" name="Line 97"/>
            <p:cNvSpPr>
              <a:spLocks noChangeShapeType="1"/>
            </p:cNvSpPr>
            <p:nvPr/>
          </p:nvSpPr>
          <p:spPr bwMode="auto">
            <a:xfrm>
              <a:off x="4243" y="6425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432" name="Line 98"/>
            <p:cNvSpPr>
              <a:spLocks noChangeShapeType="1"/>
            </p:cNvSpPr>
            <p:nvPr/>
          </p:nvSpPr>
          <p:spPr bwMode="auto">
            <a:xfrm>
              <a:off x="4379" y="6425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433" name="Arc 99"/>
            <p:cNvSpPr>
              <a:spLocks/>
            </p:cNvSpPr>
            <p:nvPr/>
          </p:nvSpPr>
          <p:spPr bwMode="auto">
            <a:xfrm rot="9546416">
              <a:off x="4107" y="4805"/>
              <a:ext cx="272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434" name="Text Box 100"/>
            <p:cNvSpPr txBox="1">
              <a:spLocks noChangeArrowheads="1"/>
            </p:cNvSpPr>
            <p:nvPr/>
          </p:nvSpPr>
          <p:spPr bwMode="auto">
            <a:xfrm>
              <a:off x="3699" y="5480"/>
              <a:ext cx="54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>
                  <a:latin typeface="Times New Roman" panose="02020603050405020304" pitchFamily="18" charset="0"/>
                </a:rPr>
                <a:t>O</a:t>
              </a:r>
              <a:endParaRPr lang="uk-UA"/>
            </a:p>
          </p:txBody>
        </p:sp>
        <p:sp>
          <p:nvSpPr>
            <p:cNvPr id="17435" name="Text Box 101"/>
            <p:cNvSpPr txBox="1">
              <a:spLocks noChangeArrowheads="1"/>
            </p:cNvSpPr>
            <p:nvPr/>
          </p:nvSpPr>
          <p:spPr bwMode="auto">
            <a:xfrm>
              <a:off x="3930" y="4940"/>
              <a:ext cx="304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7436" name="Text Box 102"/>
            <p:cNvSpPr txBox="1">
              <a:spLocks noChangeArrowheads="1"/>
            </p:cNvSpPr>
            <p:nvPr/>
          </p:nvSpPr>
          <p:spPr bwMode="auto">
            <a:xfrm>
              <a:off x="3156" y="5210"/>
              <a:ext cx="54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b</a:t>
              </a:r>
              <a:endParaRPr lang="uk-UA"/>
            </a:p>
          </p:txBody>
        </p:sp>
        <p:sp>
          <p:nvSpPr>
            <p:cNvPr id="17437" name="Text Box 103"/>
            <p:cNvSpPr txBox="1">
              <a:spLocks noChangeArrowheads="1"/>
            </p:cNvSpPr>
            <p:nvPr/>
          </p:nvSpPr>
          <p:spPr bwMode="auto">
            <a:xfrm>
              <a:off x="4107" y="6695"/>
              <a:ext cx="40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K</a:t>
              </a:r>
              <a:endParaRPr lang="uk-UA"/>
            </a:p>
          </p:txBody>
        </p:sp>
      </p:grpSp>
      <p:pic>
        <p:nvPicPr>
          <p:cNvPr id="17419" name="Picture 107" descr="Безымянный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078038"/>
            <a:ext cx="21939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18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870700" cy="987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>
                <a:solidFill>
                  <a:srgbClr val="000099"/>
                </a:solidFill>
              </a:rPr>
              <a:t>Задача 3-б.</a:t>
            </a:r>
          </a:p>
        </p:txBody>
      </p:sp>
      <p:graphicFrame>
        <p:nvGraphicFramePr>
          <p:cNvPr id="19459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563938" y="1628775"/>
          <a:ext cx="27368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рмула" r:id="rId3" imgW="1193800" imgH="584200" progId="Equation.3">
                  <p:embed/>
                </p:oleObj>
              </mc:Choice>
              <mc:Fallback>
                <p:oleObj name="Формула" r:id="rId3" imgW="1193800" imgH="584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628775"/>
                        <a:ext cx="27368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90925" y="2924175"/>
          <a:ext cx="27622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5" imgW="1459866" imgH="583947" progId="Equation.3">
                  <p:embed/>
                </p:oleObj>
              </mc:Choice>
              <mc:Fallback>
                <p:oleObj name="Формула" r:id="rId5" imgW="1459866" imgH="583947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924175"/>
                        <a:ext cx="276225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08400" y="4724400"/>
          <a:ext cx="280035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Формула" r:id="rId7" imgW="1270000" imgH="609600" progId="Equation.3">
                  <p:embed/>
                </p:oleObj>
              </mc:Choice>
              <mc:Fallback>
                <p:oleObj name="Формула" r:id="rId7" imgW="12700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724400"/>
                        <a:ext cx="2800350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no25_0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7"/>
            <a:ext cx="2232248" cy="37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15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68707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>
                <a:solidFill>
                  <a:srgbClr val="000099"/>
                </a:solidFill>
              </a:rPr>
              <a:t>Задача 3-б.</a:t>
            </a:r>
          </a:p>
        </p:txBody>
      </p:sp>
      <p:graphicFrame>
        <p:nvGraphicFramePr>
          <p:cNvPr id="18435" name="Object 80"/>
          <p:cNvGraphicFramePr>
            <a:graphicFrameLocks noGrp="1" noChangeAspect="1"/>
          </p:cNvGraphicFramePr>
          <p:nvPr>
            <p:ph idx="1"/>
          </p:nvPr>
        </p:nvGraphicFramePr>
        <p:xfrm>
          <a:off x="4518025" y="3787775"/>
          <a:ext cx="1524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Формула" r:id="rId3" imgW="152334" imgH="139639" progId="Equation.3">
                  <p:embed/>
                </p:oleObj>
              </mc:Choice>
              <mc:Fallback>
                <p:oleObj name="Формула" r:id="rId3" imgW="152334" imgH="13963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3787775"/>
                        <a:ext cx="1524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15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24400"/>
            <a:ext cx="7696200" cy="73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180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             Рис. 1                                Рис.2                                  Рис.3</a:t>
            </a:r>
          </a:p>
        </p:txBody>
      </p:sp>
      <p:graphicFrame>
        <p:nvGraphicFramePr>
          <p:cNvPr id="18437" name="Object 14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888413" y="2420938"/>
          <a:ext cx="25558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Формула" r:id="rId5" imgW="152334" imgH="139639" progId="Equation.3">
                  <p:embed/>
                </p:oleObj>
              </mc:Choice>
              <mc:Fallback>
                <p:oleObj name="Формула" r:id="rId5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8413" y="2420938"/>
                        <a:ext cx="255587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4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2565400"/>
          <a:ext cx="2159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Формула" r:id="rId7" imgW="152334" imgH="139639" progId="Equation.3">
                  <p:embed/>
                </p:oleObj>
              </mc:Choice>
              <mc:Fallback>
                <p:oleObj name="Формула" r:id="rId7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65400"/>
                        <a:ext cx="2159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9" name="Group 83"/>
          <p:cNvGrpSpPr>
            <a:grpSpLocks noChangeAspect="1"/>
          </p:cNvGrpSpPr>
          <p:nvPr/>
        </p:nvGrpSpPr>
        <p:grpSpPr bwMode="auto">
          <a:xfrm>
            <a:off x="5364163" y="1773238"/>
            <a:ext cx="3198812" cy="2971800"/>
            <a:chOff x="2205" y="4130"/>
            <a:chExt cx="3803" cy="3510"/>
          </a:xfrm>
        </p:grpSpPr>
        <p:sp>
          <p:nvSpPr>
            <p:cNvPr id="18480" name="AutoShape 84"/>
            <p:cNvSpPr>
              <a:spLocks noChangeAspect="1" noChangeArrowheads="1"/>
            </p:cNvSpPr>
            <p:nvPr/>
          </p:nvSpPr>
          <p:spPr bwMode="auto">
            <a:xfrm>
              <a:off x="2205" y="4130"/>
              <a:ext cx="3803" cy="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8481" name="Text Box 85"/>
            <p:cNvSpPr txBox="1">
              <a:spLocks noChangeArrowheads="1"/>
            </p:cNvSpPr>
            <p:nvPr/>
          </p:nvSpPr>
          <p:spPr bwMode="auto">
            <a:xfrm>
              <a:off x="2884" y="6425"/>
              <a:ext cx="6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B</a:t>
              </a:r>
              <a:endParaRPr lang="uk-UA"/>
            </a:p>
          </p:txBody>
        </p:sp>
        <p:sp>
          <p:nvSpPr>
            <p:cNvPr id="18482" name="Text Box 86"/>
            <p:cNvSpPr txBox="1">
              <a:spLocks noChangeArrowheads="1"/>
            </p:cNvSpPr>
            <p:nvPr/>
          </p:nvSpPr>
          <p:spPr bwMode="auto">
            <a:xfrm>
              <a:off x="3835" y="4130"/>
              <a:ext cx="54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A</a:t>
              </a:r>
              <a:endParaRPr lang="uk-UA"/>
            </a:p>
          </p:txBody>
        </p:sp>
        <p:sp>
          <p:nvSpPr>
            <p:cNvPr id="18483" name="Text Box 87"/>
            <p:cNvSpPr txBox="1">
              <a:spLocks noChangeArrowheads="1"/>
            </p:cNvSpPr>
            <p:nvPr/>
          </p:nvSpPr>
          <p:spPr bwMode="auto">
            <a:xfrm>
              <a:off x="5330" y="6425"/>
              <a:ext cx="67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C</a:t>
              </a:r>
              <a:endParaRPr lang="uk-UA"/>
            </a:p>
          </p:txBody>
        </p:sp>
        <p:sp>
          <p:nvSpPr>
            <p:cNvPr id="18484" name="Oval 88"/>
            <p:cNvSpPr>
              <a:spLocks noChangeArrowheads="1"/>
            </p:cNvSpPr>
            <p:nvPr/>
          </p:nvSpPr>
          <p:spPr bwMode="auto">
            <a:xfrm>
              <a:off x="3020" y="4535"/>
              <a:ext cx="2581" cy="25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8485" name="Line 89"/>
            <p:cNvSpPr>
              <a:spLocks noChangeShapeType="1"/>
            </p:cNvSpPr>
            <p:nvPr/>
          </p:nvSpPr>
          <p:spPr bwMode="auto">
            <a:xfrm>
              <a:off x="4243" y="4535"/>
              <a:ext cx="1087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86" name="Line 90"/>
            <p:cNvSpPr>
              <a:spLocks noChangeShapeType="1"/>
            </p:cNvSpPr>
            <p:nvPr/>
          </p:nvSpPr>
          <p:spPr bwMode="auto">
            <a:xfrm flipH="1">
              <a:off x="3292" y="4535"/>
              <a:ext cx="951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87" name="Line 91"/>
            <p:cNvSpPr>
              <a:spLocks noChangeShapeType="1"/>
            </p:cNvSpPr>
            <p:nvPr/>
          </p:nvSpPr>
          <p:spPr bwMode="auto">
            <a:xfrm>
              <a:off x="3292" y="6560"/>
              <a:ext cx="2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88" name="Line 92"/>
            <p:cNvSpPr>
              <a:spLocks noChangeShapeType="1"/>
            </p:cNvSpPr>
            <p:nvPr/>
          </p:nvSpPr>
          <p:spPr bwMode="auto">
            <a:xfrm>
              <a:off x="4243" y="4535"/>
              <a:ext cx="1" cy="2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89" name="Line 93"/>
            <p:cNvSpPr>
              <a:spLocks noChangeShapeType="1"/>
            </p:cNvSpPr>
            <p:nvPr/>
          </p:nvSpPr>
          <p:spPr bwMode="auto">
            <a:xfrm>
              <a:off x="4243" y="6425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90" name="Line 94"/>
            <p:cNvSpPr>
              <a:spLocks noChangeShapeType="1"/>
            </p:cNvSpPr>
            <p:nvPr/>
          </p:nvSpPr>
          <p:spPr bwMode="auto">
            <a:xfrm>
              <a:off x="4379" y="6425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91" name="Arc 95"/>
            <p:cNvSpPr>
              <a:spLocks/>
            </p:cNvSpPr>
            <p:nvPr/>
          </p:nvSpPr>
          <p:spPr bwMode="auto">
            <a:xfrm rot="9546416">
              <a:off x="4107" y="4805"/>
              <a:ext cx="272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92" name="Text Box 96"/>
            <p:cNvSpPr txBox="1">
              <a:spLocks noChangeArrowheads="1"/>
            </p:cNvSpPr>
            <p:nvPr/>
          </p:nvSpPr>
          <p:spPr bwMode="auto">
            <a:xfrm>
              <a:off x="3971" y="5615"/>
              <a:ext cx="54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>
                  <a:latin typeface="Times New Roman" panose="02020603050405020304" pitchFamily="18" charset="0"/>
                </a:rPr>
                <a:t>O</a:t>
              </a:r>
              <a:endParaRPr lang="uk-UA"/>
            </a:p>
          </p:txBody>
        </p:sp>
        <p:sp>
          <p:nvSpPr>
            <p:cNvPr id="18493" name="Text Box 97"/>
            <p:cNvSpPr txBox="1">
              <a:spLocks noChangeArrowheads="1"/>
            </p:cNvSpPr>
            <p:nvPr/>
          </p:nvSpPr>
          <p:spPr bwMode="auto">
            <a:xfrm>
              <a:off x="3972" y="4940"/>
              <a:ext cx="218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8494" name="Text Box 98"/>
            <p:cNvSpPr txBox="1">
              <a:spLocks noChangeArrowheads="1"/>
            </p:cNvSpPr>
            <p:nvPr/>
          </p:nvSpPr>
          <p:spPr bwMode="auto">
            <a:xfrm>
              <a:off x="3156" y="5210"/>
              <a:ext cx="54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b</a:t>
              </a:r>
              <a:endParaRPr lang="uk-UA"/>
            </a:p>
          </p:txBody>
        </p:sp>
        <p:sp>
          <p:nvSpPr>
            <p:cNvPr id="18495" name="Text Box 99"/>
            <p:cNvSpPr txBox="1">
              <a:spLocks noChangeArrowheads="1"/>
            </p:cNvSpPr>
            <p:nvPr/>
          </p:nvSpPr>
          <p:spPr bwMode="auto">
            <a:xfrm>
              <a:off x="3835" y="6560"/>
              <a:ext cx="40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K</a:t>
              </a:r>
              <a:endParaRPr lang="uk-UA"/>
            </a:p>
          </p:txBody>
        </p:sp>
        <p:sp>
          <p:nvSpPr>
            <p:cNvPr id="18496" name="Line 100"/>
            <p:cNvSpPr>
              <a:spLocks noChangeShapeType="1"/>
            </p:cNvSpPr>
            <p:nvPr/>
          </p:nvSpPr>
          <p:spPr bwMode="auto">
            <a:xfrm flipV="1">
              <a:off x="4243" y="6560"/>
              <a:ext cx="1087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97" name="Text Box 101"/>
            <p:cNvSpPr txBox="1">
              <a:spLocks noChangeArrowheads="1"/>
            </p:cNvSpPr>
            <p:nvPr/>
          </p:nvSpPr>
          <p:spPr bwMode="auto">
            <a:xfrm>
              <a:off x="4107" y="5750"/>
              <a:ext cx="407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1200">
                  <a:latin typeface="Times New Roman" panose="02020603050405020304" pitchFamily="18" charset="0"/>
                </a:rPr>
                <a:t>*</a:t>
              </a:r>
              <a:endParaRPr lang="uk-UA"/>
            </a:p>
          </p:txBody>
        </p:sp>
        <p:sp>
          <p:nvSpPr>
            <p:cNvPr id="18498" name="Freeform 102"/>
            <p:cNvSpPr>
              <a:spLocks/>
            </p:cNvSpPr>
            <p:nvPr/>
          </p:nvSpPr>
          <p:spPr bwMode="auto">
            <a:xfrm>
              <a:off x="4965" y="6505"/>
              <a:ext cx="101" cy="175"/>
            </a:xfrm>
            <a:custGeom>
              <a:avLst/>
              <a:gdLst>
                <a:gd name="T0" fmla="*/ 0 w 134"/>
                <a:gd name="T1" fmla="*/ 0 h 233"/>
                <a:gd name="T2" fmla="*/ 4 w 134"/>
                <a:gd name="T3" fmla="*/ 15 h 233"/>
                <a:gd name="T4" fmla="*/ 18 w 134"/>
                <a:gd name="T5" fmla="*/ 35 h 233"/>
                <a:gd name="T6" fmla="*/ 43 w 134"/>
                <a:gd name="T7" fmla="*/ 77 h 233"/>
                <a:gd name="T8" fmla="*/ 57 w 134"/>
                <a:gd name="T9" fmla="*/ 98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233">
                  <a:moveTo>
                    <a:pt x="0" y="0"/>
                  </a:moveTo>
                  <a:cubicBezTo>
                    <a:pt x="3" y="11"/>
                    <a:pt x="4" y="24"/>
                    <a:pt x="9" y="34"/>
                  </a:cubicBezTo>
                  <a:cubicBezTo>
                    <a:pt x="18" y="52"/>
                    <a:pt x="42" y="84"/>
                    <a:pt x="42" y="84"/>
                  </a:cubicBezTo>
                  <a:cubicBezTo>
                    <a:pt x="55" y="126"/>
                    <a:pt x="74" y="150"/>
                    <a:pt x="100" y="183"/>
                  </a:cubicBezTo>
                  <a:cubicBezTo>
                    <a:pt x="112" y="199"/>
                    <a:pt x="134" y="233"/>
                    <a:pt x="134" y="23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99" name="Freeform 103"/>
            <p:cNvSpPr>
              <a:spLocks/>
            </p:cNvSpPr>
            <p:nvPr/>
          </p:nvSpPr>
          <p:spPr bwMode="auto">
            <a:xfrm>
              <a:off x="4974" y="6363"/>
              <a:ext cx="252" cy="145"/>
            </a:xfrm>
            <a:custGeom>
              <a:avLst/>
              <a:gdLst>
                <a:gd name="T0" fmla="*/ 0 w 334"/>
                <a:gd name="T1" fmla="*/ 82 h 193"/>
                <a:gd name="T2" fmla="*/ 50 w 334"/>
                <a:gd name="T3" fmla="*/ 53 h 193"/>
                <a:gd name="T4" fmla="*/ 107 w 334"/>
                <a:gd name="T5" fmla="*/ 22 h 193"/>
                <a:gd name="T6" fmla="*/ 118 w 334"/>
                <a:gd name="T7" fmla="*/ 15 h 193"/>
                <a:gd name="T8" fmla="*/ 129 w 334"/>
                <a:gd name="T9" fmla="*/ 11 h 193"/>
                <a:gd name="T10" fmla="*/ 139 w 334"/>
                <a:gd name="T11" fmla="*/ 2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4" h="193">
                  <a:moveTo>
                    <a:pt x="0" y="193"/>
                  </a:moveTo>
                  <a:cubicBezTo>
                    <a:pt x="38" y="169"/>
                    <a:pt x="78" y="150"/>
                    <a:pt x="116" y="127"/>
                  </a:cubicBezTo>
                  <a:cubicBezTo>
                    <a:pt x="160" y="101"/>
                    <a:pt x="200" y="68"/>
                    <a:pt x="249" y="52"/>
                  </a:cubicBezTo>
                  <a:cubicBezTo>
                    <a:pt x="257" y="46"/>
                    <a:pt x="265" y="40"/>
                    <a:pt x="274" y="35"/>
                  </a:cubicBezTo>
                  <a:cubicBezTo>
                    <a:pt x="282" y="31"/>
                    <a:pt x="292" y="32"/>
                    <a:pt x="299" y="27"/>
                  </a:cubicBezTo>
                  <a:cubicBezTo>
                    <a:pt x="334" y="0"/>
                    <a:pt x="302" y="2"/>
                    <a:pt x="324" y="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500" name="Text Box 104"/>
            <p:cNvSpPr txBox="1">
              <a:spLocks noChangeArrowheads="1"/>
            </p:cNvSpPr>
            <p:nvPr/>
          </p:nvSpPr>
          <p:spPr bwMode="auto">
            <a:xfrm>
              <a:off x="3971" y="7100"/>
              <a:ext cx="68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D</a:t>
              </a:r>
              <a:endParaRPr lang="uk-UA"/>
            </a:p>
          </p:txBody>
        </p:sp>
      </p:grpSp>
      <p:grpSp>
        <p:nvGrpSpPr>
          <p:cNvPr id="18440" name="Group 105"/>
          <p:cNvGrpSpPr>
            <a:grpSpLocks noChangeAspect="1"/>
          </p:cNvGrpSpPr>
          <p:nvPr/>
        </p:nvGrpSpPr>
        <p:grpSpPr bwMode="auto">
          <a:xfrm>
            <a:off x="0" y="1844675"/>
            <a:ext cx="3198813" cy="2514600"/>
            <a:chOff x="2205" y="4130"/>
            <a:chExt cx="3803" cy="2970"/>
          </a:xfrm>
        </p:grpSpPr>
        <p:sp>
          <p:nvSpPr>
            <p:cNvPr id="18463" name="AutoShape 106"/>
            <p:cNvSpPr>
              <a:spLocks noChangeAspect="1" noChangeArrowheads="1"/>
            </p:cNvSpPr>
            <p:nvPr/>
          </p:nvSpPr>
          <p:spPr bwMode="auto">
            <a:xfrm>
              <a:off x="2205" y="4130"/>
              <a:ext cx="3803" cy="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8464" name="Text Box 107"/>
            <p:cNvSpPr txBox="1">
              <a:spLocks noChangeArrowheads="1"/>
            </p:cNvSpPr>
            <p:nvPr/>
          </p:nvSpPr>
          <p:spPr bwMode="auto">
            <a:xfrm>
              <a:off x="2884" y="6425"/>
              <a:ext cx="6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B</a:t>
              </a:r>
              <a:endParaRPr lang="uk-UA"/>
            </a:p>
          </p:txBody>
        </p:sp>
        <p:sp>
          <p:nvSpPr>
            <p:cNvPr id="18465" name="Text Box 108"/>
            <p:cNvSpPr txBox="1">
              <a:spLocks noChangeArrowheads="1"/>
            </p:cNvSpPr>
            <p:nvPr/>
          </p:nvSpPr>
          <p:spPr bwMode="auto">
            <a:xfrm>
              <a:off x="3835" y="4130"/>
              <a:ext cx="54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A</a:t>
              </a:r>
              <a:endParaRPr lang="uk-UA"/>
            </a:p>
          </p:txBody>
        </p:sp>
        <p:sp>
          <p:nvSpPr>
            <p:cNvPr id="18466" name="Text Box 109"/>
            <p:cNvSpPr txBox="1">
              <a:spLocks noChangeArrowheads="1"/>
            </p:cNvSpPr>
            <p:nvPr/>
          </p:nvSpPr>
          <p:spPr bwMode="auto">
            <a:xfrm>
              <a:off x="5330" y="6425"/>
              <a:ext cx="67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C</a:t>
              </a:r>
              <a:endParaRPr lang="uk-UA"/>
            </a:p>
          </p:txBody>
        </p:sp>
        <p:sp>
          <p:nvSpPr>
            <p:cNvPr id="18467" name="Oval 110"/>
            <p:cNvSpPr>
              <a:spLocks noChangeArrowheads="1"/>
            </p:cNvSpPr>
            <p:nvPr/>
          </p:nvSpPr>
          <p:spPr bwMode="auto">
            <a:xfrm>
              <a:off x="3020" y="4535"/>
              <a:ext cx="2581" cy="25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8468" name="Line 111"/>
            <p:cNvSpPr>
              <a:spLocks noChangeShapeType="1"/>
            </p:cNvSpPr>
            <p:nvPr/>
          </p:nvSpPr>
          <p:spPr bwMode="auto">
            <a:xfrm>
              <a:off x="4243" y="4535"/>
              <a:ext cx="1087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69" name="Line 112"/>
            <p:cNvSpPr>
              <a:spLocks noChangeShapeType="1"/>
            </p:cNvSpPr>
            <p:nvPr/>
          </p:nvSpPr>
          <p:spPr bwMode="auto">
            <a:xfrm flipH="1">
              <a:off x="3292" y="4535"/>
              <a:ext cx="951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70" name="Line 113"/>
            <p:cNvSpPr>
              <a:spLocks noChangeShapeType="1"/>
            </p:cNvSpPr>
            <p:nvPr/>
          </p:nvSpPr>
          <p:spPr bwMode="auto">
            <a:xfrm>
              <a:off x="3292" y="6560"/>
              <a:ext cx="2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71" name="Line 114"/>
            <p:cNvSpPr>
              <a:spLocks noChangeShapeType="1"/>
            </p:cNvSpPr>
            <p:nvPr/>
          </p:nvSpPr>
          <p:spPr bwMode="auto">
            <a:xfrm>
              <a:off x="4243" y="4535"/>
              <a:ext cx="0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72" name="Line 115"/>
            <p:cNvSpPr>
              <a:spLocks noChangeShapeType="1"/>
            </p:cNvSpPr>
            <p:nvPr/>
          </p:nvSpPr>
          <p:spPr bwMode="auto">
            <a:xfrm flipH="1" flipV="1">
              <a:off x="4243" y="5750"/>
              <a:ext cx="1087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73" name="Line 116"/>
            <p:cNvSpPr>
              <a:spLocks noChangeShapeType="1"/>
            </p:cNvSpPr>
            <p:nvPr/>
          </p:nvSpPr>
          <p:spPr bwMode="auto">
            <a:xfrm>
              <a:off x="4243" y="6425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74" name="Line 117"/>
            <p:cNvSpPr>
              <a:spLocks noChangeShapeType="1"/>
            </p:cNvSpPr>
            <p:nvPr/>
          </p:nvSpPr>
          <p:spPr bwMode="auto">
            <a:xfrm>
              <a:off x="4379" y="6425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75" name="Arc 118"/>
            <p:cNvSpPr>
              <a:spLocks/>
            </p:cNvSpPr>
            <p:nvPr/>
          </p:nvSpPr>
          <p:spPr bwMode="auto">
            <a:xfrm rot="9546416">
              <a:off x="4107" y="4805"/>
              <a:ext cx="272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76" name="Text Box 119"/>
            <p:cNvSpPr txBox="1">
              <a:spLocks noChangeArrowheads="1"/>
            </p:cNvSpPr>
            <p:nvPr/>
          </p:nvSpPr>
          <p:spPr bwMode="auto">
            <a:xfrm>
              <a:off x="3971" y="5480"/>
              <a:ext cx="54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>
                  <a:latin typeface="Times New Roman" panose="02020603050405020304" pitchFamily="18" charset="0"/>
                </a:rPr>
                <a:t>O</a:t>
              </a:r>
              <a:endParaRPr lang="uk-UA"/>
            </a:p>
          </p:txBody>
        </p:sp>
        <p:sp>
          <p:nvSpPr>
            <p:cNvPr id="18477" name="Text Box 120"/>
            <p:cNvSpPr txBox="1">
              <a:spLocks noChangeArrowheads="1"/>
            </p:cNvSpPr>
            <p:nvPr/>
          </p:nvSpPr>
          <p:spPr bwMode="auto">
            <a:xfrm>
              <a:off x="3972" y="4940"/>
              <a:ext cx="218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8478" name="Text Box 121"/>
            <p:cNvSpPr txBox="1">
              <a:spLocks noChangeArrowheads="1"/>
            </p:cNvSpPr>
            <p:nvPr/>
          </p:nvSpPr>
          <p:spPr bwMode="auto">
            <a:xfrm>
              <a:off x="3156" y="5210"/>
              <a:ext cx="54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b</a:t>
              </a:r>
              <a:endParaRPr lang="uk-UA"/>
            </a:p>
          </p:txBody>
        </p:sp>
        <p:sp>
          <p:nvSpPr>
            <p:cNvPr id="18479" name="Text Box 122"/>
            <p:cNvSpPr txBox="1">
              <a:spLocks noChangeArrowheads="1"/>
            </p:cNvSpPr>
            <p:nvPr/>
          </p:nvSpPr>
          <p:spPr bwMode="auto">
            <a:xfrm>
              <a:off x="4107" y="6695"/>
              <a:ext cx="40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K</a:t>
              </a:r>
              <a:endParaRPr lang="uk-UA"/>
            </a:p>
          </p:txBody>
        </p:sp>
      </p:grpSp>
      <p:graphicFrame>
        <p:nvGraphicFramePr>
          <p:cNvPr id="18441" name="Object 57"/>
          <p:cNvGraphicFramePr>
            <a:graphicFrameLocks noChangeAspect="1"/>
          </p:cNvGraphicFramePr>
          <p:nvPr/>
        </p:nvGraphicFramePr>
        <p:xfrm>
          <a:off x="1692275" y="2565400"/>
          <a:ext cx="334963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Формула" r:id="rId9" imgW="152334" imgH="139639" progId="Equation.3">
                  <p:embed/>
                </p:oleObj>
              </mc:Choice>
              <mc:Fallback>
                <p:oleObj name="Формула" r:id="rId9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565400"/>
                        <a:ext cx="334963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2" name="Group 123"/>
          <p:cNvGrpSpPr>
            <a:grpSpLocks noChangeAspect="1"/>
          </p:cNvGrpSpPr>
          <p:nvPr/>
        </p:nvGrpSpPr>
        <p:grpSpPr bwMode="auto">
          <a:xfrm>
            <a:off x="2700338" y="1844675"/>
            <a:ext cx="3200400" cy="2514600"/>
            <a:chOff x="2205" y="4130"/>
            <a:chExt cx="3803" cy="2970"/>
          </a:xfrm>
        </p:grpSpPr>
        <p:sp>
          <p:nvSpPr>
            <p:cNvPr id="18443" name="AutoShape 124"/>
            <p:cNvSpPr>
              <a:spLocks noChangeAspect="1" noChangeArrowheads="1"/>
            </p:cNvSpPr>
            <p:nvPr/>
          </p:nvSpPr>
          <p:spPr bwMode="auto">
            <a:xfrm>
              <a:off x="2205" y="4130"/>
              <a:ext cx="3803" cy="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8444" name="Text Box 125"/>
            <p:cNvSpPr txBox="1">
              <a:spLocks noChangeArrowheads="1"/>
            </p:cNvSpPr>
            <p:nvPr/>
          </p:nvSpPr>
          <p:spPr bwMode="auto">
            <a:xfrm>
              <a:off x="2884" y="6425"/>
              <a:ext cx="6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B</a:t>
              </a:r>
              <a:endParaRPr lang="uk-UA"/>
            </a:p>
          </p:txBody>
        </p:sp>
        <p:sp>
          <p:nvSpPr>
            <p:cNvPr id="18445" name="Text Box 126"/>
            <p:cNvSpPr txBox="1">
              <a:spLocks noChangeArrowheads="1"/>
            </p:cNvSpPr>
            <p:nvPr/>
          </p:nvSpPr>
          <p:spPr bwMode="auto">
            <a:xfrm>
              <a:off x="3835" y="4130"/>
              <a:ext cx="54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A</a:t>
              </a:r>
              <a:endParaRPr lang="uk-UA"/>
            </a:p>
          </p:txBody>
        </p:sp>
        <p:sp>
          <p:nvSpPr>
            <p:cNvPr id="18446" name="Text Box 127"/>
            <p:cNvSpPr txBox="1">
              <a:spLocks noChangeArrowheads="1"/>
            </p:cNvSpPr>
            <p:nvPr/>
          </p:nvSpPr>
          <p:spPr bwMode="auto">
            <a:xfrm>
              <a:off x="5330" y="6425"/>
              <a:ext cx="67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C</a:t>
              </a:r>
              <a:endParaRPr lang="uk-UA"/>
            </a:p>
          </p:txBody>
        </p:sp>
        <p:sp>
          <p:nvSpPr>
            <p:cNvPr id="18447" name="Oval 128"/>
            <p:cNvSpPr>
              <a:spLocks noChangeArrowheads="1"/>
            </p:cNvSpPr>
            <p:nvPr/>
          </p:nvSpPr>
          <p:spPr bwMode="auto">
            <a:xfrm>
              <a:off x="3020" y="4535"/>
              <a:ext cx="2581" cy="25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8448" name="Line 129"/>
            <p:cNvSpPr>
              <a:spLocks noChangeShapeType="1"/>
            </p:cNvSpPr>
            <p:nvPr/>
          </p:nvSpPr>
          <p:spPr bwMode="auto">
            <a:xfrm>
              <a:off x="4243" y="4535"/>
              <a:ext cx="1087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49" name="Line 130"/>
            <p:cNvSpPr>
              <a:spLocks noChangeShapeType="1"/>
            </p:cNvSpPr>
            <p:nvPr/>
          </p:nvSpPr>
          <p:spPr bwMode="auto">
            <a:xfrm flipH="1">
              <a:off x="3292" y="4535"/>
              <a:ext cx="951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50" name="Line 131"/>
            <p:cNvSpPr>
              <a:spLocks noChangeShapeType="1"/>
            </p:cNvSpPr>
            <p:nvPr/>
          </p:nvSpPr>
          <p:spPr bwMode="auto">
            <a:xfrm>
              <a:off x="3292" y="6560"/>
              <a:ext cx="2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51" name="Line 132"/>
            <p:cNvSpPr>
              <a:spLocks noChangeShapeType="1"/>
            </p:cNvSpPr>
            <p:nvPr/>
          </p:nvSpPr>
          <p:spPr bwMode="auto">
            <a:xfrm>
              <a:off x="4243" y="4535"/>
              <a:ext cx="0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52" name="Line 133"/>
            <p:cNvSpPr>
              <a:spLocks noChangeShapeType="1"/>
            </p:cNvSpPr>
            <p:nvPr/>
          </p:nvSpPr>
          <p:spPr bwMode="auto">
            <a:xfrm flipH="1" flipV="1">
              <a:off x="4243" y="5750"/>
              <a:ext cx="1087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53" name="Line 134"/>
            <p:cNvSpPr>
              <a:spLocks noChangeShapeType="1"/>
            </p:cNvSpPr>
            <p:nvPr/>
          </p:nvSpPr>
          <p:spPr bwMode="auto">
            <a:xfrm>
              <a:off x="4243" y="6425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54" name="Line 135"/>
            <p:cNvSpPr>
              <a:spLocks noChangeShapeType="1"/>
            </p:cNvSpPr>
            <p:nvPr/>
          </p:nvSpPr>
          <p:spPr bwMode="auto">
            <a:xfrm>
              <a:off x="4379" y="6425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55" name="Arc 136"/>
            <p:cNvSpPr>
              <a:spLocks/>
            </p:cNvSpPr>
            <p:nvPr/>
          </p:nvSpPr>
          <p:spPr bwMode="auto">
            <a:xfrm rot="9546416">
              <a:off x="4107" y="4805"/>
              <a:ext cx="272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56" name="Text Box 137"/>
            <p:cNvSpPr txBox="1">
              <a:spLocks noChangeArrowheads="1"/>
            </p:cNvSpPr>
            <p:nvPr/>
          </p:nvSpPr>
          <p:spPr bwMode="auto">
            <a:xfrm>
              <a:off x="3971" y="5480"/>
              <a:ext cx="54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>
                  <a:latin typeface="Times New Roman" panose="02020603050405020304" pitchFamily="18" charset="0"/>
                </a:rPr>
                <a:t>O</a:t>
              </a:r>
              <a:endParaRPr lang="uk-UA"/>
            </a:p>
          </p:txBody>
        </p:sp>
        <p:sp>
          <p:nvSpPr>
            <p:cNvPr id="18457" name="Text Box 138"/>
            <p:cNvSpPr txBox="1">
              <a:spLocks noChangeArrowheads="1"/>
            </p:cNvSpPr>
            <p:nvPr/>
          </p:nvSpPr>
          <p:spPr bwMode="auto">
            <a:xfrm>
              <a:off x="3971" y="4940"/>
              <a:ext cx="219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8458" name="Text Box 139"/>
            <p:cNvSpPr txBox="1">
              <a:spLocks noChangeArrowheads="1"/>
            </p:cNvSpPr>
            <p:nvPr/>
          </p:nvSpPr>
          <p:spPr bwMode="auto">
            <a:xfrm>
              <a:off x="3156" y="5210"/>
              <a:ext cx="54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b</a:t>
              </a:r>
              <a:endParaRPr lang="uk-UA"/>
            </a:p>
          </p:txBody>
        </p:sp>
        <p:sp>
          <p:nvSpPr>
            <p:cNvPr id="18459" name="Text Box 140"/>
            <p:cNvSpPr txBox="1">
              <a:spLocks noChangeArrowheads="1"/>
            </p:cNvSpPr>
            <p:nvPr/>
          </p:nvSpPr>
          <p:spPr bwMode="auto">
            <a:xfrm>
              <a:off x="4107" y="6695"/>
              <a:ext cx="40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K</a:t>
              </a:r>
              <a:endParaRPr lang="uk-UA"/>
            </a:p>
          </p:txBody>
        </p:sp>
        <p:sp>
          <p:nvSpPr>
            <p:cNvPr id="18460" name="Line 141"/>
            <p:cNvSpPr>
              <a:spLocks noChangeShapeType="1"/>
            </p:cNvSpPr>
            <p:nvPr/>
          </p:nvSpPr>
          <p:spPr bwMode="auto">
            <a:xfrm flipV="1">
              <a:off x="4243" y="5480"/>
              <a:ext cx="543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461" name="Text Box 142"/>
            <p:cNvSpPr txBox="1">
              <a:spLocks noChangeArrowheads="1"/>
            </p:cNvSpPr>
            <p:nvPr/>
          </p:nvSpPr>
          <p:spPr bwMode="auto">
            <a:xfrm>
              <a:off x="4786" y="5210"/>
              <a:ext cx="67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M</a:t>
              </a:r>
              <a:endParaRPr lang="uk-UA"/>
            </a:p>
          </p:txBody>
        </p:sp>
        <p:sp>
          <p:nvSpPr>
            <p:cNvPr id="18462" name="Freeform 143"/>
            <p:cNvSpPr>
              <a:spLocks/>
            </p:cNvSpPr>
            <p:nvPr/>
          </p:nvSpPr>
          <p:spPr bwMode="auto">
            <a:xfrm>
              <a:off x="4619" y="5565"/>
              <a:ext cx="194" cy="123"/>
            </a:xfrm>
            <a:custGeom>
              <a:avLst/>
              <a:gdLst>
                <a:gd name="T0" fmla="*/ 0 w 257"/>
                <a:gd name="T1" fmla="*/ 0 h 164"/>
                <a:gd name="T2" fmla="*/ 18 w 257"/>
                <a:gd name="T3" fmla="*/ 18 h 164"/>
                <a:gd name="T4" fmla="*/ 31 w 257"/>
                <a:gd name="T5" fmla="*/ 51 h 164"/>
                <a:gd name="T6" fmla="*/ 43 w 257"/>
                <a:gd name="T7" fmla="*/ 69 h 164"/>
                <a:gd name="T8" fmla="*/ 73 w 257"/>
                <a:gd name="T9" fmla="*/ 57 h 164"/>
                <a:gd name="T10" fmla="*/ 99 w 257"/>
                <a:gd name="T11" fmla="*/ 45 h 164"/>
                <a:gd name="T12" fmla="*/ 110 w 257"/>
                <a:gd name="T13" fmla="*/ 42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7" h="164">
                  <a:moveTo>
                    <a:pt x="0" y="0"/>
                  </a:moveTo>
                  <a:cubicBezTo>
                    <a:pt x="35" y="11"/>
                    <a:pt x="20" y="18"/>
                    <a:pt x="43" y="43"/>
                  </a:cubicBezTo>
                  <a:cubicBezTo>
                    <a:pt x="50" y="72"/>
                    <a:pt x="56" y="95"/>
                    <a:pt x="72" y="121"/>
                  </a:cubicBezTo>
                  <a:cubicBezTo>
                    <a:pt x="81" y="136"/>
                    <a:pt x="100" y="164"/>
                    <a:pt x="100" y="164"/>
                  </a:cubicBezTo>
                  <a:cubicBezTo>
                    <a:pt x="128" y="157"/>
                    <a:pt x="145" y="145"/>
                    <a:pt x="171" y="135"/>
                  </a:cubicBezTo>
                  <a:cubicBezTo>
                    <a:pt x="197" y="111"/>
                    <a:pt x="179" y="123"/>
                    <a:pt x="229" y="107"/>
                  </a:cubicBezTo>
                  <a:cubicBezTo>
                    <a:pt x="238" y="104"/>
                    <a:pt x="257" y="100"/>
                    <a:pt x="257" y="1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79179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92899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Задача. </a:t>
            </a:r>
            <a:r>
              <a:rPr lang="uk-UA" sz="2800" b="1" dirty="0"/>
              <a:t>Іграшкове відерце має всі розміри у 10 раз менші, ніж відро місткістю   12 л. Чи вміститься в це відерце склянка молока?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5917" y="2348880"/>
                <a:ext cx="8928992" cy="3250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800" b="1" i="1" dirty="0">
                    <a:ln w="12700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Розв'язання: </a:t>
                </a:r>
                <a:endParaRPr lang="ru-RU" sz="2800" b="1" dirty="0">
                  <a:ln w="1270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uk-UA" sz="2400" b="1" i="1">
                        <a:latin typeface="Cambria Math"/>
                      </a:rPr>
                      <m:t>𝑽</m:t>
                    </m:r>
                    <m:r>
                      <a:rPr lang="uk-UA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2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k-UA" sz="2400" b="1" i="1">
                        <a:latin typeface="Cambria Math"/>
                      </a:rPr>
                      <m:t>𝝅</m:t>
                    </m:r>
                    <m:r>
                      <a:rPr lang="uk-UA" sz="24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uk-UA" sz="24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uk-UA" sz="2400" b="1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uk-UA" sz="2400" b="1" i="1">
                        <a:latin typeface="Cambria Math"/>
                      </a:rPr>
                      <m:t>;</m:t>
                    </m:r>
                    <m:r>
                      <a:rPr lang="uk-UA" sz="2400" b="1" i="1">
                        <a:latin typeface="Cambria Math"/>
                      </a:rPr>
                      <m:t>𝑽</m:t>
                    </m:r>
                    <m:r>
                      <a:rPr lang="uk-UA" sz="2400" b="1" i="1">
                        <a:latin typeface="Cambria Math"/>
                      </a:rPr>
                      <m:t>=</m:t>
                    </m:r>
                    <m:r>
                      <a:rPr lang="uk-UA" sz="2400" b="1" i="1">
                        <a:latin typeface="Cambria Math"/>
                      </a:rPr>
                      <m:t>𝟏𝟐</m:t>
                    </m:r>
                    <m:r>
                      <a:rPr lang="uk-UA" sz="2400" b="1" i="1">
                        <a:latin typeface="Cambria Math"/>
                      </a:rPr>
                      <m:t> л</m:t>
                    </m:r>
                  </m:oMath>
                </a14:m>
                <a:r>
                  <a:rPr lang="ru-RU" sz="2400" b="1" dirty="0"/>
                  <a:t>.</a:t>
                </a:r>
                <a:r>
                  <a:rPr lang="ru-RU" sz="2400" b="1" i="1" dirty="0"/>
                  <a:t> </a:t>
                </a:r>
                <a:endParaRPr lang="ru-RU" sz="2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𝝅</m:t>
                    </m:r>
                    <m:r>
                      <a:rPr lang="ru-RU" sz="2400" b="1" i="1">
                        <a:latin typeface="Cambria Math"/>
                      </a:rPr>
                      <m:t>∙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 i="1">
                        <a:latin typeface="Cambria Math"/>
                      </a:rPr>
                      <m:t>𝟏</m:t>
                    </m:r>
                    <m:r>
                      <a:rPr lang="ru-RU" sz="24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ru-RU" sz="24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b="1" i="1">
                                    <a:latin typeface="Cambria Math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latin typeface="Cambria Math"/>
                          </a:rPr>
                          <m:t>,</m:t>
                        </m:r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>
                            <a:latin typeface="Cambria Math"/>
                          </a:rPr>
                          <m:t>∙</m:t>
                        </m:r>
                        <m:r>
                          <a:rPr lang="ru-RU" sz="2400" b="1" i="1"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latin typeface="Cambria Math"/>
                          </a:rPr>
                          <m:t>,</m:t>
                        </m:r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ru-RU" sz="2400" b="1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b="1" i="1">
                                    <a:latin typeface="Cambria Math"/>
                                  </a:rPr>
                                  <m:t>𝟏</m:t>
                                </m:r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ru-RU" sz="2400" b="1" i="1">
                        <a:latin typeface="Cambria Math"/>
                      </a:rPr>
                      <m:t>=</m:t>
                    </m:r>
                  </m:oMath>
                </a14:m>
                <a:r>
                  <a:rPr lang="ru-RU" sz="2400" b="1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∙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 i="1">
                        <a:latin typeface="Cambria Math"/>
                      </a:rPr>
                      <m:t>𝟏</m:t>
                    </m:r>
                    <m:r>
                      <a:rPr lang="ru-RU" sz="2400" b="1" i="1">
                        <a:latin typeface="Cambria Math"/>
                      </a:rPr>
                      <m:t>∙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 i="1">
                        <a:latin typeface="Cambria Math"/>
                      </a:rPr>
                      <m:t>𝟎𝟏</m:t>
                    </m:r>
                    <m:r>
                      <a:rPr lang="uk-UA" sz="2400" b="1" i="1">
                        <a:latin typeface="Cambria Math"/>
                      </a:rPr>
                      <m:t>𝝅</m:t>
                    </m:r>
                    <m:r>
                      <a:rPr lang="uk-UA" sz="24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uk-UA" sz="24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uk-UA" sz="2400" b="1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sz="24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uk-UA" sz="24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uk-UA" sz="2400" b="1" i="1">
                        <a:latin typeface="Cambria Math"/>
                      </a:rPr>
                      <m:t>=</m:t>
                    </m:r>
                    <m:r>
                      <a:rPr lang="uk-UA" sz="2400" b="1" i="1">
                        <a:latin typeface="Cambria Math"/>
                      </a:rPr>
                      <m:t>𝟎</m:t>
                    </m:r>
                    <m:r>
                      <a:rPr lang="uk-UA" sz="2400" b="1" i="1">
                        <a:latin typeface="Cambria Math"/>
                      </a:rPr>
                      <m:t>,</m:t>
                    </m:r>
                    <m:r>
                      <a:rPr lang="uk-UA" sz="2400" b="1" i="1">
                        <a:latin typeface="Cambria Math"/>
                      </a:rPr>
                      <m:t>𝟎𝟎𝟏</m:t>
                    </m:r>
                    <m:r>
                      <a:rPr lang="uk-UA" sz="2400" b="1" i="1">
                        <a:latin typeface="Cambria Math"/>
                      </a:rPr>
                      <m:t>𝑽</m:t>
                    </m:r>
                    <m:r>
                      <a:rPr lang="uk-UA" sz="2400" b="1" i="1">
                        <a:latin typeface="Cambria Math"/>
                      </a:rPr>
                      <m:t>=</m:t>
                    </m:r>
                    <m:r>
                      <a:rPr lang="uk-UA" sz="2400" b="1" i="1">
                        <a:latin typeface="Cambria Math"/>
                      </a:rPr>
                      <m:t>𝟎</m:t>
                    </m:r>
                    <m:r>
                      <a:rPr lang="uk-UA" sz="2400" b="1" i="1">
                        <a:latin typeface="Cambria Math"/>
                      </a:rPr>
                      <m:t>,</m:t>
                    </m:r>
                    <m:r>
                      <a:rPr lang="uk-UA" sz="2400" b="1" i="1">
                        <a:latin typeface="Cambria Math"/>
                      </a:rPr>
                      <m:t>𝟎𝟏𝟐</m:t>
                    </m:r>
                    <m:r>
                      <a:rPr lang="uk-UA" sz="2400" b="1" i="1">
                        <a:latin typeface="Cambria Math"/>
                      </a:rPr>
                      <m:t> (л)</m:t>
                    </m:r>
                  </m:oMath>
                </a14:m>
                <a:r>
                  <a:rPr lang="ru-RU" sz="2400" b="1" dirty="0"/>
                  <a:t>.</a:t>
                </a:r>
              </a:p>
              <a:p>
                <a:r>
                  <a:rPr lang="uk-UA" sz="2400" b="1" dirty="0"/>
                  <a:t>Так як склянка молока  містить 0,2 л, то вона не вміститься у відерце об’ємом     0,012 л. </a:t>
                </a:r>
                <a:endParaRPr lang="ru-RU" sz="2400" b="1" dirty="0"/>
              </a:p>
              <a:p>
                <a:r>
                  <a:rPr lang="uk-UA" sz="2400" b="1" dirty="0"/>
                  <a:t>Відповідь: не вміститься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7" y="2348880"/>
                <a:ext cx="8928992" cy="3250890"/>
              </a:xfrm>
              <a:prstGeom prst="rect">
                <a:avLst/>
              </a:prstGeom>
              <a:blipFill rotWithShape="0">
                <a:blip r:embed="rId2"/>
                <a:stretch>
                  <a:fillRect l="-1024" b="-33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3" descr="C:\Users\user\Documents\20142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1454"/>
            <a:ext cx="8928992" cy="6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588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6171" y="811637"/>
            <a:ext cx="781925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4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Дано:</a:t>
            </a:r>
            <a:r>
              <a:rPr kumimoji="0" lang="en-US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d=55 </a:t>
            </a:r>
            <a:r>
              <a:rPr kumimoji="0" lang="ru-RU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см=0,55 м; 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=16 </a:t>
            </a: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           Знайти:  </a:t>
            </a:r>
            <a:r>
              <a:rPr kumimoji="0" lang="en-US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S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Розв'язання: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S=2πRH=πdH;</a:t>
            </a:r>
            <a:r>
              <a:rPr kumimoji="0" lang="ru-RU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kumimoji="0" lang="en-US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=3,14∙0,55∙16≈27,63 (м</a:t>
            </a:r>
            <a:r>
              <a:rPr lang="uk-UA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²</a:t>
            </a:r>
            <a:r>
              <a:rPr kumimoji="0" lang="ru-RU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Знайдемо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 10% 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від знайденої площі </a:t>
            </a: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S1=27,63∙0,1=2,76 (м²)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Отже, всього необхідно матеріалу </a:t>
            </a: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27,63+2,76=30,4 (м²)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Відповідь: </a:t>
            </a:r>
            <a:r>
              <a:rPr kumimoji="0" lang="uk-UA" sz="2800" b="1" i="1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30,4 м²</a:t>
            </a:r>
            <a:r>
              <a:rPr kumimoji="0" lang="uk-UA" sz="28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роман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роман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5" y="1558355"/>
            <a:ext cx="2592537" cy="491547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18436" name="Рисунок 4" descr="v25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114" y="-220985"/>
            <a:ext cx="14732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78477" y="26807"/>
            <a:ext cx="75213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Задача. Циліндричний   бак діаметром 55 см має висоту 16 м. Скільки жесті треба для його виготовлення, якщо на з'єднання іде 10% матеріалу.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26" y="1412776"/>
            <a:ext cx="2866088" cy="4174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ocuments\2014211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2" y="5986364"/>
            <a:ext cx="8745456" cy="7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51520" y="1616087"/>
                <a:ext cx="8784976" cy="434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Розв'язання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𝝆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·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𝟏𝟎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³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 С=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𝟔𝟐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𝟖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 дм=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𝟐𝟖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 м, 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𝒍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 м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𝝅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𝑹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⇒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𝑹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𝝅</m:t>
                        </m:r>
                      </m:den>
                    </m:f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𝟐𝟖</m:t>
                        </m:r>
                      </m:num>
                      <m:den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 (м)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𝝆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𝒍</m:t>
                            </m:r>
                          </m:e>
                          <m:sup>
                            <m:r>
                              <a:rPr lang="uk-UA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uk-UA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𝟏𝟏</m:t>
                            </m:r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𝟏𝟐𝟒</m:t>
                        </m:r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𝟒𝟒</m:t>
                        </m:r>
                      </m:e>
                    </m:rad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𝟏𝟔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 (м)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𝑽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𝟏𝟒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𝟏𝟔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𝟔𝟖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 (м³)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Отже, 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𝟔𝟖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≈</m:t>
                    </m:r>
                    <m:r>
                      <a:rPr lang="uk-UA" sz="2800" b="1" i="1">
                        <a:solidFill>
                          <a:srgbClr val="002060"/>
                        </a:solidFill>
                        <a:latin typeface="Cambria Math"/>
                      </a:rPr>
                      <m:t>𝟏𝟖𝟕𝟎𝟎</m:t>
                    </m:r>
                  </m:oMath>
                </a14:m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(кг) =18,7 (т).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Відповідь: 18,7 т.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16087"/>
                <a:ext cx="8784976" cy="4343497"/>
              </a:xfrm>
              <a:prstGeom prst="rect">
                <a:avLst/>
              </a:prstGeom>
              <a:blipFill rotWithShape="0">
                <a:blip r:embed="rId2"/>
                <a:stretch>
                  <a:fillRect l="-1388" t="-1403" b="-39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251520" y="188640"/>
            <a:ext cx="878497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Купа піску має форму конуса. Довжина кола основи якого 62,8 дм, а його твірна – 11,2 м. Визначте масу піску, якщо його густина 1,6·10³ кг/м³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ocuments\20142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400"/>
            <a:ext cx="89289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473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89460"/>
            <a:ext cx="8229600" cy="695325"/>
          </a:xfrm>
        </p:spPr>
        <p:txBody>
          <a:bodyPr/>
          <a:lstStyle/>
          <a:p>
            <a:pPr algn="ctr"/>
            <a:r>
              <a:rPr lang="uk-UA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Вправа «Встанови відповідні пари»</a:t>
            </a:r>
            <a:endParaRPr lang="ru-RU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51520" y="1553346"/>
                <a:ext cx="5698976" cy="2379711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uk-UA" sz="2400" dirty="0">
                    <a:latin typeface="Book Antiqua" panose="02040602050305030304" pitchFamily="18" charset="0"/>
                  </a:rPr>
                  <a:t>Довжина кола…</a:t>
                </a:r>
              </a:p>
              <a:p>
                <a:pPr marL="514350" indent="-514350">
                  <a:buAutoNum type="arabicPeriod"/>
                </a:pPr>
                <a:r>
                  <a:rPr lang="uk-UA" sz="2400" dirty="0">
                    <a:latin typeface="Book Antiqua" panose="02040602050305030304" pitchFamily="18" charset="0"/>
                  </a:rPr>
                  <a:t>Площа квадрата з стороною 2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uk-UA" sz="2400" dirty="0">
                  <a:latin typeface="Book Antiqua" panose="02040602050305030304" pitchFamily="18" charset="0"/>
                  <a:ea typeface="Cambria Math"/>
                </a:endParaRPr>
              </a:p>
              <a:p>
                <a:pPr marL="514350" indent="-514350">
                  <a:buAutoNum type="arabicPeriod"/>
                </a:pPr>
                <a:r>
                  <a:rPr lang="uk-UA" sz="2400" dirty="0">
                    <a:latin typeface="Book Antiqua" panose="02040602050305030304" pitchFamily="18" charset="0"/>
                  </a:rPr>
                  <a:t>Площа круга…</a:t>
                </a:r>
              </a:p>
              <a:p>
                <a:pPr marL="514350" indent="-514350">
                  <a:buAutoNum type="arabicPeriod"/>
                </a:pPr>
                <a:r>
                  <a:rPr lang="uk-UA" sz="2400" dirty="0">
                    <a:latin typeface="Book Antiqua" panose="02040602050305030304" pitchFamily="18" charset="0"/>
                  </a:rPr>
                  <a:t>Довжина півкола…</a:t>
                </a:r>
              </a:p>
              <a:p>
                <a:pPr marL="514350" indent="-514350">
                  <a:buAutoNum type="arabicPeriod"/>
                </a:pPr>
                <a:r>
                  <a:rPr lang="uk-UA" sz="2400" dirty="0">
                    <a:latin typeface="Book Antiqua" panose="02040602050305030304" pitchFamily="18" charset="0"/>
                  </a:rPr>
                  <a:t>Подвоєна площа круга…</a:t>
                </a:r>
                <a:endParaRPr lang="ru-RU" sz="24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1520" y="1553346"/>
                <a:ext cx="5698976" cy="2379711"/>
              </a:xfrm>
              <a:blipFill rotWithShape="0">
                <a:blip r:embed="rId2"/>
                <a:stretch>
                  <a:fillRect l="-1711" t="-28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796136" y="1484784"/>
                <a:ext cx="2736304" cy="24482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2400" dirty="0">
                    <a:solidFill>
                      <a:srgbClr val="0033CC"/>
                    </a:solidFill>
                  </a:rPr>
                  <a:t>А) 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rgbClr val="0033CC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uk-UA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uk-UA" sz="24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00" dirty="0">
                    <a:solidFill>
                      <a:srgbClr val="0033CC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sz="2400" dirty="0">
                    <a:solidFill>
                      <a:srgbClr val="0033CC"/>
                    </a:solidFill>
                  </a:rPr>
                  <a:t>Б)</a:t>
                </a:r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uk-UA" sz="24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rgbClr val="0033CC"/>
                        </a:solidFill>
                        <a:latin typeface="Cambria Math"/>
                      </a:rPr>
                      <m:t>2</m:t>
                    </m:r>
                    <m:r>
                      <a:rPr lang="uk-UA" sz="24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uk-UA" sz="24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uk-UA" sz="2400" dirty="0">
                    <a:solidFill>
                      <a:srgbClr val="0033CC"/>
                    </a:solidFill>
                  </a:rPr>
                  <a:t>В)</a:t>
                </a:r>
                <a:r>
                  <a:rPr lang="en-US" sz="2400" dirty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uk-UA" sz="24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uk-UA" sz="2400" dirty="0">
                    <a:solidFill>
                      <a:srgbClr val="0033CC"/>
                    </a:solidFill>
                  </a:rPr>
                  <a:t>Г)</a:t>
                </a:r>
                <a:r>
                  <a:rPr lang="en-US" sz="2400" dirty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uk-UA" sz="24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uk-UA" sz="2400" dirty="0">
                    <a:solidFill>
                      <a:srgbClr val="0033CC"/>
                    </a:solidFill>
                  </a:rPr>
                  <a:t>Д)</a:t>
                </a:r>
                <a:r>
                  <a:rPr lang="en-US" sz="2400" dirty="0">
                    <a:solidFill>
                      <a:srgbClr val="0033CC"/>
                    </a:solidFill>
                  </a:rPr>
                  <a:t>  </a:t>
                </a:r>
                <a:r>
                  <a:rPr lang="uk-UA" sz="2400" i="1" dirty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Інша відповідь</a:t>
                </a:r>
                <a:endParaRPr lang="ru-RU" sz="2400" i="1" dirty="0">
                  <a:solidFill>
                    <a:srgbClr val="00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96136" y="1484784"/>
                <a:ext cx="2736304" cy="2448272"/>
              </a:xfrm>
              <a:blipFill rotWithShape="0">
                <a:blip r:embed="rId3"/>
                <a:stretch>
                  <a:fillRect l="-3563" t="-1995" r="-8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 bwMode="auto">
          <a:xfrm>
            <a:off x="1043608" y="4077072"/>
            <a:ext cx="1656184" cy="1656184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8" name="Прямая соединительная линия 7"/>
          <p:cNvCxnSpPr>
            <a:stCxn id="6" idx="7"/>
          </p:cNvCxnSpPr>
          <p:nvPr/>
        </p:nvCxnSpPr>
        <p:spPr bwMode="auto">
          <a:xfrm flipH="1">
            <a:off x="1871701" y="4319616"/>
            <a:ext cx="585549" cy="585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9" name="Прямоугольник 8"/>
          <p:cNvSpPr/>
          <p:nvPr/>
        </p:nvSpPr>
        <p:spPr>
          <a:xfrm>
            <a:off x="1871700" y="4306408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endParaRPr lang="ru-RU" sz="2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788022" y="3865592"/>
          <a:ext cx="2376264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33528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</a:t>
                      </a:r>
                      <a:endParaRPr lang="ru-RU" sz="1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</a:t>
                      </a:r>
                      <a:endParaRPr lang="ru-RU" sz="1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</a:t>
                      </a:r>
                      <a:endParaRPr lang="ru-RU" sz="1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</a:t>
                      </a:r>
                      <a:endParaRPr lang="ru-RU" sz="1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</a:t>
                      </a:r>
                      <a:endParaRPr lang="ru-RU" sz="1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4-конечная звезда 10"/>
          <p:cNvSpPr/>
          <p:nvPr/>
        </p:nvSpPr>
        <p:spPr bwMode="auto">
          <a:xfrm rot="2489184">
            <a:off x="5587088" y="4161120"/>
            <a:ext cx="411064" cy="415374"/>
          </a:xfrm>
          <a:prstGeom prst="star4">
            <a:avLst>
              <a:gd name="adj" fmla="val 7496"/>
            </a:avLst>
          </a:prstGeom>
          <a:solidFill>
            <a:srgbClr val="00CC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 bwMode="auto">
          <a:xfrm rot="2489184">
            <a:off x="5156392" y="4498831"/>
            <a:ext cx="411064" cy="415374"/>
          </a:xfrm>
          <a:prstGeom prst="star4">
            <a:avLst>
              <a:gd name="adj" fmla="val 7496"/>
            </a:avLst>
          </a:prstGeom>
          <a:solidFill>
            <a:srgbClr val="00CC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 bwMode="auto">
          <a:xfrm rot="2489184">
            <a:off x="6017226" y="4844899"/>
            <a:ext cx="411064" cy="415374"/>
          </a:xfrm>
          <a:prstGeom prst="star4">
            <a:avLst>
              <a:gd name="adj" fmla="val 7496"/>
            </a:avLst>
          </a:prstGeom>
          <a:solidFill>
            <a:srgbClr val="00CC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 bwMode="auto">
          <a:xfrm rot="2489184">
            <a:off x="6811224" y="5169232"/>
            <a:ext cx="411064" cy="415374"/>
          </a:xfrm>
          <a:prstGeom prst="star4">
            <a:avLst>
              <a:gd name="adj" fmla="val 7496"/>
            </a:avLst>
          </a:prstGeom>
          <a:solidFill>
            <a:srgbClr val="00CC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 bwMode="auto">
          <a:xfrm rot="2489184">
            <a:off x="6351757" y="5525568"/>
            <a:ext cx="411064" cy="415374"/>
          </a:xfrm>
          <a:prstGeom prst="star4">
            <a:avLst>
              <a:gd name="adj" fmla="val 7496"/>
            </a:avLst>
          </a:prstGeom>
          <a:solidFill>
            <a:srgbClr val="00CC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4" y="2654"/>
            <a:ext cx="892899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 яблук має форму конуса, діаметр основи якого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дм. Твірна дорівнює 13 дм. Скільки брезенту потрібно, щоб накрити яблука від дощу?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1484" y="1191631"/>
            <a:ext cx="2145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Розв’язання:</a:t>
            </a:r>
            <a:endParaRPr lang="ru-RU" sz="2400" b="1" dirty="0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67544" y="2531894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332628"/>
              </p:ext>
            </p:extLst>
          </p:nvPr>
        </p:nvGraphicFramePr>
        <p:xfrm>
          <a:off x="652275" y="2455455"/>
          <a:ext cx="2625252" cy="552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" name="Формула" r:id="rId3" imgW="749300" imgH="228600" progId="Equation.3">
                  <p:embed/>
                </p:oleObj>
              </mc:Choice>
              <mc:Fallback>
                <p:oleObj name="Формула" r:id="rId3" imgW="7493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75" y="2455455"/>
                        <a:ext cx="2625252" cy="552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716255" y="1774309"/>
            <a:ext cx="4968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=6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дм,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=13 дм,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931836"/>
              </p:ext>
            </p:extLst>
          </p:nvPr>
        </p:nvGraphicFramePr>
        <p:xfrm>
          <a:off x="644247" y="3214952"/>
          <a:ext cx="5112568" cy="61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" name="Формула" r:id="rId5" imgW="1778000" imgH="241300" progId="Equation.3">
                  <p:embed/>
                </p:oleObj>
              </mc:Choice>
              <mc:Fallback>
                <p:oleObj name="Формула" r:id="rId5" imgW="1778000" imgH="2413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47" y="3214952"/>
                        <a:ext cx="5112568" cy="611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772453"/>
              </p:ext>
            </p:extLst>
          </p:nvPr>
        </p:nvGraphicFramePr>
        <p:xfrm>
          <a:off x="652275" y="4002187"/>
          <a:ext cx="6667419" cy="56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Формула" r:id="rId7" imgW="2717800" imgH="241300" progId="Equation.3">
                  <p:embed/>
                </p:oleObj>
              </mc:Choice>
              <mc:Fallback>
                <p:oleObj name="Формула" r:id="rId7" imgW="2717800" imgH="2413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75" y="4002187"/>
                        <a:ext cx="6667419" cy="561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44247" y="5131862"/>
            <a:ext cx="1907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Відповідь: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938872"/>
              </p:ext>
            </p:extLst>
          </p:nvPr>
        </p:nvGraphicFramePr>
        <p:xfrm>
          <a:off x="2771800" y="5142563"/>
          <a:ext cx="1313636" cy="47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Формула" r:id="rId9" imgW="507780" imgH="203112" progId="Equation.3">
                  <p:embed/>
                </p:oleObj>
              </mc:Choice>
              <mc:Fallback>
                <p:oleObj name="Формула" r:id="rId9" imgW="507780" imgH="203112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142563"/>
                        <a:ext cx="1313636" cy="477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роман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25" name="Picture 53" descr="C:\Users\user\Documents\20142114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1454"/>
            <a:ext cx="8928992" cy="6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760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259" y="784467"/>
            <a:ext cx="1503767" cy="12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20878"/>
            <a:ext cx="744411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Задача. Якою має бути загальна маса штучного супутника Землі, що має форму кулі радіуса 1,5 м, щоб він не тонув у воді?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4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6"/>
          <a:stretch>
            <a:fillRect/>
          </a:stretch>
        </p:blipFill>
        <p:spPr bwMode="auto">
          <a:xfrm>
            <a:off x="5220072" y="1988840"/>
            <a:ext cx="3771264" cy="349451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17750" y="1567428"/>
                <a:ext cx="6686834" cy="4111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1" i="0" u="none" strike="noStrike" cap="none" normalizeH="0" baseline="0" dirty="0" smtClean="0">
                    <a:ln>
                      <a:noFill/>
                    </a:ln>
                    <a:solidFill>
                      <a:srgbClr val="1217E8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Дано:</a:t>
                </a:r>
                <a:r>
                  <a:rPr lang="ru-RU" sz="2400" b="1" dirty="0">
                    <a:solidFill>
                      <a:srgbClr val="1217E8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solidFill>
                      <a:srgbClr val="1217E8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ОА=R=1,5 м;</a:t>
                </a:r>
                <a:r>
                  <a:rPr lang="ru-RU" sz="2400" b="1" dirty="0">
                    <a:latin typeface="+mj-lt"/>
                    <a:cs typeface="Arial" pitchFamily="34" charset="0"/>
                  </a:rPr>
                  <a:t> </a:t>
                </a:r>
                <a:r>
                  <a:rPr lang="ru-RU" sz="2400" b="1" dirty="0" smtClean="0">
                    <a:latin typeface="+mj-lt"/>
                    <a:cs typeface="Arial" pitchFamily="34" charset="0"/>
                  </a:rPr>
                  <a:t> 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ρ</a:t>
                </a:r>
                <a:r>
                  <a:rPr kumimoji="0" lang="ru-RU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=1000</a:t>
                </a: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кгм³.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1" i="0" u="none" strike="noStrike" cap="none" normalizeH="0" baseline="0" dirty="0" smtClean="0">
                    <a:ln>
                      <a:noFill/>
                    </a:ln>
                    <a:solidFill>
                      <a:srgbClr val="1217E8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Знайти:</a:t>
                </a:r>
                <a:r>
                  <a:rPr kumimoji="0" lang="en-US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rgbClr val="1217E8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Розв'язання: </a:t>
                </a:r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1217E8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𝑽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; 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𝒎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𝝆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𝑽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𝝅𝝆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;</a:t>
                </a:r>
              </a:p>
              <a:p>
                <a:endParaRPr lang="ru-RU" sz="2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𝒎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uk-UA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∙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𝟑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𝟏𝟒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∙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𝟏𝟎𝟎𝟎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∙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𝟔𝟐𝟖𝟎</m:t>
                    </m:r>
                    <m:r>
                      <a:rPr lang="uk-UA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(кг)</m:t>
                    </m:r>
                  </m:oMath>
                </a14:m>
                <a:r>
                  <a:rPr lang="uk-UA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uk-UA" sz="2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rgbClr val="1217E8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Відповідь: </a:t>
                </a:r>
                <a:r>
                  <a:rPr lang="uk-UA" sz="2400" b="1" i="1" dirty="0" smtClean="0">
                    <a:latin typeface="+mj-lt"/>
                    <a:ea typeface="Times New Roman" pitchFamily="18" charset="0"/>
                    <a:cs typeface="Times New Roman" pitchFamily="18" charset="0"/>
                  </a:rPr>
                  <a:t>62</a:t>
                </a:r>
                <a:r>
                  <a:rPr kumimoji="0" lang="uk-UA" sz="2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80кг</a:t>
                </a:r>
                <a:r>
                  <a:rPr kumimoji="0" lang="uk-UA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50" y="1567428"/>
                <a:ext cx="6686834" cy="4111895"/>
              </a:xfrm>
              <a:prstGeom prst="rect">
                <a:avLst/>
              </a:prstGeom>
              <a:blipFill rotWithShape="0">
                <a:blip r:embed="rId4"/>
                <a:stretch>
                  <a:fillRect l="-1367" t="-741" b="-28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user\Documents\2014211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2" y="6181401"/>
            <a:ext cx="885698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5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5496" y="1196752"/>
            <a:ext cx="5112568" cy="4968551"/>
            <a:chOff x="-419045" y="2067693"/>
            <a:chExt cx="3008521" cy="2915817"/>
          </a:xfrm>
        </p:grpSpPr>
        <p:pic>
          <p:nvPicPr>
            <p:cNvPr id="1029" name="Picture 5" descr="http://rudocs.exdat.com/data/359/358854/358854_html_m7d7136a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6169" y="2566276"/>
              <a:ext cx="2476937" cy="147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\Documents\0003-001-Za-ploschad-bokovoj-poverkhnosti-konusa-prinimaetsja-ploschad-ej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1" y="3003798"/>
              <a:ext cx="1329845" cy="166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\Documents\Куля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9045" y="3147814"/>
              <a:ext cx="2447595" cy="183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560840" cy="1102519"/>
          </a:xfrm>
        </p:spPr>
        <p:txBody>
          <a:bodyPr/>
          <a:lstStyle/>
          <a:p>
            <a:r>
              <a:rPr lang="uk-UA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Домашнє завдання.</a:t>
            </a:r>
            <a:endParaRPr lang="uk-UA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 bwMode="gray">
          <a:xfrm>
            <a:off x="4860033" y="1988840"/>
            <a:ext cx="3960440" cy="9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/>
              <a:t>РОБОЧИЙ ЗОШИТ З  МАТЕМАТИКИ</a:t>
            </a:r>
            <a:endParaRPr lang="ru-RU" sz="3600" b="1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4. </a:t>
            </a:r>
            <a:r>
              <a:rPr lang="uk-UA" sz="2400" b="1" i="1" dirty="0"/>
              <a:t>Об`єми та площі поверхонь тіл обертання. </a:t>
            </a:r>
            <a:endParaRPr lang="uk-UA" sz="2400" b="1" i="1" dirty="0" smtClean="0"/>
          </a:p>
          <a:p>
            <a:r>
              <a:rPr lang="uk-UA" sz="2400" b="1" i="1" dirty="0" err="1" smtClean="0"/>
              <a:t>Стор</a:t>
            </a:r>
            <a:r>
              <a:rPr lang="uk-UA" sz="2400" b="1" i="1" dirty="0"/>
              <a:t>. 20</a:t>
            </a:r>
            <a:endParaRPr lang="ru-RU" sz="2400" b="1" dirty="0"/>
          </a:p>
          <a:p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user\Documents\2014211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400"/>
            <a:ext cx="89289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84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gdthfjfdjfk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6084168" y="-171400"/>
            <a:ext cx="32403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ДЯКУЮ</a:t>
            </a:r>
          </a:p>
          <a:p>
            <a:pPr algn="ctr"/>
            <a:endParaRPr lang="uk-UA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ЗА ПАРУ.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206785"/>
                  </p:ext>
                </p:extLst>
              </p:nvPr>
            </p:nvGraphicFramePr>
            <p:xfrm>
              <a:off x="202770" y="116632"/>
              <a:ext cx="8689709" cy="5892667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811432"/>
                    <a:gridCol w="6784073"/>
                    <a:gridCol w="1094204"/>
                  </a:tblGrid>
                  <a:tr h="58926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uk-UA" sz="20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320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sup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𝑹𝒓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sup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…=</m:t>
                              </m:r>
                              <m:f>
                                <m:f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ru-RU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…=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𝑹𝒍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uk-UA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uk-UA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uk-UA" sz="3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uk-UA" sz="3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ru-RU" sz="32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206785"/>
                  </p:ext>
                </p:extLst>
              </p:nvPr>
            </p:nvGraphicFramePr>
            <p:xfrm>
              <a:off x="202770" y="116632"/>
              <a:ext cx="8689709" cy="5892667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811432"/>
                    <a:gridCol w="6784073"/>
                    <a:gridCol w="1094204"/>
                  </a:tblGrid>
                  <a:tr h="58926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040" t="-103" r="-16352" b="-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0"/>
            <a:ext cx="6120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normalizeH="0" baseline="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« Знайди помилку».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45" y="404664"/>
            <a:ext cx="2125253" cy="172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user\Documents\2014211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48400"/>
            <a:ext cx="856895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4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274644"/>
                  </p:ext>
                </p:extLst>
              </p:nvPr>
            </p:nvGraphicFramePr>
            <p:xfrm>
              <a:off x="323528" y="1196752"/>
              <a:ext cx="8352928" cy="521271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352928"/>
                  </a:tblGrid>
                  <a:tr h="3902947">
                    <a:tc>
                      <a:txBody>
                        <a:bodyPr/>
                        <a:lstStyle/>
                        <a:p>
                          <a:r>
                            <a:rPr kumimoji="0" lang="ru-RU" sz="1800" kern="1200" dirty="0">
                              <a:effectLst/>
                            </a:rPr>
                            <a:t> </a:t>
                          </a: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kumimoji="0" lang="ru-RU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ru-RU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𝑹𝒓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kumimoji="0" lang="ru-RU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kumimoji="0" lang="ru-RU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kumimoji="0" lang="ru-RU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kumimoji="0" lang="ru-RU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𝑹𝒍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uk-UA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uk-UA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𝑹𝑯</m:t>
                              </m:r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pPr marL="342900" lvl="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kumimoji="0" lang="uk-UA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kumimoji="0" lang="uk-UA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kumimoji="0" lang="en-US" sz="3200" kern="120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ru-RU" sz="3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kumimoji="0" lang="uk-UA" sz="32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kumimoji="0" lang="ru-RU" sz="3200" kern="1200" dirty="0">
                            <a:effectLst/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274644"/>
                  </p:ext>
                </p:extLst>
              </p:nvPr>
            </p:nvGraphicFramePr>
            <p:xfrm>
              <a:off x="323528" y="1196752"/>
              <a:ext cx="8352928" cy="527418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352928"/>
                  </a:tblGrid>
                  <a:tr h="52741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" t="-115" r="-146" b="-23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Прямоугольник 1"/>
          <p:cNvSpPr/>
          <p:nvPr/>
        </p:nvSpPr>
        <p:spPr>
          <a:xfrm>
            <a:off x="431540" y="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FF0000"/>
                </a:solidFill>
                <a:latin typeface="+mj-lt"/>
              </a:rPr>
              <a:t>Формули </a:t>
            </a:r>
            <a:r>
              <a:rPr lang="uk-UA" sz="3200" b="1" dirty="0">
                <a:solidFill>
                  <a:srgbClr val="FF0000"/>
                </a:solidFill>
                <a:latin typeface="+mj-lt"/>
              </a:rPr>
              <a:t>для обчислення об’ємів та площ поверхонь </a:t>
            </a:r>
            <a:r>
              <a:rPr lang="uk-UA" sz="3200" b="1" dirty="0" smtClean="0">
                <a:solidFill>
                  <a:srgbClr val="FF0000"/>
                </a:solidFill>
                <a:latin typeface="+mj-lt"/>
              </a:rPr>
              <a:t>тіл </a:t>
            </a:r>
            <a:r>
              <a:rPr lang="uk-UA" sz="3200" b="1" dirty="0">
                <a:solidFill>
                  <a:srgbClr val="FF0000"/>
                </a:solidFill>
                <a:latin typeface="+mj-lt"/>
              </a:rPr>
              <a:t>обертання</a:t>
            </a:r>
            <a:r>
              <a:rPr lang="uk-UA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uk-UA" sz="32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user\Documents\20142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400"/>
            <a:ext cx="89289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00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03"/>
            <a:ext cx="8244408" cy="569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user\Documents\20142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400"/>
            <a:ext cx="89289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602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5040560" cy="776624"/>
          </a:xfrm>
        </p:spPr>
        <p:txBody>
          <a:bodyPr>
            <a:noAutofit/>
          </a:bodyPr>
          <a:lstStyle/>
          <a:p>
            <a:r>
              <a:rPr lang="ru-RU" altLang="uk-UA" sz="2400" dirty="0">
                <a:solidFill>
                  <a:srgbClr val="FF0000"/>
                </a:solidFill>
              </a:rPr>
              <a:t/>
            </a:r>
            <a:br>
              <a:rPr lang="ru-RU" altLang="uk-UA" sz="2400" dirty="0">
                <a:solidFill>
                  <a:srgbClr val="FF0000"/>
                </a:solidFill>
              </a:rPr>
            </a:br>
            <a:r>
              <a:rPr lang="ru-RU" altLang="uk-UA" sz="24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ФОРМУЛА БОКОВОЙ ТА ПОВНОЙ  ПЛОЩІ ПОВЕРХНІ КОНУСА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354" y="4509120"/>
            <a:ext cx="2439590" cy="56316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uk-UA" sz="2475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altLang="uk-UA" sz="2475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ru-RU" altLang="uk-UA" sz="2475" i="1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</a:t>
            </a:r>
            <a:r>
              <a:rPr lang="en-US" altLang="uk-UA" sz="2475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= S</a:t>
            </a:r>
            <a:r>
              <a:rPr lang="ru-RU" altLang="uk-UA" sz="2475" i="1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б</a:t>
            </a:r>
            <a:r>
              <a:rPr lang="en-US" altLang="uk-UA" sz="2475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+ S</a:t>
            </a:r>
            <a:r>
              <a:rPr lang="ru-RU" altLang="uk-UA" sz="2475" i="1" baseline="-25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осн</a:t>
            </a:r>
            <a:endParaRPr lang="en-US" altLang="uk-UA" sz="2475" i="1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>
            <a:spLocks noChangeArrowheads="1"/>
          </p:cNvSpPr>
          <p:nvPr/>
        </p:nvSpPr>
        <p:spPr bwMode="auto">
          <a:xfrm>
            <a:off x="395536" y="1556792"/>
            <a:ext cx="1856185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2475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ru-RU" altLang="uk-UA" sz="2475" i="1" baseline="-25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б</a:t>
            </a:r>
            <a:r>
              <a:rPr lang="ru-RU" altLang="uk-UA" sz="2475" i="1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ru-RU" altLang="uk-UA" sz="2475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= π R l </a:t>
            </a:r>
            <a:endParaRPr lang="en-US" altLang="uk-UA" sz="2475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72694" y="3338260"/>
            <a:ext cx="1956465" cy="450123"/>
          </a:xfrm>
          <a:prstGeom prst="rect">
            <a:avLst/>
          </a:prstGeom>
          <a:blipFill rotWithShape="0">
            <a:blip r:embed="rId2"/>
            <a:stretch>
              <a:fillRect l="-6308" t="-14286" b="-34694"/>
            </a:stretch>
          </a:blipFill>
        </p:spPr>
        <p:txBody>
          <a:bodyPr/>
          <a:lstStyle/>
          <a:p>
            <a:pPr>
              <a:defRPr/>
            </a:pPr>
            <a:r>
              <a:rPr lang="ru-RU" sz="2000">
                <a:noFill/>
              </a:rPr>
              <a:t> </a:t>
            </a:r>
          </a:p>
        </p:txBody>
      </p:sp>
      <p:sp>
        <p:nvSpPr>
          <p:cNvPr id="4" name="Прямокут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89543" y="4625426"/>
            <a:ext cx="2641853" cy="415499"/>
          </a:xfrm>
          <a:prstGeom prst="rect">
            <a:avLst/>
          </a:prstGeom>
          <a:blipFill rotWithShape="0">
            <a:blip r:embed="rId3"/>
            <a:stretch>
              <a:fillRect t="-14286" b="-32967"/>
            </a:stretch>
          </a:blipFill>
        </p:spPr>
        <p:txBody>
          <a:bodyPr/>
          <a:lstStyle/>
          <a:p>
            <a:pPr>
              <a:defRPr/>
            </a:pPr>
            <a:r>
              <a:rPr lang="ru-RU" sz="1350">
                <a:noFill/>
              </a:rPr>
              <a:t> </a:t>
            </a: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891905" y="2577705"/>
            <a:ext cx="1620440" cy="1628775"/>
            <a:chOff x="1519" y="1243"/>
            <a:chExt cx="1815" cy="1824"/>
          </a:xfrm>
        </p:grpSpPr>
        <p:grpSp>
          <p:nvGrpSpPr>
            <p:cNvPr id="14369" name="Group 3"/>
            <p:cNvGrpSpPr>
              <a:grpSpLocks/>
            </p:cNvGrpSpPr>
            <p:nvPr/>
          </p:nvGrpSpPr>
          <p:grpSpPr bwMode="auto">
            <a:xfrm>
              <a:off x="1519" y="1253"/>
              <a:ext cx="1815" cy="1814"/>
              <a:chOff x="1519" y="1253"/>
              <a:chExt cx="1815" cy="1814"/>
            </a:xfrm>
          </p:grpSpPr>
          <p:grpSp>
            <p:nvGrpSpPr>
              <p:cNvPr id="14373" name="Group 4"/>
              <p:cNvGrpSpPr>
                <a:grpSpLocks/>
              </p:cNvGrpSpPr>
              <p:nvPr/>
            </p:nvGrpSpPr>
            <p:grpSpPr bwMode="auto">
              <a:xfrm>
                <a:off x="2426" y="1253"/>
                <a:ext cx="908" cy="1814"/>
                <a:chOff x="2426" y="1253"/>
                <a:chExt cx="908" cy="1814"/>
              </a:xfrm>
            </p:grpSpPr>
            <p:sp>
              <p:nvSpPr>
                <p:cNvPr id="14377" name="Line 5"/>
                <p:cNvSpPr>
                  <a:spLocks noChangeShapeType="1"/>
                </p:cNvSpPr>
                <p:nvPr/>
              </p:nvSpPr>
              <p:spPr bwMode="auto">
                <a:xfrm>
                  <a:off x="2426" y="1253"/>
                  <a:ext cx="0" cy="181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 sz="1350"/>
                </a:p>
              </p:txBody>
            </p:sp>
            <p:sp>
              <p:nvSpPr>
                <p:cNvPr id="14378" name="Line 6"/>
                <p:cNvSpPr>
                  <a:spLocks noChangeShapeType="1"/>
                </p:cNvSpPr>
                <p:nvPr/>
              </p:nvSpPr>
              <p:spPr bwMode="auto">
                <a:xfrm>
                  <a:off x="2426" y="3067"/>
                  <a:ext cx="9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 sz="1350"/>
                </a:p>
              </p:txBody>
            </p:sp>
            <p:sp>
              <p:nvSpPr>
                <p:cNvPr id="14379" name="Line 7"/>
                <p:cNvSpPr>
                  <a:spLocks noChangeShapeType="1"/>
                </p:cNvSpPr>
                <p:nvPr/>
              </p:nvSpPr>
              <p:spPr bwMode="auto">
                <a:xfrm>
                  <a:off x="2426" y="1253"/>
                  <a:ext cx="908" cy="181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 sz="1350"/>
                </a:p>
              </p:txBody>
            </p:sp>
          </p:grpSp>
          <p:grpSp>
            <p:nvGrpSpPr>
              <p:cNvPr id="14374" name="Group 8"/>
              <p:cNvGrpSpPr>
                <a:grpSpLocks/>
              </p:cNvGrpSpPr>
              <p:nvPr/>
            </p:nvGrpSpPr>
            <p:grpSpPr bwMode="auto">
              <a:xfrm>
                <a:off x="1519" y="1253"/>
                <a:ext cx="907" cy="1814"/>
                <a:chOff x="1519" y="1253"/>
                <a:chExt cx="907" cy="1814"/>
              </a:xfrm>
            </p:grpSpPr>
            <p:sp>
              <p:nvSpPr>
                <p:cNvPr id="1437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519" y="1253"/>
                  <a:ext cx="907" cy="181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1350"/>
                </a:p>
              </p:txBody>
            </p:sp>
            <p:sp>
              <p:nvSpPr>
                <p:cNvPr id="14376" name="Line 10"/>
                <p:cNvSpPr>
                  <a:spLocks noChangeShapeType="1"/>
                </p:cNvSpPr>
                <p:nvPr/>
              </p:nvSpPr>
              <p:spPr bwMode="auto">
                <a:xfrm>
                  <a:off x="1519" y="3067"/>
                  <a:ext cx="907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1350"/>
                </a:p>
              </p:txBody>
            </p:sp>
          </p:grpSp>
        </p:grpSp>
        <p:sp>
          <p:nvSpPr>
            <p:cNvPr id="14370" name="Freeform 11"/>
            <p:cNvSpPr>
              <a:spLocks/>
            </p:cNvSpPr>
            <p:nvPr/>
          </p:nvSpPr>
          <p:spPr bwMode="auto">
            <a:xfrm>
              <a:off x="2423" y="1243"/>
              <a:ext cx="905" cy="1820"/>
            </a:xfrm>
            <a:custGeom>
              <a:avLst/>
              <a:gdLst>
                <a:gd name="T0" fmla="*/ 0 w 905"/>
                <a:gd name="T1" fmla="*/ 1811 h 1820"/>
                <a:gd name="T2" fmla="*/ 0 w 905"/>
                <a:gd name="T3" fmla="*/ 0 h 1820"/>
                <a:gd name="T4" fmla="*/ 905 w 905"/>
                <a:gd name="T5" fmla="*/ 1820 h 1820"/>
                <a:gd name="T6" fmla="*/ 0 w 905"/>
                <a:gd name="T7" fmla="*/ 1811 h 1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5"/>
                <a:gd name="T13" fmla="*/ 0 h 1820"/>
                <a:gd name="T14" fmla="*/ 905 w 905"/>
                <a:gd name="T15" fmla="*/ 1820 h 1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5" h="1820">
                  <a:moveTo>
                    <a:pt x="0" y="1811"/>
                  </a:moveTo>
                  <a:lnTo>
                    <a:pt x="0" y="0"/>
                  </a:lnTo>
                  <a:lnTo>
                    <a:pt x="905" y="1820"/>
                  </a:lnTo>
                  <a:lnTo>
                    <a:pt x="0" y="1811"/>
                  </a:lnTo>
                  <a:close/>
                </a:path>
              </a:pathLst>
            </a:custGeom>
            <a:solidFill>
              <a:srgbClr val="00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14371" name="Line 12"/>
            <p:cNvSpPr>
              <a:spLocks noChangeShapeType="1"/>
            </p:cNvSpPr>
            <p:nvPr/>
          </p:nvSpPr>
          <p:spPr bwMode="auto">
            <a:xfrm>
              <a:off x="2426" y="293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14372" name="Line 13"/>
            <p:cNvSpPr>
              <a:spLocks noChangeShapeType="1"/>
            </p:cNvSpPr>
            <p:nvPr/>
          </p:nvSpPr>
          <p:spPr bwMode="auto">
            <a:xfrm>
              <a:off x="2562" y="293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350"/>
            </a:p>
          </p:txBody>
        </p:sp>
      </p:grp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2347915" y="3193258"/>
            <a:ext cx="694135" cy="202406"/>
            <a:chOff x="2925" y="1888"/>
            <a:chExt cx="1793" cy="440"/>
          </a:xfrm>
        </p:grpSpPr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2925" y="1888"/>
              <a:ext cx="1793" cy="435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itchFamily="34" charset="0"/>
                <a:buChar char="–"/>
                <a:defRPr>
                  <a:solidFill>
                    <a:srgbClr val="595959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itchFamily="34" charset="0"/>
                <a:buChar char="–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uk-UA" altLang="uk-UA" sz="1013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68" name="Freeform 16"/>
            <p:cNvSpPr>
              <a:spLocks/>
            </p:cNvSpPr>
            <p:nvPr/>
          </p:nvSpPr>
          <p:spPr bwMode="auto">
            <a:xfrm>
              <a:off x="2925" y="2115"/>
              <a:ext cx="1793" cy="213"/>
            </a:xfrm>
            <a:custGeom>
              <a:avLst/>
              <a:gdLst>
                <a:gd name="T0" fmla="*/ 0 w 1793"/>
                <a:gd name="T1" fmla="*/ 0 h 213"/>
                <a:gd name="T2" fmla="*/ 65 w 1793"/>
                <a:gd name="T3" fmla="*/ 74 h 213"/>
                <a:gd name="T4" fmla="*/ 266 w 1793"/>
                <a:gd name="T5" fmla="*/ 147 h 213"/>
                <a:gd name="T6" fmla="*/ 458 w 1793"/>
                <a:gd name="T7" fmla="*/ 184 h 213"/>
                <a:gd name="T8" fmla="*/ 641 w 1793"/>
                <a:gd name="T9" fmla="*/ 201 h 213"/>
                <a:gd name="T10" fmla="*/ 869 w 1793"/>
                <a:gd name="T11" fmla="*/ 210 h 213"/>
                <a:gd name="T12" fmla="*/ 1079 w 1793"/>
                <a:gd name="T13" fmla="*/ 210 h 213"/>
                <a:gd name="T14" fmla="*/ 1281 w 1793"/>
                <a:gd name="T15" fmla="*/ 191 h 213"/>
                <a:gd name="T16" fmla="*/ 1491 w 1793"/>
                <a:gd name="T17" fmla="*/ 155 h 213"/>
                <a:gd name="T18" fmla="*/ 1710 w 1793"/>
                <a:gd name="T19" fmla="*/ 82 h 213"/>
                <a:gd name="T20" fmla="*/ 1793 w 1793"/>
                <a:gd name="T21" fmla="*/ 9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3"/>
                <a:gd name="T34" fmla="*/ 0 h 213"/>
                <a:gd name="T35" fmla="*/ 1793 w 1793"/>
                <a:gd name="T36" fmla="*/ 213 h 2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3" h="213">
                  <a:moveTo>
                    <a:pt x="0" y="0"/>
                  </a:moveTo>
                  <a:cubicBezTo>
                    <a:pt x="11" y="12"/>
                    <a:pt x="21" y="50"/>
                    <a:pt x="65" y="74"/>
                  </a:cubicBezTo>
                  <a:cubicBezTo>
                    <a:pt x="109" y="98"/>
                    <a:pt x="201" y="129"/>
                    <a:pt x="266" y="147"/>
                  </a:cubicBezTo>
                  <a:cubicBezTo>
                    <a:pt x="331" y="165"/>
                    <a:pt x="396" y="175"/>
                    <a:pt x="458" y="184"/>
                  </a:cubicBezTo>
                  <a:cubicBezTo>
                    <a:pt x="520" y="193"/>
                    <a:pt x="572" y="197"/>
                    <a:pt x="641" y="201"/>
                  </a:cubicBezTo>
                  <a:cubicBezTo>
                    <a:pt x="710" y="205"/>
                    <a:pt x="796" y="208"/>
                    <a:pt x="869" y="210"/>
                  </a:cubicBezTo>
                  <a:cubicBezTo>
                    <a:pt x="942" y="212"/>
                    <a:pt x="1010" y="213"/>
                    <a:pt x="1079" y="210"/>
                  </a:cubicBezTo>
                  <a:cubicBezTo>
                    <a:pt x="1148" y="207"/>
                    <a:pt x="1212" y="200"/>
                    <a:pt x="1281" y="191"/>
                  </a:cubicBezTo>
                  <a:cubicBezTo>
                    <a:pt x="1350" y="182"/>
                    <a:pt x="1420" y="173"/>
                    <a:pt x="1491" y="155"/>
                  </a:cubicBezTo>
                  <a:cubicBezTo>
                    <a:pt x="1562" y="137"/>
                    <a:pt x="1660" y="106"/>
                    <a:pt x="1710" y="82"/>
                  </a:cubicBezTo>
                  <a:cubicBezTo>
                    <a:pt x="1760" y="58"/>
                    <a:pt x="1776" y="24"/>
                    <a:pt x="1793" y="9"/>
                  </a:cubicBezTo>
                </a:path>
              </a:pathLst>
            </a:custGeom>
            <a:solidFill>
              <a:srgbClr val="FF0000">
                <a:alpha val="5098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 sz="1350"/>
            </a:p>
          </p:txBody>
        </p:sp>
      </p:grp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2094311" y="4085035"/>
            <a:ext cx="1215628" cy="242888"/>
          </a:xfrm>
          <a:prstGeom prst="line">
            <a:avLst/>
          </a:prstGeom>
          <a:noFill/>
          <a:ln w="28575">
            <a:solidFill>
              <a:srgbClr val="00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350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>
            <a:off x="2094312" y="2586040"/>
            <a:ext cx="607219" cy="1741885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350"/>
          </a:p>
        </p:txBody>
      </p:sp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1891904" y="2586039"/>
            <a:ext cx="1600200" cy="1810941"/>
            <a:chOff x="3787" y="799"/>
            <a:chExt cx="1793" cy="2028"/>
          </a:xfrm>
        </p:grpSpPr>
        <p:grpSp>
          <p:nvGrpSpPr>
            <p:cNvPr id="14362" name="Group 20"/>
            <p:cNvGrpSpPr>
              <a:grpSpLocks/>
            </p:cNvGrpSpPr>
            <p:nvPr/>
          </p:nvGrpSpPr>
          <p:grpSpPr bwMode="auto">
            <a:xfrm>
              <a:off x="3787" y="2387"/>
              <a:ext cx="1793" cy="440"/>
              <a:chOff x="2925" y="1888"/>
              <a:chExt cx="1793" cy="440"/>
            </a:xfrm>
          </p:grpSpPr>
          <p:sp>
            <p:nvSpPr>
              <p:cNvPr id="36" name="Oval 21"/>
              <p:cNvSpPr>
                <a:spLocks noChangeArrowheads="1"/>
              </p:cNvSpPr>
              <p:nvPr/>
            </p:nvSpPr>
            <p:spPr bwMode="auto">
              <a:xfrm>
                <a:off x="2925" y="1888"/>
                <a:ext cx="1793" cy="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itchFamily="34" charset="0"/>
                  <a:buChar char="–"/>
                  <a:defRPr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itchFamily="34" charset="0"/>
                  <a:buChar char="–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uk-UA" altLang="uk-UA" sz="1013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6" name="Freeform 22"/>
              <p:cNvSpPr>
                <a:spLocks/>
              </p:cNvSpPr>
              <p:nvPr/>
            </p:nvSpPr>
            <p:spPr bwMode="auto">
              <a:xfrm>
                <a:off x="2925" y="2115"/>
                <a:ext cx="1793" cy="213"/>
              </a:xfrm>
              <a:custGeom>
                <a:avLst/>
                <a:gdLst>
                  <a:gd name="T0" fmla="*/ 0 w 1793"/>
                  <a:gd name="T1" fmla="*/ 0 h 213"/>
                  <a:gd name="T2" fmla="*/ 65 w 1793"/>
                  <a:gd name="T3" fmla="*/ 74 h 213"/>
                  <a:gd name="T4" fmla="*/ 266 w 1793"/>
                  <a:gd name="T5" fmla="*/ 147 h 213"/>
                  <a:gd name="T6" fmla="*/ 458 w 1793"/>
                  <a:gd name="T7" fmla="*/ 184 h 213"/>
                  <a:gd name="T8" fmla="*/ 641 w 1793"/>
                  <a:gd name="T9" fmla="*/ 201 h 213"/>
                  <a:gd name="T10" fmla="*/ 869 w 1793"/>
                  <a:gd name="T11" fmla="*/ 210 h 213"/>
                  <a:gd name="T12" fmla="*/ 1079 w 1793"/>
                  <a:gd name="T13" fmla="*/ 210 h 213"/>
                  <a:gd name="T14" fmla="*/ 1281 w 1793"/>
                  <a:gd name="T15" fmla="*/ 191 h 213"/>
                  <a:gd name="T16" fmla="*/ 1491 w 1793"/>
                  <a:gd name="T17" fmla="*/ 155 h 213"/>
                  <a:gd name="T18" fmla="*/ 1710 w 1793"/>
                  <a:gd name="T19" fmla="*/ 82 h 213"/>
                  <a:gd name="T20" fmla="*/ 1793 w 1793"/>
                  <a:gd name="T21" fmla="*/ 9 h 2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3"/>
                  <a:gd name="T34" fmla="*/ 0 h 213"/>
                  <a:gd name="T35" fmla="*/ 1793 w 1793"/>
                  <a:gd name="T36" fmla="*/ 213 h 2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3" h="213">
                    <a:moveTo>
                      <a:pt x="0" y="0"/>
                    </a:moveTo>
                    <a:cubicBezTo>
                      <a:pt x="11" y="12"/>
                      <a:pt x="21" y="50"/>
                      <a:pt x="65" y="74"/>
                    </a:cubicBezTo>
                    <a:cubicBezTo>
                      <a:pt x="109" y="98"/>
                      <a:pt x="201" y="129"/>
                      <a:pt x="266" y="147"/>
                    </a:cubicBezTo>
                    <a:cubicBezTo>
                      <a:pt x="331" y="165"/>
                      <a:pt x="396" y="175"/>
                      <a:pt x="458" y="184"/>
                    </a:cubicBezTo>
                    <a:cubicBezTo>
                      <a:pt x="520" y="193"/>
                      <a:pt x="572" y="197"/>
                      <a:pt x="641" y="201"/>
                    </a:cubicBezTo>
                    <a:cubicBezTo>
                      <a:pt x="710" y="205"/>
                      <a:pt x="796" y="208"/>
                      <a:pt x="869" y="210"/>
                    </a:cubicBezTo>
                    <a:cubicBezTo>
                      <a:pt x="942" y="212"/>
                      <a:pt x="1010" y="213"/>
                      <a:pt x="1079" y="210"/>
                    </a:cubicBezTo>
                    <a:cubicBezTo>
                      <a:pt x="1148" y="207"/>
                      <a:pt x="1212" y="200"/>
                      <a:pt x="1281" y="191"/>
                    </a:cubicBezTo>
                    <a:cubicBezTo>
                      <a:pt x="1350" y="182"/>
                      <a:pt x="1420" y="173"/>
                      <a:pt x="1491" y="155"/>
                    </a:cubicBezTo>
                    <a:cubicBezTo>
                      <a:pt x="1562" y="137"/>
                      <a:pt x="1660" y="106"/>
                      <a:pt x="1710" y="82"/>
                    </a:cubicBezTo>
                    <a:cubicBezTo>
                      <a:pt x="1760" y="58"/>
                      <a:pt x="1776" y="24"/>
                      <a:pt x="1793" y="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 sz="1350"/>
              </a:p>
            </p:txBody>
          </p:sp>
        </p:grpSp>
        <p:sp>
          <p:nvSpPr>
            <p:cNvPr id="14363" name="Line 23"/>
            <p:cNvSpPr>
              <a:spLocks noChangeShapeType="1"/>
            </p:cNvSpPr>
            <p:nvPr/>
          </p:nvSpPr>
          <p:spPr bwMode="auto">
            <a:xfrm flipV="1">
              <a:off x="3787" y="799"/>
              <a:ext cx="907" cy="1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14364" name="Line 24"/>
            <p:cNvSpPr>
              <a:spLocks noChangeShapeType="1"/>
            </p:cNvSpPr>
            <p:nvPr/>
          </p:nvSpPr>
          <p:spPr bwMode="auto">
            <a:xfrm>
              <a:off x="4694" y="799"/>
              <a:ext cx="88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350"/>
            </a:p>
          </p:txBody>
        </p:sp>
      </p:grpSp>
      <p:sp>
        <p:nvSpPr>
          <p:cNvPr id="38" name="Freeform 25"/>
          <p:cNvSpPr>
            <a:spLocks/>
          </p:cNvSpPr>
          <p:nvPr/>
        </p:nvSpPr>
        <p:spPr bwMode="auto">
          <a:xfrm>
            <a:off x="2094311" y="2586040"/>
            <a:ext cx="1215628" cy="1741885"/>
          </a:xfrm>
          <a:custGeom>
            <a:avLst/>
            <a:gdLst>
              <a:gd name="T0" fmla="*/ 0 w 1361"/>
              <a:gd name="T1" fmla="*/ 2147483646 h 1950"/>
              <a:gd name="T2" fmla="*/ 2147483646 w 1361"/>
              <a:gd name="T3" fmla="*/ 0 h 1950"/>
              <a:gd name="T4" fmla="*/ 2147483646 w 1361"/>
              <a:gd name="T5" fmla="*/ 2147483646 h 1950"/>
              <a:gd name="T6" fmla="*/ 0 w 1361"/>
              <a:gd name="T7" fmla="*/ 2147483646 h 1950"/>
              <a:gd name="T8" fmla="*/ 0 60000 65536"/>
              <a:gd name="T9" fmla="*/ 0 60000 65536"/>
              <a:gd name="T10" fmla="*/ 0 60000 65536"/>
              <a:gd name="T11" fmla="*/ 0 60000 65536"/>
              <a:gd name="T12" fmla="*/ 0 w 1361"/>
              <a:gd name="T13" fmla="*/ 0 h 1950"/>
              <a:gd name="T14" fmla="*/ 1361 w 1361"/>
              <a:gd name="T15" fmla="*/ 1950 h 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1" h="1950">
                <a:moveTo>
                  <a:pt x="0" y="1950"/>
                </a:moveTo>
                <a:lnTo>
                  <a:pt x="680" y="0"/>
                </a:lnTo>
                <a:lnTo>
                  <a:pt x="1361" y="1678"/>
                </a:lnTo>
                <a:lnTo>
                  <a:pt x="0" y="1950"/>
                </a:lnTo>
                <a:close/>
              </a:path>
            </a:pathLst>
          </a:custGeom>
          <a:solidFill>
            <a:srgbClr val="FF99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350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2701531" y="2586037"/>
            <a:ext cx="615553" cy="1491854"/>
          </a:xfrm>
          <a:prstGeom prst="line">
            <a:avLst/>
          </a:prstGeom>
          <a:noFill/>
          <a:ln w="28575">
            <a:solidFill>
              <a:srgbClr val="00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350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auto">
          <a:xfrm>
            <a:off x="2503887" y="2277668"/>
            <a:ext cx="364331" cy="283369"/>
          </a:xfrm>
          <a:prstGeom prst="curvedLeftArrow">
            <a:avLst>
              <a:gd name="adj1" fmla="val 20000"/>
              <a:gd name="adj2" fmla="val 40000"/>
              <a:gd name="adj3" fmla="val 429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uk-UA" altLang="uk-UA" sz="1013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2499122" y="3395664"/>
            <a:ext cx="279244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uk-UA" sz="1013" b="1">
                <a:solidFill>
                  <a:schemeClr val="hlink"/>
                </a:solidFill>
                <a:latin typeface="Arial" panose="020B0604020202020204" pitchFamily="34" charset="0"/>
              </a:rPr>
              <a:t>H</a:t>
            </a:r>
            <a:endParaRPr lang="ru-RU" altLang="uk-UA" sz="1013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2970610" y="4180287"/>
            <a:ext cx="279244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uk-UA" sz="1013" b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endParaRPr lang="ru-RU" altLang="uk-UA" sz="1013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2134792" y="3599262"/>
            <a:ext cx="264816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uk-UA" sz="1013" b="1" i="1">
                <a:solidFill>
                  <a:srgbClr val="0099FF"/>
                </a:solidFill>
                <a:latin typeface="Arial" panose="020B0604020202020204" pitchFamily="34" charset="0"/>
              </a:rPr>
              <a:t>L</a:t>
            </a:r>
            <a:endParaRPr lang="ru-RU" altLang="uk-UA" sz="1013" b="1" i="1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>
            <a:off x="2701529" y="2586039"/>
            <a:ext cx="0" cy="1620441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350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flipH="1">
            <a:off x="2427685" y="3230167"/>
            <a:ext cx="517922" cy="12977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350"/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 rot="-940469">
            <a:off x="2438401" y="3121251"/>
            <a:ext cx="202406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uk-UA" sz="1125">
                <a:latin typeface="Comic Sans MS" panose="030F0702030302020204" pitchFamily="66" charset="0"/>
              </a:rPr>
              <a:t>r</a:t>
            </a:r>
            <a:endParaRPr lang="ru-RU" altLang="uk-UA" sz="1125">
              <a:latin typeface="Comic Sans MS" panose="030F0702030302020204" pitchFamily="66" charset="0"/>
            </a:endParaRPr>
          </a:p>
        </p:txBody>
      </p:sp>
      <p:grpSp>
        <p:nvGrpSpPr>
          <p:cNvPr id="47" name="Group 38"/>
          <p:cNvGrpSpPr>
            <a:grpSpLocks/>
          </p:cNvGrpSpPr>
          <p:nvPr/>
        </p:nvGrpSpPr>
        <p:grpSpPr bwMode="auto">
          <a:xfrm>
            <a:off x="2700339" y="3134916"/>
            <a:ext cx="123825" cy="128588"/>
            <a:chOff x="2425" y="1868"/>
            <a:chExt cx="139" cy="144"/>
          </a:xfrm>
        </p:grpSpPr>
        <p:sp>
          <p:nvSpPr>
            <p:cNvPr id="14360" name="Line 39"/>
            <p:cNvSpPr>
              <a:spLocks noChangeShapeType="1"/>
            </p:cNvSpPr>
            <p:nvPr/>
          </p:nvSpPr>
          <p:spPr bwMode="auto">
            <a:xfrm rot="21290313" flipV="1">
              <a:off x="2550" y="1868"/>
              <a:ext cx="1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350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 rot="21290313" flipV="1">
              <a:off x="2425" y="1871"/>
              <a:ext cx="136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350"/>
            </a:p>
          </p:txBody>
        </p:sp>
      </p:grpSp>
      <p:sp>
        <p:nvSpPr>
          <p:cNvPr id="51" name="Rectangle 45"/>
          <p:cNvSpPr>
            <a:spLocks noChangeArrowheads="1"/>
          </p:cNvSpPr>
          <p:nvPr/>
        </p:nvSpPr>
        <p:spPr bwMode="auto">
          <a:xfrm rot="20857856">
            <a:off x="2266037" y="4053205"/>
            <a:ext cx="279244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uk-UA" sz="1013" b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endParaRPr lang="ru-RU" altLang="uk-UA" sz="1013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Місце для вмісту 2"/>
          <p:cNvSpPr txBox="1">
            <a:spLocks/>
          </p:cNvSpPr>
          <p:nvPr/>
        </p:nvSpPr>
        <p:spPr bwMode="gray">
          <a:xfrm>
            <a:off x="6228184" y="332656"/>
            <a:ext cx="302433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altLang="uk-UA" sz="24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Площа поверхні</a:t>
            </a:r>
            <a:r>
              <a:rPr lang="en-US" altLang="uk-UA" sz="24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uk-UA" altLang="uk-UA" sz="24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зрізаного конуса</a:t>
            </a:r>
            <a:endParaRPr lang="uk-UA" sz="2400" b="1" kern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9" name="Содержимое 2"/>
          <p:cNvSpPr txBox="1">
            <a:spLocks/>
          </p:cNvSpPr>
          <p:nvPr/>
        </p:nvSpPr>
        <p:spPr>
          <a:xfrm>
            <a:off x="6156176" y="1412776"/>
            <a:ext cx="288032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Площа бічної поверхні</a:t>
            </a:r>
            <a:r>
              <a:rPr lang="uk-UA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S</a:t>
            </a:r>
            <a:r>
              <a:rPr lang="uk-UA" altLang="uk-UA" sz="2000" b="1" baseline="-25000" dirty="0" err="1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біч</a:t>
            </a:r>
            <a:r>
              <a:rPr lang="uk-UA" altLang="uk-UA" sz="2000" b="1" baseline="-25000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</a:t>
            </a: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= </a:t>
            </a:r>
            <a:r>
              <a:rPr lang="ru-RU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π</a:t>
            </a: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(</a:t>
            </a:r>
            <a:r>
              <a:rPr lang="en-US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r</a:t>
            </a: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+ </a:t>
            </a:r>
            <a:r>
              <a:rPr lang="en-US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R</a:t>
            </a: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)</a:t>
            </a:r>
            <a:r>
              <a:rPr lang="en-US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l</a:t>
            </a: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.</a:t>
            </a:r>
          </a:p>
          <a:p>
            <a:pPr marL="0" indent="0">
              <a:buNone/>
            </a:pP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площа повної поверхні</a:t>
            </a:r>
            <a:endParaRPr lang="ru-RU" altLang="uk-UA" sz="2000" b="1" dirty="0">
              <a:ln>
                <a:solidFill>
                  <a:srgbClr val="0000FF"/>
                </a:solidFill>
              </a:ln>
              <a:solidFill>
                <a:srgbClr val="00CC00"/>
              </a:solidFill>
            </a:endParaRPr>
          </a:p>
          <a:p>
            <a:pPr marL="0" indent="0">
              <a:buNone/>
            </a:pPr>
            <a:r>
              <a:rPr lang="en-US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S</a:t>
            </a:r>
            <a:r>
              <a:rPr lang="uk-UA" altLang="uk-UA" sz="2000" b="1" baseline="-25000" dirty="0" err="1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зр.к</a:t>
            </a:r>
            <a:r>
              <a:rPr lang="uk-UA" altLang="uk-UA" sz="2000" b="1" baseline="-25000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</a:t>
            </a:r>
            <a:r>
              <a:rPr lang="uk-UA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= </a:t>
            </a:r>
            <a:r>
              <a:rPr lang="en-US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S</a:t>
            </a:r>
            <a:r>
              <a:rPr lang="uk-UA" altLang="uk-UA" sz="2000" b="1" baseline="-25000" dirty="0" err="1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біч</a:t>
            </a:r>
            <a:r>
              <a:rPr lang="uk-UA" altLang="uk-UA" sz="2000" b="1" baseline="-25000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</a:t>
            </a: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+ </a:t>
            </a:r>
            <a:r>
              <a:rPr lang="ru-RU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π</a:t>
            </a:r>
            <a:r>
              <a:rPr lang="en-US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r</a:t>
            </a:r>
            <a:r>
              <a:rPr lang="uk-UA" altLang="uk-UA" sz="2000" b="1" i="1" baseline="30000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2</a:t>
            </a: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+</a:t>
            </a:r>
            <a:r>
              <a:rPr lang="uk-UA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</a:t>
            </a:r>
            <a:r>
              <a:rPr lang="ru-RU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π</a:t>
            </a:r>
            <a:r>
              <a:rPr lang="en-US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R</a:t>
            </a:r>
            <a:r>
              <a:rPr lang="uk-UA" altLang="uk-UA" sz="2000" b="1" baseline="30000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2</a:t>
            </a:r>
            <a:endParaRPr lang="uk-UA" altLang="uk-UA" sz="2000" b="1" dirty="0">
              <a:ln>
                <a:solidFill>
                  <a:srgbClr val="0000FF"/>
                </a:solidFill>
              </a:ln>
              <a:solidFill>
                <a:srgbClr val="00CC00"/>
              </a:solidFill>
            </a:endParaRPr>
          </a:p>
          <a:p>
            <a:pPr marL="0" indent="0">
              <a:buNone/>
            </a:pPr>
            <a:r>
              <a:rPr lang="en-US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S</a:t>
            </a:r>
            <a:r>
              <a:rPr lang="uk-UA" altLang="uk-UA" sz="2000" b="1" baseline="-25000" dirty="0" err="1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зр.к</a:t>
            </a:r>
            <a:r>
              <a:rPr lang="uk-UA" altLang="uk-UA" sz="2000" b="1" baseline="-25000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</a:t>
            </a:r>
            <a:r>
              <a:rPr lang="uk-UA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=</a:t>
            </a:r>
            <a:r>
              <a:rPr lang="en-US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π</a:t>
            </a:r>
            <a:r>
              <a:rPr lang="uk-UA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(</a:t>
            </a:r>
            <a:r>
              <a:rPr lang="en-US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r</a:t>
            </a:r>
            <a:r>
              <a:rPr lang="uk-UA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+ </a:t>
            </a:r>
            <a:r>
              <a:rPr lang="en-US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R</a:t>
            </a: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)</a:t>
            </a:r>
            <a:r>
              <a:rPr lang="en-US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l</a:t>
            </a: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+ </a:t>
            </a:r>
            <a:r>
              <a:rPr lang="en-US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πr</a:t>
            </a:r>
            <a:r>
              <a:rPr lang="uk-UA" altLang="uk-UA" sz="2000" b="1" i="1" baseline="30000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2</a:t>
            </a:r>
            <a:r>
              <a:rPr lang="uk-UA" altLang="uk-UA" sz="2000" b="1" i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+</a:t>
            </a:r>
            <a:r>
              <a:rPr lang="uk-UA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</a:t>
            </a:r>
            <a:r>
              <a:rPr lang="en-US" altLang="uk-UA" sz="2000" b="1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πR</a:t>
            </a:r>
            <a:r>
              <a:rPr lang="uk-UA" altLang="uk-UA" sz="2000" b="1" baseline="30000" dirty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2</a:t>
            </a:r>
            <a:endParaRPr lang="ru-RU" altLang="uk-UA" sz="2000" b="1" dirty="0">
              <a:ln>
                <a:solidFill>
                  <a:srgbClr val="0000FF"/>
                </a:solidFill>
              </a:ln>
              <a:solidFill>
                <a:srgbClr val="00CC00"/>
              </a:solidFill>
            </a:endParaRPr>
          </a:p>
          <a:p>
            <a:pPr marL="0" indent="0">
              <a:buNone/>
            </a:pPr>
            <a:endParaRPr lang="ru-RU" altLang="uk-UA" sz="20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7548463" y="4202908"/>
            <a:ext cx="1212251" cy="989785"/>
            <a:chOff x="1519" y="1525"/>
            <a:chExt cx="1795" cy="1302"/>
          </a:xfrm>
        </p:grpSpPr>
        <p:grpSp>
          <p:nvGrpSpPr>
            <p:cNvPr id="53" name="Group 3"/>
            <p:cNvGrpSpPr>
              <a:grpSpLocks/>
            </p:cNvGrpSpPr>
            <p:nvPr/>
          </p:nvGrpSpPr>
          <p:grpSpPr bwMode="auto">
            <a:xfrm>
              <a:off x="1535" y="2387"/>
              <a:ext cx="1777" cy="440"/>
              <a:chOff x="2925" y="1888"/>
              <a:chExt cx="1793" cy="440"/>
            </a:xfrm>
          </p:grpSpPr>
          <p:sp>
            <p:nvSpPr>
              <p:cNvPr id="59" name="Oval 4"/>
              <p:cNvSpPr>
                <a:spLocks noChangeArrowheads="1"/>
              </p:cNvSpPr>
              <p:nvPr/>
            </p:nvSpPr>
            <p:spPr bwMode="auto">
              <a:xfrm>
                <a:off x="2925" y="1888"/>
                <a:ext cx="1791" cy="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itchFamily="34" charset="0"/>
                  <a:buChar char="–"/>
                  <a:defRPr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itchFamily="34" charset="0"/>
                  <a:buChar char="–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uk-UA" altLang="uk-UA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2925" y="2115"/>
                <a:ext cx="1793" cy="213"/>
              </a:xfrm>
              <a:custGeom>
                <a:avLst/>
                <a:gdLst>
                  <a:gd name="T0" fmla="*/ 0 w 1793"/>
                  <a:gd name="T1" fmla="*/ 0 h 213"/>
                  <a:gd name="T2" fmla="*/ 65 w 1793"/>
                  <a:gd name="T3" fmla="*/ 74 h 213"/>
                  <a:gd name="T4" fmla="*/ 266 w 1793"/>
                  <a:gd name="T5" fmla="*/ 147 h 213"/>
                  <a:gd name="T6" fmla="*/ 458 w 1793"/>
                  <a:gd name="T7" fmla="*/ 184 h 213"/>
                  <a:gd name="T8" fmla="*/ 641 w 1793"/>
                  <a:gd name="T9" fmla="*/ 201 h 213"/>
                  <a:gd name="T10" fmla="*/ 869 w 1793"/>
                  <a:gd name="T11" fmla="*/ 210 h 213"/>
                  <a:gd name="T12" fmla="*/ 1079 w 1793"/>
                  <a:gd name="T13" fmla="*/ 210 h 213"/>
                  <a:gd name="T14" fmla="*/ 1281 w 1793"/>
                  <a:gd name="T15" fmla="*/ 191 h 213"/>
                  <a:gd name="T16" fmla="*/ 1491 w 1793"/>
                  <a:gd name="T17" fmla="*/ 155 h 213"/>
                  <a:gd name="T18" fmla="*/ 1710 w 1793"/>
                  <a:gd name="T19" fmla="*/ 82 h 213"/>
                  <a:gd name="T20" fmla="*/ 1793 w 1793"/>
                  <a:gd name="T21" fmla="*/ 9 h 2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3"/>
                  <a:gd name="T34" fmla="*/ 0 h 213"/>
                  <a:gd name="T35" fmla="*/ 1793 w 1793"/>
                  <a:gd name="T36" fmla="*/ 213 h 2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3" h="213">
                    <a:moveTo>
                      <a:pt x="0" y="0"/>
                    </a:moveTo>
                    <a:cubicBezTo>
                      <a:pt x="11" y="12"/>
                      <a:pt x="21" y="50"/>
                      <a:pt x="65" y="74"/>
                    </a:cubicBezTo>
                    <a:cubicBezTo>
                      <a:pt x="109" y="98"/>
                      <a:pt x="201" y="129"/>
                      <a:pt x="266" y="147"/>
                    </a:cubicBezTo>
                    <a:cubicBezTo>
                      <a:pt x="331" y="165"/>
                      <a:pt x="396" y="175"/>
                      <a:pt x="458" y="184"/>
                    </a:cubicBezTo>
                    <a:cubicBezTo>
                      <a:pt x="520" y="193"/>
                      <a:pt x="572" y="197"/>
                      <a:pt x="641" y="201"/>
                    </a:cubicBezTo>
                    <a:cubicBezTo>
                      <a:pt x="710" y="205"/>
                      <a:pt x="796" y="208"/>
                      <a:pt x="869" y="210"/>
                    </a:cubicBezTo>
                    <a:cubicBezTo>
                      <a:pt x="942" y="212"/>
                      <a:pt x="1010" y="213"/>
                      <a:pt x="1079" y="210"/>
                    </a:cubicBezTo>
                    <a:cubicBezTo>
                      <a:pt x="1148" y="207"/>
                      <a:pt x="1212" y="200"/>
                      <a:pt x="1281" y="191"/>
                    </a:cubicBezTo>
                    <a:cubicBezTo>
                      <a:pt x="1350" y="182"/>
                      <a:pt x="1420" y="173"/>
                      <a:pt x="1491" y="155"/>
                    </a:cubicBezTo>
                    <a:cubicBezTo>
                      <a:pt x="1562" y="137"/>
                      <a:pt x="1660" y="106"/>
                      <a:pt x="1710" y="82"/>
                    </a:cubicBezTo>
                    <a:cubicBezTo>
                      <a:pt x="1760" y="58"/>
                      <a:pt x="1776" y="24"/>
                      <a:pt x="1793" y="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1519" y="2614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V="1">
              <a:off x="1535" y="1669"/>
              <a:ext cx="424" cy="9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1967" y="1525"/>
              <a:ext cx="913" cy="2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itchFamily="34" charset="0"/>
                <a:buChar char="–"/>
                <a:defRPr>
                  <a:solidFill>
                    <a:srgbClr val="595959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itchFamily="34" charset="0"/>
                <a:buChar char="–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uk-UA" altLang="uk-UA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1959" y="1661"/>
              <a:ext cx="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2880" y="1661"/>
              <a:ext cx="434" cy="9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1" name="Freeform 29"/>
          <p:cNvSpPr>
            <a:spLocks/>
          </p:cNvSpPr>
          <p:nvPr/>
        </p:nvSpPr>
        <p:spPr bwMode="auto">
          <a:xfrm>
            <a:off x="7757928" y="4202907"/>
            <a:ext cx="709008" cy="986745"/>
          </a:xfrm>
          <a:custGeom>
            <a:avLst/>
            <a:gdLst>
              <a:gd name="T0" fmla="*/ 0 w 1005"/>
              <a:gd name="T1" fmla="*/ 2147483646 h 1221"/>
              <a:gd name="T2" fmla="*/ 2147483646 w 1005"/>
              <a:gd name="T3" fmla="*/ 2147483646 h 1221"/>
              <a:gd name="T4" fmla="*/ 2147483646 w 1005"/>
              <a:gd name="T5" fmla="*/ 0 h 1221"/>
              <a:gd name="T6" fmla="*/ 2147483646 w 1005"/>
              <a:gd name="T7" fmla="*/ 2147483646 h 1221"/>
              <a:gd name="T8" fmla="*/ 0 w 1005"/>
              <a:gd name="T9" fmla="*/ 2147483646 h 1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5"/>
              <a:gd name="T16" fmla="*/ 0 h 1221"/>
              <a:gd name="T17" fmla="*/ 1005 w 1005"/>
              <a:gd name="T18" fmla="*/ 1221 h 1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5" h="1221">
                <a:moveTo>
                  <a:pt x="0" y="1221"/>
                </a:moveTo>
                <a:lnTo>
                  <a:pt x="198" y="201"/>
                </a:lnTo>
                <a:lnTo>
                  <a:pt x="756" y="0"/>
                </a:lnTo>
                <a:lnTo>
                  <a:pt x="1005" y="879"/>
                </a:lnTo>
                <a:lnTo>
                  <a:pt x="0" y="1221"/>
                </a:lnTo>
                <a:close/>
              </a:path>
            </a:pathLst>
          </a:custGeom>
          <a:solidFill>
            <a:srgbClr val="FF99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62" name="Picture 2" descr="C:\Users\user\Documents\201421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400"/>
            <a:ext cx="89289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318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2" grpId="0"/>
      <p:bldP spid="30" grpId="0" animBg="1"/>
      <p:bldP spid="31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 animBg="1"/>
      <p:bldP spid="45" grpId="0" animBg="1"/>
      <p:bldP spid="46" grpId="0"/>
      <p:bldP spid="51" grpId="0"/>
      <p:bldP spid="48" grpId="0"/>
      <p:bldP spid="49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76872"/>
            <a:ext cx="896448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16632"/>
            <a:ext cx="88296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ocuments\201421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1430"/>
            <a:ext cx="89289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386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72200" cy="1028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000" dirty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</a:rPr>
              <a:t>      </a:t>
            </a:r>
            <a:r>
              <a:rPr lang="uk-UA" sz="3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</a:rPr>
              <a:t>Вправа (усно) </a:t>
            </a:r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548680"/>
            <a:ext cx="7812360" cy="6120680"/>
          </a:xfrm>
        </p:spPr>
        <p:txBody>
          <a:bodyPr rtlCol="0">
            <a:noAutofit/>
          </a:bodyPr>
          <a:lstStyle/>
          <a:p>
            <a:pPr marL="68580" indent="-68580" fontAlgn="auto">
              <a:buNone/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1. Циліндр описано навколо трикутної призми висотою Н, основою якої є прямокутний трикутник з гіпотенузою с. Визначити, які з наведених тверджень є правильні, а які – неправильні: </a:t>
            </a:r>
          </a:p>
          <a:p>
            <a:pPr marL="68580" indent="-68580" fontAlgn="auto">
              <a:buNone/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а) основою комбінації тіл є прямокутний трикутник, вписаний в круг; </a:t>
            </a:r>
          </a:p>
          <a:p>
            <a:pPr marL="68580" indent="-68580" fontAlgn="auto">
              <a:buNone/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б) центр основи циліндра належить найбільшій грані призми; </a:t>
            </a:r>
          </a:p>
          <a:p>
            <a:pPr marL="68580" indent="-68580" fontAlgn="auto">
              <a:buNone/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в) радіус циліндра більший за с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2; </a:t>
            </a:r>
          </a:p>
          <a:p>
            <a:pPr marL="68580" indent="-68580" fontAlgn="auto">
              <a:buNone/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г) бічна поверхня циліндра дорівнює </a:t>
            </a:r>
            <a:r>
              <a:rPr lang="uk-UA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псН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68580" indent="-68580" fontAlgn="auto">
              <a:buNone/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2. Конус радіуса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вписано в правильну трикутну піраміду з висотою Н. Визначити, які з наведених тверджень є правильні, а які – неправильні: </a:t>
            </a:r>
          </a:p>
          <a:p>
            <a:pPr marL="68580" indent="-68580" fontAlgn="auto">
              <a:buNone/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а) основою комбінації тіл є будь-який трикутник, описаний навколо круга; </a:t>
            </a:r>
          </a:p>
          <a:p>
            <a:pPr marL="68580" indent="-68580" fontAlgn="auto">
              <a:buNone/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б) бічні грані піраміди є дотичними до бічної поверхні конуса;</a:t>
            </a:r>
          </a:p>
          <a:p>
            <a:pPr marL="68580" indent="-68580" fontAlgn="auto">
              <a:buNone/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в) сторона основи піраміди дорівнює 2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marL="68580" indent="-68580" fontAlgn="auto">
              <a:buNone/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г) радіус конуса перпендикулярний до сторони трикутника основи піраміди.</a:t>
            </a:r>
          </a:p>
        </p:txBody>
      </p:sp>
      <p:pic>
        <p:nvPicPr>
          <p:cNvPr id="4" name="Picture 11" descr="no25_0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693">
            <a:off x="7787071" y="792691"/>
            <a:ext cx="1226174" cy="19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no25_0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933056"/>
            <a:ext cx="12961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cuments\2014211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400"/>
            <a:ext cx="89289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12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zno.osvita.ua/doc/images/znotest/53/5334/matematika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" y="31442"/>
            <a:ext cx="9052756" cy="62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5724128" y="4221088"/>
            <a:ext cx="504056" cy="576064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C:\Users\user\Documents\20142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8400"/>
            <a:ext cx="892899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589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5" id="{CAFA7964-A050-41A9-AFD1-8348A464D337}" vid="{CAE61E6C-C20C-4652-9D81-2E0B069B9B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3191</TotalTime>
  <Words>708</Words>
  <Application>Microsoft Office PowerPoint</Application>
  <PresentationFormat>Экран (4:3)</PresentationFormat>
  <Paragraphs>204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Arial Unicode MS</vt:lpstr>
      <vt:lpstr>Arial</vt:lpstr>
      <vt:lpstr>Book Antiqua</vt:lpstr>
      <vt:lpstr>Calibri</vt:lpstr>
      <vt:lpstr>Cambria</vt:lpstr>
      <vt:lpstr>Cambria Math</vt:lpstr>
      <vt:lpstr>Comic Sans MS</vt:lpstr>
      <vt:lpstr>Monotype Corsiva</vt:lpstr>
      <vt:lpstr>Times New Roman</vt:lpstr>
      <vt:lpstr>Wingdings</vt:lpstr>
      <vt:lpstr>роман</vt:lpstr>
      <vt:lpstr>Тема15</vt:lpstr>
      <vt:lpstr>Формула</vt:lpstr>
      <vt:lpstr>Уравнение</vt:lpstr>
      <vt:lpstr> Розв'язування задач до теми: «Об'єми та площі поверхонь тіл обертання» . </vt:lpstr>
      <vt:lpstr>Вправа «Встанови відповідні пари»</vt:lpstr>
      <vt:lpstr>Презентация PowerPoint</vt:lpstr>
      <vt:lpstr>Презентация PowerPoint</vt:lpstr>
      <vt:lpstr>Презентация PowerPoint</vt:lpstr>
      <vt:lpstr> ФОРМУЛА БОКОВОЙ ТА ПОВНОЙ  ПЛОЩІ ПОВЕРХНІ КОНУСА</vt:lpstr>
      <vt:lpstr>Презентация PowerPoint</vt:lpstr>
      <vt:lpstr>      Вправа (усно)  </vt:lpstr>
      <vt:lpstr>Презентация PowerPoint</vt:lpstr>
      <vt:lpstr>Презентация PowerPoint</vt:lpstr>
      <vt:lpstr>Презентация PowerPoint</vt:lpstr>
      <vt:lpstr>Задача 1.</vt:lpstr>
      <vt:lpstr>Задача 2. Основою прямої призми є ромб з тупим кутом     і площею Q . Діагональ бічної грані призми  утворює з площиною основи кут   . Знайти бічну поверхню циліндра, вписаного в призму.</vt:lpstr>
      <vt:lpstr>Задача 3. У прямий конус вписано трикутну піраміду, в основі якої лежить рівнобедрений трикутник з бічною стороною b та гострим кутом        при вершині. Всі ребра піраміди нахилені до площини основи під кутом    . Знайти бічну поверхню конуса.</vt:lpstr>
      <vt:lpstr>Задача 3-б.</vt:lpstr>
      <vt:lpstr>Задача 3-б.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« Похідна і її застосування»</dc:title>
  <dc:creator>user</dc:creator>
  <cp:lastModifiedBy>Учетная запись Майкрософт</cp:lastModifiedBy>
  <cp:revision>196</cp:revision>
  <dcterms:created xsi:type="dcterms:W3CDTF">2016-02-18T18:00:41Z</dcterms:created>
  <dcterms:modified xsi:type="dcterms:W3CDTF">2024-03-09T10:55:42Z</dcterms:modified>
</cp:coreProperties>
</file>