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1"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EBD8F"/>
    <a:srgbClr val="0F7172"/>
    <a:srgbClr val="1E2A5A"/>
    <a:srgbClr val="A0C23A"/>
    <a:srgbClr val="1F5480"/>
    <a:srgbClr val="2E2C2D"/>
    <a:srgbClr val="47627F"/>
    <a:srgbClr val="04105A"/>
    <a:srgbClr val="ED613E"/>
    <a:srgbClr val="BF3C4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1382" y="6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1E7815E-F7B8-4E93-9F6C-89F6C3C8DBB8}" type="datetimeFigureOut">
              <a:rPr lang="en-US" smtClean="0"/>
              <a:pPr/>
              <a:t>9/25/2022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837FF7-5919-41BF-8DD0-96FAEA1BD99B}" type="slidenum">
              <a:rPr lang="en-US" smtClean="0"/>
              <a:pPr/>
              <a:t>‹#›</a:t>
            </a:fld>
            <a:endParaRPr lang="en-US"/>
          </a:p>
        </p:txBody>
      </p:sp>
    </p:spTree>
    <p:extLst>
      <p:ext uri="{BB962C8B-B14F-4D97-AF65-F5344CB8AC3E}">
        <p14:creationId xmlns:p14="http://schemas.microsoft.com/office/powerpoint/2010/main" val="9439142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1E7815E-F7B8-4E93-9F6C-89F6C3C8DBB8}" type="datetimeFigureOut">
              <a:rPr lang="en-US" smtClean="0"/>
              <a:pPr/>
              <a:t>9/25/2022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837FF7-5919-41BF-8DD0-96FAEA1BD99B}" type="slidenum">
              <a:rPr lang="en-US" smtClean="0"/>
              <a:pPr/>
              <a:t>‹#›</a:t>
            </a:fld>
            <a:endParaRPr lang="en-US"/>
          </a:p>
        </p:txBody>
      </p:sp>
    </p:spTree>
    <p:extLst>
      <p:ext uri="{BB962C8B-B14F-4D97-AF65-F5344CB8AC3E}">
        <p14:creationId xmlns:p14="http://schemas.microsoft.com/office/powerpoint/2010/main" val="3414943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1E7815E-F7B8-4E93-9F6C-89F6C3C8DBB8}" type="datetimeFigureOut">
              <a:rPr lang="en-US" smtClean="0"/>
              <a:pPr/>
              <a:t>9/25/2022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837FF7-5919-41BF-8DD0-96FAEA1BD99B}" type="slidenum">
              <a:rPr lang="en-US" smtClean="0"/>
              <a:pPr/>
              <a:t>‹#›</a:t>
            </a:fld>
            <a:endParaRPr lang="en-US"/>
          </a:p>
        </p:txBody>
      </p:sp>
    </p:spTree>
    <p:extLst>
      <p:ext uri="{BB962C8B-B14F-4D97-AF65-F5344CB8AC3E}">
        <p14:creationId xmlns:p14="http://schemas.microsoft.com/office/powerpoint/2010/main" val="17880024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1E7815E-F7B8-4E93-9F6C-89F6C3C8DBB8}" type="datetimeFigureOut">
              <a:rPr lang="en-US" smtClean="0"/>
              <a:pPr/>
              <a:t>9/25/2022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837FF7-5919-41BF-8DD0-96FAEA1BD99B}" type="slidenum">
              <a:rPr lang="en-US" smtClean="0"/>
              <a:pPr/>
              <a:t>‹#›</a:t>
            </a:fld>
            <a:endParaRPr lang="en-US"/>
          </a:p>
        </p:txBody>
      </p:sp>
    </p:spTree>
    <p:extLst>
      <p:ext uri="{BB962C8B-B14F-4D97-AF65-F5344CB8AC3E}">
        <p14:creationId xmlns:p14="http://schemas.microsoft.com/office/powerpoint/2010/main" val="14554643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1E7815E-F7B8-4E93-9F6C-89F6C3C8DBB8}" type="datetimeFigureOut">
              <a:rPr lang="en-US" smtClean="0"/>
              <a:pPr/>
              <a:t>9/25/2022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837FF7-5919-41BF-8DD0-96FAEA1BD99B}" type="slidenum">
              <a:rPr lang="en-US" smtClean="0"/>
              <a:pPr/>
              <a:t>‹#›</a:t>
            </a:fld>
            <a:endParaRPr lang="en-US"/>
          </a:p>
        </p:txBody>
      </p:sp>
    </p:spTree>
    <p:extLst>
      <p:ext uri="{BB962C8B-B14F-4D97-AF65-F5344CB8AC3E}">
        <p14:creationId xmlns:p14="http://schemas.microsoft.com/office/powerpoint/2010/main" val="28520767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1E7815E-F7B8-4E93-9F6C-89F6C3C8DBB8}" type="datetimeFigureOut">
              <a:rPr lang="en-US" smtClean="0"/>
              <a:pPr/>
              <a:t>9/25/2022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837FF7-5919-41BF-8DD0-96FAEA1BD99B}" type="slidenum">
              <a:rPr lang="en-US" smtClean="0"/>
              <a:pPr/>
              <a:t>‹#›</a:t>
            </a:fld>
            <a:endParaRPr lang="en-US"/>
          </a:p>
        </p:txBody>
      </p:sp>
    </p:spTree>
    <p:extLst>
      <p:ext uri="{BB962C8B-B14F-4D97-AF65-F5344CB8AC3E}">
        <p14:creationId xmlns:p14="http://schemas.microsoft.com/office/powerpoint/2010/main" val="365074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1E7815E-F7B8-4E93-9F6C-89F6C3C8DBB8}" type="datetimeFigureOut">
              <a:rPr lang="en-US" smtClean="0"/>
              <a:pPr/>
              <a:t>9/25/2022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0837FF7-5919-41BF-8DD0-96FAEA1BD99B}" type="slidenum">
              <a:rPr lang="en-US" smtClean="0"/>
              <a:pPr/>
              <a:t>‹#›</a:t>
            </a:fld>
            <a:endParaRPr lang="en-US"/>
          </a:p>
        </p:txBody>
      </p:sp>
    </p:spTree>
    <p:extLst>
      <p:ext uri="{BB962C8B-B14F-4D97-AF65-F5344CB8AC3E}">
        <p14:creationId xmlns:p14="http://schemas.microsoft.com/office/powerpoint/2010/main" val="21710971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1E7815E-F7B8-4E93-9F6C-89F6C3C8DBB8}" type="datetimeFigureOut">
              <a:rPr lang="en-US" smtClean="0"/>
              <a:pPr/>
              <a:t>9/25/2022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0837FF7-5919-41BF-8DD0-96FAEA1BD99B}" type="slidenum">
              <a:rPr lang="en-US" smtClean="0"/>
              <a:pPr/>
              <a:t>‹#›</a:t>
            </a:fld>
            <a:endParaRPr lang="en-US"/>
          </a:p>
        </p:txBody>
      </p:sp>
    </p:spTree>
    <p:extLst>
      <p:ext uri="{BB962C8B-B14F-4D97-AF65-F5344CB8AC3E}">
        <p14:creationId xmlns:p14="http://schemas.microsoft.com/office/powerpoint/2010/main" val="2391073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E7815E-F7B8-4E93-9F6C-89F6C3C8DBB8}" type="datetimeFigureOut">
              <a:rPr lang="en-US" smtClean="0"/>
              <a:pPr/>
              <a:t>9/25/2022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0837FF7-5919-41BF-8DD0-96FAEA1BD99B}" type="slidenum">
              <a:rPr lang="en-US" smtClean="0"/>
              <a:pPr/>
              <a:t>‹#›</a:t>
            </a:fld>
            <a:endParaRPr lang="en-US"/>
          </a:p>
        </p:txBody>
      </p:sp>
    </p:spTree>
    <p:extLst>
      <p:ext uri="{BB962C8B-B14F-4D97-AF65-F5344CB8AC3E}">
        <p14:creationId xmlns:p14="http://schemas.microsoft.com/office/powerpoint/2010/main" val="32461370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1E7815E-F7B8-4E93-9F6C-89F6C3C8DBB8}" type="datetimeFigureOut">
              <a:rPr lang="en-US" smtClean="0"/>
              <a:pPr/>
              <a:t>9/25/2022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837FF7-5919-41BF-8DD0-96FAEA1BD99B}" type="slidenum">
              <a:rPr lang="en-US" smtClean="0"/>
              <a:pPr/>
              <a:t>‹#›</a:t>
            </a:fld>
            <a:endParaRPr lang="en-US"/>
          </a:p>
        </p:txBody>
      </p:sp>
    </p:spTree>
    <p:extLst>
      <p:ext uri="{BB962C8B-B14F-4D97-AF65-F5344CB8AC3E}">
        <p14:creationId xmlns:p14="http://schemas.microsoft.com/office/powerpoint/2010/main" val="17488783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1E7815E-F7B8-4E93-9F6C-89F6C3C8DBB8}" type="datetimeFigureOut">
              <a:rPr lang="en-US" smtClean="0"/>
              <a:pPr/>
              <a:t>9/25/2022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837FF7-5919-41BF-8DD0-96FAEA1BD99B}" type="slidenum">
              <a:rPr lang="en-US" smtClean="0"/>
              <a:pPr/>
              <a:t>‹#›</a:t>
            </a:fld>
            <a:endParaRPr lang="en-US"/>
          </a:p>
        </p:txBody>
      </p:sp>
    </p:spTree>
    <p:extLst>
      <p:ext uri="{BB962C8B-B14F-4D97-AF65-F5344CB8AC3E}">
        <p14:creationId xmlns:p14="http://schemas.microsoft.com/office/powerpoint/2010/main" val="21672765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488" y="366"/>
            <a:ext cx="9143024" cy="6857268"/>
          </a:xfrm>
          <a:prstGeom prst="rect">
            <a:avLst/>
          </a:prstGeom>
        </p:spPr>
      </p:pic>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E7815E-F7B8-4E93-9F6C-89F6C3C8DBB8}" type="datetimeFigureOut">
              <a:rPr lang="en-US" smtClean="0"/>
              <a:pPr/>
              <a:t>9/25/2022</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837FF7-5919-41BF-8DD0-96FAEA1BD99B}" type="slidenum">
              <a:rPr lang="en-US" smtClean="0"/>
              <a:pPr/>
              <a:t>‹#›</a:t>
            </a:fld>
            <a:endParaRPr lang="en-US"/>
          </a:p>
        </p:txBody>
      </p:sp>
    </p:spTree>
    <p:extLst>
      <p:ext uri="{BB962C8B-B14F-4D97-AF65-F5344CB8AC3E}">
        <p14:creationId xmlns:p14="http://schemas.microsoft.com/office/powerpoint/2010/main" val="285745961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94944" y="1781366"/>
            <a:ext cx="7799832" cy="2387600"/>
          </a:xfrm>
        </p:spPr>
        <p:txBody>
          <a:bodyPr>
            <a:normAutofit fontScale="90000"/>
          </a:bodyPr>
          <a:lstStyle/>
          <a:p>
            <a:r>
              <a:rPr lang="uk-UA" b="1" dirty="0">
                <a:ln w="13462">
                  <a:solidFill>
                    <a:srgbClr val="8EBD8F"/>
                  </a:solidFill>
                  <a:prstDash val="solid"/>
                </a:ln>
                <a:effectLst>
                  <a:outerShdw dist="38100" dir="2700000" algn="bl" rotWithShape="0">
                    <a:schemeClr val="accent5"/>
                  </a:outerShdw>
                </a:effectLst>
                <a:latin typeface="+mn-lt"/>
              </a:rPr>
              <a:t>Обставини, що звільняють від кримінальної відповідальність в МКП</a:t>
            </a:r>
            <a:endParaRPr lang="en-US" b="1" dirty="0">
              <a:ln w="13462">
                <a:solidFill>
                  <a:srgbClr val="8EBD8F"/>
                </a:solidFill>
                <a:prstDash val="solid"/>
              </a:ln>
              <a:solidFill>
                <a:srgbClr val="0F7172"/>
              </a:solidFill>
              <a:effectLst>
                <a:outerShdw dist="38100" dir="2700000" algn="bl" rotWithShape="0">
                  <a:schemeClr val="accent5"/>
                </a:outerShdw>
              </a:effectLst>
              <a:latin typeface="+mn-lt"/>
            </a:endParaRPr>
          </a:p>
        </p:txBody>
      </p:sp>
      <p:sp>
        <p:nvSpPr>
          <p:cNvPr id="3" name="Subtitle 2"/>
          <p:cNvSpPr>
            <a:spLocks noGrp="1"/>
          </p:cNvSpPr>
          <p:nvPr>
            <p:ph type="subTitle" idx="1"/>
          </p:nvPr>
        </p:nvSpPr>
        <p:spPr>
          <a:xfrm>
            <a:off x="2098548" y="4278694"/>
            <a:ext cx="4992624" cy="1655762"/>
          </a:xfrm>
        </p:spPr>
        <p:txBody>
          <a:bodyPr/>
          <a:lstStyle/>
          <a:p>
            <a:r>
              <a:rPr lang="uk-UA" b="1" dirty="0">
                <a:solidFill>
                  <a:srgbClr val="1F5480"/>
                </a:solidFill>
              </a:rPr>
              <a:t>Тема 3</a:t>
            </a:r>
            <a:endParaRPr lang="en-US" b="1" dirty="0">
              <a:solidFill>
                <a:srgbClr val="1F5480"/>
              </a:solidFill>
            </a:endParaRPr>
          </a:p>
        </p:txBody>
      </p:sp>
    </p:spTree>
    <p:extLst>
      <p:ext uri="{BB962C8B-B14F-4D97-AF65-F5344CB8AC3E}">
        <p14:creationId xmlns:p14="http://schemas.microsoft.com/office/powerpoint/2010/main" val="23994360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одержимое 4"/>
          <p:cNvSpPr>
            <a:spLocks noGrp="1"/>
          </p:cNvSpPr>
          <p:nvPr>
            <p:ph idx="1"/>
          </p:nvPr>
        </p:nvSpPr>
        <p:spPr>
          <a:xfrm>
            <a:off x="628650" y="683581"/>
            <a:ext cx="7886700" cy="5493382"/>
          </a:xfrm>
        </p:spPr>
        <p:txBody>
          <a:bodyPr>
            <a:normAutofit fontScale="85000" lnSpcReduction="10000"/>
          </a:bodyPr>
          <a:lstStyle/>
          <a:p>
            <a:pPr marL="514350" lvl="0" indent="-514350" fontAlgn="base">
              <a:buFont typeface="+mj-lt"/>
              <a:buAutoNum type="arabicPeriod"/>
            </a:pPr>
            <a:r>
              <a:rPr lang="uk-UA" sz="2000" i="1" dirty="0"/>
              <a:t>Особа страждає на психічне захворювання або розлад, що позбавляє її можливості усвідомлювати протиправність або характер своєї поведінки  або відповідність своїх дій закону.</a:t>
            </a:r>
          </a:p>
          <a:p>
            <a:pPr marL="514350" lvl="0" indent="-514350" fontAlgn="base">
              <a:buFont typeface="+mj-lt"/>
              <a:buAutoNum type="arabicPeriod"/>
            </a:pPr>
            <a:r>
              <a:rPr lang="uk-UA" sz="2000" i="1" dirty="0"/>
              <a:t>Особа знаходиться у стані інтоксикації, який позбавляє її можливості усвідомлювати протиправність або характер своєї поведінки або відповідність своїх дій закону,  якщо тільки ця особа не піддавалася добровільно інтоксикації за обставин, за яких ця особа знала, що в результаті інтоксикації, їм може вчинитися злочин, що підпадає під юрисдикцію МКС, або проігнорувала небезпеку вчинення ним такого діяння</a:t>
            </a:r>
          </a:p>
          <a:p>
            <a:pPr marL="514350" lvl="0" indent="-514350" fontAlgn="base">
              <a:buFont typeface="+mj-lt"/>
              <a:buAutoNum type="arabicPeriod"/>
            </a:pPr>
            <a:r>
              <a:rPr lang="uk-UA" sz="2000" i="1" dirty="0"/>
              <a:t>Захист себе чи іншої особи. </a:t>
            </a:r>
          </a:p>
          <a:p>
            <a:pPr marL="514350" lvl="0" indent="-514350" fontAlgn="base">
              <a:buFont typeface="+mj-lt"/>
              <a:buAutoNum type="arabicPeriod"/>
            </a:pPr>
            <a:r>
              <a:rPr lang="uk-UA" sz="2000" i="1" dirty="0"/>
              <a:t>4. Діяння, яке ймовірно являє злочин, що підпадає під юрисдикцію МКС є вимушеною відповідною реакцією на погрозу неминучої смерті або неминучого спричинення тяжких тілесних ушкоджень або продовження спричинення таких пошкоджень для неї самої або для іншої особи, і ця особа застосовує необхідні і розумні заходи для усунення цієї загрози, за умови, що ця особа не навмисно </a:t>
            </a:r>
            <a:r>
              <a:rPr lang="uk-UA" sz="2000" i="1" dirty="0" err="1"/>
              <a:t>завдасть</a:t>
            </a:r>
            <a:r>
              <a:rPr lang="uk-UA" sz="2000" i="1" dirty="0"/>
              <a:t> більшу шкоду, ніж та, якій вона прагнула запобігти. Така загроза може</a:t>
            </a:r>
          </a:p>
          <a:p>
            <a:pPr marL="0" lvl="0" indent="457200" fontAlgn="base">
              <a:buNone/>
            </a:pPr>
            <a:r>
              <a:rPr lang="uk-UA" sz="2000" i="1" dirty="0"/>
              <a:t>а) або походити від інших осіб;</a:t>
            </a:r>
          </a:p>
          <a:p>
            <a:pPr marL="0" lvl="0" indent="457200" fontAlgn="base">
              <a:buNone/>
            </a:pPr>
            <a:r>
              <a:rPr lang="uk-UA" sz="2000" i="1" dirty="0"/>
              <a:t>б) або бути створена іншими обставинами, що не залежать від цієї особи.</a:t>
            </a:r>
          </a:p>
          <a:p>
            <a:pPr marL="0" lvl="0" indent="0" fontAlgn="base">
              <a:buNone/>
            </a:pPr>
            <a:r>
              <a:rPr lang="ru-RU" sz="2000" i="1" dirty="0"/>
              <a:t>6. </a:t>
            </a:r>
            <a:r>
              <a:rPr lang="ru-RU" sz="2000" i="1" dirty="0" err="1"/>
              <a:t>Накази</a:t>
            </a:r>
            <a:r>
              <a:rPr lang="ru-RU" sz="2000" i="1" dirty="0"/>
              <a:t> </a:t>
            </a:r>
            <a:r>
              <a:rPr lang="ru-RU" sz="2000" i="1" dirty="0" err="1"/>
              <a:t>командирів</a:t>
            </a:r>
            <a:r>
              <a:rPr lang="ru-RU" sz="2000" i="1" dirty="0"/>
              <a:t> (</a:t>
            </a:r>
            <a:r>
              <a:rPr lang="ru-RU" sz="2000" i="1" dirty="0" err="1"/>
              <a:t>начальників</a:t>
            </a:r>
            <a:r>
              <a:rPr lang="ru-RU" sz="2000" i="1" dirty="0"/>
              <a:t>), </a:t>
            </a:r>
            <a:r>
              <a:rPr lang="ru-RU" sz="2000" i="1" dirty="0" err="1"/>
              <a:t>припис</a:t>
            </a:r>
            <a:r>
              <a:rPr lang="ru-RU" sz="2000" i="1" dirty="0"/>
              <a:t> закону. </a:t>
            </a:r>
            <a:endParaRPr lang="uk-UA" sz="2000" i="1" dirty="0"/>
          </a:p>
          <a:p>
            <a:pPr marL="514350" lvl="0" indent="-514350" fontAlgn="base">
              <a:buFont typeface="+mj-lt"/>
              <a:buAutoNum type="arabicPeriod"/>
            </a:pPr>
            <a:endParaRPr lang="uk-UA" sz="2000" i="1" dirty="0"/>
          </a:p>
        </p:txBody>
      </p:sp>
    </p:spTree>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93</TotalTime>
  <Words>213</Words>
  <Application>Microsoft Office PowerPoint</Application>
  <PresentationFormat>Экран (4:3)</PresentationFormat>
  <Paragraphs>9</Paragraphs>
  <Slides>2</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2</vt:i4>
      </vt:variant>
    </vt:vector>
  </HeadingPairs>
  <TitlesOfParts>
    <vt:vector size="6" baseType="lpstr">
      <vt:lpstr>Arial</vt:lpstr>
      <vt:lpstr>Calibri</vt:lpstr>
      <vt:lpstr>Calibri Light</vt:lpstr>
      <vt:lpstr>Office Theme</vt:lpstr>
      <vt:lpstr>Обставини, що звільняють від кримінальної відповідальність в МКП</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Name of presentation</dc:title>
  <dc:creator>user</dc:creator>
  <cp:lastModifiedBy>Пользователь</cp:lastModifiedBy>
  <cp:revision>38</cp:revision>
  <dcterms:created xsi:type="dcterms:W3CDTF">2018-09-04T12:10:47Z</dcterms:created>
  <dcterms:modified xsi:type="dcterms:W3CDTF">2022-09-25T17:37:07Z</dcterms:modified>
</cp:coreProperties>
</file>