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91" r:id="rId3"/>
    <p:sldId id="267" r:id="rId4"/>
    <p:sldId id="292" r:id="rId5"/>
    <p:sldId id="284" r:id="rId6"/>
    <p:sldId id="280" r:id="rId7"/>
    <p:sldId id="283" r:id="rId8"/>
    <p:sldId id="276" r:id="rId9"/>
    <p:sldId id="266" r:id="rId10"/>
    <p:sldId id="257" r:id="rId11"/>
    <p:sldId id="293" r:id="rId12"/>
  </p:sldIdLst>
  <p:sldSz cx="12601575" cy="7200900"/>
  <p:notesSz cx="6858000" cy="9144000"/>
  <p:defaultTextStyle>
    <a:defPPr>
      <a:defRPr lang="ru-RU"/>
    </a:defPPr>
    <a:lvl1pPr marL="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578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3157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9735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6314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2892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9471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6049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2628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40" autoAdjust="0"/>
    <p:restoredTop sz="86387" autoAdjust="0"/>
  </p:normalViewPr>
  <p:slideViewPr>
    <p:cSldViewPr>
      <p:cViewPr varScale="1">
        <p:scale>
          <a:sx n="69" d="100"/>
          <a:sy n="69" d="100"/>
        </p:scale>
        <p:origin x="1286" y="38"/>
      </p:cViewPr>
      <p:guideLst>
        <p:guide orient="horz" pos="2268"/>
        <p:guide pos="3969"/>
      </p:guideLst>
    </p:cSldViewPr>
  </p:slideViewPr>
  <p:outlineViewPr>
    <p:cViewPr>
      <p:scale>
        <a:sx n="33" d="100"/>
        <a:sy n="33" d="100"/>
      </p:scale>
      <p:origin x="258" y="6325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CF01B-62BC-4FE3-BE9A-406A3562A730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31DA11-A134-457D-B1E5-8A7AC2EF02A9}">
      <dgm:prSet phldrT="[Текст]"/>
      <dgm:spPr/>
      <dgm:t>
        <a:bodyPr/>
        <a:lstStyle/>
        <a:p>
          <a:r>
            <a:rPr lang="uk-UA" noProof="0" dirty="0" smtClean="0"/>
            <a:t>1</a:t>
          </a:r>
          <a:endParaRPr lang="uk-UA" noProof="0" dirty="0"/>
        </a:p>
      </dgm:t>
    </dgm:pt>
    <dgm:pt modelId="{D8919DB5-455C-4482-90D6-9BC2BDB01FC8}" type="parTrans" cxnId="{3125F236-67E1-4F42-9EF9-5859F13BC8ED}">
      <dgm:prSet/>
      <dgm:spPr/>
      <dgm:t>
        <a:bodyPr/>
        <a:lstStyle/>
        <a:p>
          <a:endParaRPr lang="uk-UA" noProof="0" dirty="0"/>
        </a:p>
      </dgm:t>
    </dgm:pt>
    <dgm:pt modelId="{7A54671C-0FDA-4E3D-8CFA-FCC738973C86}" type="sibTrans" cxnId="{3125F236-67E1-4F42-9EF9-5859F13BC8ED}">
      <dgm:prSet/>
      <dgm:spPr/>
      <dgm:t>
        <a:bodyPr/>
        <a:lstStyle/>
        <a:p>
          <a:endParaRPr lang="uk-UA" noProof="0" dirty="0"/>
        </a:p>
      </dgm:t>
    </dgm:pt>
    <dgm:pt modelId="{89901D4C-CF47-417F-92D4-EB2FEC0637D1}">
      <dgm:prSet phldrT="[Текст]"/>
      <dgm:spPr/>
      <dgm:t>
        <a:bodyPr/>
        <a:lstStyle/>
        <a:p>
          <a:pPr algn="ctr"/>
          <a:r>
            <a:rPr lang="uk-UA" noProof="0" dirty="0" smtClean="0"/>
            <a:t>Більшість великих компаній України вже перейшли на МСФЗ</a:t>
          </a:r>
          <a:endParaRPr lang="uk-UA" noProof="0" dirty="0"/>
        </a:p>
      </dgm:t>
    </dgm:pt>
    <dgm:pt modelId="{DE35CC71-6DC4-4025-940D-0CC22AE03478}" type="parTrans" cxnId="{E059E9FA-8A77-46DE-B6E9-D9BEA9C6E1C9}">
      <dgm:prSet/>
      <dgm:spPr/>
      <dgm:t>
        <a:bodyPr/>
        <a:lstStyle/>
        <a:p>
          <a:endParaRPr lang="uk-UA" noProof="0" dirty="0"/>
        </a:p>
      </dgm:t>
    </dgm:pt>
    <dgm:pt modelId="{7E2CF367-E6A3-405B-8ECF-719818049546}" type="sibTrans" cxnId="{E059E9FA-8A77-46DE-B6E9-D9BEA9C6E1C9}">
      <dgm:prSet/>
      <dgm:spPr/>
      <dgm:t>
        <a:bodyPr/>
        <a:lstStyle/>
        <a:p>
          <a:endParaRPr lang="uk-UA" noProof="0" dirty="0"/>
        </a:p>
      </dgm:t>
    </dgm:pt>
    <dgm:pt modelId="{E10FCBFA-4D4F-44A4-9C9A-F698DD9AC66D}">
      <dgm:prSet phldrT="[Текст]"/>
      <dgm:spPr/>
      <dgm:t>
        <a:bodyPr/>
        <a:lstStyle/>
        <a:p>
          <a:r>
            <a:rPr lang="uk-UA" noProof="0" dirty="0" smtClean="0"/>
            <a:t>2</a:t>
          </a:r>
          <a:endParaRPr lang="uk-UA" noProof="0" dirty="0"/>
        </a:p>
      </dgm:t>
    </dgm:pt>
    <dgm:pt modelId="{4CF6BCBE-D9E8-4F3E-8E34-845565EE6077}" type="parTrans" cxnId="{223C8E49-7F68-4427-82DC-412FA5752D6A}">
      <dgm:prSet/>
      <dgm:spPr/>
      <dgm:t>
        <a:bodyPr/>
        <a:lstStyle/>
        <a:p>
          <a:endParaRPr lang="uk-UA" noProof="0" dirty="0"/>
        </a:p>
      </dgm:t>
    </dgm:pt>
    <dgm:pt modelId="{FC338355-0579-407A-AE6D-50B5297941FB}" type="sibTrans" cxnId="{223C8E49-7F68-4427-82DC-412FA5752D6A}">
      <dgm:prSet/>
      <dgm:spPr/>
      <dgm:t>
        <a:bodyPr/>
        <a:lstStyle/>
        <a:p>
          <a:endParaRPr lang="uk-UA" noProof="0" dirty="0"/>
        </a:p>
      </dgm:t>
    </dgm:pt>
    <dgm:pt modelId="{5638AB80-A346-444D-B1F8-3945C794FB15}">
      <dgm:prSet phldrT="[Текст]"/>
      <dgm:spPr/>
      <dgm:t>
        <a:bodyPr/>
        <a:lstStyle/>
        <a:p>
          <a:pPr algn="ctr"/>
          <a:r>
            <a:rPr lang="uk-UA" noProof="0" dirty="0" smtClean="0"/>
            <a:t>Знання стандартів - це не бонус, а вимога ринку праці</a:t>
          </a:r>
          <a:endParaRPr lang="uk-UA" noProof="0" dirty="0"/>
        </a:p>
      </dgm:t>
    </dgm:pt>
    <dgm:pt modelId="{9DE64343-2D6B-4E97-904E-66B8E8E3C6FA}" type="parTrans" cxnId="{495E9414-7AA8-45B9-9524-6768BE04B367}">
      <dgm:prSet/>
      <dgm:spPr/>
      <dgm:t>
        <a:bodyPr/>
        <a:lstStyle/>
        <a:p>
          <a:endParaRPr lang="uk-UA" noProof="0" dirty="0"/>
        </a:p>
      </dgm:t>
    </dgm:pt>
    <dgm:pt modelId="{5B92EE57-F083-4D41-A32A-67C08A178900}" type="sibTrans" cxnId="{495E9414-7AA8-45B9-9524-6768BE04B367}">
      <dgm:prSet/>
      <dgm:spPr/>
      <dgm:t>
        <a:bodyPr/>
        <a:lstStyle/>
        <a:p>
          <a:endParaRPr lang="uk-UA" noProof="0" dirty="0"/>
        </a:p>
      </dgm:t>
    </dgm:pt>
    <dgm:pt modelId="{80DE5DF2-E989-4694-8198-6A5C8E7C9F7B}">
      <dgm:prSet phldrT="[Текст]"/>
      <dgm:spPr/>
      <dgm:t>
        <a:bodyPr/>
        <a:lstStyle/>
        <a:p>
          <a:r>
            <a:rPr lang="uk-UA" noProof="0" dirty="0" smtClean="0"/>
            <a:t>3</a:t>
          </a:r>
          <a:endParaRPr lang="uk-UA" noProof="0" dirty="0"/>
        </a:p>
      </dgm:t>
    </dgm:pt>
    <dgm:pt modelId="{ED6365E0-B42E-4B50-8F3B-51C0C34D038B}" type="parTrans" cxnId="{0E7D0434-260E-4AF7-B746-058474BAB8A8}">
      <dgm:prSet/>
      <dgm:spPr/>
      <dgm:t>
        <a:bodyPr/>
        <a:lstStyle/>
        <a:p>
          <a:endParaRPr lang="uk-UA" noProof="0" dirty="0"/>
        </a:p>
      </dgm:t>
    </dgm:pt>
    <dgm:pt modelId="{5807124F-35A0-474F-92C1-D5DEEA1D15B5}" type="sibTrans" cxnId="{0E7D0434-260E-4AF7-B746-058474BAB8A8}">
      <dgm:prSet/>
      <dgm:spPr/>
      <dgm:t>
        <a:bodyPr/>
        <a:lstStyle/>
        <a:p>
          <a:endParaRPr lang="uk-UA" noProof="0" dirty="0"/>
        </a:p>
      </dgm:t>
    </dgm:pt>
    <dgm:pt modelId="{AA4A1DBD-F5C6-4824-B02A-6B6E89C28D58}">
      <dgm:prSet phldrT="[Текст]"/>
      <dgm:spPr/>
      <dgm:t>
        <a:bodyPr/>
        <a:lstStyle/>
        <a:p>
          <a:pPr algn="ctr"/>
          <a:r>
            <a:rPr lang="uk-UA" noProof="0" dirty="0" smtClean="0"/>
            <a:t>Це твій квиток до міжнародних корпорацій (</a:t>
          </a:r>
          <a:r>
            <a:rPr lang="uk-UA" noProof="0" dirty="0" err="1" smtClean="0"/>
            <a:t>Big</a:t>
          </a:r>
          <a:r>
            <a:rPr lang="uk-UA" noProof="0" dirty="0" smtClean="0"/>
            <a:t> </a:t>
          </a:r>
          <a:r>
            <a:rPr lang="uk-UA" noProof="0" dirty="0" err="1" smtClean="0"/>
            <a:t>Four</a:t>
          </a:r>
          <a:r>
            <a:rPr lang="uk-UA" noProof="0" dirty="0" smtClean="0"/>
            <a:t>, IT-сектор, банки)</a:t>
          </a:r>
          <a:endParaRPr lang="uk-UA" noProof="0" dirty="0"/>
        </a:p>
      </dgm:t>
    </dgm:pt>
    <dgm:pt modelId="{DA02C682-C39F-4A8D-A624-2256F015B5CF}" type="parTrans" cxnId="{CA818DD9-3F3A-443F-AF46-6306E4747C86}">
      <dgm:prSet/>
      <dgm:spPr/>
      <dgm:t>
        <a:bodyPr/>
        <a:lstStyle/>
        <a:p>
          <a:endParaRPr lang="uk-UA" noProof="0" dirty="0"/>
        </a:p>
      </dgm:t>
    </dgm:pt>
    <dgm:pt modelId="{457EF20C-BABE-48E5-B76D-B49025171E4F}" type="sibTrans" cxnId="{CA818DD9-3F3A-443F-AF46-6306E4747C86}">
      <dgm:prSet/>
      <dgm:spPr/>
      <dgm:t>
        <a:bodyPr/>
        <a:lstStyle/>
        <a:p>
          <a:endParaRPr lang="uk-UA" noProof="0" dirty="0"/>
        </a:p>
      </dgm:t>
    </dgm:pt>
    <dgm:pt modelId="{9B65DF5F-498E-42E3-9FF5-94ED6208F3C9}" type="pres">
      <dgm:prSet presAssocID="{EB9CF01B-62BC-4FE3-BE9A-406A3562A730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D9E85C2C-F70E-4742-A684-121FB9F888A6}" type="pres">
      <dgm:prSet presAssocID="{BA31DA11-A134-457D-B1E5-8A7AC2EF02A9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CD62D198-F31E-48E9-B5C2-068319F175CE}" type="pres">
      <dgm:prSet presAssocID="{BA31DA11-A134-457D-B1E5-8A7AC2EF02A9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8288B3-C462-4FB8-B662-C9A1BC96D725}" type="pres">
      <dgm:prSet presAssocID="{E10FCBFA-4D4F-44A4-9C9A-F698DD9AC66D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545D9B28-4A2C-4855-8DEE-EBFAB04056C3}" type="pres">
      <dgm:prSet presAssocID="{E10FCBFA-4D4F-44A4-9C9A-F698DD9AC66D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78CE3A-46D1-43E9-84A6-E35A223EAC9B}" type="pres">
      <dgm:prSet presAssocID="{80DE5DF2-E989-4694-8198-6A5C8E7C9F7B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27E9F164-622E-429E-B065-05ECD9F13CB7}" type="pres">
      <dgm:prSet presAssocID="{80DE5DF2-E989-4694-8198-6A5C8E7C9F7B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4CF59B-48A7-43BE-8A57-5D27F26FCE18}" type="presOf" srcId="{5638AB80-A346-444D-B1F8-3945C794FB15}" destId="{545D9B28-4A2C-4855-8DEE-EBFAB04056C3}" srcOrd="0" destOrd="0" presId="urn:microsoft.com/office/officeart/2009/3/layout/IncreasingArrowsProcess"/>
    <dgm:cxn modelId="{B8324126-22AC-48DF-8D05-31D10A8690C9}" type="presOf" srcId="{AA4A1DBD-F5C6-4824-B02A-6B6E89C28D58}" destId="{27E9F164-622E-429E-B065-05ECD9F13CB7}" srcOrd="0" destOrd="0" presId="urn:microsoft.com/office/officeart/2009/3/layout/IncreasingArrowsProcess"/>
    <dgm:cxn modelId="{EA658CA9-CB3F-4E30-A677-232AB2CB44BF}" type="presOf" srcId="{80DE5DF2-E989-4694-8198-6A5C8E7C9F7B}" destId="{F178CE3A-46D1-43E9-84A6-E35A223EAC9B}" srcOrd="0" destOrd="0" presId="urn:microsoft.com/office/officeart/2009/3/layout/IncreasingArrowsProcess"/>
    <dgm:cxn modelId="{223C8E49-7F68-4427-82DC-412FA5752D6A}" srcId="{EB9CF01B-62BC-4FE3-BE9A-406A3562A730}" destId="{E10FCBFA-4D4F-44A4-9C9A-F698DD9AC66D}" srcOrd="1" destOrd="0" parTransId="{4CF6BCBE-D9E8-4F3E-8E34-845565EE6077}" sibTransId="{FC338355-0579-407A-AE6D-50B5297941FB}"/>
    <dgm:cxn modelId="{C11FF25C-39B6-40C7-8E8C-B80AC5F84144}" type="presOf" srcId="{89901D4C-CF47-417F-92D4-EB2FEC0637D1}" destId="{CD62D198-F31E-48E9-B5C2-068319F175CE}" srcOrd="0" destOrd="0" presId="urn:microsoft.com/office/officeart/2009/3/layout/IncreasingArrowsProcess"/>
    <dgm:cxn modelId="{B93EE0E9-8331-4B85-87B9-4689EB38195B}" type="presOf" srcId="{BA31DA11-A134-457D-B1E5-8A7AC2EF02A9}" destId="{D9E85C2C-F70E-4742-A684-121FB9F888A6}" srcOrd="0" destOrd="0" presId="urn:microsoft.com/office/officeart/2009/3/layout/IncreasingArrowsProcess"/>
    <dgm:cxn modelId="{0E7D0434-260E-4AF7-B746-058474BAB8A8}" srcId="{EB9CF01B-62BC-4FE3-BE9A-406A3562A730}" destId="{80DE5DF2-E989-4694-8198-6A5C8E7C9F7B}" srcOrd="2" destOrd="0" parTransId="{ED6365E0-B42E-4B50-8F3B-51C0C34D038B}" sibTransId="{5807124F-35A0-474F-92C1-D5DEEA1D15B5}"/>
    <dgm:cxn modelId="{495E9414-7AA8-45B9-9524-6768BE04B367}" srcId="{E10FCBFA-4D4F-44A4-9C9A-F698DD9AC66D}" destId="{5638AB80-A346-444D-B1F8-3945C794FB15}" srcOrd="0" destOrd="0" parTransId="{9DE64343-2D6B-4E97-904E-66B8E8E3C6FA}" sibTransId="{5B92EE57-F083-4D41-A32A-67C08A178900}"/>
    <dgm:cxn modelId="{FABEFDCB-B35A-4724-9B04-A797633CA06C}" type="presOf" srcId="{E10FCBFA-4D4F-44A4-9C9A-F698DD9AC66D}" destId="{458288B3-C462-4FB8-B662-C9A1BC96D725}" srcOrd="0" destOrd="0" presId="urn:microsoft.com/office/officeart/2009/3/layout/IncreasingArrowsProcess"/>
    <dgm:cxn modelId="{D4E4B885-C8FC-40C5-A2E4-F96464E1964C}" type="presOf" srcId="{EB9CF01B-62BC-4FE3-BE9A-406A3562A730}" destId="{9B65DF5F-498E-42E3-9FF5-94ED6208F3C9}" srcOrd="0" destOrd="0" presId="urn:microsoft.com/office/officeart/2009/3/layout/IncreasingArrowsProcess"/>
    <dgm:cxn modelId="{E059E9FA-8A77-46DE-B6E9-D9BEA9C6E1C9}" srcId="{BA31DA11-A134-457D-B1E5-8A7AC2EF02A9}" destId="{89901D4C-CF47-417F-92D4-EB2FEC0637D1}" srcOrd="0" destOrd="0" parTransId="{DE35CC71-6DC4-4025-940D-0CC22AE03478}" sibTransId="{7E2CF367-E6A3-405B-8ECF-719818049546}"/>
    <dgm:cxn modelId="{CA818DD9-3F3A-443F-AF46-6306E4747C86}" srcId="{80DE5DF2-E989-4694-8198-6A5C8E7C9F7B}" destId="{AA4A1DBD-F5C6-4824-B02A-6B6E89C28D58}" srcOrd="0" destOrd="0" parTransId="{DA02C682-C39F-4A8D-A624-2256F015B5CF}" sibTransId="{457EF20C-BABE-48E5-B76D-B49025171E4F}"/>
    <dgm:cxn modelId="{3125F236-67E1-4F42-9EF9-5859F13BC8ED}" srcId="{EB9CF01B-62BC-4FE3-BE9A-406A3562A730}" destId="{BA31DA11-A134-457D-B1E5-8A7AC2EF02A9}" srcOrd="0" destOrd="0" parTransId="{D8919DB5-455C-4482-90D6-9BC2BDB01FC8}" sibTransId="{7A54671C-0FDA-4E3D-8CFA-FCC738973C86}"/>
    <dgm:cxn modelId="{9223BCBE-FC07-43A9-BFC6-A5F3DF217B06}" type="presParOf" srcId="{9B65DF5F-498E-42E3-9FF5-94ED6208F3C9}" destId="{D9E85C2C-F70E-4742-A684-121FB9F888A6}" srcOrd="0" destOrd="0" presId="urn:microsoft.com/office/officeart/2009/3/layout/IncreasingArrowsProcess"/>
    <dgm:cxn modelId="{30D2310E-9A30-48EB-92B4-81C697783AD5}" type="presParOf" srcId="{9B65DF5F-498E-42E3-9FF5-94ED6208F3C9}" destId="{CD62D198-F31E-48E9-B5C2-068319F175CE}" srcOrd="1" destOrd="0" presId="urn:microsoft.com/office/officeart/2009/3/layout/IncreasingArrowsProcess"/>
    <dgm:cxn modelId="{156DE4C4-6C64-47DE-A43C-C3211CFAD273}" type="presParOf" srcId="{9B65DF5F-498E-42E3-9FF5-94ED6208F3C9}" destId="{458288B3-C462-4FB8-B662-C9A1BC96D725}" srcOrd="2" destOrd="0" presId="urn:microsoft.com/office/officeart/2009/3/layout/IncreasingArrowsProcess"/>
    <dgm:cxn modelId="{EEAB80FA-0F4F-41F3-BFC5-B2EF905C4751}" type="presParOf" srcId="{9B65DF5F-498E-42E3-9FF5-94ED6208F3C9}" destId="{545D9B28-4A2C-4855-8DEE-EBFAB04056C3}" srcOrd="3" destOrd="0" presId="urn:microsoft.com/office/officeart/2009/3/layout/IncreasingArrowsProcess"/>
    <dgm:cxn modelId="{07493583-5470-435C-9BC2-08FB83DD6A25}" type="presParOf" srcId="{9B65DF5F-498E-42E3-9FF5-94ED6208F3C9}" destId="{F178CE3A-46D1-43E9-84A6-E35A223EAC9B}" srcOrd="4" destOrd="0" presId="urn:microsoft.com/office/officeart/2009/3/layout/IncreasingArrowsProcess"/>
    <dgm:cxn modelId="{DAFB1850-5551-415F-B0A2-675DD7D077DA}" type="presParOf" srcId="{9B65DF5F-498E-42E3-9FF5-94ED6208F3C9}" destId="{27E9F164-622E-429E-B065-05ECD9F13CB7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71A958-9AD5-42C3-9B62-F2C55982C62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37FBB8-9C87-43AF-8534-D93B9D78298B}">
      <dgm:prSet phldrT="[Текст]"/>
      <dgm:spPr/>
      <dgm:t>
        <a:bodyPr/>
        <a:lstStyle/>
        <a:p>
          <a:r>
            <a:rPr lang="en-US" dirty="0" smtClean="0"/>
            <a:t>IFRS-</a:t>
          </a:r>
          <a:r>
            <a:rPr lang="ru-RU" dirty="0" smtClean="0"/>
            <a:t>бухгалтер.</a:t>
          </a:r>
          <a:endParaRPr lang="ru-RU" dirty="0"/>
        </a:p>
      </dgm:t>
    </dgm:pt>
    <dgm:pt modelId="{2FD8A265-F33C-40CF-997C-CAA6AE6328DB}" type="parTrans" cxnId="{01F2D17F-38BD-4CF7-8906-7EB8F60645EA}">
      <dgm:prSet/>
      <dgm:spPr/>
      <dgm:t>
        <a:bodyPr/>
        <a:lstStyle/>
        <a:p>
          <a:endParaRPr lang="ru-RU"/>
        </a:p>
      </dgm:t>
    </dgm:pt>
    <dgm:pt modelId="{BBBBD761-FD62-489A-84C9-5A5EA1845DC5}" type="sibTrans" cxnId="{01F2D17F-38BD-4CF7-8906-7EB8F60645EA}">
      <dgm:prSet/>
      <dgm:spPr/>
      <dgm:t>
        <a:bodyPr/>
        <a:lstStyle/>
        <a:p>
          <a:endParaRPr lang="ru-RU"/>
        </a:p>
      </dgm:t>
    </dgm:pt>
    <dgm:pt modelId="{AD80915E-4884-42CC-9901-0193E1CB38F4}">
      <dgm:prSet/>
      <dgm:spPr/>
      <dgm:t>
        <a:bodyPr/>
        <a:lstStyle/>
        <a:p>
          <a:r>
            <a:rPr lang="ru-RU" smtClean="0"/>
            <a:t>Фінансовий аналітик.</a:t>
          </a:r>
          <a:endParaRPr lang="ru-RU"/>
        </a:p>
      </dgm:t>
    </dgm:pt>
    <dgm:pt modelId="{9FA5A0E3-D075-484A-8E93-AE4C7D406732}" type="parTrans" cxnId="{20D2D340-3B39-459A-8DFC-DBFACFFFBBC4}">
      <dgm:prSet/>
      <dgm:spPr/>
      <dgm:t>
        <a:bodyPr/>
        <a:lstStyle/>
        <a:p>
          <a:endParaRPr lang="ru-RU"/>
        </a:p>
      </dgm:t>
    </dgm:pt>
    <dgm:pt modelId="{00A73BBD-7690-4C4C-BCAC-8426EFE3DF6E}" type="sibTrans" cxnId="{20D2D340-3B39-459A-8DFC-DBFACFFFBBC4}">
      <dgm:prSet/>
      <dgm:spPr/>
      <dgm:t>
        <a:bodyPr/>
        <a:lstStyle/>
        <a:p>
          <a:endParaRPr lang="ru-RU"/>
        </a:p>
      </dgm:t>
    </dgm:pt>
    <dgm:pt modelId="{F8E27E3C-ECFE-4EBD-8063-68A2BCB9C651}">
      <dgm:prSet/>
      <dgm:spPr/>
      <dgm:t>
        <a:bodyPr/>
        <a:lstStyle/>
        <a:p>
          <a:r>
            <a:rPr lang="ru-RU" smtClean="0"/>
            <a:t>Аудитор міжнародної компанії.</a:t>
          </a:r>
          <a:endParaRPr lang="ru-RU"/>
        </a:p>
      </dgm:t>
    </dgm:pt>
    <dgm:pt modelId="{F4605214-8EF6-4332-B1F4-D53CB634D84D}" type="parTrans" cxnId="{8462B780-F45B-43B3-BDBA-810222BFD648}">
      <dgm:prSet/>
      <dgm:spPr/>
      <dgm:t>
        <a:bodyPr/>
        <a:lstStyle/>
        <a:p>
          <a:endParaRPr lang="ru-RU"/>
        </a:p>
      </dgm:t>
    </dgm:pt>
    <dgm:pt modelId="{43089CE9-EC5A-43B7-BA97-542C3DC6A2DC}" type="sibTrans" cxnId="{8462B780-F45B-43B3-BDBA-810222BFD648}">
      <dgm:prSet/>
      <dgm:spPr/>
      <dgm:t>
        <a:bodyPr/>
        <a:lstStyle/>
        <a:p>
          <a:endParaRPr lang="ru-RU"/>
        </a:p>
      </dgm:t>
    </dgm:pt>
    <dgm:pt modelId="{CE9E27DC-2C18-4977-BC75-05EB7FEFC3E5}">
      <dgm:prSet/>
      <dgm:spPr/>
      <dgm:t>
        <a:bodyPr/>
        <a:lstStyle/>
        <a:p>
          <a:r>
            <a:rPr lang="ru-RU" smtClean="0"/>
            <a:t>Консультант з оподаткування</a:t>
          </a:r>
          <a:endParaRPr lang="ru-RU"/>
        </a:p>
      </dgm:t>
    </dgm:pt>
    <dgm:pt modelId="{2AF7F6ED-DFEE-4DEE-B474-70B4F9DFB701}" type="parTrans" cxnId="{A2F2F0C3-A4E2-455C-B23B-D8496B37EDFD}">
      <dgm:prSet/>
      <dgm:spPr/>
      <dgm:t>
        <a:bodyPr/>
        <a:lstStyle/>
        <a:p>
          <a:endParaRPr lang="ru-RU"/>
        </a:p>
      </dgm:t>
    </dgm:pt>
    <dgm:pt modelId="{1172C193-C356-4942-9B8F-D8E144644654}" type="sibTrans" cxnId="{A2F2F0C3-A4E2-455C-B23B-D8496B37EDFD}">
      <dgm:prSet/>
      <dgm:spPr/>
      <dgm:t>
        <a:bodyPr/>
        <a:lstStyle/>
        <a:p>
          <a:endParaRPr lang="ru-RU"/>
        </a:p>
      </dgm:t>
    </dgm:pt>
    <dgm:pt modelId="{BB1C78EF-9E74-43C8-B5C9-341FD8E0C799}" type="pres">
      <dgm:prSet presAssocID="{B771A958-9AD5-42C3-9B62-F2C55982C62A}" presName="linear" presStyleCnt="0">
        <dgm:presLayoutVars>
          <dgm:dir/>
          <dgm:animLvl val="lvl"/>
          <dgm:resizeHandles val="exact"/>
        </dgm:presLayoutVars>
      </dgm:prSet>
      <dgm:spPr/>
    </dgm:pt>
    <dgm:pt modelId="{AFD1C4A0-CBF7-451D-9048-6BAD9F803B5E}" type="pres">
      <dgm:prSet presAssocID="{5F37FBB8-9C87-43AF-8534-D93B9D78298B}" presName="parentLin" presStyleCnt="0"/>
      <dgm:spPr/>
    </dgm:pt>
    <dgm:pt modelId="{26155837-4DD4-41A9-AB84-489A80D83430}" type="pres">
      <dgm:prSet presAssocID="{5F37FBB8-9C87-43AF-8534-D93B9D78298B}" presName="parentLeftMargin" presStyleLbl="node1" presStyleIdx="0" presStyleCnt="4"/>
      <dgm:spPr/>
    </dgm:pt>
    <dgm:pt modelId="{30F840B2-C3CD-4D6B-9EC8-6E348339D132}" type="pres">
      <dgm:prSet presAssocID="{5F37FBB8-9C87-43AF-8534-D93B9D78298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169CC-1A5E-47C5-A82E-D6C88996419A}" type="pres">
      <dgm:prSet presAssocID="{5F37FBB8-9C87-43AF-8534-D93B9D78298B}" presName="negativeSpace" presStyleCnt="0"/>
      <dgm:spPr/>
    </dgm:pt>
    <dgm:pt modelId="{2F46F2F5-D1B7-41BD-AC9B-386ADAABA806}" type="pres">
      <dgm:prSet presAssocID="{5F37FBB8-9C87-43AF-8534-D93B9D78298B}" presName="childText" presStyleLbl="conFgAcc1" presStyleIdx="0" presStyleCnt="4">
        <dgm:presLayoutVars>
          <dgm:bulletEnabled val="1"/>
        </dgm:presLayoutVars>
      </dgm:prSet>
      <dgm:spPr/>
    </dgm:pt>
    <dgm:pt modelId="{E28AC6D5-FB26-4932-8FB1-70CE104B55D6}" type="pres">
      <dgm:prSet presAssocID="{BBBBD761-FD62-489A-84C9-5A5EA1845DC5}" presName="spaceBetweenRectangles" presStyleCnt="0"/>
      <dgm:spPr/>
    </dgm:pt>
    <dgm:pt modelId="{E75AF404-427C-46DC-B592-A38E24C8F07F}" type="pres">
      <dgm:prSet presAssocID="{AD80915E-4884-42CC-9901-0193E1CB38F4}" presName="parentLin" presStyleCnt="0"/>
      <dgm:spPr/>
    </dgm:pt>
    <dgm:pt modelId="{6726AC75-B85A-4E9E-95AA-E015F22310D1}" type="pres">
      <dgm:prSet presAssocID="{AD80915E-4884-42CC-9901-0193E1CB38F4}" presName="parentLeftMargin" presStyleLbl="node1" presStyleIdx="0" presStyleCnt="4"/>
      <dgm:spPr/>
    </dgm:pt>
    <dgm:pt modelId="{C2FCE0FA-7948-4913-AF39-A070D407E200}" type="pres">
      <dgm:prSet presAssocID="{AD80915E-4884-42CC-9901-0193E1CB38F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50EE702-C8E0-40C6-8BAB-0ACB38608B47}" type="pres">
      <dgm:prSet presAssocID="{AD80915E-4884-42CC-9901-0193E1CB38F4}" presName="negativeSpace" presStyleCnt="0"/>
      <dgm:spPr/>
    </dgm:pt>
    <dgm:pt modelId="{3C73912C-0F6C-4334-958A-601B38D0F70D}" type="pres">
      <dgm:prSet presAssocID="{AD80915E-4884-42CC-9901-0193E1CB38F4}" presName="childText" presStyleLbl="conFgAcc1" presStyleIdx="1" presStyleCnt="4">
        <dgm:presLayoutVars>
          <dgm:bulletEnabled val="1"/>
        </dgm:presLayoutVars>
      </dgm:prSet>
      <dgm:spPr/>
    </dgm:pt>
    <dgm:pt modelId="{6834EC51-1C37-4459-A02B-85FCCE280385}" type="pres">
      <dgm:prSet presAssocID="{00A73BBD-7690-4C4C-BCAC-8426EFE3DF6E}" presName="spaceBetweenRectangles" presStyleCnt="0"/>
      <dgm:spPr/>
    </dgm:pt>
    <dgm:pt modelId="{E27D945B-D121-491A-AC73-CE2F44C1E904}" type="pres">
      <dgm:prSet presAssocID="{F8E27E3C-ECFE-4EBD-8063-68A2BCB9C651}" presName="parentLin" presStyleCnt="0"/>
      <dgm:spPr/>
    </dgm:pt>
    <dgm:pt modelId="{A14598AF-5E52-433E-8870-0CA54DBEA957}" type="pres">
      <dgm:prSet presAssocID="{F8E27E3C-ECFE-4EBD-8063-68A2BCB9C651}" presName="parentLeftMargin" presStyleLbl="node1" presStyleIdx="1" presStyleCnt="4"/>
      <dgm:spPr/>
    </dgm:pt>
    <dgm:pt modelId="{22094DC1-F9DB-4A39-91F7-16EA1710835D}" type="pres">
      <dgm:prSet presAssocID="{F8E27E3C-ECFE-4EBD-8063-68A2BCB9C65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0D830EC-E4F9-4165-8326-5785B069D9E0}" type="pres">
      <dgm:prSet presAssocID="{F8E27E3C-ECFE-4EBD-8063-68A2BCB9C651}" presName="negativeSpace" presStyleCnt="0"/>
      <dgm:spPr/>
    </dgm:pt>
    <dgm:pt modelId="{7B550B15-20D8-44C0-8840-1DD068305800}" type="pres">
      <dgm:prSet presAssocID="{F8E27E3C-ECFE-4EBD-8063-68A2BCB9C651}" presName="childText" presStyleLbl="conFgAcc1" presStyleIdx="2" presStyleCnt="4">
        <dgm:presLayoutVars>
          <dgm:bulletEnabled val="1"/>
        </dgm:presLayoutVars>
      </dgm:prSet>
      <dgm:spPr/>
    </dgm:pt>
    <dgm:pt modelId="{A82AB613-5B77-4955-9154-37E77380C87B}" type="pres">
      <dgm:prSet presAssocID="{43089CE9-EC5A-43B7-BA97-542C3DC6A2DC}" presName="spaceBetweenRectangles" presStyleCnt="0"/>
      <dgm:spPr/>
    </dgm:pt>
    <dgm:pt modelId="{A52AF6CF-45B7-4350-B30E-37EF78AE0F6E}" type="pres">
      <dgm:prSet presAssocID="{CE9E27DC-2C18-4977-BC75-05EB7FEFC3E5}" presName="parentLin" presStyleCnt="0"/>
      <dgm:spPr/>
    </dgm:pt>
    <dgm:pt modelId="{5FF2072F-AA81-45C2-9F59-F98C9E2F337D}" type="pres">
      <dgm:prSet presAssocID="{CE9E27DC-2C18-4977-BC75-05EB7FEFC3E5}" presName="parentLeftMargin" presStyleLbl="node1" presStyleIdx="2" presStyleCnt="4"/>
      <dgm:spPr/>
    </dgm:pt>
    <dgm:pt modelId="{E443E47B-8C38-418F-9AEB-C123D89883F5}" type="pres">
      <dgm:prSet presAssocID="{CE9E27DC-2C18-4977-BC75-05EB7FEFC3E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501A06C-A4DB-4D57-B003-71B9F35C6ECF}" type="pres">
      <dgm:prSet presAssocID="{CE9E27DC-2C18-4977-BC75-05EB7FEFC3E5}" presName="negativeSpace" presStyleCnt="0"/>
      <dgm:spPr/>
    </dgm:pt>
    <dgm:pt modelId="{781EBAA1-077E-4F6C-A72B-62C3E4A14D32}" type="pres">
      <dgm:prSet presAssocID="{CE9E27DC-2C18-4977-BC75-05EB7FEFC3E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462B780-F45B-43B3-BDBA-810222BFD648}" srcId="{B771A958-9AD5-42C3-9B62-F2C55982C62A}" destId="{F8E27E3C-ECFE-4EBD-8063-68A2BCB9C651}" srcOrd="2" destOrd="0" parTransId="{F4605214-8EF6-4332-B1F4-D53CB634D84D}" sibTransId="{43089CE9-EC5A-43B7-BA97-542C3DC6A2DC}"/>
    <dgm:cxn modelId="{4032B129-9159-4AD5-AFCA-5685DBC085E1}" type="presOf" srcId="{AD80915E-4884-42CC-9901-0193E1CB38F4}" destId="{6726AC75-B85A-4E9E-95AA-E015F22310D1}" srcOrd="0" destOrd="0" presId="urn:microsoft.com/office/officeart/2005/8/layout/list1"/>
    <dgm:cxn modelId="{A2F2F0C3-A4E2-455C-B23B-D8496B37EDFD}" srcId="{B771A958-9AD5-42C3-9B62-F2C55982C62A}" destId="{CE9E27DC-2C18-4977-BC75-05EB7FEFC3E5}" srcOrd="3" destOrd="0" parTransId="{2AF7F6ED-DFEE-4DEE-B474-70B4F9DFB701}" sibTransId="{1172C193-C356-4942-9B8F-D8E144644654}"/>
    <dgm:cxn modelId="{AFE095F1-81F3-49A4-9017-A84DC04278BD}" type="presOf" srcId="{5F37FBB8-9C87-43AF-8534-D93B9D78298B}" destId="{26155837-4DD4-41A9-AB84-489A80D83430}" srcOrd="0" destOrd="0" presId="urn:microsoft.com/office/officeart/2005/8/layout/list1"/>
    <dgm:cxn modelId="{920ECE42-6BDD-4879-9270-1F12CC32248F}" type="presOf" srcId="{B771A958-9AD5-42C3-9B62-F2C55982C62A}" destId="{BB1C78EF-9E74-43C8-B5C9-341FD8E0C799}" srcOrd="0" destOrd="0" presId="urn:microsoft.com/office/officeart/2005/8/layout/list1"/>
    <dgm:cxn modelId="{20D2D340-3B39-459A-8DFC-DBFACFFFBBC4}" srcId="{B771A958-9AD5-42C3-9B62-F2C55982C62A}" destId="{AD80915E-4884-42CC-9901-0193E1CB38F4}" srcOrd="1" destOrd="0" parTransId="{9FA5A0E3-D075-484A-8E93-AE4C7D406732}" sibTransId="{00A73BBD-7690-4C4C-BCAC-8426EFE3DF6E}"/>
    <dgm:cxn modelId="{6D5F29E3-113E-4DEF-B978-ABEBF93E72D2}" type="presOf" srcId="{F8E27E3C-ECFE-4EBD-8063-68A2BCB9C651}" destId="{22094DC1-F9DB-4A39-91F7-16EA1710835D}" srcOrd="1" destOrd="0" presId="urn:microsoft.com/office/officeart/2005/8/layout/list1"/>
    <dgm:cxn modelId="{01F2D17F-38BD-4CF7-8906-7EB8F60645EA}" srcId="{B771A958-9AD5-42C3-9B62-F2C55982C62A}" destId="{5F37FBB8-9C87-43AF-8534-D93B9D78298B}" srcOrd="0" destOrd="0" parTransId="{2FD8A265-F33C-40CF-997C-CAA6AE6328DB}" sibTransId="{BBBBD761-FD62-489A-84C9-5A5EA1845DC5}"/>
    <dgm:cxn modelId="{5979D880-AF20-4C29-AE93-D99DED655267}" type="presOf" srcId="{CE9E27DC-2C18-4977-BC75-05EB7FEFC3E5}" destId="{E443E47B-8C38-418F-9AEB-C123D89883F5}" srcOrd="1" destOrd="0" presId="urn:microsoft.com/office/officeart/2005/8/layout/list1"/>
    <dgm:cxn modelId="{9708FBCE-3845-4724-B8C8-927AE6C367D6}" type="presOf" srcId="{AD80915E-4884-42CC-9901-0193E1CB38F4}" destId="{C2FCE0FA-7948-4913-AF39-A070D407E200}" srcOrd="1" destOrd="0" presId="urn:microsoft.com/office/officeart/2005/8/layout/list1"/>
    <dgm:cxn modelId="{A5107D95-F335-49A5-A5F5-238F56CF14EB}" type="presOf" srcId="{F8E27E3C-ECFE-4EBD-8063-68A2BCB9C651}" destId="{A14598AF-5E52-433E-8870-0CA54DBEA957}" srcOrd="0" destOrd="0" presId="urn:microsoft.com/office/officeart/2005/8/layout/list1"/>
    <dgm:cxn modelId="{17AD874C-BE4E-43A8-B4A7-09B55442668E}" type="presOf" srcId="{CE9E27DC-2C18-4977-BC75-05EB7FEFC3E5}" destId="{5FF2072F-AA81-45C2-9F59-F98C9E2F337D}" srcOrd="0" destOrd="0" presId="urn:microsoft.com/office/officeart/2005/8/layout/list1"/>
    <dgm:cxn modelId="{5B57F091-EADB-4860-9120-8E208105487C}" type="presOf" srcId="{5F37FBB8-9C87-43AF-8534-D93B9D78298B}" destId="{30F840B2-C3CD-4D6B-9EC8-6E348339D132}" srcOrd="1" destOrd="0" presId="urn:microsoft.com/office/officeart/2005/8/layout/list1"/>
    <dgm:cxn modelId="{684277B9-90D4-4CDB-9F23-64E94245CC36}" type="presParOf" srcId="{BB1C78EF-9E74-43C8-B5C9-341FD8E0C799}" destId="{AFD1C4A0-CBF7-451D-9048-6BAD9F803B5E}" srcOrd="0" destOrd="0" presId="urn:microsoft.com/office/officeart/2005/8/layout/list1"/>
    <dgm:cxn modelId="{9B127648-B630-472C-90E6-4FDB027DFED1}" type="presParOf" srcId="{AFD1C4A0-CBF7-451D-9048-6BAD9F803B5E}" destId="{26155837-4DD4-41A9-AB84-489A80D83430}" srcOrd="0" destOrd="0" presId="urn:microsoft.com/office/officeart/2005/8/layout/list1"/>
    <dgm:cxn modelId="{5C321865-1931-48F6-95D2-150E3CAE6410}" type="presParOf" srcId="{AFD1C4A0-CBF7-451D-9048-6BAD9F803B5E}" destId="{30F840B2-C3CD-4D6B-9EC8-6E348339D132}" srcOrd="1" destOrd="0" presId="urn:microsoft.com/office/officeart/2005/8/layout/list1"/>
    <dgm:cxn modelId="{6CA4D763-3249-4230-8EE0-B21AFA34949A}" type="presParOf" srcId="{BB1C78EF-9E74-43C8-B5C9-341FD8E0C799}" destId="{0A3169CC-1A5E-47C5-A82E-D6C88996419A}" srcOrd="1" destOrd="0" presId="urn:microsoft.com/office/officeart/2005/8/layout/list1"/>
    <dgm:cxn modelId="{33CFBE12-A1FC-4A21-AD30-56B3A557B4D2}" type="presParOf" srcId="{BB1C78EF-9E74-43C8-B5C9-341FD8E0C799}" destId="{2F46F2F5-D1B7-41BD-AC9B-386ADAABA806}" srcOrd="2" destOrd="0" presId="urn:microsoft.com/office/officeart/2005/8/layout/list1"/>
    <dgm:cxn modelId="{89DCA9A8-4634-4A5E-822D-CF654CCF6189}" type="presParOf" srcId="{BB1C78EF-9E74-43C8-B5C9-341FD8E0C799}" destId="{E28AC6D5-FB26-4932-8FB1-70CE104B55D6}" srcOrd="3" destOrd="0" presId="urn:microsoft.com/office/officeart/2005/8/layout/list1"/>
    <dgm:cxn modelId="{C35ED4F1-EF48-4380-B929-1BEC7B7CE3F4}" type="presParOf" srcId="{BB1C78EF-9E74-43C8-B5C9-341FD8E0C799}" destId="{E75AF404-427C-46DC-B592-A38E24C8F07F}" srcOrd="4" destOrd="0" presId="urn:microsoft.com/office/officeart/2005/8/layout/list1"/>
    <dgm:cxn modelId="{3792E599-864F-4F3B-8C0F-88322B6ED2D7}" type="presParOf" srcId="{E75AF404-427C-46DC-B592-A38E24C8F07F}" destId="{6726AC75-B85A-4E9E-95AA-E015F22310D1}" srcOrd="0" destOrd="0" presId="urn:microsoft.com/office/officeart/2005/8/layout/list1"/>
    <dgm:cxn modelId="{A45EF5DE-524B-4538-A7FB-2A17761834A5}" type="presParOf" srcId="{E75AF404-427C-46DC-B592-A38E24C8F07F}" destId="{C2FCE0FA-7948-4913-AF39-A070D407E200}" srcOrd="1" destOrd="0" presId="urn:microsoft.com/office/officeart/2005/8/layout/list1"/>
    <dgm:cxn modelId="{9505ED69-6759-4C72-9D63-EAEB11643EAC}" type="presParOf" srcId="{BB1C78EF-9E74-43C8-B5C9-341FD8E0C799}" destId="{750EE702-C8E0-40C6-8BAB-0ACB38608B47}" srcOrd="5" destOrd="0" presId="urn:microsoft.com/office/officeart/2005/8/layout/list1"/>
    <dgm:cxn modelId="{62697A1E-9490-4EC7-BD82-7AAE40D2CFF9}" type="presParOf" srcId="{BB1C78EF-9E74-43C8-B5C9-341FD8E0C799}" destId="{3C73912C-0F6C-4334-958A-601B38D0F70D}" srcOrd="6" destOrd="0" presId="urn:microsoft.com/office/officeart/2005/8/layout/list1"/>
    <dgm:cxn modelId="{BA173804-F2D0-4327-8530-BB795FD5BDA4}" type="presParOf" srcId="{BB1C78EF-9E74-43C8-B5C9-341FD8E0C799}" destId="{6834EC51-1C37-4459-A02B-85FCCE280385}" srcOrd="7" destOrd="0" presId="urn:microsoft.com/office/officeart/2005/8/layout/list1"/>
    <dgm:cxn modelId="{F10FDC4D-E7D2-49FE-B544-EE76EF3D0446}" type="presParOf" srcId="{BB1C78EF-9E74-43C8-B5C9-341FD8E0C799}" destId="{E27D945B-D121-491A-AC73-CE2F44C1E904}" srcOrd="8" destOrd="0" presId="urn:microsoft.com/office/officeart/2005/8/layout/list1"/>
    <dgm:cxn modelId="{5D10250F-134F-4DBE-9723-C76CE7C9EAF2}" type="presParOf" srcId="{E27D945B-D121-491A-AC73-CE2F44C1E904}" destId="{A14598AF-5E52-433E-8870-0CA54DBEA957}" srcOrd="0" destOrd="0" presId="urn:microsoft.com/office/officeart/2005/8/layout/list1"/>
    <dgm:cxn modelId="{78EFC4D3-A311-4607-B86D-5AAB29B95F18}" type="presParOf" srcId="{E27D945B-D121-491A-AC73-CE2F44C1E904}" destId="{22094DC1-F9DB-4A39-91F7-16EA1710835D}" srcOrd="1" destOrd="0" presId="urn:microsoft.com/office/officeart/2005/8/layout/list1"/>
    <dgm:cxn modelId="{ADC2B622-7B16-4155-B4C6-C6F7F7D83D7F}" type="presParOf" srcId="{BB1C78EF-9E74-43C8-B5C9-341FD8E0C799}" destId="{80D830EC-E4F9-4165-8326-5785B069D9E0}" srcOrd="9" destOrd="0" presId="urn:microsoft.com/office/officeart/2005/8/layout/list1"/>
    <dgm:cxn modelId="{070B971B-ACC6-445A-9641-66421985884C}" type="presParOf" srcId="{BB1C78EF-9E74-43C8-B5C9-341FD8E0C799}" destId="{7B550B15-20D8-44C0-8840-1DD068305800}" srcOrd="10" destOrd="0" presId="urn:microsoft.com/office/officeart/2005/8/layout/list1"/>
    <dgm:cxn modelId="{37584AC0-3B15-4CA2-8043-4A89C72A02AE}" type="presParOf" srcId="{BB1C78EF-9E74-43C8-B5C9-341FD8E0C799}" destId="{A82AB613-5B77-4955-9154-37E77380C87B}" srcOrd="11" destOrd="0" presId="urn:microsoft.com/office/officeart/2005/8/layout/list1"/>
    <dgm:cxn modelId="{BCDF328A-605A-4559-9721-D01D46072CE0}" type="presParOf" srcId="{BB1C78EF-9E74-43C8-B5C9-341FD8E0C799}" destId="{A52AF6CF-45B7-4350-B30E-37EF78AE0F6E}" srcOrd="12" destOrd="0" presId="urn:microsoft.com/office/officeart/2005/8/layout/list1"/>
    <dgm:cxn modelId="{26785F9B-C01C-4781-BC61-0B1165B7E6D8}" type="presParOf" srcId="{A52AF6CF-45B7-4350-B30E-37EF78AE0F6E}" destId="{5FF2072F-AA81-45C2-9F59-F98C9E2F337D}" srcOrd="0" destOrd="0" presId="urn:microsoft.com/office/officeart/2005/8/layout/list1"/>
    <dgm:cxn modelId="{97A0FDEB-4624-4C6E-83E8-07F4BE26086F}" type="presParOf" srcId="{A52AF6CF-45B7-4350-B30E-37EF78AE0F6E}" destId="{E443E47B-8C38-418F-9AEB-C123D89883F5}" srcOrd="1" destOrd="0" presId="urn:microsoft.com/office/officeart/2005/8/layout/list1"/>
    <dgm:cxn modelId="{46002435-459F-42E0-865A-F45303FBB871}" type="presParOf" srcId="{BB1C78EF-9E74-43C8-B5C9-341FD8E0C799}" destId="{3501A06C-A4DB-4D57-B003-71B9F35C6ECF}" srcOrd="13" destOrd="0" presId="urn:microsoft.com/office/officeart/2005/8/layout/list1"/>
    <dgm:cxn modelId="{15533F5A-E303-4441-B568-1FC8D56E3569}" type="presParOf" srcId="{BB1C78EF-9E74-43C8-B5C9-341FD8E0C799}" destId="{781EBAA1-077E-4F6C-A72B-62C3E4A14D3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037F57-BC0D-4C46-B3E5-5238FAF3B3A2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F54E4B0-46DE-49C7-B758-E43E054F9D30}">
      <dgm:prSet phldrT="[Текст]" custT="1"/>
      <dgm:spPr/>
      <dgm:t>
        <a:bodyPr/>
        <a:lstStyle/>
        <a:p>
          <a:r>
            <a:rPr lang="uk-UA" sz="2000" b="1" noProof="0" dirty="0" smtClean="0"/>
            <a:t>Статус:</a:t>
          </a:r>
          <a:endParaRPr lang="uk-UA" sz="2000" b="1" noProof="0" dirty="0"/>
        </a:p>
      </dgm:t>
    </dgm:pt>
    <dgm:pt modelId="{4D53C392-1B38-4F9D-B740-7C1A0085C1A6}" type="parTrans" cxnId="{FF374144-18F1-4EF2-A39A-7BA38DB4EE5A}">
      <dgm:prSet/>
      <dgm:spPr/>
      <dgm:t>
        <a:bodyPr/>
        <a:lstStyle/>
        <a:p>
          <a:endParaRPr lang="uk-UA" sz="2000" noProof="0" dirty="0"/>
        </a:p>
      </dgm:t>
    </dgm:pt>
    <dgm:pt modelId="{B0F03544-3D8D-496B-8495-9BC9CA9B7CAB}" type="sibTrans" cxnId="{FF374144-18F1-4EF2-A39A-7BA38DB4EE5A}">
      <dgm:prSet/>
      <dgm:spPr/>
      <dgm:t>
        <a:bodyPr/>
        <a:lstStyle/>
        <a:p>
          <a:endParaRPr lang="uk-UA" sz="2000" noProof="0" dirty="0"/>
        </a:p>
      </dgm:t>
    </dgm:pt>
    <dgm:pt modelId="{1CB0C887-DA9D-4FA5-A4DC-CA0A8D113017}">
      <dgm:prSet phldrT="[Текст]" custT="1"/>
      <dgm:spPr/>
      <dgm:t>
        <a:bodyPr/>
        <a:lstStyle/>
        <a:p>
          <a:r>
            <a:rPr lang="uk-UA" sz="2000" b="1" noProof="0" dirty="0" smtClean="0"/>
            <a:t>Цільова аудиторія:</a:t>
          </a:r>
          <a:endParaRPr lang="uk-UA" sz="2000" b="1" noProof="0" dirty="0"/>
        </a:p>
      </dgm:t>
    </dgm:pt>
    <dgm:pt modelId="{DE343E6A-8861-493D-946E-85EDD23EFEB9}" type="parTrans" cxnId="{90BE3D0D-F82F-45AD-AFB5-8D15BD4128A6}">
      <dgm:prSet/>
      <dgm:spPr/>
      <dgm:t>
        <a:bodyPr/>
        <a:lstStyle/>
        <a:p>
          <a:endParaRPr lang="uk-UA" sz="2000" noProof="0" dirty="0"/>
        </a:p>
      </dgm:t>
    </dgm:pt>
    <dgm:pt modelId="{533BDC26-7EA5-4887-A3D7-663CF7803A1D}" type="sibTrans" cxnId="{90BE3D0D-F82F-45AD-AFB5-8D15BD4128A6}">
      <dgm:prSet/>
      <dgm:spPr/>
      <dgm:t>
        <a:bodyPr/>
        <a:lstStyle/>
        <a:p>
          <a:endParaRPr lang="uk-UA" sz="2000" noProof="0" dirty="0"/>
        </a:p>
      </dgm:t>
    </dgm:pt>
    <dgm:pt modelId="{7AE385FB-44A3-454D-B232-44B63504FD9B}">
      <dgm:prSet phldrT="[Текст]" custT="1"/>
      <dgm:spPr/>
      <dgm:t>
        <a:bodyPr/>
        <a:lstStyle/>
        <a:p>
          <a:r>
            <a:rPr lang="uk-UA" sz="2000" b="1" noProof="0" dirty="0" smtClean="0"/>
            <a:t>Час вивчення:</a:t>
          </a:r>
          <a:endParaRPr lang="uk-UA" sz="2000" b="1" noProof="0" dirty="0"/>
        </a:p>
      </dgm:t>
    </dgm:pt>
    <dgm:pt modelId="{CF8AC9FB-A83D-4968-8C86-2ED71E9A7C5F}" type="parTrans" cxnId="{99FEC538-0B20-4CCA-B6B0-1F3E6CFB24CA}">
      <dgm:prSet/>
      <dgm:spPr/>
      <dgm:t>
        <a:bodyPr/>
        <a:lstStyle/>
        <a:p>
          <a:endParaRPr lang="uk-UA" sz="2000" noProof="0" dirty="0"/>
        </a:p>
      </dgm:t>
    </dgm:pt>
    <dgm:pt modelId="{F1B9EFBC-9F3A-4EFF-BCA7-3F3F7CF1C130}" type="sibTrans" cxnId="{99FEC538-0B20-4CCA-B6B0-1F3E6CFB24CA}">
      <dgm:prSet/>
      <dgm:spPr/>
      <dgm:t>
        <a:bodyPr/>
        <a:lstStyle/>
        <a:p>
          <a:endParaRPr lang="uk-UA" sz="2000" noProof="0" dirty="0"/>
        </a:p>
      </dgm:t>
    </dgm:pt>
    <dgm:pt modelId="{02A41767-8825-40B0-BC17-DB2FD23B96DA}">
      <dgm:prSet phldrT="[Текст]" custT="1"/>
      <dgm:spPr/>
      <dgm:t>
        <a:bodyPr/>
        <a:lstStyle/>
        <a:p>
          <a:r>
            <a:rPr lang="uk-UA" sz="2000" b="1" noProof="0" dirty="0" smtClean="0"/>
            <a:t>Форма контролю:</a:t>
          </a:r>
          <a:endParaRPr lang="uk-UA" sz="2000" b="1" noProof="0" dirty="0"/>
        </a:p>
      </dgm:t>
    </dgm:pt>
    <dgm:pt modelId="{B10BFF54-C5F4-4688-AC9E-F87ECF04BD25}" type="parTrans" cxnId="{09499CD4-DF71-41E6-938F-B12120E9714C}">
      <dgm:prSet/>
      <dgm:spPr/>
      <dgm:t>
        <a:bodyPr/>
        <a:lstStyle/>
        <a:p>
          <a:endParaRPr lang="uk-UA" sz="2000" noProof="0" dirty="0"/>
        </a:p>
      </dgm:t>
    </dgm:pt>
    <dgm:pt modelId="{63E72B05-ED16-4AD4-AB62-2346DF38A959}" type="sibTrans" cxnId="{09499CD4-DF71-41E6-938F-B12120E9714C}">
      <dgm:prSet/>
      <dgm:spPr/>
      <dgm:t>
        <a:bodyPr/>
        <a:lstStyle/>
        <a:p>
          <a:endParaRPr lang="uk-UA" sz="2000" noProof="0" dirty="0"/>
        </a:p>
      </dgm:t>
    </dgm:pt>
    <dgm:pt modelId="{35098CF1-9238-4A0C-9D10-46652A546463}">
      <dgm:prSet phldrT="[Текст]" custT="1"/>
      <dgm:spPr>
        <a:solidFill>
          <a:schemeClr val="tx1">
            <a:lumMod val="95000"/>
          </a:schemeClr>
        </a:solidFill>
      </dgm:spPr>
      <dgm:t>
        <a:bodyPr/>
        <a:lstStyle/>
        <a:p>
          <a:r>
            <a:rPr lang="uk-UA" sz="2000" noProof="0" dirty="0" smtClean="0"/>
            <a:t>Вибіркова дисципліна</a:t>
          </a:r>
          <a:endParaRPr lang="uk-UA" sz="2000" noProof="0" dirty="0"/>
        </a:p>
      </dgm:t>
    </dgm:pt>
    <dgm:pt modelId="{1D6039D3-6215-4CBC-A944-3224CB21077C}" type="parTrans" cxnId="{5049182B-D324-4781-86EF-031AA636DD5D}">
      <dgm:prSet/>
      <dgm:spPr/>
      <dgm:t>
        <a:bodyPr/>
        <a:lstStyle/>
        <a:p>
          <a:endParaRPr lang="uk-UA" sz="2000" noProof="0" dirty="0"/>
        </a:p>
      </dgm:t>
    </dgm:pt>
    <dgm:pt modelId="{FAEF6762-516A-4FFE-B74F-1C5B88DC9638}" type="sibTrans" cxnId="{5049182B-D324-4781-86EF-031AA636DD5D}">
      <dgm:prSet/>
      <dgm:spPr/>
      <dgm:t>
        <a:bodyPr/>
        <a:lstStyle/>
        <a:p>
          <a:endParaRPr lang="uk-UA" sz="2000" noProof="0" dirty="0"/>
        </a:p>
      </dgm:t>
    </dgm:pt>
    <dgm:pt modelId="{CFD98EC0-A64B-4E2B-B440-531F4FA16D5F}">
      <dgm:prSet phldrT="[Текст]" custT="1"/>
      <dgm:spPr>
        <a:solidFill>
          <a:schemeClr val="tx1">
            <a:lumMod val="95000"/>
          </a:schemeClr>
        </a:solidFill>
      </dgm:spPr>
      <dgm:t>
        <a:bodyPr/>
        <a:lstStyle/>
        <a:p>
          <a:pPr algn="just"/>
          <a:r>
            <a:rPr lang="uk-UA" sz="2000" noProof="0" dirty="0" smtClean="0"/>
            <a:t>Студенти 3-го курсу (спеціальності «Облік і оподаткування», «Фінанси, банківська справа та страхування»</a:t>
          </a:r>
          <a:endParaRPr lang="uk-UA" sz="2000" noProof="0" dirty="0"/>
        </a:p>
      </dgm:t>
    </dgm:pt>
    <dgm:pt modelId="{3054747E-95A8-4B80-84F8-26DEBB8A4E58}" type="parTrans" cxnId="{2BF2BD81-EB8B-4C7A-A433-3CF8AB217203}">
      <dgm:prSet/>
      <dgm:spPr/>
      <dgm:t>
        <a:bodyPr/>
        <a:lstStyle/>
        <a:p>
          <a:endParaRPr lang="uk-UA" sz="2000" noProof="0" dirty="0"/>
        </a:p>
      </dgm:t>
    </dgm:pt>
    <dgm:pt modelId="{258C5163-D580-45E7-80EF-7187FB52311E}" type="sibTrans" cxnId="{2BF2BD81-EB8B-4C7A-A433-3CF8AB217203}">
      <dgm:prSet/>
      <dgm:spPr/>
      <dgm:t>
        <a:bodyPr/>
        <a:lstStyle/>
        <a:p>
          <a:endParaRPr lang="uk-UA" sz="2000" noProof="0" dirty="0"/>
        </a:p>
      </dgm:t>
    </dgm:pt>
    <dgm:pt modelId="{243D2ED8-6B72-4C1E-86BC-565AEEC9249C}">
      <dgm:prSet phldrT="[Текст]" custT="1"/>
      <dgm:spPr>
        <a:solidFill>
          <a:schemeClr val="tx1">
            <a:lumMod val="95000"/>
          </a:schemeClr>
        </a:solidFill>
      </dgm:spPr>
      <dgm:t>
        <a:bodyPr/>
        <a:lstStyle/>
        <a:p>
          <a:r>
            <a:rPr lang="uk-UA" sz="2000" noProof="0" dirty="0" smtClean="0"/>
            <a:t>6-й семестр</a:t>
          </a:r>
          <a:endParaRPr lang="uk-UA" sz="2000" noProof="0" dirty="0"/>
        </a:p>
      </dgm:t>
    </dgm:pt>
    <dgm:pt modelId="{E9A9B720-4E7A-410C-A82A-FDC282618882}" type="parTrans" cxnId="{F3B8402C-75C9-4638-B817-407AFBC8AF28}">
      <dgm:prSet/>
      <dgm:spPr/>
      <dgm:t>
        <a:bodyPr/>
        <a:lstStyle/>
        <a:p>
          <a:endParaRPr lang="uk-UA" sz="2000" noProof="0" dirty="0"/>
        </a:p>
      </dgm:t>
    </dgm:pt>
    <dgm:pt modelId="{FA845087-7789-4D8B-A30C-E7C68DD4F102}" type="sibTrans" cxnId="{F3B8402C-75C9-4638-B817-407AFBC8AF28}">
      <dgm:prSet/>
      <dgm:spPr/>
      <dgm:t>
        <a:bodyPr/>
        <a:lstStyle/>
        <a:p>
          <a:endParaRPr lang="uk-UA" sz="2000" noProof="0" dirty="0"/>
        </a:p>
      </dgm:t>
    </dgm:pt>
    <dgm:pt modelId="{F08824C3-F433-47F5-A9EA-3A0930A3A74C}">
      <dgm:prSet phldrT="[Текст]" custT="1"/>
      <dgm:spPr>
        <a:solidFill>
          <a:schemeClr val="tx1">
            <a:lumMod val="95000"/>
          </a:schemeClr>
        </a:solidFill>
      </dgm:spPr>
      <dgm:t>
        <a:bodyPr/>
        <a:lstStyle/>
        <a:p>
          <a:r>
            <a:rPr lang="uk-UA" sz="2000" noProof="0" dirty="0" smtClean="0"/>
            <a:t>Залік</a:t>
          </a:r>
          <a:endParaRPr lang="uk-UA" sz="2000" noProof="0" dirty="0"/>
        </a:p>
      </dgm:t>
    </dgm:pt>
    <dgm:pt modelId="{FC6AEF08-017A-4D56-82EF-A5D4DB821984}" type="parTrans" cxnId="{9AE79FC4-D946-4A5F-9B83-737A7016747F}">
      <dgm:prSet/>
      <dgm:spPr/>
      <dgm:t>
        <a:bodyPr/>
        <a:lstStyle/>
        <a:p>
          <a:endParaRPr lang="uk-UA" sz="2000" noProof="0" dirty="0"/>
        </a:p>
      </dgm:t>
    </dgm:pt>
    <dgm:pt modelId="{9B4B49AF-99AE-47FE-B9CE-2B3ABF13C4B7}" type="sibTrans" cxnId="{9AE79FC4-D946-4A5F-9B83-737A7016747F}">
      <dgm:prSet/>
      <dgm:spPr/>
      <dgm:t>
        <a:bodyPr/>
        <a:lstStyle/>
        <a:p>
          <a:endParaRPr lang="uk-UA" sz="2000" noProof="0" dirty="0"/>
        </a:p>
      </dgm:t>
    </dgm:pt>
    <dgm:pt modelId="{70D18400-BF7F-46B2-889C-28B1CD55362A}" type="pres">
      <dgm:prSet presAssocID="{16037F57-BC0D-4C46-B3E5-5238FAF3B3A2}" presName="Name0" presStyleCnt="0">
        <dgm:presLayoutVars>
          <dgm:dir/>
          <dgm:animLvl val="lvl"/>
          <dgm:resizeHandles val="exact"/>
        </dgm:presLayoutVars>
      </dgm:prSet>
      <dgm:spPr/>
    </dgm:pt>
    <dgm:pt modelId="{750D507E-1922-4123-AB78-79274B84D125}" type="pres">
      <dgm:prSet presAssocID="{EF54E4B0-46DE-49C7-B758-E43E054F9D30}" presName="linNode" presStyleCnt="0"/>
      <dgm:spPr/>
    </dgm:pt>
    <dgm:pt modelId="{8956A3DC-F0BF-4771-8AFF-1350F4A91D8B}" type="pres">
      <dgm:prSet presAssocID="{EF54E4B0-46DE-49C7-B758-E43E054F9D30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8E4B0806-9226-4711-A9A4-7B030910BF4E}" type="pres">
      <dgm:prSet presAssocID="{EF54E4B0-46DE-49C7-B758-E43E054F9D30}" presName="descendantText" presStyleLbl="alignAccFollowNode1" presStyleIdx="0" presStyleCnt="4">
        <dgm:presLayoutVars>
          <dgm:bulletEnabled val="1"/>
        </dgm:presLayoutVars>
      </dgm:prSet>
      <dgm:spPr/>
    </dgm:pt>
    <dgm:pt modelId="{ED2944E8-2989-4F0C-940D-B0B1EB55A405}" type="pres">
      <dgm:prSet presAssocID="{B0F03544-3D8D-496B-8495-9BC9CA9B7CAB}" presName="sp" presStyleCnt="0"/>
      <dgm:spPr/>
    </dgm:pt>
    <dgm:pt modelId="{A80982CC-5C1D-4E72-BA57-060DB31A4B38}" type="pres">
      <dgm:prSet presAssocID="{1CB0C887-DA9D-4FA5-A4DC-CA0A8D113017}" presName="linNode" presStyleCnt="0"/>
      <dgm:spPr/>
    </dgm:pt>
    <dgm:pt modelId="{9B70CF61-6DAC-4C7B-934A-7A488B75317F}" type="pres">
      <dgm:prSet presAssocID="{1CB0C887-DA9D-4FA5-A4DC-CA0A8D113017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D69DD35C-F167-4986-8213-E71F44B5F027}" type="pres">
      <dgm:prSet presAssocID="{1CB0C887-DA9D-4FA5-A4DC-CA0A8D113017}" presName="descendantText" presStyleLbl="alignAccFollowNode1" presStyleIdx="1" presStyleCnt="4">
        <dgm:presLayoutVars>
          <dgm:bulletEnabled val="1"/>
        </dgm:presLayoutVars>
      </dgm:prSet>
      <dgm:spPr/>
    </dgm:pt>
    <dgm:pt modelId="{8F524AE0-AE82-4175-AAFC-8B271D30E94C}" type="pres">
      <dgm:prSet presAssocID="{533BDC26-7EA5-4887-A3D7-663CF7803A1D}" presName="sp" presStyleCnt="0"/>
      <dgm:spPr/>
    </dgm:pt>
    <dgm:pt modelId="{8BADD149-E666-4022-8C8C-08D6E07A580E}" type="pres">
      <dgm:prSet presAssocID="{7AE385FB-44A3-454D-B232-44B63504FD9B}" presName="linNode" presStyleCnt="0"/>
      <dgm:spPr/>
    </dgm:pt>
    <dgm:pt modelId="{60455B46-CB03-41B7-8BD5-3A6C2043D1F7}" type="pres">
      <dgm:prSet presAssocID="{7AE385FB-44A3-454D-B232-44B63504FD9B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7EA06D67-6DA8-4C66-B25C-794B45905DBB}" type="pres">
      <dgm:prSet presAssocID="{7AE385FB-44A3-454D-B232-44B63504FD9B}" presName="descendantText" presStyleLbl="alignAccFollowNode1" presStyleIdx="2" presStyleCnt="4">
        <dgm:presLayoutVars>
          <dgm:bulletEnabled val="1"/>
        </dgm:presLayoutVars>
      </dgm:prSet>
      <dgm:spPr/>
    </dgm:pt>
    <dgm:pt modelId="{0B200AB4-D751-49E3-8524-CF04912537F4}" type="pres">
      <dgm:prSet presAssocID="{F1B9EFBC-9F3A-4EFF-BCA7-3F3F7CF1C130}" presName="sp" presStyleCnt="0"/>
      <dgm:spPr/>
    </dgm:pt>
    <dgm:pt modelId="{65A8AA06-F868-4415-BFC1-46B8FD3228B2}" type="pres">
      <dgm:prSet presAssocID="{02A41767-8825-40B0-BC17-DB2FD23B96DA}" presName="linNode" presStyleCnt="0"/>
      <dgm:spPr/>
    </dgm:pt>
    <dgm:pt modelId="{61C1C2CD-7EF5-4D61-95F5-0EBFF24C7BFF}" type="pres">
      <dgm:prSet presAssocID="{02A41767-8825-40B0-BC17-DB2FD23B96DA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F9F7136B-DC1F-4EBB-B6BE-F6EA0ECE3085}" type="pres">
      <dgm:prSet presAssocID="{02A41767-8825-40B0-BC17-DB2FD23B96DA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77EAE178-70CB-4EF0-B899-0BD8BEE2A2AE}" type="presOf" srcId="{7AE385FB-44A3-454D-B232-44B63504FD9B}" destId="{60455B46-CB03-41B7-8BD5-3A6C2043D1F7}" srcOrd="0" destOrd="0" presId="urn:microsoft.com/office/officeart/2005/8/layout/vList5"/>
    <dgm:cxn modelId="{9AE79FC4-D946-4A5F-9B83-737A7016747F}" srcId="{02A41767-8825-40B0-BC17-DB2FD23B96DA}" destId="{F08824C3-F433-47F5-A9EA-3A0930A3A74C}" srcOrd="0" destOrd="0" parTransId="{FC6AEF08-017A-4D56-82EF-A5D4DB821984}" sibTransId="{9B4B49AF-99AE-47FE-B9CE-2B3ABF13C4B7}"/>
    <dgm:cxn modelId="{071ED0B5-8A98-457D-B8A2-FB96B8AA56EF}" type="presOf" srcId="{02A41767-8825-40B0-BC17-DB2FD23B96DA}" destId="{61C1C2CD-7EF5-4D61-95F5-0EBFF24C7BFF}" srcOrd="0" destOrd="0" presId="urn:microsoft.com/office/officeart/2005/8/layout/vList5"/>
    <dgm:cxn modelId="{09499CD4-DF71-41E6-938F-B12120E9714C}" srcId="{16037F57-BC0D-4C46-B3E5-5238FAF3B3A2}" destId="{02A41767-8825-40B0-BC17-DB2FD23B96DA}" srcOrd="3" destOrd="0" parTransId="{B10BFF54-C5F4-4688-AC9E-F87ECF04BD25}" sibTransId="{63E72B05-ED16-4AD4-AB62-2346DF38A959}"/>
    <dgm:cxn modelId="{7B4B3BD0-A54B-422D-8754-3B76B78F5ABC}" type="presOf" srcId="{F08824C3-F433-47F5-A9EA-3A0930A3A74C}" destId="{F9F7136B-DC1F-4EBB-B6BE-F6EA0ECE3085}" srcOrd="0" destOrd="0" presId="urn:microsoft.com/office/officeart/2005/8/layout/vList5"/>
    <dgm:cxn modelId="{F3B8402C-75C9-4638-B817-407AFBC8AF28}" srcId="{7AE385FB-44A3-454D-B232-44B63504FD9B}" destId="{243D2ED8-6B72-4C1E-86BC-565AEEC9249C}" srcOrd="0" destOrd="0" parTransId="{E9A9B720-4E7A-410C-A82A-FDC282618882}" sibTransId="{FA845087-7789-4D8B-A30C-E7C68DD4F102}"/>
    <dgm:cxn modelId="{B2BFDB86-6EA1-41FE-84F2-F9E512E99259}" type="presOf" srcId="{35098CF1-9238-4A0C-9D10-46652A546463}" destId="{8E4B0806-9226-4711-A9A4-7B030910BF4E}" srcOrd="0" destOrd="0" presId="urn:microsoft.com/office/officeart/2005/8/layout/vList5"/>
    <dgm:cxn modelId="{90BE3D0D-F82F-45AD-AFB5-8D15BD4128A6}" srcId="{16037F57-BC0D-4C46-B3E5-5238FAF3B3A2}" destId="{1CB0C887-DA9D-4FA5-A4DC-CA0A8D113017}" srcOrd="1" destOrd="0" parTransId="{DE343E6A-8861-493D-946E-85EDD23EFEB9}" sibTransId="{533BDC26-7EA5-4887-A3D7-663CF7803A1D}"/>
    <dgm:cxn modelId="{2175FC17-3130-453B-8FC8-FB2E4CD2FFDE}" type="presOf" srcId="{CFD98EC0-A64B-4E2B-B440-531F4FA16D5F}" destId="{D69DD35C-F167-4986-8213-E71F44B5F027}" srcOrd="0" destOrd="0" presId="urn:microsoft.com/office/officeart/2005/8/layout/vList5"/>
    <dgm:cxn modelId="{5049182B-D324-4781-86EF-031AA636DD5D}" srcId="{EF54E4B0-46DE-49C7-B758-E43E054F9D30}" destId="{35098CF1-9238-4A0C-9D10-46652A546463}" srcOrd="0" destOrd="0" parTransId="{1D6039D3-6215-4CBC-A944-3224CB21077C}" sibTransId="{FAEF6762-516A-4FFE-B74F-1C5B88DC9638}"/>
    <dgm:cxn modelId="{6B8F4FEA-F7DD-48DB-9FE9-9918FB73C1E8}" type="presOf" srcId="{1CB0C887-DA9D-4FA5-A4DC-CA0A8D113017}" destId="{9B70CF61-6DAC-4C7B-934A-7A488B75317F}" srcOrd="0" destOrd="0" presId="urn:microsoft.com/office/officeart/2005/8/layout/vList5"/>
    <dgm:cxn modelId="{2BF2BD81-EB8B-4C7A-A433-3CF8AB217203}" srcId="{1CB0C887-DA9D-4FA5-A4DC-CA0A8D113017}" destId="{CFD98EC0-A64B-4E2B-B440-531F4FA16D5F}" srcOrd="0" destOrd="0" parTransId="{3054747E-95A8-4B80-84F8-26DEBB8A4E58}" sibTransId="{258C5163-D580-45E7-80EF-7187FB52311E}"/>
    <dgm:cxn modelId="{540CD0B5-AF22-4EBD-8355-AD6B5684A257}" type="presOf" srcId="{16037F57-BC0D-4C46-B3E5-5238FAF3B3A2}" destId="{70D18400-BF7F-46B2-889C-28B1CD55362A}" srcOrd="0" destOrd="0" presId="urn:microsoft.com/office/officeart/2005/8/layout/vList5"/>
    <dgm:cxn modelId="{99FEC538-0B20-4CCA-B6B0-1F3E6CFB24CA}" srcId="{16037F57-BC0D-4C46-B3E5-5238FAF3B3A2}" destId="{7AE385FB-44A3-454D-B232-44B63504FD9B}" srcOrd="2" destOrd="0" parTransId="{CF8AC9FB-A83D-4968-8C86-2ED71E9A7C5F}" sibTransId="{F1B9EFBC-9F3A-4EFF-BCA7-3F3F7CF1C130}"/>
    <dgm:cxn modelId="{C713E2B0-959B-44BC-BA35-BD942F1724FC}" type="presOf" srcId="{EF54E4B0-46DE-49C7-B758-E43E054F9D30}" destId="{8956A3DC-F0BF-4771-8AFF-1350F4A91D8B}" srcOrd="0" destOrd="0" presId="urn:microsoft.com/office/officeart/2005/8/layout/vList5"/>
    <dgm:cxn modelId="{FF374144-18F1-4EF2-A39A-7BA38DB4EE5A}" srcId="{16037F57-BC0D-4C46-B3E5-5238FAF3B3A2}" destId="{EF54E4B0-46DE-49C7-B758-E43E054F9D30}" srcOrd="0" destOrd="0" parTransId="{4D53C392-1B38-4F9D-B740-7C1A0085C1A6}" sibTransId="{B0F03544-3D8D-496B-8495-9BC9CA9B7CAB}"/>
    <dgm:cxn modelId="{2CB338BB-BF7D-48BA-A9D0-6149295885DB}" type="presOf" srcId="{243D2ED8-6B72-4C1E-86BC-565AEEC9249C}" destId="{7EA06D67-6DA8-4C66-B25C-794B45905DBB}" srcOrd="0" destOrd="0" presId="urn:microsoft.com/office/officeart/2005/8/layout/vList5"/>
    <dgm:cxn modelId="{15F14C3C-51BD-48A3-948B-20BDC85F0D22}" type="presParOf" srcId="{70D18400-BF7F-46B2-889C-28B1CD55362A}" destId="{750D507E-1922-4123-AB78-79274B84D125}" srcOrd="0" destOrd="0" presId="urn:microsoft.com/office/officeart/2005/8/layout/vList5"/>
    <dgm:cxn modelId="{B5C1DBB5-BDEE-4059-9CDB-D3F657E9FF24}" type="presParOf" srcId="{750D507E-1922-4123-AB78-79274B84D125}" destId="{8956A3DC-F0BF-4771-8AFF-1350F4A91D8B}" srcOrd="0" destOrd="0" presId="urn:microsoft.com/office/officeart/2005/8/layout/vList5"/>
    <dgm:cxn modelId="{D6BFF11C-88D1-4964-8F11-39FCBDB72D90}" type="presParOf" srcId="{750D507E-1922-4123-AB78-79274B84D125}" destId="{8E4B0806-9226-4711-A9A4-7B030910BF4E}" srcOrd="1" destOrd="0" presId="urn:microsoft.com/office/officeart/2005/8/layout/vList5"/>
    <dgm:cxn modelId="{06B48F24-2129-4238-A847-04E7BC3B39CA}" type="presParOf" srcId="{70D18400-BF7F-46B2-889C-28B1CD55362A}" destId="{ED2944E8-2989-4F0C-940D-B0B1EB55A405}" srcOrd="1" destOrd="0" presId="urn:microsoft.com/office/officeart/2005/8/layout/vList5"/>
    <dgm:cxn modelId="{C5D0D2B2-A5E3-44BD-9B32-A11DCD42BCC4}" type="presParOf" srcId="{70D18400-BF7F-46B2-889C-28B1CD55362A}" destId="{A80982CC-5C1D-4E72-BA57-060DB31A4B38}" srcOrd="2" destOrd="0" presId="urn:microsoft.com/office/officeart/2005/8/layout/vList5"/>
    <dgm:cxn modelId="{9EDF02AE-BC4B-4837-B726-3DA4FB661188}" type="presParOf" srcId="{A80982CC-5C1D-4E72-BA57-060DB31A4B38}" destId="{9B70CF61-6DAC-4C7B-934A-7A488B75317F}" srcOrd="0" destOrd="0" presId="urn:microsoft.com/office/officeart/2005/8/layout/vList5"/>
    <dgm:cxn modelId="{0C1F7A34-7ED9-479A-B669-7102ED8C69B1}" type="presParOf" srcId="{A80982CC-5C1D-4E72-BA57-060DB31A4B38}" destId="{D69DD35C-F167-4986-8213-E71F44B5F027}" srcOrd="1" destOrd="0" presId="urn:microsoft.com/office/officeart/2005/8/layout/vList5"/>
    <dgm:cxn modelId="{D627A0DD-C268-40A5-9955-3237B2E1A54C}" type="presParOf" srcId="{70D18400-BF7F-46B2-889C-28B1CD55362A}" destId="{8F524AE0-AE82-4175-AAFC-8B271D30E94C}" srcOrd="3" destOrd="0" presId="urn:microsoft.com/office/officeart/2005/8/layout/vList5"/>
    <dgm:cxn modelId="{CBA227A5-0E66-4B33-AB1A-EF0FD0EC2EF6}" type="presParOf" srcId="{70D18400-BF7F-46B2-889C-28B1CD55362A}" destId="{8BADD149-E666-4022-8C8C-08D6E07A580E}" srcOrd="4" destOrd="0" presId="urn:microsoft.com/office/officeart/2005/8/layout/vList5"/>
    <dgm:cxn modelId="{9EBDFC6F-A408-4BD9-861B-02127149C6B4}" type="presParOf" srcId="{8BADD149-E666-4022-8C8C-08D6E07A580E}" destId="{60455B46-CB03-41B7-8BD5-3A6C2043D1F7}" srcOrd="0" destOrd="0" presId="urn:microsoft.com/office/officeart/2005/8/layout/vList5"/>
    <dgm:cxn modelId="{D273CF81-B3A4-4465-A6EC-608ADF90A575}" type="presParOf" srcId="{8BADD149-E666-4022-8C8C-08D6E07A580E}" destId="{7EA06D67-6DA8-4C66-B25C-794B45905DBB}" srcOrd="1" destOrd="0" presId="urn:microsoft.com/office/officeart/2005/8/layout/vList5"/>
    <dgm:cxn modelId="{0B9AC853-5A4D-4819-9CD0-BBA8FFB55760}" type="presParOf" srcId="{70D18400-BF7F-46B2-889C-28B1CD55362A}" destId="{0B200AB4-D751-49E3-8524-CF04912537F4}" srcOrd="5" destOrd="0" presId="urn:microsoft.com/office/officeart/2005/8/layout/vList5"/>
    <dgm:cxn modelId="{22C3BEC1-DC06-4D40-8B94-74DD8ACDE791}" type="presParOf" srcId="{70D18400-BF7F-46B2-889C-28B1CD55362A}" destId="{65A8AA06-F868-4415-BFC1-46B8FD3228B2}" srcOrd="6" destOrd="0" presId="urn:microsoft.com/office/officeart/2005/8/layout/vList5"/>
    <dgm:cxn modelId="{65FFE2C9-3741-4DDB-B9A6-DFC10002BE6A}" type="presParOf" srcId="{65A8AA06-F868-4415-BFC1-46B8FD3228B2}" destId="{61C1C2CD-7EF5-4D61-95F5-0EBFF24C7BFF}" srcOrd="0" destOrd="0" presId="urn:microsoft.com/office/officeart/2005/8/layout/vList5"/>
    <dgm:cxn modelId="{5F8175B1-D2FB-4389-8AF3-052DF33C5397}" type="presParOf" srcId="{65A8AA06-F868-4415-BFC1-46B8FD3228B2}" destId="{F9F7136B-DC1F-4EBB-B6BE-F6EA0ECE308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85C2C-F70E-4742-A684-121FB9F888A6}">
      <dsp:nvSpPr>
        <dsp:cNvPr id="0" name=""/>
        <dsp:cNvSpPr/>
      </dsp:nvSpPr>
      <dsp:spPr>
        <a:xfrm>
          <a:off x="0" y="207298"/>
          <a:ext cx="9505056" cy="1384298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19757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noProof="0" dirty="0" smtClean="0"/>
            <a:t>1</a:t>
          </a:r>
          <a:endParaRPr lang="uk-UA" sz="2600" kern="1200" noProof="0" dirty="0"/>
        </a:p>
      </dsp:txBody>
      <dsp:txXfrm>
        <a:off x="0" y="553373"/>
        <a:ext cx="9158982" cy="692149"/>
      </dsp:txXfrm>
    </dsp:sp>
    <dsp:sp modelId="{CD62D198-F31E-48E9-B5C2-068319F175CE}">
      <dsp:nvSpPr>
        <dsp:cNvPr id="0" name=""/>
        <dsp:cNvSpPr/>
      </dsp:nvSpPr>
      <dsp:spPr>
        <a:xfrm>
          <a:off x="0" y="1274792"/>
          <a:ext cx="2927557" cy="26666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noProof="0" dirty="0" smtClean="0"/>
            <a:t>Більшість великих компаній України вже перейшли на МСФЗ</a:t>
          </a:r>
          <a:endParaRPr lang="uk-UA" sz="2600" kern="1200" noProof="0" dirty="0"/>
        </a:p>
      </dsp:txBody>
      <dsp:txXfrm>
        <a:off x="0" y="1274792"/>
        <a:ext cx="2927557" cy="2666668"/>
      </dsp:txXfrm>
    </dsp:sp>
    <dsp:sp modelId="{458288B3-C462-4FB8-B662-C9A1BC96D725}">
      <dsp:nvSpPr>
        <dsp:cNvPr id="0" name=""/>
        <dsp:cNvSpPr/>
      </dsp:nvSpPr>
      <dsp:spPr>
        <a:xfrm>
          <a:off x="2927557" y="668731"/>
          <a:ext cx="6577498" cy="1384298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19757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noProof="0" dirty="0" smtClean="0"/>
            <a:t>2</a:t>
          </a:r>
          <a:endParaRPr lang="uk-UA" sz="2600" kern="1200" noProof="0" dirty="0"/>
        </a:p>
      </dsp:txBody>
      <dsp:txXfrm>
        <a:off x="2927557" y="1014806"/>
        <a:ext cx="6231424" cy="692149"/>
      </dsp:txXfrm>
    </dsp:sp>
    <dsp:sp modelId="{545D9B28-4A2C-4855-8DEE-EBFAB04056C3}">
      <dsp:nvSpPr>
        <dsp:cNvPr id="0" name=""/>
        <dsp:cNvSpPr/>
      </dsp:nvSpPr>
      <dsp:spPr>
        <a:xfrm>
          <a:off x="2927557" y="1736225"/>
          <a:ext cx="2927557" cy="26666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noProof="0" dirty="0" smtClean="0"/>
            <a:t>Знання стандартів - це не бонус, а вимога ринку праці</a:t>
          </a:r>
          <a:endParaRPr lang="uk-UA" sz="2600" kern="1200" noProof="0" dirty="0"/>
        </a:p>
      </dsp:txBody>
      <dsp:txXfrm>
        <a:off x="2927557" y="1736225"/>
        <a:ext cx="2927557" cy="2666668"/>
      </dsp:txXfrm>
    </dsp:sp>
    <dsp:sp modelId="{F178CE3A-46D1-43E9-84A6-E35A223EAC9B}">
      <dsp:nvSpPr>
        <dsp:cNvPr id="0" name=""/>
        <dsp:cNvSpPr/>
      </dsp:nvSpPr>
      <dsp:spPr>
        <a:xfrm>
          <a:off x="5855114" y="1130164"/>
          <a:ext cx="3649941" cy="1384298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19757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noProof="0" dirty="0" smtClean="0"/>
            <a:t>3</a:t>
          </a:r>
          <a:endParaRPr lang="uk-UA" sz="2600" kern="1200" noProof="0" dirty="0"/>
        </a:p>
      </dsp:txBody>
      <dsp:txXfrm>
        <a:off x="5855114" y="1476239"/>
        <a:ext cx="3303867" cy="692149"/>
      </dsp:txXfrm>
    </dsp:sp>
    <dsp:sp modelId="{27E9F164-622E-429E-B065-05ECD9F13CB7}">
      <dsp:nvSpPr>
        <dsp:cNvPr id="0" name=""/>
        <dsp:cNvSpPr/>
      </dsp:nvSpPr>
      <dsp:spPr>
        <a:xfrm>
          <a:off x="5855114" y="2197657"/>
          <a:ext cx="2927557" cy="26276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noProof="0" dirty="0" smtClean="0"/>
            <a:t>Це твій квиток до міжнародних корпорацій (</a:t>
          </a:r>
          <a:r>
            <a:rPr lang="uk-UA" sz="2600" kern="1200" noProof="0" dirty="0" err="1" smtClean="0"/>
            <a:t>Big</a:t>
          </a:r>
          <a:r>
            <a:rPr lang="uk-UA" sz="2600" kern="1200" noProof="0" dirty="0" smtClean="0"/>
            <a:t> </a:t>
          </a:r>
          <a:r>
            <a:rPr lang="uk-UA" sz="2600" kern="1200" noProof="0" dirty="0" err="1" smtClean="0"/>
            <a:t>Four</a:t>
          </a:r>
          <a:r>
            <a:rPr lang="uk-UA" sz="2600" kern="1200" noProof="0" dirty="0" smtClean="0"/>
            <a:t>, IT-сектор, банки)</a:t>
          </a:r>
          <a:endParaRPr lang="uk-UA" sz="2600" kern="1200" noProof="0" dirty="0"/>
        </a:p>
      </dsp:txBody>
      <dsp:txXfrm>
        <a:off x="5855114" y="2197657"/>
        <a:ext cx="2927557" cy="26276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6F2F5-D1B7-41BD-AC9B-386ADAABA806}">
      <dsp:nvSpPr>
        <dsp:cNvPr id="0" name=""/>
        <dsp:cNvSpPr/>
      </dsp:nvSpPr>
      <dsp:spPr>
        <a:xfrm>
          <a:off x="0" y="414652"/>
          <a:ext cx="8568952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F840B2-C3CD-4D6B-9EC8-6E348339D132}">
      <dsp:nvSpPr>
        <dsp:cNvPr id="0" name=""/>
        <dsp:cNvSpPr/>
      </dsp:nvSpPr>
      <dsp:spPr>
        <a:xfrm>
          <a:off x="428447" y="30892"/>
          <a:ext cx="5998266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IFRS-</a:t>
          </a:r>
          <a:r>
            <a:rPr lang="ru-RU" sz="2600" kern="1200" dirty="0" smtClean="0"/>
            <a:t>бухгалтер.</a:t>
          </a:r>
          <a:endParaRPr lang="ru-RU" sz="2600" kern="1200" dirty="0"/>
        </a:p>
      </dsp:txBody>
      <dsp:txXfrm>
        <a:off x="465914" y="68359"/>
        <a:ext cx="5923332" cy="692586"/>
      </dsp:txXfrm>
    </dsp:sp>
    <dsp:sp modelId="{3C73912C-0F6C-4334-958A-601B38D0F70D}">
      <dsp:nvSpPr>
        <dsp:cNvPr id="0" name=""/>
        <dsp:cNvSpPr/>
      </dsp:nvSpPr>
      <dsp:spPr>
        <a:xfrm>
          <a:off x="0" y="1594012"/>
          <a:ext cx="8568952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FCE0FA-7948-4913-AF39-A070D407E200}">
      <dsp:nvSpPr>
        <dsp:cNvPr id="0" name=""/>
        <dsp:cNvSpPr/>
      </dsp:nvSpPr>
      <dsp:spPr>
        <a:xfrm>
          <a:off x="428447" y="1210252"/>
          <a:ext cx="5998266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Фінансовий аналітик.</a:t>
          </a:r>
          <a:endParaRPr lang="ru-RU" sz="2600" kern="1200"/>
        </a:p>
      </dsp:txBody>
      <dsp:txXfrm>
        <a:off x="465914" y="1247719"/>
        <a:ext cx="5923332" cy="692586"/>
      </dsp:txXfrm>
    </dsp:sp>
    <dsp:sp modelId="{7B550B15-20D8-44C0-8840-1DD068305800}">
      <dsp:nvSpPr>
        <dsp:cNvPr id="0" name=""/>
        <dsp:cNvSpPr/>
      </dsp:nvSpPr>
      <dsp:spPr>
        <a:xfrm>
          <a:off x="0" y="2773372"/>
          <a:ext cx="8568952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094DC1-F9DB-4A39-91F7-16EA1710835D}">
      <dsp:nvSpPr>
        <dsp:cNvPr id="0" name=""/>
        <dsp:cNvSpPr/>
      </dsp:nvSpPr>
      <dsp:spPr>
        <a:xfrm>
          <a:off x="428447" y="2389613"/>
          <a:ext cx="5998266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Аудитор міжнародної компанії.</a:t>
          </a:r>
          <a:endParaRPr lang="ru-RU" sz="2600" kern="1200"/>
        </a:p>
      </dsp:txBody>
      <dsp:txXfrm>
        <a:off x="465914" y="2427080"/>
        <a:ext cx="5923332" cy="692586"/>
      </dsp:txXfrm>
    </dsp:sp>
    <dsp:sp modelId="{781EBAA1-077E-4F6C-A72B-62C3E4A14D32}">
      <dsp:nvSpPr>
        <dsp:cNvPr id="0" name=""/>
        <dsp:cNvSpPr/>
      </dsp:nvSpPr>
      <dsp:spPr>
        <a:xfrm>
          <a:off x="0" y="3952733"/>
          <a:ext cx="8568952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43E47B-8C38-418F-9AEB-C123D89883F5}">
      <dsp:nvSpPr>
        <dsp:cNvPr id="0" name=""/>
        <dsp:cNvSpPr/>
      </dsp:nvSpPr>
      <dsp:spPr>
        <a:xfrm>
          <a:off x="428447" y="3568973"/>
          <a:ext cx="5998266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Консультант з оподаткування</a:t>
          </a:r>
          <a:endParaRPr lang="ru-RU" sz="2600" kern="1200"/>
        </a:p>
      </dsp:txBody>
      <dsp:txXfrm>
        <a:off x="465914" y="3606440"/>
        <a:ext cx="5923332" cy="692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4B0806-9226-4711-A9A4-7B030910BF4E}">
      <dsp:nvSpPr>
        <dsp:cNvPr id="0" name=""/>
        <dsp:cNvSpPr/>
      </dsp:nvSpPr>
      <dsp:spPr>
        <a:xfrm rot="5400000">
          <a:off x="6950892" y="-2846675"/>
          <a:ext cx="1081638" cy="7051022"/>
        </a:xfrm>
        <a:prstGeom prst="round2SameRect">
          <a:avLst/>
        </a:prstGeom>
        <a:solidFill>
          <a:schemeClr val="tx1">
            <a:lumMod val="9500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noProof="0" dirty="0" smtClean="0"/>
            <a:t>Вибіркова дисципліна</a:t>
          </a:r>
          <a:endParaRPr lang="uk-UA" sz="2000" kern="1200" noProof="0" dirty="0"/>
        </a:p>
      </dsp:txBody>
      <dsp:txXfrm rot="-5400000">
        <a:off x="3966201" y="190817"/>
        <a:ext cx="6998221" cy="976036"/>
      </dsp:txXfrm>
    </dsp:sp>
    <dsp:sp modelId="{8956A3DC-F0BF-4771-8AFF-1350F4A91D8B}">
      <dsp:nvSpPr>
        <dsp:cNvPr id="0" name=""/>
        <dsp:cNvSpPr/>
      </dsp:nvSpPr>
      <dsp:spPr>
        <a:xfrm>
          <a:off x="0" y="2811"/>
          <a:ext cx="3966200" cy="13520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noProof="0" dirty="0" smtClean="0"/>
            <a:t>Статус:</a:t>
          </a:r>
          <a:endParaRPr lang="uk-UA" sz="2000" b="1" kern="1200" noProof="0" dirty="0"/>
        </a:p>
      </dsp:txBody>
      <dsp:txXfrm>
        <a:off x="66002" y="68813"/>
        <a:ext cx="3834196" cy="1220044"/>
      </dsp:txXfrm>
    </dsp:sp>
    <dsp:sp modelId="{D69DD35C-F167-4986-8213-E71F44B5F027}">
      <dsp:nvSpPr>
        <dsp:cNvPr id="0" name=""/>
        <dsp:cNvSpPr/>
      </dsp:nvSpPr>
      <dsp:spPr>
        <a:xfrm rot="5400000">
          <a:off x="6950892" y="-1427024"/>
          <a:ext cx="1081638" cy="7051022"/>
        </a:xfrm>
        <a:prstGeom prst="round2SameRect">
          <a:avLst/>
        </a:prstGeom>
        <a:solidFill>
          <a:schemeClr val="tx1">
            <a:lumMod val="9500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noProof="0" dirty="0" smtClean="0"/>
            <a:t>Студенти 3-го курсу (спеціальності «Облік і оподаткування», «Фінанси, банківська справа та страхування»</a:t>
          </a:r>
          <a:endParaRPr lang="uk-UA" sz="2000" kern="1200" noProof="0" dirty="0"/>
        </a:p>
      </dsp:txBody>
      <dsp:txXfrm rot="-5400000">
        <a:off x="3966201" y="1610468"/>
        <a:ext cx="6998221" cy="976036"/>
      </dsp:txXfrm>
    </dsp:sp>
    <dsp:sp modelId="{9B70CF61-6DAC-4C7B-934A-7A488B75317F}">
      <dsp:nvSpPr>
        <dsp:cNvPr id="0" name=""/>
        <dsp:cNvSpPr/>
      </dsp:nvSpPr>
      <dsp:spPr>
        <a:xfrm>
          <a:off x="0" y="1422462"/>
          <a:ext cx="3966200" cy="13520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noProof="0" dirty="0" smtClean="0"/>
            <a:t>Цільова аудиторія:</a:t>
          </a:r>
          <a:endParaRPr lang="uk-UA" sz="2000" b="1" kern="1200" noProof="0" dirty="0"/>
        </a:p>
      </dsp:txBody>
      <dsp:txXfrm>
        <a:off x="66002" y="1488464"/>
        <a:ext cx="3834196" cy="1220044"/>
      </dsp:txXfrm>
    </dsp:sp>
    <dsp:sp modelId="{7EA06D67-6DA8-4C66-B25C-794B45905DBB}">
      <dsp:nvSpPr>
        <dsp:cNvPr id="0" name=""/>
        <dsp:cNvSpPr/>
      </dsp:nvSpPr>
      <dsp:spPr>
        <a:xfrm rot="5400000">
          <a:off x="6950892" y="-7373"/>
          <a:ext cx="1081638" cy="7051022"/>
        </a:xfrm>
        <a:prstGeom prst="round2SameRect">
          <a:avLst/>
        </a:prstGeom>
        <a:solidFill>
          <a:schemeClr val="tx1">
            <a:lumMod val="9500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noProof="0" dirty="0" smtClean="0"/>
            <a:t>6-й семестр</a:t>
          </a:r>
          <a:endParaRPr lang="uk-UA" sz="2000" kern="1200" noProof="0" dirty="0"/>
        </a:p>
      </dsp:txBody>
      <dsp:txXfrm rot="-5400000">
        <a:off x="3966201" y="3030120"/>
        <a:ext cx="6998221" cy="976036"/>
      </dsp:txXfrm>
    </dsp:sp>
    <dsp:sp modelId="{60455B46-CB03-41B7-8BD5-3A6C2043D1F7}">
      <dsp:nvSpPr>
        <dsp:cNvPr id="0" name=""/>
        <dsp:cNvSpPr/>
      </dsp:nvSpPr>
      <dsp:spPr>
        <a:xfrm>
          <a:off x="0" y="2842113"/>
          <a:ext cx="3966200" cy="135204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noProof="0" dirty="0" smtClean="0"/>
            <a:t>Час вивчення:</a:t>
          </a:r>
          <a:endParaRPr lang="uk-UA" sz="2000" b="1" kern="1200" noProof="0" dirty="0"/>
        </a:p>
      </dsp:txBody>
      <dsp:txXfrm>
        <a:off x="66002" y="2908115"/>
        <a:ext cx="3834196" cy="1220044"/>
      </dsp:txXfrm>
    </dsp:sp>
    <dsp:sp modelId="{F9F7136B-DC1F-4EBB-B6BE-F6EA0ECE3085}">
      <dsp:nvSpPr>
        <dsp:cNvPr id="0" name=""/>
        <dsp:cNvSpPr/>
      </dsp:nvSpPr>
      <dsp:spPr>
        <a:xfrm rot="5400000">
          <a:off x="6950892" y="1412277"/>
          <a:ext cx="1081638" cy="7051022"/>
        </a:xfrm>
        <a:prstGeom prst="round2SameRect">
          <a:avLst/>
        </a:prstGeom>
        <a:solidFill>
          <a:schemeClr val="tx1">
            <a:lumMod val="9500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noProof="0" dirty="0" smtClean="0"/>
            <a:t>Залік</a:t>
          </a:r>
          <a:endParaRPr lang="uk-UA" sz="2000" kern="1200" noProof="0" dirty="0"/>
        </a:p>
      </dsp:txBody>
      <dsp:txXfrm rot="-5400000">
        <a:off x="3966201" y="4449770"/>
        <a:ext cx="6998221" cy="976036"/>
      </dsp:txXfrm>
    </dsp:sp>
    <dsp:sp modelId="{61C1C2CD-7EF5-4D61-95F5-0EBFF24C7BFF}">
      <dsp:nvSpPr>
        <dsp:cNvPr id="0" name=""/>
        <dsp:cNvSpPr/>
      </dsp:nvSpPr>
      <dsp:spPr>
        <a:xfrm>
          <a:off x="0" y="4261764"/>
          <a:ext cx="3966200" cy="135204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noProof="0" dirty="0" smtClean="0"/>
            <a:t>Форма контролю:</a:t>
          </a:r>
          <a:endParaRPr lang="uk-UA" sz="2000" b="1" kern="1200" noProof="0" dirty="0"/>
        </a:p>
      </dsp:txBody>
      <dsp:txXfrm>
        <a:off x="66002" y="4327766"/>
        <a:ext cx="3834196" cy="1220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10721406" y="5304663"/>
            <a:ext cx="1987596" cy="178360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3157" tIns="56579" rIns="113157" bIns="5657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744937" y="815103"/>
            <a:ext cx="11111701" cy="1543526"/>
          </a:xfrm>
        </p:spPr>
        <p:txBody>
          <a:bodyPr anchor="b">
            <a:normAutofit/>
          </a:bodyPr>
          <a:lstStyle>
            <a:lvl1pPr algn="r">
              <a:defRPr sz="5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744937" y="2362794"/>
            <a:ext cx="11111701" cy="1840230"/>
          </a:xfrm>
        </p:spPr>
        <p:txBody>
          <a:bodyPr/>
          <a:lstStyle>
            <a:lvl1pPr marL="0" marR="45263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565785" indent="0" algn="ctr">
              <a:buNone/>
            </a:lvl2pPr>
            <a:lvl3pPr marL="1131570" indent="0" algn="ctr">
              <a:buNone/>
            </a:lvl3pPr>
            <a:lvl4pPr marL="1697355" indent="0" algn="ctr">
              <a:buNone/>
            </a:lvl4pPr>
            <a:lvl5pPr marL="2263140" indent="0" algn="ctr">
              <a:buNone/>
            </a:lvl5pPr>
            <a:lvl6pPr marL="2828925" indent="0" algn="ctr">
              <a:buNone/>
            </a:lvl6pPr>
            <a:lvl7pPr marL="3394710" indent="0" algn="ctr">
              <a:buNone/>
            </a:lvl7pPr>
            <a:lvl8pPr marL="3960495" indent="0" algn="ctr">
              <a:buNone/>
            </a:lvl8pPr>
            <a:lvl9pPr marL="452628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890236" y="6313289"/>
            <a:ext cx="7980998" cy="383381"/>
          </a:xfrm>
        </p:spPr>
        <p:txBody>
          <a:bodyPr tIns="0" bIns="0" anchor="t"/>
          <a:lstStyle>
            <a:lvl1pPr algn="r">
              <a:defRPr sz="1200"/>
            </a:lvl1pPr>
          </a:lstStyle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890236" y="5933240"/>
            <a:ext cx="7980998" cy="383381"/>
          </a:xfrm>
        </p:spPr>
        <p:txBody>
          <a:bodyPr tIns="0" bIns="0" anchor="b"/>
          <a:lstStyle>
            <a:lvl1pPr algn="r">
              <a:defRPr sz="14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1565565" y="6039923"/>
            <a:ext cx="693087" cy="383381"/>
          </a:xfrm>
        </p:spPr>
        <p:txBody>
          <a:bodyPr anchor="ctr"/>
          <a:lstStyle>
            <a:lvl1pPr algn="ctr">
              <a:defRPr sz="16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346168" y="400050"/>
            <a:ext cx="2625328" cy="576072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0079" y="400050"/>
            <a:ext cx="8611076" cy="576072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079" y="280868"/>
            <a:ext cx="11341418" cy="1468984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0079" y="1976948"/>
            <a:ext cx="11341418" cy="4800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603225" y="6804050"/>
            <a:ext cx="2940368" cy="31684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30079" y="6805018"/>
            <a:ext cx="5870890" cy="315873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9694" y="7386"/>
            <a:ext cx="12582188" cy="7178744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3157" tIns="56579" rIns="113157" bIns="56579" anchor="ctr"/>
          <a:lstStyle/>
          <a:p>
            <a:pPr marL="0" algn="ctr" defTabSz="1131570" rtl="0" eaLnBrk="1" latinLnBrk="0" hangingPunct="1"/>
            <a:endParaRPr kumimoji="0" lang="en-US" sz="22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10721406" y="112630"/>
            <a:ext cx="1987596" cy="178360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3157" tIns="56579" rIns="113157" bIns="5657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585730" y="6800850"/>
            <a:ext cx="2940368" cy="32004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09827" y="6805018"/>
            <a:ext cx="5870890" cy="315873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646611" y="850106"/>
            <a:ext cx="693087" cy="315873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8914807" y="9850"/>
            <a:ext cx="3683537" cy="1995221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386"/>
            <a:ext cx="12591881" cy="718613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066" y="285038"/>
            <a:ext cx="9976247" cy="1430179"/>
          </a:xfrm>
        </p:spPr>
        <p:txBody>
          <a:bodyPr anchor="ctr"/>
          <a:lstStyle>
            <a:lvl1pPr marL="0" algn="l">
              <a:buNone/>
              <a:defRPr sz="45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5066" y="1715213"/>
            <a:ext cx="5355669" cy="2400300"/>
          </a:xfrm>
        </p:spPr>
        <p:txBody>
          <a:bodyPr anchor="t"/>
          <a:lstStyle>
            <a:lvl1pPr marL="67894" indent="0" algn="l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0079" y="1808559"/>
            <a:ext cx="5565696" cy="4752261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05800" y="1808559"/>
            <a:ext cx="5565696" cy="4752261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603225" y="6805017"/>
            <a:ext cx="2940368" cy="31684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30079" y="6805017"/>
            <a:ext cx="5870890" cy="3168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459307" y="6805017"/>
            <a:ext cx="693087" cy="31684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048" y="305268"/>
            <a:ext cx="1470184" cy="6461608"/>
          </a:xfrm>
        </p:spPr>
        <p:txBody>
          <a:bodyPr vert="vert270" anchor="b"/>
          <a:lstStyle>
            <a:lvl1pPr marL="0" algn="ctr">
              <a:defRPr sz="41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81149" y="305269"/>
            <a:ext cx="800724" cy="316839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>
              <a:buNone/>
              <a:defRPr sz="2500" b="1"/>
            </a:lvl2pPr>
            <a:lvl3pPr>
              <a:buNone/>
              <a:defRPr sz="2200" b="1"/>
            </a:lvl3pPr>
            <a:lvl4pPr>
              <a:buNone/>
              <a:defRPr sz="2000" b="1"/>
            </a:lvl4pPr>
            <a:lvl5pPr>
              <a:buNone/>
              <a:defRPr sz="20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881149" y="3598480"/>
            <a:ext cx="800724" cy="316839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>
              <a:buNone/>
              <a:defRPr sz="2500" b="1"/>
            </a:lvl2pPr>
            <a:lvl3pPr>
              <a:buNone/>
              <a:defRPr sz="2200" b="1"/>
            </a:lvl3pPr>
            <a:lvl4pPr>
              <a:buNone/>
              <a:defRPr sz="2000" b="1"/>
            </a:lvl4pPr>
            <a:lvl5pPr>
              <a:buNone/>
              <a:defRPr sz="20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786886" y="305269"/>
            <a:ext cx="9451181" cy="3168396"/>
          </a:xfrm>
        </p:spPr>
        <p:txBody>
          <a:bodyPr/>
          <a:lstStyle>
            <a:lvl1pPr algn="l">
              <a:defRPr sz="3000"/>
            </a:lvl1pPr>
            <a:lvl2pPr algn="l">
              <a:defRPr sz="2500"/>
            </a:lvl2pPr>
            <a:lvl3pPr algn="l">
              <a:defRPr sz="22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786886" y="3598480"/>
            <a:ext cx="9451181" cy="316839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603225" y="6805017"/>
            <a:ext cx="2936167" cy="31684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630079" y="6805017"/>
            <a:ext cx="5872334" cy="3168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10459307" y="6807251"/>
            <a:ext cx="693087" cy="316840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603225" y="6805017"/>
            <a:ext cx="2940368" cy="31684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630079" y="6805985"/>
            <a:ext cx="5870890" cy="31587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459307" y="6805017"/>
            <a:ext cx="693087" cy="31684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438" y="386047"/>
            <a:ext cx="1260158" cy="6240780"/>
          </a:xfrm>
        </p:spPr>
        <p:txBody>
          <a:bodyPr vert="vert270" anchor="b"/>
          <a:lstStyle>
            <a:lvl1pPr marL="0" marR="22631" algn="r">
              <a:spcBef>
                <a:spcPts val="0"/>
              </a:spcBef>
              <a:buNone/>
              <a:defRPr sz="36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565352" y="386047"/>
            <a:ext cx="3360420" cy="624078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700"/>
            </a:lvl1pPr>
            <a:lvl2pPr>
              <a:buNone/>
              <a:defRPr sz="15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5031879" y="336042"/>
            <a:ext cx="7271109" cy="6288786"/>
          </a:xfrm>
        </p:spPr>
        <p:txBody>
          <a:bodyPr/>
          <a:lstStyle>
            <a:lvl1pPr>
              <a:spcBef>
                <a:spcPts val="0"/>
              </a:spcBef>
              <a:defRPr sz="3700"/>
            </a:lvl1pPr>
            <a:lvl2pPr>
              <a:defRPr sz="32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653214" y="6884060"/>
            <a:ext cx="2940368" cy="316840"/>
          </a:xfrm>
        </p:spPr>
        <p:txBody>
          <a:bodyPr/>
          <a:lstStyle>
            <a:lvl1pPr>
              <a:defRPr sz="1100"/>
            </a:lvl1pPr>
          </a:lstStyle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565352" y="6884060"/>
            <a:ext cx="7087862" cy="316840"/>
          </a:xfrm>
        </p:spPr>
        <p:txBody>
          <a:bodyPr/>
          <a:lstStyle>
            <a:lvl1pPr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1590825" y="6884060"/>
            <a:ext cx="693087" cy="316840"/>
          </a:xfrm>
        </p:spPr>
        <p:txBody>
          <a:bodyPr/>
          <a:lstStyle>
            <a:lvl1pPr>
              <a:defRPr sz="11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438" y="158441"/>
            <a:ext cx="1260158" cy="6720840"/>
          </a:xfrm>
        </p:spPr>
        <p:txBody>
          <a:bodyPr vert="vert270" anchor="b"/>
          <a:lstStyle>
            <a:lvl1pPr marL="0" algn="l">
              <a:buNone/>
              <a:defRPr sz="37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8633" y="392664"/>
            <a:ext cx="10106463" cy="576072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40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75197" y="6160770"/>
            <a:ext cx="10106463" cy="72009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7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417852" y="6884060"/>
            <a:ext cx="2898362" cy="316840"/>
          </a:xfrm>
        </p:spPr>
        <p:txBody>
          <a:bodyPr/>
          <a:lstStyle>
            <a:lvl1pPr>
              <a:defRPr sz="1100"/>
            </a:lvl1pPr>
          </a:lstStyle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613001" y="6885027"/>
            <a:ext cx="6819062" cy="316840"/>
          </a:xfrm>
        </p:spPr>
        <p:txBody>
          <a:bodyPr/>
          <a:lstStyle>
            <a:lvl1pPr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1324318" y="6884060"/>
            <a:ext cx="504063" cy="316840"/>
          </a:xfrm>
        </p:spPr>
        <p:txBody>
          <a:bodyPr/>
          <a:lstStyle>
            <a:lvl1pPr algn="ctr">
              <a:defRPr sz="11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9694" y="14772"/>
            <a:ext cx="12582188" cy="7178744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3157" tIns="56579" rIns="113157" bIns="56579"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386"/>
            <a:ext cx="12591881" cy="718613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8914807" y="5195830"/>
            <a:ext cx="3683537" cy="1995221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30079" y="280868"/>
            <a:ext cx="11341418" cy="1468984"/>
          </a:xfrm>
          <a:prstGeom prst="rect">
            <a:avLst/>
          </a:prstGeom>
        </p:spPr>
        <p:txBody>
          <a:bodyPr vert="horz" lIns="113157" tIns="56579" rIns="113157" bIns="56579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30079" y="1976948"/>
            <a:ext cx="11341418" cy="4800600"/>
          </a:xfrm>
          <a:prstGeom prst="rect">
            <a:avLst/>
          </a:prstGeom>
        </p:spPr>
        <p:txBody>
          <a:bodyPr vert="horz" lIns="113157" tIns="56579" rIns="113157" bIns="56579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603225" y="6805017"/>
            <a:ext cx="2940368" cy="316840"/>
          </a:xfrm>
          <a:prstGeom prst="rect">
            <a:avLst/>
          </a:prstGeom>
        </p:spPr>
        <p:txBody>
          <a:bodyPr vert="horz" lIns="113157" tIns="56579" rIns="113157" bIns="56579" anchor="b"/>
          <a:lstStyle>
            <a:lvl1pPr algn="l" eaLnBrk="1" latinLnBrk="0" hangingPunct="1">
              <a:defRPr kumimoji="0" sz="12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30079" y="6805985"/>
            <a:ext cx="5870890" cy="315873"/>
          </a:xfrm>
          <a:prstGeom prst="rect">
            <a:avLst/>
          </a:prstGeom>
        </p:spPr>
        <p:txBody>
          <a:bodyPr vert="horz" lIns="113157" tIns="56579" rIns="113157" bIns="56579"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459307" y="6805017"/>
            <a:ext cx="693087" cy="316840"/>
          </a:xfrm>
          <a:prstGeom prst="rect">
            <a:avLst/>
          </a:prstGeom>
        </p:spPr>
        <p:txBody>
          <a:bodyPr vert="horz" lIns="113157" tIns="56579" rIns="113157" bIns="56579" anchor="b"/>
          <a:lstStyle>
            <a:lvl1pPr algn="ctr" eaLnBrk="1" latinLnBrk="0" hangingPunct="1">
              <a:defRPr kumimoji="0" sz="15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marL="599732" algn="l" rtl="0" eaLnBrk="1" latinLnBrk="0" hangingPunct="1">
        <a:spcBef>
          <a:spcPct val="0"/>
        </a:spcBef>
        <a:buNone/>
        <a:defRPr kumimoji="0" sz="5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54469" indent="-475259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1018413" indent="-353616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69200" indent="-282893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697355" indent="-260261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1980248" indent="-26026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6026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2579980" indent="-26026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828925" indent="-226314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111818" indent="-226314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657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315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973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3947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9604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5262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2800" b="1" cap="all" dirty="0" smtClean="0">
                <a:solidFill>
                  <a:srgbClr val="FFFF00"/>
                </a:solidFill>
                <a:effectLst/>
                <a:latin typeface="Arial Black" panose="020B0A04020102020204" pitchFamily="34" charset="0"/>
                <a:cs typeface="Times New Roman" pitchFamily="18" charset="0"/>
              </a:rPr>
              <a:t>ВСП «ЕКОНОМІКО-ПРАВНИЧИЙ ФАХОВИЙ КОЛЕДЖ</a:t>
            </a:r>
            <a:r>
              <a:rPr lang="uk-UA" sz="2800" b="1" dirty="0" smtClean="0">
                <a:solidFill>
                  <a:srgbClr val="FFFF00"/>
                </a:solidFill>
                <a:effectLst/>
                <a:latin typeface="Arial Black" panose="020B0A04020102020204" pitchFamily="34" charset="0"/>
                <a:cs typeface="Times New Roman" pitchFamily="18" charset="0"/>
              </a:rPr>
              <a:t/>
            </a:r>
            <a:br>
              <a:rPr lang="uk-UA" sz="2800" b="1" dirty="0" smtClean="0">
                <a:solidFill>
                  <a:srgbClr val="FFFF00"/>
                </a:solidFill>
                <a:effectLst/>
                <a:latin typeface="Arial Black" panose="020B0A04020102020204" pitchFamily="34" charset="0"/>
                <a:cs typeface="Times New Roman" pitchFamily="18" charset="0"/>
              </a:rPr>
            </a:br>
            <a:r>
              <a:rPr lang="uk-UA" sz="2800" b="1" cap="all" dirty="0" smtClean="0">
                <a:solidFill>
                  <a:srgbClr val="FFFF00"/>
                </a:solidFill>
                <a:effectLst/>
                <a:latin typeface="Arial Black" panose="020B0A04020102020204" pitchFamily="34" charset="0"/>
                <a:cs typeface="Times New Roman" pitchFamily="18" charset="0"/>
              </a:rPr>
              <a:t>ЗАПОРІЗЬКОГО НАЦІОНАЛЬНОГО УНІВЕРСИТЕТУ»</a:t>
            </a:r>
            <a:br>
              <a:rPr lang="uk-UA" sz="2800" b="1" cap="all" dirty="0" smtClean="0">
                <a:solidFill>
                  <a:srgbClr val="FFFF00"/>
                </a:solidFill>
                <a:effectLst/>
                <a:latin typeface="Arial Black" panose="020B0A04020102020204" pitchFamily="34" charset="0"/>
                <a:cs typeface="Times New Roman" pitchFamily="18" charset="0"/>
              </a:rPr>
            </a:br>
            <a:endParaRPr lang="uk-UA" sz="2800" b="1" dirty="0">
              <a:solidFill>
                <a:srgbClr val="FFFF00"/>
              </a:solidFill>
              <a:effectLst/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0" y="1976948"/>
            <a:ext cx="12601575" cy="522395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79210" indent="0" algn="ctr">
              <a:buNone/>
            </a:pPr>
            <a:r>
              <a:rPr lang="uk-UA" sz="28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Освітньо-професійний ступінь:  </a:t>
            </a:r>
          </a:p>
          <a:p>
            <a:pPr marL="79210" indent="0" algn="ctr">
              <a:buNone/>
            </a:pPr>
            <a:r>
              <a:rPr lang="uk-UA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фаховий молодший бакалавр </a:t>
            </a:r>
          </a:p>
          <a:p>
            <a:pPr marL="79210" indent="0" algn="ctr">
              <a:buNone/>
            </a:pPr>
            <a:r>
              <a:rPr lang="uk-UA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uk-UA" sz="28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79210" indent="0" algn="ctr">
              <a:buNone/>
            </a:pPr>
            <a:r>
              <a:rPr lang="en-US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D1 (</a:t>
            </a:r>
            <a:r>
              <a:rPr lang="uk-UA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071</a:t>
            </a:r>
            <a:r>
              <a:rPr lang="en-US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 і оподаткування </a:t>
            </a:r>
          </a:p>
          <a:p>
            <a:pPr marL="79210" indent="0" algn="ctr">
              <a:buNone/>
            </a:pPr>
            <a:r>
              <a:rPr lang="en-US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D2 (</a:t>
            </a:r>
            <a:r>
              <a:rPr lang="uk-UA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072</a:t>
            </a:r>
            <a:r>
              <a:rPr lang="en-US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фінанси, </a:t>
            </a:r>
            <a:r>
              <a:rPr lang="uk-UA" sz="28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банківська справа  та </a:t>
            </a:r>
            <a:r>
              <a:rPr lang="uk-UA" sz="28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страхування</a:t>
            </a:r>
          </a:p>
          <a:p>
            <a:pPr marL="79210" indent="0" algn="ctr">
              <a:buNone/>
            </a:pPr>
            <a:endParaRPr lang="uk-UA" sz="24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9210" lvl="0" indent="0" algn="ctr">
              <a:buClr>
                <a:srgbClr val="FF388C"/>
              </a:buClr>
              <a:buNone/>
            </a:pPr>
            <a:r>
              <a:rPr lang="uk-UA" sz="4400" b="1" dirty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Міжнародні стандарти фінансової звітності - мова, якою розмовляють фінансисти та обліковці всього світу</a:t>
            </a:r>
            <a:r>
              <a:rPr lang="uk-UA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9210" indent="0" algn="ctr">
              <a:buNone/>
            </a:pPr>
            <a:endParaRPr lang="uk-UA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22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sz="6000" b="1" dirty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Програма </a:t>
            </a:r>
            <a:r>
              <a:rPr lang="uk-UA" sz="6000" b="1" dirty="0" smtClean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курсу</a:t>
            </a:r>
            <a:r>
              <a:rPr lang="uk-UA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Тематика </a:t>
            </a: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endParaRPr lang="uk-UA" sz="6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5033271"/>
              </p:ext>
            </p:extLst>
          </p:nvPr>
        </p:nvGraphicFramePr>
        <p:xfrm>
          <a:off x="252115" y="1944268"/>
          <a:ext cx="12097344" cy="5184573"/>
        </p:xfrm>
        <a:graphic>
          <a:graphicData uri="http://schemas.openxmlformats.org/drawingml/2006/table">
            <a:tbl>
              <a:tblPr/>
              <a:tblGrid>
                <a:gridCol w="12097344">
                  <a:extLst>
                    <a:ext uri="{9D8B030D-6E8A-4147-A177-3AD203B41FA5}">
                      <a16:colId xmlns:a16="http://schemas.microsoft.com/office/drawing/2014/main" val="1240156180"/>
                    </a:ext>
                  </a:extLst>
                </a:gridCol>
              </a:tblGrid>
              <a:tr h="920536">
                <a:tc>
                  <a:txBody>
                    <a:bodyPr/>
                    <a:lstStyle/>
                    <a:p>
                      <a:pPr marL="635" indent="-635" algn="just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Тема 1. Міжнародні стандарти фінансової звітності, їх розробка та впровадження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681510"/>
                  </a:ext>
                </a:extLst>
              </a:tr>
              <a:tr h="473782">
                <a:tc>
                  <a:txBody>
                    <a:bodyPr/>
                    <a:lstStyle/>
                    <a:p>
                      <a:pPr marL="635" indent="-635" algn="just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Тема 2. Основні форми фінансової звітності за МСФЗ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212855"/>
                  </a:ext>
                </a:extLst>
              </a:tr>
              <a:tr h="473782">
                <a:tc>
                  <a:txBody>
                    <a:bodyPr/>
                    <a:lstStyle/>
                    <a:p>
                      <a:pPr marL="635" indent="-635" algn="just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Тема 3. Подання фінансової звітності за МСФЗ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973125"/>
                  </a:ext>
                </a:extLst>
              </a:tr>
              <a:tr h="473782">
                <a:tc>
                  <a:txBody>
                    <a:bodyPr/>
                    <a:lstStyle/>
                    <a:p>
                      <a:pPr marL="635" indent="-635" algn="just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Тема 4. Облік довгострокових активів за МСБО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214714"/>
                  </a:ext>
                </a:extLst>
              </a:tr>
              <a:tr h="473782">
                <a:tc>
                  <a:txBody>
                    <a:bodyPr/>
                    <a:lstStyle/>
                    <a:p>
                      <a:pPr marL="635" indent="-635" algn="just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Тема 5. Облік поточних активів за МСБО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978548"/>
                  </a:ext>
                </a:extLst>
              </a:tr>
              <a:tr h="947563">
                <a:tc>
                  <a:txBody>
                    <a:bodyPr/>
                    <a:lstStyle/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Тема 6. Забезпечення, непередбачені зобов’язання й активи, виплати працівникам і програми пенсійного забезпечення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855768"/>
                  </a:ext>
                </a:extLst>
              </a:tr>
              <a:tr h="473782">
                <a:tc>
                  <a:txBody>
                    <a:bodyPr/>
                    <a:lstStyle/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Тема 7. Фінансові інструменти та платіж на основі акцій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823712"/>
                  </a:ext>
                </a:extLst>
              </a:tr>
              <a:tr h="473782">
                <a:tc>
                  <a:txBody>
                    <a:bodyPr/>
                    <a:lstStyle/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Тема 8. Облік доходів, витрат і податку на прибуток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547969"/>
                  </a:ext>
                </a:extLst>
              </a:tr>
              <a:tr h="473782">
                <a:tc>
                  <a:txBody>
                    <a:bodyPr/>
                    <a:lstStyle/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Тема 9. Зв’язані сторони та консолідована звітність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745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92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4"/>
          <p:cNvSpPr txBox="1">
            <a:spLocks/>
          </p:cNvSpPr>
          <p:nvPr/>
        </p:nvSpPr>
        <p:spPr>
          <a:xfrm>
            <a:off x="0" y="-143966"/>
            <a:ext cx="12601575" cy="734486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lIns="113157" tIns="56579" rIns="113157" bIns="56579" anchor="t">
            <a:normAutofit/>
          </a:bodyPr>
          <a:lstStyle>
            <a:lvl1pPr marL="554469" indent="-475259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018413" indent="-35361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369200" indent="-282893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3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97355" indent="-260261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980248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63140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579980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28925" indent="-226314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11818" indent="-226314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9210" indent="0" algn="ctr" defTabSz="914400">
              <a:buNone/>
            </a:pPr>
            <a:r>
              <a:rPr lang="uk-UA" sz="5400" b="1" dirty="0">
                <a:solidFill>
                  <a:srgbClr val="FFFF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Обирай майбутнє вже сьогодні!</a:t>
            </a:r>
            <a:endParaRPr lang="uk-UA" sz="3200" dirty="0" smtClean="0">
              <a:latin typeface="Arial Black" panose="020B0A04020102020204" pitchFamily="34" charset="0"/>
            </a:endParaRPr>
          </a:p>
          <a:p>
            <a:pPr marL="79210" indent="0" algn="ctr" defTabSz="914400">
              <a:buNone/>
            </a:pPr>
            <a:r>
              <a:rPr lang="uk-UA" sz="5400" b="1" dirty="0" smtClean="0"/>
              <a:t>Обирай дисципліну «Міжнародні стандарти фінансової звітності»</a:t>
            </a:r>
          </a:p>
          <a:p>
            <a:pPr marL="79210" indent="0" algn="ctr" defTabSz="914400">
              <a:buNone/>
            </a:pPr>
            <a:endParaRPr lang="uk-UA" sz="5400" b="1" dirty="0" smtClean="0"/>
          </a:p>
          <a:p>
            <a:pPr marL="79210" indent="0" algn="ctr" defTabSz="914400">
              <a:buNone/>
            </a:pPr>
            <a:endParaRPr lang="uk-UA" sz="3200" dirty="0"/>
          </a:p>
          <a:p>
            <a:pPr marL="0" lvl="0" indent="0" algn="ctr" defTabSz="914400">
              <a:buClr>
                <a:srgbClr val="FF388C"/>
              </a:buClr>
              <a:buNone/>
            </a:pPr>
            <a:r>
              <a:rPr lang="uk-UA" sz="5400" b="1" dirty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Твоя перепустка у світ глобального бізнесу</a:t>
            </a:r>
          </a:p>
          <a:p>
            <a:pPr marL="79210" indent="0" algn="ctr" defTabSz="914400">
              <a:buNone/>
            </a:pPr>
            <a:endParaRPr lang="uk-UA" sz="3200" dirty="0" smtClean="0"/>
          </a:p>
          <a:p>
            <a:pPr marL="79210" indent="0" algn="ctr" defTabSz="914400">
              <a:buNone/>
            </a:pPr>
            <a:endParaRPr lang="uk-UA" sz="3200" dirty="0"/>
          </a:p>
          <a:p>
            <a:pPr marL="79210" indent="0" algn="ctr" defTabSz="914400">
              <a:buNone/>
            </a:pPr>
            <a:endParaRPr lang="uk-UA" sz="3200" dirty="0" smtClean="0"/>
          </a:p>
          <a:p>
            <a:pPr marL="79210" indent="0" algn="ctr" defTabSz="914400">
              <a:buNone/>
            </a:pPr>
            <a:endParaRPr lang="uk-UA" sz="3200" dirty="0"/>
          </a:p>
          <a:p>
            <a:pPr marL="79210" indent="0" algn="ctr" defTabSz="914400">
              <a:buNone/>
            </a:pPr>
            <a:endParaRPr lang="uk-UA" sz="3200" dirty="0" smtClean="0"/>
          </a:p>
        </p:txBody>
      </p:sp>
      <p:sp>
        <p:nvSpPr>
          <p:cNvPr id="3" name="Стрелка вниз 2"/>
          <p:cNvSpPr/>
          <p:nvPr/>
        </p:nvSpPr>
        <p:spPr>
          <a:xfrm>
            <a:off x="5148659" y="3744466"/>
            <a:ext cx="2880320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9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4"/>
          <p:cNvSpPr txBox="1">
            <a:spLocks/>
          </p:cNvSpPr>
          <p:nvPr/>
        </p:nvSpPr>
        <p:spPr>
          <a:xfrm>
            <a:off x="0" y="4410"/>
            <a:ext cx="12601575" cy="72009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lIns="113157" tIns="56579" rIns="113157" bIns="56579" anchor="t">
            <a:normAutofit/>
          </a:bodyPr>
          <a:lstStyle>
            <a:lvl1pPr marL="554469" indent="-475259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018413" indent="-35361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369200" indent="-282893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3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97355" indent="-260261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980248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63140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579980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28925" indent="-226314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11818" indent="-226314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9210" indent="0" algn="ctr" defTabSz="914400">
              <a:buNone/>
            </a:pPr>
            <a:r>
              <a:rPr lang="uk-UA" sz="5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Чому це важливо саме зараз?</a:t>
            </a:r>
          </a:p>
          <a:p>
            <a:pPr marL="79210" indent="0" algn="ctr" defTabSz="914400">
              <a:buNone/>
            </a:pPr>
            <a:endParaRPr lang="uk-UA" sz="1400" dirty="0" smtClean="0"/>
          </a:p>
          <a:p>
            <a:pPr marL="79210" indent="0" algn="ctr" defTabSz="914400">
              <a:buNone/>
            </a:pPr>
            <a:r>
              <a:rPr lang="uk-UA" sz="4000" dirty="0" smtClean="0"/>
              <a:t>Україна впевнено крокує до ЄС, де МСФЗ є обов’язковими</a:t>
            </a:r>
            <a:endParaRPr lang="uk-UA" sz="40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774472514"/>
              </p:ext>
            </p:extLst>
          </p:nvPr>
        </p:nvGraphicFramePr>
        <p:xfrm>
          <a:off x="1620267" y="1944266"/>
          <a:ext cx="9505056" cy="5032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8546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066" y="144066"/>
            <a:ext cx="9976247" cy="1571151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uk-UA" sz="36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В чому полягає практичне значення міжнародних </a:t>
            </a:r>
            <a:r>
              <a:rPr lang="uk-UA" sz="3600" b="1" dirty="0">
                <a:solidFill>
                  <a:srgbClr val="FFFF00"/>
                </a:solidFill>
                <a:latin typeface="Arial Black" panose="020B0A04020102020204" pitchFamily="34" charset="0"/>
              </a:rPr>
              <a:t>стандартів </a:t>
            </a:r>
            <a:r>
              <a:rPr lang="uk-UA" sz="36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фінансової звітності</a:t>
            </a:r>
            <a:r>
              <a:rPr lang="uk-UA" sz="36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?</a:t>
            </a:r>
            <a:endParaRPr lang="ru-RU" sz="3600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0" y="1715212"/>
            <a:ext cx="12601575" cy="5485687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uk-UA" sz="3200" dirty="0" smtClean="0"/>
              <a:t>* </a:t>
            </a:r>
            <a:r>
              <a:rPr lang="uk-UA" sz="3200" dirty="0"/>
              <a:t> 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зменшення ризику для кредиторів і інвесторів;</a:t>
            </a:r>
          </a:p>
          <a:p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* зниження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витрат кожної країни на розробку власних стандартів;</a:t>
            </a:r>
          </a:p>
          <a:p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* поглиблення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міжнародної кооперації у сфері бухгалтерського обліку;</a:t>
            </a:r>
          </a:p>
          <a:p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* однозначне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розуміння фінансової звітності і зростання довір’я до її показників у всьому світі ;</a:t>
            </a:r>
            <a:endParaRPr lang="uk-UA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86351" y="1512218"/>
            <a:ext cx="65152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pPr fontAlgn="t"/>
            <a:endParaRPr lang="ru-RU" sz="1600" dirty="0" smtClean="0"/>
          </a:p>
          <a:p>
            <a:pPr lvl="0"/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C:\Users\K52JU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238" y="5040610"/>
            <a:ext cx="2590800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K52JU\Desktop\3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731" y="4427820"/>
            <a:ext cx="6380672" cy="2742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89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4"/>
          <p:cNvSpPr txBox="1">
            <a:spLocks/>
          </p:cNvSpPr>
          <p:nvPr/>
        </p:nvSpPr>
        <p:spPr>
          <a:xfrm>
            <a:off x="0" y="-143966"/>
            <a:ext cx="12601575" cy="734486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lIns="113157" tIns="56579" rIns="113157" bIns="56579" anchor="t">
            <a:normAutofit fontScale="92500" lnSpcReduction="20000"/>
          </a:bodyPr>
          <a:lstStyle>
            <a:lvl1pPr marL="554469" indent="-475259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018413" indent="-35361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369200" indent="-282893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3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97355" indent="-260261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980248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63140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579980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28925" indent="-226314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11818" indent="-226314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9210" indent="0" algn="ctr" defTabSz="914400">
              <a:buNone/>
            </a:pPr>
            <a:r>
              <a:rPr lang="uk-UA" sz="5400" b="1" dirty="0" smtClean="0">
                <a:solidFill>
                  <a:srgbClr val="FFFF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Кар'єрні перспективи</a:t>
            </a:r>
          </a:p>
          <a:p>
            <a:pPr marL="79210" indent="0" algn="ctr" defTabSz="914400">
              <a:buNone/>
            </a:pPr>
            <a:r>
              <a:rPr lang="uk-UA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Ким ти зможеш працювати</a:t>
            </a:r>
          </a:p>
          <a:p>
            <a:pPr marL="79210" indent="0" algn="ctr" defTabSz="914400">
              <a:buNone/>
            </a:pPr>
            <a:endParaRPr lang="uk-UA" sz="3200" dirty="0" smtClean="0"/>
          </a:p>
          <a:p>
            <a:pPr marL="79210" indent="0" algn="ctr" defTabSz="914400">
              <a:buNone/>
            </a:pPr>
            <a:endParaRPr lang="uk-UA" sz="3200" dirty="0"/>
          </a:p>
          <a:p>
            <a:pPr marL="79210" indent="0" algn="ctr" defTabSz="914400">
              <a:buNone/>
            </a:pPr>
            <a:endParaRPr lang="uk-UA" sz="3200" dirty="0" smtClean="0"/>
          </a:p>
          <a:p>
            <a:pPr marL="79210" indent="0" algn="ctr" defTabSz="914400">
              <a:buNone/>
            </a:pPr>
            <a:endParaRPr lang="uk-UA" sz="3200" dirty="0"/>
          </a:p>
          <a:p>
            <a:pPr marL="79210" indent="0" algn="ctr" defTabSz="914400">
              <a:buNone/>
            </a:pPr>
            <a:endParaRPr lang="uk-UA" sz="3200" dirty="0" smtClean="0"/>
          </a:p>
          <a:p>
            <a:pPr marL="79210" indent="0" algn="ctr" defTabSz="914400">
              <a:buNone/>
            </a:pPr>
            <a:endParaRPr lang="uk-UA" sz="3200" dirty="0"/>
          </a:p>
          <a:p>
            <a:pPr marL="79210" indent="0" algn="ctr" defTabSz="914400">
              <a:buNone/>
            </a:pPr>
            <a:endParaRPr lang="uk-UA" sz="3200" dirty="0" smtClean="0"/>
          </a:p>
          <a:p>
            <a:pPr marL="79210" indent="0" algn="ctr" defTabSz="914400">
              <a:buNone/>
            </a:pPr>
            <a:endParaRPr lang="uk-UA" sz="3200" dirty="0"/>
          </a:p>
          <a:p>
            <a:pPr marL="79210" indent="0" algn="ctr" defTabSz="914400">
              <a:buNone/>
            </a:pPr>
            <a:endParaRPr lang="uk-UA" sz="3200" dirty="0" smtClean="0"/>
          </a:p>
          <a:p>
            <a:pPr marL="79210" indent="0" algn="ctr" defTabSz="914400">
              <a:buNone/>
            </a:pPr>
            <a:endParaRPr lang="uk-UA" sz="3200" dirty="0"/>
          </a:p>
          <a:p>
            <a:pPr marL="79210" indent="0" algn="ctr" defTabSz="914400">
              <a:buNone/>
            </a:pPr>
            <a:endParaRPr lang="uk-UA" sz="3200" dirty="0" smtClean="0"/>
          </a:p>
          <a:p>
            <a:pPr marL="79210" indent="0" algn="ctr" defTabSz="914400">
              <a:buNone/>
            </a:pPr>
            <a:r>
              <a:rPr lang="uk-UA" sz="3200" dirty="0" smtClean="0"/>
              <a:t>Фахівці зі знанням МСФЗ заробляють на 30-50% більше за колег, які знають лише НПСБО </a:t>
            </a:r>
            <a:endParaRPr lang="uk-UA" sz="32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28891850"/>
              </p:ext>
            </p:extLst>
          </p:nvPr>
        </p:nvGraphicFramePr>
        <p:xfrm>
          <a:off x="2016311" y="1296194"/>
          <a:ext cx="8568952" cy="4638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034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4"/>
          <p:cNvSpPr txBox="1">
            <a:spLocks/>
          </p:cNvSpPr>
          <p:nvPr/>
        </p:nvSpPr>
        <p:spPr>
          <a:xfrm>
            <a:off x="-3803" y="0"/>
            <a:ext cx="12601575" cy="72009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lIns="113157" tIns="56579" rIns="113157" bIns="56579" anchor="t">
            <a:normAutofit/>
          </a:bodyPr>
          <a:lstStyle>
            <a:lvl1pPr marL="554469" indent="-475259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018413" indent="-35361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369200" indent="-282893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3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97355" indent="-260261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980248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63140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579980" indent="-260261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28925" indent="-226314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11818" indent="-226314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9210" indent="0" algn="ctr" defTabSz="914400">
              <a:buNone/>
            </a:pPr>
            <a:r>
              <a:rPr lang="uk-UA" sz="5400" b="1" dirty="0" smtClean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Для кого та коли?</a:t>
            </a:r>
          </a:p>
          <a:p>
            <a:pPr marL="79210" indent="0" algn="ctr" defTabSz="914400">
              <a:buNone/>
            </a:pPr>
            <a:endParaRPr lang="uk-UA" sz="5400" b="1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9210" indent="0" algn="ctr" defTabSz="914400">
              <a:buNone/>
            </a:pPr>
            <a:endParaRPr lang="uk-UA" sz="1400" dirty="0" smtClean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73152675"/>
              </p:ext>
            </p:extLst>
          </p:nvPr>
        </p:nvGraphicFramePr>
        <p:xfrm>
          <a:off x="756171" y="1152178"/>
          <a:ext cx="11017223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793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idx="1"/>
          </p:nvPr>
        </p:nvSpPr>
        <p:spPr>
          <a:xfrm>
            <a:off x="0" y="0"/>
            <a:ext cx="12601575" cy="72009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67894" indent="0" algn="ctr">
              <a:buNone/>
            </a:pPr>
            <a:endParaRPr lang="uk-UA" sz="3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7894" indent="0" algn="ctr">
              <a:buNone/>
            </a:pPr>
            <a:endParaRPr lang="uk-UA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7894" indent="0" algn="ctr">
              <a:buNone/>
            </a:pPr>
            <a:r>
              <a:rPr lang="uk-UA" sz="5700" b="1" dirty="0" smtClean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Метою </a:t>
            </a:r>
            <a:r>
              <a:rPr lang="uk-UA" sz="5700" b="1" dirty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вивчення дисципліни </a:t>
            </a:r>
            <a:endParaRPr lang="uk-UA" sz="5700" b="1" dirty="0" smtClean="0">
              <a:solidFill>
                <a:srgbClr val="FFFF00"/>
              </a:solidFill>
              <a:latin typeface="Arial Black" panose="020B0A04020102020204" pitchFamily="34" charset="0"/>
              <a:cs typeface="Times New Roman" pitchFamily="18" charset="0"/>
            </a:endParaRPr>
          </a:p>
          <a:p>
            <a:pPr marL="67894" indent="0" algn="ctr">
              <a:buNone/>
            </a:pPr>
            <a:r>
              <a:rPr lang="uk-UA" sz="5700" b="1" dirty="0" smtClean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«</a:t>
            </a:r>
            <a:r>
              <a:rPr lang="uk-UA" sz="5700" b="1" dirty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Міжнародні стандарти </a:t>
            </a:r>
            <a:r>
              <a:rPr lang="uk-UA" sz="5700" b="1" dirty="0" smtClean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фінансової звітності</a:t>
            </a:r>
            <a:r>
              <a:rPr lang="uk-UA" sz="5700" b="1" dirty="0">
                <a:solidFill>
                  <a:srgbClr val="FFFF00"/>
                </a:solidFill>
                <a:latin typeface="Arial Black" panose="020B0A04020102020204" pitchFamily="34" charset="0"/>
                <a:cs typeface="Times New Roman" pitchFamily="18" charset="0"/>
              </a:rPr>
              <a:t>» (МСФЗ) </a:t>
            </a:r>
            <a:endParaRPr lang="uk-UA" sz="5700" b="1" dirty="0" smtClean="0">
              <a:solidFill>
                <a:srgbClr val="FFFF00"/>
              </a:solidFill>
              <a:latin typeface="Arial Black" panose="020B0A04020102020204" pitchFamily="34" charset="0"/>
              <a:cs typeface="Times New Roman" pitchFamily="18" charset="0"/>
            </a:endParaRPr>
          </a:p>
          <a:p>
            <a:pPr marL="67894" indent="0" algn="ctr">
              <a:buNone/>
            </a:pPr>
            <a:endParaRPr lang="uk-UA" sz="5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7894" indent="0" algn="ctr">
              <a:buNone/>
            </a:pPr>
            <a:r>
              <a:rPr lang="uk-UA" sz="5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5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 системи знань і практичних навичок </a:t>
            </a:r>
            <a:r>
              <a:rPr lang="uk-UA" sz="5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 структури</a:t>
            </a:r>
            <a:r>
              <a:rPr lang="uk-UA" sz="5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змісту, правил складання, подання та тлумачення </a:t>
            </a:r>
            <a:r>
              <a:rPr lang="uk-UA" sz="5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фінансової звітності </a:t>
            </a:r>
            <a:r>
              <a:rPr lang="uk-UA" sz="5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 до міжнародних стандартів, а також </a:t>
            </a:r>
            <a:r>
              <a:rPr lang="uk-UA" sz="5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засвоєння методології </a:t>
            </a:r>
            <a:r>
              <a:rPr lang="uk-UA" sz="5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 окремих елементів звітності в умовах глобалізації </a:t>
            </a:r>
            <a:r>
              <a:rPr lang="uk-UA" sz="5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інтеграції </a:t>
            </a:r>
            <a:r>
              <a:rPr lang="uk-UA" sz="5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фінансових ринків.</a:t>
            </a:r>
            <a:endParaRPr lang="uk-UA" sz="5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endParaRPr lang="ru-RU" sz="5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9210" indent="0">
              <a:buNone/>
            </a:pPr>
            <a:endParaRPr lang="ru-RU" sz="16000" b="1" dirty="0" smtClean="0">
              <a:solidFill>
                <a:schemeClr val="accent1"/>
              </a:solidFill>
            </a:endParaRPr>
          </a:p>
          <a:p>
            <a:pPr marL="410794" indent="-342900">
              <a:buFont typeface="Arial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847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981" y="861644"/>
            <a:ext cx="10892740" cy="763591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uk-UA" sz="3600" b="1" dirty="0" smtClean="0">
                <a:latin typeface="Arial Black" panose="020B0A04020102020204" pitchFamily="34" charset="0"/>
              </a:rPr>
              <a:t>ПРОГРАМНІ РЕЗУЛЬТАТИ НАВЧАННЯ</a:t>
            </a:r>
            <a:r>
              <a:rPr lang="uk-UA" sz="3600" b="1" i="1" dirty="0" smtClean="0"/>
              <a:t>:</a:t>
            </a:r>
            <a:endParaRPr lang="ru-RU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0" y="1738253"/>
            <a:ext cx="12601575" cy="546264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Спеціальність 072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РН 8. Формувати й аналізувати фінансову, податкову і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статистичну звітність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для визначення </a:t>
            </a:r>
            <a:endParaRPr lang="uk-UA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показників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забезпеченості підприємства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ресурсним потенціалом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та його ефективного використання.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РН 10. Формувати і надавати облікову-аналітичну інформацію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для ухвалення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управлінських </a:t>
            </a:r>
            <a:endParaRPr lang="uk-UA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рішень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з метою підвищення ефективності бізнесу.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РН 11. Визначати й аналізувати фінансово-економічні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показники діяльності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підприємства для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виявлення резервів раціонального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використання матеріальних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uk-UA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трудових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фінансових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ресурсів.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РН 12. Застосовувати спеціалізовані інформаційні системи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і комп’ютерні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</a:pP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технології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розв’язання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задач з обробки даних у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сфері професійної діяльності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uk-UA" sz="2000" b="1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Спеціальність </a:t>
            </a:r>
            <a:r>
              <a:rPr lang="uk-UA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071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12109450" algn="l"/>
              </a:tabLst>
            </a:pP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РН 02. Володіти державною та іноземною мовами для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складання ділових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паперів і комунікації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професійній діяльності.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12109450" algn="l"/>
              </a:tabLst>
            </a:pP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РН 06. Застосовувати набуті теоретичні знання у практичній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діяльності для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розв’язання професійних завдань.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12109450" algn="l"/>
              </a:tabLst>
            </a:pP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РН 10. Застосовувати принципи, методи і процедури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бухгалтерського обліку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у сфері фінансів, банківської справи, страхування та фондового ринку.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12109450" algn="l"/>
              </a:tabLst>
            </a:pP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РН 13. Використовувати професійну аргументацію для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донесення інформації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до фахівців і користувачів послуг у сфері фінансів,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банківської справи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, страхування та фондового ринку для досягнення спільної мети.</a:t>
            </a:r>
            <a:endParaRPr lang="uk-UA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6351" y="1512218"/>
            <a:ext cx="65152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pPr fontAlgn="t"/>
            <a:endParaRPr lang="ru-RU" sz="1600" dirty="0" smtClean="0"/>
          </a:p>
          <a:p>
            <a:pPr lvl="0"/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K52JU\Desktop\Document17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434" y="2880370"/>
            <a:ext cx="3500997" cy="2195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45283" y="-32102"/>
            <a:ext cx="1211100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b="1" dirty="0" smtClean="0">
                <a:solidFill>
                  <a:srgbClr val="FFFF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Що ти отримаєш у результаті?</a:t>
            </a:r>
            <a:endParaRPr lang="uk-UA" sz="5400" b="1" dirty="0">
              <a:solidFill>
                <a:srgbClr val="FFFF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49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8099" y="280868"/>
            <a:ext cx="12169352" cy="1468984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0" algn="ctr"/>
            <a:r>
              <a:rPr lang="uk-UA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Чому потрібно вивчати </a:t>
            </a:r>
            <a:r>
              <a:rPr lang="uk-UA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МСФЗ </a:t>
            </a:r>
            <a:r>
              <a:rPr lang="en-US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(IFRS) </a:t>
            </a:r>
            <a:r>
              <a:rPr lang="uk-UA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?</a:t>
            </a:r>
            <a:endParaRPr lang="ru-RU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200067"/>
            <a:ext cx="12601575" cy="452431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    Сучасні умови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розвитку економічних відносин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між країнами вимагають надання користувачам зрозумілої інформації про майновий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тан підприємства, установи, організації.</a:t>
            </a:r>
          </a:p>
          <a:p>
            <a:pPr algn="just"/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   Тому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, публічні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акціонерні товариства, підприємства, що становлять суспільний  інтерес складають  фінансову звітність за міжнародними стандартами. </a:t>
            </a:r>
          </a:p>
          <a:p>
            <a:pPr algn="just"/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   Це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, насамперед, сприяє прийняттю ефективних рішень щодо підприємства, як в самій установі, так і для зовнішніх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користувачів у т.ч. іноземних.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463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uk-UA" sz="44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Склад МСФЗ ( </a:t>
            </a:r>
            <a:r>
              <a:rPr lang="en-US" sz="44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IFRS)</a:t>
            </a:r>
            <a:endParaRPr lang="ru-RU" sz="4400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715212"/>
            <a:ext cx="12421467" cy="5485687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uk-UA" dirty="0" smtClean="0"/>
          </a:p>
          <a:p>
            <a:pPr marL="525094" indent="-457200">
              <a:buFont typeface="Arial" pitchFamily="34" charset="0"/>
              <a:buChar char="•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міжнародні стандарти фінансової звітності (IFRS);</a:t>
            </a:r>
          </a:p>
          <a:p>
            <a:pPr marL="525094" indent="-457200">
              <a:buFont typeface="Arial" charset="0"/>
              <a:buChar char="•"/>
            </a:pP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міжнародні стандарти бухгалтерського обліку (IAS);</a:t>
            </a:r>
          </a:p>
          <a:p>
            <a:pPr marL="525094" indent="-457200">
              <a:buFont typeface="Arial" charset="0"/>
              <a:buChar char="•"/>
            </a:pP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тлумачення, розроблені Комітетом із тлумачень міжнародної фінансової звітності;</a:t>
            </a:r>
          </a:p>
          <a:p>
            <a:pPr marL="525094" indent="-457200">
              <a:buFont typeface="Arial" charset="0"/>
              <a:buChar char="•"/>
            </a:pP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24723" y="1440210"/>
            <a:ext cx="65152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pPr fontAlgn="t"/>
            <a:endParaRPr lang="ru-RU" sz="1600" dirty="0" smtClean="0"/>
          </a:p>
          <a:p>
            <a:pPr lvl="0"/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Картинки по запросу розрахункИ">
            <a:extLst>
              <a:ext uri="{FF2B5EF4-FFF2-40B4-BE49-F238E27FC236}">
                <a16:creationId xmlns:a16="http://schemas.microsoft.com/office/drawing/2014/main" id="{A23630BB-5869-460E-9401-949D78FF7B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875" y="4783301"/>
            <a:ext cx="2945204" cy="2053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2" descr="Картинки по запросу підпис на документі">
            <a:extLst>
              <a:ext uri="{FF2B5EF4-FFF2-40B4-BE49-F238E27FC236}">
                <a16:creationId xmlns:a16="http://schemas.microsoft.com/office/drawing/2014/main" id="{59E5FD7B-BC32-4B7C-AE9F-DFA95D61B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56363" y="5040610"/>
            <a:ext cx="3268360" cy="2042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7589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1431</TotalTime>
  <Words>638</Words>
  <Application>Microsoft Office PowerPoint</Application>
  <PresentationFormat>Произвольный</PresentationFormat>
  <Paragraphs>104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Century Gothic</vt:lpstr>
      <vt:lpstr>Times New Roman</vt:lpstr>
      <vt:lpstr>Verdana</vt:lpstr>
      <vt:lpstr>Wingdings 2</vt:lpstr>
      <vt:lpstr>Яркая</vt:lpstr>
      <vt:lpstr>ВСП «ЕКОНОМІКО-ПРАВНИЧИЙ ФАХОВИЙ КОЛЕДЖ ЗАПОРІЗЬКОГО НАЦІОНАЛЬНОГО УНІВЕРСИТЕТУ» </vt:lpstr>
      <vt:lpstr>Презентация PowerPoint</vt:lpstr>
      <vt:lpstr>В чому полягає практичне значення міжнародних стандартів фінансової звітності?</vt:lpstr>
      <vt:lpstr>Презентация PowerPoint</vt:lpstr>
      <vt:lpstr>Презентация PowerPoint</vt:lpstr>
      <vt:lpstr>Презентация PowerPoint</vt:lpstr>
      <vt:lpstr>ПРОГРАМНІ РЕЗУЛЬТАТИ НАВЧАННЯ:</vt:lpstr>
      <vt:lpstr>Чому потрібно вивчати МСФЗ  (IFRS) ?</vt:lpstr>
      <vt:lpstr>Склад МСФЗ ( IFRS)</vt:lpstr>
      <vt:lpstr>Програма курсу Тематика дисципліни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МІЖНАРОДНІ СТАНДАРТИ БУХГАЛТЕРСЬКОГО ОБЛІКУ</dc:title>
  <dc:creator>user</dc:creator>
  <cp:lastModifiedBy>RePack by Diakov</cp:lastModifiedBy>
  <cp:revision>64</cp:revision>
  <dcterms:created xsi:type="dcterms:W3CDTF">2018-02-22T20:48:05Z</dcterms:created>
  <dcterms:modified xsi:type="dcterms:W3CDTF">2026-03-16T06:25:10Z</dcterms:modified>
</cp:coreProperties>
</file>