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8" r:id="rId2"/>
    <p:sldId id="284" r:id="rId3"/>
    <p:sldId id="279" r:id="rId4"/>
    <p:sldId id="280" r:id="rId5"/>
    <p:sldId id="285" r:id="rId6"/>
    <p:sldId id="286" r:id="rId7"/>
    <p:sldId id="257" r:id="rId8"/>
    <p:sldId id="276" r:id="rId9"/>
    <p:sldId id="277" r:id="rId10"/>
    <p:sldId id="282" r:id="rId11"/>
    <p:sldId id="289" r:id="rId12"/>
    <p:sldId id="258" r:id="rId13"/>
    <p:sldId id="288" r:id="rId14"/>
    <p:sldId id="266" r:id="rId15"/>
    <p:sldId id="287" r:id="rId16"/>
    <p:sldId id="290" r:id="rId17"/>
    <p:sldId id="267" r:id="rId18"/>
    <p:sldId id="283" r:id="rId19"/>
  </p:sldIdLst>
  <p:sldSz cx="12601575" cy="7200900"/>
  <p:notesSz cx="6858000" cy="9144000"/>
  <p:defaultTextStyle>
    <a:defPPr>
      <a:defRPr lang="ru-RU"/>
    </a:defPPr>
    <a:lvl1pPr marL="0" algn="l" defTabSz="113157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65785" algn="l" defTabSz="113157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131570" algn="l" defTabSz="113157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97355" algn="l" defTabSz="113157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263140" algn="l" defTabSz="113157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828925" algn="l" defTabSz="113157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394710" algn="l" defTabSz="113157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960495" algn="l" defTabSz="113157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526280" algn="l" defTabSz="113157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8">
          <p15:clr>
            <a:srgbClr val="A4A3A4"/>
          </p15:clr>
        </p15:guide>
        <p15:guide id="2" pos="396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9" autoAdjust="0"/>
    <p:restoredTop sz="86387" autoAdjust="0"/>
  </p:normalViewPr>
  <p:slideViewPr>
    <p:cSldViewPr>
      <p:cViewPr varScale="1">
        <p:scale>
          <a:sx n="69" d="100"/>
          <a:sy n="69" d="100"/>
        </p:scale>
        <p:origin x="86" y="48"/>
      </p:cViewPr>
      <p:guideLst>
        <p:guide orient="horz" pos="2268"/>
        <p:guide pos="3969"/>
      </p:guideLst>
    </p:cSldViewPr>
  </p:slideViewPr>
  <p:outlineViewPr>
    <p:cViewPr>
      <p:scale>
        <a:sx n="33" d="100"/>
        <a:sy n="33" d="100"/>
      </p:scale>
      <p:origin x="258" y="6325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10721406" y="5304663"/>
            <a:ext cx="1987596" cy="178360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3157" tIns="56579" rIns="113157" bIns="56579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744937" y="815103"/>
            <a:ext cx="11111701" cy="1543526"/>
          </a:xfrm>
        </p:spPr>
        <p:txBody>
          <a:bodyPr anchor="b">
            <a:normAutofit/>
          </a:bodyPr>
          <a:lstStyle>
            <a:lvl1pPr algn="r">
              <a:defRPr sz="5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744937" y="2362794"/>
            <a:ext cx="11111701" cy="1840230"/>
          </a:xfrm>
        </p:spPr>
        <p:txBody>
          <a:bodyPr/>
          <a:lstStyle>
            <a:lvl1pPr marL="0" marR="45263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565785" indent="0" algn="ctr">
              <a:buNone/>
            </a:lvl2pPr>
            <a:lvl3pPr marL="1131570" indent="0" algn="ctr">
              <a:buNone/>
            </a:lvl3pPr>
            <a:lvl4pPr marL="1697355" indent="0" algn="ctr">
              <a:buNone/>
            </a:lvl4pPr>
            <a:lvl5pPr marL="2263140" indent="0" algn="ctr">
              <a:buNone/>
            </a:lvl5pPr>
            <a:lvl6pPr marL="2828925" indent="0" algn="ctr">
              <a:buNone/>
            </a:lvl6pPr>
            <a:lvl7pPr marL="3394710" indent="0" algn="ctr">
              <a:buNone/>
            </a:lvl7pPr>
            <a:lvl8pPr marL="3960495" indent="0" algn="ctr">
              <a:buNone/>
            </a:lvl8pPr>
            <a:lvl9pPr marL="452628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890236" y="6313289"/>
            <a:ext cx="7980998" cy="383381"/>
          </a:xfrm>
        </p:spPr>
        <p:txBody>
          <a:bodyPr tIns="0" bIns="0" anchor="t"/>
          <a:lstStyle>
            <a:lvl1pPr algn="r">
              <a:defRPr sz="1200"/>
            </a:lvl1pPr>
          </a:lstStyle>
          <a:p>
            <a:fld id="{B4C71EC6-210F-42DE-9C53-41977AD35B3D}" type="datetimeFigureOut">
              <a:rPr lang="ru-RU" smtClean="0"/>
              <a:pPr/>
              <a:t>02.07.2025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890236" y="5933240"/>
            <a:ext cx="7980998" cy="383381"/>
          </a:xfrm>
        </p:spPr>
        <p:txBody>
          <a:bodyPr tIns="0" bIns="0" anchor="b"/>
          <a:lstStyle>
            <a:lvl1pPr algn="r">
              <a:defRPr sz="14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1565565" y="6039923"/>
            <a:ext cx="693087" cy="383381"/>
          </a:xfrm>
        </p:spPr>
        <p:txBody>
          <a:bodyPr anchor="ctr"/>
          <a:lstStyle>
            <a:lvl1pPr algn="ctr">
              <a:defRPr sz="16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346168" y="400050"/>
            <a:ext cx="2625328" cy="576072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30079" y="400050"/>
            <a:ext cx="8611076" cy="576072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079" y="280868"/>
            <a:ext cx="11341418" cy="1468984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0079" y="1976948"/>
            <a:ext cx="11341418" cy="4800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603225" y="6804050"/>
            <a:ext cx="2940368" cy="31684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02.07.2025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30079" y="6805018"/>
            <a:ext cx="5870890" cy="315873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9694" y="7386"/>
            <a:ext cx="12582188" cy="7178744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3157" tIns="56579" rIns="113157" bIns="56579" anchor="ctr"/>
          <a:lstStyle/>
          <a:p>
            <a:pPr marL="0" algn="ctr" defTabSz="1131570" rtl="0" eaLnBrk="1" latinLnBrk="0" hangingPunct="1"/>
            <a:endParaRPr kumimoji="0" lang="en-US" sz="22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10721406" y="112630"/>
            <a:ext cx="1987596" cy="178360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3157" tIns="56579" rIns="113157" bIns="56579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9585730" y="6800850"/>
            <a:ext cx="2940368" cy="32004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02.07.2025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09827" y="6805018"/>
            <a:ext cx="5870890" cy="315873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46611" y="850106"/>
            <a:ext cx="693087" cy="315873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8914807" y="9850"/>
            <a:ext cx="3683537" cy="1995221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386"/>
            <a:ext cx="12591881" cy="718613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5066" y="285038"/>
            <a:ext cx="9976247" cy="1430179"/>
          </a:xfrm>
        </p:spPr>
        <p:txBody>
          <a:bodyPr anchor="ctr"/>
          <a:lstStyle>
            <a:lvl1pPr marL="0" algn="l">
              <a:buNone/>
              <a:defRPr sz="45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5066" y="1715213"/>
            <a:ext cx="5355669" cy="2400300"/>
          </a:xfrm>
        </p:spPr>
        <p:txBody>
          <a:bodyPr anchor="t"/>
          <a:lstStyle>
            <a:lvl1pPr marL="67894" indent="0" algn="l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30079" y="1808559"/>
            <a:ext cx="5565696" cy="4752261"/>
          </a:xfrm>
        </p:spPr>
        <p:txBody>
          <a:bodyPr/>
          <a:lstStyle>
            <a:lvl1pPr>
              <a:defRPr sz="3200"/>
            </a:lvl1pPr>
            <a:lvl2pPr>
              <a:defRPr sz="30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05800" y="1808559"/>
            <a:ext cx="5565696" cy="4752261"/>
          </a:xfrm>
        </p:spPr>
        <p:txBody>
          <a:bodyPr/>
          <a:lstStyle>
            <a:lvl1pPr>
              <a:defRPr sz="3200"/>
            </a:lvl1pPr>
            <a:lvl2pPr>
              <a:defRPr sz="30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603225" y="6805017"/>
            <a:ext cx="2940368" cy="31684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02.07.2025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630079" y="6805017"/>
            <a:ext cx="5870890" cy="31684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459307" y="6805017"/>
            <a:ext cx="693087" cy="31684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048" y="305268"/>
            <a:ext cx="1470184" cy="6461608"/>
          </a:xfrm>
        </p:spPr>
        <p:txBody>
          <a:bodyPr vert="vert270" anchor="b"/>
          <a:lstStyle>
            <a:lvl1pPr marL="0" algn="ctr">
              <a:defRPr sz="41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81149" y="305269"/>
            <a:ext cx="800724" cy="3168396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>
              <a:buNone/>
              <a:defRPr sz="2500" b="1"/>
            </a:lvl2pPr>
            <a:lvl3pPr>
              <a:buNone/>
              <a:defRPr sz="2200" b="1"/>
            </a:lvl3pPr>
            <a:lvl4pPr>
              <a:buNone/>
              <a:defRPr sz="2000" b="1"/>
            </a:lvl4pPr>
            <a:lvl5pPr>
              <a:buNone/>
              <a:defRPr sz="20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881149" y="3598480"/>
            <a:ext cx="800724" cy="3168396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>
              <a:buNone/>
              <a:defRPr sz="2500" b="1"/>
            </a:lvl2pPr>
            <a:lvl3pPr>
              <a:buNone/>
              <a:defRPr sz="2200" b="1"/>
            </a:lvl3pPr>
            <a:lvl4pPr>
              <a:buNone/>
              <a:defRPr sz="2000" b="1"/>
            </a:lvl4pPr>
            <a:lvl5pPr>
              <a:buNone/>
              <a:defRPr sz="20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786886" y="305269"/>
            <a:ext cx="9451181" cy="3168396"/>
          </a:xfrm>
        </p:spPr>
        <p:txBody>
          <a:bodyPr/>
          <a:lstStyle>
            <a:lvl1pPr algn="l">
              <a:defRPr sz="3000"/>
            </a:lvl1pPr>
            <a:lvl2pPr algn="l">
              <a:defRPr sz="2500"/>
            </a:lvl2pPr>
            <a:lvl3pPr algn="l">
              <a:defRPr sz="2200"/>
            </a:lvl3pPr>
            <a:lvl4pPr algn="l">
              <a:defRPr sz="2000"/>
            </a:lvl4pPr>
            <a:lvl5pPr algn="l"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786886" y="3598480"/>
            <a:ext cx="9451181" cy="3168396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603225" y="6805017"/>
            <a:ext cx="2936167" cy="31684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02.07.2025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630079" y="6805017"/>
            <a:ext cx="5872334" cy="316840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10459307" y="6807251"/>
            <a:ext cx="693087" cy="316840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02.07.2025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603225" y="6805017"/>
            <a:ext cx="2940368" cy="31684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02.07.2025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630079" y="6805985"/>
            <a:ext cx="5870890" cy="31587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0459307" y="6805017"/>
            <a:ext cx="693087" cy="31684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2438" y="386047"/>
            <a:ext cx="1260158" cy="6240780"/>
          </a:xfrm>
        </p:spPr>
        <p:txBody>
          <a:bodyPr vert="vert270" anchor="b"/>
          <a:lstStyle>
            <a:lvl1pPr marL="0" marR="22631" algn="r">
              <a:spcBef>
                <a:spcPts val="0"/>
              </a:spcBef>
              <a:buNone/>
              <a:defRPr sz="36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565352" y="386047"/>
            <a:ext cx="3360420" cy="624078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700"/>
            </a:lvl1pPr>
            <a:lvl2pPr>
              <a:buNone/>
              <a:defRPr sz="1500"/>
            </a:lvl2pPr>
            <a:lvl3pPr>
              <a:buNone/>
              <a:defRPr sz="1200"/>
            </a:lvl3pPr>
            <a:lvl4pPr>
              <a:buNone/>
              <a:defRPr sz="1100"/>
            </a:lvl4pPr>
            <a:lvl5pPr>
              <a:buNone/>
              <a:defRPr sz="11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5031879" y="336042"/>
            <a:ext cx="7271109" cy="6288786"/>
          </a:xfrm>
        </p:spPr>
        <p:txBody>
          <a:bodyPr/>
          <a:lstStyle>
            <a:lvl1pPr>
              <a:spcBef>
                <a:spcPts val="0"/>
              </a:spcBef>
              <a:defRPr sz="3700"/>
            </a:lvl1pPr>
            <a:lvl2pPr>
              <a:defRPr sz="32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653214" y="6884060"/>
            <a:ext cx="2940368" cy="316840"/>
          </a:xfrm>
        </p:spPr>
        <p:txBody>
          <a:bodyPr/>
          <a:lstStyle>
            <a:lvl1pPr>
              <a:defRPr sz="1100"/>
            </a:lvl1pPr>
          </a:lstStyle>
          <a:p>
            <a:fld id="{B4C71EC6-210F-42DE-9C53-41977AD35B3D}" type="datetimeFigureOut">
              <a:rPr lang="ru-RU" smtClean="0"/>
              <a:pPr/>
              <a:t>02.07.2025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565352" y="6884060"/>
            <a:ext cx="7087862" cy="316840"/>
          </a:xfrm>
        </p:spPr>
        <p:txBody>
          <a:bodyPr/>
          <a:lstStyle>
            <a:lvl1pPr>
              <a:defRPr sz="11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590825" y="6884060"/>
            <a:ext cx="693087" cy="316840"/>
          </a:xfrm>
        </p:spPr>
        <p:txBody>
          <a:bodyPr/>
          <a:lstStyle>
            <a:lvl1pPr>
              <a:defRPr sz="1100"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2438" y="158441"/>
            <a:ext cx="1260158" cy="6720840"/>
          </a:xfrm>
        </p:spPr>
        <p:txBody>
          <a:bodyPr vert="vert270" anchor="b"/>
          <a:lstStyle>
            <a:lvl1pPr marL="0" algn="l">
              <a:buNone/>
              <a:defRPr sz="37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8633" y="392664"/>
            <a:ext cx="10106463" cy="576072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40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75197" y="6160770"/>
            <a:ext cx="10106463" cy="72009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700"/>
            </a:lvl1pPr>
            <a:lvl2pPr>
              <a:defRPr sz="15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417852" y="6884060"/>
            <a:ext cx="2898362" cy="316840"/>
          </a:xfrm>
        </p:spPr>
        <p:txBody>
          <a:bodyPr/>
          <a:lstStyle>
            <a:lvl1pPr>
              <a:defRPr sz="1100"/>
            </a:lvl1pPr>
          </a:lstStyle>
          <a:p>
            <a:fld id="{B4C71EC6-210F-42DE-9C53-41977AD35B3D}" type="datetimeFigureOut">
              <a:rPr lang="ru-RU" smtClean="0"/>
              <a:pPr/>
              <a:t>02.07.2025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613001" y="6885027"/>
            <a:ext cx="6819062" cy="316840"/>
          </a:xfrm>
        </p:spPr>
        <p:txBody>
          <a:bodyPr/>
          <a:lstStyle>
            <a:lvl1pPr>
              <a:defRPr sz="11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324318" y="6884060"/>
            <a:ext cx="504063" cy="316840"/>
          </a:xfrm>
        </p:spPr>
        <p:txBody>
          <a:bodyPr/>
          <a:lstStyle>
            <a:lvl1pPr algn="ctr">
              <a:defRPr sz="1100"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9694" y="14772"/>
            <a:ext cx="12582188" cy="7178744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3157" tIns="56579" rIns="113157" bIns="56579"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386"/>
            <a:ext cx="12591881" cy="718613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8914807" y="5195830"/>
            <a:ext cx="3683537" cy="1995221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30079" y="280868"/>
            <a:ext cx="11341418" cy="1468984"/>
          </a:xfrm>
          <a:prstGeom prst="rect">
            <a:avLst/>
          </a:prstGeom>
        </p:spPr>
        <p:txBody>
          <a:bodyPr vert="horz" lIns="113157" tIns="56579" rIns="113157" bIns="56579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30079" y="1976948"/>
            <a:ext cx="11341418" cy="4800600"/>
          </a:xfrm>
          <a:prstGeom prst="rect">
            <a:avLst/>
          </a:prstGeom>
        </p:spPr>
        <p:txBody>
          <a:bodyPr vert="horz" lIns="113157" tIns="56579" rIns="113157" bIns="56579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603225" y="6805017"/>
            <a:ext cx="2940368" cy="316840"/>
          </a:xfrm>
          <a:prstGeom prst="rect">
            <a:avLst/>
          </a:prstGeom>
        </p:spPr>
        <p:txBody>
          <a:bodyPr vert="horz" lIns="113157" tIns="56579" rIns="113157" bIns="56579" anchor="b"/>
          <a:lstStyle>
            <a:lvl1pPr algn="l" eaLnBrk="1" latinLnBrk="0" hangingPunct="1">
              <a:defRPr kumimoji="0" sz="1200" b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02.07.2025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30079" y="6805985"/>
            <a:ext cx="5870890" cy="315873"/>
          </a:xfrm>
          <a:prstGeom prst="rect">
            <a:avLst/>
          </a:prstGeom>
        </p:spPr>
        <p:txBody>
          <a:bodyPr vert="horz" lIns="113157" tIns="56579" rIns="113157" bIns="56579" anchor="b"/>
          <a:lstStyle>
            <a:lvl1pPr algn="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459307" y="6805017"/>
            <a:ext cx="693087" cy="316840"/>
          </a:xfrm>
          <a:prstGeom prst="rect">
            <a:avLst/>
          </a:prstGeom>
        </p:spPr>
        <p:txBody>
          <a:bodyPr vert="horz" lIns="113157" tIns="56579" rIns="113157" bIns="56579" anchor="b"/>
          <a:lstStyle>
            <a:lvl1pPr algn="ctr" eaLnBrk="1" latinLnBrk="0" hangingPunct="1">
              <a:defRPr kumimoji="0" sz="150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marL="599732" algn="l" rtl="0" eaLnBrk="1" latinLnBrk="0" hangingPunct="1">
        <a:spcBef>
          <a:spcPct val="0"/>
        </a:spcBef>
        <a:buNone/>
        <a:defRPr kumimoji="0" sz="5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54469" indent="-475259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1018413" indent="-353616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69200" indent="-282893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697355" indent="-260261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1980248" indent="-260261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60261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2579980" indent="-260261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828925" indent="-226314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111818" indent="-226314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6578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3157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9735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82892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39471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96049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5262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2800" b="1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ВСП «ЕКОНОМІКО-ПРАВНИЧИЙ ФАХОВИЙ КОЛЕДЖ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800" b="1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ЗАПОРІЗЬКОГО НАЦІОНАЛЬНОГО УНІВЕРСИТЕТУ»</a:t>
            </a:r>
            <a:br>
              <a:rPr lang="uk-UA" sz="2800" b="1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marL="79210" indent="0" algn="ctr">
              <a:buNone/>
            </a:pPr>
            <a:r>
              <a:rPr lang="uk-UA" b="1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Освітньо-професійний ступінь:  </a:t>
            </a:r>
          </a:p>
          <a:p>
            <a:pPr marL="79210" indent="0" algn="ctr">
              <a:buNone/>
            </a:pPr>
            <a:r>
              <a:rPr lang="uk-UA" b="1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фаховий молодший бакалавр </a:t>
            </a:r>
          </a:p>
          <a:p>
            <a:pPr marL="79210" indent="0" algn="ctr">
              <a:buNone/>
            </a:pPr>
            <a:r>
              <a:rPr lang="uk-UA" b="1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Спеціальність</a:t>
            </a:r>
            <a:r>
              <a:rPr lang="uk-UA" b="1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79210" indent="0" algn="ctr">
              <a:buNone/>
            </a:pPr>
            <a:r>
              <a:rPr lang="uk-UA" b="1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071 облік і оподаткування </a:t>
            </a:r>
          </a:p>
          <a:p>
            <a:pPr marL="79210" indent="0" algn="ctr">
              <a:buNone/>
            </a:pPr>
            <a:r>
              <a:rPr lang="uk-UA" b="1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072 фінанси банківська справа  та страхування</a:t>
            </a:r>
            <a:endParaRPr lang="uk-UA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227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uk-UA" dirty="0" smtClean="0"/>
              <a:t>Розбіжність між стандартами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pic>
        <p:nvPicPr>
          <p:cNvPr id="7" name="Picture 2" descr="C:\Users\Ира\Desktop\imag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715" y="4608562"/>
            <a:ext cx="2448272" cy="2180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K52JU\Desktop\imag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027" y="2592338"/>
            <a:ext cx="2095500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K52JU\Desktop\b_phot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897" y="2634077"/>
            <a:ext cx="4191000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5306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Особливості </a:t>
            </a:r>
            <a:r>
              <a:rPr lang="uk-UA" dirty="0" err="1" smtClean="0"/>
              <a:t>фінзвітності</a:t>
            </a:r>
            <a:r>
              <a:rPr lang="uk-UA" dirty="0" smtClean="0"/>
              <a:t> за різними стандартами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pic>
        <p:nvPicPr>
          <p:cNvPr id="5" name="Picture 2" descr="C:\Users\K52JU\Desktop\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87" y="2088282"/>
            <a:ext cx="10513168" cy="4644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2826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155" y="0"/>
            <a:ext cx="11341418" cy="1468984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lvl="0" algn="ctr">
              <a:tabLst>
                <a:tab pos="228600" algn="l"/>
                <a:tab pos="457200" algn="l"/>
              </a:tabLst>
            </a:pPr>
            <a:r>
              <a:rPr lang="uk-UA" sz="4000" b="1" i="1" dirty="0" smtClean="0">
                <a:latin typeface="Times New Roman"/>
                <a:ea typeface="Times New Roman"/>
              </a:rPr>
              <a:t>Міжнародні організації зі стандартизації фінансової звітності</a:t>
            </a:r>
            <a:endParaRPr lang="uk-UA" dirty="0"/>
          </a:p>
        </p:txBody>
      </p:sp>
      <p:sp>
        <p:nvSpPr>
          <p:cNvPr id="4" name="Rectangle 17"/>
          <p:cNvSpPr>
            <a:spLocks noChangeArrowheads="1"/>
          </p:cNvSpPr>
          <p:nvPr/>
        </p:nvSpPr>
        <p:spPr bwMode="auto">
          <a:xfrm>
            <a:off x="152400" y="152400"/>
            <a:ext cx="12601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5" name="Group 1"/>
          <p:cNvGrpSpPr>
            <a:grpSpLocks noChangeAspect="1"/>
          </p:cNvGrpSpPr>
          <p:nvPr/>
        </p:nvGrpSpPr>
        <p:grpSpPr bwMode="auto">
          <a:xfrm>
            <a:off x="1366601" y="1152178"/>
            <a:ext cx="9832526" cy="6403468"/>
            <a:chOff x="2279" y="5706"/>
            <a:chExt cx="7200" cy="6410"/>
          </a:xfrm>
        </p:grpSpPr>
        <p:sp>
          <p:nvSpPr>
            <p:cNvPr id="6" name="AutoShape 16"/>
            <p:cNvSpPr>
              <a:spLocks noChangeArrowheads="1"/>
            </p:cNvSpPr>
            <p:nvPr/>
          </p:nvSpPr>
          <p:spPr bwMode="auto">
            <a:xfrm>
              <a:off x="2279" y="5706"/>
              <a:ext cx="7200" cy="6410"/>
            </a:xfrm>
            <a:prstGeom prst="leftRightArrow">
              <a:avLst>
                <a:gd name="adj1" fmla="val 50000"/>
                <a:gd name="adj2" fmla="val 22465"/>
              </a:avLst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Rectangle 15"/>
            <p:cNvSpPr>
              <a:spLocks noChangeArrowheads="1"/>
            </p:cNvSpPr>
            <p:nvPr/>
          </p:nvSpPr>
          <p:spPr bwMode="auto">
            <a:xfrm>
              <a:off x="2985" y="6124"/>
              <a:ext cx="2682" cy="975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Рада з Міжнародних стандартів фінансової звітності</a:t>
              </a:r>
              <a:endPara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(РМСФЗ)</a:t>
              </a:r>
              <a:endPara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Rectangle 14"/>
            <p:cNvSpPr>
              <a:spLocks noChangeArrowheads="1"/>
            </p:cNvSpPr>
            <p:nvPr/>
          </p:nvSpPr>
          <p:spPr bwMode="auto">
            <a:xfrm>
              <a:off x="6232" y="6124"/>
              <a:ext cx="2682" cy="975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Міжнародна федерація бухгалтерів</a:t>
              </a:r>
              <a:endPara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(МФБ)</a:t>
              </a:r>
              <a:endPara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Rectangle 13"/>
            <p:cNvSpPr>
              <a:spLocks noChangeArrowheads="1"/>
            </p:cNvSpPr>
            <p:nvPr/>
          </p:nvSpPr>
          <p:spPr bwMode="auto">
            <a:xfrm>
              <a:off x="6232" y="7796"/>
              <a:ext cx="2682" cy="836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Керівництво для фінансової звітності державного сектору</a:t>
              </a:r>
              <a:endParaRPr kumimoji="0" lang="uk-UA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Rectangle 12"/>
            <p:cNvSpPr>
              <a:spLocks noChangeArrowheads="1"/>
            </p:cNvSpPr>
            <p:nvPr/>
          </p:nvSpPr>
          <p:spPr bwMode="auto">
            <a:xfrm>
              <a:off x="6232" y="8632"/>
              <a:ext cx="2683" cy="836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Міжнародні стандарти бухгалтерського обліку у державному секторі</a:t>
              </a:r>
              <a:endParaRPr kumimoji="0" lang="uk-UA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2985" y="7796"/>
              <a:ext cx="2682" cy="836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Концептуальна основа складання та подання фінансових звітів</a:t>
              </a:r>
              <a:endParaRPr kumimoji="0" lang="uk-UA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2985" y="8632"/>
              <a:ext cx="2682" cy="558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Міжнародні стандарти фінансової звітності</a:t>
              </a:r>
              <a:endParaRPr kumimoji="0" lang="uk-UA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Rectangle 9"/>
            <p:cNvSpPr>
              <a:spLocks noChangeArrowheads="1"/>
            </p:cNvSpPr>
            <p:nvPr/>
          </p:nvSpPr>
          <p:spPr bwMode="auto">
            <a:xfrm>
              <a:off x="2985" y="9190"/>
              <a:ext cx="2682" cy="418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Тлумачення стандартів</a:t>
              </a:r>
              <a:endParaRPr kumimoji="0" lang="uk-UA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Rectangle 8"/>
            <p:cNvSpPr>
              <a:spLocks noChangeArrowheads="1"/>
            </p:cNvSpPr>
            <p:nvPr/>
          </p:nvSpPr>
          <p:spPr bwMode="auto">
            <a:xfrm>
              <a:off x="2985" y="10444"/>
              <a:ext cx="2682" cy="697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Недержавний </a:t>
              </a:r>
              <a:endParaRPr kumimoji="0" lang="uk-UA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(приватний) сектор</a:t>
              </a:r>
              <a:endParaRPr kumimoji="0" lang="uk-UA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Rectangle 7"/>
            <p:cNvSpPr>
              <a:spLocks noChangeArrowheads="1"/>
            </p:cNvSpPr>
            <p:nvPr/>
          </p:nvSpPr>
          <p:spPr bwMode="auto">
            <a:xfrm>
              <a:off x="6232" y="10444"/>
              <a:ext cx="2682" cy="697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Державний</a:t>
              </a:r>
              <a:endPara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сектор</a:t>
              </a:r>
              <a:endPara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Line 6"/>
            <p:cNvSpPr>
              <a:spLocks noChangeShapeType="1"/>
            </p:cNvSpPr>
            <p:nvPr/>
          </p:nvSpPr>
          <p:spPr bwMode="auto">
            <a:xfrm>
              <a:off x="4255" y="7099"/>
              <a:ext cx="0" cy="697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Line 5"/>
            <p:cNvSpPr>
              <a:spLocks noChangeShapeType="1"/>
            </p:cNvSpPr>
            <p:nvPr/>
          </p:nvSpPr>
          <p:spPr bwMode="auto">
            <a:xfrm>
              <a:off x="4397" y="9608"/>
              <a:ext cx="0" cy="836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Line 4"/>
            <p:cNvSpPr>
              <a:spLocks noChangeShapeType="1"/>
            </p:cNvSpPr>
            <p:nvPr/>
          </p:nvSpPr>
          <p:spPr bwMode="auto">
            <a:xfrm>
              <a:off x="7503" y="7099"/>
              <a:ext cx="0" cy="697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Line 3"/>
            <p:cNvSpPr>
              <a:spLocks noChangeShapeType="1"/>
            </p:cNvSpPr>
            <p:nvPr/>
          </p:nvSpPr>
          <p:spPr bwMode="auto">
            <a:xfrm>
              <a:off x="7503" y="9468"/>
              <a:ext cx="0" cy="976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Line 2"/>
            <p:cNvSpPr>
              <a:spLocks noChangeShapeType="1"/>
            </p:cNvSpPr>
            <p:nvPr/>
          </p:nvSpPr>
          <p:spPr bwMode="auto">
            <a:xfrm>
              <a:off x="5667" y="6681"/>
              <a:ext cx="565" cy="0"/>
            </a:xfrm>
            <a:prstGeom prst="line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324122" y="6190551"/>
            <a:ext cx="1206125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/>
              <a:t> </a:t>
            </a:r>
            <a:endParaRPr lang="ru-RU" dirty="0"/>
          </a:p>
          <a:p>
            <a:r>
              <a:rPr lang="uk-UA" b="1" i="1" dirty="0"/>
              <a:t>Суб’єкти і об’єкти гармонізації бухгалтерського </a:t>
            </a:r>
            <a:r>
              <a:rPr lang="uk-UA" b="1" i="1" dirty="0" smtClean="0"/>
              <a:t>обліку та фінансової звітності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8282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5400" b="1" i="1" dirty="0"/>
              <a:t>Організаційна структура РМСФЗ</a:t>
            </a:r>
            <a:endParaRPr lang="ru-RU" dirty="0"/>
          </a:p>
        </p:txBody>
      </p:sp>
      <p:pic>
        <p:nvPicPr>
          <p:cNvPr id="4" name="Объект 3" descr="Image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195" y="1800250"/>
            <a:ext cx="10585176" cy="52565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7664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uk-UA" sz="3600" b="1" i="1" dirty="0" smtClean="0"/>
              <a:t>Склад МСФЗ ( </a:t>
            </a:r>
            <a:r>
              <a:rPr lang="en-US" sz="3600" b="1" i="1" dirty="0" smtClean="0"/>
              <a:t>IFRS)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715212"/>
            <a:ext cx="12421467" cy="5485687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endParaRPr lang="uk-UA" dirty="0" smtClean="0"/>
          </a:p>
          <a:p>
            <a:pPr marL="525094" indent="-457200">
              <a:buFont typeface="Arial" pitchFamily="34" charset="0"/>
              <a:buChar char="•"/>
            </a:pP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i="1" dirty="0" smtClean="0">
                <a:latin typeface="Times New Roman" pitchFamily="18" charset="0"/>
                <a:cs typeface="Times New Roman" pitchFamily="18" charset="0"/>
              </a:rPr>
              <a:t>міжнародні стандарти фінансової звітності (IFRS);</a:t>
            </a:r>
          </a:p>
          <a:p>
            <a:pPr marL="525094" indent="-457200">
              <a:buFont typeface="Arial" charset="0"/>
              <a:buChar char="•"/>
            </a:pPr>
            <a:r>
              <a:rPr lang="uk-UA" sz="3200" i="1" dirty="0" smtClean="0">
                <a:latin typeface="Times New Roman" pitchFamily="18" charset="0"/>
                <a:cs typeface="Times New Roman" pitchFamily="18" charset="0"/>
              </a:rPr>
              <a:t>міжнародні стандарти бухгалтерського обліку (IAS);</a:t>
            </a:r>
          </a:p>
          <a:p>
            <a:pPr marL="525094" indent="-457200">
              <a:buFont typeface="Arial" charset="0"/>
              <a:buChar char="•"/>
            </a:pPr>
            <a:r>
              <a:rPr lang="uk-UA" sz="3200" i="1" dirty="0" smtClean="0">
                <a:latin typeface="Times New Roman" pitchFamily="18" charset="0"/>
                <a:cs typeface="Times New Roman" pitchFamily="18" charset="0"/>
              </a:rPr>
              <a:t>тлумачення, розроблені Комітетом із тлумачень міжнародної фінансової звітності;</a:t>
            </a:r>
          </a:p>
          <a:p>
            <a:pPr marL="525094" indent="-457200">
              <a:buFont typeface="Arial" charset="0"/>
              <a:buChar char="•"/>
            </a:pPr>
            <a:endParaRPr lang="en-US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24723" y="1440210"/>
            <a:ext cx="65152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 smtClean="0"/>
          </a:p>
          <a:p>
            <a:pPr fontAlgn="t"/>
            <a:endParaRPr lang="ru-RU" sz="1600" dirty="0" smtClean="0"/>
          </a:p>
          <a:p>
            <a:pPr lvl="0"/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Картинки по запросу розрахункИ">
            <a:extLst>
              <a:ext uri="{FF2B5EF4-FFF2-40B4-BE49-F238E27FC236}">
                <a16:creationId xmlns:a16="http://schemas.microsoft.com/office/drawing/2014/main" id="{A23630BB-5869-460E-9401-949D78FF7B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875" y="4783301"/>
            <a:ext cx="2945204" cy="2053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Картинки по запросу підпис на документі">
            <a:extLst>
              <a:ext uri="{FF2B5EF4-FFF2-40B4-BE49-F238E27FC236}">
                <a16:creationId xmlns:a16="http://schemas.microsoft.com/office/drawing/2014/main" id="{59E5FD7B-BC32-4B7C-AE9F-DFA95D61B9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56363" y="5040610"/>
            <a:ext cx="3268360" cy="2042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75893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uk-UA" sz="3600" i="1" dirty="0" smtClean="0"/>
              <a:t>Мета застосування </a:t>
            </a:r>
            <a:br>
              <a:rPr lang="uk-UA" sz="3600" i="1" dirty="0" smtClean="0"/>
            </a:br>
            <a:r>
              <a:rPr lang="uk-UA" sz="3600" i="1" dirty="0" smtClean="0"/>
              <a:t>МСБО (</a:t>
            </a:r>
            <a:r>
              <a:rPr lang="en-US" sz="3600" i="1" dirty="0" smtClean="0"/>
              <a:t>ICA) </a:t>
            </a:r>
            <a:r>
              <a:rPr lang="uk-UA" sz="3600" i="1" dirty="0" smtClean="0"/>
              <a:t>та </a:t>
            </a:r>
            <a:r>
              <a:rPr lang="uk-UA" sz="3600" b="1" i="1" dirty="0" smtClean="0"/>
              <a:t> МСФЗ ( </a:t>
            </a:r>
            <a:r>
              <a:rPr lang="en-US" sz="3600" b="1" i="1" dirty="0" smtClean="0"/>
              <a:t>IFRS)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715212"/>
            <a:ext cx="12421467" cy="5485687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endParaRPr lang="uk-UA" dirty="0" smtClean="0"/>
          </a:p>
          <a:p>
            <a:pPr marL="525094" indent="-457200">
              <a:buFont typeface="Arial" pitchFamily="34" charset="0"/>
              <a:buChar char="•"/>
            </a:pP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000" i="1" dirty="0" smtClean="0">
                <a:latin typeface="Times New Roman" pitchFamily="18" charset="0"/>
                <a:cs typeface="Times New Roman" pitchFamily="18" charset="0"/>
              </a:rPr>
              <a:t>Головною метою міжнародних стандартів бухгалтерського обліку (МСБО) і міжнародних стандартів фінансової звітності (МСФЗ) є правдиве і чесне подання фінансового стану і результатів діяльності підприємства</a:t>
            </a: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24723" y="1440210"/>
            <a:ext cx="65152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 smtClean="0"/>
          </a:p>
          <a:p>
            <a:pPr fontAlgn="t"/>
            <a:endParaRPr lang="ru-RU" sz="1600" dirty="0" smtClean="0"/>
          </a:p>
          <a:p>
            <a:pPr lvl="0"/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K52JU\Desktop\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995" y="5256634"/>
            <a:ext cx="254317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5388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Приклад </a:t>
            </a:r>
            <a:r>
              <a:rPr lang="uk-UA" dirty="0" smtClean="0"/>
              <a:t>фінансового звіту інвестиційної </a:t>
            </a:r>
            <a:r>
              <a:rPr lang="uk-UA" dirty="0" smtClean="0"/>
              <a:t>компанії за МСФЗ</a:t>
            </a:r>
            <a:endParaRPr lang="ru-RU" dirty="0"/>
          </a:p>
        </p:txBody>
      </p:sp>
      <p:pic>
        <p:nvPicPr>
          <p:cNvPr id="2050" name="Picture 2" descr="C:\Users\K52JU\Desktop\6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179" y="2016274"/>
            <a:ext cx="10844563" cy="50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075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5066" y="144066"/>
            <a:ext cx="9976247" cy="1571151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uk-UA" sz="3600" b="1" i="1" dirty="0" smtClean="0"/>
              <a:t>В чому полягає практичне значення міжнародних </a:t>
            </a:r>
            <a:r>
              <a:rPr lang="uk-UA" sz="3600" b="1" i="1" dirty="0"/>
              <a:t>стандартів </a:t>
            </a:r>
            <a:r>
              <a:rPr lang="uk-UA" sz="3600" i="1" dirty="0" smtClean="0"/>
              <a:t>фінансової звітності</a:t>
            </a:r>
            <a:r>
              <a:rPr lang="uk-UA" sz="3600" b="1" i="1" dirty="0" smtClean="0"/>
              <a:t>?</a:t>
            </a:r>
            <a:endParaRPr lang="ru-RU" sz="36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0" y="1715212"/>
            <a:ext cx="12601575" cy="5485687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endParaRPr lang="uk-UA" dirty="0" smtClean="0"/>
          </a:p>
          <a:p>
            <a:r>
              <a:rPr lang="uk-UA" sz="3200" dirty="0" smtClean="0"/>
              <a:t>* </a:t>
            </a:r>
            <a:r>
              <a:rPr lang="uk-UA" sz="3200" dirty="0"/>
              <a:t> </a:t>
            </a:r>
            <a:r>
              <a:rPr lang="uk-UA" sz="3200" i="1" dirty="0">
                <a:latin typeface="Times New Roman" pitchFamily="18" charset="0"/>
                <a:cs typeface="Times New Roman" pitchFamily="18" charset="0"/>
              </a:rPr>
              <a:t>зменшення ризику для кредиторів і інвесторів;</a:t>
            </a:r>
          </a:p>
          <a:p>
            <a:r>
              <a:rPr lang="uk-UA" sz="3200" i="1" dirty="0" smtClean="0">
                <a:latin typeface="Times New Roman" pitchFamily="18" charset="0"/>
                <a:cs typeface="Times New Roman" pitchFamily="18" charset="0"/>
              </a:rPr>
              <a:t>* зниження </a:t>
            </a:r>
            <a:r>
              <a:rPr lang="uk-UA" sz="3200" i="1" dirty="0">
                <a:latin typeface="Times New Roman" pitchFamily="18" charset="0"/>
                <a:cs typeface="Times New Roman" pitchFamily="18" charset="0"/>
              </a:rPr>
              <a:t>витрат кожної країни на розробку власних стандартів;</a:t>
            </a:r>
          </a:p>
          <a:p>
            <a:r>
              <a:rPr lang="uk-UA" sz="3200" i="1" dirty="0" smtClean="0">
                <a:latin typeface="Times New Roman" pitchFamily="18" charset="0"/>
                <a:cs typeface="Times New Roman" pitchFamily="18" charset="0"/>
              </a:rPr>
              <a:t>* поглиблення </a:t>
            </a:r>
            <a:r>
              <a:rPr lang="uk-UA" sz="3200" i="1" dirty="0">
                <a:latin typeface="Times New Roman" pitchFamily="18" charset="0"/>
                <a:cs typeface="Times New Roman" pitchFamily="18" charset="0"/>
              </a:rPr>
              <a:t>міжнародної кооперації у сфері бухгалтерського обліку;</a:t>
            </a:r>
          </a:p>
          <a:p>
            <a:r>
              <a:rPr lang="uk-UA" sz="3200" i="1" dirty="0" smtClean="0">
                <a:latin typeface="Times New Roman" pitchFamily="18" charset="0"/>
                <a:cs typeface="Times New Roman" pitchFamily="18" charset="0"/>
              </a:rPr>
              <a:t>* однозначне </a:t>
            </a:r>
            <a:r>
              <a:rPr lang="uk-UA" sz="3200" i="1" dirty="0">
                <a:latin typeface="Times New Roman" pitchFamily="18" charset="0"/>
                <a:cs typeface="Times New Roman" pitchFamily="18" charset="0"/>
              </a:rPr>
              <a:t>розуміння фінансової звітності і зростання довір’я до її показників у всьому світі ;</a:t>
            </a:r>
            <a:endParaRPr lang="uk-UA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086351" y="1512218"/>
            <a:ext cx="65152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 smtClean="0"/>
          </a:p>
          <a:p>
            <a:pPr fontAlgn="t"/>
            <a:endParaRPr lang="ru-RU" sz="1600" dirty="0" smtClean="0"/>
          </a:p>
          <a:p>
            <a:pPr lvl="0"/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 descr="C:\Users\K52JU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38" y="5040610"/>
            <a:ext cx="2590800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K52JU\Desktop\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731" y="4427820"/>
            <a:ext cx="6380672" cy="2742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5893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r"/>
            <a:r>
              <a:rPr lang="uk-UA" sz="3600" b="1" i="1" dirty="0" smtClean="0"/>
              <a:t>ПРОГРАМНІ РЕЗУЛЬТАТИ НАВЧАННЯ:</a:t>
            </a:r>
            <a:endParaRPr lang="ru-RU" sz="36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0" y="1368202"/>
            <a:ext cx="12601575" cy="5832697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3200" i="1" dirty="0" smtClean="0">
                <a:latin typeface="Times New Roman" pitchFamily="18" charset="0"/>
                <a:cs typeface="Times New Roman" pitchFamily="18" charset="0"/>
              </a:rPr>
              <a:t>Спеціальність 072</a:t>
            </a:r>
          </a:p>
          <a:p>
            <a:pPr lvl="0"/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РН 8. Застосовувати сучасне інформаційне та програмне забезпечення для отримання та</a:t>
            </a:r>
          </a:p>
          <a:p>
            <a:pPr marL="525094" lvl="0" indent="-457200">
              <a:buFont typeface="Arial" pitchFamily="34" charset="0"/>
              <a:buChar char="•"/>
            </a:pP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обробки даних у сфері фінансів, банківської справи та страхування.</a:t>
            </a:r>
          </a:p>
          <a:p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.РН 11. Застосовувати принципи, методи і процедури бухгалтерського обліку у сфері</a:t>
            </a:r>
          </a:p>
          <a:p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фінансів, банківської справи та страхування.</a:t>
            </a:r>
          </a:p>
          <a:p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РН 12. Використовувати інформацію фінансової звітності для її аналізу.</a:t>
            </a:r>
          </a:p>
          <a:p>
            <a:r>
              <a:rPr lang="uk-UA" sz="3200" i="1" dirty="0" smtClean="0">
                <a:latin typeface="Times New Roman" pitchFamily="18" charset="0"/>
                <a:cs typeface="Times New Roman" pitchFamily="18" charset="0"/>
              </a:rPr>
              <a:t>Спеціальність 071</a:t>
            </a:r>
          </a:p>
          <a:p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РН 8. Формувати й аналізувати фінансову, податкову і статистичну звітність для визначення показників забезпеченості підприємства ресурсним потенціалом та його ефективного використання.</a:t>
            </a: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РН 10. Формувати і надавати облікову-аналітичну інформацію для ухвалення управлінських рішень з метою підвищення ефективності бізнесу.</a:t>
            </a: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РН 11. Визначати й аналізувати фінансово-економічні показники діяльності підприємства для виявлення резервів раціонального використання матеріальних, трудових і фінансових ресурсів.</a:t>
            </a: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РН 12. Застосовувати спеціалізовані інформаційні системи і комп’ютерні технології для розв’язання задач з обробки даних у сфері професійної діяльності.</a:t>
            </a:r>
            <a:endParaRPr lang="uk-UA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marL="410794" indent="-342900">
              <a:buFont typeface="Arial" charset="0"/>
              <a:buChar char="•"/>
            </a:pPr>
            <a:endParaRPr lang="uk-UA" sz="20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86351" y="1512218"/>
            <a:ext cx="65152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 smtClean="0"/>
          </a:p>
          <a:p>
            <a:pPr fontAlgn="t"/>
            <a:endParaRPr lang="ru-RU" sz="1600" dirty="0" smtClean="0"/>
          </a:p>
          <a:p>
            <a:pPr lvl="0"/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K52JU\Desktop\Document1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3155" y="2376314"/>
            <a:ext cx="2680523" cy="1680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649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5066" y="285038"/>
            <a:ext cx="11392345" cy="6555772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79210" indent="0"/>
            <a:r>
              <a:rPr lang="uk-UA" sz="6000" b="1" dirty="0" smtClean="0">
                <a:latin typeface="Times New Roman" pitchFamily="18" charset="0"/>
                <a:cs typeface="Times New Roman" pitchFamily="18" charset="0"/>
              </a:rPr>
              <a:t>Вибіркова дисципліна в межах спеціальності</a:t>
            </a:r>
            <a:br>
              <a:rPr lang="uk-UA" sz="6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6000" b="1" dirty="0" smtClean="0">
                <a:latin typeface="Times New Roman" pitchFamily="18" charset="0"/>
                <a:cs typeface="Times New Roman" pitchFamily="18" charset="0"/>
              </a:rPr>
              <a:t> МІЖНАРОДНІ СТАНДАРТИ </a:t>
            </a:r>
            <a:r>
              <a:rPr lang="uk-UA" sz="6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6000" dirty="0">
                <a:latin typeface="Times New Roman" pitchFamily="18" charset="0"/>
                <a:cs typeface="Times New Roman" pitchFamily="18" charset="0"/>
              </a:rPr>
            </a:br>
            <a:r>
              <a:rPr lang="uk-UA" sz="6000" dirty="0" smtClean="0">
                <a:latin typeface="Times New Roman" pitchFamily="18" charset="0"/>
                <a:cs typeface="Times New Roman" pitchFamily="18" charset="0"/>
              </a:rPr>
              <a:t>ФІНАНСОВОЇ ЗВІТНОСТІ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6000" dirty="0" smtClean="0">
                <a:latin typeface="Times New Roman" pitchFamily="18" charset="0"/>
                <a:cs typeface="Times New Roman" pitchFamily="18" charset="0"/>
              </a:rPr>
            </a:br>
            <a:endParaRPr lang="uk-UA" sz="6000" i="1" dirty="0">
              <a:solidFill>
                <a:schemeClr val="accent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5066" y="432098"/>
            <a:ext cx="11392345" cy="6408712"/>
          </a:xfrm>
        </p:spPr>
        <p:txBody>
          <a:bodyPr/>
          <a:lstStyle/>
          <a:p>
            <a:endParaRPr lang="uk-UA" dirty="0" smtClean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7931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285750"/>
            <a:ext cx="9975850" cy="142875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800" dirty="0">
                <a:solidFill>
                  <a:schemeClr val="accent1"/>
                </a:solidFill>
              </a:rPr>
              <a:t/>
            </a:r>
            <a:br>
              <a:rPr lang="uk-UA" sz="4800" dirty="0">
                <a:solidFill>
                  <a:schemeClr val="accent1"/>
                </a:solidFill>
              </a:rPr>
            </a:b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4294967295"/>
          </p:nvPr>
        </p:nvSpPr>
        <p:spPr>
          <a:xfrm>
            <a:off x="540147" y="576114"/>
            <a:ext cx="11953328" cy="6480719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79210" indent="0" algn="ctr">
              <a:buNone/>
            </a:pPr>
            <a:r>
              <a:rPr lang="uk-UA" sz="5400" b="1" i="1" dirty="0" smtClean="0">
                <a:latin typeface="Times New Roman" pitchFamily="18" charset="0"/>
                <a:cs typeface="Times New Roman" pitchFamily="18" charset="0"/>
              </a:rPr>
              <a:t>МІЖНАРОДНІ СТАНДАРТИ</a:t>
            </a:r>
          </a:p>
          <a:p>
            <a:pPr marL="79210" indent="0" algn="ctr">
              <a:buNone/>
            </a:pPr>
            <a:r>
              <a:rPr lang="uk-UA" sz="5400" b="1" i="1" dirty="0" smtClean="0">
                <a:latin typeface="Times New Roman" pitchFamily="18" charset="0"/>
                <a:cs typeface="Times New Roman" pitchFamily="18" charset="0"/>
              </a:rPr>
              <a:t> ФІНАНСОВОЇ ЗВІТНОСТІ</a:t>
            </a:r>
            <a:endParaRPr lang="en-US" sz="5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5400" b="1" i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5400" b="1" i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англ.  </a:t>
            </a:r>
            <a:r>
              <a:rPr lang="en-US" sz="5400" b="1" i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International Financial Standards)</a:t>
            </a:r>
            <a:endParaRPr lang="uk-UA" sz="5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410794" indent="-342900" algn="ctr">
              <a:buFont typeface="Arial" charset="0"/>
              <a:buChar char="•"/>
            </a:pPr>
            <a:endParaRPr lang="ru-RU" sz="5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9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sz="4800" dirty="0">
                <a:solidFill>
                  <a:schemeClr val="tx1"/>
                </a:solidFill>
              </a:rPr>
              <a:t>Мета вивчення дисципліни</a:t>
            </a:r>
            <a:br>
              <a:rPr lang="uk-UA" sz="4800" dirty="0">
                <a:solidFill>
                  <a:schemeClr val="tx1"/>
                </a:solidFill>
              </a:rPr>
            </a:b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idx="1"/>
          </p:nvPr>
        </p:nvSpPr>
        <p:spPr>
          <a:xfrm>
            <a:off x="630079" y="1976948"/>
            <a:ext cx="11341418" cy="5223952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25000" lnSpcReduction="20000"/>
          </a:bodyPr>
          <a:lstStyle/>
          <a:p>
            <a:pPr marL="67894" indent="0">
              <a:buNone/>
            </a:pPr>
            <a:endParaRPr lang="uk-UA" sz="16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10794" indent="-342900">
              <a:buFont typeface="Arial" charset="0"/>
              <a:buChar char="•"/>
            </a:pPr>
            <a:r>
              <a:rPr lang="uk-UA" sz="14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Ознайомитись із МСФЗ</a:t>
            </a:r>
            <a:r>
              <a:rPr lang="en-US" sz="14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(IFRS)</a:t>
            </a:r>
            <a:endParaRPr lang="uk-UA" sz="14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10794" indent="-342900">
              <a:buFont typeface="Arial" charset="0"/>
              <a:buChar char="•"/>
            </a:pPr>
            <a:endParaRPr lang="uk-UA" sz="14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10794" indent="-342900">
              <a:buFont typeface="Arial" charset="0"/>
              <a:buChar char="•"/>
            </a:pPr>
            <a:r>
              <a:rPr lang="uk-UA" sz="14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uk-UA" sz="14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формувати уявлення про їх застосування</a:t>
            </a:r>
          </a:p>
          <a:p>
            <a:pPr marL="410794" indent="-342900">
              <a:buFont typeface="Arial" charset="0"/>
              <a:buChar char="•"/>
            </a:pPr>
            <a:endParaRPr lang="uk-UA" sz="14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10794" indent="-342900">
              <a:buFont typeface="Arial" charset="0"/>
              <a:buChar char="•"/>
            </a:pPr>
            <a:r>
              <a:rPr lang="uk-UA" sz="14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Знати принципи складання та використання МСФЗ</a:t>
            </a:r>
            <a:r>
              <a:rPr lang="en-US" sz="14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(IFRS)</a:t>
            </a:r>
            <a:endParaRPr lang="uk-UA" sz="14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10794" indent="-342900">
              <a:buFont typeface="Arial" charset="0"/>
              <a:buChar char="•"/>
            </a:pPr>
            <a:endParaRPr lang="uk-UA" sz="14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10794" indent="-342900">
              <a:buFont typeface="Arial" charset="0"/>
              <a:buChar char="•"/>
            </a:pPr>
            <a:r>
              <a:rPr lang="ru-RU" sz="14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Демонструвати</a:t>
            </a:r>
            <a:r>
              <a:rPr lang="ru-RU" sz="14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розуміння</a:t>
            </a:r>
            <a:r>
              <a:rPr lang="ru-RU" sz="14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вимог</a:t>
            </a:r>
            <a:r>
              <a:rPr lang="ru-RU" sz="14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sz="14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професійної</a:t>
            </a:r>
            <a:r>
              <a:rPr lang="ru-RU" sz="14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діяльності</a:t>
            </a:r>
            <a:endParaRPr lang="ru-RU" sz="14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10794" indent="-342900">
              <a:buFont typeface="Arial" charset="0"/>
              <a:buChar char="•"/>
            </a:pPr>
            <a:endParaRPr lang="ru-RU" sz="16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79210" indent="0">
              <a:buNone/>
            </a:pPr>
            <a:r>
              <a:rPr lang="uk-UA" sz="16000" b="1" dirty="0" smtClean="0">
                <a:solidFill>
                  <a:schemeClr val="accent1"/>
                </a:solidFill>
              </a:rPr>
              <a:t> </a:t>
            </a:r>
            <a:endParaRPr lang="ru-RU" sz="16000" b="1" dirty="0" smtClean="0">
              <a:solidFill>
                <a:schemeClr val="accent1"/>
              </a:solidFill>
            </a:endParaRPr>
          </a:p>
          <a:p>
            <a:pPr marL="410794" indent="-342900">
              <a:buFont typeface="Arial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8471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uk-UA" dirty="0"/>
              <a:t>Значення </a:t>
            </a:r>
            <a:r>
              <a:rPr lang="uk-UA" dirty="0" smtClean="0"/>
              <a:t>МСФЗ</a:t>
            </a:r>
            <a:r>
              <a:rPr lang="en-US" dirty="0" smtClean="0"/>
              <a:t> (IFRS)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525066" y="1715212"/>
            <a:ext cx="12076509" cy="5269613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uk-UA" sz="3600" i="1" dirty="0" smtClean="0">
                <a:latin typeface="Times New Roman" pitchFamily="18" charset="0"/>
                <a:cs typeface="Times New Roman" pitchFamily="18" charset="0"/>
              </a:rPr>
              <a:t>З метою встановлення єдиних підходів до формування фінансової звітності у світовому економічному просторі та для забезпечення можливості виходу вітчизняних суб’єктів господарювання на світові ринки капіталу в Україні  </a:t>
            </a:r>
            <a:r>
              <a:rPr lang="uk-UA" sz="3600" i="1" dirty="0" err="1" smtClean="0">
                <a:latin typeface="Times New Roman" pitchFamily="18" charset="0"/>
                <a:cs typeface="Times New Roman" pitchFamily="18" charset="0"/>
              </a:rPr>
              <a:t>щє</a:t>
            </a:r>
            <a:r>
              <a:rPr lang="uk-UA" sz="3600" i="1" dirty="0" smtClean="0">
                <a:latin typeface="Times New Roman" pitchFamily="18" charset="0"/>
                <a:cs typeface="Times New Roman" pitchFamily="18" charset="0"/>
              </a:rPr>
              <a:t> в 2007 році прийнято для впровадження Стратегію застосування Міжнародних стандартів фінансової звітності (МСФЗ).</a:t>
            </a:r>
            <a:r>
              <a:rPr lang="ru-RU" sz="36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i="1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2282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5066" y="285038"/>
            <a:ext cx="11824393" cy="1430179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НАРАЗІ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5066" y="1715212"/>
            <a:ext cx="11680377" cy="5269613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just"/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200" i="1" dirty="0" err="1">
                <a:latin typeface="Times New Roman" pitchFamily="18" charset="0"/>
                <a:cs typeface="Times New Roman" pitchFamily="18" charset="0"/>
              </a:rPr>
              <a:t>Україні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 порядок </a:t>
            </a:r>
            <a:r>
              <a:rPr lang="ru-RU" sz="3200" i="1" dirty="0" err="1">
                <a:latin typeface="Times New Roman" pitchFamily="18" charset="0"/>
                <a:cs typeface="Times New Roman" pitchFamily="18" charset="0"/>
              </a:rPr>
              <a:t>застосування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 МСФЗ </a:t>
            </a:r>
            <a:r>
              <a:rPr lang="ru-RU" sz="3200" i="1" dirty="0" err="1">
                <a:latin typeface="Times New Roman" pitchFamily="18" charset="0"/>
                <a:cs typeface="Times New Roman" pitchFamily="18" charset="0"/>
              </a:rPr>
              <a:t>врегульовано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 ст. 121 Закону № 996-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XIV </a:t>
            </a:r>
            <a:r>
              <a:rPr lang="ru-RU" sz="3200" i="1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 16.07.99 р. (</a:t>
            </a:r>
            <a:r>
              <a:rPr lang="ru-RU" sz="3200" i="1" dirty="0" err="1">
                <a:latin typeface="Times New Roman" pitchFamily="18" charset="0"/>
                <a:cs typeface="Times New Roman" pitchFamily="18" charset="0"/>
              </a:rPr>
              <a:t>далі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 - Закон № 996) та НП(С)БО 1 «</a:t>
            </a:r>
            <a:r>
              <a:rPr lang="ru-RU" sz="3200" i="1" dirty="0" err="1">
                <a:latin typeface="Times New Roman" pitchFamily="18" charset="0"/>
                <a:cs typeface="Times New Roman" pitchFamily="18" charset="0"/>
              </a:rPr>
              <a:t>Загальні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err="1">
                <a:latin typeface="Times New Roman" pitchFamily="18" charset="0"/>
                <a:cs typeface="Times New Roman" pitchFamily="18" charset="0"/>
              </a:rPr>
              <a:t>вимоги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3200" i="1" dirty="0" err="1">
                <a:latin typeface="Times New Roman" pitchFamily="18" charset="0"/>
                <a:cs typeface="Times New Roman" pitchFamily="18" charset="0"/>
              </a:rPr>
              <a:t>фінансової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err="1">
                <a:latin typeface="Times New Roman" pitchFamily="18" charset="0"/>
                <a:cs typeface="Times New Roman" pitchFamily="18" charset="0"/>
              </a:rPr>
              <a:t>звітності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». </a:t>
            </a:r>
            <a:endParaRPr lang="ru-RU" sz="32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200" i="1" dirty="0" err="1" smtClean="0">
                <a:latin typeface="Times New Roman" pitchFamily="18" charset="0"/>
                <a:cs typeface="Times New Roman" pitchFamily="18" charset="0"/>
              </a:rPr>
              <a:t>Відповідно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3200" i="1" dirty="0" err="1">
                <a:latin typeface="Times New Roman" pitchFamily="18" charset="0"/>
                <a:cs typeface="Times New Roman" pitchFamily="18" charset="0"/>
              </a:rPr>
              <a:t>цих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err="1">
                <a:latin typeface="Times New Roman" pitchFamily="18" charset="0"/>
                <a:cs typeface="Times New Roman" pitchFamily="18" charset="0"/>
              </a:rPr>
              <a:t>нормативних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err="1">
                <a:latin typeface="Times New Roman" pitchFamily="18" charset="0"/>
                <a:cs typeface="Times New Roman" pitchFamily="18" charset="0"/>
              </a:rPr>
              <a:t>документів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err="1">
                <a:latin typeface="Times New Roman" pitchFamily="18" charset="0"/>
                <a:cs typeface="Times New Roman" pitchFamily="18" charset="0"/>
              </a:rPr>
              <a:t>вітчизняні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err="1">
                <a:latin typeface="Times New Roman" pitchFamily="18" charset="0"/>
                <a:cs typeface="Times New Roman" pitchFamily="18" charset="0"/>
              </a:rPr>
              <a:t>суб’єкти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err="1">
                <a:latin typeface="Times New Roman" pitchFamily="18" charset="0"/>
                <a:cs typeface="Times New Roman" pitchFamily="18" charset="0"/>
              </a:rPr>
              <a:t>господарювання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err="1">
                <a:latin typeface="Times New Roman" pitchFamily="18" charset="0"/>
                <a:cs typeface="Times New Roman" pitchFamily="18" charset="0"/>
              </a:rPr>
              <a:t>застосовують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3200" i="1" dirty="0" err="1">
                <a:latin typeface="Times New Roman" pitchFamily="18" charset="0"/>
                <a:cs typeface="Times New Roman" pitchFamily="18" charset="0"/>
              </a:rPr>
              <a:t>складання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err="1">
                <a:latin typeface="Times New Roman" pitchFamily="18" charset="0"/>
                <a:cs typeface="Times New Roman" pitchFamily="18" charset="0"/>
              </a:rPr>
              <a:t>фінзвітності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 МСФЗ, </a:t>
            </a:r>
            <a:r>
              <a:rPr lang="ru-RU" sz="3200" i="1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err="1">
                <a:latin typeface="Times New Roman" pitchFamily="18" charset="0"/>
                <a:cs typeface="Times New Roman" pitchFamily="18" charset="0"/>
              </a:rPr>
              <a:t>офіційно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err="1">
                <a:latin typeface="Times New Roman" pitchFamily="18" charset="0"/>
                <a:cs typeface="Times New Roman" pitchFamily="18" charset="0"/>
              </a:rPr>
              <a:t>оприлюднені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 на веб-</a:t>
            </a:r>
            <a:r>
              <a:rPr lang="ru-RU" sz="3200" i="1" dirty="0" err="1">
                <a:latin typeface="Times New Roman" pitchFamily="18" charset="0"/>
                <a:cs typeface="Times New Roman" pitchFamily="18" charset="0"/>
              </a:rPr>
              <a:t>сайті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err="1">
                <a:latin typeface="Times New Roman" pitchFamily="18" charset="0"/>
                <a:cs typeface="Times New Roman" pitchFamily="18" charset="0"/>
              </a:rPr>
              <a:t>Мінфіну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www.msfz.minfin.gov.ua) 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3200" i="1" dirty="0" err="1">
                <a:latin typeface="Times New Roman" pitchFamily="18" charset="0"/>
                <a:cs typeface="Times New Roman" pitchFamily="18" charset="0"/>
              </a:rPr>
              <a:t>умови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i="1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 вони не </a:t>
            </a:r>
            <a:r>
              <a:rPr lang="ru-RU" sz="3200" i="1" dirty="0" err="1">
                <a:latin typeface="Times New Roman" pitchFamily="18" charset="0"/>
                <a:cs typeface="Times New Roman" pitchFamily="18" charset="0"/>
              </a:rPr>
              <a:t>суперечать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 Закону № 996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7818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Тематика </a:t>
            </a:r>
            <a:r>
              <a:rPr lang="ru-RU" sz="6600" dirty="0" err="1" smtClean="0">
                <a:latin typeface="Times New Roman" pitchFamily="18" charset="0"/>
                <a:cs typeface="Times New Roman" pitchFamily="18" charset="0"/>
              </a:rPr>
              <a:t>дисципліни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3726678"/>
              </p:ext>
            </p:extLst>
          </p:nvPr>
        </p:nvGraphicFramePr>
        <p:xfrm>
          <a:off x="630079" y="1944268"/>
          <a:ext cx="11341418" cy="4806680"/>
        </p:xfrm>
        <a:graphic>
          <a:graphicData uri="http://schemas.openxmlformats.org/drawingml/2006/table">
            <a:tbl>
              <a:tblPr/>
              <a:tblGrid>
                <a:gridCol w="11341418">
                  <a:extLst>
                    <a:ext uri="{9D8B030D-6E8A-4147-A177-3AD203B41FA5}">
                      <a16:colId xmlns:a16="http://schemas.microsoft.com/office/drawing/2014/main" val="1240156180"/>
                    </a:ext>
                  </a:extLst>
                </a:gridCol>
              </a:tblGrid>
              <a:tr h="439249">
                <a:tc>
                  <a:txBody>
                    <a:bodyPr/>
                    <a:lstStyle/>
                    <a:p>
                      <a:pPr marL="635" indent="-635">
                        <a:spcAft>
                          <a:spcPts val="0"/>
                        </a:spcAft>
                      </a:pPr>
                      <a:r>
                        <a:rPr lang="uk-UA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Тема 1. Міжнародні стандарти фінансової звітності, їх розробка та впровадження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3681510"/>
                  </a:ext>
                </a:extLst>
              </a:tr>
              <a:tr h="439249">
                <a:tc>
                  <a:txBody>
                    <a:bodyPr/>
                    <a:lstStyle/>
                    <a:p>
                      <a:pPr marL="635" indent="-635">
                        <a:spcAft>
                          <a:spcPts val="0"/>
                        </a:spcAft>
                      </a:pPr>
                      <a:r>
                        <a:rPr lang="uk-UA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Тема 2. Основні форми фінансової звітності за МСФЗ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0212855"/>
                  </a:ext>
                </a:extLst>
              </a:tr>
              <a:tr h="439249">
                <a:tc>
                  <a:txBody>
                    <a:bodyPr/>
                    <a:lstStyle/>
                    <a:p>
                      <a:pPr marL="635" indent="-635">
                        <a:spcAft>
                          <a:spcPts val="0"/>
                        </a:spcAft>
                      </a:pPr>
                      <a:r>
                        <a:rPr lang="uk-UA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Тема 3. Подання фінансової звітності за МСФЗ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5973125"/>
                  </a:ext>
                </a:extLst>
              </a:tr>
              <a:tr h="439249">
                <a:tc>
                  <a:txBody>
                    <a:bodyPr/>
                    <a:lstStyle/>
                    <a:p>
                      <a:pPr marL="635" indent="-635">
                        <a:spcAft>
                          <a:spcPts val="0"/>
                        </a:spcAft>
                      </a:pPr>
                      <a:r>
                        <a:rPr lang="uk-UA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Тема 4. Облік довгострокових активів за МСБО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9214714"/>
                  </a:ext>
                </a:extLst>
              </a:tr>
              <a:tr h="439249">
                <a:tc>
                  <a:txBody>
                    <a:bodyPr/>
                    <a:lstStyle/>
                    <a:p>
                      <a:pPr marL="635" indent="-635">
                        <a:spcAft>
                          <a:spcPts val="0"/>
                        </a:spcAft>
                      </a:pPr>
                      <a:r>
                        <a:rPr lang="uk-UA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Тема 5. Облік поточних активів за МСБО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978548"/>
                  </a:ext>
                </a:extLst>
              </a:tr>
              <a:tr h="878497">
                <a:tc>
                  <a:txBody>
                    <a:bodyPr/>
                    <a:lstStyle/>
                    <a:p>
                      <a:pPr indent="-1270">
                        <a:spcAft>
                          <a:spcPts val="0"/>
                        </a:spcAft>
                      </a:pPr>
                      <a:r>
                        <a:rPr lang="uk-UA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Тема 6. Забезпечення, непередбачені зобов’язання й активи, виплати працівникам і програми пенсійного забезпечення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7855768"/>
                  </a:ext>
                </a:extLst>
              </a:tr>
              <a:tr h="439249">
                <a:tc>
                  <a:txBody>
                    <a:bodyPr/>
                    <a:lstStyle/>
                    <a:p>
                      <a:pPr indent="-1270">
                        <a:spcAft>
                          <a:spcPts val="0"/>
                        </a:spcAft>
                      </a:pPr>
                      <a:r>
                        <a:rPr lang="uk-UA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Тема 7. Фінансові інструменти та платіж на основі акцій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8823712"/>
                  </a:ext>
                </a:extLst>
              </a:tr>
              <a:tr h="439249">
                <a:tc>
                  <a:txBody>
                    <a:bodyPr/>
                    <a:lstStyle/>
                    <a:p>
                      <a:pPr indent="-1270">
                        <a:spcAft>
                          <a:spcPts val="0"/>
                        </a:spcAft>
                      </a:pPr>
                      <a:r>
                        <a:rPr lang="uk-UA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Тема 8. Облік доходів, витрат і податку на прибуток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547969"/>
                  </a:ext>
                </a:extLst>
              </a:tr>
              <a:tr h="439249">
                <a:tc>
                  <a:txBody>
                    <a:bodyPr/>
                    <a:lstStyle/>
                    <a:p>
                      <a:pPr indent="-1270">
                        <a:spcAft>
                          <a:spcPts val="0"/>
                        </a:spcAft>
                      </a:pPr>
                      <a:r>
                        <a:rPr lang="uk-UA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Тема 9. Зв’язані сторони та консолідована звітність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57456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1921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Чому потрібно вивчати МСБО (</a:t>
            </a:r>
            <a:r>
              <a:rPr lang="en-US" dirty="0" smtClean="0"/>
              <a:t>IAS)</a:t>
            </a:r>
            <a:r>
              <a:rPr lang="uk-UA" dirty="0" smtClean="0"/>
              <a:t>  та МСФЗ </a:t>
            </a:r>
            <a:r>
              <a:rPr lang="en-US" dirty="0" smtClean="0"/>
              <a:t> (IFRS) </a:t>
            </a:r>
            <a:r>
              <a:rPr lang="uk-UA" dirty="0" smtClean="0"/>
              <a:t>?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2200067"/>
            <a:ext cx="12601575" cy="452431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i="1" dirty="0" smtClean="0">
                <a:latin typeface="Times New Roman" pitchFamily="18" charset="0"/>
                <a:cs typeface="Times New Roman" pitchFamily="18" charset="0"/>
              </a:rPr>
              <a:t>    Сучасні умови </a:t>
            </a:r>
            <a:r>
              <a:rPr lang="uk-UA" sz="3200" i="1" dirty="0">
                <a:latin typeface="Times New Roman" pitchFamily="18" charset="0"/>
                <a:cs typeface="Times New Roman" pitchFamily="18" charset="0"/>
              </a:rPr>
              <a:t>розвитку економічних відносин </a:t>
            </a:r>
            <a:r>
              <a:rPr lang="uk-UA" sz="3200" i="1" dirty="0" smtClean="0">
                <a:latin typeface="Times New Roman" pitchFamily="18" charset="0"/>
                <a:cs typeface="Times New Roman" pitchFamily="18" charset="0"/>
              </a:rPr>
              <a:t>між країнами вимагають надання користувачам зрозумілої інформації про майновий </a:t>
            </a:r>
            <a:r>
              <a:rPr lang="uk-UA" sz="3200" i="1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uk-UA" sz="3200" i="1" dirty="0" smtClean="0">
                <a:latin typeface="Times New Roman" pitchFamily="18" charset="0"/>
                <a:cs typeface="Times New Roman" pitchFamily="18" charset="0"/>
              </a:rPr>
              <a:t>тан підприємства, установи, організації.</a:t>
            </a:r>
          </a:p>
          <a:p>
            <a:r>
              <a:rPr lang="uk-UA" sz="3200" i="1" dirty="0" smtClean="0">
                <a:latin typeface="Times New Roman" pitchFamily="18" charset="0"/>
                <a:cs typeface="Times New Roman" pitchFamily="18" charset="0"/>
              </a:rPr>
              <a:t>   Тому,публічні акціонерні товариства, підприємства, що становлять суспільний  інтерес складають  фінансову звітність за міжнародними стандартами. </a:t>
            </a:r>
          </a:p>
          <a:p>
            <a:r>
              <a:rPr lang="uk-UA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i="1" dirty="0" smtClean="0">
                <a:latin typeface="Times New Roman" pitchFamily="18" charset="0"/>
                <a:cs typeface="Times New Roman" pitchFamily="18" charset="0"/>
              </a:rPr>
              <a:t>   Це</a:t>
            </a:r>
            <a:r>
              <a:rPr lang="uk-UA" sz="3200" i="1" dirty="0">
                <a:latin typeface="Times New Roman" pitchFamily="18" charset="0"/>
                <a:cs typeface="Times New Roman" pitchFamily="18" charset="0"/>
              </a:rPr>
              <a:t>, насамперед, сприяє прийняттю ефективних рішень щодо підприємства, як в самій установі, так і для зовнішніх </a:t>
            </a:r>
            <a:r>
              <a:rPr lang="uk-UA" sz="3200" i="1" dirty="0" smtClean="0">
                <a:latin typeface="Times New Roman" pitchFamily="18" charset="0"/>
                <a:cs typeface="Times New Roman" pitchFamily="18" charset="0"/>
              </a:rPr>
              <a:t>користувачів у т.ч. іноземних.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463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Хто розробляє стандарти звітності в Україні?</a:t>
            </a:r>
            <a:endParaRPr lang="ru-RU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"/>
          <a:stretch/>
        </p:blipFill>
        <p:spPr bwMode="auto">
          <a:xfrm>
            <a:off x="2556371" y="1944266"/>
            <a:ext cx="9937104" cy="51524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08099" y="2369344"/>
            <a:ext cx="7416824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Рада з </a:t>
            </a:r>
            <a:r>
              <a:rPr lang="ru-RU" sz="3200" b="1" dirty="0" err="1"/>
              <a:t>міжнародних</a:t>
            </a:r>
            <a:r>
              <a:rPr lang="ru-RU" sz="3200" b="1" dirty="0"/>
              <a:t> </a:t>
            </a:r>
            <a:r>
              <a:rPr lang="ru-RU" sz="3200" b="1" dirty="0" err="1"/>
              <a:t>стандартів</a:t>
            </a:r>
            <a:r>
              <a:rPr lang="ru-RU" sz="3200" b="1" dirty="0"/>
              <a:t> </a:t>
            </a:r>
            <a:r>
              <a:rPr lang="ru-RU" sz="3200" b="1" dirty="0" err="1"/>
              <a:t>фінансової</a:t>
            </a:r>
            <a:r>
              <a:rPr lang="ru-RU" sz="3200" b="1" dirty="0"/>
              <a:t> </a:t>
            </a:r>
            <a:r>
              <a:rPr lang="ru-RU" sz="3200" b="1" dirty="0" err="1"/>
              <a:t>звітності</a:t>
            </a:r>
            <a:r>
              <a:rPr lang="ru-RU" sz="3200" dirty="0"/>
              <a:t> </a:t>
            </a:r>
            <a:endParaRPr lang="ru-RU" sz="3200" dirty="0" smtClean="0"/>
          </a:p>
          <a:p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дорадчий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орган 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МФУ з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питань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*  перекладу (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рецензування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текстів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МСФЗ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рекомендацій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оприлюднення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імплементації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МСФЗ</a:t>
            </a:r>
          </a:p>
          <a:p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обговорення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заходів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удосконалення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порядку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застосування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МСФЗ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526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411</TotalTime>
  <Words>581</Words>
  <Application>Microsoft Office PowerPoint</Application>
  <PresentationFormat>Произвольный</PresentationFormat>
  <Paragraphs>98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Century Gothic</vt:lpstr>
      <vt:lpstr>Times New Roman</vt:lpstr>
      <vt:lpstr>Verdana</vt:lpstr>
      <vt:lpstr>Wingdings 2</vt:lpstr>
      <vt:lpstr>Яркая</vt:lpstr>
      <vt:lpstr>ВСП «ЕКОНОМІКО-ПРАВНИЧИЙ ФАХОВИЙ КОЛЕДЖ ЗАПОРІЗЬКОГО НАЦІОНАЛЬНОГО УНІВЕРСИТЕТУ» </vt:lpstr>
      <vt:lpstr>Вибіркова дисципліна в межах спеціальності  МІЖНАРОДНІ СТАНДАРТИ  ФІНАНСОВОЇ ЗВІТНОСТІ </vt:lpstr>
      <vt:lpstr> </vt:lpstr>
      <vt:lpstr>Мета вивчення дисципліни </vt:lpstr>
      <vt:lpstr>Значення МСФЗ (IFRS)</vt:lpstr>
      <vt:lpstr>НАРАЗІ</vt:lpstr>
      <vt:lpstr>Тематика дисципліни</vt:lpstr>
      <vt:lpstr>Чому потрібно вивчати МСБО (IAS)  та МСФЗ  (IFRS) ?</vt:lpstr>
      <vt:lpstr>Хто розробляє стандарти звітності в Україні?</vt:lpstr>
      <vt:lpstr>Розбіжність між стандартами</vt:lpstr>
      <vt:lpstr>Особливості фінзвітності за різними стандартами</vt:lpstr>
      <vt:lpstr>Міжнародні організації зі стандартизації фінансової звітності</vt:lpstr>
      <vt:lpstr>Організаційна структура РМСФЗ</vt:lpstr>
      <vt:lpstr>Склад МСФЗ ( IFRS)</vt:lpstr>
      <vt:lpstr>Мета застосування  МСБО (ICA) та  МСФЗ ( IFRS)</vt:lpstr>
      <vt:lpstr>Приклад фінансового звіту інвестиційної компанії за МСФЗ</vt:lpstr>
      <vt:lpstr>В чому полягає практичне значення міжнародних стандартів фінансової звітності?</vt:lpstr>
      <vt:lpstr>ПРОГРАМНІ РЕЗУЛЬТАТИ НАВЧАННЯ: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МІЖНАРОДНІ СТАНДАРТИ БУХГАЛТЕРСЬКОГО ОБЛІКУ</dc:title>
  <dc:creator>user</dc:creator>
  <cp:lastModifiedBy>RePack by Diakov</cp:lastModifiedBy>
  <cp:revision>49</cp:revision>
  <dcterms:created xsi:type="dcterms:W3CDTF">2018-02-22T20:48:05Z</dcterms:created>
  <dcterms:modified xsi:type="dcterms:W3CDTF">2025-07-02T10:43:19Z</dcterms:modified>
</cp:coreProperties>
</file>