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4/16/2025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4pPr>
      <a:lvl5pPr marL="21145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321968-C32B-2766-D672-CF2435545F6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err="1"/>
              <a:t>Різновиди</a:t>
            </a:r>
            <a:r>
              <a:rPr lang="ru-RU" dirty="0"/>
              <a:t> </a:t>
            </a:r>
            <a:r>
              <a:rPr lang="ru-RU" dirty="0" err="1"/>
              <a:t>корпоративної</a:t>
            </a:r>
            <a:r>
              <a:rPr lang="ru-RU" dirty="0"/>
              <a:t> </a:t>
            </a:r>
            <a:r>
              <a:rPr lang="ru-RU" dirty="0" err="1"/>
              <a:t>добродійності</a:t>
            </a:r>
            <a:r>
              <a:rPr lang="ru-RU" dirty="0"/>
              <a:t> </a:t>
            </a:r>
            <a:endParaRPr lang="ru-UA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B5AAB8F-217B-8B92-4868-5B7B4B1F490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Соціальне підприємництво </a:t>
            </a:r>
            <a:r>
              <a:rPr lang="en-US" dirty="0"/>
              <a:t>https://www.youtube.com/watch?v=KoPhFnbM6hc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159056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F41B470-1ADE-1BBC-A06F-C1A1022E4D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Терміни на позначення корпоративної соціально-відповідальної діяльності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F9AB405-0615-4CF5-1F8F-8A795189D5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dirty="0" err="1"/>
              <a:t>Серед</a:t>
            </a:r>
            <a:r>
              <a:rPr lang="ru-RU" sz="2800" dirty="0"/>
              <a:t> </a:t>
            </a:r>
            <a:r>
              <a:rPr lang="ru-RU" sz="2800" dirty="0" err="1"/>
              <a:t>найуживаніших</a:t>
            </a:r>
            <a:r>
              <a:rPr lang="ru-RU" sz="2800" dirty="0"/>
              <a:t> </a:t>
            </a:r>
            <a:r>
              <a:rPr lang="ru-RU" sz="2800" dirty="0" err="1"/>
              <a:t>українські</a:t>
            </a:r>
            <a:r>
              <a:rPr lang="ru-RU" sz="2800" dirty="0"/>
              <a:t> </a:t>
            </a:r>
            <a:r>
              <a:rPr lang="ru-RU" sz="2800" dirty="0" err="1"/>
              <a:t>дослідники</a:t>
            </a:r>
            <a:r>
              <a:rPr lang="ru-RU" sz="2800" dirty="0"/>
              <a:t> </a:t>
            </a:r>
            <a:r>
              <a:rPr lang="ru-RU" sz="2800" dirty="0" err="1"/>
              <a:t>називають</a:t>
            </a:r>
            <a:r>
              <a:rPr lang="ru-RU" sz="2800" dirty="0"/>
              <a:t> </a:t>
            </a:r>
            <a:r>
              <a:rPr lang="ru-RU" sz="2800" dirty="0" err="1"/>
              <a:t>такі</a:t>
            </a:r>
            <a:r>
              <a:rPr lang="ru-RU" sz="2800" dirty="0"/>
              <a:t>: </a:t>
            </a:r>
            <a:r>
              <a:rPr lang="ru-RU" sz="2800" dirty="0" err="1"/>
              <a:t>благодійність</a:t>
            </a:r>
            <a:r>
              <a:rPr lang="ru-RU" sz="2800" dirty="0"/>
              <a:t> </a:t>
            </a:r>
            <a:r>
              <a:rPr lang="ru-RU" sz="2800" dirty="0" err="1"/>
              <a:t>бізнесу</a:t>
            </a:r>
            <a:r>
              <a:rPr lang="ru-RU" sz="2800" dirty="0"/>
              <a:t>, корпоративна </a:t>
            </a:r>
            <a:r>
              <a:rPr lang="ru-RU" sz="2800" dirty="0" err="1"/>
              <a:t>філантропія</a:t>
            </a:r>
            <a:r>
              <a:rPr lang="ru-RU" sz="2800" dirty="0"/>
              <a:t>, </a:t>
            </a:r>
            <a:r>
              <a:rPr lang="ru-RU" sz="2800" dirty="0" err="1"/>
              <a:t>стратегічна</a:t>
            </a:r>
            <a:r>
              <a:rPr lang="ru-RU" sz="2800" dirty="0"/>
              <a:t> корпоративна </a:t>
            </a:r>
            <a:r>
              <a:rPr lang="ru-RU" sz="2800" dirty="0" err="1"/>
              <a:t>філантропія</a:t>
            </a:r>
            <a:r>
              <a:rPr lang="ru-RU" sz="2800" dirty="0"/>
              <a:t>, </a:t>
            </a:r>
            <a:r>
              <a:rPr lang="ru-RU" sz="2800" dirty="0" err="1"/>
              <a:t>корпоративне</a:t>
            </a:r>
            <a:r>
              <a:rPr lang="ru-RU" sz="2800" dirty="0"/>
              <a:t> </a:t>
            </a:r>
            <a:r>
              <a:rPr lang="ru-RU" sz="2800" dirty="0" err="1"/>
              <a:t>громадянство</a:t>
            </a:r>
            <a:r>
              <a:rPr lang="ru-RU" sz="2800" dirty="0"/>
              <a:t>, корпоративна </a:t>
            </a:r>
            <a:r>
              <a:rPr lang="ru-RU" sz="2800" dirty="0" err="1"/>
              <a:t>соціальна</a:t>
            </a:r>
            <a:r>
              <a:rPr lang="ru-RU" sz="2800" dirty="0"/>
              <a:t> </a:t>
            </a:r>
            <a:r>
              <a:rPr lang="ru-RU" sz="2800" dirty="0" err="1"/>
              <a:t>відповідальність</a:t>
            </a:r>
            <a:r>
              <a:rPr lang="ru-RU" sz="2800" dirty="0"/>
              <a:t>, </a:t>
            </a:r>
            <a:r>
              <a:rPr lang="ru-RU" sz="2800" dirty="0" err="1"/>
              <a:t>соціальні</a:t>
            </a:r>
            <a:r>
              <a:rPr lang="ru-RU" sz="2800" dirty="0"/>
              <a:t> </a:t>
            </a:r>
            <a:r>
              <a:rPr lang="ru-RU" sz="2800" dirty="0" err="1"/>
              <a:t>інвестиції</a:t>
            </a:r>
            <a:r>
              <a:rPr lang="ru-RU" sz="2800" dirty="0"/>
              <a:t>, </a:t>
            </a:r>
            <a:r>
              <a:rPr lang="ru-RU" sz="2800" dirty="0" err="1"/>
              <a:t>соціальна</a:t>
            </a:r>
            <a:r>
              <a:rPr lang="ru-RU" sz="2800" dirty="0"/>
              <a:t> </a:t>
            </a:r>
            <a:r>
              <a:rPr lang="ru-RU" sz="2800" dirty="0" err="1"/>
              <a:t>венчурна</a:t>
            </a:r>
            <a:r>
              <a:rPr lang="ru-RU" sz="2800" dirty="0"/>
              <a:t> </a:t>
            </a:r>
            <a:r>
              <a:rPr lang="ru-RU" sz="2800" dirty="0" err="1"/>
              <a:t>філантропія</a:t>
            </a:r>
            <a:r>
              <a:rPr lang="ru-RU" sz="2800" dirty="0"/>
              <a:t> </a:t>
            </a:r>
            <a:r>
              <a:rPr lang="ru-RU" sz="2800" dirty="0" err="1"/>
              <a:t>тощо</a:t>
            </a:r>
            <a:r>
              <a:rPr lang="ru-RU" dirty="0"/>
              <a:t>.    </a:t>
            </a:r>
          </a:p>
          <a:p>
            <a:endParaRPr lang="ru-UA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BC07490E-7CBE-E5D9-B413-1697F4274A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26958" y="2897274"/>
            <a:ext cx="4065042" cy="1914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37769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57862E-A0E0-B49C-B246-2B085AF0EB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Корпоративна </a:t>
            </a:r>
            <a:r>
              <a:rPr lang="ru-RU" dirty="0" err="1"/>
              <a:t>філантропія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D7228FD-FFDC-DF07-A5E4-B1CBA5C65D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Корпоративна </a:t>
            </a:r>
            <a:r>
              <a:rPr lang="ru-RU" dirty="0" err="1"/>
              <a:t>філантропія</a:t>
            </a:r>
            <a:r>
              <a:rPr lang="ru-RU" dirty="0"/>
              <a:t> – </a:t>
            </a:r>
            <a:r>
              <a:rPr lang="ru-RU" dirty="0" err="1"/>
              <a:t>добровільне</a:t>
            </a:r>
            <a:r>
              <a:rPr lang="ru-RU" dirty="0"/>
              <a:t> </a:t>
            </a:r>
            <a:r>
              <a:rPr lang="ru-RU" dirty="0" err="1"/>
              <a:t>пожертвування</a:t>
            </a:r>
            <a:r>
              <a:rPr lang="ru-RU" dirty="0"/>
              <a:t> </a:t>
            </a:r>
            <a:r>
              <a:rPr lang="ru-RU" dirty="0" err="1"/>
              <a:t>компанією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прибутку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. </a:t>
            </a:r>
          </a:p>
          <a:p>
            <a:r>
              <a:rPr lang="ru-RU" dirty="0"/>
              <a:t>Корпоративна </a:t>
            </a:r>
            <a:r>
              <a:rPr lang="ru-RU" dirty="0" err="1"/>
              <a:t>філантропія</a:t>
            </a:r>
            <a:r>
              <a:rPr lang="ru-RU" dirty="0"/>
              <a:t> в широкому </a:t>
            </a:r>
            <a:r>
              <a:rPr lang="ru-RU" dirty="0" err="1"/>
              <a:t>розумінні</a:t>
            </a:r>
            <a:r>
              <a:rPr lang="ru-RU" dirty="0"/>
              <a:t> (як корпоративна </a:t>
            </a:r>
            <a:r>
              <a:rPr lang="ru-RU" dirty="0" err="1"/>
              <a:t>соціальна</a:t>
            </a:r>
            <a:r>
              <a:rPr lang="ru-RU" dirty="0"/>
              <a:t> </a:t>
            </a:r>
            <a:r>
              <a:rPr lang="ru-RU" dirty="0" err="1"/>
              <a:t>відповідальність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корпоративна </a:t>
            </a:r>
            <a:r>
              <a:rPr lang="ru-RU" dirty="0" err="1"/>
              <a:t>добродійність</a:t>
            </a:r>
            <a:r>
              <a:rPr lang="ru-RU" dirty="0"/>
              <a:t>) </a:t>
            </a:r>
            <a:r>
              <a:rPr lang="ru-RU" dirty="0" err="1"/>
              <a:t>охоплює</a:t>
            </a:r>
            <a:r>
              <a:rPr lang="ru-RU" dirty="0"/>
              <a:t> меценатство, </a:t>
            </a:r>
            <a:r>
              <a:rPr lang="ru-RU" dirty="0" err="1"/>
              <a:t>благодійництво</a:t>
            </a:r>
            <a:r>
              <a:rPr lang="ru-RU" dirty="0"/>
              <a:t> та спонсорство. 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25401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7367BB-494F-8C1F-66A9-D736F97FCC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Благодійництво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4AE4362-344B-7FB0-966F-5F1393A6A0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Благодійництво</a:t>
            </a:r>
            <a:r>
              <a:rPr lang="ru-RU" dirty="0"/>
              <a:t> – </a:t>
            </a:r>
            <a:r>
              <a:rPr lang="ru-RU" dirty="0" err="1"/>
              <a:t>безкорисливе</a:t>
            </a:r>
            <a:r>
              <a:rPr lang="ru-RU" dirty="0"/>
              <a:t>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фізичним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юридичним</a:t>
            </a:r>
            <a:r>
              <a:rPr lang="ru-RU" dirty="0"/>
              <a:t> особам </a:t>
            </a:r>
            <a:r>
              <a:rPr lang="ru-RU" dirty="0" err="1"/>
              <a:t>грошової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матеріальної</a:t>
            </a:r>
            <a:r>
              <a:rPr lang="ru-RU" dirty="0"/>
              <a:t> </a:t>
            </a:r>
            <a:r>
              <a:rPr lang="ru-RU" dirty="0" err="1"/>
              <a:t>допомоги</a:t>
            </a:r>
            <a:r>
              <a:rPr lang="ru-RU" dirty="0"/>
              <a:t>, яка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мати</a:t>
            </a:r>
            <a:r>
              <a:rPr lang="ru-RU" dirty="0"/>
              <a:t> </a:t>
            </a:r>
            <a:r>
              <a:rPr lang="ru-RU" dirty="0" err="1"/>
              <a:t>вигляд</a:t>
            </a:r>
            <a:r>
              <a:rPr lang="ru-RU" dirty="0"/>
              <a:t> </a:t>
            </a:r>
            <a:r>
              <a:rPr lang="ru-RU" dirty="0" err="1"/>
              <a:t>грошової</a:t>
            </a:r>
            <a:r>
              <a:rPr lang="ru-RU" dirty="0"/>
              <a:t> </a:t>
            </a:r>
            <a:r>
              <a:rPr lang="ru-RU" dirty="0" err="1"/>
              <a:t>підтримки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купівлі</a:t>
            </a:r>
            <a:r>
              <a:rPr lang="ru-RU" dirty="0"/>
              <a:t>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благодійника</a:t>
            </a:r>
            <a:r>
              <a:rPr lang="ru-RU" dirty="0"/>
              <a:t> </a:t>
            </a:r>
            <a:r>
              <a:rPr lang="ru-RU" dirty="0" err="1"/>
              <a:t>потрібних</a:t>
            </a:r>
            <a:r>
              <a:rPr lang="ru-RU" dirty="0"/>
              <a:t> </a:t>
            </a:r>
            <a:r>
              <a:rPr lang="ru-RU" dirty="0" err="1"/>
              <a:t>об’єкту</a:t>
            </a:r>
            <a:r>
              <a:rPr lang="ru-RU" dirty="0"/>
              <a:t> </a:t>
            </a:r>
            <a:r>
              <a:rPr lang="ru-RU" dirty="0" err="1"/>
              <a:t>благодійництва</a:t>
            </a:r>
            <a:r>
              <a:rPr lang="ru-RU" dirty="0"/>
              <a:t> речей. </a:t>
            </a:r>
            <a:r>
              <a:rPr lang="ru-RU" dirty="0" err="1"/>
              <a:t>Об’єктами</a:t>
            </a:r>
            <a:r>
              <a:rPr lang="ru-RU" dirty="0"/>
              <a:t> </a:t>
            </a:r>
            <a:r>
              <a:rPr lang="ru-RU" dirty="0" err="1"/>
              <a:t>благодійництва</a:t>
            </a:r>
            <a:r>
              <a:rPr lang="ru-RU" dirty="0"/>
              <a:t>, як правило, є люди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дуже</a:t>
            </a:r>
            <a:r>
              <a:rPr lang="ru-RU" dirty="0"/>
              <a:t> </a:t>
            </a:r>
            <a:r>
              <a:rPr lang="ru-RU" dirty="0" err="1"/>
              <a:t>обмежені</a:t>
            </a:r>
            <a:r>
              <a:rPr lang="ru-RU" dirty="0"/>
              <a:t> </a:t>
            </a:r>
            <a:r>
              <a:rPr lang="ru-RU" dirty="0" err="1"/>
              <a:t>джерела</a:t>
            </a:r>
            <a:r>
              <a:rPr lang="ru-RU" dirty="0"/>
              <a:t> для </a:t>
            </a:r>
            <a:r>
              <a:rPr lang="ru-RU" dirty="0" err="1"/>
              <a:t>існування</a:t>
            </a:r>
            <a:r>
              <a:rPr lang="ru-RU" dirty="0"/>
              <a:t>: </a:t>
            </a:r>
            <a:r>
              <a:rPr lang="ru-RU" dirty="0" err="1"/>
              <a:t>діти</a:t>
            </a:r>
            <a:r>
              <a:rPr lang="ru-RU" dirty="0"/>
              <a:t>, </a:t>
            </a:r>
            <a:r>
              <a:rPr lang="ru-RU" dirty="0" err="1"/>
              <a:t>хворі</a:t>
            </a:r>
            <a:r>
              <a:rPr lang="ru-RU" dirty="0"/>
              <a:t>, люди з </a:t>
            </a:r>
            <a:r>
              <a:rPr lang="ru-RU" dirty="0" err="1"/>
              <a:t>інвалідністю</a:t>
            </a:r>
            <a:r>
              <a:rPr lang="ru-RU" dirty="0"/>
              <a:t>, </a:t>
            </a:r>
            <a:r>
              <a:rPr lang="ru-RU" dirty="0" err="1"/>
              <a:t>заклади</a:t>
            </a:r>
            <a:r>
              <a:rPr lang="ru-RU" dirty="0"/>
              <a:t> </a:t>
            </a:r>
            <a:r>
              <a:rPr lang="ru-RU" dirty="0" err="1"/>
              <a:t>освіти</a:t>
            </a:r>
            <a:r>
              <a:rPr lang="ru-RU" dirty="0"/>
              <a:t>,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здоров’я</a:t>
            </a:r>
            <a:r>
              <a:rPr lang="ru-RU" dirty="0"/>
              <a:t>, </a:t>
            </a:r>
            <a:r>
              <a:rPr lang="ru-RU" dirty="0" err="1"/>
              <a:t>будинки</a:t>
            </a:r>
            <a:r>
              <a:rPr lang="ru-RU" dirty="0"/>
              <a:t> для людей </a:t>
            </a:r>
            <a:r>
              <a:rPr lang="ru-RU" dirty="0" err="1"/>
              <a:t>пенсійного</a:t>
            </a:r>
            <a:r>
              <a:rPr lang="ru-RU" dirty="0"/>
              <a:t> </a:t>
            </a:r>
            <a:r>
              <a:rPr lang="ru-RU" dirty="0" err="1"/>
              <a:t>віку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. </a:t>
            </a:r>
            <a:r>
              <a:rPr lang="ru-RU" dirty="0" err="1"/>
              <a:t>Суб’єктами</a:t>
            </a:r>
            <a:r>
              <a:rPr lang="ru-RU" dirty="0"/>
              <a:t> </a:t>
            </a:r>
            <a:r>
              <a:rPr lang="ru-RU" dirty="0" err="1"/>
              <a:t>благодійництва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як </a:t>
            </a:r>
            <a:r>
              <a:rPr lang="ru-RU" dirty="0" err="1"/>
              <a:t>окремі</a:t>
            </a:r>
            <a:r>
              <a:rPr lang="ru-RU" dirty="0"/>
              <a:t> особи, так і установи (не </a:t>
            </a:r>
            <a:r>
              <a:rPr lang="ru-RU" dirty="0" err="1"/>
              <a:t>обов’язково</a:t>
            </a:r>
            <a:r>
              <a:rPr lang="ru-RU" dirty="0"/>
              <a:t> </a:t>
            </a:r>
            <a:r>
              <a:rPr lang="ru-RU" dirty="0" err="1"/>
              <a:t>комерційні</a:t>
            </a:r>
            <a:r>
              <a:rPr lang="ru-RU" dirty="0"/>
              <a:t>).   </a:t>
            </a:r>
          </a:p>
          <a:p>
            <a:r>
              <a:rPr lang="en-US" dirty="0"/>
              <a:t>https://www.youtube.com/watch?v=IVohlx9goJE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1236359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0E2FC1-91A4-2286-702F-22241A451B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Меценатство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FF37352-36FA-9C5C-AE65-112D034E88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фінансова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матеріальна</a:t>
            </a:r>
            <a:r>
              <a:rPr lang="ru-RU" dirty="0"/>
              <a:t> </a:t>
            </a:r>
            <a:r>
              <a:rPr lang="ru-RU" dirty="0" err="1"/>
              <a:t>допомога</a:t>
            </a:r>
            <a:r>
              <a:rPr lang="ru-RU" dirty="0"/>
              <a:t> </a:t>
            </a:r>
            <a:r>
              <a:rPr lang="ru-RU" dirty="0" err="1"/>
              <a:t>працівникам</a:t>
            </a:r>
            <a:r>
              <a:rPr lang="ru-RU" dirty="0"/>
              <a:t> </a:t>
            </a:r>
            <a:r>
              <a:rPr lang="ru-RU" dirty="0" err="1"/>
              <a:t>сфери</a:t>
            </a:r>
            <a:r>
              <a:rPr lang="ru-RU" dirty="0"/>
              <a:t> </a:t>
            </a:r>
            <a:r>
              <a:rPr lang="ru-RU" dirty="0" err="1"/>
              <a:t>культури</a:t>
            </a:r>
            <a:r>
              <a:rPr lang="ru-RU" dirty="0"/>
              <a:t> та </a:t>
            </a:r>
            <a:r>
              <a:rPr lang="ru-RU" dirty="0" err="1"/>
              <a:t>мистецтва</a:t>
            </a:r>
            <a:r>
              <a:rPr lang="ru-RU" dirty="0"/>
              <a:t> (артистам, художникам, </a:t>
            </a:r>
            <a:r>
              <a:rPr lang="ru-RU" dirty="0" err="1"/>
              <a:t>письменникамтощо</a:t>
            </a:r>
            <a:r>
              <a:rPr lang="ru-RU" dirty="0"/>
              <a:t>),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вкладання</a:t>
            </a:r>
            <a:r>
              <a:rPr lang="ru-RU" dirty="0"/>
              <a:t> грошей у </a:t>
            </a:r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культури</a:t>
            </a:r>
            <a:r>
              <a:rPr lang="ru-RU" dirty="0"/>
              <a:t> –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музеїв</a:t>
            </a:r>
            <a:r>
              <a:rPr lang="ru-RU" dirty="0"/>
              <a:t>, галерей, </a:t>
            </a:r>
            <a:r>
              <a:rPr lang="ru-RU" dirty="0" err="1"/>
              <a:t>виставок</a:t>
            </a:r>
            <a:r>
              <a:rPr lang="ru-RU" dirty="0"/>
              <a:t>, </a:t>
            </a:r>
            <a:r>
              <a:rPr lang="ru-RU" dirty="0" err="1"/>
              <a:t>поновлення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новими</a:t>
            </a:r>
            <a:r>
              <a:rPr lang="ru-RU" dirty="0"/>
              <a:t> </a:t>
            </a:r>
            <a:r>
              <a:rPr lang="ru-RU" dirty="0" err="1"/>
              <a:t>експонатами</a:t>
            </a:r>
            <a:r>
              <a:rPr lang="ru-RU" dirty="0"/>
              <a:t>.   </a:t>
            </a:r>
          </a:p>
          <a:p>
            <a:pPr marL="0" indent="0">
              <a:buNone/>
            </a:pPr>
            <a:endParaRPr lang="uk-UA" dirty="0"/>
          </a:p>
          <a:p>
            <a:r>
              <a:rPr lang="uk-UA" dirty="0"/>
              <a:t>Ток-шоу «Культура благодійництва» </a:t>
            </a:r>
            <a:r>
              <a:rPr lang="en-US" dirty="0"/>
              <a:t>https://www.youtube.com/watch?v=RelGwF0qbe4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0836694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CDDD7E-28D2-7BFC-3D1B-293EFF0597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070" y="4980373"/>
            <a:ext cx="8570542" cy="2032986"/>
          </a:xfrm>
        </p:spPr>
        <p:txBody>
          <a:bodyPr/>
          <a:lstStyle/>
          <a:p>
            <a:r>
              <a:rPr lang="uk-UA" dirty="0"/>
              <a:t>Спонсорство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3C7B0AD-6C42-82EC-CE68-9B34E2AF1C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8070" y="685800"/>
            <a:ext cx="8570542" cy="4916010"/>
          </a:xfrm>
        </p:spPr>
        <p:txBody>
          <a:bodyPr>
            <a:normAutofit fontScale="40000" lnSpcReduction="20000"/>
          </a:bodyPr>
          <a:lstStyle/>
          <a:p>
            <a:r>
              <a:rPr lang="ru-RU" sz="3800" dirty="0" err="1"/>
              <a:t>Це</a:t>
            </a:r>
            <a:r>
              <a:rPr lang="ru-RU" sz="3800" dirty="0"/>
              <a:t> </a:t>
            </a:r>
            <a:r>
              <a:rPr lang="ru-RU" sz="3800" dirty="0" err="1"/>
              <a:t>фінансова</a:t>
            </a:r>
            <a:r>
              <a:rPr lang="ru-RU" sz="3800" dirty="0"/>
              <a:t> </a:t>
            </a:r>
            <a:r>
              <a:rPr lang="ru-RU" sz="3800" dirty="0" err="1"/>
              <a:t>чи</a:t>
            </a:r>
            <a:r>
              <a:rPr lang="ru-RU" sz="3800" dirty="0"/>
              <a:t> </a:t>
            </a:r>
            <a:r>
              <a:rPr lang="ru-RU" sz="3800" dirty="0" err="1"/>
              <a:t>матеріальна</a:t>
            </a:r>
            <a:r>
              <a:rPr lang="ru-RU" sz="3800" dirty="0"/>
              <a:t> </a:t>
            </a:r>
            <a:r>
              <a:rPr lang="ru-RU" sz="3800" dirty="0" err="1"/>
              <a:t>підтримка</a:t>
            </a:r>
            <a:r>
              <a:rPr lang="ru-RU" sz="3800" dirty="0"/>
              <a:t> </a:t>
            </a:r>
            <a:r>
              <a:rPr lang="ru-RU" sz="3800" dirty="0" err="1"/>
              <a:t>фізичних</a:t>
            </a:r>
            <a:r>
              <a:rPr lang="ru-RU" sz="3800" dirty="0"/>
              <a:t> </a:t>
            </a:r>
            <a:r>
              <a:rPr lang="ru-RU" sz="3800" dirty="0" err="1"/>
              <a:t>або</a:t>
            </a:r>
            <a:r>
              <a:rPr lang="ru-RU" sz="3800" dirty="0"/>
              <a:t> </a:t>
            </a:r>
            <a:r>
              <a:rPr lang="ru-RU" sz="3800" dirty="0" err="1"/>
              <a:t>юридичних</a:t>
            </a:r>
            <a:r>
              <a:rPr lang="ru-RU" sz="3800" dirty="0"/>
              <a:t> </a:t>
            </a:r>
            <a:r>
              <a:rPr lang="ru-RU" sz="3800" dirty="0" err="1"/>
              <a:t>осіб</a:t>
            </a:r>
            <a:r>
              <a:rPr lang="ru-RU" sz="3800" dirty="0"/>
              <a:t> у </a:t>
            </a:r>
            <a:r>
              <a:rPr lang="ru-RU" sz="3800" dirty="0" err="1"/>
              <a:t>різних</a:t>
            </a:r>
            <a:r>
              <a:rPr lang="ru-RU" sz="3800" dirty="0"/>
              <a:t> сферах </a:t>
            </a:r>
            <a:r>
              <a:rPr lang="ru-RU" sz="3800" dirty="0" err="1"/>
              <a:t>суспільного</a:t>
            </a:r>
            <a:r>
              <a:rPr lang="ru-RU" sz="3800" dirty="0"/>
              <a:t> </a:t>
            </a:r>
            <a:r>
              <a:rPr lang="ru-RU" sz="3800" dirty="0" err="1"/>
              <a:t>життя</a:t>
            </a:r>
            <a:r>
              <a:rPr lang="ru-RU" sz="3800" dirty="0"/>
              <a:t>. </a:t>
            </a:r>
            <a:r>
              <a:rPr lang="ru-RU" sz="3800" dirty="0" err="1"/>
              <a:t>Служби</a:t>
            </a:r>
            <a:r>
              <a:rPr lang="ru-RU" sz="3800" dirty="0"/>
              <a:t> ПР </a:t>
            </a:r>
            <a:r>
              <a:rPr lang="ru-RU" sz="3800" dirty="0" err="1"/>
              <a:t>можуть</a:t>
            </a:r>
            <a:r>
              <a:rPr lang="ru-RU" sz="3800" dirty="0"/>
              <a:t> </a:t>
            </a:r>
            <a:r>
              <a:rPr lang="ru-RU" sz="3800" dirty="0" err="1"/>
              <a:t>виконувати</a:t>
            </a:r>
            <a:r>
              <a:rPr lang="ru-RU" sz="3800" dirty="0"/>
              <a:t> </a:t>
            </a:r>
            <a:r>
              <a:rPr lang="ru-RU" sz="3800" dirty="0" err="1"/>
              <a:t>різні</a:t>
            </a:r>
            <a:r>
              <a:rPr lang="ru-RU" sz="3800" dirty="0"/>
              <a:t> </a:t>
            </a:r>
            <a:r>
              <a:rPr lang="ru-RU" sz="3800" dirty="0" err="1"/>
              <a:t>функції</a:t>
            </a:r>
            <a:r>
              <a:rPr lang="ru-RU" sz="3800" dirty="0"/>
              <a:t> </a:t>
            </a:r>
            <a:r>
              <a:rPr lang="ru-RU" sz="3800" dirty="0" err="1"/>
              <a:t>щодо</a:t>
            </a:r>
            <a:r>
              <a:rPr lang="ru-RU" sz="3800" dirty="0"/>
              <a:t> спонсорства: </a:t>
            </a:r>
          </a:p>
          <a:p>
            <a:r>
              <a:rPr lang="ru-RU" sz="3800" dirty="0"/>
              <a:t>• </a:t>
            </a:r>
            <a:r>
              <a:rPr lang="en-US" sz="3800" dirty="0"/>
              <a:t>PR-</a:t>
            </a:r>
            <a:r>
              <a:rPr lang="ru-RU" sz="3800" dirty="0" err="1"/>
              <a:t>мени</a:t>
            </a:r>
            <a:r>
              <a:rPr lang="ru-RU" sz="3800" dirty="0"/>
              <a:t> </a:t>
            </a:r>
            <a:r>
              <a:rPr lang="ru-RU" sz="3800" dirty="0" err="1"/>
              <a:t>комерційних</a:t>
            </a:r>
            <a:r>
              <a:rPr lang="ru-RU" sz="3800" dirty="0"/>
              <a:t> </a:t>
            </a:r>
            <a:r>
              <a:rPr lang="ru-RU" sz="3800" dirty="0" err="1"/>
              <a:t>установ</a:t>
            </a:r>
            <a:r>
              <a:rPr lang="ru-RU" sz="3800" dirty="0"/>
              <a:t> </a:t>
            </a:r>
            <a:r>
              <a:rPr lang="ru-RU" sz="3800" dirty="0" err="1"/>
              <a:t>шукають</a:t>
            </a:r>
            <a:r>
              <a:rPr lang="ru-RU" sz="3800" dirty="0"/>
              <a:t> </a:t>
            </a:r>
            <a:r>
              <a:rPr lang="ru-RU" sz="3800" dirty="0" err="1"/>
              <a:t>кращі</a:t>
            </a:r>
            <a:r>
              <a:rPr lang="ru-RU" sz="3800" dirty="0"/>
              <a:t> </a:t>
            </a:r>
            <a:r>
              <a:rPr lang="ru-RU" sz="3800" dirty="0" err="1"/>
              <a:t>можливості</a:t>
            </a:r>
            <a:r>
              <a:rPr lang="ru-RU" sz="3800" dirty="0"/>
              <a:t> для </a:t>
            </a:r>
            <a:r>
              <a:rPr lang="ru-RU" sz="3800" dirty="0" err="1"/>
              <a:t>вкладання</a:t>
            </a:r>
            <a:r>
              <a:rPr lang="ru-RU" sz="3800" dirty="0"/>
              <a:t> грошей, </a:t>
            </a:r>
            <a:r>
              <a:rPr lang="ru-RU" sz="3800" dirty="0" err="1"/>
              <a:t>некомерційних</a:t>
            </a:r>
            <a:r>
              <a:rPr lang="ru-RU" sz="3800" dirty="0"/>
              <a:t> – </a:t>
            </a:r>
            <a:r>
              <a:rPr lang="ru-RU" sz="3800" dirty="0" err="1"/>
              <a:t>кращих</a:t>
            </a:r>
            <a:r>
              <a:rPr lang="ru-RU" sz="3800" dirty="0"/>
              <a:t> </a:t>
            </a:r>
            <a:r>
              <a:rPr lang="ru-RU" sz="3800" dirty="0" err="1"/>
              <a:t>спонсорів</a:t>
            </a:r>
            <a:r>
              <a:rPr lang="ru-RU" sz="3800" dirty="0"/>
              <a:t> для </a:t>
            </a:r>
            <a:r>
              <a:rPr lang="ru-RU" sz="3800" dirty="0" err="1"/>
              <a:t>забезпечення</a:t>
            </a:r>
            <a:r>
              <a:rPr lang="ru-RU" sz="3800" dirty="0"/>
              <a:t> </a:t>
            </a:r>
            <a:r>
              <a:rPr lang="ru-RU" sz="3800" dirty="0" err="1"/>
              <a:t>діяльності</a:t>
            </a:r>
            <a:r>
              <a:rPr lang="ru-RU" sz="3800" dirty="0"/>
              <a:t> </a:t>
            </a:r>
            <a:r>
              <a:rPr lang="ru-RU" sz="3800" dirty="0" err="1"/>
              <a:t>своєї</a:t>
            </a:r>
            <a:r>
              <a:rPr lang="ru-RU" sz="3800" dirty="0"/>
              <a:t> </a:t>
            </a:r>
            <a:r>
              <a:rPr lang="ru-RU" sz="3800" dirty="0" err="1"/>
              <a:t>організації</a:t>
            </a:r>
            <a:r>
              <a:rPr lang="ru-RU" sz="3800" dirty="0"/>
              <a:t>; </a:t>
            </a:r>
          </a:p>
          <a:p>
            <a:r>
              <a:rPr lang="ru-RU" sz="3800" dirty="0"/>
              <a:t>• і </a:t>
            </a:r>
            <a:r>
              <a:rPr lang="ru-RU" sz="3800" dirty="0" err="1"/>
              <a:t>перші</a:t>
            </a:r>
            <a:r>
              <a:rPr lang="ru-RU" sz="3800" dirty="0"/>
              <a:t>, і </a:t>
            </a:r>
            <a:r>
              <a:rPr lang="ru-RU" sz="3800" dirty="0" err="1"/>
              <a:t>другі</a:t>
            </a:r>
            <a:r>
              <a:rPr lang="ru-RU" sz="3800" dirty="0"/>
              <a:t> </a:t>
            </a:r>
            <a:r>
              <a:rPr lang="ru-RU" sz="3800" dirty="0" err="1"/>
              <a:t>можуть</a:t>
            </a:r>
            <a:r>
              <a:rPr lang="ru-RU" sz="3800" dirty="0"/>
              <a:t> у </a:t>
            </a:r>
            <a:r>
              <a:rPr lang="ru-RU" sz="3800" dirty="0" err="1"/>
              <a:t>певних</a:t>
            </a:r>
            <a:r>
              <a:rPr lang="ru-RU" sz="3800" dirty="0"/>
              <a:t> </a:t>
            </a:r>
            <a:r>
              <a:rPr lang="ru-RU" sz="3800" dirty="0" err="1"/>
              <a:t>умовах</a:t>
            </a:r>
            <a:r>
              <a:rPr lang="ru-RU" sz="3800" dirty="0"/>
              <a:t> </a:t>
            </a:r>
            <a:r>
              <a:rPr lang="ru-RU" sz="3800" dirty="0" err="1"/>
              <a:t>виступати</a:t>
            </a:r>
            <a:r>
              <a:rPr lang="ru-RU" sz="3800" dirty="0"/>
              <a:t> як </a:t>
            </a:r>
            <a:r>
              <a:rPr lang="ru-RU" sz="3800" dirty="0" err="1"/>
              <a:t>об’єкти</a:t>
            </a:r>
            <a:r>
              <a:rPr lang="ru-RU" sz="3800" dirty="0"/>
              <a:t> та </a:t>
            </a:r>
            <a:r>
              <a:rPr lang="ru-RU" sz="3800" dirty="0" err="1"/>
              <a:t>суб’єкти</a:t>
            </a:r>
            <a:r>
              <a:rPr lang="ru-RU" sz="3800" dirty="0"/>
              <a:t> </a:t>
            </a:r>
            <a:r>
              <a:rPr lang="ru-RU" sz="3800" dirty="0" err="1"/>
              <a:t>спонсорської</a:t>
            </a:r>
            <a:r>
              <a:rPr lang="ru-RU" sz="3800" dirty="0"/>
              <a:t> </a:t>
            </a:r>
            <a:r>
              <a:rPr lang="ru-RU" sz="3800" dirty="0" err="1"/>
              <a:t>діяльності</a:t>
            </a:r>
            <a:r>
              <a:rPr lang="ru-RU" sz="3800" dirty="0"/>
              <a:t>. </a:t>
            </a:r>
          </a:p>
          <a:p>
            <a:r>
              <a:rPr lang="ru-RU" sz="3800" dirty="0" err="1"/>
              <a:t>Форми</a:t>
            </a:r>
            <a:r>
              <a:rPr lang="ru-RU" sz="3800" dirty="0"/>
              <a:t> спонсорства: 1. </a:t>
            </a:r>
            <a:r>
              <a:rPr lang="ru-RU" sz="3800" dirty="0" err="1"/>
              <a:t>Інвестування</a:t>
            </a:r>
            <a:r>
              <a:rPr lang="ru-RU" sz="3800" dirty="0"/>
              <a:t>, </a:t>
            </a:r>
            <a:r>
              <a:rPr lang="ru-RU" sz="3800" dirty="0" err="1"/>
              <a:t>тобто</a:t>
            </a:r>
            <a:r>
              <a:rPr lang="ru-RU" sz="3800" dirty="0"/>
              <a:t> </a:t>
            </a:r>
            <a:r>
              <a:rPr lang="ru-RU" sz="3800" dirty="0" err="1"/>
              <a:t>повне</a:t>
            </a:r>
            <a:r>
              <a:rPr lang="ru-RU" sz="3800" dirty="0"/>
              <a:t> </a:t>
            </a:r>
            <a:r>
              <a:rPr lang="ru-RU" sz="3800" dirty="0" err="1"/>
              <a:t>або</a:t>
            </a:r>
            <a:r>
              <a:rPr lang="ru-RU" sz="3800" dirty="0"/>
              <a:t> </a:t>
            </a:r>
            <a:r>
              <a:rPr lang="ru-RU" sz="3800" dirty="0" err="1"/>
              <a:t>часткове</a:t>
            </a:r>
            <a:r>
              <a:rPr lang="ru-RU" sz="3800" dirty="0"/>
              <a:t> </a:t>
            </a:r>
            <a:r>
              <a:rPr lang="ru-RU" sz="3800" dirty="0" err="1"/>
              <a:t>фінансування</a:t>
            </a:r>
            <a:r>
              <a:rPr lang="ru-RU" sz="3800" dirty="0"/>
              <a:t> тих </a:t>
            </a:r>
            <a:r>
              <a:rPr lang="ru-RU" sz="3800" dirty="0" err="1"/>
              <a:t>чи</a:t>
            </a:r>
            <a:r>
              <a:rPr lang="ru-RU" sz="3800" dirty="0"/>
              <a:t> </a:t>
            </a:r>
            <a:r>
              <a:rPr lang="ru-RU" sz="3800" dirty="0" err="1"/>
              <a:t>інших</a:t>
            </a:r>
            <a:r>
              <a:rPr lang="ru-RU" sz="3800" dirty="0"/>
              <a:t> </a:t>
            </a:r>
            <a:r>
              <a:rPr lang="ru-RU" sz="3800" dirty="0" err="1"/>
              <a:t>проектів</a:t>
            </a:r>
            <a:r>
              <a:rPr lang="ru-RU" sz="3800" dirty="0"/>
              <a:t>, </a:t>
            </a:r>
            <a:r>
              <a:rPr lang="ru-RU" sz="3800" dirty="0" err="1"/>
              <a:t>заходів</a:t>
            </a:r>
            <a:r>
              <a:rPr lang="ru-RU" sz="3800" dirty="0"/>
              <a:t>. </a:t>
            </a:r>
          </a:p>
          <a:p>
            <a:r>
              <a:rPr lang="ru-RU" sz="3800" dirty="0"/>
              <a:t>2. </a:t>
            </a:r>
            <a:r>
              <a:rPr lang="ru-RU" sz="3800" dirty="0" err="1"/>
              <a:t>Створення</a:t>
            </a:r>
            <a:r>
              <a:rPr lang="ru-RU" sz="3800" dirty="0"/>
              <a:t> </a:t>
            </a:r>
            <a:r>
              <a:rPr lang="ru-RU" sz="3800" dirty="0" err="1"/>
              <a:t>фондів</a:t>
            </a:r>
            <a:r>
              <a:rPr lang="ru-RU" sz="3800" dirty="0"/>
              <a:t> </a:t>
            </a:r>
            <a:r>
              <a:rPr lang="ru-RU" sz="3800" dirty="0" err="1"/>
              <a:t>чи</a:t>
            </a:r>
            <a:r>
              <a:rPr lang="ru-RU" sz="3800" dirty="0"/>
              <a:t> </a:t>
            </a:r>
            <a:r>
              <a:rPr lang="ru-RU" sz="3800" dirty="0" err="1"/>
              <a:t>асоціацій</a:t>
            </a:r>
            <a:r>
              <a:rPr lang="ru-RU" sz="3800" dirty="0"/>
              <a:t>, </a:t>
            </a:r>
            <a:r>
              <a:rPr lang="ru-RU" sz="3800" dirty="0" err="1"/>
              <a:t>які</a:t>
            </a:r>
            <a:r>
              <a:rPr lang="ru-RU" sz="3800" dirty="0"/>
              <a:t> б </a:t>
            </a:r>
            <a:r>
              <a:rPr lang="ru-RU" sz="3800" dirty="0" err="1"/>
              <a:t>займалися</a:t>
            </a:r>
            <a:r>
              <a:rPr lang="ru-RU" sz="3800" dirty="0"/>
              <a:t> </a:t>
            </a:r>
            <a:r>
              <a:rPr lang="ru-RU" sz="3800" dirty="0" err="1"/>
              <a:t>благодійництвом</a:t>
            </a:r>
            <a:r>
              <a:rPr lang="ru-RU" sz="3800" dirty="0"/>
              <a:t> </a:t>
            </a:r>
            <a:r>
              <a:rPr lang="ru-RU" sz="3800" dirty="0" err="1"/>
              <a:t>або</a:t>
            </a:r>
            <a:r>
              <a:rPr lang="ru-RU" sz="3800" dirty="0"/>
              <a:t> спонсорством. </a:t>
            </a:r>
          </a:p>
          <a:p>
            <a:r>
              <a:rPr lang="ru-RU" sz="3800" dirty="0"/>
              <a:t>3. </a:t>
            </a:r>
            <a:r>
              <a:rPr lang="ru-RU" sz="3800" dirty="0" err="1"/>
              <a:t>Подарункова</a:t>
            </a:r>
            <a:r>
              <a:rPr lang="ru-RU" sz="3800" dirty="0"/>
              <a:t> </a:t>
            </a:r>
            <a:r>
              <a:rPr lang="ru-RU" sz="3800" dirty="0" err="1"/>
              <a:t>діяльність</a:t>
            </a:r>
            <a:r>
              <a:rPr lang="ru-RU" sz="3800" dirty="0"/>
              <a:t> (</a:t>
            </a:r>
            <a:r>
              <a:rPr lang="ru-RU" sz="3800" dirty="0" err="1"/>
              <a:t>допомога</a:t>
            </a:r>
            <a:r>
              <a:rPr lang="ru-RU" sz="3800" dirty="0"/>
              <a:t> не </a:t>
            </a:r>
            <a:r>
              <a:rPr lang="ru-RU" sz="3800" dirty="0" err="1"/>
              <a:t>грошима</a:t>
            </a:r>
            <a:r>
              <a:rPr lang="ru-RU" sz="3800" dirty="0"/>
              <a:t>, а речами: </a:t>
            </a:r>
            <a:r>
              <a:rPr lang="ru-RU" sz="3800" dirty="0" err="1"/>
              <a:t>школі</a:t>
            </a:r>
            <a:r>
              <a:rPr lang="ru-RU" sz="3800" dirty="0"/>
              <a:t> – </a:t>
            </a:r>
            <a:r>
              <a:rPr lang="ru-RU" sz="3800" dirty="0" err="1"/>
              <a:t>комп’ютери</a:t>
            </a:r>
            <a:r>
              <a:rPr lang="ru-RU" sz="3800" dirty="0"/>
              <a:t>, книги, музею – </a:t>
            </a:r>
            <a:r>
              <a:rPr lang="ru-RU" sz="3800" dirty="0" err="1"/>
              <a:t>експонат</a:t>
            </a:r>
            <a:r>
              <a:rPr lang="ru-RU" sz="3800" dirty="0"/>
              <a:t>, </a:t>
            </a:r>
            <a:r>
              <a:rPr lang="ru-RU" sz="3800" dirty="0" err="1"/>
              <a:t>картинній</a:t>
            </a:r>
            <a:r>
              <a:rPr lang="ru-RU" sz="3800" dirty="0"/>
              <a:t> </a:t>
            </a:r>
            <a:r>
              <a:rPr lang="ru-RU" sz="3800" dirty="0" err="1"/>
              <a:t>галереї</a:t>
            </a:r>
            <a:r>
              <a:rPr lang="ru-RU" sz="3800" dirty="0"/>
              <a:t> – полотно художника </a:t>
            </a:r>
            <a:r>
              <a:rPr lang="ru-RU" sz="3800" dirty="0" err="1"/>
              <a:t>тощо</a:t>
            </a:r>
            <a:r>
              <a:rPr lang="ru-RU" sz="3800" dirty="0"/>
              <a:t>). </a:t>
            </a:r>
          </a:p>
          <a:p>
            <a:r>
              <a:rPr lang="ru-RU" sz="3800" dirty="0"/>
              <a:t>4. </a:t>
            </a:r>
            <a:r>
              <a:rPr lang="ru-RU" sz="3800" dirty="0" err="1"/>
              <a:t>Створення</a:t>
            </a:r>
            <a:r>
              <a:rPr lang="ru-RU" sz="3800" dirty="0"/>
              <a:t> </a:t>
            </a:r>
            <a:r>
              <a:rPr lang="ru-RU" sz="3800" dirty="0" err="1"/>
              <a:t>преміальних</a:t>
            </a:r>
            <a:r>
              <a:rPr lang="ru-RU" sz="3800" dirty="0"/>
              <a:t> </a:t>
            </a:r>
            <a:r>
              <a:rPr lang="ru-RU" sz="3800" dirty="0" err="1"/>
              <a:t>фондів</a:t>
            </a:r>
            <a:r>
              <a:rPr lang="ru-RU" sz="3800" dirty="0"/>
              <a:t> (</a:t>
            </a:r>
            <a:r>
              <a:rPr lang="ru-RU" sz="3800" dirty="0" err="1"/>
              <a:t>стипендії</a:t>
            </a:r>
            <a:r>
              <a:rPr lang="ru-RU" sz="3800" dirty="0"/>
              <a:t>, нагороди, </a:t>
            </a:r>
            <a:r>
              <a:rPr lang="ru-RU" sz="3800" dirty="0" err="1"/>
              <a:t>призи</a:t>
            </a:r>
            <a:r>
              <a:rPr lang="ru-RU" sz="3800" dirty="0"/>
              <a:t> </a:t>
            </a:r>
            <a:r>
              <a:rPr lang="ru-RU" sz="3800" dirty="0" err="1"/>
              <a:t>тощо</a:t>
            </a:r>
            <a:r>
              <a:rPr lang="ru-RU" sz="3800" dirty="0"/>
              <a:t>). </a:t>
            </a:r>
          </a:p>
          <a:p>
            <a:r>
              <a:rPr lang="ru-RU" sz="3800" dirty="0"/>
              <a:t>5. </a:t>
            </a:r>
            <a:r>
              <a:rPr lang="ru-RU" sz="3800" dirty="0" err="1"/>
              <a:t>Надання</a:t>
            </a:r>
            <a:r>
              <a:rPr lang="ru-RU" sz="3800" dirty="0"/>
              <a:t> </a:t>
            </a:r>
            <a:r>
              <a:rPr lang="ru-RU" sz="3800" dirty="0" err="1"/>
              <a:t>безкоштовних</a:t>
            </a:r>
            <a:r>
              <a:rPr lang="ru-RU" sz="3800" dirty="0"/>
              <a:t> </a:t>
            </a:r>
            <a:r>
              <a:rPr lang="ru-RU" sz="3800" dirty="0" err="1"/>
              <a:t>рекламних</a:t>
            </a:r>
            <a:r>
              <a:rPr lang="ru-RU" sz="3800" dirty="0"/>
              <a:t> </a:t>
            </a:r>
            <a:r>
              <a:rPr lang="ru-RU" sz="3800" dirty="0" err="1"/>
              <a:t>або</a:t>
            </a:r>
            <a:r>
              <a:rPr lang="ru-RU" sz="3800" dirty="0"/>
              <a:t> </a:t>
            </a:r>
            <a:r>
              <a:rPr lang="ru-RU" sz="3800" dirty="0" err="1"/>
              <a:t>інформаційних</a:t>
            </a:r>
            <a:r>
              <a:rPr lang="ru-RU" sz="3800" dirty="0"/>
              <a:t> </a:t>
            </a:r>
            <a:r>
              <a:rPr lang="ru-RU" sz="3800" dirty="0" err="1"/>
              <a:t>послуг</a:t>
            </a:r>
            <a:r>
              <a:rPr lang="ru-RU" sz="3800" dirty="0"/>
              <a:t> (</a:t>
            </a:r>
            <a:r>
              <a:rPr lang="ru-RU" sz="3800" dirty="0" err="1"/>
              <a:t>безкоштовні</a:t>
            </a:r>
            <a:r>
              <a:rPr lang="ru-RU" sz="3800" dirty="0"/>
              <a:t> </a:t>
            </a:r>
            <a:r>
              <a:rPr lang="ru-RU" sz="3800" dirty="0" err="1"/>
              <a:t>інформаційні</a:t>
            </a:r>
            <a:r>
              <a:rPr lang="ru-RU" sz="3800" dirty="0"/>
              <a:t> </a:t>
            </a:r>
            <a:r>
              <a:rPr lang="ru-RU" sz="3800" dirty="0" err="1"/>
              <a:t>повідомлення</a:t>
            </a:r>
            <a:r>
              <a:rPr lang="ru-RU" sz="3800" dirty="0"/>
              <a:t> про заходи </a:t>
            </a:r>
            <a:r>
              <a:rPr lang="ru-RU" sz="3800" dirty="0" err="1"/>
              <a:t>чи</a:t>
            </a:r>
            <a:r>
              <a:rPr lang="ru-RU" sz="3800" dirty="0"/>
              <a:t> </a:t>
            </a:r>
            <a:r>
              <a:rPr lang="ru-RU" sz="3800" dirty="0" err="1"/>
              <a:t>події</a:t>
            </a:r>
            <a:r>
              <a:rPr lang="ru-RU" sz="3800" dirty="0"/>
              <a:t> часто </a:t>
            </a:r>
            <a:r>
              <a:rPr lang="ru-RU" sz="3800" dirty="0" err="1"/>
              <a:t>називають</a:t>
            </a:r>
            <a:r>
              <a:rPr lang="ru-RU" sz="3800" dirty="0"/>
              <a:t> </a:t>
            </a:r>
            <a:r>
              <a:rPr lang="ru-RU" sz="3800" dirty="0" err="1"/>
              <a:t>інформаційним</a:t>
            </a:r>
            <a:r>
              <a:rPr lang="ru-RU" sz="3800" dirty="0"/>
              <a:t> спонсорством). </a:t>
            </a:r>
          </a:p>
          <a:p>
            <a:r>
              <a:rPr lang="ru-RU" sz="3800" dirty="0"/>
              <a:t>6. </a:t>
            </a:r>
            <a:r>
              <a:rPr lang="ru-RU" sz="3800" dirty="0" err="1"/>
              <a:t>Надання</a:t>
            </a:r>
            <a:r>
              <a:rPr lang="ru-RU" sz="3800" dirty="0"/>
              <a:t> </a:t>
            </a:r>
            <a:r>
              <a:rPr lang="ru-RU" sz="3800" dirty="0" err="1"/>
              <a:t>безкоштовних</a:t>
            </a:r>
            <a:r>
              <a:rPr lang="ru-RU" sz="3800" dirty="0"/>
              <a:t> </a:t>
            </a:r>
            <a:r>
              <a:rPr lang="ru-RU" sz="3800" dirty="0" err="1"/>
              <a:t>послуг</a:t>
            </a:r>
            <a:r>
              <a:rPr lang="ru-RU" sz="3800" dirty="0"/>
              <a:t> (</a:t>
            </a:r>
            <a:r>
              <a:rPr lang="ru-RU" sz="3800" dirty="0" err="1"/>
              <a:t>безкоштовні</a:t>
            </a:r>
            <a:r>
              <a:rPr lang="ru-RU" sz="3800" dirty="0"/>
              <a:t> </a:t>
            </a:r>
            <a:r>
              <a:rPr lang="ru-RU" sz="3800" dirty="0" err="1"/>
              <a:t>відвідування</a:t>
            </a:r>
            <a:r>
              <a:rPr lang="ru-RU" sz="3800" dirty="0"/>
              <a:t> </a:t>
            </a:r>
            <a:r>
              <a:rPr lang="ru-RU" sz="3800" dirty="0" err="1"/>
              <a:t>музеїв</a:t>
            </a:r>
            <a:r>
              <a:rPr lang="ru-RU" sz="3800" dirty="0"/>
              <a:t>, </a:t>
            </a:r>
            <a:r>
              <a:rPr lang="ru-RU" sz="3800" dirty="0" err="1"/>
              <a:t>театрів</a:t>
            </a:r>
            <a:r>
              <a:rPr lang="ru-RU" sz="3800" dirty="0"/>
              <a:t>, </a:t>
            </a:r>
            <a:r>
              <a:rPr lang="ru-RU" sz="3800" dirty="0" err="1"/>
              <a:t>кінотеатрів</a:t>
            </a:r>
            <a:r>
              <a:rPr lang="ru-RU" sz="3800" dirty="0"/>
              <a:t>, </a:t>
            </a:r>
            <a:r>
              <a:rPr lang="ru-RU" sz="3800" dirty="0" err="1"/>
              <a:t>здійснення</a:t>
            </a:r>
            <a:r>
              <a:rPr lang="ru-RU" sz="3800" dirty="0"/>
              <a:t> </a:t>
            </a:r>
            <a:r>
              <a:rPr lang="ru-RU" sz="3800" dirty="0" err="1"/>
              <a:t>поїздок</a:t>
            </a:r>
            <a:r>
              <a:rPr lang="ru-RU" sz="3800" dirty="0"/>
              <a:t>, </a:t>
            </a:r>
            <a:r>
              <a:rPr lang="ru-RU" sz="3800" dirty="0" err="1"/>
              <a:t>екскурсій</a:t>
            </a:r>
            <a:r>
              <a:rPr lang="ru-RU" sz="3800" dirty="0"/>
              <a:t> </a:t>
            </a:r>
            <a:r>
              <a:rPr lang="ru-RU" sz="3800" dirty="0" err="1"/>
              <a:t>тощо</a:t>
            </a:r>
            <a:r>
              <a:rPr lang="ru-RU" sz="3800" dirty="0"/>
              <a:t>).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5970116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A109AB-7AFB-E6C7-CE7A-7CD4031AD7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Корпоративне</a:t>
            </a:r>
            <a:r>
              <a:rPr lang="ru-RU" dirty="0"/>
              <a:t> волонтерство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BCD04EF-3006-1C10-866B-7911D2901B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Корпоративне</a:t>
            </a:r>
            <a:r>
              <a:rPr lang="ru-RU" dirty="0"/>
              <a:t> волонтерство – </a:t>
            </a:r>
            <a:r>
              <a:rPr lang="ru-RU" dirty="0" err="1"/>
              <a:t>політика</a:t>
            </a:r>
            <a:r>
              <a:rPr lang="ru-RU" dirty="0"/>
              <a:t> </a:t>
            </a:r>
            <a:r>
              <a:rPr lang="ru-RU" dirty="0" err="1"/>
              <a:t>компанії</a:t>
            </a:r>
            <a:r>
              <a:rPr lang="ru-RU" dirty="0"/>
              <a:t>, </a:t>
            </a:r>
            <a:r>
              <a:rPr lang="ru-RU" dirty="0" err="1"/>
              <a:t>спрямована</a:t>
            </a:r>
            <a:r>
              <a:rPr lang="ru-RU" dirty="0"/>
              <a:t> на </a:t>
            </a:r>
            <a:r>
              <a:rPr lang="ru-RU" dirty="0" err="1"/>
              <a:t>залучення</a:t>
            </a:r>
            <a:r>
              <a:rPr lang="ru-RU" dirty="0"/>
              <a:t> </a:t>
            </a:r>
            <a:r>
              <a:rPr lang="ru-RU" dirty="0" err="1"/>
              <a:t>працівників</a:t>
            </a:r>
            <a:r>
              <a:rPr lang="ru-RU" dirty="0"/>
              <a:t> до </a:t>
            </a:r>
            <a:r>
              <a:rPr lang="ru-RU" dirty="0" err="1"/>
              <a:t>благодійної</a:t>
            </a:r>
            <a:r>
              <a:rPr lang="ru-RU" dirty="0"/>
              <a:t> та </a:t>
            </a:r>
            <a:r>
              <a:rPr lang="ru-RU" dirty="0" err="1"/>
              <a:t>волонтерської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не просто </a:t>
            </a:r>
            <a:r>
              <a:rPr lang="ru-RU" dirty="0" err="1"/>
              <a:t>організація</a:t>
            </a:r>
            <a:r>
              <a:rPr lang="ru-RU" dirty="0"/>
              <a:t> одноразового </a:t>
            </a:r>
            <a:r>
              <a:rPr lang="ru-RU" dirty="0" err="1"/>
              <a:t>суботника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спільний</a:t>
            </a:r>
            <a:r>
              <a:rPr lang="ru-RU" dirty="0"/>
              <a:t> </a:t>
            </a:r>
            <a:r>
              <a:rPr lang="ru-RU" dirty="0" err="1"/>
              <a:t>похід</a:t>
            </a:r>
            <a:r>
              <a:rPr lang="ru-RU" dirty="0"/>
              <a:t> до </a:t>
            </a:r>
            <a:r>
              <a:rPr lang="ru-RU" dirty="0" err="1"/>
              <a:t>дитячого</a:t>
            </a:r>
            <a:r>
              <a:rPr lang="ru-RU" dirty="0"/>
              <a:t> </a:t>
            </a:r>
            <a:r>
              <a:rPr lang="ru-RU" dirty="0" err="1"/>
              <a:t>будинку</a:t>
            </a:r>
            <a:r>
              <a:rPr lang="ru-RU" dirty="0"/>
              <a:t>. </a:t>
            </a:r>
            <a:r>
              <a:rPr lang="ru-RU" dirty="0" err="1"/>
              <a:t>Корпоративне</a:t>
            </a:r>
            <a:r>
              <a:rPr lang="ru-RU" dirty="0"/>
              <a:t> волонтерство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частина</a:t>
            </a:r>
            <a:r>
              <a:rPr lang="ru-RU" dirty="0"/>
              <a:t> </a:t>
            </a:r>
            <a:r>
              <a:rPr lang="ru-RU" dirty="0" err="1"/>
              <a:t>корпоративної</a:t>
            </a:r>
            <a:r>
              <a:rPr lang="ru-RU" dirty="0"/>
              <a:t> </a:t>
            </a:r>
            <a:r>
              <a:rPr lang="ru-RU" dirty="0" err="1"/>
              <a:t>культури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ґрунтується</a:t>
            </a:r>
            <a:r>
              <a:rPr lang="ru-RU" dirty="0"/>
              <a:t> на </a:t>
            </a:r>
            <a:r>
              <a:rPr lang="ru-RU" dirty="0" err="1"/>
              <a:t>гуманістичних</a:t>
            </a:r>
            <a:r>
              <a:rPr lang="ru-RU" dirty="0"/>
              <a:t> </a:t>
            </a:r>
            <a:r>
              <a:rPr lang="ru-RU" dirty="0" err="1"/>
              <a:t>цінностях</a:t>
            </a:r>
            <a:r>
              <a:rPr lang="ru-RU" dirty="0"/>
              <a:t>, </a:t>
            </a:r>
            <a:r>
              <a:rPr lang="ru-RU" dirty="0" err="1"/>
              <a:t>усвідомленні</a:t>
            </a:r>
            <a:r>
              <a:rPr lang="ru-RU" dirty="0"/>
              <a:t> </a:t>
            </a:r>
            <a:r>
              <a:rPr lang="ru-RU" dirty="0" err="1"/>
              <a:t>важливості</a:t>
            </a:r>
            <a:r>
              <a:rPr lang="ru-RU" dirty="0"/>
              <a:t> </a:t>
            </a:r>
            <a:r>
              <a:rPr lang="ru-RU" dirty="0" err="1"/>
              <a:t>ініціативи</a:t>
            </a:r>
            <a:r>
              <a:rPr lang="ru-RU" dirty="0"/>
              <a:t>, </a:t>
            </a:r>
            <a:r>
              <a:rPr lang="ru-RU" dirty="0" err="1"/>
              <a:t>солідарності</a:t>
            </a:r>
            <a:r>
              <a:rPr lang="ru-RU" dirty="0"/>
              <a:t> та </a:t>
            </a:r>
            <a:r>
              <a:rPr lang="ru-RU" dirty="0" err="1"/>
              <a:t>відповідальності</a:t>
            </a:r>
            <a:r>
              <a:rPr lang="ru-RU" dirty="0"/>
              <a:t>.  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  </a:t>
            </a:r>
            <a:r>
              <a:rPr lang="en-US" dirty="0"/>
              <a:t>https://www.youtube.com/watch?v=WN18kGdPHzk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4579846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78B05F-9B98-9391-696B-B267D27CC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Варіанти </a:t>
            </a:r>
            <a:r>
              <a:rPr lang="uk-UA" dirty="0" err="1"/>
              <a:t>волонтерства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27C4C75-1536-854E-A32C-CB3AC01162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sz="2300" dirty="0" err="1"/>
              <a:t>Базове</a:t>
            </a:r>
            <a:r>
              <a:rPr lang="ru-RU" sz="2300" dirty="0"/>
              <a:t> волонтерство – участь у проектах </a:t>
            </a:r>
            <a:r>
              <a:rPr lang="ru-RU" sz="2300" dirty="0" err="1"/>
              <a:t>із</a:t>
            </a:r>
            <a:r>
              <a:rPr lang="ru-RU" sz="2300" dirty="0"/>
              <a:t> </a:t>
            </a:r>
            <a:r>
              <a:rPr lang="ru-RU" sz="2300" dirty="0" err="1"/>
              <a:t>різних</a:t>
            </a:r>
            <a:r>
              <a:rPr lang="ru-RU" sz="2300" dirty="0"/>
              <a:t> сфер, не </a:t>
            </a:r>
            <a:r>
              <a:rPr lang="ru-RU" sz="2300" dirty="0" err="1"/>
              <a:t>пов’язаних</a:t>
            </a:r>
            <a:r>
              <a:rPr lang="ru-RU" sz="2300" dirty="0"/>
              <a:t> з </a:t>
            </a:r>
            <a:r>
              <a:rPr lang="ru-RU" sz="2300" dirty="0" err="1"/>
              <a:t>бізнес-цілями</a:t>
            </a:r>
            <a:r>
              <a:rPr lang="ru-RU" sz="2300" dirty="0"/>
              <a:t> </a:t>
            </a:r>
            <a:r>
              <a:rPr lang="ru-RU" sz="2300" dirty="0" err="1"/>
              <a:t>підприємства</a:t>
            </a:r>
            <a:r>
              <a:rPr lang="ru-RU" sz="2300" dirty="0"/>
              <a:t>. </a:t>
            </a:r>
            <a:r>
              <a:rPr lang="ru-RU" sz="2300" dirty="0" err="1"/>
              <a:t>Така</a:t>
            </a:r>
            <a:r>
              <a:rPr lang="ru-RU" sz="2300" dirty="0"/>
              <a:t> </a:t>
            </a:r>
            <a:r>
              <a:rPr lang="ru-RU" sz="2300" dirty="0" err="1"/>
              <a:t>активність</a:t>
            </a:r>
            <a:r>
              <a:rPr lang="ru-RU" sz="2300" dirty="0"/>
              <a:t> </a:t>
            </a:r>
            <a:r>
              <a:rPr lang="ru-RU" sz="2300" dirty="0" err="1"/>
              <a:t>здійснюється</a:t>
            </a:r>
            <a:r>
              <a:rPr lang="ru-RU" sz="2300" dirty="0"/>
              <a:t>, як правило, у </a:t>
            </a:r>
            <a:r>
              <a:rPr lang="ru-RU" sz="2300" dirty="0" err="1"/>
              <a:t>вільний</a:t>
            </a:r>
            <a:r>
              <a:rPr lang="ru-RU" sz="2300" dirty="0"/>
              <a:t> час, а </a:t>
            </a:r>
            <a:r>
              <a:rPr lang="ru-RU" sz="2300" dirty="0" err="1"/>
              <a:t>компанія</a:t>
            </a:r>
            <a:r>
              <a:rPr lang="ru-RU" sz="2300" dirty="0"/>
              <a:t> не </a:t>
            </a:r>
            <a:r>
              <a:rPr lang="ru-RU" sz="2300" dirty="0" err="1"/>
              <a:t>займається</a:t>
            </a:r>
            <a:r>
              <a:rPr lang="ru-RU" sz="2300" dirty="0"/>
              <a:t> </a:t>
            </a:r>
            <a:r>
              <a:rPr lang="ru-RU" sz="2300" dirty="0" err="1"/>
              <a:t>обліком</a:t>
            </a:r>
            <a:r>
              <a:rPr lang="ru-RU" sz="2300" dirty="0"/>
              <a:t> </a:t>
            </a:r>
            <a:r>
              <a:rPr lang="ru-RU" sz="2300" dirty="0" err="1"/>
              <a:t>витрачених</a:t>
            </a:r>
            <a:r>
              <a:rPr lang="ru-RU" sz="2300" dirty="0"/>
              <a:t> </a:t>
            </a:r>
            <a:r>
              <a:rPr lang="ru-RU" sz="2300" dirty="0" err="1"/>
              <a:t>коштів</a:t>
            </a:r>
            <a:r>
              <a:rPr lang="ru-RU" sz="2300" dirty="0"/>
              <a:t> і </a:t>
            </a:r>
            <a:r>
              <a:rPr lang="ru-RU" sz="2300" dirty="0" err="1"/>
              <a:t>підведенням</a:t>
            </a:r>
            <a:r>
              <a:rPr lang="ru-RU" sz="2300" dirty="0"/>
              <a:t> </a:t>
            </a:r>
            <a:r>
              <a:rPr lang="ru-RU" sz="2300" dirty="0" err="1"/>
              <a:t>підсумків</a:t>
            </a:r>
            <a:r>
              <a:rPr lang="ru-RU" sz="2300" dirty="0"/>
              <a:t>. </a:t>
            </a:r>
          </a:p>
          <a:p>
            <a:r>
              <a:rPr lang="ru-RU" sz="2300" dirty="0" err="1"/>
              <a:t>Стратегічне</a:t>
            </a:r>
            <a:r>
              <a:rPr lang="ru-RU" sz="2300" dirty="0"/>
              <a:t> волонтерство </a:t>
            </a:r>
            <a:r>
              <a:rPr lang="ru-RU" sz="2300" dirty="0" err="1"/>
              <a:t>реалізується</a:t>
            </a:r>
            <a:r>
              <a:rPr lang="ru-RU" sz="2300" dirty="0"/>
              <a:t> </a:t>
            </a:r>
            <a:r>
              <a:rPr lang="ru-RU" sz="2300" dirty="0" err="1"/>
              <a:t>завжди</a:t>
            </a:r>
            <a:r>
              <a:rPr lang="ru-RU" sz="2300" dirty="0"/>
              <a:t> </a:t>
            </a:r>
            <a:r>
              <a:rPr lang="ru-RU" sz="2300" dirty="0" err="1"/>
              <a:t>згідно</a:t>
            </a:r>
            <a:r>
              <a:rPr lang="ru-RU" sz="2300" dirty="0"/>
              <a:t> з </a:t>
            </a:r>
            <a:r>
              <a:rPr lang="ru-RU" sz="2300" dirty="0" err="1"/>
              <a:t>головними</a:t>
            </a:r>
            <a:r>
              <a:rPr lang="ru-RU" sz="2300" dirty="0"/>
              <a:t> </a:t>
            </a:r>
            <a:r>
              <a:rPr lang="ru-RU" sz="2300" dirty="0" err="1"/>
              <a:t>пріоритетами</a:t>
            </a:r>
            <a:r>
              <a:rPr lang="ru-RU" sz="2300" dirty="0"/>
              <a:t> </a:t>
            </a:r>
            <a:r>
              <a:rPr lang="ru-RU" sz="2300" dirty="0" err="1"/>
              <a:t>роботи</a:t>
            </a:r>
            <a:r>
              <a:rPr lang="ru-RU" sz="2300" dirty="0"/>
              <a:t> </a:t>
            </a:r>
            <a:r>
              <a:rPr lang="ru-RU" sz="2300" dirty="0" err="1"/>
              <a:t>організації</a:t>
            </a:r>
            <a:r>
              <a:rPr lang="ru-RU" sz="2300" dirty="0"/>
              <a:t>, а </a:t>
            </a:r>
            <a:r>
              <a:rPr lang="ru-RU" sz="2300" dirty="0" err="1"/>
              <a:t>обрані</a:t>
            </a:r>
            <a:r>
              <a:rPr lang="ru-RU" sz="2300" dirty="0"/>
              <a:t> </a:t>
            </a:r>
            <a:r>
              <a:rPr lang="ru-RU" sz="2300" dirty="0" err="1"/>
              <a:t>програми</a:t>
            </a:r>
            <a:r>
              <a:rPr lang="ru-RU" sz="2300" dirty="0"/>
              <a:t> </a:t>
            </a:r>
            <a:r>
              <a:rPr lang="ru-RU" sz="2300" dirty="0" err="1"/>
              <a:t>мають</a:t>
            </a:r>
            <a:r>
              <a:rPr lang="ru-RU" sz="2300" dirty="0"/>
              <a:t> </a:t>
            </a:r>
            <a:r>
              <a:rPr lang="ru-RU" sz="2300" dirty="0" err="1"/>
              <a:t>підтримку</a:t>
            </a:r>
            <a:r>
              <a:rPr lang="ru-RU" sz="2300" dirty="0"/>
              <a:t> на </a:t>
            </a:r>
            <a:r>
              <a:rPr lang="ru-RU" sz="2300" dirty="0" err="1"/>
              <a:t>всіх</a:t>
            </a:r>
            <a:r>
              <a:rPr lang="ru-RU" sz="2300" dirty="0"/>
              <a:t> </a:t>
            </a:r>
            <a:r>
              <a:rPr lang="ru-RU" sz="2300" dirty="0" err="1"/>
              <a:t>рівнях</a:t>
            </a:r>
            <a:r>
              <a:rPr lang="ru-RU" sz="2300" dirty="0"/>
              <a:t>: </a:t>
            </a:r>
            <a:r>
              <a:rPr lang="ru-RU" sz="2300" dirty="0" err="1"/>
              <a:t>від</a:t>
            </a:r>
            <a:r>
              <a:rPr lang="ru-RU" sz="2300" dirty="0"/>
              <a:t> </a:t>
            </a:r>
            <a:r>
              <a:rPr lang="ru-RU" sz="2300" dirty="0" err="1"/>
              <a:t>рядових</a:t>
            </a:r>
            <a:r>
              <a:rPr lang="ru-RU" sz="2300" dirty="0"/>
              <a:t> </a:t>
            </a:r>
            <a:r>
              <a:rPr lang="ru-RU" sz="2300" dirty="0" err="1"/>
              <a:t>співробітників</a:t>
            </a:r>
            <a:r>
              <a:rPr lang="ru-RU" sz="2300" dirty="0"/>
              <a:t> до топ-</a:t>
            </a:r>
            <a:r>
              <a:rPr lang="ru-RU" sz="2300" dirty="0" err="1"/>
              <a:t>менеджерів</a:t>
            </a:r>
            <a:r>
              <a:rPr lang="ru-RU" sz="2300" dirty="0"/>
              <a:t>. </a:t>
            </a:r>
            <a:r>
              <a:rPr lang="ru-RU" sz="2300" dirty="0" err="1"/>
              <a:t>Компанія</a:t>
            </a:r>
            <a:r>
              <a:rPr lang="ru-RU" sz="2300" dirty="0"/>
              <a:t> активно </a:t>
            </a:r>
            <a:r>
              <a:rPr lang="ru-RU" sz="2300" dirty="0" err="1"/>
              <a:t>будує</a:t>
            </a:r>
            <a:r>
              <a:rPr lang="ru-RU" sz="2300" dirty="0"/>
              <a:t> </a:t>
            </a:r>
            <a:r>
              <a:rPr lang="ru-RU" sz="2300" dirty="0" err="1"/>
              <a:t>партнерські</a:t>
            </a:r>
            <a:r>
              <a:rPr lang="ru-RU" sz="2300" dirty="0"/>
              <a:t> </a:t>
            </a:r>
            <a:r>
              <a:rPr lang="ru-RU" sz="2300" dirty="0" err="1"/>
              <a:t>взаємини</a:t>
            </a:r>
            <a:r>
              <a:rPr lang="ru-RU" sz="2300" dirty="0"/>
              <a:t> з </a:t>
            </a:r>
            <a:r>
              <a:rPr lang="ru-RU" sz="2300" dirty="0" err="1"/>
              <a:t>іншими</a:t>
            </a:r>
            <a:r>
              <a:rPr lang="ru-RU" sz="2300" dirty="0"/>
              <a:t> </a:t>
            </a:r>
            <a:r>
              <a:rPr lang="ru-RU" sz="2300" dirty="0" err="1"/>
              <a:t>фірмами</a:t>
            </a:r>
            <a:r>
              <a:rPr lang="ru-RU" sz="2300" dirty="0"/>
              <a:t> й </a:t>
            </a:r>
            <a:r>
              <a:rPr lang="ru-RU" sz="2300" dirty="0" err="1"/>
              <a:t>усілякими</a:t>
            </a:r>
            <a:r>
              <a:rPr lang="ru-RU" sz="2300" dirty="0"/>
              <a:t> способами </a:t>
            </a:r>
            <a:r>
              <a:rPr lang="ru-RU" sz="2300" dirty="0" err="1"/>
              <a:t>заохочує</a:t>
            </a:r>
            <a:r>
              <a:rPr lang="ru-RU" sz="2300" dirty="0"/>
              <a:t> </a:t>
            </a:r>
            <a:r>
              <a:rPr lang="ru-RU" sz="2300" dirty="0" err="1"/>
              <a:t>своїх</a:t>
            </a:r>
            <a:r>
              <a:rPr lang="ru-RU" sz="2300" dirty="0"/>
              <a:t> </a:t>
            </a:r>
            <a:r>
              <a:rPr lang="ru-RU" sz="2300" dirty="0" err="1"/>
              <a:t>працівників</a:t>
            </a:r>
            <a:r>
              <a:rPr lang="ru-RU" sz="2300" dirty="0"/>
              <a:t>, </a:t>
            </a:r>
            <a:r>
              <a:rPr lang="ru-RU" sz="2300" dirty="0" err="1"/>
              <a:t>які</a:t>
            </a:r>
            <a:r>
              <a:rPr lang="ru-RU" sz="2300" dirty="0"/>
              <a:t> </a:t>
            </a:r>
            <a:r>
              <a:rPr lang="ru-RU" sz="2300" dirty="0" err="1"/>
              <a:t>беруть</a:t>
            </a:r>
            <a:r>
              <a:rPr lang="ru-RU" sz="2300" dirty="0"/>
              <a:t> участь у </a:t>
            </a:r>
            <a:r>
              <a:rPr lang="ru-RU" sz="2300" dirty="0" err="1"/>
              <a:t>благодійних</a:t>
            </a:r>
            <a:r>
              <a:rPr lang="ru-RU" sz="2300" dirty="0"/>
              <a:t> проектах. </a:t>
            </a:r>
          </a:p>
          <a:p>
            <a:r>
              <a:rPr lang="ru-RU" sz="2300" dirty="0" err="1"/>
              <a:t>Інтегроване</a:t>
            </a:r>
            <a:r>
              <a:rPr lang="ru-RU" sz="2300" dirty="0"/>
              <a:t> волонтерство </a:t>
            </a:r>
            <a:r>
              <a:rPr lang="ru-RU" sz="2300" dirty="0" err="1"/>
              <a:t>характеризується</a:t>
            </a:r>
            <a:r>
              <a:rPr lang="ru-RU" sz="2300" dirty="0"/>
              <a:t> </a:t>
            </a:r>
            <a:r>
              <a:rPr lang="ru-RU" sz="2300" dirty="0" err="1"/>
              <a:t>якісними</a:t>
            </a:r>
            <a:r>
              <a:rPr lang="ru-RU" sz="2300" dirty="0"/>
              <a:t> </a:t>
            </a:r>
            <a:r>
              <a:rPr lang="ru-RU" sz="2300" dirty="0" err="1"/>
              <a:t>відмінностями</a:t>
            </a:r>
            <a:r>
              <a:rPr lang="ru-RU" sz="2300" dirty="0"/>
              <a:t> </a:t>
            </a:r>
            <a:r>
              <a:rPr lang="ru-RU" sz="2300" dirty="0" err="1"/>
              <a:t>від</a:t>
            </a:r>
            <a:r>
              <a:rPr lang="ru-RU" sz="2300" dirty="0"/>
              <a:t> </a:t>
            </a:r>
            <a:r>
              <a:rPr lang="ru-RU" sz="2300" dirty="0" err="1"/>
              <a:t>попередніх</a:t>
            </a:r>
            <a:r>
              <a:rPr lang="ru-RU" sz="2300" dirty="0"/>
              <a:t> </a:t>
            </a:r>
            <a:r>
              <a:rPr lang="ru-RU" sz="2300" dirty="0" err="1"/>
              <a:t>двох</a:t>
            </a:r>
            <a:r>
              <a:rPr lang="ru-RU" sz="2300" dirty="0"/>
              <a:t> форм </a:t>
            </a:r>
            <a:r>
              <a:rPr lang="ru-RU" sz="2300" dirty="0" err="1"/>
              <a:t>добродійності</a:t>
            </a:r>
            <a:r>
              <a:rPr lang="ru-RU" sz="2300" dirty="0"/>
              <a:t>: </a:t>
            </a:r>
            <a:r>
              <a:rPr lang="ru-RU" sz="2300" dirty="0" err="1"/>
              <a:t>чітка</a:t>
            </a:r>
            <a:r>
              <a:rPr lang="ru-RU" sz="2300" dirty="0"/>
              <a:t> </a:t>
            </a:r>
            <a:r>
              <a:rPr lang="ru-RU" sz="2300" dirty="0" err="1"/>
              <a:t>спрямованість</a:t>
            </a:r>
            <a:r>
              <a:rPr lang="ru-RU" sz="2300" dirty="0"/>
              <a:t> </a:t>
            </a:r>
            <a:r>
              <a:rPr lang="ru-RU" sz="2300" dirty="0" err="1"/>
              <a:t>програм</a:t>
            </a:r>
            <a:r>
              <a:rPr lang="ru-RU" sz="2300" dirty="0"/>
              <a:t> на </a:t>
            </a:r>
            <a:r>
              <a:rPr lang="ru-RU" sz="2300" dirty="0" err="1"/>
              <a:t>реалізацію</a:t>
            </a:r>
            <a:r>
              <a:rPr lang="ru-RU" sz="2300" dirty="0"/>
              <a:t> </a:t>
            </a:r>
            <a:r>
              <a:rPr lang="ru-RU" sz="2300" dirty="0" err="1"/>
              <a:t>бізнес-цілей</a:t>
            </a:r>
            <a:r>
              <a:rPr lang="ru-RU" sz="2300" dirty="0"/>
              <a:t> та </a:t>
            </a:r>
            <a:r>
              <a:rPr lang="ru-RU" sz="2300" dirty="0" err="1"/>
              <a:t>одержання</a:t>
            </a:r>
            <a:r>
              <a:rPr lang="ru-RU" sz="2300" dirty="0"/>
              <a:t> </a:t>
            </a:r>
            <a:r>
              <a:rPr lang="ru-RU" sz="2300" dirty="0" err="1"/>
              <a:t>конкретної</a:t>
            </a:r>
            <a:r>
              <a:rPr lang="ru-RU" sz="2300" dirty="0"/>
              <a:t> </a:t>
            </a:r>
            <a:r>
              <a:rPr lang="ru-RU" sz="2300" dirty="0" err="1"/>
              <a:t>вигоди</a:t>
            </a:r>
            <a:r>
              <a:rPr lang="ru-RU" sz="2300" dirty="0"/>
              <a:t>; </a:t>
            </a:r>
            <a:r>
              <a:rPr lang="ru-RU" sz="2300" dirty="0" err="1"/>
              <a:t>залучення</a:t>
            </a:r>
            <a:r>
              <a:rPr lang="ru-RU" sz="2300" dirty="0"/>
              <a:t> </a:t>
            </a:r>
            <a:r>
              <a:rPr lang="ru-RU" sz="2300" dirty="0" err="1"/>
              <a:t>всіх</a:t>
            </a:r>
            <a:r>
              <a:rPr lang="ru-RU" sz="2300" dirty="0"/>
              <a:t> </a:t>
            </a:r>
            <a:r>
              <a:rPr lang="ru-RU" sz="2300" dirty="0" err="1"/>
              <a:t>рівнів</a:t>
            </a:r>
            <a:r>
              <a:rPr lang="ru-RU" sz="2300" dirty="0"/>
              <a:t> </a:t>
            </a:r>
            <a:r>
              <a:rPr lang="ru-RU" sz="2300" dirty="0" err="1"/>
              <a:t>співробітників</a:t>
            </a:r>
            <a:r>
              <a:rPr lang="ru-RU" sz="2300" dirty="0"/>
              <a:t>; </a:t>
            </a:r>
            <a:r>
              <a:rPr lang="ru-RU" sz="2300" dirty="0" err="1"/>
              <a:t>облік</a:t>
            </a:r>
            <a:r>
              <a:rPr lang="ru-RU" sz="2300" dirty="0"/>
              <a:t> </a:t>
            </a:r>
            <a:r>
              <a:rPr lang="ru-RU" sz="2300" dirty="0" err="1"/>
              <a:t>ролі</a:t>
            </a:r>
            <a:r>
              <a:rPr lang="ru-RU" sz="2300" dirty="0"/>
              <a:t> </a:t>
            </a:r>
            <a:r>
              <a:rPr lang="ru-RU" sz="2300" dirty="0" err="1"/>
              <a:t>стейкхолдерів</a:t>
            </a:r>
            <a:r>
              <a:rPr lang="ru-RU" sz="2300" dirty="0"/>
              <a:t> і </a:t>
            </a:r>
            <a:r>
              <a:rPr lang="ru-RU" sz="2300" dirty="0" err="1"/>
              <a:t>ступеня</a:t>
            </a:r>
            <a:r>
              <a:rPr lang="ru-RU" sz="2300" dirty="0"/>
              <a:t> </a:t>
            </a:r>
            <a:r>
              <a:rPr lang="ru-RU" sz="2300" dirty="0" err="1"/>
              <a:t>їх</a:t>
            </a:r>
            <a:r>
              <a:rPr lang="ru-RU" sz="2300" dirty="0"/>
              <a:t> </a:t>
            </a:r>
            <a:r>
              <a:rPr lang="ru-RU" sz="2300" dirty="0" err="1"/>
              <a:t>впливу</a:t>
            </a:r>
            <a:r>
              <a:rPr lang="ru-RU" sz="2300" dirty="0"/>
              <a:t> на </a:t>
            </a:r>
            <a:r>
              <a:rPr lang="ru-RU" sz="2300" dirty="0" err="1"/>
              <a:t>бізнес</a:t>
            </a:r>
            <a:r>
              <a:rPr lang="ru-RU" sz="2300" dirty="0"/>
              <a:t>; </a:t>
            </a:r>
            <a:r>
              <a:rPr lang="ru-RU" sz="2300" dirty="0" err="1"/>
              <a:t>розвиток</a:t>
            </a:r>
            <a:r>
              <a:rPr lang="ru-RU" sz="2300" dirty="0"/>
              <a:t> персоналу та </a:t>
            </a:r>
            <a:r>
              <a:rPr lang="ru-RU" sz="2300" dirty="0" err="1"/>
              <a:t>підвищеннівпізнаваності</a:t>
            </a:r>
            <a:r>
              <a:rPr lang="ru-RU" sz="2300" dirty="0"/>
              <a:t> бренда; </a:t>
            </a:r>
            <a:r>
              <a:rPr lang="ru-RU" sz="2300" dirty="0" err="1"/>
              <a:t>обов’язкова</a:t>
            </a:r>
            <a:r>
              <a:rPr lang="ru-RU" sz="2300" dirty="0"/>
              <a:t> </a:t>
            </a:r>
            <a:r>
              <a:rPr lang="ru-RU" sz="2300" dirty="0" err="1"/>
              <a:t>оцінка</a:t>
            </a:r>
            <a:r>
              <a:rPr lang="ru-RU" sz="2300" dirty="0"/>
              <a:t> </a:t>
            </a:r>
            <a:r>
              <a:rPr lang="ru-RU" sz="2300" dirty="0" err="1"/>
              <a:t>ефективності</a:t>
            </a:r>
            <a:r>
              <a:rPr lang="ru-RU" sz="2300" dirty="0"/>
              <a:t> та </a:t>
            </a:r>
            <a:r>
              <a:rPr lang="ru-RU" sz="2300" dirty="0" err="1"/>
              <a:t>користі</a:t>
            </a:r>
            <a:r>
              <a:rPr lang="ru-RU" sz="2300" dirty="0"/>
              <a:t> </a:t>
            </a:r>
            <a:r>
              <a:rPr lang="ru-RU" sz="2300" dirty="0" err="1"/>
              <a:t>волонтерських</a:t>
            </a:r>
            <a:r>
              <a:rPr lang="ru-RU" sz="2300" dirty="0"/>
              <a:t> </a:t>
            </a:r>
            <a:r>
              <a:rPr lang="ru-RU" sz="2300" dirty="0" err="1"/>
              <a:t>програм</a:t>
            </a:r>
            <a:r>
              <a:rPr lang="ru-RU" sz="2300" dirty="0"/>
              <a:t>.   </a:t>
            </a:r>
          </a:p>
          <a:p>
            <a:r>
              <a:rPr lang="ru-RU" sz="2300" dirty="0"/>
              <a:t>Онлайн-курс для </a:t>
            </a:r>
            <a:r>
              <a:rPr lang="ru-RU" sz="2300" dirty="0" err="1"/>
              <a:t>волонтерів</a:t>
            </a:r>
            <a:r>
              <a:rPr lang="ru-RU" sz="2300" dirty="0"/>
              <a:t> </a:t>
            </a:r>
          </a:p>
          <a:p>
            <a:r>
              <a:rPr lang="en-US" sz="2300" dirty="0"/>
              <a:t>https://befriend.volunteer.country/online-course</a:t>
            </a:r>
            <a:endParaRPr lang="ru-RU" sz="2300" dirty="0"/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553306941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Slice">
      <a:dk1>
        <a:sysClr val="windowText" lastClr="000000"/>
      </a:dk1>
      <a:lt1>
        <a:sysClr val="window" lastClr="FFFFFF"/>
      </a:lt1>
      <a:dk2>
        <a:srgbClr val="D06F1E"/>
      </a:dk2>
      <a:lt2>
        <a:srgbClr val="F0BE21"/>
      </a:lt2>
      <a:accent1>
        <a:srgbClr val="760603"/>
      </a:accent1>
      <a:accent2>
        <a:srgbClr val="9F761A"/>
      </a:accent2>
      <a:accent3>
        <a:srgbClr val="92A200"/>
      </a:accent3>
      <a:accent4>
        <a:srgbClr val="4AA157"/>
      </a:accent4>
      <a:accent5>
        <a:srgbClr val="46788D"/>
      </a:accent5>
      <a:accent6>
        <a:srgbClr val="A848A8"/>
      </a:accent6>
      <a:hlink>
        <a:srgbClr val="460402"/>
      </a:hlink>
      <a:folHlink>
        <a:srgbClr val="991111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62000"/>
                <a:satMod val="200000"/>
                <a:lumMod val="124000"/>
              </a:schemeClr>
            </a:gs>
            <a:gs pos="100000">
              <a:schemeClr val="phClr">
                <a:shade val="96000"/>
                <a:hueMod val="88000"/>
                <a:satMod val="220000"/>
                <a:lumMod val="8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82EB108-EDE6-4B8E-957B-D4A69BF580E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330</TotalTime>
  <Words>646</Words>
  <Application>Microsoft Office PowerPoint</Application>
  <PresentationFormat>Широкий екран</PresentationFormat>
  <Paragraphs>34</Paragraphs>
  <Slides>8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8</vt:i4>
      </vt:variant>
    </vt:vector>
  </HeadingPairs>
  <TitlesOfParts>
    <vt:vector size="11" baseType="lpstr">
      <vt:lpstr>Century Gothic</vt:lpstr>
      <vt:lpstr>Wingdings 3</vt:lpstr>
      <vt:lpstr>Сектор</vt:lpstr>
      <vt:lpstr>Різновиди корпоративної добродійності </vt:lpstr>
      <vt:lpstr>Терміни на позначення корпоративної соціально-відповідальної діяльності</vt:lpstr>
      <vt:lpstr>Корпоративна філантропія</vt:lpstr>
      <vt:lpstr>Благодійництво</vt:lpstr>
      <vt:lpstr>Меценатство</vt:lpstr>
      <vt:lpstr>Спонсорство</vt:lpstr>
      <vt:lpstr>Корпоративне волонтерство</vt:lpstr>
      <vt:lpstr>Варіанти волонтерства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Різновиди корпоративної добродійності </dc:title>
  <dc:creator>Людмила Чернявская</dc:creator>
  <cp:lastModifiedBy>Lenovo</cp:lastModifiedBy>
  <cp:revision>4</cp:revision>
  <dcterms:created xsi:type="dcterms:W3CDTF">2022-05-23T17:02:36Z</dcterms:created>
  <dcterms:modified xsi:type="dcterms:W3CDTF">2025-04-16T09:04:09Z</dcterms:modified>
</cp:coreProperties>
</file>