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69" r:id="rId5"/>
    <p:sldId id="273" r:id="rId6"/>
    <p:sldId id="274" r:id="rId7"/>
    <p:sldId id="275" r:id="rId8"/>
    <p:sldId id="277" r:id="rId9"/>
    <p:sldId id="276" r:id="rId10"/>
    <p:sldId id="278" r:id="rId11"/>
    <p:sldId id="279" r:id="rId12"/>
    <p:sldId id="282" r:id="rId13"/>
    <p:sldId id="283" r:id="rId14"/>
    <p:sldId id="299" r:id="rId15"/>
    <p:sldId id="300" r:id="rId16"/>
    <p:sldId id="301" r:id="rId17"/>
    <p:sldId id="302" r:id="rId18"/>
    <p:sldId id="297" r:id="rId19"/>
    <p:sldId id="298" r:id="rId20"/>
    <p:sldId id="280" r:id="rId21"/>
    <p:sldId id="281" r:id="rId22"/>
    <p:sldId id="303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70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8878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339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60590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57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04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81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66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65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68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47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846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88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014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18A2D-9203-42D1-9253-B90BA0BDE3C2}" type="datetimeFigureOut">
              <a:rPr lang="ru-RU" smtClean="0"/>
              <a:t>03.03.2023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EE17DA-3C01-4905-8AAA-E260CBD6E6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009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0338" y="346363"/>
            <a:ext cx="8794098" cy="1662545"/>
          </a:xfrm>
        </p:spPr>
        <p:txBody>
          <a:bodyPr/>
          <a:lstStyle/>
          <a:p>
            <a:pPr algn="l"/>
            <a:r>
              <a:rPr lang="ru-RU" sz="2800" dirty="0" smtClean="0"/>
              <a:t> </a:t>
            </a:r>
            <a:r>
              <a:rPr lang="ru-RU" sz="4000" b="1" dirty="0" smtClean="0"/>
              <a:t>СВІТОВИЙ </a:t>
            </a:r>
            <a:r>
              <a:rPr lang="ru-RU" sz="4000" b="1" dirty="0"/>
              <a:t>ФІНАНСОВИЙ РИНОК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0338" y="2798619"/>
            <a:ext cx="8281480" cy="3151806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uk-UA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Сутність </a:t>
            </a:r>
            <a:r>
              <a:rPr lang="uk-UA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фінансового ринку. Фінансові </a:t>
            </a:r>
            <a:r>
              <a:rPr lang="uk-UA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центри</a:t>
            </a:r>
            <a:endParaRPr lang="ru-RU" sz="28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l">
              <a:buAutoNum type="arabicPeriod"/>
            </a:pPr>
            <a:r>
              <a:rPr lang="uk-UA" sz="2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Класифікація </a:t>
            </a:r>
            <a:r>
              <a:rPr lang="uk-UA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фінансових ринків</a:t>
            </a:r>
            <a:endParaRPr lang="ru-RU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10593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1600" y="4827635"/>
            <a:ext cx="2105891" cy="21299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sz="2200" b="1" dirty="0" smtClean="0"/>
              <a:t>Структура </a:t>
            </a:r>
            <a:r>
              <a:rPr lang="ru-RU" sz="2200" b="1" dirty="0" err="1"/>
              <a:t>фінансового</a:t>
            </a:r>
            <a:r>
              <a:rPr lang="ru-RU" sz="2200" b="1" dirty="0"/>
              <a:t> ринку </a:t>
            </a:r>
            <a:endParaRPr lang="ru-RU" sz="2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516" y="89381"/>
            <a:ext cx="8612084" cy="676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5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5"/>
          <p:cNvSpPr>
            <a:spLocks noGrp="1" noChangeArrowheads="1"/>
          </p:cNvSpPr>
          <p:nvPr>
            <p:ph idx="1"/>
          </p:nvPr>
        </p:nvSpPr>
        <p:spPr>
          <a:xfrm>
            <a:off x="198438" y="144463"/>
            <a:ext cx="9605962" cy="6364287"/>
          </a:xfrm>
        </p:spPr>
        <p:txBody>
          <a:bodyPr/>
          <a:lstStyle/>
          <a:p>
            <a:pPr marL="457200" lvl="1" indent="0">
              <a:buNone/>
            </a:pPr>
            <a:r>
              <a:rPr lang="ru-RU" sz="1800" dirty="0" err="1"/>
              <a:t>Відмінності</a:t>
            </a:r>
            <a:r>
              <a:rPr lang="ru-RU" sz="1800" dirty="0"/>
              <a:t> </a:t>
            </a:r>
            <a:r>
              <a:rPr lang="ru-RU" sz="1800" dirty="0" err="1"/>
              <a:t>міжнародних</a:t>
            </a:r>
            <a:r>
              <a:rPr lang="ru-RU" sz="1800" dirty="0"/>
              <a:t> </a:t>
            </a:r>
            <a:r>
              <a:rPr lang="ru-RU" sz="1800" dirty="0" err="1"/>
              <a:t>фінансових</a:t>
            </a:r>
            <a:r>
              <a:rPr lang="ru-RU" sz="1800" dirty="0"/>
              <a:t> </a:t>
            </a:r>
            <a:r>
              <a:rPr lang="ru-RU" sz="1800" dirty="0" err="1"/>
              <a:t>ринків</a:t>
            </a:r>
            <a:r>
              <a:rPr lang="ru-RU" sz="1800" dirty="0"/>
              <a:t> (МФР)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 smtClean="0"/>
              <a:t>національних</a:t>
            </a:r>
            <a:r>
              <a:rPr lang="ru-RU" sz="1800" dirty="0"/>
              <a:t>: </a:t>
            </a:r>
            <a:endParaRPr lang="uk-UA" sz="1800" dirty="0" smtClean="0"/>
          </a:p>
          <a:p>
            <a:pPr marL="914400" lvl="1" indent="-457200" eaLnBrk="1" hangingPunct="1"/>
            <a:r>
              <a:rPr lang="uk-UA" sz="1800" dirty="0" smtClean="0"/>
              <a:t>Величезні масштаби (щоденні операції на світових фінансових ринках у 50 разів перебільшують операції світової торгівлі товарами);</a:t>
            </a:r>
          </a:p>
          <a:p>
            <a:pPr marL="914400" lvl="1" indent="-457200" eaLnBrk="1" hangingPunct="1"/>
            <a:r>
              <a:rPr lang="uk-UA" sz="1800" dirty="0" smtClean="0"/>
              <a:t>Відсутність географічних кордонів;</a:t>
            </a:r>
          </a:p>
          <a:p>
            <a:pPr marL="914400" lvl="1" indent="-457200" eaLnBrk="1" hangingPunct="1"/>
            <a:r>
              <a:rPr lang="uk-UA" sz="1800" dirty="0" smtClean="0"/>
              <a:t>Цілодобове проведення операцій;</a:t>
            </a:r>
          </a:p>
          <a:p>
            <a:pPr marL="914400" lvl="1" indent="-457200" eaLnBrk="1" hangingPunct="1"/>
            <a:r>
              <a:rPr lang="uk-UA" sz="1800" dirty="0" smtClean="0"/>
              <a:t>Використання валют провідних країн, євро та СПЗ;</a:t>
            </a:r>
          </a:p>
          <a:p>
            <a:pPr marL="914400" lvl="1" indent="-457200" eaLnBrk="1" hangingPunct="1"/>
            <a:r>
              <a:rPr lang="uk-UA" sz="1800" dirty="0" smtClean="0"/>
              <a:t>Учасниками є переважно першокласні банки, корпорації, фінансово-кредитні інститути з високим рейтингом;</a:t>
            </a:r>
          </a:p>
          <a:p>
            <a:pPr marL="914400" lvl="1" indent="-457200" eaLnBrk="1" hangingPunct="1"/>
            <a:r>
              <a:rPr lang="uk-UA" sz="1800" dirty="0" smtClean="0"/>
              <a:t>Доступ на ці ринки відкритий у першу чергу першокласним позичальникам чи під солідні гарантії;</a:t>
            </a:r>
          </a:p>
          <a:p>
            <a:pPr marL="914400" lvl="1" indent="-457200" eaLnBrk="1" hangingPunct="1"/>
            <a:r>
              <a:rPr lang="uk-UA" sz="1800" dirty="0" smtClean="0"/>
              <a:t>Диверсифікація сегментів ринку та інструментів операцій (на ринках обертається понад 2000 різних інструментів та їх комбінацій);</a:t>
            </a:r>
          </a:p>
          <a:p>
            <a:pPr marL="914400" lvl="1" indent="-457200" eaLnBrk="1" hangingPunct="1"/>
            <a:r>
              <a:rPr lang="uk-UA" sz="1800" dirty="0" smtClean="0"/>
              <a:t>Існування специфічних процентних ставок (LIBOR, ціноутворення на кредити МВФ: базова ставка СПЗ + додаткові процентні пункти за розмір використаної квоти);</a:t>
            </a:r>
          </a:p>
          <a:p>
            <a:pPr marL="533400" indent="-533400" eaLnBrk="1" hangingPunct="1"/>
            <a:r>
              <a:rPr lang="uk-UA" sz="1800" dirty="0" smtClean="0"/>
              <a:t>Стандартизація операцій та високий ступінь їх технологізації, переважно документарний характер операцій.</a:t>
            </a:r>
            <a:r>
              <a:rPr lang="ru-RU" sz="1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3118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033" y="144855"/>
            <a:ext cx="9225480" cy="6527549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i="1" dirty="0" err="1"/>
              <a:t>тенденцій</a:t>
            </a:r>
            <a:r>
              <a:rPr lang="ru-RU" i="1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 smtClean="0"/>
              <a:t>фінансового</a:t>
            </a:r>
            <a:r>
              <a:rPr lang="ru-RU" dirty="0" smtClean="0"/>
              <a:t> </a:t>
            </a:r>
            <a:r>
              <a:rPr lang="ru-RU" dirty="0"/>
              <a:t>ринку 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є: </a:t>
            </a:r>
          </a:p>
          <a:p>
            <a:r>
              <a:rPr lang="ru-RU" i="1" dirty="0">
                <a:solidFill>
                  <a:srgbClr val="00B050"/>
                </a:solidFill>
              </a:rPr>
              <a:t>1. </a:t>
            </a:r>
            <a:r>
              <a:rPr lang="ru-RU" i="1" dirty="0" err="1">
                <a:solidFill>
                  <a:srgbClr val="00B050"/>
                </a:solidFill>
              </a:rPr>
              <a:t>Глобалізація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ринків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з </a:t>
            </a:r>
            <a:r>
              <a:rPr lang="ru-RU" dirty="0" err="1" smtClean="0"/>
              <a:t>погляду</a:t>
            </a:r>
            <a:r>
              <a:rPr lang="ru-RU" dirty="0" smtClean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кредитування</a:t>
            </a:r>
            <a:r>
              <a:rPr lang="ru-RU" dirty="0"/>
              <a:t> і </a:t>
            </a:r>
            <a:r>
              <a:rPr lang="ru-RU" dirty="0" err="1"/>
              <a:t>позичання</a:t>
            </a:r>
            <a:r>
              <a:rPr lang="ru-RU" dirty="0"/>
              <a:t> резидентами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 </a:t>
            </a:r>
          </a:p>
          <a:p>
            <a:r>
              <a:rPr lang="ru-RU" i="1" dirty="0">
                <a:solidFill>
                  <a:srgbClr val="00B050"/>
                </a:solidFill>
              </a:rPr>
              <a:t>2. </a:t>
            </a:r>
            <a:r>
              <a:rPr lang="ru-RU" i="1" dirty="0" err="1">
                <a:solidFill>
                  <a:srgbClr val="00B050"/>
                </a:solidFill>
              </a:rPr>
              <a:t>Інтернаціоналізація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ринків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міжнародний</a:t>
            </a:r>
            <a:r>
              <a:rPr lang="ru-RU" dirty="0"/>
              <a:t> характер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позичальників</a:t>
            </a:r>
            <a:r>
              <a:rPr lang="ru-RU" dirty="0"/>
              <a:t> і </a:t>
            </a:r>
            <a:r>
              <a:rPr lang="ru-RU" dirty="0" err="1"/>
              <a:t>кредиторів</a:t>
            </a:r>
            <a:r>
              <a:rPr lang="ru-RU" dirty="0"/>
              <a:t>, широка </a:t>
            </a:r>
            <a:r>
              <a:rPr lang="ru-RU" dirty="0" err="1"/>
              <a:t>диверсифікація</a:t>
            </a:r>
            <a:r>
              <a:rPr lang="ru-RU" dirty="0"/>
              <a:t>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і </a:t>
            </a:r>
            <a:r>
              <a:rPr lang="ru-RU" dirty="0" err="1" smtClean="0"/>
              <a:t>пасивів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країнами</a:t>
            </a:r>
            <a:r>
              <a:rPr lang="ru-RU" dirty="0"/>
              <a:t> та </a:t>
            </a:r>
            <a:r>
              <a:rPr lang="ru-RU" dirty="0" err="1"/>
              <a:t>регіонами</a:t>
            </a:r>
            <a:r>
              <a:rPr lang="ru-RU" dirty="0"/>
              <a:t>,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стійкої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за кордоном не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змоги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національну</a:t>
            </a:r>
            <a:r>
              <a:rPr lang="ru-RU" dirty="0"/>
              <a:t> </a:t>
            </a:r>
            <a:r>
              <a:rPr lang="ru-RU" dirty="0" err="1" smtClean="0"/>
              <a:t>належність</a:t>
            </a:r>
            <a:r>
              <a:rPr lang="ru-RU" dirty="0"/>
              <a:t>. </a:t>
            </a:r>
          </a:p>
          <a:p>
            <a:r>
              <a:rPr lang="ru-RU" i="1" dirty="0">
                <a:solidFill>
                  <a:srgbClr val="00B050"/>
                </a:solidFill>
              </a:rPr>
              <a:t>3. </a:t>
            </a:r>
            <a:r>
              <a:rPr lang="ru-RU" i="1" dirty="0" err="1">
                <a:solidFill>
                  <a:srgbClr val="00B050"/>
                </a:solidFill>
              </a:rPr>
              <a:t>Зростання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міжнародної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конкуренції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між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суб’єктами</a:t>
            </a:r>
            <a:r>
              <a:rPr lang="ru-RU" i="1" dirty="0">
                <a:solidFill>
                  <a:srgbClr val="00B050"/>
                </a:solidFill>
              </a:rPr>
              <a:t> ринку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резидентами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. </a:t>
            </a:r>
          </a:p>
          <a:p>
            <a:r>
              <a:rPr lang="ru-RU" i="1" dirty="0">
                <a:solidFill>
                  <a:srgbClr val="00B050"/>
                </a:solidFill>
              </a:rPr>
              <a:t>4. </a:t>
            </a:r>
            <a:r>
              <a:rPr lang="ru-RU" i="1" dirty="0" err="1">
                <a:solidFill>
                  <a:srgbClr val="00B050"/>
                </a:solidFill>
              </a:rPr>
              <a:t>Інтеграція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сегментів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міжнародного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фінансового</a:t>
            </a:r>
            <a:r>
              <a:rPr lang="ru-RU" i="1" dirty="0">
                <a:solidFill>
                  <a:srgbClr val="00B050"/>
                </a:solidFill>
              </a:rPr>
              <a:t> ринку </a:t>
            </a:r>
            <a:r>
              <a:rPr lang="ru-RU" dirty="0"/>
              <a:t>– </a:t>
            </a:r>
            <a:r>
              <a:rPr lang="ru-RU" dirty="0" err="1" smtClean="0"/>
              <a:t>інтеграційні</a:t>
            </a:r>
            <a:r>
              <a:rPr lang="ru-RU" dirty="0" smtClean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сприяли</a:t>
            </a:r>
            <a:r>
              <a:rPr lang="ru-RU" dirty="0"/>
              <a:t> </a:t>
            </a:r>
            <a:r>
              <a:rPr lang="ru-RU" dirty="0" err="1"/>
              <a:t>підвищенню</a:t>
            </a:r>
            <a:r>
              <a:rPr lang="ru-RU" dirty="0"/>
              <a:t> </a:t>
            </a:r>
            <a:r>
              <a:rPr lang="ru-RU" dirty="0" err="1"/>
              <a:t>мобілізації</a:t>
            </a:r>
            <a:r>
              <a:rPr lang="ru-RU" dirty="0"/>
              <a:t> </a:t>
            </a:r>
            <a:r>
              <a:rPr lang="ru-RU" dirty="0" err="1"/>
              <a:t>позичкового</a:t>
            </a:r>
            <a:r>
              <a:rPr lang="ru-RU" dirty="0"/>
              <a:t> </a:t>
            </a:r>
            <a:r>
              <a:rPr lang="ru-RU" dirty="0" err="1" smtClean="0"/>
              <a:t>капіталу</a:t>
            </a:r>
            <a:r>
              <a:rPr lang="ru-RU" dirty="0"/>
              <a:t>, </a:t>
            </a:r>
            <a:r>
              <a:rPr lang="ru-RU" dirty="0" err="1"/>
              <a:t>зниженню</a:t>
            </a:r>
            <a:r>
              <a:rPr lang="ru-RU" dirty="0"/>
              <a:t> </a:t>
            </a:r>
            <a:r>
              <a:rPr lang="ru-RU" dirty="0" err="1" smtClean="0"/>
              <a:t>трансакційних</a:t>
            </a:r>
            <a:r>
              <a:rPr lang="ru-RU" dirty="0" smtClean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</a:t>
            </a:r>
            <a:r>
              <a:rPr lang="ru-RU" dirty="0" err="1" smtClean="0"/>
              <a:t>цінними</a:t>
            </a:r>
            <a:r>
              <a:rPr lang="ru-RU" dirty="0" smtClean="0"/>
              <a:t> </a:t>
            </a:r>
            <a:r>
              <a:rPr lang="ru-RU" dirty="0" err="1"/>
              <a:t>паперами</a:t>
            </a:r>
            <a:r>
              <a:rPr lang="ru-RU" dirty="0"/>
              <a:t>, </a:t>
            </a:r>
            <a:r>
              <a:rPr lang="ru-RU" dirty="0" err="1"/>
              <a:t>отриманню</a:t>
            </a:r>
            <a:r>
              <a:rPr lang="ru-RU" dirty="0"/>
              <a:t> </a:t>
            </a:r>
            <a:r>
              <a:rPr lang="ru-RU" dirty="0" err="1"/>
              <a:t>оперативної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про стан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. </a:t>
            </a:r>
          </a:p>
          <a:p>
            <a:r>
              <a:rPr lang="ru-RU" i="1" dirty="0">
                <a:solidFill>
                  <a:srgbClr val="00B050"/>
                </a:solidFill>
              </a:rPr>
              <a:t>5. </a:t>
            </a:r>
            <a:r>
              <a:rPr lang="ru-RU" i="1" dirty="0" err="1">
                <a:solidFill>
                  <a:srgbClr val="00B050"/>
                </a:solidFill>
              </a:rPr>
              <a:t>Конвергенція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сегментів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міжнародного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фінансового</a:t>
            </a:r>
            <a:r>
              <a:rPr lang="ru-RU" i="1" dirty="0">
                <a:solidFill>
                  <a:srgbClr val="00B050"/>
                </a:solidFill>
              </a:rPr>
              <a:t> ринку </a:t>
            </a:r>
            <a:r>
              <a:rPr lang="ru-RU" dirty="0"/>
              <a:t>–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зняття</a:t>
            </a:r>
            <a:r>
              <a:rPr lang="ru-RU" dirty="0"/>
              <a:t> </a:t>
            </a:r>
            <a:r>
              <a:rPr lang="ru-RU" dirty="0" err="1"/>
              <a:t>законодавчих</a:t>
            </a:r>
            <a:r>
              <a:rPr lang="ru-RU" dirty="0"/>
              <a:t> </a:t>
            </a:r>
            <a:r>
              <a:rPr lang="ru-RU" dirty="0" err="1"/>
              <a:t>обмежень</a:t>
            </a:r>
            <a:r>
              <a:rPr lang="ru-RU" dirty="0"/>
              <a:t>, </a:t>
            </a:r>
            <a:r>
              <a:rPr lang="ru-RU" dirty="0" err="1"/>
              <a:t>перешкод</a:t>
            </a:r>
            <a:r>
              <a:rPr lang="ru-RU" dirty="0"/>
              <a:t> (</a:t>
            </a:r>
            <a:r>
              <a:rPr lang="ru-RU" dirty="0" err="1"/>
              <a:t>бар’єрів</a:t>
            </a:r>
            <a:r>
              <a:rPr lang="ru-RU" dirty="0"/>
              <a:t>) </a:t>
            </a:r>
            <a:r>
              <a:rPr lang="ru-RU" dirty="0" err="1"/>
              <a:t>регулювання</a:t>
            </a:r>
            <a:r>
              <a:rPr lang="ru-RU" dirty="0"/>
              <a:t> і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як </a:t>
            </a:r>
            <a:r>
              <a:rPr lang="ru-RU" dirty="0" err="1"/>
              <a:t>міжнародними</a:t>
            </a:r>
            <a:r>
              <a:rPr lang="ru-RU" dirty="0"/>
              <a:t> </a:t>
            </a:r>
            <a:r>
              <a:rPr lang="ru-RU" dirty="0" err="1" smtClean="0"/>
              <a:t>позичальниками</a:t>
            </a:r>
            <a:r>
              <a:rPr lang="ru-RU" dirty="0"/>
              <a:t>, так і кредиторами, </a:t>
            </a:r>
            <a:r>
              <a:rPr lang="ru-RU" dirty="0" err="1"/>
              <a:t>поступове</a:t>
            </a:r>
            <a:r>
              <a:rPr lang="ru-RU" dirty="0"/>
              <a:t> </a:t>
            </a:r>
            <a:r>
              <a:rPr lang="ru-RU" dirty="0" err="1"/>
              <a:t>стирання</a:t>
            </a:r>
            <a:r>
              <a:rPr lang="ru-RU" dirty="0"/>
              <a:t> меж </a:t>
            </a:r>
            <a:r>
              <a:rPr lang="ru-RU" dirty="0" err="1"/>
              <a:t>між</a:t>
            </a:r>
            <a:r>
              <a:rPr lang="ru-RU" dirty="0"/>
              <a:t> секторами та сегментами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довгострокового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2651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2139" y="1302327"/>
            <a:ext cx="9406549" cy="5451558"/>
          </a:xfrm>
        </p:spPr>
        <p:txBody>
          <a:bodyPr/>
          <a:lstStyle/>
          <a:p>
            <a:r>
              <a:rPr lang="ru-RU" i="1" dirty="0">
                <a:solidFill>
                  <a:srgbClr val="00B050"/>
                </a:solidFill>
              </a:rPr>
              <a:t>6. </a:t>
            </a:r>
            <a:r>
              <a:rPr lang="ru-RU" i="1" dirty="0" err="1">
                <a:solidFill>
                  <a:srgbClr val="00B050"/>
                </a:solidFill>
              </a:rPr>
              <a:t>Концентрація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сегментів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міжнародного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фінансового</a:t>
            </a:r>
            <a:r>
              <a:rPr lang="ru-RU" i="1" dirty="0">
                <a:solidFill>
                  <a:srgbClr val="00B050"/>
                </a:solidFill>
              </a:rPr>
              <a:t> ринку </a:t>
            </a:r>
            <a:r>
              <a:rPr lang="ru-RU" dirty="0"/>
              <a:t>– </a:t>
            </a:r>
            <a:r>
              <a:rPr lang="ru-RU" dirty="0" err="1"/>
              <a:t>відбувається</a:t>
            </a:r>
            <a:r>
              <a:rPr lang="ru-RU" dirty="0"/>
              <a:t> шляхом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 </a:t>
            </a:r>
            <a:r>
              <a:rPr lang="ru-RU" dirty="0" err="1"/>
              <a:t>злиття</a:t>
            </a:r>
            <a:r>
              <a:rPr lang="ru-RU" dirty="0"/>
              <a:t> та </a:t>
            </a:r>
            <a:r>
              <a:rPr lang="ru-RU" dirty="0" err="1"/>
              <a:t>поглинання</a:t>
            </a:r>
            <a:r>
              <a:rPr lang="ru-RU" dirty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/>
              <a:t>інституцій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і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корпорацій-позичальників</a:t>
            </a:r>
            <a:r>
              <a:rPr lang="ru-RU" dirty="0"/>
              <a:t>.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значних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у </a:t>
            </a:r>
            <a:r>
              <a:rPr lang="ru-RU" dirty="0" err="1"/>
              <a:t>обмеженому</a:t>
            </a:r>
            <a:r>
              <a:rPr lang="ru-RU" dirty="0"/>
              <a:t> </a:t>
            </a:r>
            <a:r>
              <a:rPr lang="ru-RU" dirty="0" err="1"/>
              <a:t>колі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вести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на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сегментах. </a:t>
            </a:r>
          </a:p>
          <a:p>
            <a:r>
              <a:rPr lang="ru-RU" i="1" dirty="0">
                <a:solidFill>
                  <a:srgbClr val="00B050"/>
                </a:solidFill>
              </a:rPr>
              <a:t>7. </a:t>
            </a:r>
            <a:r>
              <a:rPr lang="ru-RU" i="1" dirty="0" err="1">
                <a:solidFill>
                  <a:srgbClr val="00B050"/>
                </a:solidFill>
              </a:rPr>
              <a:t>Проблеми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комп’ютеризації</a:t>
            </a:r>
            <a:r>
              <a:rPr lang="ru-RU" i="1" dirty="0">
                <a:solidFill>
                  <a:srgbClr val="00B050"/>
                </a:solidFill>
              </a:rPr>
              <a:t> та </a:t>
            </a:r>
            <a:r>
              <a:rPr lang="ru-RU" i="1" dirty="0" err="1">
                <a:solidFill>
                  <a:srgbClr val="00B050"/>
                </a:solidFill>
              </a:rPr>
              <a:t>інформатизації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ринків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 smtClean="0"/>
              <a:t>прийняття</a:t>
            </a:r>
            <a:r>
              <a:rPr lang="ru-RU" dirty="0" smtClean="0"/>
              <a:t> </a:t>
            </a:r>
            <a:r>
              <a:rPr lang="ru-RU" dirty="0" err="1"/>
              <a:t>рішень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складному </a:t>
            </a:r>
            <a:r>
              <a:rPr lang="ru-RU" dirty="0" err="1"/>
              <a:t>комп’ютерному</a:t>
            </a:r>
            <a:r>
              <a:rPr lang="ru-RU" dirty="0"/>
              <a:t> </a:t>
            </a:r>
            <a:r>
              <a:rPr lang="ru-RU" dirty="0" err="1"/>
              <a:t>моделюванні</a:t>
            </a:r>
            <a:r>
              <a:rPr lang="ru-RU" dirty="0"/>
              <a:t>, </a:t>
            </a:r>
            <a:r>
              <a:rPr lang="ru-RU" dirty="0" err="1" smtClean="0"/>
              <a:t>статистичному</a:t>
            </a:r>
            <a:r>
              <a:rPr lang="ru-RU" dirty="0" smtClean="0"/>
              <a:t> </a:t>
            </a:r>
            <a:r>
              <a:rPr lang="ru-RU" dirty="0" err="1"/>
              <a:t>аналізі</a:t>
            </a:r>
            <a:r>
              <a:rPr lang="ru-RU" dirty="0"/>
              <a:t> великих </a:t>
            </a:r>
            <a:r>
              <a:rPr lang="ru-RU" dirty="0" err="1"/>
              <a:t>масивів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і </a:t>
            </a:r>
            <a:r>
              <a:rPr lang="ru-RU" dirty="0" err="1"/>
              <a:t>застосуванні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 smtClean="0"/>
              <a:t>математично-статистичних</a:t>
            </a:r>
            <a:r>
              <a:rPr lang="ru-RU" dirty="0" smtClean="0"/>
              <a:t> </a:t>
            </a:r>
            <a:r>
              <a:rPr lang="ru-RU" dirty="0" err="1"/>
              <a:t>симуляцій</a:t>
            </a:r>
            <a:r>
              <a:rPr lang="ru-RU" dirty="0"/>
              <a:t> і </a:t>
            </a:r>
            <a:r>
              <a:rPr lang="ru-RU" dirty="0" err="1"/>
              <a:t>нейронних</a:t>
            </a:r>
            <a:r>
              <a:rPr lang="ru-RU" dirty="0"/>
              <a:t> систем </a:t>
            </a:r>
            <a:r>
              <a:rPr lang="ru-RU" dirty="0" err="1"/>
              <a:t>прогнозування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75482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300251"/>
            <a:ext cx="9280477" cy="6182436"/>
          </a:xfrm>
        </p:spPr>
        <p:txBody>
          <a:bodyPr/>
          <a:lstStyle/>
          <a:p>
            <a:r>
              <a:rPr lang="ru-RU" sz="2400" b="1" i="1" dirty="0" err="1" smtClean="0">
                <a:solidFill>
                  <a:srgbClr val="00B050"/>
                </a:solidFill>
              </a:rPr>
              <a:t>Міжнародні</a:t>
            </a:r>
            <a:r>
              <a:rPr lang="ru-RU" sz="2400" b="1" i="1" dirty="0" smtClean="0">
                <a:solidFill>
                  <a:srgbClr val="00B050"/>
                </a:solidFill>
              </a:rPr>
              <a:t> </a:t>
            </a:r>
            <a:r>
              <a:rPr lang="ru-RU" sz="2400" b="1" i="1" dirty="0" err="1">
                <a:solidFill>
                  <a:srgbClr val="00B050"/>
                </a:solidFill>
              </a:rPr>
              <a:t>фінансові</a:t>
            </a:r>
            <a:r>
              <a:rPr lang="ru-RU" sz="2400" b="1" i="1" dirty="0">
                <a:solidFill>
                  <a:srgbClr val="00B050"/>
                </a:solidFill>
              </a:rPr>
              <a:t> </a:t>
            </a:r>
            <a:r>
              <a:rPr lang="ru-RU" sz="2400" b="1" i="1" dirty="0" err="1">
                <a:solidFill>
                  <a:srgbClr val="00B050"/>
                </a:solidFill>
              </a:rPr>
              <a:t>центри</a:t>
            </a:r>
            <a:r>
              <a:rPr lang="ru-RU" sz="2400" b="1" i="1" dirty="0">
                <a:solidFill>
                  <a:srgbClr val="00B050"/>
                </a:solidFill>
              </a:rPr>
              <a:t> </a:t>
            </a:r>
            <a:endParaRPr lang="ru-RU" sz="2400" b="1" i="1" dirty="0" smtClean="0">
              <a:solidFill>
                <a:srgbClr val="00B050"/>
              </a:solidFill>
            </a:endParaRPr>
          </a:p>
          <a:p>
            <a:endParaRPr lang="ru-RU" i="1" dirty="0" smtClean="0"/>
          </a:p>
          <a:p>
            <a:pPr marL="0" indent="0">
              <a:buNone/>
            </a:pPr>
            <a:r>
              <a:rPr lang="ru-RU" i="1" dirty="0" err="1" smtClean="0"/>
              <a:t>Міжнародний</a:t>
            </a:r>
            <a:r>
              <a:rPr lang="ru-RU" i="1" dirty="0" smtClean="0"/>
              <a:t> </a:t>
            </a:r>
            <a:r>
              <a:rPr lang="ru-RU" i="1" dirty="0" err="1"/>
              <a:t>фінансовий</a:t>
            </a:r>
            <a:r>
              <a:rPr lang="ru-RU" i="1" dirty="0"/>
              <a:t> центр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зосередження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спеціалізованих</a:t>
            </a:r>
            <a:r>
              <a:rPr lang="ru-RU" dirty="0"/>
              <a:t> кредитно-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інституцій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/>
              <a:t>валютні</a:t>
            </a:r>
            <a:r>
              <a:rPr lang="ru-RU" dirty="0"/>
              <a:t>, </a:t>
            </a:r>
            <a:r>
              <a:rPr lang="ru-RU" dirty="0" err="1"/>
              <a:t>кредитні</a:t>
            </a:r>
            <a:r>
              <a:rPr lang="ru-RU" dirty="0"/>
              <a:t>,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операції</a:t>
            </a:r>
            <a:r>
              <a:rPr lang="ru-RU" dirty="0"/>
              <a:t> з </a:t>
            </a:r>
            <a:r>
              <a:rPr lang="ru-RU" dirty="0" err="1"/>
              <a:t>цінними</a:t>
            </a:r>
            <a:r>
              <a:rPr lang="ru-RU" dirty="0"/>
              <a:t> </a:t>
            </a:r>
            <a:r>
              <a:rPr lang="ru-RU" dirty="0" err="1"/>
              <a:t>паперами</a:t>
            </a:r>
            <a:r>
              <a:rPr lang="ru-RU" dirty="0"/>
              <a:t> та золотом.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центру: </a:t>
            </a:r>
          </a:p>
          <a:p>
            <a:r>
              <a:rPr lang="ru-RU" dirty="0"/>
              <a:t>1)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ринку; </a:t>
            </a:r>
          </a:p>
          <a:p>
            <a:r>
              <a:rPr lang="ru-RU" dirty="0"/>
              <a:t>2) </a:t>
            </a:r>
            <a:r>
              <a:rPr lang="ru-RU" dirty="0" err="1"/>
              <a:t>перетворення</a:t>
            </a:r>
            <a:r>
              <a:rPr lang="ru-RU" dirty="0"/>
              <a:t> в </a:t>
            </a:r>
            <a:r>
              <a:rPr lang="ru-RU" dirty="0" err="1"/>
              <a:t>регіональний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центр; </a:t>
            </a:r>
          </a:p>
          <a:p>
            <a:r>
              <a:rPr lang="ru-RU" dirty="0"/>
              <a:t>3)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регіонального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центру до </a:t>
            </a:r>
            <a:r>
              <a:rPr lang="ru-RU" dirty="0" err="1"/>
              <a:t>стадії</a:t>
            </a:r>
            <a:r>
              <a:rPr lang="ru-RU" dirty="0"/>
              <a:t> </a:t>
            </a:r>
            <a:r>
              <a:rPr lang="ru-RU" dirty="0" err="1" smtClean="0"/>
              <a:t>міжнародного</a:t>
            </a:r>
            <a:r>
              <a:rPr lang="ru-RU" dirty="0" smtClean="0"/>
              <a:t> </a:t>
            </a:r>
            <a:r>
              <a:rPr lang="ru-RU" dirty="0" err="1"/>
              <a:t>фінансового</a:t>
            </a:r>
            <a:r>
              <a:rPr lang="ru-RU" dirty="0"/>
              <a:t> ринку. </a:t>
            </a:r>
          </a:p>
          <a:p>
            <a:pPr marL="0" indent="0">
              <a:buNone/>
            </a:pPr>
            <a:r>
              <a:rPr lang="ru-RU" dirty="0"/>
              <a:t>Для того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місцевий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зміг</a:t>
            </a:r>
            <a:r>
              <a:rPr lang="ru-RU" dirty="0"/>
              <a:t> </a:t>
            </a:r>
            <a:r>
              <a:rPr lang="ru-RU" dirty="0" err="1"/>
              <a:t>перетворитися</a:t>
            </a:r>
            <a:r>
              <a:rPr lang="ru-RU" dirty="0"/>
              <a:t> у </a:t>
            </a:r>
            <a:r>
              <a:rPr lang="ru-RU" dirty="0" err="1"/>
              <a:t>розвинутий</a:t>
            </a:r>
            <a:r>
              <a:rPr lang="ru-RU" dirty="0"/>
              <a:t>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центр, </a:t>
            </a:r>
            <a:r>
              <a:rPr lang="ru-RU" dirty="0" err="1"/>
              <a:t>необхідно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 </a:t>
            </a:r>
            <a:r>
              <a:rPr lang="ru-RU" dirty="0" err="1"/>
              <a:t>володіла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необхідними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 </a:t>
            </a:r>
            <a:r>
              <a:rPr lang="ru-RU" dirty="0" err="1"/>
              <a:t>підтримання</a:t>
            </a:r>
            <a:r>
              <a:rPr lang="ru-RU" dirty="0"/>
              <a:t> як </a:t>
            </a:r>
            <a:r>
              <a:rPr lang="ru-RU" dirty="0" err="1"/>
              <a:t>своїх</a:t>
            </a:r>
            <a:r>
              <a:rPr lang="ru-RU" dirty="0"/>
              <a:t>, так і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12511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300251"/>
            <a:ext cx="9280477" cy="61824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До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 smtClean="0"/>
              <a:t>фінансового</a:t>
            </a:r>
            <a:r>
              <a:rPr lang="ru-RU" dirty="0" smtClean="0"/>
              <a:t> </a:t>
            </a:r>
            <a:r>
              <a:rPr lang="ru-RU" dirty="0"/>
              <a:t>центру,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країна</a:t>
            </a:r>
            <a:r>
              <a:rPr lang="ru-RU" dirty="0"/>
              <a:t>, належать: </a:t>
            </a:r>
          </a:p>
          <a:p>
            <a:r>
              <a:rPr lang="ru-RU" dirty="0" err="1" smtClean="0"/>
              <a:t>стійка</a:t>
            </a:r>
            <a:r>
              <a:rPr lang="ru-RU" dirty="0" smtClean="0"/>
              <a:t> </a:t>
            </a:r>
            <a:r>
              <a:rPr lang="ru-RU" dirty="0" err="1"/>
              <a:t>фінансова</a:t>
            </a:r>
            <a:r>
              <a:rPr lang="ru-RU" dirty="0"/>
              <a:t> система та </a:t>
            </a:r>
            <a:r>
              <a:rPr lang="ru-RU" dirty="0" err="1"/>
              <a:t>стабільна</a:t>
            </a:r>
            <a:r>
              <a:rPr lang="ru-RU" dirty="0"/>
              <a:t> валюта; </a:t>
            </a:r>
          </a:p>
          <a:p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/>
              <a:t>інституцій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раціональне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; </a:t>
            </a:r>
          </a:p>
          <a:p>
            <a:r>
              <a:rPr lang="ru-RU" dirty="0" err="1" smtClean="0"/>
              <a:t>гнучка</a:t>
            </a:r>
            <a:r>
              <a:rPr lang="ru-RU" dirty="0" smtClean="0"/>
              <a:t> </a:t>
            </a:r>
            <a:r>
              <a:rPr lang="ru-RU" dirty="0"/>
              <a:t>система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інструментів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smtClean="0"/>
              <a:t>кредиторам </a:t>
            </a:r>
            <a:r>
              <a:rPr lang="ru-RU" dirty="0"/>
              <a:t>та </a:t>
            </a:r>
            <a:r>
              <a:rPr lang="ru-RU" dirty="0" err="1"/>
              <a:t>позичальникам</a:t>
            </a:r>
            <a:r>
              <a:rPr lang="ru-RU" dirty="0"/>
              <a:t> </a:t>
            </a:r>
            <a:r>
              <a:rPr lang="ru-RU" dirty="0" err="1"/>
              <a:t>різноманітність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затрат, </a:t>
            </a:r>
            <a:r>
              <a:rPr lang="ru-RU" dirty="0" err="1" smtClean="0"/>
              <a:t>ризиків</a:t>
            </a:r>
            <a:r>
              <a:rPr lang="ru-RU" dirty="0"/>
              <a:t>, </a:t>
            </a:r>
            <a:r>
              <a:rPr lang="ru-RU" dirty="0" err="1"/>
              <a:t>прибутків</a:t>
            </a:r>
            <a:r>
              <a:rPr lang="ru-RU" dirty="0"/>
              <a:t>, </a:t>
            </a:r>
            <a:r>
              <a:rPr lang="ru-RU" dirty="0" err="1"/>
              <a:t>строків</a:t>
            </a:r>
            <a:r>
              <a:rPr lang="ru-RU" dirty="0"/>
              <a:t>, </a:t>
            </a:r>
            <a:r>
              <a:rPr lang="ru-RU" dirty="0" err="1"/>
              <a:t>ліквідності</a:t>
            </a:r>
            <a:r>
              <a:rPr lang="ru-RU" dirty="0"/>
              <a:t> та контролю; </a:t>
            </a:r>
          </a:p>
          <a:p>
            <a:r>
              <a:rPr lang="ru-RU" dirty="0" err="1" smtClean="0"/>
              <a:t>відповідна</a:t>
            </a:r>
            <a:r>
              <a:rPr lang="ru-RU" dirty="0" smtClean="0"/>
              <a:t> </a:t>
            </a:r>
            <a:r>
              <a:rPr lang="ru-RU" dirty="0"/>
              <a:t>структура й </a:t>
            </a:r>
            <a:r>
              <a:rPr lang="ru-RU" dirty="0" err="1"/>
              <a:t>достатні</a:t>
            </a:r>
            <a:r>
              <a:rPr lang="ru-RU" dirty="0"/>
              <a:t> </a:t>
            </a:r>
            <a:r>
              <a:rPr lang="ru-RU" dirty="0" err="1"/>
              <a:t>правові</a:t>
            </a:r>
            <a:r>
              <a:rPr lang="ru-RU" dirty="0"/>
              <a:t> </a:t>
            </a:r>
            <a:r>
              <a:rPr lang="ru-RU" dirty="0" err="1"/>
              <a:t>гарантії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/>
              <a:t>довіру</a:t>
            </a:r>
            <a:r>
              <a:rPr lang="ru-RU" dirty="0"/>
              <a:t> в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позичальників</a:t>
            </a:r>
            <a:r>
              <a:rPr lang="ru-RU" dirty="0"/>
              <a:t> та </a:t>
            </a:r>
            <a:r>
              <a:rPr lang="ru-RU" dirty="0" err="1"/>
              <a:t>кредиторів</a:t>
            </a:r>
            <a:r>
              <a:rPr lang="ru-RU" dirty="0"/>
              <a:t>; </a:t>
            </a:r>
          </a:p>
          <a:p>
            <a:r>
              <a:rPr lang="ru-RU" dirty="0" err="1" smtClean="0"/>
              <a:t>людський</a:t>
            </a:r>
            <a:r>
              <a:rPr lang="ru-RU" dirty="0" smtClean="0"/>
              <a:t> </a:t>
            </a:r>
            <a:r>
              <a:rPr lang="ru-RU" dirty="0" err="1"/>
              <a:t>капітал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 </a:t>
            </a:r>
            <a:r>
              <a:rPr lang="ru-RU" dirty="0" err="1"/>
              <a:t>спеціальними</a:t>
            </a:r>
            <a:r>
              <a:rPr lang="ru-RU" dirty="0"/>
              <a:t> </a:t>
            </a:r>
            <a:r>
              <a:rPr lang="ru-RU" dirty="0" err="1"/>
              <a:t>фінансовими</a:t>
            </a:r>
            <a:r>
              <a:rPr lang="ru-RU" dirty="0"/>
              <a:t> </a:t>
            </a:r>
            <a:r>
              <a:rPr lang="ru-RU" dirty="0" err="1"/>
              <a:t>знаннями</a:t>
            </a:r>
            <a:r>
              <a:rPr lang="ru-RU" dirty="0"/>
              <a:t>, як результат систематичного </a:t>
            </a:r>
            <a:r>
              <a:rPr lang="ru-RU" dirty="0" err="1"/>
              <a:t>навчання</a:t>
            </a:r>
            <a:r>
              <a:rPr lang="ru-RU" dirty="0"/>
              <a:t> і </a:t>
            </a:r>
            <a:r>
              <a:rPr lang="ru-RU" dirty="0" err="1"/>
              <a:t>перепідготовки</a:t>
            </a:r>
            <a:r>
              <a:rPr lang="ru-RU" dirty="0"/>
              <a:t>; </a:t>
            </a:r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/>
              <a:t>спрямовувати</a:t>
            </a:r>
            <a:r>
              <a:rPr lang="ru-RU" dirty="0"/>
              <a:t> </a:t>
            </a:r>
            <a:r>
              <a:rPr lang="ru-RU" dirty="0" err="1"/>
              <a:t>іноземний</a:t>
            </a:r>
            <a:r>
              <a:rPr lang="ru-RU" dirty="0"/>
              <a:t> </a:t>
            </a:r>
            <a:r>
              <a:rPr lang="ru-RU" dirty="0" err="1"/>
              <a:t>капітал</a:t>
            </a:r>
            <a:r>
              <a:rPr lang="ru-RU" dirty="0"/>
              <a:t> через </a:t>
            </a:r>
            <a:r>
              <a:rPr lang="ru-RU" dirty="0" err="1"/>
              <a:t>активні</a:t>
            </a:r>
            <a:r>
              <a:rPr lang="ru-RU" dirty="0"/>
              <a:t>, </a:t>
            </a:r>
            <a:r>
              <a:rPr lang="ru-RU" dirty="0" err="1" smtClean="0"/>
              <a:t>всеохоплюючі</a:t>
            </a:r>
            <a:r>
              <a:rPr lang="ru-RU" dirty="0" smtClean="0"/>
              <a:t> </a:t>
            </a:r>
            <a:r>
              <a:rPr lang="ru-RU" dirty="0"/>
              <a:t>й </a:t>
            </a:r>
            <a:r>
              <a:rPr lang="ru-RU" dirty="0" err="1"/>
              <a:t>мобільні</a:t>
            </a:r>
            <a:r>
              <a:rPr lang="ru-RU" dirty="0"/>
              <a:t> ринки,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комплексних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– як </a:t>
            </a:r>
            <a:r>
              <a:rPr lang="ru-RU" dirty="0" err="1"/>
              <a:t>довгострокових</a:t>
            </a:r>
            <a:r>
              <a:rPr lang="ru-RU" dirty="0"/>
              <a:t>, так і </a:t>
            </a:r>
            <a:r>
              <a:rPr lang="ru-RU" dirty="0" err="1"/>
              <a:t>короткострокових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 smtClean="0"/>
              <a:t>інвесторам</a:t>
            </a:r>
            <a:r>
              <a:rPr lang="ru-RU" dirty="0" smtClean="0"/>
              <a:t> </a:t>
            </a:r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; </a:t>
            </a:r>
          </a:p>
          <a:p>
            <a:r>
              <a:rPr lang="ru-RU" dirty="0" err="1" smtClean="0"/>
              <a:t>економічна</a:t>
            </a:r>
            <a:r>
              <a:rPr lang="ru-RU" dirty="0" smtClean="0"/>
              <a:t> </a:t>
            </a:r>
            <a:r>
              <a:rPr lang="ru-RU" dirty="0"/>
              <a:t>свобода: </a:t>
            </a:r>
            <a:r>
              <a:rPr lang="ru-RU" dirty="0" err="1"/>
              <a:t>фінансовий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існувати</a:t>
            </a:r>
            <a:r>
              <a:rPr lang="ru-RU" dirty="0"/>
              <a:t> без </a:t>
            </a:r>
            <a:r>
              <a:rPr lang="ru-RU" dirty="0" err="1" smtClean="0"/>
              <a:t>свободи</a:t>
            </a:r>
            <a:r>
              <a:rPr lang="ru-RU" dirty="0" smtClean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споживання</a:t>
            </a:r>
            <a:r>
              <a:rPr lang="ru-RU" dirty="0"/>
              <a:t>, </a:t>
            </a:r>
            <a:r>
              <a:rPr lang="ru-RU" dirty="0" err="1"/>
              <a:t>накопичення</a:t>
            </a:r>
            <a:r>
              <a:rPr lang="ru-RU" dirty="0"/>
              <a:t> та </a:t>
            </a:r>
            <a:r>
              <a:rPr lang="ru-RU" dirty="0" err="1"/>
              <a:t>інвестування</a:t>
            </a:r>
            <a:r>
              <a:rPr lang="ru-RU" dirty="0"/>
              <a:t>; </a:t>
            </a:r>
          </a:p>
          <a:p>
            <a:r>
              <a:rPr lang="ru-RU" dirty="0" err="1" smtClean="0"/>
              <a:t>найсучасніша</a:t>
            </a:r>
            <a:r>
              <a:rPr lang="ru-RU" dirty="0" smtClean="0"/>
              <a:t> </a:t>
            </a:r>
            <a:r>
              <a:rPr lang="ru-RU" dirty="0" err="1"/>
              <a:t>технологія</a:t>
            </a:r>
            <a:r>
              <a:rPr lang="ru-RU" dirty="0"/>
              <a:t> </a:t>
            </a:r>
            <a:r>
              <a:rPr lang="ru-RU" dirty="0" err="1"/>
              <a:t>передавання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та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дозволяють</a:t>
            </a:r>
            <a:r>
              <a:rPr lang="ru-RU" dirty="0"/>
              <a:t> </a:t>
            </a:r>
            <a:r>
              <a:rPr lang="ru-RU" dirty="0" err="1"/>
              <a:t>ефективно</a:t>
            </a:r>
            <a:r>
              <a:rPr lang="ru-RU" dirty="0"/>
              <a:t> </a:t>
            </a:r>
            <a:r>
              <a:rPr lang="ru-RU" dirty="0" err="1"/>
              <a:t>здійснювати</a:t>
            </a:r>
            <a:r>
              <a:rPr lang="ru-RU" dirty="0"/>
              <a:t> </a:t>
            </a:r>
            <a:r>
              <a:rPr lang="ru-RU" dirty="0" err="1"/>
              <a:t>безготівкові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та </a:t>
            </a:r>
            <a:r>
              <a:rPr lang="ru-RU" dirty="0" err="1"/>
              <a:t>готівкові</a:t>
            </a:r>
            <a:r>
              <a:rPr lang="ru-RU" dirty="0"/>
              <a:t> </a:t>
            </a:r>
            <a:r>
              <a:rPr lang="ru-RU" dirty="0" err="1"/>
              <a:t>платежі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861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300251"/>
            <a:ext cx="9280477" cy="6182436"/>
          </a:xfrm>
        </p:spPr>
        <p:txBody>
          <a:bodyPr/>
          <a:lstStyle/>
          <a:p>
            <a:r>
              <a:rPr lang="ru-RU" dirty="0"/>
              <a:t>До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, як </a:t>
            </a:r>
            <a:r>
              <a:rPr lang="ru-RU" dirty="0" err="1" smtClean="0"/>
              <a:t>зазначалося</a:t>
            </a:r>
            <a:r>
              <a:rPr lang="ru-RU" dirty="0"/>
              <a:t>, належать Лондон, Нью-Йорк</a:t>
            </a:r>
            <a:r>
              <a:rPr lang="ru-RU" dirty="0" smtClean="0"/>
              <a:t>, </a:t>
            </a:r>
            <a:r>
              <a:rPr lang="ru-RU" dirty="0" err="1" smtClean="0"/>
              <a:t>Токіо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37" y="1145916"/>
            <a:ext cx="9567969" cy="560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16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615" y="403597"/>
            <a:ext cx="10005195" cy="59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88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300251"/>
            <a:ext cx="9280477" cy="61824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sz="2400" b="1" i="1" dirty="0" err="1">
                <a:solidFill>
                  <a:srgbClr val="00B050"/>
                </a:solidFill>
              </a:rPr>
              <a:t>Офшорні</a:t>
            </a:r>
            <a:r>
              <a:rPr lang="ru-RU" sz="2400" b="1" i="1" dirty="0">
                <a:solidFill>
                  <a:srgbClr val="00B050"/>
                </a:solidFill>
              </a:rPr>
              <a:t> </a:t>
            </a:r>
            <a:r>
              <a:rPr lang="ru-RU" sz="2400" b="1" i="1" dirty="0" err="1">
                <a:solidFill>
                  <a:srgbClr val="00B050"/>
                </a:solidFill>
              </a:rPr>
              <a:t>банківські</a:t>
            </a:r>
            <a:r>
              <a:rPr lang="ru-RU" sz="2400" b="1" i="1" dirty="0">
                <a:solidFill>
                  <a:srgbClr val="00B050"/>
                </a:solidFill>
              </a:rPr>
              <a:t> </a:t>
            </a:r>
            <a:r>
              <a:rPr lang="ru-RU" sz="2400" b="1" i="1" dirty="0" err="1">
                <a:solidFill>
                  <a:srgbClr val="00B050"/>
                </a:solidFill>
              </a:rPr>
              <a:t>центри</a:t>
            </a:r>
            <a:r>
              <a:rPr lang="ru-RU" sz="2400" b="1" i="1" dirty="0">
                <a:solidFill>
                  <a:srgbClr val="00B050"/>
                </a:solidFill>
              </a:rPr>
              <a:t> </a:t>
            </a:r>
            <a:endParaRPr lang="ru-RU" sz="2400" i="1" dirty="0">
              <a:solidFill>
                <a:srgbClr val="00B050"/>
              </a:solidFill>
            </a:endParaRPr>
          </a:p>
          <a:p>
            <a:r>
              <a:rPr lang="ru-RU" i="1" dirty="0" err="1"/>
              <a:t>Офшорні</a:t>
            </a:r>
            <a:r>
              <a:rPr lang="ru-RU" i="1" dirty="0"/>
              <a:t> </a:t>
            </a:r>
            <a:r>
              <a:rPr lang="ru-RU" i="1" dirty="0" err="1"/>
              <a:t>банківські</a:t>
            </a:r>
            <a:r>
              <a:rPr lang="ru-RU" i="1" dirty="0"/>
              <a:t> (</a:t>
            </a:r>
            <a:r>
              <a:rPr lang="ru-RU" i="1" dirty="0" err="1"/>
              <a:t>фінансові</a:t>
            </a:r>
            <a:r>
              <a:rPr lang="ru-RU" i="1" dirty="0"/>
              <a:t>) </a:t>
            </a:r>
            <a:r>
              <a:rPr lang="ru-RU" i="1" dirty="0" err="1"/>
              <a:t>центри</a:t>
            </a:r>
            <a:r>
              <a:rPr lang="ru-RU" i="1" dirty="0"/>
              <a:t> </a:t>
            </a:r>
            <a:r>
              <a:rPr lang="ru-RU" dirty="0"/>
              <a:t>–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, де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проводити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підпадають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національне</a:t>
            </a:r>
            <a:r>
              <a:rPr lang="ru-RU" dirty="0"/>
              <a:t> </a:t>
            </a:r>
            <a:r>
              <a:rPr lang="ru-RU" dirty="0" err="1" smtClean="0"/>
              <a:t>регулювання</a:t>
            </a:r>
            <a:r>
              <a:rPr lang="ru-RU" dirty="0" smtClean="0"/>
              <a:t> </a:t>
            </a:r>
            <a:r>
              <a:rPr lang="ru-RU" dirty="0"/>
              <a:t>і не </a:t>
            </a:r>
            <a:r>
              <a:rPr lang="ru-RU" dirty="0" err="1"/>
              <a:t>вважаються</a:t>
            </a:r>
            <a:r>
              <a:rPr lang="ru-RU" dirty="0"/>
              <a:t>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Основна</a:t>
            </a:r>
            <a:r>
              <a:rPr lang="ru-RU" dirty="0"/>
              <a:t> причина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офшорних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(час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появи</a:t>
            </a:r>
            <a:r>
              <a:rPr lang="ru-RU" dirty="0"/>
              <a:t> –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) </a:t>
            </a:r>
            <a:r>
              <a:rPr lang="ru-RU" dirty="0" err="1"/>
              <a:t>передусім</a:t>
            </a:r>
            <a:r>
              <a:rPr lang="ru-RU" dirty="0"/>
              <a:t> </a:t>
            </a:r>
            <a:r>
              <a:rPr lang="ru-RU" dirty="0" err="1"/>
              <a:t>полягала</a:t>
            </a:r>
            <a:r>
              <a:rPr lang="ru-RU" dirty="0"/>
              <a:t> в </a:t>
            </a:r>
            <a:r>
              <a:rPr lang="ru-RU" dirty="0" err="1"/>
              <a:t>існуванні</a:t>
            </a:r>
            <a:r>
              <a:rPr lang="ru-RU" dirty="0"/>
              <a:t> </a:t>
            </a:r>
            <a:r>
              <a:rPr lang="ru-RU" dirty="0" err="1"/>
              <a:t>надто</a:t>
            </a:r>
            <a:r>
              <a:rPr lang="ru-RU" dirty="0"/>
              <a:t> </a:t>
            </a:r>
            <a:r>
              <a:rPr lang="ru-RU" dirty="0" err="1"/>
              <a:t>високих</a:t>
            </a:r>
            <a:r>
              <a:rPr lang="ru-RU" dirty="0"/>
              <a:t> ставок </a:t>
            </a:r>
            <a:r>
              <a:rPr lang="ru-RU" dirty="0" err="1"/>
              <a:t>податків</a:t>
            </a:r>
            <a:r>
              <a:rPr lang="ru-RU" dirty="0"/>
              <a:t> на доходи </a:t>
            </a:r>
            <a:r>
              <a:rPr lang="ru-RU" dirty="0" err="1"/>
              <a:t>банків</a:t>
            </a:r>
            <a:r>
              <a:rPr lang="ru-RU" dirty="0"/>
              <a:t> у </a:t>
            </a:r>
            <a:r>
              <a:rPr lang="ru-RU" dirty="0" err="1"/>
              <a:t>розвинутих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і </a:t>
            </a:r>
            <a:r>
              <a:rPr lang="ru-RU" dirty="0" err="1"/>
              <a:t>країнах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. </a:t>
            </a:r>
          </a:p>
          <a:p>
            <a:r>
              <a:rPr lang="ru-RU" dirty="0"/>
              <a:t>Для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і </a:t>
            </a:r>
            <a:r>
              <a:rPr lang="ru-RU" dirty="0" err="1"/>
              <a:t>територій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для </a:t>
            </a:r>
            <a:r>
              <a:rPr lang="ru-RU" dirty="0" err="1"/>
              <a:t>Багамських</a:t>
            </a:r>
            <a:r>
              <a:rPr lang="ru-RU" dirty="0"/>
              <a:t> </a:t>
            </a:r>
            <a:r>
              <a:rPr lang="ru-RU" dirty="0" err="1" smtClean="0"/>
              <a:t>островів</a:t>
            </a:r>
            <a:r>
              <a:rPr lang="ru-RU" dirty="0"/>
              <a:t>),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офшорних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стало </a:t>
            </a:r>
            <a:r>
              <a:rPr lang="ru-RU" dirty="0" err="1"/>
              <a:t>єдиним</a:t>
            </a:r>
            <a:r>
              <a:rPr lang="ru-RU" dirty="0"/>
              <a:t> шляхом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, </a:t>
            </a:r>
            <a:r>
              <a:rPr lang="ru-RU" dirty="0" err="1"/>
              <a:t>ураховуючи</a:t>
            </a:r>
            <a:r>
              <a:rPr lang="ru-RU" dirty="0"/>
              <a:t> </a:t>
            </a:r>
            <a:r>
              <a:rPr lang="ru-RU" dirty="0" smtClean="0"/>
              <a:t>практично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відсутність</a:t>
            </a:r>
            <a:r>
              <a:rPr lang="ru-RU" dirty="0"/>
              <a:t> там </a:t>
            </a:r>
            <a:r>
              <a:rPr lang="ru-RU" dirty="0" err="1" smtClean="0"/>
              <a:t>корисних</a:t>
            </a:r>
            <a:r>
              <a:rPr lang="ru-RU" dirty="0" smtClean="0"/>
              <a:t> </a:t>
            </a:r>
            <a:r>
              <a:rPr lang="ru-RU" dirty="0" err="1"/>
              <a:t>копалин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Причинами </a:t>
            </a:r>
            <a:r>
              <a:rPr lang="ru-RU" dirty="0" err="1"/>
              <a:t>привабливості</a:t>
            </a:r>
            <a:r>
              <a:rPr lang="ru-RU" dirty="0"/>
              <a:t> </a:t>
            </a:r>
            <a:r>
              <a:rPr lang="ru-RU" dirty="0" err="1"/>
              <a:t>офшорних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центрів</a:t>
            </a:r>
            <a:r>
              <a:rPr lang="ru-RU" dirty="0"/>
              <a:t> як для </a:t>
            </a:r>
            <a:r>
              <a:rPr lang="ru-RU" dirty="0" err="1"/>
              <a:t>іноземних</a:t>
            </a:r>
            <a:r>
              <a:rPr lang="ru-RU" dirty="0"/>
              <a:t>, так і для </a:t>
            </a:r>
            <a:r>
              <a:rPr lang="ru-RU" dirty="0" err="1"/>
              <a:t>місцевих</a:t>
            </a:r>
            <a:r>
              <a:rPr lang="ru-RU" dirty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є: </a:t>
            </a:r>
          </a:p>
          <a:p>
            <a:r>
              <a:rPr lang="ru-RU" dirty="0" err="1" smtClean="0"/>
              <a:t>мінімальне</a:t>
            </a:r>
            <a:r>
              <a:rPr lang="ru-RU" dirty="0" smtClean="0"/>
              <a:t> </a:t>
            </a:r>
            <a:r>
              <a:rPr lang="ru-RU" dirty="0" err="1"/>
              <a:t>офіційне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; </a:t>
            </a:r>
          </a:p>
          <a:p>
            <a:r>
              <a:rPr lang="ru-RU" dirty="0" smtClean="0"/>
              <a:t>практично </a:t>
            </a:r>
            <a:r>
              <a:rPr lang="ru-RU" dirty="0" err="1"/>
              <a:t>відсутні</a:t>
            </a:r>
            <a:r>
              <a:rPr lang="ru-RU" dirty="0"/>
              <a:t> </a:t>
            </a:r>
            <a:r>
              <a:rPr lang="ru-RU" dirty="0" err="1"/>
              <a:t>податки</a:t>
            </a:r>
            <a:r>
              <a:rPr lang="ru-RU" dirty="0"/>
              <a:t> і контроль за </a:t>
            </a:r>
            <a:r>
              <a:rPr lang="ru-RU" dirty="0" err="1"/>
              <a:t>управлінням</a:t>
            </a:r>
            <a:r>
              <a:rPr lang="ru-RU" dirty="0"/>
              <a:t> </a:t>
            </a:r>
            <a:r>
              <a:rPr lang="ru-RU" dirty="0" err="1" smtClean="0"/>
              <a:t>портфельними</a:t>
            </a:r>
            <a:r>
              <a:rPr lang="ru-RU" dirty="0" smtClean="0"/>
              <a:t> </a:t>
            </a:r>
            <a:r>
              <a:rPr lang="ru-RU" dirty="0" err="1"/>
              <a:t>інвестиціями</a:t>
            </a:r>
            <a:r>
              <a:rPr lang="ru-RU" dirty="0"/>
              <a:t>; </a:t>
            </a:r>
          </a:p>
          <a:p>
            <a:r>
              <a:rPr lang="ru-RU" dirty="0" err="1" smtClean="0"/>
              <a:t>діяльність</a:t>
            </a:r>
            <a:r>
              <a:rPr lang="ru-RU" dirty="0" smtClean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збільшенню</a:t>
            </a:r>
            <a:r>
              <a:rPr lang="ru-RU" dirty="0"/>
              <a:t> </a:t>
            </a:r>
            <a:r>
              <a:rPr lang="ru-RU" dirty="0" err="1" smtClean="0"/>
              <a:t>зайнятості</a:t>
            </a:r>
            <a:r>
              <a:rPr lang="ru-RU" dirty="0" smtClean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; </a:t>
            </a:r>
          </a:p>
          <a:p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в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офшорних</a:t>
            </a:r>
            <a:r>
              <a:rPr lang="ru-RU" dirty="0"/>
              <a:t> </a:t>
            </a:r>
            <a:r>
              <a:rPr lang="ru-RU" dirty="0" err="1" smtClean="0"/>
              <a:t>банківських</a:t>
            </a:r>
            <a:r>
              <a:rPr lang="ru-RU" dirty="0" smtClean="0"/>
              <a:t> </a:t>
            </a:r>
            <a:r>
              <a:rPr lang="ru-RU" dirty="0" err="1"/>
              <a:t>центрів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накопиченню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ліцензій</a:t>
            </a:r>
            <a:r>
              <a:rPr lang="ru-RU" dirty="0"/>
              <a:t>, </a:t>
            </a:r>
            <a:r>
              <a:rPr lang="ru-RU" dirty="0" err="1"/>
              <a:t>витрат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621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2137" y="300251"/>
            <a:ext cx="9280477" cy="6182436"/>
          </a:xfrm>
        </p:spPr>
        <p:txBody>
          <a:bodyPr/>
          <a:lstStyle/>
          <a:p>
            <a:pPr marL="0" indent="0">
              <a:buNone/>
            </a:pP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Існують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три </a:t>
            </a:r>
            <a:r>
              <a:rPr lang="ru-RU" sz="24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типи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офшорних</a:t>
            </a:r>
            <a: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банківських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фінансових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ru-RU" sz="24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центрів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</a:rPr>
              <a:t>I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</a:rPr>
              <a:t>тип – </a:t>
            </a:r>
            <a:r>
              <a:rPr lang="ru-RU" b="1" dirty="0" err="1" smtClean="0">
                <a:solidFill>
                  <a:srgbClr val="00B050"/>
                </a:solidFill>
                <a:latin typeface="Times New Roman" panose="02020603050405020304" pitchFamily="18" charset="0"/>
              </a:rPr>
              <a:t>ньюйоркська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</a:rPr>
              <a:t>модель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передбачає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спеціальні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формально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встановлені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домовленості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з такими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авторитетними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фінансовими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центрами, як Нью-Йорк,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Токіо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Сінгапур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ринках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установлюються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спеціальні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рахунки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окремо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внутрішніх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рахунки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вільні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обмежень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належать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внутрішнього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фінансового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ринку (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наприклад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резервні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вимоги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корпоративне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оподаткування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місцевий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гербовий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збір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(на ринку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Токіо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);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допускатися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Сінгапур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), 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допускатися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оподаткування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ділових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цінних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паперів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ринок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Нью-Йорка,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Токіо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</a:rPr>
              <a:t>II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</a:rPr>
              <a:t>тип – </a:t>
            </a:r>
            <a:r>
              <a:rPr lang="ru-RU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лондонська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модель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Лондоні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Гонконгу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фінансові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угоди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вільні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обмежень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незалежно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того,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резиденти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чи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нерезиденти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учасниками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ринку. 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містах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офшорний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ринок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просто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офшорні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угоди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між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нерезидентами, тому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що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внутрішні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зовнішні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угоди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об’єднані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офшорних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ринках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моделі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існує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корпоративне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оподаткування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допускається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оподаткування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ділових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цінних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паперів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</a:rPr>
              <a:t>III 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</a:rPr>
              <a:t>тип – “</a:t>
            </a:r>
            <a:r>
              <a:rPr lang="ru-RU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податкове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сховище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</a:rPr>
              <a:t>”.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даного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типу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офшорних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ринків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відносять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ринки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Багамських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Кайманових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островів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На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ринках угоди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укладаються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нерезидентами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зовсім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оподатковуються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відсутні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корпоративне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оподаткування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й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оподаткування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ділових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цінних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паперів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але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існують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реєстраційні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внески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 і плата за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ліцензії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875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5925" y="135802"/>
            <a:ext cx="9433711" cy="6509441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i="1" dirty="0" smtClean="0">
                <a:solidFill>
                  <a:srgbClr val="00B050"/>
                </a:solidFill>
              </a:rPr>
              <a:t>1. </a:t>
            </a:r>
            <a:r>
              <a:rPr lang="ru-RU" sz="2600" b="1" i="1" dirty="0" err="1" smtClean="0">
                <a:solidFill>
                  <a:srgbClr val="00B050"/>
                </a:solidFill>
              </a:rPr>
              <a:t>Сутність</a:t>
            </a:r>
            <a:r>
              <a:rPr lang="ru-RU" sz="2600" b="1" i="1" dirty="0" smtClean="0">
                <a:solidFill>
                  <a:srgbClr val="00B050"/>
                </a:solidFill>
              </a:rPr>
              <a:t> </a:t>
            </a:r>
            <a:r>
              <a:rPr lang="ru-RU" sz="2600" b="1" i="1" dirty="0" err="1" smtClean="0">
                <a:solidFill>
                  <a:srgbClr val="00B050"/>
                </a:solidFill>
              </a:rPr>
              <a:t>фінансового</a:t>
            </a:r>
            <a:r>
              <a:rPr lang="ru-RU" sz="2600" b="1" i="1" dirty="0" smtClean="0">
                <a:solidFill>
                  <a:srgbClr val="00B050"/>
                </a:solidFill>
              </a:rPr>
              <a:t> ринку. </a:t>
            </a:r>
            <a:r>
              <a:rPr lang="ru-RU" sz="2600" b="1" i="1" dirty="0" err="1" smtClean="0">
                <a:solidFill>
                  <a:srgbClr val="00B050"/>
                </a:solidFill>
              </a:rPr>
              <a:t>Фінансові</a:t>
            </a:r>
            <a:r>
              <a:rPr lang="ru-RU" sz="2600" b="1" i="1" dirty="0" smtClean="0">
                <a:solidFill>
                  <a:srgbClr val="00B050"/>
                </a:solidFill>
              </a:rPr>
              <a:t> </a:t>
            </a:r>
            <a:r>
              <a:rPr lang="ru-RU" sz="2600" b="1" i="1" dirty="0" err="1" smtClean="0">
                <a:solidFill>
                  <a:srgbClr val="00B050"/>
                </a:solidFill>
              </a:rPr>
              <a:t>центри</a:t>
            </a:r>
            <a:endParaRPr lang="ru-RU" sz="2600" b="1" i="1" dirty="0">
              <a:solidFill>
                <a:srgbClr val="00B050"/>
              </a:solidFill>
            </a:endParaRPr>
          </a:p>
          <a:p>
            <a:r>
              <a:rPr lang="ru-RU" sz="2200" b="1" i="1" dirty="0" err="1" smtClean="0"/>
              <a:t>Фінансовий</a:t>
            </a:r>
            <a:r>
              <a:rPr lang="ru-RU" sz="2200" b="1" i="1" dirty="0" smtClean="0"/>
              <a:t> </a:t>
            </a:r>
            <a:r>
              <a:rPr lang="ru-RU" sz="2200" b="1" i="1" dirty="0" err="1"/>
              <a:t>ринок</a:t>
            </a:r>
            <a:r>
              <a:rPr lang="ru-RU" sz="2200" b="1" i="1" dirty="0"/>
              <a:t> </a:t>
            </a:r>
            <a:r>
              <a:rPr lang="ru-RU" dirty="0"/>
              <a:t>–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з приводу </a:t>
            </a:r>
            <a:r>
              <a:rPr lang="ru-RU" dirty="0" err="1"/>
              <a:t>перерозподілу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 smtClean="0"/>
              <a:t>населенням</a:t>
            </a:r>
            <a:r>
              <a:rPr lang="ru-RU" dirty="0"/>
              <a:t>, </a:t>
            </a:r>
            <a:r>
              <a:rPr lang="ru-RU" dirty="0" err="1"/>
              <a:t>суб’єктами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та державою через систему </a:t>
            </a:r>
            <a:r>
              <a:rPr lang="ru-RU" dirty="0" smtClean="0"/>
              <a:t>ф</a:t>
            </a:r>
            <a:r>
              <a:rPr lang="uk-UA" dirty="0" err="1" smtClean="0"/>
              <a:t>інансо</a:t>
            </a:r>
            <a:r>
              <a:rPr lang="ru-RU" dirty="0" err="1" smtClean="0"/>
              <a:t>вих</a:t>
            </a:r>
            <a:r>
              <a:rPr lang="ru-RU" dirty="0" smtClean="0"/>
              <a:t> </a:t>
            </a:r>
            <a:r>
              <a:rPr lang="ru-RU" dirty="0" err="1"/>
              <a:t>інститутів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 smtClean="0"/>
              <a:t>пропозиції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ринку на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глобалізації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: </a:t>
            </a:r>
          </a:p>
          <a:p>
            <a:r>
              <a:rPr lang="ru-RU" dirty="0"/>
              <a:t> </a:t>
            </a:r>
            <a:r>
              <a:rPr lang="ru-RU" dirty="0" err="1"/>
              <a:t>інтенсивне</a:t>
            </a:r>
            <a:r>
              <a:rPr lang="ru-RU" dirty="0"/>
              <a:t> </a:t>
            </a:r>
            <a:r>
              <a:rPr lang="ru-RU" dirty="0" err="1"/>
              <a:t>впровадження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, </a:t>
            </a:r>
            <a:r>
              <a:rPr lang="ru-RU" dirty="0" err="1"/>
              <a:t>комунікаційних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та </a:t>
            </a:r>
            <a:r>
              <a:rPr lang="ru-RU" dirty="0" err="1"/>
              <a:t>інформатизації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вдосконалює</a:t>
            </a:r>
            <a:r>
              <a:rPr lang="ru-RU" dirty="0"/>
              <a:t> </a:t>
            </a:r>
            <a:r>
              <a:rPr lang="ru-RU" dirty="0" err="1"/>
              <a:t>інформаційну</a:t>
            </a:r>
            <a:r>
              <a:rPr lang="ru-RU" dirty="0"/>
              <a:t> </a:t>
            </a:r>
            <a:r>
              <a:rPr lang="ru-RU" dirty="0" err="1" smtClean="0"/>
              <a:t>інфраструктуру</a:t>
            </a:r>
            <a:r>
              <a:rPr lang="ru-RU" dirty="0" smtClean="0"/>
              <a:t> </a:t>
            </a:r>
            <a:r>
              <a:rPr lang="ru-RU" dirty="0" err="1"/>
              <a:t>фінансового</a:t>
            </a:r>
            <a:r>
              <a:rPr lang="ru-RU" dirty="0"/>
              <a:t> ринку та систему </a:t>
            </a:r>
            <a:r>
              <a:rPr lang="ru-RU" dirty="0" err="1"/>
              <a:t>розрахунків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; </a:t>
            </a:r>
          </a:p>
          <a:p>
            <a:r>
              <a:rPr lang="ru-RU" dirty="0"/>
              <a:t>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та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пропонованих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 </a:t>
            </a:r>
          </a:p>
          <a:p>
            <a:r>
              <a:rPr lang="ru-RU" dirty="0"/>
              <a:t> </a:t>
            </a:r>
            <a:r>
              <a:rPr lang="ru-RU" dirty="0" err="1"/>
              <a:t>посилення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як основного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 smtClean="0"/>
              <a:t>перерозподілу</a:t>
            </a:r>
            <a:r>
              <a:rPr lang="ru-RU" dirty="0" smtClean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як у </a:t>
            </a:r>
            <a:r>
              <a:rPr lang="ru-RU" dirty="0" err="1"/>
              <a:t>національному</a:t>
            </a:r>
            <a:r>
              <a:rPr lang="ru-RU" dirty="0"/>
              <a:t>, так і в глобальному </a:t>
            </a:r>
            <a:r>
              <a:rPr lang="ru-RU" dirty="0" err="1"/>
              <a:t>масштабі</a:t>
            </a:r>
            <a:r>
              <a:rPr lang="ru-RU" dirty="0"/>
              <a:t>; </a:t>
            </a:r>
          </a:p>
          <a:p>
            <a:r>
              <a:rPr lang="ru-RU" dirty="0"/>
              <a:t>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приватизаційних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на </a:t>
            </a:r>
            <a:r>
              <a:rPr lang="ru-RU" dirty="0" err="1"/>
              <a:t>потенційну</a:t>
            </a:r>
            <a:r>
              <a:rPr lang="ru-RU" dirty="0"/>
              <a:t> </a:t>
            </a:r>
            <a:r>
              <a:rPr lang="ru-RU" dirty="0" err="1"/>
              <a:t>пропозицію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 </a:t>
            </a:r>
          </a:p>
          <a:p>
            <a:r>
              <a:rPr lang="ru-RU" dirty="0"/>
              <a:t>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ринку у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центрах; </a:t>
            </a:r>
            <a:endParaRPr lang="ru-RU" dirty="0" smtClean="0"/>
          </a:p>
          <a:p>
            <a:r>
              <a:rPr lang="ru-RU" dirty="0" smtClean="0"/>
              <a:t> </a:t>
            </a:r>
            <a:r>
              <a:rPr lang="ru-RU" dirty="0" err="1"/>
              <a:t>інституціоналізація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постійне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інституційних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ринку (</a:t>
            </a:r>
            <a:r>
              <a:rPr lang="ru-RU" dirty="0" err="1"/>
              <a:t>інвестиційних</a:t>
            </a:r>
            <a:r>
              <a:rPr lang="ru-RU" dirty="0"/>
              <a:t>,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, </a:t>
            </a:r>
            <a:r>
              <a:rPr lang="ru-RU" dirty="0" err="1"/>
              <a:t>пенсійних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</a:p>
          <a:p>
            <a:r>
              <a:rPr lang="ru-RU" dirty="0"/>
              <a:t> </a:t>
            </a:r>
            <a:r>
              <a:rPr lang="ru-RU" dirty="0" err="1"/>
              <a:t>лібералізація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проникненню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ринку на </a:t>
            </a:r>
            <a:r>
              <a:rPr lang="ru-RU" dirty="0" err="1"/>
              <a:t>фінансові</a:t>
            </a:r>
            <a:r>
              <a:rPr lang="ru-RU" dirty="0"/>
              <a:t> ринки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 smtClean="0"/>
              <a:t>рівнів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/>
              <a:t>стимулює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486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030" y="271605"/>
            <a:ext cx="9895438" cy="6382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600" b="1" i="1" dirty="0" smtClean="0">
                <a:solidFill>
                  <a:srgbClr val="00B050"/>
                </a:solidFill>
              </a:rPr>
              <a:t>2. Класифікація фінансових ринків</a:t>
            </a:r>
            <a:endParaRPr lang="ru-RU" sz="2600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За </a:t>
            </a:r>
            <a:r>
              <a:rPr lang="ru-RU" b="1" i="1" dirty="0">
                <a:solidFill>
                  <a:srgbClr val="00B050"/>
                </a:solidFill>
              </a:rPr>
              <a:t>видами </a:t>
            </a:r>
            <a:r>
              <a:rPr lang="ru-RU" b="1" i="1" dirty="0" err="1">
                <a:solidFill>
                  <a:srgbClr val="00B050"/>
                </a:solidFill>
              </a:rPr>
              <a:t>фінансових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 smtClean="0">
                <a:solidFill>
                  <a:srgbClr val="00B050"/>
                </a:solidFill>
              </a:rPr>
              <a:t>інструментів</a:t>
            </a:r>
            <a:r>
              <a:rPr lang="ru-RU" dirty="0" smtClean="0"/>
              <a:t>: </a:t>
            </a:r>
            <a:endParaRPr lang="ru-RU" dirty="0"/>
          </a:p>
          <a:p>
            <a:r>
              <a:rPr lang="ru-RU" i="1" dirty="0" err="1" smtClean="0">
                <a:solidFill>
                  <a:srgbClr val="00B050"/>
                </a:solidFill>
              </a:rPr>
              <a:t>валютний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ринок</a:t>
            </a:r>
            <a:r>
              <a:rPr lang="ru-RU" i="1" dirty="0"/>
              <a:t>, </a:t>
            </a:r>
            <a:r>
              <a:rPr lang="ru-RU" dirty="0" err="1"/>
              <a:t>об’єктом</a:t>
            </a:r>
            <a:r>
              <a:rPr lang="ru-RU" dirty="0"/>
              <a:t> на </a:t>
            </a:r>
            <a:r>
              <a:rPr lang="ru-RU" dirty="0" err="1"/>
              <a:t>якому</a:t>
            </a:r>
            <a:r>
              <a:rPr lang="ru-RU" dirty="0"/>
              <a:t> є </a:t>
            </a:r>
            <a:r>
              <a:rPr lang="ru-RU" dirty="0" err="1"/>
              <a:t>національна</a:t>
            </a:r>
            <a:r>
              <a:rPr lang="ru-RU" dirty="0"/>
              <a:t> та </a:t>
            </a:r>
            <a:r>
              <a:rPr lang="ru-RU" dirty="0" err="1"/>
              <a:t>іноземна</a:t>
            </a:r>
            <a:r>
              <a:rPr lang="ru-RU" dirty="0"/>
              <a:t> </a:t>
            </a:r>
            <a:r>
              <a:rPr lang="ru-RU" dirty="0" smtClean="0"/>
              <a:t>валюта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широко </a:t>
            </a:r>
            <a:r>
              <a:rPr lang="ru-RU" dirty="0" err="1"/>
              <a:t>використовуватися</a:t>
            </a:r>
            <a:r>
              <a:rPr lang="ru-RU" dirty="0"/>
              <a:t> для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: </a:t>
            </a:r>
            <a:r>
              <a:rPr lang="ru-RU" dirty="0" err="1"/>
              <a:t>золоті</a:t>
            </a:r>
            <a:r>
              <a:rPr lang="ru-RU" dirty="0"/>
              <a:t> та </a:t>
            </a:r>
            <a:r>
              <a:rPr lang="ru-RU" dirty="0" err="1"/>
              <a:t>пам’ятні</a:t>
            </a:r>
            <a:r>
              <a:rPr lang="ru-RU" dirty="0"/>
              <a:t> </a:t>
            </a:r>
            <a:r>
              <a:rPr lang="ru-RU" dirty="0" err="1"/>
              <a:t>монети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обігу</a:t>
            </a:r>
            <a:r>
              <a:rPr lang="ru-RU" dirty="0"/>
              <a:t> як </a:t>
            </a:r>
            <a:r>
              <a:rPr lang="ru-RU" dirty="0" err="1"/>
              <a:t>засіб</a:t>
            </a:r>
            <a:r>
              <a:rPr lang="ru-RU" dirty="0"/>
              <a:t> платежу, не є валютою; </a:t>
            </a:r>
          </a:p>
          <a:p>
            <a:r>
              <a:rPr lang="ru-RU" i="1" dirty="0" err="1" smtClean="0">
                <a:solidFill>
                  <a:srgbClr val="00B050"/>
                </a:solidFill>
              </a:rPr>
              <a:t>депозитний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ринок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dirty="0"/>
              <a:t>– на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придбанням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активу,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накопичення</a:t>
            </a:r>
            <a:r>
              <a:rPr lang="ru-RU" dirty="0"/>
              <a:t>; </a:t>
            </a:r>
          </a:p>
          <a:p>
            <a:r>
              <a:rPr lang="ru-RU" i="1" dirty="0" err="1" smtClean="0">
                <a:solidFill>
                  <a:srgbClr val="00B050"/>
                </a:solidFill>
              </a:rPr>
              <a:t>кредитний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ринок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залучити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кредитора до </a:t>
            </a:r>
            <a:r>
              <a:rPr lang="ru-RU" dirty="0" err="1"/>
              <a:t>позичальника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 smtClean="0"/>
              <a:t>терміновості</a:t>
            </a:r>
            <a:r>
              <a:rPr lang="ru-RU" dirty="0"/>
              <a:t>, </a:t>
            </a:r>
            <a:r>
              <a:rPr lang="ru-RU" dirty="0" err="1"/>
              <a:t>повернення</a:t>
            </a:r>
            <a:r>
              <a:rPr lang="ru-RU" dirty="0"/>
              <a:t>, </a:t>
            </a:r>
            <a:r>
              <a:rPr lang="ru-RU" dirty="0" err="1"/>
              <a:t>платності</a:t>
            </a:r>
            <a:r>
              <a:rPr lang="ru-RU" dirty="0"/>
              <a:t>; </a:t>
            </a:r>
          </a:p>
          <a:p>
            <a:r>
              <a:rPr lang="ru-RU" i="1" dirty="0" err="1" smtClean="0">
                <a:solidFill>
                  <a:srgbClr val="00B050"/>
                </a:solidFill>
              </a:rPr>
              <a:t>ринок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цінних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паперів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з: </a:t>
            </a:r>
          </a:p>
          <a:p>
            <a:pPr marL="0" indent="0">
              <a:buNone/>
            </a:pPr>
            <a:r>
              <a:rPr lang="ru-RU" b="1" i="1" dirty="0" smtClean="0"/>
              <a:t>    - ринку </a:t>
            </a:r>
            <a:r>
              <a:rPr lang="ru-RU" b="1" i="1" dirty="0" err="1"/>
              <a:t>боргових</a:t>
            </a:r>
            <a:r>
              <a:rPr lang="ru-RU" b="1" i="1" dirty="0"/>
              <a:t> </a:t>
            </a:r>
            <a:r>
              <a:rPr lang="ru-RU" b="1" i="1" dirty="0" err="1"/>
              <a:t>цінних</a:t>
            </a:r>
            <a:r>
              <a:rPr lang="ru-RU" b="1" i="1" dirty="0"/>
              <a:t> </a:t>
            </a:r>
            <a:r>
              <a:rPr lang="ru-RU" b="1" i="1" dirty="0" err="1"/>
              <a:t>паперів</a:t>
            </a:r>
            <a:r>
              <a:rPr lang="ru-RU" b="1" i="1" dirty="0"/>
              <a:t> </a:t>
            </a:r>
            <a:r>
              <a:rPr lang="ru-RU" dirty="0"/>
              <a:t>– на </a:t>
            </a:r>
            <a:r>
              <a:rPr lang="ru-RU" dirty="0" err="1"/>
              <a:t>даному</a:t>
            </a:r>
            <a:r>
              <a:rPr lang="ru-RU" dirty="0"/>
              <a:t> ринку </a:t>
            </a:r>
            <a:r>
              <a:rPr lang="ru-RU" dirty="0" err="1"/>
              <a:t>обертаються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передбачають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графіка</a:t>
            </a:r>
            <a:r>
              <a:rPr lang="ru-RU" dirty="0"/>
              <a:t> </a:t>
            </a:r>
            <a:r>
              <a:rPr lang="ru-RU" dirty="0" err="1"/>
              <a:t>пла-тежів</a:t>
            </a:r>
            <a:r>
              <a:rPr lang="ru-RU" dirty="0"/>
              <a:t> за </a:t>
            </a:r>
            <a:r>
              <a:rPr lang="ru-RU" dirty="0" err="1"/>
              <a:t>відсотками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графіка</a:t>
            </a:r>
            <a:r>
              <a:rPr lang="ru-RU" dirty="0"/>
              <a:t>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боргу. </a:t>
            </a:r>
            <a:r>
              <a:rPr lang="ru-RU" dirty="0" err="1"/>
              <a:t>Боргові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dirty="0" err="1"/>
              <a:t>короткострокові</a:t>
            </a:r>
            <a:r>
              <a:rPr lang="ru-RU" dirty="0"/>
              <a:t> (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погашення</a:t>
            </a:r>
            <a:r>
              <a:rPr lang="ru-RU" dirty="0"/>
              <a:t> до 1 року) та </a:t>
            </a:r>
            <a:r>
              <a:rPr lang="ru-RU" dirty="0" err="1"/>
              <a:t>середньо</a:t>
            </a:r>
            <a:r>
              <a:rPr lang="ru-RU" dirty="0"/>
              <a:t>- і </a:t>
            </a:r>
            <a:r>
              <a:rPr lang="ru-RU" dirty="0" err="1"/>
              <a:t>довгострокові</a:t>
            </a:r>
            <a:r>
              <a:rPr lang="ru-RU" dirty="0"/>
              <a:t> (тер-</a:t>
            </a:r>
            <a:r>
              <a:rPr lang="ru-RU" dirty="0" err="1"/>
              <a:t>мін</a:t>
            </a:r>
            <a:r>
              <a:rPr lang="ru-RU" dirty="0"/>
              <a:t> </a:t>
            </a:r>
            <a:r>
              <a:rPr lang="ru-RU" dirty="0" err="1"/>
              <a:t>погашення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року). </a:t>
            </a:r>
          </a:p>
          <a:p>
            <a:pPr marL="0" indent="0">
              <a:buNone/>
            </a:pPr>
            <a:r>
              <a:rPr lang="ru-RU" b="1" i="1" dirty="0" smtClean="0"/>
              <a:t>   - ринку </a:t>
            </a:r>
            <a:r>
              <a:rPr lang="ru-RU" b="1" i="1" dirty="0" err="1"/>
              <a:t>акцій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b="1" i="1" dirty="0" smtClean="0"/>
              <a:t>   - ринку </a:t>
            </a:r>
            <a:r>
              <a:rPr lang="ru-RU" b="1" i="1" dirty="0" err="1"/>
              <a:t>похідних</a:t>
            </a:r>
            <a:r>
              <a:rPr lang="ru-RU" b="1" i="1" dirty="0"/>
              <a:t> </a:t>
            </a:r>
            <a:r>
              <a:rPr lang="ru-RU" b="1" i="1" dirty="0" err="1"/>
              <a:t>фінансових</a:t>
            </a:r>
            <a:r>
              <a:rPr lang="ru-RU" b="1" i="1" dirty="0"/>
              <a:t> </a:t>
            </a:r>
            <a:r>
              <a:rPr lang="ru-RU" b="1" i="1" dirty="0" err="1" smtClean="0"/>
              <a:t>інструментів</a:t>
            </a:r>
            <a:r>
              <a:rPr lang="ru-RU" b="1" i="1" dirty="0"/>
              <a:t>,</a:t>
            </a:r>
            <a:r>
              <a:rPr lang="ru-RU" dirty="0" smtClean="0"/>
              <a:t>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 smtClean="0"/>
              <a:t>контракти</a:t>
            </a:r>
            <a:r>
              <a:rPr lang="ru-RU" dirty="0" smtClean="0"/>
              <a:t> </a:t>
            </a:r>
            <a:r>
              <a:rPr lang="ru-RU" dirty="0"/>
              <a:t>форвардного типу.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108304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871" y="1011381"/>
            <a:ext cx="9334123" cy="5479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00B050"/>
                </a:solidFill>
              </a:rPr>
              <a:t>За </a:t>
            </a:r>
            <a:r>
              <a:rPr lang="ru-RU" b="1" i="1" dirty="0" err="1">
                <a:solidFill>
                  <a:srgbClr val="00B050"/>
                </a:solidFill>
              </a:rPr>
              <a:t>функціональним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призначенням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i="1" dirty="0"/>
              <a:t>: </a:t>
            </a:r>
          </a:p>
          <a:p>
            <a:r>
              <a:rPr lang="ru-RU" i="1" dirty="0" err="1">
                <a:solidFill>
                  <a:srgbClr val="00B050"/>
                </a:solidFill>
              </a:rPr>
              <a:t>грошовий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ринок</a:t>
            </a:r>
            <a:r>
              <a:rPr lang="ru-RU" i="1" dirty="0"/>
              <a:t>, </a:t>
            </a:r>
            <a:r>
              <a:rPr lang="ru-RU" i="1" dirty="0" err="1"/>
              <a:t>складовими</a:t>
            </a:r>
            <a:r>
              <a:rPr lang="ru-RU" i="1" dirty="0"/>
              <a:t> </a:t>
            </a:r>
            <a:r>
              <a:rPr lang="ru-RU" i="1" dirty="0" err="1"/>
              <a:t>елементами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є: </a:t>
            </a:r>
          </a:p>
          <a:p>
            <a:pPr marL="0" indent="0">
              <a:buNone/>
            </a:pPr>
            <a:r>
              <a:rPr lang="ru-RU" i="1" dirty="0"/>
              <a:t>- </a:t>
            </a:r>
            <a:r>
              <a:rPr lang="ru-RU" i="1" dirty="0" err="1"/>
              <a:t>валютний</a:t>
            </a:r>
            <a:r>
              <a:rPr lang="ru-RU" i="1" dirty="0"/>
              <a:t>;      - </a:t>
            </a:r>
            <a:r>
              <a:rPr lang="ru-RU" i="1" dirty="0" err="1"/>
              <a:t>депозитний</a:t>
            </a:r>
            <a:r>
              <a:rPr lang="ru-RU" i="1" dirty="0"/>
              <a:t>;      - </a:t>
            </a:r>
            <a:r>
              <a:rPr lang="ru-RU" i="1" dirty="0" err="1"/>
              <a:t>кредитний</a:t>
            </a:r>
            <a:r>
              <a:rPr lang="ru-RU" i="1" dirty="0"/>
              <a:t>. </a:t>
            </a:r>
          </a:p>
          <a:p>
            <a:r>
              <a:rPr lang="ru-RU" i="1" dirty="0" err="1" smtClean="0">
                <a:solidFill>
                  <a:srgbClr val="00B050"/>
                </a:solidFill>
              </a:rPr>
              <a:t>ринок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капіталу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dirty="0"/>
              <a:t>– в рамках </a:t>
            </a:r>
            <a:r>
              <a:rPr lang="ru-RU" dirty="0" err="1"/>
              <a:t>даного</a:t>
            </a:r>
            <a:r>
              <a:rPr lang="ru-RU" dirty="0"/>
              <a:t> ринку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мобілізація</a:t>
            </a:r>
            <a:r>
              <a:rPr lang="ru-RU" dirty="0"/>
              <a:t> та </a:t>
            </a:r>
            <a:r>
              <a:rPr lang="ru-RU" dirty="0" err="1"/>
              <a:t>перерозподіл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. До складу ринку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: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боргових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; </a:t>
            </a:r>
            <a:r>
              <a:rPr lang="ru-RU" dirty="0" smtClean="0"/>
              <a:t>      -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; </a:t>
            </a:r>
          </a:p>
          <a:p>
            <a:r>
              <a:rPr lang="ru-RU" i="1" dirty="0" err="1" smtClean="0">
                <a:solidFill>
                  <a:srgbClr val="00B050"/>
                </a:solidFill>
              </a:rPr>
              <a:t>ринок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похідних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фінансових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інструментів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основне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є продаж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, як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об’єктів</a:t>
            </a:r>
            <a:r>
              <a:rPr lang="ru-RU" dirty="0"/>
              <a:t>, але </a:t>
            </a:r>
            <a:r>
              <a:rPr lang="ru-RU" dirty="0" err="1"/>
              <a:t>прив’язаних</a:t>
            </a:r>
            <a:r>
              <a:rPr lang="ru-RU" dirty="0"/>
              <a:t> до базового </a:t>
            </a:r>
            <a:r>
              <a:rPr lang="ru-RU" dirty="0" err="1"/>
              <a:t>фінансового</a:t>
            </a:r>
            <a:r>
              <a:rPr lang="ru-RU" dirty="0"/>
              <a:t> </a:t>
            </a:r>
            <a:r>
              <a:rPr lang="ru-RU" dirty="0" err="1"/>
              <a:t>інструмента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33354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871" y="914399"/>
            <a:ext cx="9334123" cy="5576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За </a:t>
            </a:r>
            <a:r>
              <a:rPr lang="ru-RU" b="1" i="1" dirty="0" err="1">
                <a:solidFill>
                  <a:srgbClr val="00B050"/>
                </a:solidFill>
              </a:rPr>
              <a:t>ознакою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набуття</a:t>
            </a:r>
            <a:r>
              <a:rPr lang="ru-RU" b="1" i="1" dirty="0">
                <a:solidFill>
                  <a:srgbClr val="00B050"/>
                </a:solidFill>
              </a:rPr>
              <a:t> права </a:t>
            </a:r>
            <a:r>
              <a:rPr lang="ru-RU" b="1" i="1" dirty="0" err="1" smtClean="0">
                <a:solidFill>
                  <a:srgbClr val="00B050"/>
                </a:solidFill>
              </a:rPr>
              <a:t>власності</a:t>
            </a:r>
            <a:r>
              <a:rPr lang="ru-RU" b="1" dirty="0" smtClean="0">
                <a:solidFill>
                  <a:srgbClr val="00B050"/>
                </a:solidFill>
              </a:rPr>
              <a:t>: </a:t>
            </a:r>
            <a:endParaRPr lang="ru-RU" b="1" dirty="0">
              <a:solidFill>
                <a:srgbClr val="00B050"/>
              </a:solidFill>
            </a:endParaRPr>
          </a:p>
          <a:p>
            <a:r>
              <a:rPr lang="ru-RU" i="1" dirty="0" err="1" smtClean="0">
                <a:solidFill>
                  <a:srgbClr val="00B050"/>
                </a:solidFill>
              </a:rPr>
              <a:t>ринок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фінансових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інструментів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надають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(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в </a:t>
            </a:r>
            <a:r>
              <a:rPr lang="ru-RU" dirty="0" err="1"/>
              <a:t>капіталі</a:t>
            </a:r>
            <a:r>
              <a:rPr lang="ru-RU" dirty="0"/>
              <a:t>, а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 smtClean="0"/>
              <a:t>простих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привілейованих</a:t>
            </a:r>
            <a:r>
              <a:rPr lang="ru-RU" dirty="0"/>
              <a:t> </a:t>
            </a:r>
            <a:r>
              <a:rPr lang="ru-RU" dirty="0" err="1"/>
              <a:t>акцій</a:t>
            </a:r>
            <a:r>
              <a:rPr lang="ru-RU" dirty="0"/>
              <a:t>, </a:t>
            </a:r>
            <a:r>
              <a:rPr lang="ru-RU" dirty="0" err="1"/>
              <a:t>паїв</a:t>
            </a:r>
            <a:r>
              <a:rPr lang="ru-RU" dirty="0"/>
              <a:t>, </a:t>
            </a:r>
            <a:r>
              <a:rPr lang="ru-RU" dirty="0" err="1"/>
              <a:t>сертифікатів</a:t>
            </a:r>
            <a:r>
              <a:rPr lang="ru-RU" dirty="0"/>
              <a:t> </a:t>
            </a:r>
            <a:r>
              <a:rPr lang="ru-RU" dirty="0" err="1"/>
              <a:t>пайової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аналогічних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); </a:t>
            </a:r>
          </a:p>
          <a:p>
            <a:r>
              <a:rPr lang="ru-RU" i="1" dirty="0" err="1" smtClean="0">
                <a:solidFill>
                  <a:srgbClr val="00B050"/>
                </a:solidFill>
              </a:rPr>
              <a:t>ринок</a:t>
            </a:r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боргових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фінансових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інструментів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dirty="0"/>
              <a:t>(до </a:t>
            </a:r>
            <a:r>
              <a:rPr lang="ru-RU" dirty="0" err="1"/>
              <a:t>даного</a:t>
            </a:r>
            <a:r>
              <a:rPr lang="ru-RU" dirty="0"/>
              <a:t> ринку </a:t>
            </a:r>
            <a:r>
              <a:rPr lang="ru-RU" dirty="0" err="1" smtClean="0"/>
              <a:t>відносять</a:t>
            </a:r>
            <a:r>
              <a:rPr lang="ru-RU" dirty="0" smtClean="0"/>
              <a:t> </a:t>
            </a:r>
            <a:r>
              <a:rPr lang="ru-RU" dirty="0" err="1"/>
              <a:t>кредитний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та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боргових</a:t>
            </a:r>
            <a:r>
              <a:rPr lang="ru-RU" dirty="0"/>
              <a:t> </a:t>
            </a:r>
            <a:r>
              <a:rPr lang="ru-RU" dirty="0" err="1"/>
              <a:t>цінних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) – на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/>
              <a:t>ринку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строковості</a:t>
            </a:r>
            <a:r>
              <a:rPr lang="ru-RU" dirty="0"/>
              <a:t>, </a:t>
            </a:r>
            <a:r>
              <a:rPr lang="ru-RU" dirty="0" err="1"/>
              <a:t>платності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надаються</a:t>
            </a:r>
            <a:r>
              <a:rPr lang="ru-RU" dirty="0"/>
              <a:t> в борг на </a:t>
            </a:r>
            <a:r>
              <a:rPr lang="ru-RU" dirty="0" err="1"/>
              <a:t>певний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та з </a:t>
            </a:r>
            <a:r>
              <a:rPr lang="ru-RU" dirty="0" err="1"/>
              <a:t>обов’язковою</a:t>
            </a:r>
            <a:r>
              <a:rPr lang="ru-RU" dirty="0"/>
              <a:t> </a:t>
            </a:r>
            <a:r>
              <a:rPr lang="ru-RU" dirty="0" err="1"/>
              <a:t>виплатою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. </a:t>
            </a:r>
          </a:p>
          <a:p>
            <a:pPr marL="0" indent="0"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За </a:t>
            </a:r>
            <a:r>
              <a:rPr lang="ru-RU" b="1" i="1" dirty="0" err="1">
                <a:solidFill>
                  <a:srgbClr val="00B050"/>
                </a:solidFill>
              </a:rPr>
              <a:t>територіальною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ознакою</a:t>
            </a:r>
            <a:r>
              <a:rPr lang="ru-RU" b="1" dirty="0">
                <a:solidFill>
                  <a:srgbClr val="00B050"/>
                </a:solidFill>
              </a:rPr>
              <a:t>: </a:t>
            </a:r>
          </a:p>
          <a:p>
            <a:r>
              <a:rPr lang="ru-RU" dirty="0" err="1" smtClean="0"/>
              <a:t>регіональний</a:t>
            </a:r>
            <a:r>
              <a:rPr lang="ru-RU" dirty="0" smtClean="0"/>
              <a:t> </a:t>
            </a:r>
            <a:r>
              <a:rPr lang="ru-RU" dirty="0" err="1"/>
              <a:t>ринок</a:t>
            </a:r>
            <a:r>
              <a:rPr lang="ru-RU" dirty="0"/>
              <a:t>; </a:t>
            </a:r>
          </a:p>
          <a:p>
            <a:r>
              <a:rPr lang="ru-RU" dirty="0" err="1" smtClean="0"/>
              <a:t>національний</a:t>
            </a:r>
            <a:r>
              <a:rPr lang="ru-RU" dirty="0" smtClean="0"/>
              <a:t> </a:t>
            </a:r>
            <a:r>
              <a:rPr lang="ru-RU" dirty="0" err="1"/>
              <a:t>ринок</a:t>
            </a:r>
            <a:r>
              <a:rPr lang="ru-RU" dirty="0"/>
              <a:t> (в межах </a:t>
            </a:r>
            <a:r>
              <a:rPr lang="ru-RU" dirty="0" err="1"/>
              <a:t>країни</a:t>
            </a:r>
            <a:r>
              <a:rPr lang="ru-RU" dirty="0"/>
              <a:t>); </a:t>
            </a:r>
          </a:p>
          <a:p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/>
              <a:t>ринок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467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775855"/>
            <a:ext cx="8596668" cy="5624945"/>
          </a:xfrm>
        </p:spPr>
        <p:txBody>
          <a:bodyPr/>
          <a:lstStyle/>
          <a:p>
            <a:r>
              <a:rPr lang="ru-RU" dirty="0"/>
              <a:t>З </a:t>
            </a:r>
            <a:r>
              <a:rPr lang="ru-RU" dirty="0" err="1"/>
              <a:t>функціонального</a:t>
            </a:r>
            <a:r>
              <a:rPr lang="ru-RU" dirty="0"/>
              <a:t> </a:t>
            </a:r>
            <a:r>
              <a:rPr lang="ru-RU" dirty="0" err="1"/>
              <a:t>погляду</a:t>
            </a:r>
            <a:r>
              <a:rPr lang="ru-RU" dirty="0"/>
              <a:t>,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– система </a:t>
            </a:r>
            <a:r>
              <a:rPr lang="ru-RU" dirty="0" err="1"/>
              <a:t>ринкових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об’єктом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грошовий</a:t>
            </a:r>
            <a:r>
              <a:rPr lang="ru-RU" dirty="0"/>
              <a:t> </a:t>
            </a:r>
            <a:r>
              <a:rPr lang="ru-RU" dirty="0" err="1" smtClean="0"/>
              <a:t>капітал</a:t>
            </a:r>
            <a:r>
              <a:rPr lang="ru-RU" dirty="0" smtClean="0"/>
              <a:t> </a:t>
            </a:r>
            <a:r>
              <a:rPr lang="ru-RU" dirty="0"/>
              <a:t>і яка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акумуляцію</a:t>
            </a:r>
            <a:r>
              <a:rPr lang="ru-RU" dirty="0"/>
              <a:t> та </a:t>
            </a:r>
            <a:r>
              <a:rPr lang="ru-RU" dirty="0" err="1"/>
              <a:t>перерозподіл</a:t>
            </a:r>
            <a:r>
              <a:rPr lang="ru-RU" dirty="0"/>
              <a:t>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потоків</a:t>
            </a:r>
            <a:r>
              <a:rPr lang="ru-RU" dirty="0"/>
              <a:t>, </a:t>
            </a:r>
            <a:r>
              <a:rPr lang="ru-RU" dirty="0" err="1"/>
              <a:t>створюючи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безперервності</a:t>
            </a:r>
            <a:r>
              <a:rPr lang="ru-RU" dirty="0"/>
              <a:t> та </a:t>
            </a:r>
            <a:r>
              <a:rPr lang="ru-RU" dirty="0" err="1"/>
              <a:t>рентабельності</a:t>
            </a:r>
            <a:r>
              <a:rPr lang="ru-RU" dirty="0"/>
              <a:t> </a:t>
            </a:r>
            <a:r>
              <a:rPr lang="ru-RU" dirty="0" err="1" smtClean="0"/>
              <a:t>виробництва</a:t>
            </a:r>
            <a:r>
              <a:rPr lang="ru-RU" dirty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З </a:t>
            </a:r>
            <a:r>
              <a:rPr lang="ru-RU" dirty="0" err="1"/>
              <a:t>інституційного</a:t>
            </a:r>
            <a:r>
              <a:rPr lang="ru-RU" dirty="0"/>
              <a:t> </a:t>
            </a:r>
            <a:r>
              <a:rPr lang="ru-RU" dirty="0" err="1"/>
              <a:t>погляду</a:t>
            </a:r>
            <a:r>
              <a:rPr lang="ru-RU" dirty="0"/>
              <a:t>, </a:t>
            </a:r>
            <a:r>
              <a:rPr lang="ru-RU" dirty="0" err="1"/>
              <a:t>світовий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 smtClean="0"/>
              <a:t>сукупність</a:t>
            </a:r>
            <a:r>
              <a:rPr lang="ru-RU" dirty="0" smtClean="0"/>
              <a:t> 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спеціалізованих</a:t>
            </a:r>
            <a:r>
              <a:rPr lang="ru-RU" dirty="0"/>
              <a:t> </a:t>
            </a:r>
            <a:r>
              <a:rPr lang="ru-RU" dirty="0" err="1"/>
              <a:t>фінансово-кредитних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 smtClean="0"/>
              <a:t>фондових</a:t>
            </a:r>
            <a:r>
              <a:rPr lang="ru-RU" dirty="0" smtClean="0"/>
              <a:t> </a:t>
            </a:r>
            <a:r>
              <a:rPr lang="ru-RU" dirty="0" err="1"/>
              <a:t>бірж</a:t>
            </a:r>
            <a:r>
              <a:rPr lang="ru-RU" dirty="0"/>
              <a:t>, через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рух</a:t>
            </a:r>
            <a:r>
              <a:rPr lang="ru-RU" dirty="0"/>
              <a:t>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потоків</a:t>
            </a:r>
            <a:r>
              <a:rPr lang="ru-RU" dirty="0"/>
              <a:t> та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посередниками</a:t>
            </a:r>
            <a:r>
              <a:rPr lang="ru-RU" dirty="0"/>
              <a:t> </a:t>
            </a:r>
            <a:r>
              <a:rPr lang="ru-RU" dirty="0" err="1"/>
              <a:t>перерозподілу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smtClean="0"/>
              <a:t>кредиторами </a:t>
            </a:r>
            <a:r>
              <a:rPr lang="ru-RU" dirty="0"/>
              <a:t>і </a:t>
            </a:r>
            <a:r>
              <a:rPr lang="ru-RU" dirty="0" err="1"/>
              <a:t>позичальниками</a:t>
            </a:r>
            <a:r>
              <a:rPr lang="ru-RU" dirty="0"/>
              <a:t>, </a:t>
            </a:r>
            <a:r>
              <a:rPr lang="ru-RU" dirty="0" err="1"/>
              <a:t>продавцями</a:t>
            </a:r>
            <a:r>
              <a:rPr lang="ru-RU" dirty="0"/>
              <a:t> і </a:t>
            </a:r>
            <a:r>
              <a:rPr lang="ru-RU" dirty="0" err="1"/>
              <a:t>покупцями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 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Головна </a:t>
            </a:r>
            <a:r>
              <a:rPr lang="ru-RU" b="1" i="1" dirty="0" err="1"/>
              <a:t>функція</a:t>
            </a:r>
            <a:r>
              <a:rPr lang="ru-RU" b="1" i="1" dirty="0"/>
              <a:t> </a:t>
            </a:r>
            <a:r>
              <a:rPr lang="ru-RU" b="1" i="1" dirty="0" err="1"/>
              <a:t>міжнародного</a:t>
            </a:r>
            <a:r>
              <a:rPr lang="ru-RU" b="1" i="1" dirty="0"/>
              <a:t> </a:t>
            </a:r>
            <a:r>
              <a:rPr lang="ru-RU" b="1" i="1" dirty="0" err="1"/>
              <a:t>фінансового</a:t>
            </a:r>
            <a:r>
              <a:rPr lang="ru-RU" b="1" i="1" dirty="0"/>
              <a:t> ринку </a:t>
            </a:r>
            <a:r>
              <a:rPr lang="ru-RU" dirty="0" err="1"/>
              <a:t>полягає</a:t>
            </a:r>
            <a:r>
              <a:rPr lang="ru-RU" dirty="0"/>
              <a:t> у </a:t>
            </a:r>
            <a:r>
              <a:rPr lang="ru-RU" dirty="0" err="1" smtClean="0"/>
              <a:t>забезпеченні</a:t>
            </a:r>
            <a:r>
              <a:rPr lang="ru-RU" dirty="0" smtClean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ліквідності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 smtClean="0"/>
              <a:t>залучати</a:t>
            </a:r>
            <a:r>
              <a:rPr lang="ru-RU" dirty="0" smtClean="0"/>
              <a:t> </a:t>
            </a:r>
            <a:r>
              <a:rPr lang="ru-RU" dirty="0" err="1"/>
              <a:t>достатню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формах на </a:t>
            </a:r>
            <a:r>
              <a:rPr lang="ru-RU" dirty="0" err="1"/>
              <a:t>вигідних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на </a:t>
            </a:r>
            <a:r>
              <a:rPr lang="ru-RU" dirty="0" err="1"/>
              <a:t>наднаціональному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2395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247" y="108643"/>
            <a:ext cx="9180212" cy="641890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 </a:t>
            </a:r>
            <a:r>
              <a:rPr lang="ru-RU" sz="2200" b="1" i="1" dirty="0" err="1"/>
              <a:t>Функції</a:t>
            </a:r>
            <a:r>
              <a:rPr lang="ru-RU" sz="2200" b="1" i="1" dirty="0"/>
              <a:t> </a:t>
            </a:r>
            <a:r>
              <a:rPr lang="ru-RU" sz="2200" b="1" i="1" dirty="0" err="1"/>
              <a:t>фінансового</a:t>
            </a:r>
            <a:r>
              <a:rPr lang="ru-RU" sz="2200" b="1" i="1" dirty="0"/>
              <a:t> ринку: </a:t>
            </a:r>
          </a:p>
          <a:p>
            <a:r>
              <a:rPr lang="ru-RU" dirty="0" err="1" smtClean="0"/>
              <a:t>мобілізація</a:t>
            </a:r>
            <a:r>
              <a:rPr lang="ru-RU" dirty="0" smtClean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 smtClean="0"/>
              <a:t>населення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домогосподарств</a:t>
            </a:r>
            <a:r>
              <a:rPr lang="ru-RU" dirty="0"/>
              <a:t>),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,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/>
              <a:t>інвесторів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трансформація</a:t>
            </a:r>
            <a:r>
              <a:rPr lang="ru-RU" dirty="0"/>
              <a:t> у </a:t>
            </a:r>
            <a:r>
              <a:rPr lang="ru-RU" dirty="0" err="1"/>
              <a:t>фінансовий</a:t>
            </a:r>
            <a:r>
              <a:rPr lang="ru-RU" dirty="0"/>
              <a:t> </a:t>
            </a:r>
            <a:r>
              <a:rPr lang="ru-RU" dirty="0" err="1"/>
              <a:t>капітал</a:t>
            </a:r>
            <a:r>
              <a:rPr lang="ru-RU" dirty="0"/>
              <a:t>; </a:t>
            </a:r>
          </a:p>
          <a:p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покупцем</a:t>
            </a:r>
            <a:r>
              <a:rPr lang="ru-RU" dirty="0"/>
              <a:t> та </a:t>
            </a:r>
            <a:r>
              <a:rPr lang="ru-RU" dirty="0" err="1"/>
              <a:t>продавцем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 smtClean="0"/>
              <a:t>ресурсів</a:t>
            </a:r>
            <a:r>
              <a:rPr lang="ru-RU" dirty="0"/>
              <a:t>, результатом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рівноважної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 </a:t>
            </a:r>
            <a:r>
              <a:rPr lang="ru-RU" dirty="0" err="1"/>
              <a:t>попиту</a:t>
            </a:r>
            <a:r>
              <a:rPr lang="ru-RU" dirty="0"/>
              <a:t> і </a:t>
            </a:r>
            <a:r>
              <a:rPr lang="ru-RU" dirty="0" err="1"/>
              <a:t>пропозиції</a:t>
            </a:r>
            <a:r>
              <a:rPr lang="ru-RU" dirty="0"/>
              <a:t>; </a:t>
            </a:r>
          </a:p>
          <a:p>
            <a:r>
              <a:rPr lang="ru-RU" dirty="0" err="1" smtClean="0"/>
              <a:t>перерозподіл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взаємовигідних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/>
              <a:t>ресурсів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метою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ефективного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; </a:t>
            </a:r>
          </a:p>
          <a:p>
            <a:r>
              <a:rPr lang="ru-RU" dirty="0" err="1" smtClean="0"/>
              <a:t>фінансовий</a:t>
            </a:r>
            <a:r>
              <a:rPr lang="ru-RU" dirty="0" smtClean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такого </a:t>
            </a:r>
            <a:r>
              <a:rPr lang="ru-RU" dirty="0" err="1"/>
              <a:t>механізму</a:t>
            </a:r>
            <a:r>
              <a:rPr lang="ru-RU" dirty="0"/>
              <a:t> </a:t>
            </a:r>
            <a:r>
              <a:rPr lang="ru-RU" dirty="0" err="1" smtClean="0"/>
              <a:t>функціонування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забезпечив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і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 smtClean="0"/>
              <a:t>попиту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активи</a:t>
            </a:r>
            <a:r>
              <a:rPr lang="ru-RU" dirty="0"/>
              <a:t> та </a:t>
            </a:r>
            <a:r>
              <a:rPr lang="ru-RU" dirty="0" err="1"/>
              <a:t>своєчасне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в </a:t>
            </a:r>
            <a:r>
              <a:rPr lang="ru-RU" dirty="0" smtClean="0"/>
              <a:t>межах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потребу в </a:t>
            </a:r>
            <a:r>
              <a:rPr lang="ru-RU" dirty="0" err="1" smtClean="0"/>
              <a:t>залученні</a:t>
            </a:r>
            <a:r>
              <a:rPr lang="ru-RU" dirty="0" smtClean="0"/>
              <a:t> </a:t>
            </a:r>
            <a:r>
              <a:rPr lang="ru-RU" dirty="0" err="1"/>
              <a:t>капіталу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; </a:t>
            </a:r>
          </a:p>
          <a:p>
            <a:r>
              <a:rPr lang="ru-RU" dirty="0" err="1" smtClean="0"/>
              <a:t>ефективно</a:t>
            </a:r>
            <a:r>
              <a:rPr lang="ru-RU" dirty="0" smtClean="0"/>
              <a:t> </a:t>
            </a:r>
            <a:r>
              <a:rPr lang="ru-RU" dirty="0" err="1"/>
              <a:t>функціонуючий</a:t>
            </a:r>
            <a:r>
              <a:rPr lang="ru-RU" dirty="0"/>
              <a:t> </a:t>
            </a:r>
            <a:r>
              <a:rPr lang="ru-RU" dirty="0" err="1"/>
              <a:t>фінансовий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підвищує</a:t>
            </a:r>
            <a:r>
              <a:rPr lang="ru-RU" dirty="0"/>
              <a:t> </a:t>
            </a:r>
            <a:r>
              <a:rPr lang="ru-RU" dirty="0" err="1"/>
              <a:t>ліквідність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обігу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активу у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</a:t>
            </a:r>
            <a:r>
              <a:rPr lang="ru-RU" dirty="0" err="1"/>
              <a:t>достатньо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(за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високоефективної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посередників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даному</a:t>
            </a:r>
            <a:r>
              <a:rPr lang="ru-RU" dirty="0"/>
              <a:t> ринку); </a:t>
            </a:r>
            <a:endParaRPr lang="ru-RU" dirty="0" smtClean="0"/>
          </a:p>
          <a:p>
            <a:r>
              <a:rPr lang="ru-RU" dirty="0" err="1" smtClean="0"/>
              <a:t>організаційна</a:t>
            </a:r>
            <a:r>
              <a:rPr lang="ru-RU" dirty="0" smtClean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ринку,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доведення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до </a:t>
            </a:r>
            <a:r>
              <a:rPr lang="ru-RU" dirty="0" err="1"/>
              <a:t>споживача</a:t>
            </a:r>
            <a:r>
              <a:rPr lang="ru-RU" dirty="0"/>
              <a:t>, яка </a:t>
            </a:r>
            <a:r>
              <a:rPr lang="ru-RU" dirty="0" err="1" smtClean="0"/>
              <a:t>виявляється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інститутів</a:t>
            </a:r>
            <a:r>
              <a:rPr lang="ru-RU" dirty="0"/>
              <a:t> з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/>
              <a:t>активів</a:t>
            </a:r>
            <a:r>
              <a:rPr lang="ru-RU" dirty="0"/>
              <a:t> (</a:t>
            </a:r>
            <a:r>
              <a:rPr lang="ru-RU" dirty="0" err="1"/>
              <a:t>банків</a:t>
            </a:r>
            <a:r>
              <a:rPr lang="ru-RU" dirty="0"/>
              <a:t>, </a:t>
            </a:r>
            <a:r>
              <a:rPr lang="ru-RU" dirty="0" err="1"/>
              <a:t>бірж</a:t>
            </a:r>
            <a:r>
              <a:rPr lang="ru-RU" dirty="0"/>
              <a:t> </a:t>
            </a:r>
            <a:r>
              <a:rPr lang="ru-RU" dirty="0" err="1"/>
              <a:t>брокерських</a:t>
            </a:r>
            <a:r>
              <a:rPr lang="ru-RU" dirty="0"/>
              <a:t> контор, </a:t>
            </a:r>
            <a:r>
              <a:rPr lang="ru-RU" dirty="0" err="1"/>
              <a:t>інвестиційних</a:t>
            </a:r>
            <a:r>
              <a:rPr lang="ru-RU" dirty="0"/>
              <a:t> </a:t>
            </a:r>
            <a:r>
              <a:rPr lang="ru-RU" dirty="0" err="1"/>
              <a:t>фондів</a:t>
            </a:r>
            <a:r>
              <a:rPr lang="ru-RU" dirty="0"/>
              <a:t>, </a:t>
            </a:r>
            <a:r>
              <a:rPr lang="ru-RU" dirty="0" err="1"/>
              <a:t>фондових</a:t>
            </a:r>
            <a:r>
              <a:rPr lang="ru-RU" dirty="0"/>
              <a:t> </a:t>
            </a:r>
            <a:r>
              <a:rPr lang="ru-RU" dirty="0" err="1"/>
              <a:t>магазинів</a:t>
            </a:r>
            <a:r>
              <a:rPr lang="ru-RU" dirty="0"/>
              <a:t>, </a:t>
            </a:r>
            <a:r>
              <a:rPr lang="ru-RU" dirty="0" err="1"/>
              <a:t>страхових</a:t>
            </a:r>
            <a:r>
              <a:rPr lang="ru-RU" dirty="0"/>
              <a:t> </a:t>
            </a:r>
            <a:r>
              <a:rPr lang="ru-RU" dirty="0" err="1"/>
              <a:t>компаній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</a:t>
            </a:r>
          </a:p>
          <a:p>
            <a:r>
              <a:rPr lang="ru-RU" dirty="0" err="1" smtClean="0"/>
              <a:t>фінансовий</a:t>
            </a:r>
            <a:r>
              <a:rPr lang="ru-RU" dirty="0" smtClean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прискорення</a:t>
            </a:r>
            <a:r>
              <a:rPr lang="ru-RU" dirty="0"/>
              <a:t> обороту </a:t>
            </a:r>
            <a:r>
              <a:rPr lang="ru-RU" dirty="0" err="1" smtClean="0"/>
              <a:t>капіталу</a:t>
            </a:r>
            <a:r>
              <a:rPr lang="ru-RU" dirty="0" smtClean="0"/>
              <a:t> </a:t>
            </a:r>
            <a:r>
              <a:rPr lang="ru-RU" dirty="0" err="1"/>
              <a:t>суб’єктів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активізації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у </a:t>
            </a:r>
            <a:r>
              <a:rPr lang="ru-RU" dirty="0" err="1" smtClean="0"/>
              <a:t>країні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6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9176"/>
            <a:ext cx="8596668" cy="6373639"/>
          </a:xfrm>
        </p:spPr>
        <p:txBody>
          <a:bodyPr>
            <a:normAutofit/>
          </a:bodyPr>
          <a:lstStyle/>
          <a:p>
            <a:r>
              <a:rPr lang="ru-RU" sz="2000" b="1" i="1" dirty="0" err="1" smtClean="0"/>
              <a:t>Учасники</a:t>
            </a:r>
            <a:r>
              <a:rPr lang="ru-RU" sz="2000" b="1" i="1" dirty="0" smtClean="0"/>
              <a:t> </a:t>
            </a:r>
            <a:r>
              <a:rPr lang="ru-RU" sz="2000" b="1" i="1" dirty="0" err="1"/>
              <a:t>міжнародного</a:t>
            </a:r>
            <a:r>
              <a:rPr lang="ru-RU" sz="2000" b="1" i="1" dirty="0"/>
              <a:t> </a:t>
            </a:r>
            <a:r>
              <a:rPr lang="ru-RU" sz="2000" b="1" i="1" dirty="0" err="1"/>
              <a:t>фінансового</a:t>
            </a:r>
            <a:r>
              <a:rPr lang="ru-RU" sz="2000" b="1" i="1" dirty="0"/>
              <a:t> ринку </a:t>
            </a:r>
            <a:r>
              <a:rPr lang="ru-RU" dirty="0" smtClean="0"/>
              <a:t>з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сукупність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кредитно-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установ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через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здійснюється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рух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позичкового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капіталу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сфері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міжнародних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економічни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відносин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ru-RU" b="1" i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За метою та мотивами </a:t>
            </a:r>
            <a:r>
              <a:rPr lang="ru-RU" b="1" i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участі</a:t>
            </a:r>
            <a:r>
              <a:rPr lang="ru-RU" b="1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ринку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Хеджери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учасники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світового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ринку,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використовують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інструменти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ринку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деривативів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страхування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курсового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цінового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ризику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ризику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трансферту,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притаманний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інструментам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активів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конкретних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угод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ринку “спот”.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Вимогам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процесі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угоди, як правило,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реальний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інструмент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матиме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момент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виконання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угоди.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Хеджування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проведення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операцій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спрямованих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мінімізацію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фінансових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ризиків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пов’язаних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існуючими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майбутніми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позиціями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досягається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шляхом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створення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позиції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ринку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деривативів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була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протилежна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позиції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вже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існує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планується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на ринку реального активу. </a:t>
            </a:r>
          </a:p>
          <a:p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Спекулянти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укладають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угоди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виключно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 метою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заробити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сприятливому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русі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курсів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і тому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рух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курсу для них є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бажаним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Вони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здійснюють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купівлю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(продаж)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контрактів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щоб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пізніше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продати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купити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вищою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нижчою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ціною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і не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мають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меті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страхувати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поточні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й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майбутні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позиції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курсового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ризику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431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53497"/>
            <a:ext cx="8596668" cy="6292158"/>
          </a:xfrm>
        </p:spPr>
        <p:txBody>
          <a:bodyPr>
            <a:normAutofit lnSpcReduction="10000"/>
          </a:bodyPr>
          <a:lstStyle/>
          <a:p>
            <a:r>
              <a:rPr lang="ru-RU" i="1" dirty="0">
                <a:solidFill>
                  <a:srgbClr val="00B050"/>
                </a:solidFill>
              </a:rPr>
              <a:t>ІІ. За </a:t>
            </a:r>
            <a:r>
              <a:rPr lang="ru-RU" i="1" dirty="0" err="1">
                <a:solidFill>
                  <a:srgbClr val="00B050"/>
                </a:solidFill>
              </a:rPr>
              <a:t>країнами</a:t>
            </a:r>
            <a:r>
              <a:rPr lang="ru-RU" i="1" dirty="0">
                <a:solidFill>
                  <a:srgbClr val="00B050"/>
                </a:solidFill>
              </a:rPr>
              <a:t> </a:t>
            </a:r>
            <a:r>
              <a:rPr lang="ru-RU" i="1" dirty="0" err="1">
                <a:solidFill>
                  <a:srgbClr val="00B050"/>
                </a:solidFill>
              </a:rPr>
              <a:t>походження</a:t>
            </a:r>
            <a:r>
              <a:rPr lang="ru-RU" i="1" dirty="0">
                <a:solidFill>
                  <a:srgbClr val="00B050"/>
                </a:solidFill>
              </a:rPr>
              <a:t>: 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Розвинуті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</a:t>
            </a:r>
          </a:p>
          <a:p>
            <a:r>
              <a:rPr lang="ru-RU" dirty="0"/>
              <a:t>2.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Міжнародні</a:t>
            </a:r>
            <a:r>
              <a:rPr lang="ru-RU" dirty="0"/>
              <a:t> </a:t>
            </a:r>
            <a:r>
              <a:rPr lang="ru-RU" dirty="0" err="1"/>
              <a:t>інституції</a:t>
            </a:r>
            <a:r>
              <a:rPr lang="ru-RU" dirty="0"/>
              <a:t>. </a:t>
            </a:r>
          </a:p>
          <a:p>
            <a:r>
              <a:rPr lang="ru-RU" dirty="0"/>
              <a:t>4. </a:t>
            </a:r>
            <a:r>
              <a:rPr lang="ru-RU" dirty="0" err="1"/>
              <a:t>Офшорні</a:t>
            </a:r>
            <a:r>
              <a:rPr lang="ru-RU" dirty="0"/>
              <a:t> </a:t>
            </a:r>
            <a:r>
              <a:rPr lang="ru-RU" dirty="0" err="1"/>
              <a:t>центри</a:t>
            </a:r>
            <a:r>
              <a:rPr lang="ru-RU" dirty="0"/>
              <a:t>. </a:t>
            </a:r>
          </a:p>
          <a:p>
            <a:r>
              <a:rPr lang="ru-RU" i="1" dirty="0">
                <a:solidFill>
                  <a:srgbClr val="00B050"/>
                </a:solidFill>
              </a:rPr>
              <a:t>ІІІ. За типами </a:t>
            </a:r>
            <a:r>
              <a:rPr lang="ru-RU" i="1" dirty="0" err="1">
                <a:solidFill>
                  <a:srgbClr val="00B050"/>
                </a:solidFill>
              </a:rPr>
              <a:t>інвесторів</a:t>
            </a:r>
            <a:r>
              <a:rPr lang="ru-RU" i="1" dirty="0">
                <a:solidFill>
                  <a:srgbClr val="00B050"/>
                </a:solidFill>
              </a:rPr>
              <a:t>: 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ru-RU" dirty="0"/>
              <a:t>1. </a:t>
            </a:r>
            <a:r>
              <a:rPr lang="ru-RU" dirty="0" err="1"/>
              <a:t>Фізичні</a:t>
            </a:r>
            <a:r>
              <a:rPr lang="ru-RU" dirty="0"/>
              <a:t> особи. </a:t>
            </a:r>
          </a:p>
          <a:p>
            <a:r>
              <a:rPr lang="ru-RU" dirty="0"/>
              <a:t>2. </a:t>
            </a:r>
            <a:r>
              <a:rPr lang="ru-RU" dirty="0" err="1"/>
              <a:t>Юридичні</a:t>
            </a:r>
            <a:r>
              <a:rPr lang="ru-RU" dirty="0"/>
              <a:t> особи.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Оскільки</a:t>
            </a:r>
            <a:r>
              <a:rPr lang="ru-RU" dirty="0"/>
              <a:t> на </a:t>
            </a:r>
            <a:r>
              <a:rPr lang="ru-RU" dirty="0" err="1"/>
              <a:t>світовому</a:t>
            </a:r>
            <a:r>
              <a:rPr lang="ru-RU" dirty="0"/>
              <a:t> </a:t>
            </a:r>
            <a:r>
              <a:rPr lang="ru-RU" dirty="0" err="1"/>
              <a:t>фінансовому</a:t>
            </a:r>
            <a:r>
              <a:rPr lang="ru-RU" dirty="0"/>
              <a:t> ринку </a:t>
            </a:r>
            <a:r>
              <a:rPr lang="ru-RU" dirty="0" err="1"/>
              <a:t>гроші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/>
              <a:t>інструменти</a:t>
            </a:r>
            <a:r>
              <a:rPr lang="ru-RU" dirty="0"/>
              <a:t> </a:t>
            </a:r>
            <a:r>
              <a:rPr lang="ru-RU" dirty="0" err="1"/>
              <a:t>постійно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у </a:t>
            </a:r>
            <a:r>
              <a:rPr lang="ru-RU" dirty="0" err="1"/>
              <a:t>русі</a:t>
            </a:r>
            <a:r>
              <a:rPr lang="ru-RU" dirty="0"/>
              <a:t>, </a:t>
            </a:r>
            <a:r>
              <a:rPr lang="ru-RU" dirty="0" err="1"/>
              <a:t>переміщуючись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приватної</a:t>
            </a:r>
            <a:r>
              <a:rPr lang="ru-RU" dirty="0"/>
              <a:t> особи до </a:t>
            </a:r>
            <a:r>
              <a:rPr lang="ru-RU" dirty="0" err="1"/>
              <a:t>іншої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, то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в </a:t>
            </a:r>
            <a:r>
              <a:rPr lang="ru-RU" dirty="0" err="1"/>
              <a:t>існуванні</a:t>
            </a:r>
            <a:r>
              <a:rPr lang="ru-RU" dirty="0"/>
              <a:t> </a:t>
            </a:r>
            <a:r>
              <a:rPr lang="ru-RU" dirty="0" err="1"/>
              <a:t>найрізноманітніших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/>
              <a:t>посередників</a:t>
            </a:r>
            <a:r>
              <a:rPr lang="ru-RU" dirty="0"/>
              <a:t>. </a:t>
            </a:r>
          </a:p>
          <a:p>
            <a:r>
              <a:rPr lang="ru-RU" b="1" i="1" dirty="0" err="1">
                <a:solidFill>
                  <a:srgbClr val="00B050"/>
                </a:solidFill>
              </a:rPr>
              <a:t>Фінансові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посередники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фінансові</a:t>
            </a:r>
            <a:r>
              <a:rPr lang="ru-RU" dirty="0"/>
              <a:t> установи, </a:t>
            </a:r>
            <a:r>
              <a:rPr lang="ru-RU" dirty="0" err="1"/>
              <a:t>чиї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в </a:t>
            </a:r>
            <a:r>
              <a:rPr lang="ru-RU" dirty="0" err="1"/>
              <a:t>акумулюванні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і </a:t>
            </a:r>
            <a:r>
              <a:rPr lang="ru-RU" dirty="0" err="1"/>
              <a:t>подальшому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наданні</a:t>
            </a:r>
            <a:r>
              <a:rPr lang="ru-RU" dirty="0"/>
              <a:t> на </a:t>
            </a:r>
            <a:r>
              <a:rPr lang="ru-RU" dirty="0" err="1"/>
              <a:t>комерційних</a:t>
            </a:r>
            <a:r>
              <a:rPr lang="ru-RU" dirty="0"/>
              <a:t> засадах у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позичальників</a:t>
            </a:r>
            <a:r>
              <a:rPr lang="ru-RU" dirty="0"/>
              <a:t>. </a:t>
            </a:r>
          </a:p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посередників</a:t>
            </a:r>
            <a:r>
              <a:rPr lang="ru-RU" dirty="0"/>
              <a:t> </a:t>
            </a:r>
            <a:r>
              <a:rPr lang="ru-RU" dirty="0" err="1"/>
              <a:t>належне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суб`єкти</a:t>
            </a:r>
            <a:r>
              <a:rPr lang="ru-RU" dirty="0"/>
              <a:t> </a:t>
            </a:r>
            <a:r>
              <a:rPr lang="ru-RU" dirty="0" err="1"/>
              <a:t>банківської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небанківські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та </a:t>
            </a:r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, </a:t>
            </a:r>
            <a:r>
              <a:rPr lang="ru-RU" dirty="0" err="1"/>
              <a:t>контрактні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841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35391"/>
            <a:ext cx="8596668" cy="607487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До складу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посередників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кредитно-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b="1" i="1" dirty="0" err="1" smtClean="0">
                <a:solidFill>
                  <a:srgbClr val="00B050"/>
                </a:solidFill>
              </a:rPr>
              <a:t>депозитні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>
                <a:solidFill>
                  <a:srgbClr val="00B050"/>
                </a:solidFill>
              </a:rPr>
              <a:t>установи </a:t>
            </a:r>
            <a:r>
              <a:rPr lang="ru-RU" dirty="0"/>
              <a:t>(</a:t>
            </a:r>
            <a:r>
              <a:rPr lang="ru-RU" dirty="0" err="1"/>
              <a:t>комерційні</a:t>
            </a:r>
            <a:r>
              <a:rPr lang="ru-RU" dirty="0"/>
              <a:t> банки та </a:t>
            </a:r>
            <a:r>
              <a:rPr lang="ru-RU" dirty="0" err="1"/>
              <a:t>ощадні</a:t>
            </a:r>
            <a:r>
              <a:rPr lang="ru-RU" dirty="0"/>
              <a:t> установи, </a:t>
            </a:r>
            <a:r>
              <a:rPr lang="ru-RU" dirty="0" err="1"/>
              <a:t>взаємоощадні</a:t>
            </a:r>
            <a:r>
              <a:rPr lang="ru-RU" dirty="0"/>
              <a:t> банки, </a:t>
            </a:r>
            <a:r>
              <a:rPr lang="ru-RU" dirty="0" err="1"/>
              <a:t>позико-ощадні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та </a:t>
            </a:r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спілки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b="1" i="1" dirty="0" err="1" smtClean="0">
                <a:solidFill>
                  <a:srgbClr val="00B050"/>
                </a:solidFill>
              </a:rPr>
              <a:t>ощадні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>
                <a:solidFill>
                  <a:srgbClr val="00B050"/>
                </a:solidFill>
              </a:rPr>
              <a:t>установи контрактного типу </a:t>
            </a:r>
            <a:r>
              <a:rPr lang="ru-RU" dirty="0"/>
              <a:t>(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компанії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компанії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страхування</a:t>
            </a:r>
            <a:r>
              <a:rPr lang="ru-RU" dirty="0"/>
              <a:t>, </a:t>
            </a:r>
            <a:r>
              <a:rPr lang="ru-RU" dirty="0" err="1"/>
              <a:t>пенсійні</a:t>
            </a:r>
            <a:r>
              <a:rPr lang="ru-RU" dirty="0"/>
              <a:t> </a:t>
            </a:r>
            <a:r>
              <a:rPr lang="ru-RU" dirty="0" err="1"/>
              <a:t>фонди</a:t>
            </a:r>
            <a:r>
              <a:rPr lang="ru-RU" dirty="0" smtClean="0"/>
              <a:t>);</a:t>
            </a:r>
          </a:p>
          <a:p>
            <a:r>
              <a:rPr lang="ru-RU" b="1" i="1" dirty="0" err="1" smtClean="0">
                <a:solidFill>
                  <a:srgbClr val="00B050"/>
                </a:solidFill>
              </a:rPr>
              <a:t>інвестиційні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 err="1">
                <a:solidFill>
                  <a:srgbClr val="00B050"/>
                </a:solidFill>
              </a:rPr>
              <a:t>посередники</a:t>
            </a:r>
            <a:r>
              <a:rPr lang="ru-RU" b="1" i="1" dirty="0">
                <a:solidFill>
                  <a:srgbClr val="00B050"/>
                </a:solidFill>
              </a:rPr>
              <a:t> </a:t>
            </a:r>
            <a:r>
              <a:rPr lang="ru-RU" dirty="0"/>
              <a:t>(</a:t>
            </a:r>
            <a:r>
              <a:rPr lang="ru-RU" dirty="0" err="1" smtClean="0"/>
              <a:t>інвестиційні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іпотечні</a:t>
            </a:r>
            <a:r>
              <a:rPr lang="ru-RU" dirty="0"/>
              <a:t> банки,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). </a:t>
            </a:r>
          </a:p>
          <a:p>
            <a:pPr marL="0" indent="0">
              <a:buNone/>
            </a:pPr>
            <a:r>
              <a:rPr lang="ru-RU" b="1" i="1" dirty="0"/>
              <a:t>Базовою основою для </a:t>
            </a:r>
            <a:r>
              <a:rPr lang="ru-RU" b="1" i="1" dirty="0" err="1"/>
              <a:t>їх</a:t>
            </a:r>
            <a:r>
              <a:rPr lang="ru-RU" b="1" i="1" dirty="0"/>
              <a:t> </a:t>
            </a:r>
            <a:r>
              <a:rPr lang="ru-RU" b="1" i="1" dirty="0" err="1"/>
              <a:t>функціонування</a:t>
            </a:r>
            <a:r>
              <a:rPr lang="ru-RU" b="1" i="1" dirty="0"/>
              <a:t> </a:t>
            </a:r>
            <a:r>
              <a:rPr lang="ru-RU" dirty="0"/>
              <a:t>є </a:t>
            </a:r>
            <a:r>
              <a:rPr lang="ru-RU" dirty="0" err="1"/>
              <a:t>реалізація</a:t>
            </a:r>
            <a:r>
              <a:rPr lang="ru-RU" dirty="0"/>
              <a:t> кредитно-</a:t>
            </a:r>
            <a:r>
              <a:rPr lang="ru-RU" dirty="0" err="1"/>
              <a:t>інвестиційних</a:t>
            </a:r>
            <a:r>
              <a:rPr lang="ru-RU" dirty="0"/>
              <a:t> умов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безпосереднє</a:t>
            </a:r>
            <a:r>
              <a:rPr lang="ru-RU" dirty="0"/>
              <a:t> </a:t>
            </a:r>
            <a:r>
              <a:rPr lang="ru-RU" dirty="0" err="1"/>
              <a:t>фінансування</a:t>
            </a:r>
            <a:r>
              <a:rPr lang="ru-RU" dirty="0"/>
              <a:t>) та </a:t>
            </a:r>
            <a:r>
              <a:rPr lang="ru-RU" dirty="0" err="1"/>
              <a:t>заміна</a:t>
            </a:r>
            <a:r>
              <a:rPr lang="ru-RU" dirty="0"/>
              <a:t> </a:t>
            </a:r>
            <a:r>
              <a:rPr lang="ru-RU" dirty="0" smtClean="0"/>
              <a:t>прямого </a:t>
            </a:r>
            <a:r>
              <a:rPr lang="ru-RU" dirty="0" err="1"/>
              <a:t>фінансування</a:t>
            </a:r>
            <a:r>
              <a:rPr lang="ru-RU" dirty="0"/>
              <a:t> </a:t>
            </a:r>
            <a:r>
              <a:rPr lang="ru-RU" dirty="0" err="1"/>
              <a:t>непрямим</a:t>
            </a:r>
            <a:r>
              <a:rPr lang="ru-RU" dirty="0"/>
              <a:t> через </a:t>
            </a:r>
            <a:r>
              <a:rPr lang="ru-RU" dirty="0" err="1"/>
              <a:t>випуск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вторинних</a:t>
            </a:r>
            <a:r>
              <a:rPr lang="ru-RU" dirty="0"/>
              <a:t> </a:t>
            </a:r>
            <a:r>
              <a:rPr lang="ru-RU" dirty="0" err="1" smtClean="0"/>
              <a:t>зобов’язань</a:t>
            </a:r>
            <a:r>
              <a:rPr lang="ru-RU" dirty="0"/>
              <a:t>.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інститути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отримувати</a:t>
            </a:r>
            <a:r>
              <a:rPr lang="ru-RU" dirty="0"/>
              <a:t> </a:t>
            </a:r>
            <a:r>
              <a:rPr lang="ru-RU" dirty="0" err="1"/>
              <a:t>прибуток</a:t>
            </a:r>
            <a:r>
              <a:rPr lang="ru-RU" dirty="0"/>
              <a:t>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економії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обумовлена</a:t>
            </a:r>
            <a:r>
              <a:rPr lang="ru-RU" dirty="0"/>
              <a:t> </a:t>
            </a:r>
            <a:r>
              <a:rPr lang="ru-RU" dirty="0" err="1"/>
              <a:t>зростанням</a:t>
            </a:r>
            <a:r>
              <a:rPr lang="ru-RU" dirty="0"/>
              <a:t> масштабу </a:t>
            </a:r>
            <a:r>
              <a:rPr lang="ru-RU" dirty="0" err="1"/>
              <a:t>операцій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кредитоспроможності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 smtClean="0"/>
              <a:t>кредиторів</a:t>
            </a:r>
            <a:r>
              <a:rPr lang="ru-RU" dirty="0"/>
              <a:t>, </a:t>
            </a:r>
            <a:r>
              <a:rPr lang="ru-RU" dirty="0" err="1"/>
              <a:t>розробки</a:t>
            </a:r>
            <a:r>
              <a:rPr lang="ru-RU" dirty="0"/>
              <a:t> порядку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позик</a:t>
            </a:r>
            <a:r>
              <a:rPr lang="ru-RU" dirty="0"/>
              <a:t> і </a:t>
            </a:r>
            <a:r>
              <a:rPr lang="ru-RU" dirty="0" err="1"/>
              <a:t>розрахунків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 smtClean="0"/>
              <a:t>рівномірного</a:t>
            </a:r>
            <a:r>
              <a:rPr lang="ru-RU" dirty="0" smtClean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90420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6385" y="113678"/>
            <a:ext cx="10149421" cy="60860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13467" y="6326499"/>
            <a:ext cx="7155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Роль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і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місце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посередників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на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фінансовому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ринку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314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6871" y="144855"/>
            <a:ext cx="9270749" cy="6518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Світовий</a:t>
            </a:r>
            <a:r>
              <a:rPr lang="ru-RU" dirty="0" smtClean="0"/>
              <a:t> </a:t>
            </a:r>
            <a:r>
              <a:rPr lang="ru-RU" dirty="0" err="1"/>
              <a:t>фінансовий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з: </a:t>
            </a:r>
          </a:p>
          <a:p>
            <a:r>
              <a:rPr lang="ru-RU" dirty="0"/>
              <a:t>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; </a:t>
            </a:r>
          </a:p>
          <a:p>
            <a:r>
              <a:rPr lang="ru-RU" dirty="0"/>
              <a:t> </a:t>
            </a:r>
            <a:r>
              <a:rPr lang="ru-RU" dirty="0" err="1"/>
              <a:t>міжнародного</a:t>
            </a:r>
            <a:r>
              <a:rPr lang="ru-RU" dirty="0"/>
              <a:t> </a:t>
            </a:r>
            <a:r>
              <a:rPr lang="ru-RU" dirty="0" err="1"/>
              <a:t>фінансового</a:t>
            </a:r>
            <a:r>
              <a:rPr lang="ru-RU" dirty="0"/>
              <a:t> ринку. </a:t>
            </a:r>
          </a:p>
          <a:p>
            <a:endParaRPr lang="ru-RU" dirty="0"/>
          </a:p>
          <a:p>
            <a:pPr marL="0" indent="0">
              <a:buNone/>
            </a:pPr>
            <a:r>
              <a:rPr lang="ru-RU" dirty="0"/>
              <a:t>Участь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валютних</a:t>
            </a:r>
            <a:r>
              <a:rPr lang="ru-RU" dirty="0"/>
              <a:t>, </a:t>
            </a:r>
            <a:r>
              <a:rPr lang="ru-RU" dirty="0" err="1"/>
              <a:t>кредитних</a:t>
            </a:r>
            <a:r>
              <a:rPr lang="ru-RU" dirty="0"/>
              <a:t>, </a:t>
            </a:r>
            <a:r>
              <a:rPr lang="ru-RU" dirty="0" err="1"/>
              <a:t>фондових</a:t>
            </a:r>
            <a:r>
              <a:rPr lang="ru-RU" dirty="0"/>
              <a:t> </a:t>
            </a:r>
            <a:r>
              <a:rPr lang="ru-RU" dirty="0" err="1"/>
              <a:t>ринків</a:t>
            </a:r>
            <a:r>
              <a:rPr lang="ru-RU" dirty="0"/>
              <a:t> в </a:t>
            </a:r>
            <a:r>
              <a:rPr lang="ru-RU" dirty="0" err="1"/>
              <a:t>операціях</a:t>
            </a:r>
            <a:r>
              <a:rPr lang="ru-RU" dirty="0"/>
              <a:t> </a:t>
            </a:r>
            <a:r>
              <a:rPr lang="ru-RU" dirty="0" err="1"/>
              <a:t>світового</a:t>
            </a:r>
            <a:r>
              <a:rPr lang="ru-RU" dirty="0"/>
              <a:t> ринку </a:t>
            </a:r>
            <a:r>
              <a:rPr lang="ru-RU" dirty="0" err="1"/>
              <a:t>визначається</a:t>
            </a:r>
            <a:r>
              <a:rPr lang="ru-RU" dirty="0"/>
              <a:t> такими факторами: </a:t>
            </a:r>
          </a:p>
          <a:p>
            <a:r>
              <a:rPr lang="ru-RU" dirty="0"/>
              <a:t>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у </a:t>
            </a:r>
            <a:r>
              <a:rPr lang="ru-RU" dirty="0" err="1"/>
              <a:t>світовій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валютно-</a:t>
            </a:r>
            <a:r>
              <a:rPr lang="ru-RU" dirty="0" err="1"/>
              <a:t>економічне</a:t>
            </a:r>
            <a:r>
              <a:rPr lang="ru-RU" dirty="0"/>
              <a:t> становище; </a:t>
            </a:r>
          </a:p>
          <a:p>
            <a:r>
              <a:rPr lang="ru-RU" dirty="0"/>
              <a:t> </a:t>
            </a:r>
            <a:r>
              <a:rPr lang="ru-RU" dirty="0" err="1"/>
              <a:t>існування</a:t>
            </a:r>
            <a:r>
              <a:rPr lang="ru-RU" dirty="0"/>
              <a:t> </a:t>
            </a:r>
            <a:r>
              <a:rPr lang="ru-RU" dirty="0" err="1"/>
              <a:t>розвинутої</a:t>
            </a:r>
            <a:r>
              <a:rPr lang="ru-RU" dirty="0"/>
              <a:t> </a:t>
            </a:r>
            <a:r>
              <a:rPr lang="ru-RU" dirty="0" err="1"/>
              <a:t>кредитної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і добре </a:t>
            </a:r>
            <a:r>
              <a:rPr lang="ru-RU" dirty="0" err="1"/>
              <a:t>організованої</a:t>
            </a:r>
            <a:r>
              <a:rPr lang="ru-RU" dirty="0"/>
              <a:t> </a:t>
            </a:r>
            <a:r>
              <a:rPr lang="ru-RU" dirty="0" err="1" smtClean="0"/>
              <a:t>фондової</a:t>
            </a:r>
            <a:r>
              <a:rPr lang="ru-RU" dirty="0" smtClean="0"/>
              <a:t> </a:t>
            </a:r>
            <a:r>
              <a:rPr lang="ru-RU" dirty="0" err="1"/>
              <a:t>біржі</a:t>
            </a:r>
            <a:r>
              <a:rPr lang="ru-RU" dirty="0"/>
              <a:t>; </a:t>
            </a:r>
          </a:p>
          <a:p>
            <a:r>
              <a:rPr lang="ru-RU" dirty="0" smtClean="0"/>
              <a:t> </a:t>
            </a:r>
            <a:r>
              <a:rPr lang="ru-RU" dirty="0" err="1"/>
              <a:t>помірність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; </a:t>
            </a:r>
          </a:p>
          <a:p>
            <a:r>
              <a:rPr lang="ru-RU" dirty="0"/>
              <a:t> </a:t>
            </a:r>
            <a:r>
              <a:rPr lang="ru-RU" dirty="0" err="1"/>
              <a:t>пільги</a:t>
            </a:r>
            <a:r>
              <a:rPr lang="ru-RU" dirty="0"/>
              <a:t> валютного </a:t>
            </a:r>
            <a:r>
              <a:rPr lang="ru-RU" dirty="0" err="1"/>
              <a:t>законодавства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доступ </a:t>
            </a:r>
            <a:r>
              <a:rPr lang="ru-RU" dirty="0" err="1"/>
              <a:t>іноземним</a:t>
            </a:r>
            <a:r>
              <a:rPr lang="ru-RU" dirty="0"/>
              <a:t> </a:t>
            </a:r>
            <a:r>
              <a:rPr lang="ru-RU" dirty="0" err="1" smtClean="0"/>
              <a:t>позичальникам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національні</a:t>
            </a:r>
            <a:r>
              <a:rPr lang="ru-RU" dirty="0"/>
              <a:t> ринки та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паперів</a:t>
            </a:r>
            <a:r>
              <a:rPr lang="ru-RU" dirty="0"/>
              <a:t> до </a:t>
            </a:r>
            <a:r>
              <a:rPr lang="ru-RU" dirty="0" err="1" smtClean="0"/>
              <a:t>біржового</a:t>
            </a:r>
            <a:r>
              <a:rPr lang="ru-RU" dirty="0" smtClean="0"/>
              <a:t> </a:t>
            </a:r>
            <a:r>
              <a:rPr lang="ru-RU" dirty="0" err="1"/>
              <a:t>котирування</a:t>
            </a:r>
            <a:r>
              <a:rPr lang="ru-RU" dirty="0"/>
              <a:t>; </a:t>
            </a:r>
          </a:p>
          <a:p>
            <a:r>
              <a:rPr lang="ru-RU" dirty="0"/>
              <a:t> </a:t>
            </a:r>
            <a:r>
              <a:rPr lang="ru-RU" dirty="0" err="1"/>
              <a:t>зручне</a:t>
            </a:r>
            <a:r>
              <a:rPr lang="ru-RU" dirty="0"/>
              <a:t> </a:t>
            </a:r>
            <a:r>
              <a:rPr lang="ru-RU" dirty="0" err="1"/>
              <a:t>географічне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; </a:t>
            </a:r>
            <a:r>
              <a:rPr lang="ru-RU" dirty="0" err="1"/>
              <a:t>відносна</a:t>
            </a:r>
            <a:r>
              <a:rPr lang="ru-RU" dirty="0"/>
              <a:t> </a:t>
            </a:r>
            <a:r>
              <a:rPr lang="ru-RU" dirty="0" err="1"/>
              <a:t>стабільність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режиму та </a:t>
            </a:r>
            <a:r>
              <a:rPr lang="ru-RU" dirty="0" err="1"/>
              <a:t>інше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507584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792</TotalTime>
  <Words>2420</Words>
  <Application>Microsoft Office PowerPoint</Application>
  <PresentationFormat>Широкоэкранный</PresentationFormat>
  <Paragraphs>133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Trebuchet MS</vt:lpstr>
      <vt:lpstr>Wingdings 3</vt:lpstr>
      <vt:lpstr>Грань</vt:lpstr>
      <vt:lpstr> СВІТОВИЙ ФІНАНСОВИЙ РИНОК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8. СВІТОВИЙ ФІНАНСОВИЙ РИНОК ТА ЙОГО СТРУКТУРА</dc:title>
  <dc:creator>Оксана</dc:creator>
  <cp:lastModifiedBy>user</cp:lastModifiedBy>
  <cp:revision>33</cp:revision>
  <dcterms:created xsi:type="dcterms:W3CDTF">2021-03-31T05:04:41Z</dcterms:created>
  <dcterms:modified xsi:type="dcterms:W3CDTF">2023-03-03T07:22:54Z</dcterms:modified>
</cp:coreProperties>
</file>