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D0E7-24D0-4ED6-934F-8315697E8EC9}" type="datetimeFigureOut">
              <a:rPr lang="uk-UA" smtClean="0"/>
              <a:pPr/>
              <a:t>25.03.2026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338D-925A-4F05-9AD1-8370BF10674E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13349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D0E7-24D0-4ED6-934F-8315697E8EC9}" type="datetimeFigureOut">
              <a:rPr lang="uk-UA" smtClean="0"/>
              <a:pPr/>
              <a:t>25.03.2026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338D-925A-4F05-9AD1-8370BF10674E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1783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D0E7-24D0-4ED6-934F-8315697E8EC9}" type="datetimeFigureOut">
              <a:rPr lang="uk-UA" smtClean="0"/>
              <a:pPr/>
              <a:t>25.03.2026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338D-925A-4F05-9AD1-8370BF10674E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6144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D0E7-24D0-4ED6-934F-8315697E8EC9}" type="datetimeFigureOut">
              <a:rPr lang="uk-UA" smtClean="0"/>
              <a:pPr/>
              <a:t>25.03.2026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338D-925A-4F05-9AD1-8370BF10674E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8958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D0E7-24D0-4ED6-934F-8315697E8EC9}" type="datetimeFigureOut">
              <a:rPr lang="uk-UA" smtClean="0"/>
              <a:pPr/>
              <a:t>25.03.2026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338D-925A-4F05-9AD1-8370BF10674E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0982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D0E7-24D0-4ED6-934F-8315697E8EC9}" type="datetimeFigureOut">
              <a:rPr lang="uk-UA" smtClean="0"/>
              <a:pPr/>
              <a:t>25.03.2026</a:t>
            </a:fld>
            <a:endParaRPr lang="uk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338D-925A-4F05-9AD1-8370BF10674E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6946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D0E7-24D0-4ED6-934F-8315697E8EC9}" type="datetimeFigureOut">
              <a:rPr lang="uk-UA" smtClean="0"/>
              <a:pPr/>
              <a:t>25.03.2026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338D-925A-4F05-9AD1-8370BF10674E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304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D0E7-24D0-4ED6-934F-8315697E8EC9}" type="datetimeFigureOut">
              <a:rPr lang="uk-UA" smtClean="0"/>
              <a:pPr/>
              <a:t>25.03.2026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338D-925A-4F05-9AD1-8370BF10674E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4310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D0E7-24D0-4ED6-934F-8315697E8EC9}" type="datetimeFigureOut">
              <a:rPr lang="uk-UA" smtClean="0"/>
              <a:pPr/>
              <a:t>25.03.2026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338D-925A-4F05-9AD1-8370BF10674E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5034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D0E7-24D0-4ED6-934F-8315697E8EC9}" type="datetimeFigureOut">
              <a:rPr lang="uk-UA" smtClean="0"/>
              <a:pPr/>
              <a:t>25.03.2026</a:t>
            </a:fld>
            <a:endParaRPr lang="uk-U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uk-U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338D-925A-4F05-9AD1-8370BF10674E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957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D5CDD0E7-24D0-4ED6-934F-8315697E8EC9}" type="datetimeFigureOut">
              <a:rPr lang="uk-UA" smtClean="0"/>
              <a:pPr/>
              <a:t>25.03.2026</a:t>
            </a:fld>
            <a:endParaRPr lang="uk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338D-925A-4F05-9AD1-8370BF10674E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870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5CDD0E7-24D0-4ED6-934F-8315697E8EC9}" type="datetimeFigureOut">
              <a:rPr lang="uk-UA" smtClean="0"/>
              <a:pPr/>
              <a:t>25.03.2026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2A91338D-925A-4F05-9AD1-8370BF10674E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2414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963CB9-7CA3-4F3F-BF2F-BB421416B5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8994" y="133164"/>
            <a:ext cx="9144000" cy="1033093"/>
          </a:xfrm>
        </p:spPr>
        <p:txBody>
          <a:bodyPr>
            <a:normAutofit fontScale="90000"/>
          </a:bodyPr>
          <a:lstStyle/>
          <a:p>
            <a:r>
              <a:rPr lang="uk-UA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керування БПЛА</a:t>
            </a:r>
          </a:p>
        </p:txBody>
      </p:sp>
      <p:pic>
        <p:nvPicPr>
          <p:cNvPr id="3074" name="Picture 2" descr="БПЛА: виды и назначение 2026 - spec-rental.com.ua">
            <a:extLst>
              <a:ext uri="{FF2B5EF4-FFF2-40B4-BE49-F238E27FC236}">
                <a16:creationId xmlns:a16="http://schemas.microsoft.com/office/drawing/2014/main" id="{C432C682-7A97-49ED-87A3-8FEA0BC55A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985" y="1287262"/>
            <a:ext cx="7694018" cy="4617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377484" y="6025764"/>
            <a:ext cx="4261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altLang="zh-C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Укладач: викладач </a:t>
            </a:r>
            <a:r>
              <a:rPr lang="uk-UA" altLang="zh-CN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Завістовський</a:t>
            </a:r>
            <a:r>
              <a:rPr lang="uk-UA" altLang="zh-C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О.Д.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537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5D5CCD-1508-4741-B34E-DA89DD1BD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640" y="107674"/>
            <a:ext cx="10515600" cy="771216"/>
          </a:xfrm>
        </p:spPr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B4D72B5-EFE2-4D32-BE1D-B20278678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562" y="1253331"/>
            <a:ext cx="771587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Сформувати у студентів цілісну систему знань про будову та принципи роботи БПЛА, навчити базовим технікам пілотування сучасними цивільними 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дронами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та забезпечити чітке розуміння протоколів безпеки під час виконання польотних завдань у різних умовах довкілля.</a:t>
            </a:r>
          </a:p>
        </p:txBody>
      </p:sp>
      <p:pic>
        <p:nvPicPr>
          <p:cNvPr id="4098" name="Picture 2" descr="Punisher (БпЛА) — Вікіпедія">
            <a:extLst>
              <a:ext uri="{FF2B5EF4-FFF2-40B4-BE49-F238E27FC236}">
                <a16:creationId xmlns:a16="http://schemas.microsoft.com/office/drawing/2014/main" id="{AE947BD6-52BD-4C19-91CA-D42DA9A0AA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3244" y="1512189"/>
            <a:ext cx="3143250" cy="471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684340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4A847D-526B-4428-AA41-7145F05E2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806" y="153037"/>
            <a:ext cx="10515600" cy="726829"/>
          </a:xfrm>
        </p:spPr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завдання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CAA12ED-E67A-492B-BD8A-DBF129ED41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2030" y="1238108"/>
            <a:ext cx="11790682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ClrTx/>
              <a:buAutoNum type="arabicPeriod"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Ознайомити з історією розвитку, класифікацією та призначенням сучасних безпілотних літальних апаратів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Mavic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Autel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FPV).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Вивчити будову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квадрокоптера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, принцип роботи двигунів, датчиків, польотного контролера та систем зв’язку.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Розглянути особливості використання БПЛА в складних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метеоумовах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(зокрема взимку) та специфіку роботи з різними програмними інтерфейсами.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ClrTx/>
              <a:buAutoNum type="arabicPeriod"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Формувати навички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передпольотної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підготовки: перевірка технічного стану, калібрування компаса та налаштування програмного забезпечення.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Опанувати базові фігури пілотування: зліт, утримання горизонту, проходження маршруту за точками та безпечна посадка.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Навчити алгоритмам дій у позаштатних ситуаціях (втрата сигналу, низький заряд батареї, робота засобів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РЕБ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ClrTx/>
              <a:buAutoNum type="arabicPeriod"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Акцентувати увагу на дотриманні правил безпеки польотів та чинного законодавства щодо використання повітряного простору.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Розвивати швидкість реакції, просторове мислення та відповідальність за збереження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дороговартісного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обладнання.</a:t>
            </a:r>
            <a:endParaRPr kumimoji="0" lang="uk-UA" altLang="uk-U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Война в Украине — как зима влияет на БПЛА и боевые действия">
            <a:extLst>
              <a:ext uri="{FF2B5EF4-FFF2-40B4-BE49-F238E27FC236}">
                <a16:creationId xmlns:a16="http://schemas.microsoft.com/office/drawing/2014/main" id="{6FE34FF0-B072-4ED6-A0CB-43ED9628DC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852" y="4438835"/>
            <a:ext cx="4482118" cy="2171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973019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B9EBEB-EA99-4915-B7C0-0A7ABA944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63" y="125428"/>
            <a:ext cx="10515600" cy="868871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дисципліни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7743C99-58C9-4C75-BD84-24E119E8F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764" y="1450990"/>
            <a:ext cx="5731276" cy="52815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 1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відомості про БПЛА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роблять БПЛА.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Види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дронів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 2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базова безпека в управлінні БПЛА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поводитися з БПЛА в різні погодні умови.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управління та експлуатація БПЛА.</a:t>
            </a:r>
          </a:p>
          <a:p>
            <a:pPr marL="0" indent="0">
              <a:buNone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 3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практика управління БПЛА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99A91E2-BC54-4F1A-BF80-349EC7C98E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8656" y="1894873"/>
            <a:ext cx="5289368" cy="3216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717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7E66DE-9277-4693-AF97-4530BDA81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351" y="249464"/>
            <a:ext cx="10515600" cy="972104"/>
          </a:xfrm>
        </p:spPr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 з вимогами освітньо-професійної програми здобувачі освіти повинні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71C094F-8C2F-43FD-B85C-41F3D774B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474" y="1314270"/>
            <a:ext cx="11176985" cy="5472340"/>
          </a:xfrm>
        </p:spPr>
        <p:txBody>
          <a:bodyPr>
            <a:normAutofit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1.Розуміти: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</a:pPr>
            <a:r>
              <a:rPr kumimoji="0" lang="uk-UA" alt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аеродинаміки та польоту:</a:t>
            </a:r>
            <a:r>
              <a:rPr kumimoji="0" lang="uk-UA" alt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фізичні закони та конструкція </a:t>
            </a:r>
            <a:r>
              <a:rPr kumimoji="0" lang="uk-UA" alt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мультироторних</a:t>
            </a:r>
            <a:r>
              <a:rPr kumimoji="0" lang="uk-UA" alt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(</a:t>
            </a:r>
            <a:r>
              <a:rPr kumimoji="0" lang="uk-UA" alt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Mavic</a:t>
            </a:r>
            <a:r>
              <a:rPr kumimoji="0" lang="uk-UA" alt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uk-UA" alt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Autel</a:t>
            </a:r>
            <a:r>
              <a:rPr kumimoji="0" lang="uk-UA" alt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FPV) забезпечують стабільність, маневреність та тривалість перебування в повітрі.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</a:pPr>
            <a:r>
              <a:rPr kumimoji="0" lang="uk-UA" alt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Архітектуру безпілотних систем:</a:t>
            </a:r>
            <a:r>
              <a:rPr kumimoji="0" lang="uk-UA" alt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призначення кожного компонента (сенсори, GPS-модулі, польотні контролери) та логіку їхньої взаємодії.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</a:pPr>
            <a:r>
              <a:rPr kumimoji="0" lang="uk-UA" alt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Радіотехнічні засади:</a:t>
            </a:r>
            <a:r>
              <a:rPr kumimoji="0" lang="uk-UA" alt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працюють канали керування та </a:t>
            </a:r>
            <a:r>
              <a:rPr kumimoji="0" lang="uk-UA" alt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відеозв’язку</a:t>
            </a:r>
            <a:r>
              <a:rPr kumimoji="0" lang="uk-UA" alt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що таке затримка сигналу та як впливають перешкоди (РЕБ) на роботу апарата.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</a:pPr>
            <a:r>
              <a:rPr kumimoji="0" lang="uk-UA" alt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 довкілля:</a:t>
            </a:r>
            <a:r>
              <a:rPr kumimoji="0" lang="uk-UA" alt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критичні температури (зимові умови), швидкість вітру та рельєф місцевості змінюють польотні характеристики та енергоспоживання.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</a:pPr>
            <a:r>
              <a:rPr kumimoji="0" lang="uk-UA" alt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 та безпекові обмеження:</a:t>
            </a:r>
            <a:r>
              <a:rPr kumimoji="0" lang="uk-UA" alt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норми чинного законодавства щодо польотів та протоколи дій при виникненні нештатних ситуацій.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2.Вміти: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uk-UA" alt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 технічний менеджмент:</a:t>
            </a:r>
            <a:r>
              <a:rPr kumimoji="0" lang="uk-UA" alt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проводити повний цикл </a:t>
            </a:r>
            <a:r>
              <a:rPr kumimoji="0" lang="uk-UA" alt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передпольотної</a:t>
            </a:r>
            <a:r>
              <a:rPr kumimoji="0" lang="uk-UA" alt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підготовки (</a:t>
            </a:r>
            <a:r>
              <a:rPr kumimoji="0" lang="uk-UA" alt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Pre-flight</a:t>
            </a:r>
            <a:r>
              <a:rPr kumimoji="0" lang="uk-UA" alt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check</a:t>
            </a:r>
            <a:r>
              <a:rPr kumimoji="0" lang="uk-UA" alt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калібрувати датчики та налаштовувати програмне забезпечення під конкретне завдання.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uk-UA" alt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Майстерно пілотувати:</a:t>
            </a:r>
            <a:r>
              <a:rPr kumimoji="0" lang="uk-UA" alt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виконувати базові та складні польотні завдання в різних режимах (</a:t>
            </a:r>
            <a:r>
              <a:rPr kumimoji="0" lang="uk-UA" alt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Manual</a:t>
            </a:r>
            <a:r>
              <a:rPr kumimoji="0" lang="uk-UA" alt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uk-UA" alt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Sport</a:t>
            </a:r>
            <a:r>
              <a:rPr kumimoji="0" lang="uk-UA" alt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GPS-</a:t>
            </a:r>
            <a:r>
              <a:rPr kumimoji="0" lang="uk-UA" alt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assisted</a:t>
            </a:r>
            <a:r>
              <a:rPr kumimoji="0" lang="uk-UA" alt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підтримуючи стабільну висоту та траєкторію.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uk-UA" alt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 з даними:</a:t>
            </a:r>
            <a:r>
              <a:rPr kumimoji="0" lang="uk-UA" alt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ефективно використовувати камеру та інше обладнання для моніторингу, фото- або </a:t>
            </a:r>
            <a:r>
              <a:rPr kumimoji="0" lang="uk-UA" altLang="uk-UA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відеофіксації</a:t>
            </a:r>
            <a:r>
              <a:rPr kumimoji="0" lang="uk-UA" alt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орієнтуючись за приладами (телеметрією).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uk-UA" alt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Експлуатувати обладнання в складних умовах:</a:t>
            </a:r>
            <a:r>
              <a:rPr kumimoji="0" lang="uk-UA" alt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забезпечувати безпечну роботу БПЛА за низьких температур, контролюючи стан акумуляторів та уникаючи обледеніння гвинтів.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uk-UA" alt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 живучість апарата:</a:t>
            </a:r>
            <a:r>
              <a:rPr kumimoji="0" lang="uk-UA" alt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застосовувати навички екстреного повернення додому (RTH) або безпечної посадки при втраті орієнтації чи сигналу.</a:t>
            </a:r>
          </a:p>
          <a:p>
            <a:pPr marL="0" indent="0">
              <a:buNone/>
            </a:pP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927381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вадрокоптер Autel EVO Max 4T Standard Bundle - Купить Квадрокоптер Autel  EVO Max 4T Standard Bundle - DJI в интернет магазине Elitebike+">
            <a:extLst>
              <a:ext uri="{FF2B5EF4-FFF2-40B4-BE49-F238E27FC236}">
                <a16:creationId xmlns:a16="http://schemas.microsoft.com/office/drawing/2014/main" id="{D843E4F9-2E63-4088-83EF-37926382B4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7527" y="5238352"/>
            <a:ext cx="4122324" cy="1467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51D08A-416B-4C03-A5E8-6153CFBDA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2" y="18255"/>
            <a:ext cx="10515600" cy="834001"/>
          </a:xfrm>
        </p:spPr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вивчення курсу здобувачі освіти оволодіють такими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компетентностями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6" name="Picture 4" descr="Як стати безшабашним пілотом БПЛА: поради інструктора | АрміяInform">
            <a:extLst>
              <a:ext uri="{FF2B5EF4-FFF2-40B4-BE49-F238E27FC236}">
                <a16:creationId xmlns:a16="http://schemas.microsoft.com/office/drawing/2014/main" id="{525A0B14-48C3-434B-8A39-08DEC4818F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434" y="5104327"/>
            <a:ext cx="2810888" cy="1735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C2E7FA2-3662-4A79-8D2B-3A32D0EC6BF5}"/>
              </a:ext>
            </a:extLst>
          </p:cNvPr>
          <p:cNvSpPr txBox="1"/>
          <p:nvPr/>
        </p:nvSpPr>
        <p:spPr>
          <a:xfrm>
            <a:off x="204187" y="998439"/>
            <a:ext cx="11691151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Техніко-технологічна компетентність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експлуатувати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різні типи БПЛА (зокрема популярні лінійки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Mavic,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Autel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системи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FPV),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розуміючи їхні конструктивні особливості та межі технічних можливостей.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 навичками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налаштування польотного програмного забезпечення, калібрування сенсорів та підготовки апарата до роботи з «нуля».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Компетентність у сфері живлення: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правильне обслуговування акумуляторів (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Li-Po, Li-ion),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є критичним для тривалості життя техніки.</a:t>
            </a:r>
          </a:p>
          <a:p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Операційно-пілотажна компетентність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Впевнене керування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апаратом у різних польотних режимах (від автоматизованих до ручних), забезпечуючи виконання поставлених завдань без створення аварійних ситуацій.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до просторового орієнтування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візуальної навігації, а також керування польотом виключно за даними телеметрії (по приладах).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Ефективне використання корисного навантаження: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майстерність у керуванні камерою та сенсорами для отримання якісних матеріалів спостереження.</a:t>
            </a:r>
          </a:p>
          <a:p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Ситуативна та безпекова компетентність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швидко приймати рішення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умовах радіоелектронних завад (РЕБ), втрати сигналу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GPS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раптової зміни метеорологічної ситуації.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Компетентність у зимовій експлуатації: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вміння адаптувати тактику польоту до низьких температур, запобігаючи швидкому розряду АКБ та обледенінню.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Сформована культура безпеки: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неухильне дотримання протоколів підготовки та польотів для мінімізації ризиків для людей і майна.</a:t>
            </a:r>
          </a:p>
          <a:p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Правова та аналітична компетентність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 правового поля: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планувати польоти з дотриманням правил використання повітряного простору.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Аналітичні навички: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вміння працювати з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логами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польотів, виявляти помилки у власній техніці керування та систематизувати отриману інформацію.</a:t>
            </a:r>
          </a:p>
        </p:txBody>
      </p:sp>
    </p:spTree>
    <p:extLst>
      <p:ext uri="{BB962C8B-B14F-4D97-AF65-F5344CB8AC3E}">
        <p14:creationId xmlns:p14="http://schemas.microsoft.com/office/powerpoint/2010/main" val="4340929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D2F3279-1212-4F12-99F0-B8BA987CE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668" y="125333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</a:p>
        </p:txBody>
      </p:sp>
      <p:pic>
        <p:nvPicPr>
          <p:cNvPr id="9218" name="Picture 2" descr="Повітряна тривога в Україні через атаку дронів чи ракет РФ - як розпізнати  БПЛА і врятувати життя | РБК-Україна">
            <a:extLst>
              <a:ext uri="{FF2B5EF4-FFF2-40B4-BE49-F238E27FC236}">
                <a16:creationId xmlns:a16="http://schemas.microsoft.com/office/drawing/2014/main" id="{41AEB9EF-9DB0-42E4-91C0-4B32E2C158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227" y="2584959"/>
            <a:ext cx="7047390" cy="3964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5802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Посилка">
  <a:themeElements>
    <a:clrScheme name="Посилка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Посилка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осилка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TM10001115[[fn=Посилка]]</Template>
  <TotalTime>176</TotalTime>
  <Words>719</Words>
  <Application>Microsoft Office PowerPoint</Application>
  <PresentationFormat>Широкий екран</PresentationFormat>
  <Paragraphs>47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3" baseType="lpstr">
      <vt:lpstr>Arial</vt:lpstr>
      <vt:lpstr>Corbel</vt:lpstr>
      <vt:lpstr>Gill Sans MT</vt:lpstr>
      <vt:lpstr>Times New Roman</vt:lpstr>
      <vt:lpstr>Wingdings</vt:lpstr>
      <vt:lpstr>Посилка</vt:lpstr>
      <vt:lpstr>Основи керування БПЛА</vt:lpstr>
      <vt:lpstr>Мета</vt:lpstr>
      <vt:lpstr>Основні завдання</vt:lpstr>
      <vt:lpstr>Програма дисципліни</vt:lpstr>
      <vt:lpstr>Згідно з вимогами освітньо-професійної програми здобувачі освіти повинні</vt:lpstr>
      <vt:lpstr>Після вивчення курсу здобувачі освіти оволодіють такими компетентностями: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управління БПЛА</dc:title>
  <dc:creator>EPFK Colledg</dc:creator>
  <cp:lastModifiedBy>EPFK Colledg</cp:lastModifiedBy>
  <cp:revision>15</cp:revision>
  <dcterms:created xsi:type="dcterms:W3CDTF">2026-03-24T12:26:42Z</dcterms:created>
  <dcterms:modified xsi:type="dcterms:W3CDTF">2026-03-25T08:39:56Z</dcterms:modified>
</cp:coreProperties>
</file>