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58" r:id="rId4"/>
    <p:sldId id="265" r:id="rId5"/>
    <p:sldId id="266" r:id="rId6"/>
    <p:sldId id="270" r:id="rId7"/>
    <p:sldId id="267" r:id="rId8"/>
    <p:sldId id="272" r:id="rId9"/>
    <p:sldId id="273" r:id="rId10"/>
    <p:sldId id="268" r:id="rId11"/>
    <p:sldId id="269" r:id="rId12"/>
    <p:sldId id="274" r:id="rId13"/>
    <p:sldId id="275" r:id="rId14"/>
    <p:sldId id="280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33"/>
    <a:srgbClr val="8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97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078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106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109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054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093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02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39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419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50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2C8C9-44D4-48CD-AABD-6E77D00B9A93}" type="datetimeFigureOut">
              <a:rPr lang="uk-UA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EAD4-458A-44F7-9C52-8B892E9C7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672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21981" y="598466"/>
            <a:ext cx="5010912" cy="6858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uk-UA" sz="32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Практична робота № 3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42388" y="2921090"/>
            <a:ext cx="7507224" cy="493845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КУЛЬТУРА УКРАЇНИ </a:t>
            </a:r>
            <a:br>
              <a:rPr lang="uk-UA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uk-UA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КІНЦЯ Х</a:t>
            </a:r>
            <a:r>
              <a:rPr lang="en-US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</a:t>
            </a:r>
            <a:r>
              <a:rPr lang="uk-UA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ІІІ – ПЕРШОЇ ПОЛОВИНИ ХІХ СТОЛІТТЯ</a:t>
            </a:r>
            <a:br>
              <a:rPr lang="uk-UA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uk-UA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7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52" y="-47958"/>
            <a:ext cx="4907705" cy="627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931" y="-108054"/>
            <a:ext cx="4907705" cy="627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695" y="2223720"/>
            <a:ext cx="573235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першій половині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XIX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ст. в українському живописі набув поширення новий стиль - </a:t>
            </a:r>
            <a:r>
              <a:rPr lang="uk-UA" sz="20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реалізм.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Першими українськими художниками, у творчості яких з’явилися риси нового стилю, стали Іван Сошенко (1807 - 1876), Капітон Павлов (1792 - 1852) і Гаврило Васько (1820 - 1866).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Серед творів І. Сошенка, які збереглися дотепер, «Портрет бабусі М. Чалого», «Жіночий портрет», жанрові картини «Хлопчики-рибалки», «Продаж сіна на Дніпрі».</a:t>
            </a:r>
          </a:p>
          <a:p>
            <a:pPr indent="457200" algn="just"/>
            <a:r>
              <a:rPr lang="uk-UA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Реалізм – напрямок в мистецтві та літературі, який базувався на правдивому, повному відображенні дійсності.</a:t>
            </a:r>
          </a:p>
          <a:p>
            <a:pPr indent="457200" algn="just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Офорт – гравюра на металі, обробленому кислотою для можливого подальшого друку.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99" y="461112"/>
            <a:ext cx="23812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888" y="417258"/>
            <a:ext cx="1829562" cy="189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203442" y="417258"/>
            <a:ext cx="54368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Визначним досягненням мистецтва цього періоду стала творчість </a:t>
            </a:r>
            <a:r>
              <a:rPr lang="uk-UA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ТАРАСА ШЕВЧЕНКА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який є автором понад тисячі творів різних жанрів. Визнання здобули його картини 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«Циганка-</a:t>
            </a:r>
            <a:r>
              <a:rPr lang="uk-UA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ворожея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», «Катерина», «Портрет невідомого», «Портрет дівчини із собакою», «Портрет невідомої в намисті», «Автопортрет»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та інші. Усього Т. Шевченко створив понад 130 портретів. Він був також відомим майстром графіки й гравюри. </a:t>
            </a:r>
          </a:p>
          <a:p>
            <a:pPr indent="457200" algn="just"/>
            <a:r>
              <a:rPr lang="uk-UA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Йому належить серія офортів </a:t>
            </a:r>
            <a:r>
              <a:rPr lang="uk-UA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«Живописна Україна».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325" y="3464246"/>
            <a:ext cx="5189104" cy="2983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1763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5176" y="2844213"/>
            <a:ext cx="5715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b="1" dirty="0">
                <a:solidFill>
                  <a:srgbClr val="1B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 західноукраїнських землях у цей період уславився своїми творами переважно релігійного змісту в стилі класицизму</a:t>
            </a:r>
            <a:r>
              <a:rPr lang="uk-UA" b="1" i="1" dirty="0">
                <a:solidFill>
                  <a:srgbClr val="1B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Лука </a:t>
            </a:r>
            <a:r>
              <a:rPr lang="uk-UA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Долинський</a:t>
            </a:r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b="1" dirty="0">
                <a:solidFill>
                  <a:srgbClr val="1B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(1750 -1824). Він виконав розписи для ново-збудованого собору </a:t>
            </a:r>
            <a:r>
              <a:rPr lang="uk-UA" b="1" dirty="0" err="1">
                <a:solidFill>
                  <a:srgbClr val="1B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</a:t>
            </a:r>
            <a:r>
              <a:rPr lang="uk-UA" b="1" dirty="0">
                <a:solidFill>
                  <a:srgbClr val="1B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Юра у Львові та інших церков міста. Його вважали також одним із найкращих тогочасних портретистів. </a:t>
            </a:r>
          </a:p>
          <a:p>
            <a:pPr indent="457200" algn="just"/>
            <a:r>
              <a:rPr lang="uk-UA" b="1" dirty="0">
                <a:solidFill>
                  <a:srgbClr val="1B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Закарпатті засновником світського напрямку в живописі став </a:t>
            </a:r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Йосип Змій-</a:t>
            </a:r>
            <a:r>
              <a:rPr lang="uk-UA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Міклошій</a:t>
            </a:r>
            <a:r>
              <a:rPr lang="uk-UA" b="1" dirty="0">
                <a:solidFill>
                  <a:srgbClr val="1B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(1792 - 1848). Його пензлю належать портрети, картини на побутові теми із життя закарпатських селян, пейзажі. Майстер також виконував розписи багатьох церков Закарпаття.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65847" y="668369"/>
            <a:ext cx="38102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Панівним архітектурним стилем був класицизм.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Києві головним архітектором був </a:t>
            </a:r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Андрій </a:t>
            </a:r>
            <a:r>
              <a:rPr lang="uk-UA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Меленський</a:t>
            </a:r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1802 р. спорудив пам’ятник на честь відновлення магдебурзького права.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 Аскольдовій могилі архітектор створив мавзолей - пам’ятник Аскольду, який, за літописом, був одним із перших київських князів.</a:t>
            </a:r>
          </a:p>
          <a:p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24701" y="-34704"/>
            <a:ext cx="360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ОФОРТИ Т.ШЕВЧЕНКА </a:t>
            </a:r>
          </a:p>
          <a:p>
            <a:pPr algn="ctr"/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«ЖИВОПИСНА УКРАЇНА»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57" y="502828"/>
            <a:ext cx="2470752" cy="202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580" y="550071"/>
            <a:ext cx="2794596" cy="197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326925" y="164274"/>
            <a:ext cx="360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240" y="668369"/>
            <a:ext cx="1837613" cy="2492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368" y="4114372"/>
            <a:ext cx="3157728" cy="236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8979" t="3658" r="6433" b="3852"/>
          <a:stretch/>
        </p:blipFill>
        <p:spPr>
          <a:xfrm>
            <a:off x="9989353" y="3547872"/>
            <a:ext cx="1892808" cy="284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667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3114" y="395997"/>
            <a:ext cx="5510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Найбільшою спорудою Києва цього часу стала створена в 1839 - 1843 рр. за проектом архітектора </a:t>
            </a:r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Вікентія Беретті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будівля </a:t>
            </a:r>
            <a:r>
              <a:rPr lang="uk-UA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університету Святого Володимира.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Окрасою міста став також спроектований ним </a:t>
            </a:r>
            <a:r>
              <a:rPr lang="uk-UA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Інститут шляхетних дівчат.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 Харкові за проектом архітекторів Є. Васильєва та О. Тома в спорудили високу </a:t>
            </a:r>
            <a:r>
              <a:rPr lang="uk-UA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дзвіницю Успенського собору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 честь перемоги над Наполеоном у 1812 р.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Серед будівель, що з’явилися в тогочасному Севастополі, виділялися </a:t>
            </a:r>
            <a:r>
              <a:rPr lang="uk-UA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будинок Морської бібліотеки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зі славнозвісною Баштою вітрів, Петропавлівський собор і Графська пристань.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26925" y="164274"/>
            <a:ext cx="360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ПАЛАЦОВО-ПАРКОВА АРХІТЕКТУРА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4090" y="27114"/>
            <a:ext cx="360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50" y="4760332"/>
            <a:ext cx="2807456" cy="175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849" y="4642865"/>
            <a:ext cx="2502408" cy="1876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261649" y="810605"/>
            <a:ext cx="54071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Майстерність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талант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українського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народу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виявилися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також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створенні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палацово-паркової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Чимало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таких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унікальних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ансамблів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уславили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безіменних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народних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майстрів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далеко за межами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 палац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Розумовського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Батурині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живописній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місцевості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над Сеймом; палац Галагана у с.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Сокиринцях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Чернігівщині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до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якого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прилягає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лісопарк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площею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600 десятин; парк «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Олександрія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 на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березі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Білій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Церкві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; знаменита «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Софіївка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 в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Умані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названа на честь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дружини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графа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Потоцького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Софії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де руками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кріпосних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без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застосування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будь-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якої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техніки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насипані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гори,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викопані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пруди,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збудовані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гроти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тощо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endParaRPr lang="uk-UA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541" y="4517136"/>
            <a:ext cx="3003803" cy="2002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925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05036" y="524579"/>
            <a:ext cx="301675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Житлові умови трудового народу суттєво відрізнялись від витончених будівель поміщиків. Домівки селян, наприклад, Середнього Подніпров´я та Півдня України були дерев´яними, глинобитними, саманними, рідше - кам´яно-вапняними. Ті, хто не мав можливості придбати будівельний матеріал, мешкали в напівземлянках. На Поліссі та в Західній Україні будувалися зрубні житла.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14850" y="209994"/>
            <a:ext cx="360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27877" y="209994"/>
            <a:ext cx="360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ПАЛАЦОВО-ПАРКОВА АРХІТЕКТУРА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17" y="856325"/>
            <a:ext cx="2707209" cy="2050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526" y="1218850"/>
            <a:ext cx="2875538" cy="2053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16" y="3202235"/>
            <a:ext cx="3895370" cy="18394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823" y="4855099"/>
            <a:ext cx="3094591" cy="1739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1604" y="873088"/>
            <a:ext cx="3598165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Садиба Тарнавського в Качанівці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001" y="5995069"/>
            <a:ext cx="288729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Садиба Галагана в </a:t>
            </a:r>
            <a:r>
              <a:rPr lang="uk-UA" sz="16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Сокиринцях</a:t>
            </a:r>
            <a:endParaRPr lang="uk-UA" sz="1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953" y="5010102"/>
            <a:ext cx="204696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Парк Олександрія </a:t>
            </a:r>
          </a:p>
          <a:p>
            <a:pPr algn="ctr"/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Білій Церкві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6575" y="2941460"/>
            <a:ext cx="248493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Парк Софіївка в Умані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1560" y="691615"/>
            <a:ext cx="2604351" cy="17716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6429" y="2594214"/>
            <a:ext cx="2650985" cy="17351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4839" y="4600648"/>
            <a:ext cx="2624213" cy="17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0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6148873"/>
            <a:ext cx="7505700" cy="1710840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486894-C00C-42AB-A598-28B205D84566}"/>
              </a:ext>
            </a:extLst>
          </p:cNvPr>
          <p:cNvSpPr/>
          <p:nvPr/>
        </p:nvSpPr>
        <p:spPr>
          <a:xfrm>
            <a:off x="4497590" y="84547"/>
            <a:ext cx="3498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Домашнє завдання: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2D2600-94A4-4178-8CF5-6357164951D6}"/>
              </a:ext>
            </a:extLst>
          </p:cNvPr>
          <p:cNvSpPr/>
          <p:nvPr/>
        </p:nvSpPr>
        <p:spPr>
          <a:xfrm>
            <a:off x="3048000" y="54621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«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Заповніть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таблицю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320A8AE-A93E-4699-BD18-73891201E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184169"/>
              </p:ext>
            </p:extLst>
          </p:nvPr>
        </p:nvGraphicFramePr>
        <p:xfrm>
          <a:off x="410547" y="1120342"/>
          <a:ext cx="11467322" cy="489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514">
                  <a:extLst>
                    <a:ext uri="{9D8B030D-6E8A-4147-A177-3AD203B41FA5}">
                      <a16:colId xmlns:a16="http://schemas.microsoft.com/office/drawing/2014/main" val="790892020"/>
                    </a:ext>
                  </a:extLst>
                </a:gridCol>
                <a:gridCol w="3275045">
                  <a:extLst>
                    <a:ext uri="{9D8B030D-6E8A-4147-A177-3AD203B41FA5}">
                      <a16:colId xmlns:a16="http://schemas.microsoft.com/office/drawing/2014/main" val="3396528300"/>
                    </a:ext>
                  </a:extLst>
                </a:gridCol>
                <a:gridCol w="4302978">
                  <a:extLst>
                    <a:ext uri="{9D8B030D-6E8A-4147-A177-3AD203B41FA5}">
                      <a16:colId xmlns:a16="http://schemas.microsoft.com/office/drawing/2014/main" val="2631224633"/>
                    </a:ext>
                  </a:extLst>
                </a:gridCol>
                <a:gridCol w="3366785">
                  <a:extLst>
                    <a:ext uri="{9D8B030D-6E8A-4147-A177-3AD203B41FA5}">
                      <a16:colId xmlns:a16="http://schemas.microsoft.com/office/drawing/2014/main" val="2916018570"/>
                    </a:ext>
                  </a:extLst>
                </a:gridCol>
              </a:tblGrid>
              <a:tr h="568833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№ з/п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Галузь культури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Основні досягнення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Видатні діячі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047874"/>
                  </a:ext>
                </a:extLst>
              </a:tr>
              <a:tr h="568833">
                <a:tc>
                  <a:txBody>
                    <a:bodyPr/>
                    <a:lstStyle/>
                    <a:p>
                      <a:r>
                        <a:rPr lang="uk-UA" dirty="0"/>
                        <a:t>1.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Garamond" panose="02020404030301010803" pitchFamily="18" charset="0"/>
                        </a:rPr>
                        <a:t>Освіта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98744"/>
                  </a:ext>
                </a:extLst>
              </a:tr>
              <a:tr h="568833">
                <a:tc>
                  <a:txBody>
                    <a:bodyPr/>
                    <a:lstStyle/>
                    <a:p>
                      <a:r>
                        <a:rPr lang="uk-UA" dirty="0"/>
                        <a:t>2.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Garamond" panose="02020404030301010803" pitchFamily="18" charset="0"/>
                        </a:rPr>
                        <a:t>Наука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54444"/>
                  </a:ext>
                </a:extLst>
              </a:tr>
              <a:tr h="568833">
                <a:tc>
                  <a:txBody>
                    <a:bodyPr/>
                    <a:lstStyle/>
                    <a:p>
                      <a:r>
                        <a:rPr lang="uk-UA" dirty="0"/>
                        <a:t>3.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Garamond" panose="02020404030301010803" pitchFamily="18" charset="0"/>
                        </a:rPr>
                        <a:t>Література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228953"/>
                  </a:ext>
                </a:extLst>
              </a:tr>
              <a:tr h="568833">
                <a:tc>
                  <a:txBody>
                    <a:bodyPr/>
                    <a:lstStyle/>
                    <a:p>
                      <a:r>
                        <a:rPr lang="uk-UA" dirty="0"/>
                        <a:t>4.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Garamond" panose="02020404030301010803" pitchFamily="18" charset="0"/>
                        </a:rPr>
                        <a:t>Театр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879467"/>
                  </a:ext>
                </a:extLst>
              </a:tr>
              <a:tr h="568833">
                <a:tc>
                  <a:txBody>
                    <a:bodyPr/>
                    <a:lstStyle/>
                    <a:p>
                      <a:r>
                        <a:rPr lang="uk-UA" dirty="0"/>
                        <a:t>5.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Garamond" panose="02020404030301010803" pitchFamily="18" charset="0"/>
                        </a:rPr>
                        <a:t>Музика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440390"/>
                  </a:ext>
                </a:extLst>
              </a:tr>
              <a:tr h="568833">
                <a:tc>
                  <a:txBody>
                    <a:bodyPr/>
                    <a:lstStyle/>
                    <a:p>
                      <a:r>
                        <a:rPr lang="uk-UA" dirty="0"/>
                        <a:t>6.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Образотворче мистецтво</a:t>
                      </a:r>
                      <a:endParaRPr lang="uk-UA" b="1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26781"/>
                  </a:ext>
                </a:extLst>
              </a:tr>
              <a:tr h="568833">
                <a:tc>
                  <a:txBody>
                    <a:bodyPr/>
                    <a:lstStyle/>
                    <a:p>
                      <a:r>
                        <a:rPr lang="uk-UA" dirty="0"/>
                        <a:t>7.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Garamond" panose="02020404030301010803" pitchFamily="18" charset="0"/>
                        </a:rPr>
                        <a:t>Архітектура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152539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8DD656-F8FF-4D19-9DFD-1AB7027CCF99}"/>
              </a:ext>
            </a:extLst>
          </p:cNvPr>
          <p:cNvSpPr/>
          <p:nvPr/>
        </p:nvSpPr>
        <p:spPr>
          <a:xfrm>
            <a:off x="1323983" y="5964207"/>
            <a:ext cx="1612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Висновок:</a:t>
            </a:r>
            <a:endParaRPr lang="ru-RU" sz="24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0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3320" y="393192"/>
            <a:ext cx="5010912" cy="685800"/>
          </a:xfrm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ПЛАН: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7705" y="1306894"/>
            <a:ext cx="10804849" cy="4938458"/>
          </a:xfrm>
        </p:spPr>
        <p:txBody>
          <a:bodyPr/>
          <a:lstStyle/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Умови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розвитку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культури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українських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землях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наприкінці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ХVІІІ  - в І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половині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ХІХ ст.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Освіта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українських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землях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наприкінці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ХVІІІ  - в І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половині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ХІХ ст.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Розвиток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науки.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Література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Внесок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Шевченка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розвиток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літератури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Театр.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Музика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Образотворче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мистецтво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Ландшафтно-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паркова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6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237744"/>
            <a:ext cx="5193792" cy="955082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Умови розвитку культури на українських землях </a:t>
            </a:r>
            <a:b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наприкінці Х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V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ІІІ  - в І половині ХІХ ст.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19" y="1591056"/>
            <a:ext cx="5276089" cy="427939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Початок становлення української модерної нації.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Вплив імперської політики на розвиток культури, що сприяло прилученню українських митців до російської культури.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Заходи влади по денаціоналізації суспільства.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Зростання національного інтересу до української історії, культури.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Зміни в економічному житті суспільства – процеси промислового перевороту.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Культурний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розвиток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Галичині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Закарпатті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пов’язаний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діяльністю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греко-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католицької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церкви.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Вплив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передових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західноєвропейських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ідей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  <a:endParaRPr lang="uk-UA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99632" y="169164"/>
            <a:ext cx="5385816" cy="809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Освіта на українських землях </a:t>
            </a:r>
            <a:b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наприкінці Х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V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ІІІ  - в І половині ХІХ ст.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29984" y="1069848"/>
            <a:ext cx="4855464" cy="6300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Заклади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освіти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Україні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наприкінці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ХVІІІ  - в І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половині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ХІХ ст.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44184" y="2172541"/>
            <a:ext cx="1896809" cy="27889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Початкова:</a:t>
            </a:r>
          </a:p>
          <a:p>
            <a:pPr algn="ctr"/>
            <a:endParaRPr lang="uk-UA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Парафіяльні школи;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Парафіяльні училища;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Повітові школи.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57007" y="3081528"/>
            <a:ext cx="1783080" cy="27889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Середня:</a:t>
            </a:r>
          </a:p>
          <a:p>
            <a:pPr algn="ctr"/>
            <a:endParaRPr lang="uk-UA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1. гімназії;</a:t>
            </a:r>
          </a:p>
          <a:p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2. професійні школи;</a:t>
            </a:r>
          </a:p>
          <a:p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3. пансіони.</a:t>
            </a:r>
          </a:p>
          <a:p>
            <a:pPr algn="ctr"/>
            <a:endParaRPr lang="uk-UA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49256" y="2172540"/>
            <a:ext cx="1947672" cy="278892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Вища:</a:t>
            </a:r>
          </a:p>
          <a:p>
            <a:pPr algn="ctr"/>
            <a:endParaRPr lang="uk-UA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>
              <a:buAutoNum type="arabicPeriod"/>
            </a:pPr>
            <a:r>
              <a:rPr lang="uk-U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університети;</a:t>
            </a:r>
          </a:p>
          <a:p>
            <a:pPr>
              <a:buAutoNum type="arabicPeriod"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ліцеї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7208901" y="1711704"/>
            <a:ext cx="406908" cy="4608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низ 11"/>
          <p:cNvSpPr/>
          <p:nvPr/>
        </p:nvSpPr>
        <p:spPr>
          <a:xfrm>
            <a:off x="8745093" y="1814994"/>
            <a:ext cx="406908" cy="12665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низ 12"/>
          <p:cNvSpPr/>
          <p:nvPr/>
        </p:nvSpPr>
        <p:spPr>
          <a:xfrm>
            <a:off x="10760202" y="1740443"/>
            <a:ext cx="406908" cy="4320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272784" y="5970927"/>
            <a:ext cx="556869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1817р. –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закриття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Києво-Могилянської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академії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8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84632" y="105156"/>
            <a:ext cx="5385816" cy="809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Освіта на українських землях </a:t>
            </a:r>
            <a:b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наприкінці Х</a:t>
            </a:r>
            <a:r>
              <a:rPr lang="en-US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V</a:t>
            </a:r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ІІІ  - в І половині ХІХ ст.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1792" y="998696"/>
            <a:ext cx="524865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Система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загальної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освіти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в основному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орієнтувалася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релігійне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виховання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дітей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 До того ж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русифікаторська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політика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царизму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українських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землях,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що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особливо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посилилася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після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польського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повстання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1830 р.,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гальмувала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розвиток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національної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</a:p>
          <a:p>
            <a:pPr indent="457200" algn="ctr"/>
            <a:endParaRPr lang="uk-UA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indent="457200" algn="ctr"/>
            <a:r>
              <a:rPr lang="uk-UA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ЗАКЛАДИ ВИЩОЇ ОСВІТИ: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1805р. – Волинський ліцей у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Кременці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1817р. -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Рішельєвський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ліцей в Одесі;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1820р. – Гімназія вищих наук у Ніжині;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1805р. -  Харківський університет;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1834р. – Київський університет. </a:t>
            </a:r>
          </a:p>
          <a:p>
            <a:pPr indent="457200" algn="just"/>
            <a:endParaRPr lang="uk-UA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indent="457200" algn="just"/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 західноукраїнських землях діяли:</a:t>
            </a:r>
          </a:p>
          <a:p>
            <a:pPr indent="457200" algn="just"/>
            <a:endParaRPr lang="uk-UA" sz="1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1784р. -Львівський університет;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1817р. -  Інститут Оссолінських «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Оссоленіум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» у Львові;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1844р. - Львівська технічна академія.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205472" y="192024"/>
            <a:ext cx="4139184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РОЗВИТОК НАУКИ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99632" y="716572"/>
            <a:ext cx="5376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/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Науково-дослідні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роботи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зосереджувалися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 в 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університетах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і 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ліцеях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</a:p>
          <a:p>
            <a:pPr indent="457200" algn="just" fontAlgn="base"/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Активно 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розвивалися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в 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Україні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природничі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та </a:t>
            </a:r>
            <a:r>
              <a:rPr lang="ru-RU" sz="1600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точні</a:t>
            </a:r>
            <a:r>
              <a:rPr lang="ru-RU" sz="16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науки.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24614" y="1959078"/>
            <a:ext cx="3493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uk-UA" sz="1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Видатним організатором 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математичної освіти </a:t>
            </a:r>
            <a:r>
              <a:rPr lang="uk-UA" sz="1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першій половині 19 ст. був 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Тимофій Осиповський 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 професор Харківського університету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074" y="3694027"/>
            <a:ext cx="2020548" cy="245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26480" y="4076730"/>
            <a:ext cx="35385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Вагомий внесок у розвиток 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математичної науки належить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Михайлу Остроградському.</a:t>
            </a:r>
            <a:r>
              <a:rPr lang="uk-UA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Досліджував теоретичні питання аналітичної геометрії, математичного аналізу, теорії чисел, аналітичної механіки.</a:t>
            </a:r>
          </a:p>
        </p:txBody>
      </p:sp>
      <p:pic>
        <p:nvPicPr>
          <p:cNvPr id="1026" name="Picture 2" descr="Осиповський Тимофій Федорович — Вікіпеді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18" y="1793789"/>
            <a:ext cx="1604704" cy="1900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8467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205472" y="192024"/>
            <a:ext cx="4139184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РОЗВИТОК НАУКИ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57656" y="228600"/>
            <a:ext cx="4139184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РОЗВИТОК НАУКИ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52" y="809244"/>
            <a:ext cx="3599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 </a:t>
            </a:r>
            <a:r>
              <a:rPr lang="ru-RU" b="1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1810 р. 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Василь </a:t>
            </a:r>
            <a:r>
              <a:rPr lang="ru-RU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Каразін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висунув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проект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створення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мережі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метеорологічних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станцій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використання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їх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спостережень</a:t>
            </a:r>
            <a:r>
              <a:rPr lang="ru-RU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fontAlgn="base"/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с.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Кручик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Харківщині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він</a:t>
            </a:r>
            <a:r>
              <a:rPr lang="ru-RU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створив </a:t>
            </a:r>
            <a:r>
              <a:rPr lang="ru-RU" b="1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першу в </a:t>
            </a:r>
            <a:r>
              <a:rPr lang="ru-RU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Україні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метеорологічну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станцію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  <a:endParaRPr lang="ru-RU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050" name="Picture 2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41" y="809244"/>
            <a:ext cx="1688031" cy="1952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2660904" y="2967335"/>
            <a:ext cx="3264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Відомим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ученим-природознавцем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М. Максимович,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опублі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-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кував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чимало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наукових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праць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ботаніки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серед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відома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двотомна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книга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Основи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ботаніки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».</a:t>
            </a:r>
          </a:p>
          <a:p>
            <a:pPr algn="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Етнограф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філолог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Ректор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Університету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святого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Володимира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052" name="Picture 4" descr="Максимович Михайло Олександрович — Вікіпед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4" y="3251323"/>
            <a:ext cx="2095500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560" y="714549"/>
            <a:ext cx="1780032" cy="1919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320" y="717679"/>
            <a:ext cx="334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Дослідження у галузі хімії здійснював професор харківського університету </a:t>
            </a:r>
            <a:r>
              <a:rPr lang="uk-UA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Микола </a:t>
            </a:r>
            <a:r>
              <a:rPr lang="uk-UA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Бекетов</a:t>
            </a:r>
            <a:r>
              <a:rPr lang="uk-UA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засновник харківської фізико-хімічної школи.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722500"/>
              </p:ext>
            </p:extLst>
          </p:nvPr>
        </p:nvGraphicFramePr>
        <p:xfrm>
          <a:off x="6385560" y="3300254"/>
          <a:ext cx="3389376" cy="2773680"/>
        </p:xfrm>
        <a:graphic>
          <a:graphicData uri="http://schemas.openxmlformats.org/drawingml/2006/table">
            <a:tbl>
              <a:tblPr/>
              <a:tblGrid>
                <a:gridCol w="3389376">
                  <a:extLst>
                    <a:ext uri="{9D8B030D-6E8A-4147-A177-3AD203B41FA5}">
                      <a16:colId xmlns:a16="http://schemas.microsoft.com/office/drawing/2014/main" val="23635298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Ад'юнкт-професор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Імператорського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університету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Св.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Володимира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,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Костомаров</a:t>
                      </a:r>
                      <a:br>
                        <a:rPr lang="ru-RU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</a:br>
                      <a:r>
                        <a:rPr lang="ru-RU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Микола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Іванович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зробив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визначний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внесок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в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розвиток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історичної</a:t>
                      </a:r>
                      <a:r>
                        <a:rPr lang="ru-RU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науки. </a:t>
                      </a:r>
                      <a:r>
                        <a:rPr lang="ru-RU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П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исьменник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,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історіограф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,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ідеолог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слов'янського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відродження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,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діяч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українського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національно-визвольного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ru-RU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руху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</a:rPr>
                        <a:t>.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613987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2660" y="3238964"/>
            <a:ext cx="19050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842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81328" y="-125730"/>
            <a:ext cx="3715512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ЛІТЕРАТУРА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495032" y="0"/>
            <a:ext cx="3715512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ЛІТЕРАТУРА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1029" y="283794"/>
            <a:ext cx="3573971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Розвиток літератури і мистецтва укінці Х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V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ІІІ – на початку ХІХ ст. опирався на такі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філософсько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-художні течії як </a:t>
            </a:r>
            <a:r>
              <a:rPr lang="uk-UA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класицизм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uk-UA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романтизм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uk-UA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Класицизм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– один з основних напрямків 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кінця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ХVІІІ – І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половини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ХІХ ст.,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який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опирався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кращі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зразки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класичного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(античного)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мистецтва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algn="just"/>
            <a:endParaRPr lang="ru-RU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r>
              <a:rPr lang="ru-RU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Романтизм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–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напрямок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європейської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літератури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мистецтва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в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якому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голвним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чинником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виступав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пошук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ідеалу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мрії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заглиблнення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власний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внутрішній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світ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людини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algn="just"/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Бурлеск 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– комічна поезія.</a:t>
            </a:r>
          </a:p>
          <a:p>
            <a:pPr algn="just"/>
            <a:r>
              <a:rPr lang="uk-UA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Травесті 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– гумористична поезія, близька до пародії.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69935" y="722376"/>
            <a:ext cx="39166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Розвиток літератури на західноукраїнських землях започаткували члени «Руської трійці» -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Маркіян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Шашкевич,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Іван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Вагилевич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Головацький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В силу історичних умов на Західній Україні виник характерний для літератур поневолених націй патріотичний варіант романтизму. Його настрій виявився у загалом бадьорому, закличному тоні творчості молодих літераторів.</a:t>
            </a:r>
          </a:p>
          <a:p>
            <a:pPr algn="just"/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Маркіянові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Шашкевичу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судилося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стати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найяскравішим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зачинателем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нової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літератури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демократичного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спрямування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західноукраїнських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землях.</a:t>
            </a:r>
            <a:endParaRPr lang="uk-UA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120" y="308610"/>
            <a:ext cx="2103816" cy="2379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953" y="3362605"/>
            <a:ext cx="1650130" cy="262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25" y="383566"/>
            <a:ext cx="1939525" cy="2979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17" y="3986784"/>
            <a:ext cx="1545336" cy="2318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077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81328" y="-125730"/>
            <a:ext cx="3715512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ЛІТЕРАТУРА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12016" y="0"/>
            <a:ext cx="3715512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ЛІТЕРАТУРА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53713" y="308610"/>
            <a:ext cx="362857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«Батьком» нової української літератури вважається </a:t>
            </a:r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Іван Котляревський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- «Енеїда», «Наталка Полтавка», «Москаль-чарівник».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Байкарі П</a:t>
            </a:r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 Гулак-Артемовський, Є. Гребінка.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Григорій Квітка-</a:t>
            </a:r>
            <a:r>
              <a:rPr lang="uk-UA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Основ’яненко</a:t>
            </a:r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- «Маруся», «Пан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Халявський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», «Конотопська відьма», п’єси «Дворянські вибори», «Сватання на Гончарівці».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Пантелеймон Куліш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- історична повість «Чорна Рада».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Микола Гоголь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- автор збірок «Вечори на хуторі біля Диканьки», «Миргород», 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повість «Тарас Бульба».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53328" y="477675"/>
            <a:ext cx="57698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Формування нової української літератури завершилося у геніальній творчості </a:t>
            </a:r>
            <a:r>
              <a:rPr lang="uk-UA" sz="17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Тараса Шевченка. </a:t>
            </a:r>
          </a:p>
          <a:p>
            <a:pPr indent="457200" algn="just"/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Перша поетична збірка </a:t>
            </a:r>
            <a:r>
              <a:rPr lang="uk-UA" sz="17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«Кобзар» - 1840 р. – Санкт-Петербург.</a:t>
            </a:r>
          </a:p>
          <a:p>
            <a:pPr indent="457200" algn="just"/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Твори: «</a:t>
            </a:r>
            <a:r>
              <a:rPr lang="uk-UA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Гайдамаки», «І мертвим, і живим…», «Кавказ», «Єретик», «Сон», «Заповіт».</a:t>
            </a:r>
          </a:p>
          <a:p>
            <a:pPr indent="457200" algn="just"/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Пророк і геній Т. Шевченко сказав про українців, їхнє минуле, сучасне і майбутнє більше, ніж усі його попередники разом узяті. Він підняв українську мову та літературу на такий рівень досконалості, який дав змогу дійти висновку: народ, який породив такого генія, не може зникнути.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64" y="427482"/>
            <a:ext cx="1583266" cy="227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Кулиш, Пантелеймон Александрович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4" y="2570057"/>
            <a:ext cx="1524000" cy="2141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17" y="4438917"/>
            <a:ext cx="1517197" cy="197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967" y="4469335"/>
            <a:ext cx="1435417" cy="1913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823" y="4277949"/>
            <a:ext cx="2950874" cy="2135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353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495032" y="0"/>
            <a:ext cx="3715512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МУЗИКА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66544" y="0"/>
            <a:ext cx="344424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ТЕАТР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998" y="502920"/>
            <a:ext cx="402909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Театральне мистецтво здавна користувалось популярністю на українських землях. В І половині ХІХ ст. театральні вистави набувають особливої популярності.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приватні поміщицькі (кріпацькі) театри;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аматорські театральні колективи;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професійні театральні колективи.</a:t>
            </a:r>
          </a:p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1818р. – Полтавський професійний театр (І. Котляревський).</a:t>
            </a:r>
          </a:p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Актори: Михайло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Щепкін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Карпо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Соленик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Театральні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вистави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  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Галичині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українською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мовою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з’явилися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тільки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добу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  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національного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  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відродження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яке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  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розпочала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Руська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         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трійця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».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Трійця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». 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just"/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94" y="168982"/>
            <a:ext cx="1633010" cy="189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094" y="1966849"/>
            <a:ext cx="1560083" cy="203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86" y="4425696"/>
            <a:ext cx="1380503" cy="20745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81344" y="617220"/>
            <a:ext cx="5513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Традиційними для українців залишались музика і музичний фольклор.</a:t>
            </a:r>
          </a:p>
          <a:p>
            <a:pPr indent="457200" algn="just"/>
            <a:r>
              <a:rPr lang="uk-UA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Переважали музичні інструменти: бандура, кобза, цимбали, сопілки, скрипка, бубни. Особливе місце – </a:t>
            </a:r>
            <a:r>
              <a:rPr lang="uk-UA" b="1" i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троїсті музики.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093" y="4111577"/>
            <a:ext cx="1771251" cy="23057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957" y="2052321"/>
            <a:ext cx="2004956" cy="2529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206563" y="2055725"/>
            <a:ext cx="17712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Визначні кобзарі:</a:t>
            </a:r>
          </a:p>
          <a:p>
            <a:pPr algn="just"/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Остап Вересай,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Андрій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Шут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Іван Крюковський.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21204" y="4580016"/>
            <a:ext cx="52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Виникають музичні професійні товариства:</a:t>
            </a:r>
          </a:p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Філармонічне товариство (Одеса),  </a:t>
            </a:r>
          </a:p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Симфонічне товариство музики і співу (Київ).</a:t>
            </a:r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6521204" y="5746163"/>
            <a:ext cx="469087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Український національний напрямок у музиці започаткував Михайло Вербицький.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439" y="2286326"/>
            <a:ext cx="1544765" cy="2059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6032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18032" y="0"/>
            <a:ext cx="490728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ОБРАЗОТВОРЧЕ МИСТЕЦТВО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8328" y="461772"/>
            <a:ext cx="48737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І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половині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XIX ст. актив­но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розвиваються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жанри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станкового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живопису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портретний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історичний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пейзажний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побутовий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 </a:t>
            </a:r>
          </a:p>
          <a:p>
            <a:pPr algn="just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	В українській скульптурі першої половини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XIX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ст. відбувався перехід від стилю бароко до класицизму. Загальне визнання здобув у цей час скульптор 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Іван </a:t>
            </a:r>
            <a:r>
              <a:rPr lang="uk-UA" sz="16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Мартос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(1753 - 1835). Серед найвідоміших витворів майстра, виконаних у стилі класицизму, пам’ятники Кузьмі </a:t>
            </a:r>
            <a:r>
              <a:rPr lang="uk-UA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Мініну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Дмитру Пожарському в Москві, Павлу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 маєтку графа О. Аракчеєва в селі </a:t>
            </a:r>
            <a:r>
              <a:rPr lang="uk-UA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Грузіно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Г. Потьомкіну в Херсоні, Катерині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II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Катеринославі, Дюку де </a:t>
            </a:r>
            <a:r>
              <a:rPr lang="uk-UA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Рішельє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Одесі.</a:t>
            </a:r>
          </a:p>
          <a:p>
            <a:pPr algn="just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У Києві на Володимирському пагорбі встановлено бронзовий пам'ятник князю Русі Володимиру, авторами якого були російські скульптори 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Василь </a:t>
            </a:r>
            <a:r>
              <a:rPr lang="uk-UA" sz="16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Демут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-Малиновський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Петро </a:t>
            </a:r>
            <a:r>
              <a:rPr lang="uk-UA" sz="16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Клодт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архітектор 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 Тома. </a:t>
            </a:r>
          </a:p>
          <a:p>
            <a:pPr algn="ctr"/>
            <a:r>
              <a:rPr lang="uk-U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Монумент є типовим для стилю класицизму.</a:t>
            </a:r>
          </a:p>
          <a:p>
            <a:pPr algn="just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 західноукраїнській скульптурі виділялась творчість </a:t>
            </a:r>
            <a:r>
              <a:rPr lang="uk-UA" sz="16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Гартмана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sz="16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Вітвера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та братів </a:t>
            </a:r>
            <a:r>
              <a:rPr lang="uk-UA" sz="16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Шимзерів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sz="16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Йогана</a:t>
            </a:r>
            <a:r>
              <a:rPr lang="uk-UA" sz="1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Антона.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005" y="981488"/>
            <a:ext cx="1681537" cy="224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80" y="3590608"/>
            <a:ext cx="1683462" cy="258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475" y="3831"/>
            <a:ext cx="4907705" cy="6279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38506" y="998284"/>
            <a:ext cx="316619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Початки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мистецтва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класицизму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живописі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відображені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у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творчості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майстрів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портрету </a:t>
            </a:r>
            <a:r>
              <a:rPr lang="ru-RU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Дмитра</a:t>
            </a:r>
            <a:r>
              <a:rPr lang="ru-RU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Левицького</a:t>
            </a:r>
            <a:r>
              <a:rPr lang="ru-RU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(1735 - 1822) та </a:t>
            </a:r>
            <a:r>
              <a:rPr lang="ru-RU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Володимира</a:t>
            </a:r>
            <a:r>
              <a:rPr lang="ru-RU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Боровиковського</a:t>
            </a:r>
            <a:r>
              <a:rPr lang="ru-RU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(1757 - 1825).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Д. Левицького вважали найкращим європейським портретистом. </a:t>
            </a:r>
          </a:p>
          <a:p>
            <a:pPr indent="457200" algn="just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Його учень й наступник В. Боровиковський також розписував церкви у Миргороді,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Кибинцях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та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Романівці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в Наддніпрянщині.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476" y="1138335"/>
            <a:ext cx="1586884" cy="208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2588" y="3590608"/>
            <a:ext cx="1569857" cy="19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0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1909</Words>
  <Application>Microsoft Office PowerPoint</Application>
  <PresentationFormat>Широкоэкранный</PresentationFormat>
  <Paragraphs>190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Century</vt:lpstr>
      <vt:lpstr>Constantia</vt:lpstr>
      <vt:lpstr>Garamond</vt:lpstr>
      <vt:lpstr>Georgia</vt:lpstr>
      <vt:lpstr>Wingdings</vt:lpstr>
      <vt:lpstr>Тема Office</vt:lpstr>
      <vt:lpstr>Практична робота № 3</vt:lpstr>
      <vt:lpstr>ПЛАН:</vt:lpstr>
      <vt:lpstr>Умови розвитку культури на українських землях  наприкінці ХVІІІ  - в І половині ХІХ ст.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Professional</cp:lastModifiedBy>
  <cp:revision>53</cp:revision>
  <dcterms:created xsi:type="dcterms:W3CDTF">2021-11-04T19:55:42Z</dcterms:created>
  <dcterms:modified xsi:type="dcterms:W3CDTF">2023-11-02T10:39:43Z</dcterms:modified>
</cp:coreProperties>
</file>