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9" r:id="rId8"/>
    <p:sldId id="261" r:id="rId9"/>
    <p:sldId id="270" r:id="rId10"/>
    <p:sldId id="262" r:id="rId11"/>
    <p:sldId id="271" r:id="rId12"/>
    <p:sldId id="272" r:id="rId13"/>
    <p:sldId id="273" r:id="rId14"/>
    <p:sldId id="268" r:id="rId15"/>
    <p:sldId id="263" r:id="rId16"/>
    <p:sldId id="264" r:id="rId17"/>
    <p:sldId id="274" r:id="rId18"/>
    <p:sldId id="265" r:id="rId19"/>
    <p:sldId id="275" r:id="rId20"/>
    <p:sldId id="276" r:id="rId21"/>
    <p:sldId id="28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18288000" cy="10287000"/>
  <p:notesSz cx="6858000" cy="9144000"/>
  <p:embeddedFontLst>
    <p:embeddedFont>
      <p:font typeface="Dekko" panose="020B0604020202020204" charset="0"/>
      <p:regular r:id="rId31"/>
    </p:embeddedFont>
    <p:embeddedFont>
      <p:font typeface="Lazydog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8.sv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8.sv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8.sv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6.svg"/><Relationship Id="rId5" Type="http://schemas.openxmlformats.org/officeDocument/2006/relationships/image" Target="../media/image4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6.svg"/><Relationship Id="rId5" Type="http://schemas.openxmlformats.org/officeDocument/2006/relationships/image" Target="../media/image4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8.sv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osvita/zagalna-serednya-osvita/nova-ukrayinska-shkola/ocinyuvannya/vidpovidi-na-poshireni-zapitannya-shodo-svidoctva-dosyagnen-uchniv-novoyi-ukrayinskoyi-shkoli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770357" y="1404167"/>
            <a:ext cx="10747286" cy="5603401"/>
            <a:chOff x="0" y="0"/>
            <a:chExt cx="14329715" cy="7471202"/>
          </a:xfrm>
        </p:grpSpPr>
        <p:sp>
          <p:nvSpPr>
            <p:cNvPr id="9" name="Freeform 9"/>
            <p:cNvSpPr/>
            <p:nvPr/>
          </p:nvSpPr>
          <p:spPr>
            <a:xfrm>
              <a:off x="2487752" y="0"/>
              <a:ext cx="11841963" cy="7471202"/>
            </a:xfrm>
            <a:custGeom>
              <a:avLst/>
              <a:gdLst/>
              <a:ahLst/>
              <a:cxnLst/>
              <a:rect l="l" t="t" r="r" b="b"/>
              <a:pathLst>
                <a:path w="11841963" h="7471202">
                  <a:moveTo>
                    <a:pt x="0" y="0"/>
                  </a:moveTo>
                  <a:lnTo>
                    <a:pt x="11841963" y="0"/>
                  </a:lnTo>
                  <a:lnTo>
                    <a:pt x="11841963" y="7471202"/>
                  </a:lnTo>
                  <a:lnTo>
                    <a:pt x="0" y="747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683683" cy="7471202"/>
            </a:xfrm>
            <a:custGeom>
              <a:avLst/>
              <a:gdLst/>
              <a:ahLst/>
              <a:cxnLst/>
              <a:rect l="l" t="t" r="r" b="b"/>
              <a:pathLst>
                <a:path w="6683683" h="7471202">
                  <a:moveTo>
                    <a:pt x="0" y="0"/>
                  </a:moveTo>
                  <a:lnTo>
                    <a:pt x="6683683" y="0"/>
                  </a:lnTo>
                  <a:lnTo>
                    <a:pt x="6683683" y="7471202"/>
                  </a:lnTo>
                  <a:lnTo>
                    <a:pt x="0" y="747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1141908" y="711922"/>
              <a:ext cx="11339863" cy="5658242"/>
              <a:chOff x="0" y="0"/>
              <a:chExt cx="2191638" cy="10935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83380" tIns="83380" rIns="83380" bIns="8338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341358" y="5207006"/>
              <a:ext cx="1590371" cy="2189658"/>
            </a:xfrm>
            <a:custGeom>
              <a:avLst/>
              <a:gdLst/>
              <a:ahLst/>
              <a:cxnLst/>
              <a:rect l="l" t="t" r="r" b="b"/>
              <a:pathLst>
                <a:path w="1590371" h="2189658">
                  <a:moveTo>
                    <a:pt x="0" y="0"/>
                  </a:moveTo>
                  <a:lnTo>
                    <a:pt x="1590370" y="0"/>
                  </a:lnTo>
                  <a:lnTo>
                    <a:pt x="1590370" y="2189658"/>
                  </a:lnTo>
                  <a:lnTo>
                    <a:pt x="0" y="218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878875" y="3782300"/>
            <a:ext cx="2100213" cy="5893455"/>
          </a:xfrm>
          <a:custGeom>
            <a:avLst/>
            <a:gdLst/>
            <a:ahLst/>
            <a:cxnLst/>
            <a:rect l="l" t="t" r="r" b="b"/>
            <a:pathLst>
              <a:path w="2100213" h="5893455">
                <a:moveTo>
                  <a:pt x="0" y="0"/>
                </a:moveTo>
                <a:lnTo>
                  <a:pt x="2100213" y="0"/>
                </a:lnTo>
                <a:lnTo>
                  <a:pt x="2100213" y="5893454"/>
                </a:lnTo>
                <a:lnTo>
                  <a:pt x="0" y="5893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56115" y="2605399"/>
            <a:ext cx="1292015" cy="1600469"/>
          </a:xfrm>
          <a:custGeom>
            <a:avLst/>
            <a:gdLst/>
            <a:ahLst/>
            <a:cxnLst/>
            <a:rect l="l" t="t" r="r" b="b"/>
            <a:pathLst>
              <a:path w="1292015" h="1600469">
                <a:moveTo>
                  <a:pt x="0" y="0"/>
                </a:moveTo>
                <a:lnTo>
                  <a:pt x="1292015" y="0"/>
                </a:lnTo>
                <a:lnTo>
                  <a:pt x="1292015" y="1600469"/>
                </a:lnTo>
                <a:lnTo>
                  <a:pt x="0" y="1600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449000" y="2519674"/>
            <a:ext cx="3924600" cy="7681601"/>
            <a:chOff x="0" y="0"/>
            <a:chExt cx="5232800" cy="102421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32800" cy="10242135"/>
            </a:xfrm>
            <a:custGeom>
              <a:avLst/>
              <a:gdLst/>
              <a:ahLst/>
              <a:cxnLst/>
              <a:rect l="l" t="t" r="r" b="b"/>
              <a:pathLst>
                <a:path w="5232800" h="10242135">
                  <a:moveTo>
                    <a:pt x="0" y="0"/>
                  </a:moveTo>
                  <a:lnTo>
                    <a:pt x="5232800" y="0"/>
                  </a:lnTo>
                  <a:lnTo>
                    <a:pt x="5232800" y="10242135"/>
                  </a:lnTo>
                  <a:lnTo>
                    <a:pt x="0" y="1024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914471"/>
              <a:ext cx="967090" cy="2307086"/>
            </a:xfrm>
            <a:custGeom>
              <a:avLst/>
              <a:gdLst/>
              <a:ahLst/>
              <a:cxnLst/>
              <a:rect l="l" t="t" r="r" b="b"/>
              <a:pathLst>
                <a:path w="967090" h="2307086">
                  <a:moveTo>
                    <a:pt x="0" y="0"/>
                  </a:moveTo>
                  <a:lnTo>
                    <a:pt x="967090" y="0"/>
                  </a:lnTo>
                  <a:lnTo>
                    <a:pt x="967090" y="2307086"/>
                  </a:lnTo>
                  <a:lnTo>
                    <a:pt x="0" y="2307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 t="-82982" r="-441087" b="-260960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5910342" y="2834135"/>
            <a:ext cx="6467316" cy="106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mtClean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Тема. </a:t>
            </a:r>
            <a:r>
              <a:rPr lang="en-US" sz="3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Особливості</a:t>
            </a:r>
            <a:r>
              <a:rPr lang="en-US" sz="3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оцінювання</a:t>
            </a:r>
            <a:endParaRPr lang="en-US" sz="30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навчальних</a:t>
            </a:r>
            <a:r>
              <a:rPr lang="en-US" sz="3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досягнень</a:t>
            </a:r>
            <a:r>
              <a:rPr lang="en-US" sz="3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учнів</a:t>
            </a:r>
            <a:endParaRPr lang="en-US" sz="30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44396" y="1028700"/>
            <a:ext cx="12693402" cy="6618064"/>
            <a:chOff x="0" y="0"/>
            <a:chExt cx="16924536" cy="8824085"/>
          </a:xfrm>
        </p:grpSpPr>
        <p:sp>
          <p:nvSpPr>
            <p:cNvPr id="4" name="Freeform 4"/>
            <p:cNvSpPr/>
            <p:nvPr/>
          </p:nvSpPr>
          <p:spPr>
            <a:xfrm>
              <a:off x="2938234" y="0"/>
              <a:ext cx="13986302" cy="8824085"/>
            </a:xfrm>
            <a:custGeom>
              <a:avLst/>
              <a:gdLst/>
              <a:ahLst/>
              <a:cxnLst/>
              <a:rect l="l" t="t" r="r" b="b"/>
              <a:pathLst>
                <a:path w="13986302" h="8824085">
                  <a:moveTo>
                    <a:pt x="0" y="0"/>
                  </a:moveTo>
                  <a:lnTo>
                    <a:pt x="13986302" y="0"/>
                  </a:lnTo>
                  <a:lnTo>
                    <a:pt x="1398630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893962" cy="8824085"/>
            </a:xfrm>
            <a:custGeom>
              <a:avLst/>
              <a:gdLst/>
              <a:ahLst/>
              <a:cxnLst/>
              <a:rect l="l" t="t" r="r" b="b"/>
              <a:pathLst>
                <a:path w="7893962" h="8824085">
                  <a:moveTo>
                    <a:pt x="0" y="0"/>
                  </a:moveTo>
                  <a:lnTo>
                    <a:pt x="7893962" y="0"/>
                  </a:lnTo>
                  <a:lnTo>
                    <a:pt x="789396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1348685" y="840837"/>
              <a:ext cx="13393283" cy="6682835"/>
              <a:chOff x="0" y="0"/>
              <a:chExt cx="2191638" cy="109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61322" tIns="61322" rIns="61322" bIns="61322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3944384" y="6325678"/>
              <a:ext cx="1740231" cy="2395989"/>
            </a:xfrm>
            <a:custGeom>
              <a:avLst/>
              <a:gdLst/>
              <a:ahLst/>
              <a:cxnLst/>
              <a:rect l="l" t="t" r="r" b="b"/>
              <a:pathLst>
                <a:path w="1740231" h="2395989">
                  <a:moveTo>
                    <a:pt x="0" y="0"/>
                  </a:moveTo>
                  <a:lnTo>
                    <a:pt x="1740231" y="0"/>
                  </a:lnTo>
                  <a:lnTo>
                    <a:pt x="1740231" y="2395988"/>
                  </a:lnTo>
                  <a:lnTo>
                    <a:pt x="0" y="239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993146" y="1761434"/>
            <a:ext cx="9188141" cy="4433266"/>
            <a:chOff x="0" y="66675"/>
            <a:chExt cx="12250855" cy="4846925"/>
          </a:xfrm>
        </p:grpSpPr>
        <p:sp>
          <p:nvSpPr>
            <p:cNvPr id="11" name="TextBox 11"/>
            <p:cNvSpPr txBox="1"/>
            <p:nvPr/>
          </p:nvSpPr>
          <p:spPr>
            <a:xfrm>
              <a:off x="320541" y="66675"/>
              <a:ext cx="11930314" cy="94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Загальні</a:t>
              </a:r>
              <a:r>
                <a:rPr lang="ru-RU" sz="2800" b="1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800" b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педагогічні</a:t>
              </a:r>
              <a:r>
                <a:rPr lang="ru-RU" sz="2800" b="1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800" b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функції</a:t>
              </a:r>
              <a:r>
                <a:rPr lang="ru-RU" sz="2800" b="1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800" b="1" dirty="0">
                  <a:solidFill>
                    <a:schemeClr val="bg1"/>
                  </a:solidFill>
                  <a:latin typeface="Lazydog" panose="020B0604020202020204" charset="0"/>
                </a:rPr>
                <a:t>контрольно-</a:t>
              </a:r>
              <a:r>
                <a:rPr lang="ru-RU" sz="2800" b="1" dirty="0" err="1">
                  <a:solidFill>
                    <a:schemeClr val="bg1"/>
                  </a:solidFill>
                  <a:latin typeface="Lazydog" panose="020B0604020202020204" charset="0"/>
                </a:rPr>
                <a:t>оцінювальної</a:t>
              </a:r>
              <a:r>
                <a:rPr lang="ru-RU" sz="2800" b="1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800" b="1" dirty="0" err="1">
                  <a:solidFill>
                    <a:schemeClr val="bg1"/>
                  </a:solidFill>
                  <a:latin typeface="Lazydog" panose="020B0604020202020204" charset="0"/>
                </a:rPr>
                <a:t>діяльності</a:t>
              </a:r>
              <a:r>
                <a:rPr lang="ru-RU" sz="28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Lazydog" panose="020B0604020202020204" charset="0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83252"/>
              <a:ext cx="12250855" cy="3230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стимулювальна</a:t>
              </a:r>
              <a:endParaRPr lang="ru-RU" sz="24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sz="2400" i="1" dirty="0" err="1">
                  <a:solidFill>
                    <a:schemeClr val="bg1"/>
                  </a:solidFill>
                  <a:latin typeface="Lazydog" panose="020B0604020202020204" charset="0"/>
                </a:rPr>
                <a:t>д</a:t>
              </a: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іагностувальна</a:t>
              </a:r>
              <a:endParaRPr lang="ru-RU" sz="2400" i="1" dirty="0" smtClean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формувальна</a:t>
              </a:r>
              <a:endParaRPr lang="ru-RU" sz="24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sz="2400" i="1" dirty="0" err="1">
                  <a:solidFill>
                    <a:schemeClr val="bg1"/>
                  </a:solidFill>
                  <a:latin typeface="Lazydog" panose="020B0604020202020204" charset="0"/>
                </a:rPr>
                <a:t>о</a:t>
              </a: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рієнтувальну</a:t>
              </a:r>
              <a:r>
                <a:rPr lang="ru-RU" sz="24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а</a:t>
              </a:r>
              <a:endParaRPr lang="ru-RU" sz="2400" dirty="0" smtClean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sz="2400" i="1" dirty="0" err="1">
                  <a:solidFill>
                    <a:schemeClr val="bg1"/>
                  </a:solidFill>
                  <a:latin typeface="Lazydog" panose="020B0604020202020204" charset="0"/>
                </a:rPr>
                <a:t>в</a:t>
              </a: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иховна</a:t>
              </a:r>
              <a:endParaRPr lang="ru-RU" sz="2400" i="1" dirty="0" smtClean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розвивальна</a:t>
              </a:r>
              <a:endParaRPr lang="ru-RU" sz="24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управлінська</a:t>
              </a:r>
              <a:endParaRPr lang="ru-RU" sz="24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4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інформаційна</a:t>
              </a:r>
              <a:endParaRPr lang="ru-RU" sz="2400" dirty="0">
                <a:solidFill>
                  <a:schemeClr val="bg1"/>
                </a:solidFill>
                <a:latin typeface="Lazydog" panose="020B060402020202020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2399065"/>
            <a:ext cx="5114121" cy="10495398"/>
            <a:chOff x="0" y="0"/>
            <a:chExt cx="6818828" cy="139938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8828" cy="13993863"/>
            </a:xfrm>
            <a:custGeom>
              <a:avLst/>
              <a:gdLst/>
              <a:ahLst/>
              <a:cxnLst/>
              <a:rect l="l" t="t" r="r" b="b"/>
              <a:pathLst>
                <a:path w="6818828" h="13993863">
                  <a:moveTo>
                    <a:pt x="0" y="0"/>
                  </a:moveTo>
                  <a:lnTo>
                    <a:pt x="6818828" y="0"/>
                  </a:lnTo>
                  <a:lnTo>
                    <a:pt x="6818828" y="13993863"/>
                  </a:lnTo>
                  <a:lnTo>
                    <a:pt x="0" y="1399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509237" y="0"/>
              <a:ext cx="1309591" cy="1929366"/>
            </a:xfrm>
            <a:custGeom>
              <a:avLst/>
              <a:gdLst/>
              <a:ahLst/>
              <a:cxnLst/>
              <a:rect l="l" t="t" r="r" b="b"/>
              <a:pathLst>
                <a:path w="1309591" h="1929366">
                  <a:moveTo>
                    <a:pt x="0" y="0"/>
                  </a:moveTo>
                  <a:lnTo>
                    <a:pt x="1309591" y="0"/>
                  </a:lnTo>
                  <a:lnTo>
                    <a:pt x="1309591" y="1929366"/>
                  </a:lnTo>
                  <a:lnTo>
                    <a:pt x="0" y="1929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420683" b="-625308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44396" y="1028700"/>
            <a:ext cx="12693402" cy="6618064"/>
            <a:chOff x="0" y="0"/>
            <a:chExt cx="16924536" cy="8824085"/>
          </a:xfrm>
        </p:grpSpPr>
        <p:sp>
          <p:nvSpPr>
            <p:cNvPr id="4" name="Freeform 4"/>
            <p:cNvSpPr/>
            <p:nvPr/>
          </p:nvSpPr>
          <p:spPr>
            <a:xfrm>
              <a:off x="2938234" y="0"/>
              <a:ext cx="13986302" cy="8824085"/>
            </a:xfrm>
            <a:custGeom>
              <a:avLst/>
              <a:gdLst/>
              <a:ahLst/>
              <a:cxnLst/>
              <a:rect l="l" t="t" r="r" b="b"/>
              <a:pathLst>
                <a:path w="13986302" h="8824085">
                  <a:moveTo>
                    <a:pt x="0" y="0"/>
                  </a:moveTo>
                  <a:lnTo>
                    <a:pt x="13986302" y="0"/>
                  </a:lnTo>
                  <a:lnTo>
                    <a:pt x="1398630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893962" cy="8824085"/>
            </a:xfrm>
            <a:custGeom>
              <a:avLst/>
              <a:gdLst/>
              <a:ahLst/>
              <a:cxnLst/>
              <a:rect l="l" t="t" r="r" b="b"/>
              <a:pathLst>
                <a:path w="7893962" h="8824085">
                  <a:moveTo>
                    <a:pt x="0" y="0"/>
                  </a:moveTo>
                  <a:lnTo>
                    <a:pt x="7893962" y="0"/>
                  </a:lnTo>
                  <a:lnTo>
                    <a:pt x="789396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1348685" y="840837"/>
              <a:ext cx="13393283" cy="6682835"/>
              <a:chOff x="0" y="0"/>
              <a:chExt cx="2191638" cy="109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61322" tIns="61322" rIns="61322" bIns="61322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3944384" y="6325678"/>
              <a:ext cx="1740231" cy="2395989"/>
            </a:xfrm>
            <a:custGeom>
              <a:avLst/>
              <a:gdLst/>
              <a:ahLst/>
              <a:cxnLst/>
              <a:rect l="l" t="t" r="r" b="b"/>
              <a:pathLst>
                <a:path w="1740231" h="2395989">
                  <a:moveTo>
                    <a:pt x="0" y="0"/>
                  </a:moveTo>
                  <a:lnTo>
                    <a:pt x="1740231" y="0"/>
                  </a:lnTo>
                  <a:lnTo>
                    <a:pt x="1740231" y="2395988"/>
                  </a:lnTo>
                  <a:lnTo>
                    <a:pt x="0" y="239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884320" y="1761434"/>
            <a:ext cx="9296967" cy="4518096"/>
            <a:chOff x="-145101" y="66675"/>
            <a:chExt cx="12395956" cy="4939673"/>
          </a:xfrm>
        </p:grpSpPr>
        <p:sp>
          <p:nvSpPr>
            <p:cNvPr id="11" name="TextBox 11"/>
            <p:cNvSpPr txBox="1"/>
            <p:nvPr/>
          </p:nvSpPr>
          <p:spPr>
            <a:xfrm>
              <a:off x="320541" y="66675"/>
              <a:ext cx="11930314" cy="90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uk-UA" b="1" dirty="0">
                  <a:latin typeface="Lazydog" panose="020B0604020202020204" charset="0"/>
                </a:rPr>
                <a:t>Критерії</a:t>
              </a:r>
              <a:r>
                <a:rPr lang="uk-UA" dirty="0">
                  <a:latin typeface="Lazydog" panose="020B0604020202020204" charset="0"/>
                </a:rPr>
                <a:t> –  це набір кількісних та якісних характеристик, які використовують для винесення судження щодо виконання, продукту діяльності або як інструмент оцінювання</a:t>
              </a:r>
              <a:endParaRPr lang="en-US" sz="2800" dirty="0">
                <a:solidFill>
                  <a:schemeClr val="bg1"/>
                </a:solidFill>
                <a:latin typeface="Lazydog" panose="020B0604020202020204" charset="0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45101" y="1304906"/>
              <a:ext cx="12250855" cy="370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i="1" dirty="0" smtClean="0">
                  <a:solidFill>
                    <a:schemeClr val="bg1"/>
                  </a:solidFill>
                  <a:latin typeface="Lazydog" panose="020B0604020202020204" charset="0"/>
                </a:rPr>
                <a:t>Характеристики </a:t>
              </a:r>
              <a:r>
                <a:rPr lang="ru-RU" sz="20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критеріїв</a:t>
              </a:r>
              <a:r>
                <a:rPr lang="ru-RU" sz="2000" i="1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000" i="1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оцінювання</a:t>
              </a:r>
              <a:r>
                <a:rPr lang="ru-RU" sz="2000" i="1" dirty="0" smtClean="0">
                  <a:solidFill>
                    <a:schemeClr val="bg1"/>
                  </a:solidFill>
                  <a:latin typeface="Lazydog" panose="020B0604020202020204" charset="0"/>
                </a:rPr>
                <a:t>: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повнота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глибина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дієвість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гнучкість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>
                  <a:solidFill>
                    <a:schemeClr val="bg1"/>
                  </a:solidFill>
                  <a:latin typeface="Lazydog" panose="020B0604020202020204" charset="0"/>
                </a:rPr>
                <a:t>конкретність</a:t>
              </a:r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 і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узагальненість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>
                  <a:solidFill>
                    <a:schemeClr val="bg1"/>
                  </a:solidFill>
                  <a:latin typeface="Lazydog" panose="020B0604020202020204" charset="0"/>
                </a:rPr>
                <a:t>стислість</a:t>
              </a:r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 і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розгорненість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систематичність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системність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усвідомленість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- </a:t>
              </a:r>
              <a:r>
                <a:rPr lang="ru-RU" sz="20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міцність</a:t>
              </a:r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2399065"/>
            <a:ext cx="5114121" cy="10495398"/>
            <a:chOff x="0" y="0"/>
            <a:chExt cx="6818828" cy="139938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8828" cy="13993863"/>
            </a:xfrm>
            <a:custGeom>
              <a:avLst/>
              <a:gdLst/>
              <a:ahLst/>
              <a:cxnLst/>
              <a:rect l="l" t="t" r="r" b="b"/>
              <a:pathLst>
                <a:path w="6818828" h="13993863">
                  <a:moveTo>
                    <a:pt x="0" y="0"/>
                  </a:moveTo>
                  <a:lnTo>
                    <a:pt x="6818828" y="0"/>
                  </a:lnTo>
                  <a:lnTo>
                    <a:pt x="6818828" y="13993863"/>
                  </a:lnTo>
                  <a:lnTo>
                    <a:pt x="0" y="1399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509237" y="0"/>
              <a:ext cx="1309591" cy="1929366"/>
            </a:xfrm>
            <a:custGeom>
              <a:avLst/>
              <a:gdLst/>
              <a:ahLst/>
              <a:cxnLst/>
              <a:rect l="l" t="t" r="r" b="b"/>
              <a:pathLst>
                <a:path w="1309591" h="1929366">
                  <a:moveTo>
                    <a:pt x="0" y="0"/>
                  </a:moveTo>
                  <a:lnTo>
                    <a:pt x="1309591" y="0"/>
                  </a:lnTo>
                  <a:lnTo>
                    <a:pt x="1309591" y="1929366"/>
                  </a:lnTo>
                  <a:lnTo>
                    <a:pt x="0" y="1929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420683" b="-625308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344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44396" y="1028700"/>
            <a:ext cx="12693402" cy="6618064"/>
            <a:chOff x="0" y="0"/>
            <a:chExt cx="16924536" cy="8824085"/>
          </a:xfrm>
        </p:grpSpPr>
        <p:sp>
          <p:nvSpPr>
            <p:cNvPr id="4" name="Freeform 4"/>
            <p:cNvSpPr/>
            <p:nvPr/>
          </p:nvSpPr>
          <p:spPr>
            <a:xfrm>
              <a:off x="2938234" y="0"/>
              <a:ext cx="13986302" cy="8824085"/>
            </a:xfrm>
            <a:custGeom>
              <a:avLst/>
              <a:gdLst/>
              <a:ahLst/>
              <a:cxnLst/>
              <a:rect l="l" t="t" r="r" b="b"/>
              <a:pathLst>
                <a:path w="13986302" h="8824085">
                  <a:moveTo>
                    <a:pt x="0" y="0"/>
                  </a:moveTo>
                  <a:lnTo>
                    <a:pt x="13986302" y="0"/>
                  </a:lnTo>
                  <a:lnTo>
                    <a:pt x="1398630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893962" cy="8824085"/>
            </a:xfrm>
            <a:custGeom>
              <a:avLst/>
              <a:gdLst/>
              <a:ahLst/>
              <a:cxnLst/>
              <a:rect l="l" t="t" r="r" b="b"/>
              <a:pathLst>
                <a:path w="7893962" h="8824085">
                  <a:moveTo>
                    <a:pt x="0" y="0"/>
                  </a:moveTo>
                  <a:lnTo>
                    <a:pt x="7893962" y="0"/>
                  </a:lnTo>
                  <a:lnTo>
                    <a:pt x="789396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1348685" y="840837"/>
              <a:ext cx="13393283" cy="6682835"/>
              <a:chOff x="0" y="0"/>
              <a:chExt cx="2191638" cy="109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61322" tIns="61322" rIns="61322" bIns="61322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3944384" y="6325678"/>
              <a:ext cx="1740231" cy="2395989"/>
            </a:xfrm>
            <a:custGeom>
              <a:avLst/>
              <a:gdLst/>
              <a:ahLst/>
              <a:cxnLst/>
              <a:rect l="l" t="t" r="r" b="b"/>
              <a:pathLst>
                <a:path w="1740231" h="2395989">
                  <a:moveTo>
                    <a:pt x="0" y="0"/>
                  </a:moveTo>
                  <a:lnTo>
                    <a:pt x="1740231" y="0"/>
                  </a:lnTo>
                  <a:lnTo>
                    <a:pt x="1740231" y="2395988"/>
                  </a:lnTo>
                  <a:lnTo>
                    <a:pt x="0" y="239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233552" y="1761434"/>
            <a:ext cx="8947737" cy="4148764"/>
            <a:chOff x="320542" y="66675"/>
            <a:chExt cx="11930315" cy="4535877"/>
          </a:xfrm>
        </p:grpSpPr>
        <p:sp>
          <p:nvSpPr>
            <p:cNvPr id="11" name="TextBox 11"/>
            <p:cNvSpPr txBox="1"/>
            <p:nvPr/>
          </p:nvSpPr>
          <p:spPr>
            <a:xfrm>
              <a:off x="320542" y="66675"/>
              <a:ext cx="11930315" cy="47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800" b="1" dirty="0">
                  <a:latin typeface="Lazydog" panose="020B0604020202020204" charset="0"/>
                </a:rPr>
                <a:t>характеристики </a:t>
              </a:r>
              <a:r>
                <a:rPr lang="ru-RU" sz="2800" b="1" dirty="0" err="1">
                  <a:latin typeface="Lazydog" panose="020B0604020202020204" charset="0"/>
                </a:rPr>
                <a:t>рівнів</a:t>
              </a:r>
              <a:r>
                <a:rPr lang="ru-RU" sz="2800" b="1" dirty="0">
                  <a:latin typeface="Lazydog" panose="020B0604020202020204" charset="0"/>
                </a:rPr>
                <a:t> </a:t>
              </a:r>
              <a:r>
                <a:rPr lang="ru-RU" sz="2800" b="1" dirty="0" err="1">
                  <a:latin typeface="Lazydog" panose="020B0604020202020204" charset="0"/>
                </a:rPr>
                <a:t>засвоєння</a:t>
              </a:r>
              <a:r>
                <a:rPr lang="ru-RU" sz="2800" dirty="0">
                  <a:latin typeface="Lazydog" panose="020B0604020202020204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Lazydog" panose="020B0604020202020204" charset="0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93275" y="1304906"/>
              <a:ext cx="11512478" cy="32976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І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рівень</a:t>
              </a:r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 –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упізнавання</a:t>
              </a:r>
              <a:r>
                <a:rPr lang="ru-RU" sz="28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endParaRPr lang="ru-RU" sz="2800" dirty="0" smtClean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endParaRPr lang="uk-UA" sz="28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ІІ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рівень</a:t>
              </a:r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 –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розуміння</a:t>
              </a:r>
              <a:r>
                <a:rPr lang="ru-RU" sz="28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endParaRPr lang="ru-RU" sz="2800" dirty="0" smtClean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endParaRPr lang="uk-UA" sz="28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ІІІ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рівень</a:t>
              </a:r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 –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застосування</a:t>
              </a:r>
              <a:r>
                <a:rPr lang="ru-RU" sz="28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endParaRPr lang="ru-RU" sz="2800" dirty="0" smtClean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endParaRPr lang="uk-UA" sz="2800" dirty="0">
                <a:solidFill>
                  <a:schemeClr val="bg1"/>
                </a:solidFill>
                <a:latin typeface="Lazydog" panose="020B0604020202020204" charset="0"/>
              </a:endParaRPr>
            </a:p>
            <a:p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IV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рівень</a:t>
              </a:r>
              <a:r>
                <a:rPr lang="ru-RU" sz="2800" i="1" dirty="0">
                  <a:solidFill>
                    <a:schemeClr val="bg1"/>
                  </a:solidFill>
                  <a:latin typeface="Lazydog" panose="020B0604020202020204" charset="0"/>
                </a:rPr>
                <a:t> – </a:t>
              </a:r>
              <a:r>
                <a:rPr lang="ru-RU" sz="2800" i="1" dirty="0" err="1">
                  <a:solidFill>
                    <a:schemeClr val="bg1"/>
                  </a:solidFill>
                  <a:latin typeface="Lazydog" panose="020B0604020202020204" charset="0"/>
                </a:rPr>
                <a:t>обґрунтування</a:t>
              </a:r>
              <a:r>
                <a:rPr lang="ru-RU" sz="28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2399065"/>
            <a:ext cx="5114121" cy="10495398"/>
            <a:chOff x="0" y="0"/>
            <a:chExt cx="6818828" cy="139938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8828" cy="13993863"/>
            </a:xfrm>
            <a:custGeom>
              <a:avLst/>
              <a:gdLst/>
              <a:ahLst/>
              <a:cxnLst/>
              <a:rect l="l" t="t" r="r" b="b"/>
              <a:pathLst>
                <a:path w="6818828" h="13993863">
                  <a:moveTo>
                    <a:pt x="0" y="0"/>
                  </a:moveTo>
                  <a:lnTo>
                    <a:pt x="6818828" y="0"/>
                  </a:lnTo>
                  <a:lnTo>
                    <a:pt x="6818828" y="13993863"/>
                  </a:lnTo>
                  <a:lnTo>
                    <a:pt x="0" y="1399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509237" y="0"/>
              <a:ext cx="1309591" cy="1929366"/>
            </a:xfrm>
            <a:custGeom>
              <a:avLst/>
              <a:gdLst/>
              <a:ahLst/>
              <a:cxnLst/>
              <a:rect l="l" t="t" r="r" b="b"/>
              <a:pathLst>
                <a:path w="1309591" h="1929366">
                  <a:moveTo>
                    <a:pt x="0" y="0"/>
                  </a:moveTo>
                  <a:lnTo>
                    <a:pt x="1309591" y="0"/>
                  </a:lnTo>
                  <a:lnTo>
                    <a:pt x="1309591" y="1929366"/>
                  </a:lnTo>
                  <a:lnTo>
                    <a:pt x="0" y="1929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420683" b="-625308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204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83389" y="3229673"/>
            <a:ext cx="9758218" cy="513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000" b="1" i="1" dirty="0">
                <a:latin typeface="Lazydog" panose="020B0604020202020204" charset="0"/>
              </a:rPr>
              <a:t>Вхідний </a:t>
            </a:r>
            <a:r>
              <a:rPr lang="uk-UA" sz="2000" b="1" i="1" dirty="0" smtClean="0">
                <a:latin typeface="Lazydog" panose="020B0604020202020204" charset="0"/>
              </a:rPr>
              <a:t>контроль: </a:t>
            </a:r>
            <a:r>
              <a:rPr lang="ru-RU" sz="2000" dirty="0" err="1">
                <a:latin typeface="Lazydog" panose="020B0604020202020204" charset="0"/>
              </a:rPr>
              <a:t>діагностування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навченості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 smtClean="0">
                <a:latin typeface="Lazydog" panose="020B0604020202020204" charset="0"/>
              </a:rPr>
              <a:t>учнів</a:t>
            </a:r>
            <a:endParaRPr lang="ru-RU" sz="2000" dirty="0" smtClean="0">
              <a:latin typeface="Lazydog" panose="020B0604020202020204" charset="0"/>
            </a:endParaRPr>
          </a:p>
          <a:p>
            <a:endParaRPr lang="uk-UA" sz="2000" b="1" i="1" dirty="0">
              <a:latin typeface="Lazydog" panose="020B0604020202020204" charset="0"/>
            </a:endParaRPr>
          </a:p>
          <a:p>
            <a:r>
              <a:rPr lang="uk-UA" sz="2000" b="1" i="1" dirty="0">
                <a:latin typeface="Lazydog" panose="020B0604020202020204" charset="0"/>
              </a:rPr>
              <a:t>Поточний </a:t>
            </a:r>
            <a:r>
              <a:rPr lang="uk-UA" sz="2000" b="1" i="1" dirty="0" smtClean="0">
                <a:latin typeface="Lazydog" panose="020B0604020202020204" charset="0"/>
              </a:rPr>
              <a:t>контроль: </a:t>
            </a:r>
            <a:r>
              <a:rPr lang="uk-UA" sz="2000" dirty="0">
                <a:latin typeface="Lazydog" panose="020B0604020202020204" charset="0"/>
              </a:rPr>
              <a:t>збір об’єктивної та оперативної інформації про якість навчально-пізнавальної діяльності учнів у ході опрацювання певної теми, про їхні навчальні </a:t>
            </a:r>
            <a:r>
              <a:rPr lang="uk-UA" sz="2000" dirty="0" smtClean="0">
                <a:latin typeface="Lazydog" panose="020B0604020202020204" charset="0"/>
              </a:rPr>
              <a:t>досягнення</a:t>
            </a:r>
          </a:p>
          <a:p>
            <a:endParaRPr lang="uk-UA" sz="2000" dirty="0">
              <a:latin typeface="Lazydog" panose="020B0604020202020204" charset="0"/>
            </a:endParaRPr>
          </a:p>
          <a:p>
            <a:r>
              <a:rPr lang="uk-UA" sz="2000" b="1" i="1" dirty="0">
                <a:latin typeface="Lazydog" panose="020B0604020202020204" charset="0"/>
              </a:rPr>
              <a:t>Тематичний </a:t>
            </a:r>
            <a:r>
              <a:rPr lang="uk-UA" sz="2000" b="1" i="1" dirty="0" smtClean="0">
                <a:latin typeface="Lazydog" panose="020B0604020202020204" charset="0"/>
              </a:rPr>
              <a:t>контроль: </a:t>
            </a:r>
            <a:r>
              <a:rPr lang="uk-UA" sz="2000" dirty="0">
                <a:latin typeface="Lazydog" panose="020B0604020202020204" charset="0"/>
              </a:rPr>
              <a:t>в</a:t>
            </a:r>
            <a:r>
              <a:rPr lang="ru-RU" sz="2000" dirty="0" err="1" smtClean="0">
                <a:latin typeface="Lazydog" panose="020B0604020202020204" charset="0"/>
              </a:rPr>
              <a:t>изначення</a:t>
            </a:r>
            <a:r>
              <a:rPr lang="ru-RU" sz="2000" dirty="0" smtClean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результатів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навчання</a:t>
            </a:r>
            <a:r>
              <a:rPr lang="ru-RU" sz="2000" dirty="0">
                <a:latin typeface="Lazydog" panose="020B0604020202020204" charset="0"/>
              </a:rPr>
              <a:t> в межах теми </a:t>
            </a:r>
            <a:endParaRPr lang="ru-RU" sz="2000" dirty="0" smtClean="0">
              <a:latin typeface="Lazydog" panose="020B0604020202020204" charset="0"/>
            </a:endParaRPr>
          </a:p>
          <a:p>
            <a:endParaRPr lang="uk-UA" sz="2000" dirty="0">
              <a:latin typeface="Lazydog" panose="020B0604020202020204" charset="0"/>
            </a:endParaRPr>
          </a:p>
          <a:p>
            <a:r>
              <a:rPr lang="ru-RU" sz="2000" b="1" i="1" dirty="0" err="1">
                <a:latin typeface="Lazydog" panose="020B0604020202020204" charset="0"/>
              </a:rPr>
              <a:t>Підсумковий</a:t>
            </a:r>
            <a:r>
              <a:rPr lang="ru-RU" sz="2000" b="1" i="1" dirty="0">
                <a:latin typeface="Lazydog" panose="020B0604020202020204" charset="0"/>
              </a:rPr>
              <a:t> </a:t>
            </a:r>
            <a:r>
              <a:rPr lang="ru-RU" sz="2000" b="1" i="1" dirty="0" smtClean="0">
                <a:latin typeface="Lazydog" panose="020B0604020202020204" charset="0"/>
              </a:rPr>
              <a:t>контроль</a:t>
            </a:r>
            <a:endParaRPr lang="ru-RU" sz="2000" dirty="0">
              <a:latin typeface="Lazydog" panose="020B0604020202020204" charset="0"/>
            </a:endParaRPr>
          </a:p>
          <a:p>
            <a:endParaRPr lang="ru-RU" sz="2000" dirty="0">
              <a:latin typeface="Lazydog" panose="020B0604020202020204" charset="0"/>
            </a:endParaRPr>
          </a:p>
          <a:p>
            <a:r>
              <a:rPr lang="uk-UA" sz="2000" b="1" i="1" dirty="0">
                <a:latin typeface="Lazydog" panose="020B0604020202020204" charset="0"/>
              </a:rPr>
              <a:t>Державна підсумкова атестація</a:t>
            </a:r>
            <a:endParaRPr lang="ru-RU" sz="2000" dirty="0">
              <a:latin typeface="Lazydog" panose="020B0604020202020204" charset="0"/>
            </a:endParaRPr>
          </a:p>
          <a:p>
            <a:endParaRPr lang="ru-RU" sz="2000" dirty="0">
              <a:latin typeface="Lazydog" panose="020B0604020202020204" charset="0"/>
            </a:endParaRPr>
          </a:p>
          <a:p>
            <a:r>
              <a:rPr lang="uk-UA" sz="2000" b="1" dirty="0">
                <a:latin typeface="Lazydog" panose="020B0604020202020204" charset="0"/>
                <a:sym typeface="Wingdings" panose="05000000000000000000" pitchFamily="2" charset="2"/>
              </a:rPr>
              <a:t></a:t>
            </a:r>
            <a:r>
              <a:rPr lang="uk-UA" sz="2000" b="1" dirty="0">
                <a:latin typeface="Lazydog" panose="020B0604020202020204" charset="0"/>
              </a:rPr>
              <a:t> </a:t>
            </a:r>
            <a:r>
              <a:rPr lang="ru-RU" sz="2000" dirty="0">
                <a:latin typeface="Lazydog" panose="020B0604020202020204" charset="0"/>
              </a:rPr>
              <a:t>Порядок </a:t>
            </a:r>
            <a:r>
              <a:rPr lang="ru-RU" sz="2000" dirty="0" err="1">
                <a:latin typeface="Lazydog" panose="020B0604020202020204" charset="0"/>
              </a:rPr>
              <a:t>проведення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державної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підсумкової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атестації</a:t>
            </a:r>
            <a:endParaRPr lang="ru-RU" sz="2000" dirty="0">
              <a:latin typeface="Lazydog" panose="020B0604020202020204" charset="0"/>
            </a:endParaRPr>
          </a:p>
          <a:p>
            <a:r>
              <a:rPr lang="ru-RU" sz="2000" dirty="0">
                <a:latin typeface="Lazydog" panose="020B0604020202020204" charset="0"/>
              </a:rPr>
              <a:t>https://zakon.rada.gov.ua/laws/show/z0008-19#Text</a:t>
            </a:r>
          </a:p>
          <a:p>
            <a:endParaRPr lang="uk-UA" b="1" i="1" dirty="0" smtClean="0"/>
          </a:p>
          <a:p>
            <a:endParaRPr lang="uk-UA" b="1" i="1" dirty="0"/>
          </a:p>
          <a:p>
            <a:endParaRPr lang="ru-RU" dirty="0"/>
          </a:p>
        </p:txBody>
      </p:sp>
      <p:sp>
        <p:nvSpPr>
          <p:cNvPr id="9" name="TextBox 9"/>
          <p:cNvSpPr txBox="1"/>
          <p:nvPr/>
        </p:nvSpPr>
        <p:spPr>
          <a:xfrm>
            <a:off x="575365" y="1786829"/>
            <a:ext cx="996624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4"/>
              </a:lnSpc>
            </a:pP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Lazydog" panose="020B0604020202020204" charset="0"/>
                <a:ea typeface="Lazydog"/>
                <a:cs typeface="Lazydog"/>
                <a:sym typeface="Lazydog"/>
              </a:rPr>
              <a:t>2</a:t>
            </a:r>
            <a:r>
              <a:rPr lang="uk-UA" sz="2000" b="1" dirty="0" smtClean="0">
                <a:latin typeface="Lazydog" panose="020B0604020202020204" charset="0"/>
              </a:rPr>
              <a:t>. </a:t>
            </a:r>
            <a:r>
              <a:rPr lang="uk-UA" sz="2000" b="1" dirty="0">
                <a:latin typeface="Lazydog" panose="020B0604020202020204" charset="0"/>
              </a:rPr>
              <a:t>Види контролю навчальних досягнень молодших школярів</a:t>
            </a:r>
            <a:endParaRPr lang="en-US" sz="2000" dirty="0">
              <a:solidFill>
                <a:srgbClr val="000000"/>
              </a:solidFill>
              <a:latin typeface="Lazydog" panose="020B0604020202020204" charset="0"/>
              <a:ea typeface="Lazydog"/>
              <a:cs typeface="Lazydog"/>
              <a:sym typeface="Lazydog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082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5365" y="1786829"/>
            <a:ext cx="996624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000" b="1" dirty="0">
                <a:latin typeface="Lazydog" panose="020B0604020202020204" charset="0"/>
              </a:rPr>
              <a:t>3. </a:t>
            </a:r>
            <a:r>
              <a:rPr lang="ru-RU" sz="2000" b="1" dirty="0" err="1">
                <a:latin typeface="Lazydog" panose="020B0604020202020204" charset="0"/>
              </a:rPr>
              <a:t>Формувальне</a:t>
            </a:r>
            <a:r>
              <a:rPr lang="ru-RU" sz="2000" b="1" dirty="0">
                <a:latin typeface="Lazydog" panose="020B0604020202020204" charset="0"/>
              </a:rPr>
              <a:t> </a:t>
            </a:r>
            <a:r>
              <a:rPr lang="ru-RU" sz="2000" b="1" dirty="0" err="1">
                <a:latin typeface="Lazydog" panose="020B0604020202020204" charset="0"/>
              </a:rPr>
              <a:t>оцінювання</a:t>
            </a:r>
            <a:r>
              <a:rPr lang="ru-RU" sz="2000" b="1" dirty="0">
                <a:latin typeface="Lazydog" panose="020B0604020202020204" charset="0"/>
              </a:rPr>
              <a:t> в </a:t>
            </a:r>
            <a:r>
              <a:rPr lang="ru-RU" sz="2000" b="1" dirty="0" err="1">
                <a:latin typeface="Lazydog" panose="020B0604020202020204" charset="0"/>
              </a:rPr>
              <a:t>освітньому</a:t>
            </a:r>
            <a:r>
              <a:rPr lang="ru-RU" sz="2000" b="1" dirty="0">
                <a:latin typeface="Lazydog" panose="020B0604020202020204" charset="0"/>
              </a:rPr>
              <a:t> </a:t>
            </a:r>
            <a:r>
              <a:rPr lang="ru-RU" sz="2000" b="1" dirty="0" err="1">
                <a:latin typeface="Lazydog" panose="020B0604020202020204" charset="0"/>
              </a:rPr>
              <a:t>процесі</a:t>
            </a:r>
            <a:r>
              <a:rPr lang="ru-RU" sz="2000" b="1" dirty="0">
                <a:latin typeface="Lazydog" panose="020B0604020202020204" charset="0"/>
              </a:rPr>
              <a:t> </a:t>
            </a:r>
            <a:r>
              <a:rPr lang="ru-RU" sz="2000" b="1" dirty="0" err="1">
                <a:latin typeface="Lazydog" panose="020B0604020202020204" charset="0"/>
              </a:rPr>
              <a:t>початкової</a:t>
            </a:r>
            <a:r>
              <a:rPr lang="ru-RU" sz="2000" b="1" dirty="0">
                <a:latin typeface="Lazydog" panose="020B0604020202020204" charset="0"/>
              </a:rPr>
              <a:t> </a:t>
            </a:r>
            <a:r>
              <a:rPr lang="ru-RU" sz="2000" b="1" dirty="0" err="1">
                <a:latin typeface="Lazydog" panose="020B0604020202020204" charset="0"/>
              </a:rPr>
              <a:t>школи</a:t>
            </a:r>
            <a:r>
              <a:rPr lang="ru-RU" sz="2000" b="1" dirty="0">
                <a:latin typeface="Lazydog" panose="020B0604020202020204" charset="0"/>
              </a:rPr>
              <a:t> 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-476961" y="2396791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zydog" panose="020B0604020202020204" charset="0"/>
              </a:rPr>
              <a:t>Згадайте свою першу погану оцінку.</a:t>
            </a:r>
          </a:p>
          <a:p>
            <a:pPr algn="ctr">
              <a:defRPr/>
            </a:pPr>
            <a:r>
              <a:rPr lang="uk-UA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zydog" panose="020B0604020202020204" charset="0"/>
              </a:rPr>
              <a:t>Які емоції ви тоді відчули? Запишіть їх на аркуші паперу. </a:t>
            </a:r>
          </a:p>
          <a:p>
            <a:pPr algn="ctr">
              <a:defRPr/>
            </a:pPr>
            <a:r>
              <a:rPr lang="uk-UA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zydog" panose="020B0604020202020204" charset="0"/>
              </a:rPr>
              <a:t>Аркуш після цього треба зім'яти  та викинути у смітник.</a:t>
            </a:r>
          </a:p>
        </p:txBody>
      </p:sp>
      <p:pic>
        <p:nvPicPr>
          <p:cNvPr id="11" name="Picture 2" descr="ÐÐ°ÑÑÐ¸Ð½ÐºÐ¸ Ð¿Ð¾ Ð·Ð°Ð¿ÑÐ¾ÑÑ Ð´Ð¸ÑÐ¸Ð½Ð° Ñ Ð¿Ð¾Ð³Ð°Ð½Ð° Ð¾ÑÑÐ½Ðº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89" y="4097416"/>
            <a:ext cx="51117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22427" y="2382065"/>
            <a:ext cx="8944244" cy="5423276"/>
            <a:chOff x="0" y="123825"/>
            <a:chExt cx="11925659" cy="7231032"/>
          </a:xfrm>
        </p:grpSpPr>
        <p:sp>
          <p:nvSpPr>
            <p:cNvPr id="9" name="TextBox 9"/>
            <p:cNvSpPr txBox="1"/>
            <p:nvPr/>
          </p:nvSpPr>
          <p:spPr>
            <a:xfrm>
              <a:off x="0" y="2102823"/>
              <a:ext cx="11925659" cy="525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dirty="0" err="1">
                  <a:latin typeface="Lazydog" panose="020B0604020202020204" charset="0"/>
                </a:rPr>
                <a:t>визнається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ефективним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засобом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забезпечення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якості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навчальних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досягнень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учнів</a:t>
              </a:r>
              <a:r>
                <a:rPr lang="ru-RU" dirty="0">
                  <a:latin typeface="Lazydog" panose="020B0604020202020204" charset="0"/>
                </a:rPr>
                <a:t>, у тому </a:t>
              </a:r>
              <a:r>
                <a:rPr lang="ru-RU" dirty="0" err="1">
                  <a:latin typeface="Lazydog" panose="020B0604020202020204" charset="0"/>
                </a:rPr>
                <a:t>числі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компетентнісного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 smtClean="0">
                  <a:latin typeface="Lazydog" panose="020B0604020202020204" charset="0"/>
                </a:rPr>
                <a:t>прояву</a:t>
              </a:r>
              <a:endParaRPr lang="ru-RU" dirty="0" smtClean="0"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endParaRPr lang="uk-UA" sz="3249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  <a:p>
              <a:pPr>
                <a:spcBef>
                  <a:spcPct val="0"/>
                </a:spcBef>
              </a:pPr>
              <a:r>
                <a:rPr lang="ru-RU" dirty="0" err="1" smtClean="0">
                  <a:latin typeface="Lazydog" panose="020B0604020202020204" charset="0"/>
                </a:rPr>
                <a:t>систематичне</a:t>
              </a:r>
              <a:r>
                <a:rPr lang="ru-RU" dirty="0" smtClean="0">
                  <a:latin typeface="Lazydog" panose="020B0604020202020204" charset="0"/>
                </a:rPr>
                <a:t> </a:t>
              </a:r>
              <a:r>
                <a:rPr lang="ru-RU" dirty="0" err="1" smtClean="0">
                  <a:latin typeface="Lazydog" panose="020B0604020202020204" charset="0"/>
                </a:rPr>
                <a:t>відстеження</a:t>
              </a:r>
              <a:r>
                <a:rPr lang="ru-RU" dirty="0" smtClean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індивідуального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просування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школярів</a:t>
              </a:r>
              <a:r>
                <a:rPr lang="ru-RU" dirty="0">
                  <a:latin typeface="Lazydog" panose="020B0604020202020204" charset="0"/>
                </a:rPr>
                <a:t> у </a:t>
              </a:r>
              <a:r>
                <a:rPr lang="ru-RU" dirty="0" err="1">
                  <a:latin typeface="Lazydog" panose="020B0604020202020204" charset="0"/>
                </a:rPr>
                <a:t>процесі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навчання</a:t>
              </a:r>
              <a:r>
                <a:rPr lang="ru-RU" dirty="0">
                  <a:latin typeface="Lazydog" panose="020B0604020202020204" charset="0"/>
                </a:rPr>
                <a:t> для </a:t>
              </a:r>
              <a:r>
                <a:rPr lang="ru-RU" dirty="0" err="1">
                  <a:latin typeface="Lazydog" panose="020B0604020202020204" charset="0"/>
                </a:rPr>
                <a:t>його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своєчасної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корекції</a:t>
              </a:r>
              <a:r>
                <a:rPr lang="ru-RU" dirty="0">
                  <a:latin typeface="Lazydog" panose="020B0604020202020204" charset="0"/>
                </a:rPr>
                <a:t>, з </a:t>
              </a:r>
              <a:r>
                <a:rPr lang="ru-RU" dirty="0" err="1">
                  <a:latin typeface="Lazydog" panose="020B0604020202020204" charset="0"/>
                </a:rPr>
                <a:t>активним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залученням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учнів</a:t>
              </a:r>
              <a:r>
                <a:rPr lang="ru-RU" dirty="0">
                  <a:latin typeface="Lazydog" panose="020B0604020202020204" charset="0"/>
                </a:rPr>
                <a:t> до </a:t>
              </a:r>
              <a:r>
                <a:rPr lang="ru-RU" dirty="0" err="1">
                  <a:latin typeface="Lazydog" panose="020B0604020202020204" charset="0"/>
                </a:rPr>
                <a:t>процесу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оцінювання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власної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 smtClean="0">
                  <a:latin typeface="Lazydog" panose="020B0604020202020204" charset="0"/>
                </a:rPr>
                <a:t>діяльності</a:t>
              </a:r>
              <a:endParaRPr lang="ru-RU" dirty="0" smtClean="0"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endParaRPr lang="uk-UA" sz="2000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  <a:p>
              <a:pPr>
                <a:spcBef>
                  <a:spcPct val="0"/>
                </a:spcBef>
              </a:pPr>
              <a:r>
                <a:rPr lang="ru-RU" sz="2000" dirty="0" err="1">
                  <a:latin typeface="Lazydog" panose="020B0604020202020204" charset="0"/>
                </a:rPr>
                <a:t>ефективний</a:t>
              </a:r>
              <a:r>
                <a:rPr lang="ru-RU" sz="2000" dirty="0">
                  <a:latin typeface="Lazydog" panose="020B0604020202020204" charset="0"/>
                </a:rPr>
                <a:t> </a:t>
              </a:r>
              <a:r>
                <a:rPr lang="ru-RU" sz="2000" dirty="0" err="1">
                  <a:latin typeface="Lazydog" panose="020B0604020202020204" charset="0"/>
                </a:rPr>
                <a:t>механізм</a:t>
              </a:r>
              <a:r>
                <a:rPr lang="ru-RU" sz="2000" dirty="0">
                  <a:latin typeface="Lazydog" panose="020B0604020202020204" charset="0"/>
                </a:rPr>
                <a:t> </a:t>
              </a:r>
              <a:r>
                <a:rPr lang="ru-RU" sz="2000" dirty="0" err="1">
                  <a:latin typeface="Lazydog" panose="020B0604020202020204" charset="0"/>
                </a:rPr>
                <a:t>профілактики</a:t>
              </a:r>
              <a:r>
                <a:rPr lang="ru-RU" sz="2000" dirty="0">
                  <a:latin typeface="Lazydog" panose="020B0604020202020204" charset="0"/>
                </a:rPr>
                <a:t> й </a:t>
              </a:r>
              <a:r>
                <a:rPr lang="ru-RU" sz="2000" dirty="0" err="1">
                  <a:latin typeface="Lazydog" panose="020B0604020202020204" charset="0"/>
                </a:rPr>
                <a:t>мінімізації</a:t>
              </a:r>
              <a:r>
                <a:rPr lang="ru-RU" sz="2000" dirty="0">
                  <a:latin typeface="Lazydog" panose="020B0604020202020204" charset="0"/>
                </a:rPr>
                <a:t> </a:t>
              </a:r>
              <a:r>
                <a:rPr lang="ru-RU" sz="2000" dirty="0" err="1">
                  <a:latin typeface="Lazydog" panose="020B0604020202020204" charset="0"/>
                </a:rPr>
                <a:t>шкільної</a:t>
              </a:r>
              <a:r>
                <a:rPr lang="ru-RU" sz="2000" dirty="0">
                  <a:latin typeface="Lazydog" panose="020B0604020202020204" charset="0"/>
                </a:rPr>
                <a:t> </a:t>
              </a:r>
              <a:r>
                <a:rPr lang="ru-RU" sz="2000" dirty="0" err="1" smtClean="0">
                  <a:latin typeface="Lazydog" panose="020B0604020202020204" charset="0"/>
                </a:rPr>
                <a:t>тривожності</a:t>
              </a:r>
              <a:endParaRPr lang="ru-RU" sz="2000" dirty="0" smtClean="0"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endParaRPr lang="uk-UA" sz="2000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  <a:p>
              <a:pPr>
                <a:spcBef>
                  <a:spcPct val="0"/>
                </a:spcBef>
              </a:pPr>
              <a:r>
                <a:rPr lang="uk-UA" sz="2000" b="1" dirty="0" smtClean="0">
                  <a:latin typeface="Lazydog" panose="020B0604020202020204" charset="0"/>
                </a:rPr>
                <a:t> </a:t>
              </a:r>
              <a:r>
                <a:rPr lang="uk-UA" sz="2000" b="1" dirty="0">
                  <a:latin typeface="Lazydog" panose="020B0604020202020204" charset="0"/>
                </a:rPr>
                <a:t>☺☺ </a:t>
              </a:r>
              <a:r>
                <a:rPr lang="uk-UA" sz="2000" b="1" i="1" dirty="0">
                  <a:solidFill>
                    <a:schemeClr val="accent6">
                      <a:lumMod val="50000"/>
                    </a:schemeClr>
                  </a:solidFill>
                  <a:latin typeface="Lazydog" panose="020B0604020202020204" charset="0"/>
                </a:rPr>
                <a:t>Користуючись довідковими словами, заповніть таблицю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endParaRPr lang="en-US" sz="3249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3825"/>
              <a:ext cx="11925659" cy="1005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29"/>
                </a:lnSpc>
              </a:pPr>
              <a:r>
                <a:rPr lang="uk-UA" sz="2800" dirty="0" smtClean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Формувальне оцінювання</a:t>
              </a:r>
              <a:endParaRPr lang="en-US" sz="280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911463" y="1028700"/>
            <a:ext cx="5115897" cy="6351565"/>
          </a:xfrm>
          <a:custGeom>
            <a:avLst/>
            <a:gdLst/>
            <a:ahLst/>
            <a:cxnLst/>
            <a:rect l="l" t="t" r="r" b="b"/>
            <a:pathLst>
              <a:path w="5115897" h="6351565">
                <a:moveTo>
                  <a:pt x="0" y="0"/>
                </a:moveTo>
                <a:lnTo>
                  <a:pt x="5115897" y="0"/>
                </a:lnTo>
                <a:lnTo>
                  <a:pt x="5115897" y="6351565"/>
                </a:lnTo>
                <a:lnTo>
                  <a:pt x="0" y="63515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37165" y="7710566"/>
            <a:ext cx="3077882" cy="2064979"/>
          </a:xfrm>
          <a:custGeom>
            <a:avLst/>
            <a:gdLst/>
            <a:ahLst/>
            <a:cxnLst/>
            <a:rect l="l" t="t" r="r" b="b"/>
            <a:pathLst>
              <a:path w="3077882" h="2064979">
                <a:moveTo>
                  <a:pt x="0" y="0"/>
                </a:moveTo>
                <a:lnTo>
                  <a:pt x="3077883" y="0"/>
                </a:lnTo>
                <a:lnTo>
                  <a:pt x="3077883" y="2064979"/>
                </a:lnTo>
                <a:lnTo>
                  <a:pt x="0" y="2064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5194657" y="2365061"/>
            <a:ext cx="1530780" cy="2131466"/>
          </a:xfrm>
          <a:custGeom>
            <a:avLst/>
            <a:gdLst/>
            <a:ahLst/>
            <a:cxnLst/>
            <a:rect l="l" t="t" r="r" b="b"/>
            <a:pathLst>
              <a:path w="1530780" h="2131466">
                <a:moveTo>
                  <a:pt x="0" y="0"/>
                </a:moveTo>
                <a:lnTo>
                  <a:pt x="1530780" y="0"/>
                </a:lnTo>
                <a:lnTo>
                  <a:pt x="1530780" y="2131466"/>
                </a:lnTo>
                <a:lnTo>
                  <a:pt x="0" y="2131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89382" y="1028700"/>
            <a:ext cx="2723821" cy="3467827"/>
          </a:xfrm>
          <a:custGeom>
            <a:avLst/>
            <a:gdLst/>
            <a:ahLst/>
            <a:cxnLst/>
            <a:rect l="l" t="t" r="r" b="b"/>
            <a:pathLst>
              <a:path w="2723821" h="3467827">
                <a:moveTo>
                  <a:pt x="0" y="0"/>
                </a:moveTo>
                <a:lnTo>
                  <a:pt x="2723820" y="0"/>
                </a:lnTo>
                <a:lnTo>
                  <a:pt x="2723820" y="3467827"/>
                </a:lnTo>
                <a:lnTo>
                  <a:pt x="0" y="34678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09" y="4427341"/>
            <a:ext cx="5703801" cy="5600095"/>
          </a:xfrm>
          <a:custGeom>
            <a:avLst/>
            <a:gdLst/>
            <a:ahLst/>
            <a:cxnLst/>
            <a:rect l="l" t="t" r="r" b="b"/>
            <a:pathLst>
              <a:path w="5703801" h="5600095">
                <a:moveTo>
                  <a:pt x="0" y="0"/>
                </a:moveTo>
                <a:lnTo>
                  <a:pt x="5703801" y="0"/>
                </a:lnTo>
                <a:lnTo>
                  <a:pt x="5703801" y="5600095"/>
                </a:lnTo>
                <a:lnTo>
                  <a:pt x="0" y="5600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41685" y="3180986"/>
            <a:ext cx="811530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стимулювання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учня</a:t>
            </a:r>
            <a:r>
              <a:rPr lang="ru-RU" sz="2000" dirty="0">
                <a:latin typeface="Lazydog" panose="020B0604020202020204" charset="0"/>
              </a:rPr>
              <a:t> у </a:t>
            </a:r>
            <a:r>
              <a:rPr lang="ru-RU" sz="2000" dirty="0" err="1">
                <a:latin typeface="Lazydog" panose="020B0604020202020204" charset="0"/>
              </a:rPr>
              <a:t>прагненні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мати</a:t>
            </a:r>
            <a:r>
              <a:rPr lang="ru-RU" sz="2000" dirty="0">
                <a:latin typeface="Lazydog" panose="020B0604020202020204" charset="0"/>
              </a:rPr>
              <a:t> в </a:t>
            </a:r>
            <a:r>
              <a:rPr lang="ru-RU" sz="2000" dirty="0" err="1">
                <a:latin typeface="Lazydog" panose="020B0604020202020204" charset="0"/>
              </a:rPr>
              <a:t>навчанні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високі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результати</a:t>
            </a:r>
            <a:r>
              <a:rPr lang="ru-RU" sz="2000" dirty="0">
                <a:latin typeface="Lazydog" panose="020B0604020202020204" charset="0"/>
              </a:rPr>
              <a:t>;</a:t>
            </a:r>
          </a:p>
          <a:p>
            <a:r>
              <a:rPr lang="ru-RU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визначення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чітких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критеріїв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відповідно</a:t>
            </a:r>
            <a:r>
              <a:rPr lang="ru-RU" sz="2000" dirty="0">
                <a:latin typeface="Lazydog" panose="020B0604020202020204" charset="0"/>
              </a:rPr>
              <a:t> до </a:t>
            </a:r>
            <a:r>
              <a:rPr lang="ru-RU" sz="2000" dirty="0" err="1">
                <a:latin typeface="Lazydog" panose="020B0604020202020204" charset="0"/>
              </a:rPr>
              <a:t>окреслених</a:t>
            </a:r>
            <a:r>
              <a:rPr lang="ru-RU" sz="2000" dirty="0">
                <a:latin typeface="Lazydog" panose="020B0604020202020204" charset="0"/>
              </a:rPr>
              <a:t> у </a:t>
            </a:r>
            <a:r>
              <a:rPr lang="ru-RU" sz="2000" dirty="0" err="1">
                <a:latin typeface="Lazydog" panose="020B0604020202020204" charset="0"/>
              </a:rPr>
              <a:t>стандарті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освіти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очікуваних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результатів</a:t>
            </a:r>
            <a:r>
              <a:rPr lang="ru-RU" sz="2000" dirty="0">
                <a:latin typeface="Lazydog" panose="020B0604020202020204" charset="0"/>
              </a:rPr>
              <a:t>;</a:t>
            </a:r>
          </a:p>
          <a:p>
            <a:r>
              <a:rPr lang="uk-UA" sz="2000" dirty="0">
                <a:latin typeface="Lazydog" panose="020B0604020202020204" charset="0"/>
              </a:rPr>
              <a:t>-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проєктування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освітнього</a:t>
            </a:r>
            <a:r>
              <a:rPr lang="ru-RU" sz="2000" dirty="0">
                <a:latin typeface="Lazydog" panose="020B0604020202020204" charset="0"/>
              </a:rPr>
              <a:t> маршруту на </a:t>
            </a:r>
            <a:r>
              <a:rPr lang="ru-RU" sz="2000" dirty="0" err="1">
                <a:latin typeface="Lazydog" panose="020B0604020202020204" charset="0"/>
              </a:rPr>
              <a:t>основі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наявних</a:t>
            </a:r>
            <a:r>
              <a:rPr lang="ru-RU" sz="2000" dirty="0">
                <a:latin typeface="Lazydog" panose="020B0604020202020204" charset="0"/>
              </a:rPr>
              <a:t> на </a:t>
            </a:r>
            <a:r>
              <a:rPr lang="ru-RU" sz="2000" dirty="0" err="1">
                <a:latin typeface="Lazydog" panose="020B0604020202020204" charset="0"/>
              </a:rPr>
              <a:t>певний</a:t>
            </a:r>
            <a:r>
              <a:rPr lang="ru-RU" sz="2000" dirty="0">
                <a:latin typeface="Lazydog" panose="020B0604020202020204" charset="0"/>
              </a:rPr>
              <a:t> момент </a:t>
            </a:r>
            <a:r>
              <a:rPr lang="ru-RU" sz="2000" dirty="0" err="1">
                <a:latin typeface="Lazydog" panose="020B0604020202020204" charset="0"/>
              </a:rPr>
              <a:t>знань</a:t>
            </a:r>
            <a:r>
              <a:rPr lang="ru-RU" sz="2000" dirty="0">
                <a:latin typeface="Lazydog" panose="020B0604020202020204" charset="0"/>
              </a:rPr>
              <a:t> і </a:t>
            </a:r>
            <a:r>
              <a:rPr lang="ru-RU" sz="2000" dirty="0" err="1">
                <a:latin typeface="Lazydog" panose="020B0604020202020204" charset="0"/>
              </a:rPr>
              <a:t>вмінь</a:t>
            </a:r>
            <a:r>
              <a:rPr lang="ru-RU" sz="2000" dirty="0">
                <a:latin typeface="Lazydog" panose="020B0604020202020204" charset="0"/>
              </a:rPr>
              <a:t>;</a:t>
            </a:r>
          </a:p>
          <a:p>
            <a:r>
              <a:rPr lang="ru-RU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організація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навчального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процесу</a:t>
            </a:r>
            <a:r>
              <a:rPr lang="ru-RU" sz="2000" dirty="0">
                <a:latin typeface="Lazydog" panose="020B0604020202020204" charset="0"/>
              </a:rPr>
              <a:t> в </a:t>
            </a:r>
            <a:r>
              <a:rPr lang="ru-RU" sz="2000" dirty="0" err="1">
                <a:latin typeface="Lazydog" panose="020B0604020202020204" charset="0"/>
              </a:rPr>
              <a:t>атмосфері</a:t>
            </a:r>
            <a:r>
              <a:rPr lang="ru-RU" sz="2000" dirty="0">
                <a:latin typeface="Lazydog" panose="020B0604020202020204" charset="0"/>
              </a:rPr>
              <a:t> позитивного </a:t>
            </a:r>
            <a:r>
              <a:rPr lang="ru-RU" sz="2000" dirty="0" err="1">
                <a:latin typeface="Lazydog" panose="020B0604020202020204" charset="0"/>
              </a:rPr>
              <a:t>мікроклімату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ситуації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успіху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емоційного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задоволення</a:t>
            </a:r>
            <a:r>
              <a:rPr lang="ru-RU" sz="2000" dirty="0">
                <a:latin typeface="Lazydog" panose="020B0604020202020204" charset="0"/>
              </a:rPr>
              <a:t>;</a:t>
            </a:r>
          </a:p>
          <a:p>
            <a:r>
              <a:rPr lang="ru-RU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залучення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учня</a:t>
            </a:r>
            <a:r>
              <a:rPr lang="ru-RU" sz="2000" dirty="0">
                <a:latin typeface="Lazydog" panose="020B0604020202020204" charset="0"/>
              </a:rPr>
              <a:t> до </a:t>
            </a:r>
            <a:r>
              <a:rPr lang="ru-RU" sz="2000" dirty="0" err="1">
                <a:latin typeface="Lazydog" panose="020B0604020202020204" charset="0"/>
              </a:rPr>
              <a:t>процесу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навчання</a:t>
            </a:r>
            <a:r>
              <a:rPr lang="ru-RU" sz="2000" dirty="0">
                <a:latin typeface="Lazydog" panose="020B0604020202020204" charset="0"/>
              </a:rPr>
              <a:t> як </a:t>
            </a:r>
            <a:r>
              <a:rPr lang="ru-RU" sz="2000" dirty="0" err="1">
                <a:latin typeface="Lazydog" panose="020B0604020202020204" charset="0"/>
              </a:rPr>
              <a:t>його</a:t>
            </a:r>
            <a:r>
              <a:rPr lang="ru-RU" sz="2000" dirty="0">
                <a:latin typeface="Lazydog" panose="020B0604020202020204" charset="0"/>
              </a:rPr>
              <a:t> активного </a:t>
            </a:r>
            <a:r>
              <a:rPr lang="ru-RU" sz="2000" dirty="0" err="1">
                <a:latin typeface="Lazydog" panose="020B0604020202020204" charset="0"/>
              </a:rPr>
              <a:t>учасника</a:t>
            </a:r>
            <a:r>
              <a:rPr lang="ru-RU" sz="2000" dirty="0">
                <a:latin typeface="Lazydog" panose="020B0604020202020204" charset="0"/>
              </a:rPr>
              <a:t> шляхом </a:t>
            </a:r>
            <a:r>
              <a:rPr lang="ru-RU" sz="2000" dirty="0" err="1">
                <a:latin typeface="Lazydog" panose="020B0604020202020204" charset="0"/>
              </a:rPr>
              <a:t>формування</a:t>
            </a:r>
            <a:r>
              <a:rPr lang="ru-RU" sz="2000" dirty="0">
                <a:latin typeface="Lazydog" panose="020B0604020202020204" charset="0"/>
              </a:rPr>
              <a:t> і </a:t>
            </a:r>
            <a:r>
              <a:rPr lang="ru-RU" sz="2000" dirty="0" err="1">
                <a:latin typeface="Lazydog" panose="020B0604020202020204" charset="0"/>
              </a:rPr>
              <a:t>застосування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рефлексивних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умінь</a:t>
            </a:r>
            <a:r>
              <a:rPr lang="ru-RU" sz="2000" dirty="0">
                <a:latin typeface="Lazydog" panose="020B0604020202020204" charset="0"/>
              </a:rPr>
              <a:t> (</a:t>
            </a:r>
            <a:r>
              <a:rPr lang="ru-RU" sz="2000" dirty="0" err="1">
                <a:latin typeface="Lazydog" panose="020B0604020202020204" charset="0"/>
              </a:rPr>
              <a:t>самоаналіз</a:t>
            </a:r>
            <a:r>
              <a:rPr lang="ru-RU" sz="2000" dirty="0">
                <a:latin typeface="Lazydog" panose="020B0604020202020204" charset="0"/>
              </a:rPr>
              <a:t>, самоконтроль, </a:t>
            </a:r>
            <a:r>
              <a:rPr lang="ru-RU" sz="2000" dirty="0" err="1">
                <a:latin typeface="Lazydog" panose="020B0604020202020204" charset="0"/>
              </a:rPr>
              <a:t>самооцінювання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самокорекція</a:t>
            </a:r>
            <a:r>
              <a:rPr lang="ru-RU" sz="2000" dirty="0">
                <a:latin typeface="Lazydog" panose="020B0604020202020204" charset="0"/>
              </a:rPr>
              <a:t>);</a:t>
            </a:r>
          </a:p>
          <a:p>
            <a:r>
              <a:rPr lang="ru-RU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орієнтація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навчального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процесу</a:t>
            </a:r>
            <a:r>
              <a:rPr lang="ru-RU" sz="2000" dirty="0">
                <a:latin typeface="Lazydog" panose="020B0604020202020204" charset="0"/>
              </a:rPr>
              <a:t> на </a:t>
            </a:r>
            <a:r>
              <a:rPr lang="ru-RU" sz="2000" dirty="0" err="1">
                <a:latin typeface="Lazydog" panose="020B0604020202020204" charset="0"/>
              </a:rPr>
              <a:t>розвиток</a:t>
            </a:r>
            <a:r>
              <a:rPr lang="ru-RU" sz="2000" dirty="0">
                <a:latin typeface="Lazydog" panose="020B0604020202020204" charset="0"/>
              </a:rPr>
              <a:t> у школяра </a:t>
            </a:r>
            <a:r>
              <a:rPr lang="ru-RU" sz="2000" dirty="0" err="1">
                <a:latin typeface="Lazydog" panose="020B0604020202020204" charset="0"/>
              </a:rPr>
              <a:t>загальнонавчальних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умінь</a:t>
            </a:r>
            <a:r>
              <a:rPr lang="ru-RU" sz="2000" dirty="0">
                <a:latin typeface="Lazydog" panose="020B0604020202020204" charset="0"/>
              </a:rPr>
              <a:t> і </a:t>
            </a:r>
            <a:r>
              <a:rPr lang="ru-RU" sz="2000" dirty="0" err="1">
                <a:latin typeface="Lazydog" panose="020B0604020202020204" charset="0"/>
              </a:rPr>
              <a:t>особистісних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якостей</a:t>
            </a:r>
            <a:r>
              <a:rPr lang="ru-RU" sz="2000" dirty="0">
                <a:latin typeface="Lazydog" panose="020B0604020202020204" charset="0"/>
              </a:rPr>
              <a:t>  та </a:t>
            </a:r>
            <a:r>
              <a:rPr lang="ru-RU" sz="2000" dirty="0" err="1">
                <a:latin typeface="Lazydog" panose="020B0604020202020204" charset="0"/>
              </a:rPr>
              <a:t>ін</a:t>
            </a:r>
            <a:r>
              <a:rPr lang="ru-RU" sz="2000" dirty="0">
                <a:latin typeface="Lazydog" panose="020B0604020202020204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1685616"/>
            <a:ext cx="8115300" cy="7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29"/>
              </a:lnSpc>
            </a:pPr>
            <a:r>
              <a:rPr lang="ru-RU" sz="2800" b="1" dirty="0" err="1">
                <a:latin typeface="Lazydog" panose="020B0604020202020204" charset="0"/>
              </a:rPr>
              <a:t>провідні</a:t>
            </a:r>
            <a:r>
              <a:rPr lang="ru-RU" sz="2800" b="1" dirty="0">
                <a:latin typeface="Lazydog" panose="020B0604020202020204" charset="0"/>
              </a:rPr>
              <a:t> </a:t>
            </a:r>
            <a:r>
              <a:rPr lang="ru-RU" sz="2800" b="1" dirty="0" err="1" smtClean="0">
                <a:latin typeface="Lazydog" panose="020B0604020202020204" charset="0"/>
              </a:rPr>
              <a:t>ідеї</a:t>
            </a:r>
            <a:r>
              <a:rPr lang="ru-RU" sz="2800" b="1" dirty="0" smtClean="0">
                <a:latin typeface="Lazydog" panose="020B0604020202020204" charset="0"/>
              </a:rPr>
              <a:t> </a:t>
            </a:r>
            <a:r>
              <a:rPr lang="ru-RU" sz="2800" b="1" dirty="0" err="1" smtClean="0">
                <a:latin typeface="Lazydog" panose="020B0604020202020204" charset="0"/>
              </a:rPr>
              <a:t>формувального</a:t>
            </a:r>
            <a:r>
              <a:rPr lang="ru-RU" sz="2800" b="1" dirty="0" smtClean="0">
                <a:latin typeface="Lazydog" panose="020B0604020202020204" charset="0"/>
              </a:rPr>
              <a:t> </a:t>
            </a:r>
            <a:r>
              <a:rPr lang="ru-RU" sz="2800" b="1" dirty="0" err="1" smtClean="0">
                <a:latin typeface="Lazydog" panose="020B0604020202020204" charset="0"/>
              </a:rPr>
              <a:t>оцінювання</a:t>
            </a:r>
            <a:endParaRPr lang="en-US" sz="2800" dirty="0">
              <a:solidFill>
                <a:srgbClr val="000000"/>
              </a:solidFill>
              <a:latin typeface="Lazydog" panose="020B0604020202020204" charset="0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5194657" y="2365061"/>
            <a:ext cx="1530780" cy="2131466"/>
          </a:xfrm>
          <a:custGeom>
            <a:avLst/>
            <a:gdLst/>
            <a:ahLst/>
            <a:cxnLst/>
            <a:rect l="l" t="t" r="r" b="b"/>
            <a:pathLst>
              <a:path w="1530780" h="2131466">
                <a:moveTo>
                  <a:pt x="0" y="0"/>
                </a:moveTo>
                <a:lnTo>
                  <a:pt x="1530780" y="0"/>
                </a:lnTo>
                <a:lnTo>
                  <a:pt x="1530780" y="2131466"/>
                </a:lnTo>
                <a:lnTo>
                  <a:pt x="0" y="2131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89382" y="1028700"/>
            <a:ext cx="2723821" cy="3467827"/>
          </a:xfrm>
          <a:custGeom>
            <a:avLst/>
            <a:gdLst/>
            <a:ahLst/>
            <a:cxnLst/>
            <a:rect l="l" t="t" r="r" b="b"/>
            <a:pathLst>
              <a:path w="2723821" h="3467827">
                <a:moveTo>
                  <a:pt x="0" y="0"/>
                </a:moveTo>
                <a:lnTo>
                  <a:pt x="2723820" y="0"/>
                </a:lnTo>
                <a:lnTo>
                  <a:pt x="2723820" y="3467827"/>
                </a:lnTo>
                <a:lnTo>
                  <a:pt x="0" y="34678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509" y="4427341"/>
            <a:ext cx="5703801" cy="5600095"/>
          </a:xfrm>
          <a:custGeom>
            <a:avLst/>
            <a:gdLst/>
            <a:ahLst/>
            <a:cxnLst/>
            <a:rect l="l" t="t" r="r" b="b"/>
            <a:pathLst>
              <a:path w="5703801" h="5600095">
                <a:moveTo>
                  <a:pt x="0" y="0"/>
                </a:moveTo>
                <a:lnTo>
                  <a:pt x="5703801" y="0"/>
                </a:lnTo>
                <a:lnTo>
                  <a:pt x="5703801" y="5600095"/>
                </a:lnTo>
                <a:lnTo>
                  <a:pt x="0" y="5600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41684" y="3180986"/>
            <a:ext cx="890811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спільне</a:t>
            </a:r>
            <a:r>
              <a:rPr lang="ru-RU" sz="2000" dirty="0">
                <a:latin typeface="Lazydog" panose="020B0604020202020204" charset="0"/>
              </a:rPr>
              <a:t> з </a:t>
            </a:r>
            <a:r>
              <a:rPr lang="ru-RU" sz="2000" dirty="0" err="1">
                <a:latin typeface="Lazydog" panose="020B0604020202020204" charset="0"/>
              </a:rPr>
              <a:t>учнями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висування</a:t>
            </a:r>
            <a:r>
              <a:rPr lang="ru-RU" sz="2000" dirty="0">
                <a:latin typeface="Lazydog" panose="020B0604020202020204" charset="0"/>
              </a:rPr>
              <a:t> мети </a:t>
            </a:r>
            <a:r>
              <a:rPr lang="ru-RU" sz="2000" dirty="0" err="1">
                <a:latin typeface="Lazydog" panose="020B0604020202020204" charset="0"/>
              </a:rPr>
              <a:t>стосовно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бажаних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результатів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навчання</a:t>
            </a:r>
            <a:r>
              <a:rPr lang="ru-RU" sz="2000" dirty="0">
                <a:latin typeface="Lazydog" panose="020B0604020202020204" charset="0"/>
              </a:rPr>
              <a:t>; </a:t>
            </a:r>
          </a:p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систематичне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запитування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учнів</a:t>
            </a:r>
            <a:r>
              <a:rPr lang="ru-RU" sz="2000" dirty="0">
                <a:latin typeface="Lazydog" panose="020B0604020202020204" charset="0"/>
              </a:rPr>
              <a:t> для </a:t>
            </a:r>
            <a:r>
              <a:rPr lang="ru-RU" sz="2000" dirty="0" err="1">
                <a:latin typeface="Lazydog" panose="020B0604020202020204" charset="0"/>
              </a:rPr>
              <a:t>з’ясування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їхніх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стартових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позицій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відстеження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розуміння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навчального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змісту</a:t>
            </a:r>
            <a:r>
              <a:rPr lang="ru-RU" sz="2000" dirty="0">
                <a:latin typeface="Lazydog" panose="020B0604020202020204" charset="0"/>
              </a:rPr>
              <a:t>; </a:t>
            </a:r>
          </a:p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спостереження</a:t>
            </a:r>
            <a:r>
              <a:rPr lang="ru-RU" sz="2000" dirty="0">
                <a:latin typeface="Lazydog" panose="020B0604020202020204" charset="0"/>
              </a:rPr>
              <a:t> за </a:t>
            </a:r>
            <a:r>
              <a:rPr lang="ru-RU" sz="2000" dirty="0" err="1">
                <a:latin typeface="Lazydog" panose="020B0604020202020204" charset="0"/>
              </a:rPr>
              <a:t>рухом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учнів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згідно</a:t>
            </a:r>
            <a:r>
              <a:rPr lang="uk-UA" sz="2000" dirty="0">
                <a:latin typeface="Lazydog" panose="020B0604020202020204" charset="0"/>
              </a:rPr>
              <a:t> з </a:t>
            </a:r>
            <a:r>
              <a:rPr lang="ru-RU" sz="2000" dirty="0" err="1">
                <a:latin typeface="Lazydog" panose="020B0604020202020204" charset="0"/>
              </a:rPr>
              <a:t>наміченим</a:t>
            </a:r>
            <a:r>
              <a:rPr lang="ru-RU" sz="2000" dirty="0">
                <a:latin typeface="Lazydog" panose="020B0604020202020204" charset="0"/>
              </a:rPr>
              <a:t> планом; </a:t>
            </a:r>
          </a:p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дискусії</a:t>
            </a:r>
            <a:r>
              <a:rPr lang="ru-RU" sz="2000" dirty="0">
                <a:latin typeface="Lazydog" panose="020B0604020202020204" charset="0"/>
              </a:rPr>
              <a:t> з метою </a:t>
            </a:r>
            <a:r>
              <a:rPr lang="ru-RU" sz="2000" dirty="0" err="1">
                <a:latin typeface="Lazydog" panose="020B0604020202020204" charset="0"/>
              </a:rPr>
              <a:t>виявлення</a:t>
            </a:r>
            <a:r>
              <a:rPr lang="ru-RU" sz="2000" dirty="0">
                <a:latin typeface="Lazydog" panose="020B0604020202020204" charset="0"/>
              </a:rPr>
              <a:t> причин </a:t>
            </a:r>
            <a:r>
              <a:rPr lang="ru-RU" sz="2000" dirty="0" err="1">
                <a:latin typeface="Lazydog" panose="020B0604020202020204" charset="0"/>
              </a:rPr>
              <a:t>утруднень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або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помилкових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суджень</a:t>
            </a:r>
            <a:r>
              <a:rPr lang="ru-RU" sz="2000" dirty="0">
                <a:latin typeface="Lazydog" panose="020B0604020202020204" charset="0"/>
              </a:rPr>
              <a:t>; </a:t>
            </a:r>
          </a:p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аналіз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робіт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який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здійснюється</a:t>
            </a:r>
            <a:r>
              <a:rPr lang="ru-RU" sz="2000" dirty="0">
                <a:latin typeface="Lazydog" panose="020B0604020202020204" charset="0"/>
              </a:rPr>
              <a:t> разом </a:t>
            </a:r>
            <a:r>
              <a:rPr lang="ru-RU" sz="2000" dirty="0" err="1">
                <a:latin typeface="Lazydog" panose="020B0604020202020204" charset="0"/>
              </a:rPr>
              <a:t>із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учнями</a:t>
            </a:r>
            <a:r>
              <a:rPr lang="ru-RU" sz="2000" dirty="0">
                <a:latin typeface="Lazydog" panose="020B0604020202020204" charset="0"/>
              </a:rPr>
              <a:t> і </a:t>
            </a:r>
            <a:r>
              <a:rPr lang="ru-RU" sz="2000" dirty="0" err="1">
                <a:latin typeface="Lazydog" panose="020B0604020202020204" charset="0"/>
              </a:rPr>
              <a:t>допомагає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покращити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виконання</a:t>
            </a:r>
            <a:r>
              <a:rPr lang="ru-RU" sz="2000" dirty="0">
                <a:latin typeface="Lazydog" panose="020B0604020202020204" charset="0"/>
              </a:rPr>
              <a:t>; </a:t>
            </a:r>
          </a:p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перевірка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розуміння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засвоєного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матеріалу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що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супроводжується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плануванням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подальших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етапів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вивчення</a:t>
            </a:r>
            <a:r>
              <a:rPr lang="ru-RU" sz="2000" dirty="0">
                <a:latin typeface="Lazydog" panose="020B0604020202020204" charset="0"/>
              </a:rPr>
              <a:t> теми; </a:t>
            </a:r>
          </a:p>
          <a:p>
            <a:r>
              <a:rPr lang="uk-UA" sz="2000" dirty="0">
                <a:latin typeface="Lazydog" panose="020B0604020202020204" charset="0"/>
              </a:rPr>
              <a:t>- </a:t>
            </a:r>
            <a:r>
              <a:rPr lang="ru-RU" sz="2000" dirty="0" err="1">
                <a:latin typeface="Lazydog" panose="020B0604020202020204" charset="0"/>
              </a:rPr>
              <a:t>рефлексія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учіння</a:t>
            </a:r>
            <a:r>
              <a:rPr lang="ru-RU" sz="2000" dirty="0">
                <a:latin typeface="Lazydog" panose="020B0604020202020204" charset="0"/>
              </a:rPr>
              <a:t> як </a:t>
            </a:r>
            <a:r>
              <a:rPr lang="ru-RU" sz="2000" dirty="0" err="1">
                <a:latin typeface="Lazydog" panose="020B0604020202020204" charset="0"/>
              </a:rPr>
              <a:t>зворотний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зв’язок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між</a:t>
            </a:r>
            <a:r>
              <a:rPr lang="ru-RU" sz="2000" dirty="0">
                <a:latin typeface="Lazydog" panose="020B0604020202020204" charset="0"/>
              </a:rPr>
              <a:t> учителем, </a:t>
            </a:r>
            <a:r>
              <a:rPr lang="ru-RU" sz="2000" dirty="0" err="1">
                <a:latin typeface="Lazydog" panose="020B0604020202020204" charset="0"/>
              </a:rPr>
              <a:t>учнем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або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групою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учнів</a:t>
            </a:r>
            <a:r>
              <a:rPr lang="ru-RU" sz="2000" dirty="0">
                <a:latin typeface="Lazydog" panose="020B0604020202020204" charset="0"/>
              </a:rPr>
              <a:t> на </a:t>
            </a:r>
            <a:r>
              <a:rPr lang="ru-RU" sz="2000" dirty="0" err="1">
                <a:latin typeface="Lazydog" panose="020B0604020202020204" charset="0"/>
              </a:rPr>
              <a:t>основі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самоаналізу</a:t>
            </a:r>
            <a:r>
              <a:rPr lang="ru-RU" sz="2000" dirty="0">
                <a:latin typeface="Lazydog" panose="020B0604020202020204" charset="0"/>
              </a:rPr>
              <a:t> й </a:t>
            </a:r>
            <a:r>
              <a:rPr lang="ru-RU" sz="2000" dirty="0" err="1">
                <a:latin typeface="Lazydog" panose="020B0604020202020204" charset="0"/>
              </a:rPr>
              <a:t>самооцінювання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1685616"/>
            <a:ext cx="8115300" cy="74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29"/>
              </a:lnSpc>
            </a:pPr>
            <a:r>
              <a:rPr lang="ru-RU" sz="2400" b="1" dirty="0" err="1" smtClean="0">
                <a:latin typeface="Lazydog" panose="020B0604020202020204" charset="0"/>
              </a:rPr>
              <a:t>Важливі</a:t>
            </a:r>
            <a:r>
              <a:rPr lang="ru-RU" sz="2400" b="1" dirty="0" smtClean="0">
                <a:latin typeface="Lazydog" panose="020B0604020202020204" charset="0"/>
              </a:rPr>
              <a:t> </a:t>
            </a:r>
            <a:r>
              <a:rPr lang="ru-RU" sz="2400" b="1" dirty="0" err="1" smtClean="0">
                <a:latin typeface="Lazydog" panose="020B0604020202020204" charset="0"/>
              </a:rPr>
              <a:t>засоби</a:t>
            </a:r>
            <a:r>
              <a:rPr lang="ru-RU" sz="2400" dirty="0" smtClean="0">
                <a:latin typeface="Lazydog" panose="020B0604020202020204" charset="0"/>
              </a:rPr>
              <a:t> </a:t>
            </a:r>
            <a:r>
              <a:rPr lang="ru-RU" sz="2400" b="1" dirty="0" err="1">
                <a:latin typeface="Lazydog" panose="020B0604020202020204" charset="0"/>
              </a:rPr>
              <a:t>формувального</a:t>
            </a:r>
            <a:r>
              <a:rPr lang="ru-RU" sz="2400" b="1" dirty="0">
                <a:latin typeface="Lazydog" panose="020B0604020202020204" charset="0"/>
              </a:rPr>
              <a:t> </a:t>
            </a:r>
            <a:r>
              <a:rPr lang="ru-RU" sz="2400" b="1" dirty="0" err="1">
                <a:latin typeface="Lazydog" panose="020B0604020202020204" charset="0"/>
              </a:rPr>
              <a:t>оцінювання</a:t>
            </a:r>
            <a:r>
              <a:rPr lang="ru-RU" sz="2400" dirty="0">
                <a:latin typeface="Lazydog" panose="020B0604020202020204" charset="0"/>
              </a:rPr>
              <a:t> </a:t>
            </a:r>
            <a:endParaRPr lang="en-US" sz="2400" dirty="0">
              <a:solidFill>
                <a:srgbClr val="000000"/>
              </a:solidFill>
              <a:latin typeface="Lazydog" panose="020B0604020202020204" charset="0"/>
              <a:ea typeface="Lazydog"/>
              <a:cs typeface="Lazydog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9095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909800" y="1943639"/>
            <a:ext cx="10747286" cy="5603401"/>
            <a:chOff x="0" y="0"/>
            <a:chExt cx="14329715" cy="7471202"/>
          </a:xfrm>
        </p:grpSpPr>
        <p:sp>
          <p:nvSpPr>
            <p:cNvPr id="9" name="Freeform 9"/>
            <p:cNvSpPr/>
            <p:nvPr/>
          </p:nvSpPr>
          <p:spPr>
            <a:xfrm>
              <a:off x="2487752" y="0"/>
              <a:ext cx="11841963" cy="7471202"/>
            </a:xfrm>
            <a:custGeom>
              <a:avLst/>
              <a:gdLst/>
              <a:ahLst/>
              <a:cxnLst/>
              <a:rect l="l" t="t" r="r" b="b"/>
              <a:pathLst>
                <a:path w="11841963" h="7471202">
                  <a:moveTo>
                    <a:pt x="0" y="0"/>
                  </a:moveTo>
                  <a:lnTo>
                    <a:pt x="11841963" y="0"/>
                  </a:lnTo>
                  <a:lnTo>
                    <a:pt x="11841963" y="7471202"/>
                  </a:lnTo>
                  <a:lnTo>
                    <a:pt x="0" y="747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683683" cy="7471202"/>
            </a:xfrm>
            <a:custGeom>
              <a:avLst/>
              <a:gdLst/>
              <a:ahLst/>
              <a:cxnLst/>
              <a:rect l="l" t="t" r="r" b="b"/>
              <a:pathLst>
                <a:path w="6683683" h="7471202">
                  <a:moveTo>
                    <a:pt x="0" y="0"/>
                  </a:moveTo>
                  <a:lnTo>
                    <a:pt x="6683683" y="0"/>
                  </a:lnTo>
                  <a:lnTo>
                    <a:pt x="6683683" y="7471202"/>
                  </a:lnTo>
                  <a:lnTo>
                    <a:pt x="0" y="747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1141908" y="711922"/>
              <a:ext cx="11339863" cy="5658242"/>
              <a:chOff x="0" y="0"/>
              <a:chExt cx="2191638" cy="10935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51920" tIns="51920" rIns="51920" bIns="5192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1372200" y="5384233"/>
              <a:ext cx="1432183" cy="1971861"/>
            </a:xfrm>
            <a:custGeom>
              <a:avLst/>
              <a:gdLst/>
              <a:ahLst/>
              <a:cxnLst/>
              <a:rect l="l" t="t" r="r" b="b"/>
              <a:pathLst>
                <a:path w="1432183" h="1971861">
                  <a:moveTo>
                    <a:pt x="0" y="0"/>
                  </a:moveTo>
                  <a:lnTo>
                    <a:pt x="1432183" y="0"/>
                  </a:lnTo>
                  <a:lnTo>
                    <a:pt x="1432183" y="1971862"/>
                  </a:lnTo>
                  <a:lnTo>
                    <a:pt x="0" y="1971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878875" y="3782300"/>
            <a:ext cx="2100213" cy="5893455"/>
          </a:xfrm>
          <a:custGeom>
            <a:avLst/>
            <a:gdLst/>
            <a:ahLst/>
            <a:cxnLst/>
            <a:rect l="l" t="t" r="r" b="b"/>
            <a:pathLst>
              <a:path w="2100213" h="5893455">
                <a:moveTo>
                  <a:pt x="0" y="0"/>
                </a:moveTo>
                <a:lnTo>
                  <a:pt x="2100213" y="0"/>
                </a:lnTo>
                <a:lnTo>
                  <a:pt x="2100213" y="5893454"/>
                </a:lnTo>
                <a:lnTo>
                  <a:pt x="0" y="5893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56115" y="2605399"/>
            <a:ext cx="1292015" cy="1600469"/>
          </a:xfrm>
          <a:custGeom>
            <a:avLst/>
            <a:gdLst/>
            <a:ahLst/>
            <a:cxnLst/>
            <a:rect l="l" t="t" r="r" b="b"/>
            <a:pathLst>
              <a:path w="1292015" h="1600469">
                <a:moveTo>
                  <a:pt x="0" y="0"/>
                </a:moveTo>
                <a:lnTo>
                  <a:pt x="1292015" y="0"/>
                </a:lnTo>
                <a:lnTo>
                  <a:pt x="1292015" y="1600469"/>
                </a:lnTo>
                <a:lnTo>
                  <a:pt x="0" y="1600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449000" y="2519674"/>
            <a:ext cx="3924600" cy="7681601"/>
            <a:chOff x="0" y="0"/>
            <a:chExt cx="5232800" cy="102421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32800" cy="10242135"/>
            </a:xfrm>
            <a:custGeom>
              <a:avLst/>
              <a:gdLst/>
              <a:ahLst/>
              <a:cxnLst/>
              <a:rect l="l" t="t" r="r" b="b"/>
              <a:pathLst>
                <a:path w="5232800" h="10242135">
                  <a:moveTo>
                    <a:pt x="0" y="0"/>
                  </a:moveTo>
                  <a:lnTo>
                    <a:pt x="5232800" y="0"/>
                  </a:lnTo>
                  <a:lnTo>
                    <a:pt x="5232800" y="10242135"/>
                  </a:lnTo>
                  <a:lnTo>
                    <a:pt x="0" y="1024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914471"/>
              <a:ext cx="967090" cy="2307086"/>
            </a:xfrm>
            <a:custGeom>
              <a:avLst/>
              <a:gdLst/>
              <a:ahLst/>
              <a:cxnLst/>
              <a:rect l="l" t="t" r="r" b="b"/>
              <a:pathLst>
                <a:path w="967090" h="2307086">
                  <a:moveTo>
                    <a:pt x="0" y="0"/>
                  </a:moveTo>
                  <a:lnTo>
                    <a:pt x="967090" y="0"/>
                  </a:lnTo>
                  <a:lnTo>
                    <a:pt x="967090" y="2307086"/>
                  </a:lnTo>
                  <a:lnTo>
                    <a:pt x="0" y="2307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 t="-82982" r="-441087" b="-260960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4898681" y="2284731"/>
            <a:ext cx="8733502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bg1"/>
                </a:solidFill>
                <a:latin typeface="Lazydog" panose="020B0604020202020204" charset="0"/>
              </a:rPr>
              <a:t>Об’єкт</a:t>
            </a:r>
            <a:r>
              <a:rPr lang="ru-RU" sz="2000" b="1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Lazydog" panose="020B0604020202020204" charset="0"/>
              </a:rPr>
              <a:t>формувального</a:t>
            </a:r>
            <a:r>
              <a:rPr lang="ru-RU" sz="2000" b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Lazydog" panose="020B0604020202020204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-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процес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навчання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учнів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зорієнтований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досягнення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визначеного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очікуваного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результату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Lazydog" panose="020B0604020202020204" charset="0"/>
              </a:rPr>
              <a:t>Мета </a:t>
            </a:r>
            <a:r>
              <a:rPr lang="ru-RU" sz="2000" b="1" dirty="0" err="1" smtClean="0">
                <a:solidFill>
                  <a:schemeClr val="bg1"/>
                </a:solidFill>
                <a:latin typeface="Lazydog" panose="020B0604020202020204" charset="0"/>
              </a:rPr>
              <a:t>формувального</a:t>
            </a:r>
            <a:r>
              <a:rPr lang="ru-RU" sz="2000" b="1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Lazydog" panose="020B0604020202020204" charset="0"/>
              </a:rPr>
              <a:t>оцінювання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впевненості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собі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, у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своїх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можливостях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; </a:t>
            </a:r>
            <a:endParaRPr lang="ru-RU" sz="2000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Lazydog" panose="020B0604020202020204" charset="0"/>
              </a:rPr>
              <a:t>відзначення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будь-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якого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успіху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; </a:t>
            </a:r>
            <a:endParaRPr lang="ru-RU" sz="2000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Lazydog" panose="020B0604020202020204" charset="0"/>
              </a:rPr>
              <a:t>акцентування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уваги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сильних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сторонах, а не на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помилках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діагностування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досягнення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на кожному з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етапів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навчання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адаптування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освітнього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процесу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здатностей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дитини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виявлення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проблем і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вчасне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запобігання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їхньому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нашаруванню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; </a:t>
            </a:r>
            <a:endParaRPr lang="ru-RU" sz="2000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Lazydog" panose="020B0604020202020204" charset="0"/>
              </a:rPr>
              <a:t>стимулювання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бажання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вчитися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прагнути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максимально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можливих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результатів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; </a:t>
            </a:r>
            <a:endParaRPr lang="ru-RU" sz="2000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Lazydog" panose="020B0604020202020204" charset="0"/>
              </a:rPr>
              <a:t>запобігання</a:t>
            </a:r>
            <a:r>
              <a:rPr lang="ru-RU" sz="2000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побоюванням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Lazydog" panose="020B0604020202020204" charset="0"/>
              </a:rPr>
              <a:t>помилитися</a:t>
            </a:r>
            <a:r>
              <a:rPr lang="ru-RU" sz="2000" dirty="0">
                <a:solidFill>
                  <a:schemeClr val="bg1"/>
                </a:solidFill>
                <a:latin typeface="Lazydog" panose="020B060402020202020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44396" y="1028700"/>
            <a:ext cx="12693402" cy="6618064"/>
            <a:chOff x="0" y="0"/>
            <a:chExt cx="16924536" cy="8824085"/>
          </a:xfrm>
        </p:grpSpPr>
        <p:sp>
          <p:nvSpPr>
            <p:cNvPr id="4" name="Freeform 4"/>
            <p:cNvSpPr/>
            <p:nvPr/>
          </p:nvSpPr>
          <p:spPr>
            <a:xfrm>
              <a:off x="2938234" y="0"/>
              <a:ext cx="13986302" cy="8824085"/>
            </a:xfrm>
            <a:custGeom>
              <a:avLst/>
              <a:gdLst/>
              <a:ahLst/>
              <a:cxnLst/>
              <a:rect l="l" t="t" r="r" b="b"/>
              <a:pathLst>
                <a:path w="13986302" h="8824085">
                  <a:moveTo>
                    <a:pt x="0" y="0"/>
                  </a:moveTo>
                  <a:lnTo>
                    <a:pt x="13986302" y="0"/>
                  </a:lnTo>
                  <a:lnTo>
                    <a:pt x="1398630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893962" cy="8824085"/>
            </a:xfrm>
            <a:custGeom>
              <a:avLst/>
              <a:gdLst/>
              <a:ahLst/>
              <a:cxnLst/>
              <a:rect l="l" t="t" r="r" b="b"/>
              <a:pathLst>
                <a:path w="7893962" h="8824085">
                  <a:moveTo>
                    <a:pt x="0" y="0"/>
                  </a:moveTo>
                  <a:lnTo>
                    <a:pt x="7893962" y="0"/>
                  </a:lnTo>
                  <a:lnTo>
                    <a:pt x="7893962" y="8824085"/>
                  </a:lnTo>
                  <a:lnTo>
                    <a:pt x="0" y="8824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1348685" y="840837"/>
              <a:ext cx="13393283" cy="6682835"/>
              <a:chOff x="0" y="0"/>
              <a:chExt cx="2191638" cy="109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61322" tIns="61322" rIns="61322" bIns="61322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3944384" y="6325678"/>
              <a:ext cx="1740231" cy="2395989"/>
            </a:xfrm>
            <a:custGeom>
              <a:avLst/>
              <a:gdLst/>
              <a:ahLst/>
              <a:cxnLst/>
              <a:rect l="l" t="t" r="r" b="b"/>
              <a:pathLst>
                <a:path w="1740231" h="2395989">
                  <a:moveTo>
                    <a:pt x="0" y="0"/>
                  </a:moveTo>
                  <a:lnTo>
                    <a:pt x="1740231" y="0"/>
                  </a:lnTo>
                  <a:lnTo>
                    <a:pt x="1740231" y="2395988"/>
                  </a:lnTo>
                  <a:lnTo>
                    <a:pt x="0" y="239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233552" y="1761434"/>
            <a:ext cx="8947737" cy="4764318"/>
            <a:chOff x="320542" y="66675"/>
            <a:chExt cx="11930315" cy="5208866"/>
          </a:xfrm>
        </p:grpSpPr>
        <p:sp>
          <p:nvSpPr>
            <p:cNvPr id="11" name="TextBox 11"/>
            <p:cNvSpPr txBox="1"/>
            <p:nvPr/>
          </p:nvSpPr>
          <p:spPr>
            <a:xfrm>
              <a:off x="320542" y="66675"/>
              <a:ext cx="11930315" cy="605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uk-UA" b="1" dirty="0">
                  <a:latin typeface="Lazydog" panose="020B0604020202020204" charset="0"/>
                </a:rPr>
                <a:t>А</a:t>
              </a:r>
              <a:r>
                <a:rPr lang="ru-RU" b="1" dirty="0" err="1">
                  <a:latin typeface="Lazydog" panose="020B0604020202020204" charset="0"/>
                </a:rPr>
                <a:t>лгоритм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діяльності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вчителя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під</a:t>
              </a:r>
              <a:r>
                <a:rPr lang="ru-RU" b="1" dirty="0">
                  <a:latin typeface="Lazydog" panose="020B0604020202020204" charset="0"/>
                </a:rPr>
                <a:t> час </a:t>
              </a:r>
              <a:r>
                <a:rPr lang="ru-RU" b="1" dirty="0" err="1">
                  <a:latin typeface="Lazydog" panose="020B0604020202020204" charset="0"/>
                </a:rPr>
                <a:t>організації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формувального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оцінювання</a:t>
              </a:r>
              <a:r>
                <a:rPr lang="ru-RU" dirty="0">
                  <a:latin typeface="Lazydog" panose="020B0604020202020204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Lazydog" panose="020B0604020202020204" charset="0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93275" y="1304906"/>
              <a:ext cx="11512478" cy="3970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/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1. </a:t>
              </a:r>
              <a:r>
                <a:rPr lang="ru-RU" sz="24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Формулювання</a:t>
              </a:r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об’єктивних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і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зрозумілих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для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учнів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навчальних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цілей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. </a:t>
              </a:r>
            </a:p>
            <a:p>
              <a:pPr lvl="0" algn="just"/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2. </a:t>
              </a:r>
              <a:r>
                <a:rPr lang="ru-RU" sz="24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Ознайомлення</a:t>
              </a:r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учнів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з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критеріями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. </a:t>
              </a:r>
            </a:p>
            <a:p>
              <a:pPr lvl="0" algn="just"/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3. </a:t>
              </a:r>
              <a:r>
                <a:rPr lang="ru-RU" sz="24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Забезпечення</a:t>
              </a:r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активної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участі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учнів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у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процесі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. </a:t>
              </a:r>
            </a:p>
            <a:p>
              <a:pPr lvl="0" algn="just"/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4. </a:t>
              </a:r>
              <a:r>
                <a:rPr lang="ru-RU" sz="24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Забезпечення</a:t>
              </a:r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можливості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й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уміння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учнів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аналізувати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власну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діяльність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(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рефлексія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). </a:t>
              </a:r>
            </a:p>
            <a:p>
              <a:pPr lvl="0" algn="just"/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5. </a:t>
              </a:r>
              <a:r>
                <a:rPr lang="ru-RU" sz="2400" dirty="0" err="1" smtClean="0">
                  <a:solidFill>
                    <a:schemeClr val="bg1"/>
                  </a:solidFill>
                  <a:latin typeface="Lazydog" panose="020B0604020202020204" charset="0"/>
                </a:rPr>
                <a:t>Коригування</a:t>
              </a:r>
              <a:r>
                <a:rPr lang="ru-RU" sz="2400" dirty="0" smtClean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спільно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з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учнями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підходів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до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навчання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з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урахуванням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результатів</a:t>
              </a:r>
              <a:r>
                <a:rPr lang="ru-RU" sz="2400" dirty="0">
                  <a:solidFill>
                    <a:schemeClr val="bg1"/>
                  </a:solidFill>
                  <a:latin typeface="Lazydog" panose="020B060402020202020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Lazydog" panose="020B0604020202020204" charset="0"/>
                </a:rPr>
                <a:t>оцінювання</a:t>
              </a:r>
              <a:r>
                <a:rPr lang="ru-RU" sz="2000" dirty="0">
                  <a:solidFill>
                    <a:schemeClr val="bg1"/>
                  </a:solidFill>
                  <a:latin typeface="Lazydog" panose="020B0604020202020204" charset="0"/>
                </a:rPr>
                <a:t>. </a:t>
              </a:r>
            </a:p>
            <a:p>
              <a:endParaRPr lang="ru-RU" sz="2000" dirty="0">
                <a:solidFill>
                  <a:schemeClr val="bg1"/>
                </a:solidFill>
                <a:latin typeface="Lazydog" panose="020B060402020202020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2399065"/>
            <a:ext cx="5114121" cy="10495398"/>
            <a:chOff x="0" y="0"/>
            <a:chExt cx="6818828" cy="139938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8828" cy="13993863"/>
            </a:xfrm>
            <a:custGeom>
              <a:avLst/>
              <a:gdLst/>
              <a:ahLst/>
              <a:cxnLst/>
              <a:rect l="l" t="t" r="r" b="b"/>
              <a:pathLst>
                <a:path w="6818828" h="13993863">
                  <a:moveTo>
                    <a:pt x="0" y="0"/>
                  </a:moveTo>
                  <a:lnTo>
                    <a:pt x="6818828" y="0"/>
                  </a:lnTo>
                  <a:lnTo>
                    <a:pt x="6818828" y="13993863"/>
                  </a:lnTo>
                  <a:lnTo>
                    <a:pt x="0" y="1399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509237" y="0"/>
              <a:ext cx="1309591" cy="1929366"/>
            </a:xfrm>
            <a:custGeom>
              <a:avLst/>
              <a:gdLst/>
              <a:ahLst/>
              <a:cxnLst/>
              <a:rect l="l" t="t" r="r" b="b"/>
              <a:pathLst>
                <a:path w="1309591" h="1929366">
                  <a:moveTo>
                    <a:pt x="0" y="0"/>
                  </a:moveTo>
                  <a:lnTo>
                    <a:pt x="1309591" y="0"/>
                  </a:lnTo>
                  <a:lnTo>
                    <a:pt x="1309591" y="1929366"/>
                  </a:lnTo>
                  <a:lnTo>
                    <a:pt x="0" y="1929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420683" b="-625308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7731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0405" y="1891234"/>
            <a:ext cx="19748810" cy="11072862"/>
            <a:chOff x="0" y="0"/>
            <a:chExt cx="26331747" cy="14763816"/>
          </a:xfrm>
        </p:grpSpPr>
        <p:sp>
          <p:nvSpPr>
            <p:cNvPr id="3" name="Freeform 3"/>
            <p:cNvSpPr/>
            <p:nvPr/>
          </p:nvSpPr>
          <p:spPr>
            <a:xfrm>
              <a:off x="377463" y="0"/>
              <a:ext cx="17051215" cy="9631560"/>
            </a:xfrm>
            <a:custGeom>
              <a:avLst/>
              <a:gdLst/>
              <a:ahLst/>
              <a:cxnLst/>
              <a:rect l="l" t="t" r="r" b="b"/>
              <a:pathLst>
                <a:path w="17051215" h="9631560">
                  <a:moveTo>
                    <a:pt x="0" y="0"/>
                  </a:moveTo>
                  <a:lnTo>
                    <a:pt x="17051214" y="0"/>
                  </a:lnTo>
                  <a:lnTo>
                    <a:pt x="17051214" y="9631560"/>
                  </a:lnTo>
                  <a:lnTo>
                    <a:pt x="0" y="963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903070" y="0"/>
              <a:ext cx="17051215" cy="9631560"/>
            </a:xfrm>
            <a:custGeom>
              <a:avLst/>
              <a:gdLst/>
              <a:ahLst/>
              <a:cxnLst/>
              <a:rect l="l" t="t" r="r" b="b"/>
              <a:pathLst>
                <a:path w="17051215" h="9631560">
                  <a:moveTo>
                    <a:pt x="0" y="0"/>
                  </a:moveTo>
                  <a:lnTo>
                    <a:pt x="17051215" y="0"/>
                  </a:lnTo>
                  <a:lnTo>
                    <a:pt x="17051215" y="9631560"/>
                  </a:lnTo>
                  <a:lnTo>
                    <a:pt x="0" y="963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539948"/>
              <a:ext cx="26331747" cy="6223867"/>
            </a:xfrm>
            <a:custGeom>
              <a:avLst/>
              <a:gdLst/>
              <a:ahLst/>
              <a:cxnLst/>
              <a:rect l="l" t="t" r="r" b="b"/>
              <a:pathLst>
                <a:path w="26331747" h="6223867">
                  <a:moveTo>
                    <a:pt x="0" y="0"/>
                  </a:moveTo>
                  <a:lnTo>
                    <a:pt x="26331747" y="0"/>
                  </a:lnTo>
                  <a:lnTo>
                    <a:pt x="26331747" y="6223868"/>
                  </a:lnTo>
                  <a:lnTo>
                    <a:pt x="0" y="6223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57982" y="8266765"/>
              <a:ext cx="17620370" cy="1461672"/>
            </a:xfrm>
            <a:custGeom>
              <a:avLst/>
              <a:gdLst/>
              <a:ahLst/>
              <a:cxnLst/>
              <a:rect l="l" t="t" r="r" b="b"/>
              <a:pathLst>
                <a:path w="17620370" h="1461672">
                  <a:moveTo>
                    <a:pt x="0" y="0"/>
                  </a:moveTo>
                  <a:lnTo>
                    <a:pt x="17620369" y="0"/>
                  </a:lnTo>
                  <a:lnTo>
                    <a:pt x="17620369" y="1461672"/>
                  </a:lnTo>
                  <a:lnTo>
                    <a:pt x="0" y="146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582937" y="8266765"/>
              <a:ext cx="15190829" cy="1461672"/>
            </a:xfrm>
            <a:custGeom>
              <a:avLst/>
              <a:gdLst/>
              <a:ahLst/>
              <a:cxnLst/>
              <a:rect l="l" t="t" r="r" b="b"/>
              <a:pathLst>
                <a:path w="15190829" h="1461672">
                  <a:moveTo>
                    <a:pt x="0" y="0"/>
                  </a:moveTo>
                  <a:lnTo>
                    <a:pt x="15190829" y="0"/>
                  </a:lnTo>
                  <a:lnTo>
                    <a:pt x="15190829" y="1461672"/>
                  </a:lnTo>
                  <a:lnTo>
                    <a:pt x="0" y="146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449707" y="1628039"/>
            <a:ext cx="6950474" cy="7630261"/>
          </a:xfrm>
          <a:custGeom>
            <a:avLst/>
            <a:gdLst/>
            <a:ahLst/>
            <a:cxnLst/>
            <a:rect l="l" t="t" r="r" b="b"/>
            <a:pathLst>
              <a:path w="6950474" h="7630261">
                <a:moveTo>
                  <a:pt x="0" y="0"/>
                </a:moveTo>
                <a:lnTo>
                  <a:pt x="6950474" y="0"/>
                </a:lnTo>
                <a:lnTo>
                  <a:pt x="6950474" y="7630261"/>
                </a:lnTo>
                <a:lnTo>
                  <a:pt x="0" y="7630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8748" y="3329145"/>
            <a:ext cx="4527209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6999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План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201650" y="7244052"/>
            <a:ext cx="3257383" cy="2185408"/>
          </a:xfrm>
          <a:custGeom>
            <a:avLst/>
            <a:gdLst/>
            <a:ahLst/>
            <a:cxnLst/>
            <a:rect l="l" t="t" r="r" b="b"/>
            <a:pathLst>
              <a:path w="3257383" h="2185408">
                <a:moveTo>
                  <a:pt x="0" y="0"/>
                </a:moveTo>
                <a:lnTo>
                  <a:pt x="3257383" y="0"/>
                </a:lnTo>
                <a:lnTo>
                  <a:pt x="3257383" y="2185408"/>
                </a:lnTo>
                <a:lnTo>
                  <a:pt x="0" y="2185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83249" y="1852361"/>
            <a:ext cx="9219163" cy="453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1. Контрольно-оцінювальна діяльність вчителя початкових класів</a:t>
            </a:r>
          </a:p>
          <a:p>
            <a:pPr algn="just"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2. Види контролю навчальних досягнень молодших школярів</a:t>
            </a:r>
          </a:p>
          <a:p>
            <a:pPr algn="just"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3. Формувальне оцінювання в освітньому процесі початкової школи </a:t>
            </a:r>
          </a:p>
          <a:p>
            <a:pPr algn="just"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4. Форми та методи контролю. Інструменти зворотнього зв’язку</a:t>
            </a:r>
          </a:p>
          <a:p>
            <a:pPr algn="just"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5. Технологія портфоліо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76663" y="1564277"/>
            <a:ext cx="10334675" cy="6971208"/>
            <a:chOff x="0" y="0"/>
            <a:chExt cx="13779566" cy="9294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9566" cy="9294944"/>
            </a:xfrm>
            <a:custGeom>
              <a:avLst/>
              <a:gdLst/>
              <a:ahLst/>
              <a:cxnLst/>
              <a:rect l="l" t="t" r="r" b="b"/>
              <a:pathLst>
                <a:path w="13779566" h="9294944">
                  <a:moveTo>
                    <a:pt x="0" y="0"/>
                  </a:moveTo>
                  <a:lnTo>
                    <a:pt x="13779566" y="0"/>
                  </a:lnTo>
                  <a:lnTo>
                    <a:pt x="13779566" y="9294944"/>
                  </a:lnTo>
                  <a:lnTo>
                    <a:pt x="0" y="929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5000" y="708726"/>
              <a:ext cx="11829567" cy="5600542"/>
              <a:chOff x="0" y="0"/>
              <a:chExt cx="2343506" cy="1109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43506" cy="1109500"/>
              </a:xfrm>
              <a:custGeom>
                <a:avLst/>
                <a:gdLst/>
                <a:ahLst/>
                <a:cxnLst/>
                <a:rect l="l" t="t" r="r" b="b"/>
                <a:pathLst>
                  <a:path w="2343506" h="1109500">
                    <a:moveTo>
                      <a:pt x="0" y="0"/>
                    </a:moveTo>
                    <a:lnTo>
                      <a:pt x="2343506" y="0"/>
                    </a:lnTo>
                    <a:lnTo>
                      <a:pt x="2343506" y="1109500"/>
                    </a:lnTo>
                    <a:lnTo>
                      <a:pt x="0" y="1109500"/>
                    </a:lnTo>
                    <a:close/>
                  </a:path>
                </a:pathLst>
              </a:custGeom>
              <a:solidFill>
                <a:srgbClr val="57609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343506" cy="1147600"/>
              </a:xfrm>
              <a:prstGeom prst="rect">
                <a:avLst/>
              </a:prstGeom>
            </p:spPr>
            <p:txBody>
              <a:bodyPr lIns="50653" tIns="50653" rIns="50653" bIns="5065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313358" y="8438280"/>
            <a:ext cx="15661283" cy="8514043"/>
          </a:xfrm>
          <a:custGeom>
            <a:avLst/>
            <a:gdLst/>
            <a:ahLst/>
            <a:cxnLst/>
            <a:rect l="l" t="t" r="r" b="b"/>
            <a:pathLst>
              <a:path w="15661283" h="8514043">
                <a:moveTo>
                  <a:pt x="0" y="0"/>
                </a:moveTo>
                <a:lnTo>
                  <a:pt x="15661284" y="0"/>
                </a:lnTo>
                <a:lnTo>
                  <a:pt x="15661284" y="8514043"/>
                </a:lnTo>
                <a:lnTo>
                  <a:pt x="0" y="8514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633485" y="1564277"/>
            <a:ext cx="4098354" cy="2153499"/>
          </a:xfrm>
          <a:custGeom>
            <a:avLst/>
            <a:gdLst/>
            <a:ahLst/>
            <a:cxnLst/>
            <a:rect l="l" t="t" r="r" b="b"/>
            <a:pathLst>
              <a:path w="4098354" h="2153499">
                <a:moveTo>
                  <a:pt x="4098354" y="0"/>
                </a:moveTo>
                <a:lnTo>
                  <a:pt x="0" y="0"/>
                </a:lnTo>
                <a:lnTo>
                  <a:pt x="0" y="2153499"/>
                </a:lnTo>
                <a:lnTo>
                  <a:pt x="4098354" y="2153499"/>
                </a:lnTo>
                <a:lnTo>
                  <a:pt x="40983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26379" y="5300462"/>
            <a:ext cx="1476347" cy="3235024"/>
          </a:xfrm>
          <a:custGeom>
            <a:avLst/>
            <a:gdLst/>
            <a:ahLst/>
            <a:cxnLst/>
            <a:rect l="l" t="t" r="r" b="b"/>
            <a:pathLst>
              <a:path w="1476347" h="3235024">
                <a:moveTo>
                  <a:pt x="0" y="0"/>
                </a:moveTo>
                <a:lnTo>
                  <a:pt x="1476347" y="0"/>
                </a:lnTo>
                <a:lnTo>
                  <a:pt x="1476347" y="3235023"/>
                </a:lnTo>
                <a:lnTo>
                  <a:pt x="0" y="3235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14520" y="2324100"/>
            <a:ext cx="8283811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Наприклад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, «я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задоволена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тим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, як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ти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написав» –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краще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ніж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«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молодець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»,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оскільки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в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першому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випадку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оцінюється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те,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виконав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учень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, а в другому –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його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особистість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.</a:t>
            </a:r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Важливо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пам’ятати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зворотний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зв’язок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позитивний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характер, є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конкретним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значущим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Він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бути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порожньою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похвалою на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кшталт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: «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Це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найкраща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думка, яку я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коли­небудь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чула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!»,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адже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діти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можуть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здогадатися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насправді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це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не так.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Вчитель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уникати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загальних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суджень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таких як «хороший», «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поганий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». 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Корисніше і переконливіше для учнів буде почути від вчителя, що є добре у їхній роботі і що можна поліпшити.</a:t>
            </a:r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Отже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краще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замість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«хороша робота»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скажіть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так: «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Ти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старанно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попрацював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/ ла над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завданням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і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розв’язав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/ ла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його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двома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способами, де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обидва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способи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–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правильні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!».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Замість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«хороша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ідея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»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скажіть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: «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Ідея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цікава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.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Ти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багато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дізнався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/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лась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про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мурах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. А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ще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ти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хочеш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про них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дізнатися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?».</a:t>
            </a:r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684334" y="2641027"/>
            <a:ext cx="6832266" cy="13866223"/>
            <a:chOff x="0" y="0"/>
            <a:chExt cx="9109688" cy="18488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09688" cy="18488297"/>
            </a:xfrm>
            <a:custGeom>
              <a:avLst/>
              <a:gdLst/>
              <a:ahLst/>
              <a:cxnLst/>
              <a:rect l="l" t="t" r="r" b="b"/>
              <a:pathLst>
                <a:path w="9109688" h="18488297">
                  <a:moveTo>
                    <a:pt x="0" y="0"/>
                  </a:moveTo>
                  <a:lnTo>
                    <a:pt x="9109688" y="0"/>
                  </a:lnTo>
                  <a:lnTo>
                    <a:pt x="9109688" y="18488297"/>
                  </a:lnTo>
                  <a:lnTo>
                    <a:pt x="0" y="18488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731028"/>
              <a:ext cx="9109688" cy="14757269"/>
            </a:xfrm>
            <a:custGeom>
              <a:avLst/>
              <a:gdLst/>
              <a:ahLst/>
              <a:cxnLst/>
              <a:rect l="l" t="t" r="r" b="b"/>
              <a:pathLst>
                <a:path w="9109688" h="14757269">
                  <a:moveTo>
                    <a:pt x="0" y="0"/>
                  </a:moveTo>
                  <a:lnTo>
                    <a:pt x="9109688" y="0"/>
                  </a:lnTo>
                  <a:lnTo>
                    <a:pt x="9109688" y="14757269"/>
                  </a:lnTo>
                  <a:lnTo>
                    <a:pt x="0" y="1475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t="-25282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408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850615" y="3407915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☺☺☺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Скласти таблицю опису навчальних досягнень (приклади формувального оцінювання) по рівнях. Кожна мікрогрупа працює з одним навчальним предметом (математика, українська мова, читання, я досліджую світ)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5365" y="1786829"/>
            <a:ext cx="996624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000" b="1" dirty="0">
                <a:latin typeface="Lazydog" panose="020B0604020202020204" charset="0"/>
              </a:rPr>
              <a:t>4. Форми та методи контролю. Інструменти </a:t>
            </a:r>
            <a:r>
              <a:rPr lang="uk-UA" sz="2000" b="1" dirty="0" err="1">
                <a:latin typeface="Lazydog" panose="020B0604020202020204" charset="0"/>
              </a:rPr>
              <a:t>зворотнього</a:t>
            </a:r>
            <a:r>
              <a:rPr lang="uk-UA" sz="2000" b="1" dirty="0">
                <a:latin typeface="Lazydog" panose="020B0604020202020204" charset="0"/>
              </a:rPr>
              <a:t> зв’язку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1105709" y="3293316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latin typeface="Lazydog" panose="020B0604020202020204" charset="0"/>
              </a:rPr>
              <a:t>Методи контролю</a:t>
            </a:r>
            <a:r>
              <a:rPr lang="uk-UA" sz="2000" i="1" dirty="0">
                <a:latin typeface="Lazydog" panose="020B0604020202020204" charset="0"/>
              </a:rPr>
              <a:t> </a:t>
            </a:r>
            <a:r>
              <a:rPr lang="uk-UA" sz="2000" dirty="0">
                <a:latin typeface="Lazydog" panose="020B0604020202020204" charset="0"/>
              </a:rPr>
              <a:t>– способи, за допомогою яких визначається результативність навчально-пізнавальної діяльності учнів і педагогічної діяльності вчителя.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520951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>
                <a:latin typeface="Lazydog" panose="020B0604020202020204" charset="0"/>
              </a:rPr>
              <a:t>форми</a:t>
            </a:r>
            <a:r>
              <a:rPr lang="ru-RU" sz="2000" b="1" i="1" dirty="0">
                <a:latin typeface="Lazydog" panose="020B0604020202020204" charset="0"/>
              </a:rPr>
              <a:t> </a:t>
            </a:r>
            <a:r>
              <a:rPr lang="ru-RU" sz="2000" b="1" i="1" dirty="0" smtClean="0">
                <a:latin typeface="Lazydog" panose="020B0604020202020204" charset="0"/>
              </a:rPr>
              <a:t>контролю</a:t>
            </a:r>
            <a:r>
              <a:rPr lang="ru-RU" sz="2000" dirty="0" smtClean="0">
                <a:latin typeface="Lazydog" panose="020B0604020202020204" charset="0"/>
              </a:rPr>
              <a:t>: </a:t>
            </a:r>
            <a:r>
              <a:rPr lang="ru-RU" sz="2000" i="1" dirty="0" err="1">
                <a:latin typeface="Lazydog" panose="020B0604020202020204" charset="0"/>
              </a:rPr>
              <a:t>індивідуальний</a:t>
            </a:r>
            <a:r>
              <a:rPr lang="ru-RU" sz="2000" i="1" dirty="0">
                <a:latin typeface="Lazydog" panose="020B0604020202020204" charset="0"/>
              </a:rPr>
              <a:t>, </a:t>
            </a:r>
            <a:endParaRPr lang="ru-RU" sz="2000" i="1" dirty="0" smtClean="0">
              <a:latin typeface="Lazydog" panose="020B0604020202020204" charset="0"/>
            </a:endParaRPr>
          </a:p>
          <a:p>
            <a:r>
              <a:rPr lang="ru-RU" sz="2000" i="1" dirty="0" err="1" smtClean="0">
                <a:latin typeface="Lazydog" panose="020B0604020202020204" charset="0"/>
              </a:rPr>
              <a:t>груповий</a:t>
            </a:r>
            <a:r>
              <a:rPr lang="ru-RU" sz="2000" dirty="0" smtClean="0">
                <a:latin typeface="Lazydog" panose="020B0604020202020204" charset="0"/>
              </a:rPr>
              <a:t> </a:t>
            </a:r>
            <a:r>
              <a:rPr lang="ru-RU" sz="2000" dirty="0">
                <a:latin typeface="Lazydog" panose="020B0604020202020204" charset="0"/>
              </a:rPr>
              <a:t>(</a:t>
            </a:r>
            <a:r>
              <a:rPr lang="ru-RU" sz="2000" dirty="0" err="1">
                <a:latin typeface="Lazydog" panose="020B0604020202020204" charset="0"/>
              </a:rPr>
              <a:t>фронтальний</a:t>
            </a:r>
            <a:r>
              <a:rPr lang="ru-RU" sz="2000" dirty="0">
                <a:latin typeface="Lazydog" panose="020B060402020202020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73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76663" y="1564277"/>
            <a:ext cx="10334675" cy="6971208"/>
            <a:chOff x="0" y="0"/>
            <a:chExt cx="13779566" cy="9294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9566" cy="9294944"/>
            </a:xfrm>
            <a:custGeom>
              <a:avLst/>
              <a:gdLst/>
              <a:ahLst/>
              <a:cxnLst/>
              <a:rect l="l" t="t" r="r" b="b"/>
              <a:pathLst>
                <a:path w="13779566" h="9294944">
                  <a:moveTo>
                    <a:pt x="0" y="0"/>
                  </a:moveTo>
                  <a:lnTo>
                    <a:pt x="13779566" y="0"/>
                  </a:lnTo>
                  <a:lnTo>
                    <a:pt x="13779566" y="9294944"/>
                  </a:lnTo>
                  <a:lnTo>
                    <a:pt x="0" y="929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5000" y="708726"/>
              <a:ext cx="11829567" cy="5600542"/>
              <a:chOff x="0" y="0"/>
              <a:chExt cx="2343506" cy="1109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43506" cy="1109500"/>
              </a:xfrm>
              <a:custGeom>
                <a:avLst/>
                <a:gdLst/>
                <a:ahLst/>
                <a:cxnLst/>
                <a:rect l="l" t="t" r="r" b="b"/>
                <a:pathLst>
                  <a:path w="2343506" h="1109500">
                    <a:moveTo>
                      <a:pt x="0" y="0"/>
                    </a:moveTo>
                    <a:lnTo>
                      <a:pt x="2343506" y="0"/>
                    </a:lnTo>
                    <a:lnTo>
                      <a:pt x="2343506" y="1109500"/>
                    </a:lnTo>
                    <a:lnTo>
                      <a:pt x="0" y="1109500"/>
                    </a:lnTo>
                    <a:close/>
                  </a:path>
                </a:pathLst>
              </a:custGeom>
              <a:solidFill>
                <a:srgbClr val="57609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343506" cy="1147600"/>
              </a:xfrm>
              <a:prstGeom prst="rect">
                <a:avLst/>
              </a:prstGeom>
            </p:spPr>
            <p:txBody>
              <a:bodyPr lIns="50653" tIns="50653" rIns="50653" bIns="5065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313358" y="8438280"/>
            <a:ext cx="15661283" cy="8514043"/>
          </a:xfrm>
          <a:custGeom>
            <a:avLst/>
            <a:gdLst/>
            <a:ahLst/>
            <a:cxnLst/>
            <a:rect l="l" t="t" r="r" b="b"/>
            <a:pathLst>
              <a:path w="15661283" h="8514043">
                <a:moveTo>
                  <a:pt x="0" y="0"/>
                </a:moveTo>
                <a:lnTo>
                  <a:pt x="15661284" y="0"/>
                </a:lnTo>
                <a:lnTo>
                  <a:pt x="15661284" y="8514043"/>
                </a:lnTo>
                <a:lnTo>
                  <a:pt x="0" y="8514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633485" y="1564277"/>
            <a:ext cx="4098354" cy="2153499"/>
          </a:xfrm>
          <a:custGeom>
            <a:avLst/>
            <a:gdLst/>
            <a:ahLst/>
            <a:cxnLst/>
            <a:rect l="l" t="t" r="r" b="b"/>
            <a:pathLst>
              <a:path w="4098354" h="2153499">
                <a:moveTo>
                  <a:pt x="4098354" y="0"/>
                </a:moveTo>
                <a:lnTo>
                  <a:pt x="0" y="0"/>
                </a:lnTo>
                <a:lnTo>
                  <a:pt x="0" y="2153499"/>
                </a:lnTo>
                <a:lnTo>
                  <a:pt x="4098354" y="2153499"/>
                </a:lnTo>
                <a:lnTo>
                  <a:pt x="40983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26379" y="5300462"/>
            <a:ext cx="1476347" cy="3235024"/>
          </a:xfrm>
          <a:custGeom>
            <a:avLst/>
            <a:gdLst/>
            <a:ahLst/>
            <a:cxnLst/>
            <a:rect l="l" t="t" r="r" b="b"/>
            <a:pathLst>
              <a:path w="1476347" h="3235024">
                <a:moveTo>
                  <a:pt x="0" y="0"/>
                </a:moveTo>
                <a:lnTo>
                  <a:pt x="1476347" y="0"/>
                </a:lnTo>
                <a:lnTo>
                  <a:pt x="1476347" y="3235023"/>
                </a:lnTo>
                <a:lnTo>
                  <a:pt x="0" y="3235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14520" y="2324100"/>
            <a:ext cx="8283811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Індивідуальний контроль</a:t>
            </a:r>
          </a:p>
          <a:p>
            <a:endParaRPr lang="uk-UA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провідна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полягає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неперервному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відстеженні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особистісного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дитини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та ходу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опановування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нею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навчального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досвіду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передумови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функціональної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грамотності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Lazydog" panose="020B0604020202020204" charset="0"/>
              </a:rPr>
              <a:t>компетентності</a:t>
            </a:r>
            <a:endParaRPr lang="ru-RU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uk-UA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Lazydog" panose="020B0604020202020204" charset="0"/>
              </a:rPr>
              <a:t>! </a:t>
            </a:r>
            <a:r>
              <a:rPr lang="ru-RU" dirty="0" err="1" smtClean="0">
                <a:solidFill>
                  <a:schemeClr val="bg1"/>
                </a:solidFill>
                <a:latin typeface="Lazydog" panose="020B0604020202020204" charset="0"/>
              </a:rPr>
              <a:t>вимоги</a:t>
            </a:r>
            <a:r>
              <a:rPr lang="ru-RU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до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процесу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контролю й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навчальних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досягнень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учнів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початкової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школи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на засадах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компетентнісного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підходу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систематичність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дієвість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своєчасність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об’єктивність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методична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різноманітність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.</a:t>
            </a:r>
          </a:p>
          <a:p>
            <a:endParaRPr lang="uk-UA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uk-UA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684334" y="2641027"/>
            <a:ext cx="6832266" cy="13866223"/>
            <a:chOff x="0" y="0"/>
            <a:chExt cx="9109688" cy="18488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09688" cy="18488297"/>
            </a:xfrm>
            <a:custGeom>
              <a:avLst/>
              <a:gdLst/>
              <a:ahLst/>
              <a:cxnLst/>
              <a:rect l="l" t="t" r="r" b="b"/>
              <a:pathLst>
                <a:path w="9109688" h="18488297">
                  <a:moveTo>
                    <a:pt x="0" y="0"/>
                  </a:moveTo>
                  <a:lnTo>
                    <a:pt x="9109688" y="0"/>
                  </a:lnTo>
                  <a:lnTo>
                    <a:pt x="9109688" y="18488297"/>
                  </a:lnTo>
                  <a:lnTo>
                    <a:pt x="0" y="18488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731028"/>
              <a:ext cx="9109688" cy="14757269"/>
            </a:xfrm>
            <a:custGeom>
              <a:avLst/>
              <a:gdLst/>
              <a:ahLst/>
              <a:cxnLst/>
              <a:rect l="l" t="t" r="r" b="b"/>
              <a:pathLst>
                <a:path w="9109688" h="14757269">
                  <a:moveTo>
                    <a:pt x="0" y="0"/>
                  </a:moveTo>
                  <a:lnTo>
                    <a:pt x="9109688" y="0"/>
                  </a:lnTo>
                  <a:lnTo>
                    <a:pt x="9109688" y="14757269"/>
                  </a:lnTo>
                  <a:lnTo>
                    <a:pt x="0" y="1475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t="-25282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954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76663" y="1564277"/>
            <a:ext cx="10334675" cy="6971208"/>
            <a:chOff x="0" y="0"/>
            <a:chExt cx="13779566" cy="9294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9566" cy="9294944"/>
            </a:xfrm>
            <a:custGeom>
              <a:avLst/>
              <a:gdLst/>
              <a:ahLst/>
              <a:cxnLst/>
              <a:rect l="l" t="t" r="r" b="b"/>
              <a:pathLst>
                <a:path w="13779566" h="9294944">
                  <a:moveTo>
                    <a:pt x="0" y="0"/>
                  </a:moveTo>
                  <a:lnTo>
                    <a:pt x="13779566" y="0"/>
                  </a:lnTo>
                  <a:lnTo>
                    <a:pt x="13779566" y="9294944"/>
                  </a:lnTo>
                  <a:lnTo>
                    <a:pt x="0" y="929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5000" y="708726"/>
              <a:ext cx="11829567" cy="5600542"/>
              <a:chOff x="0" y="0"/>
              <a:chExt cx="2343506" cy="1109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43506" cy="1109500"/>
              </a:xfrm>
              <a:custGeom>
                <a:avLst/>
                <a:gdLst/>
                <a:ahLst/>
                <a:cxnLst/>
                <a:rect l="l" t="t" r="r" b="b"/>
                <a:pathLst>
                  <a:path w="2343506" h="1109500">
                    <a:moveTo>
                      <a:pt x="0" y="0"/>
                    </a:moveTo>
                    <a:lnTo>
                      <a:pt x="2343506" y="0"/>
                    </a:lnTo>
                    <a:lnTo>
                      <a:pt x="2343506" y="1109500"/>
                    </a:lnTo>
                    <a:lnTo>
                      <a:pt x="0" y="1109500"/>
                    </a:lnTo>
                    <a:close/>
                  </a:path>
                </a:pathLst>
              </a:custGeom>
              <a:solidFill>
                <a:srgbClr val="57609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343506" cy="1147600"/>
              </a:xfrm>
              <a:prstGeom prst="rect">
                <a:avLst/>
              </a:prstGeom>
            </p:spPr>
            <p:txBody>
              <a:bodyPr lIns="50653" tIns="50653" rIns="50653" bIns="5065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313358" y="8438280"/>
            <a:ext cx="15661283" cy="8514043"/>
          </a:xfrm>
          <a:custGeom>
            <a:avLst/>
            <a:gdLst/>
            <a:ahLst/>
            <a:cxnLst/>
            <a:rect l="l" t="t" r="r" b="b"/>
            <a:pathLst>
              <a:path w="15661283" h="8514043">
                <a:moveTo>
                  <a:pt x="0" y="0"/>
                </a:moveTo>
                <a:lnTo>
                  <a:pt x="15661284" y="0"/>
                </a:lnTo>
                <a:lnTo>
                  <a:pt x="15661284" y="8514043"/>
                </a:lnTo>
                <a:lnTo>
                  <a:pt x="0" y="8514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633485" y="1564277"/>
            <a:ext cx="4098354" cy="2153499"/>
          </a:xfrm>
          <a:custGeom>
            <a:avLst/>
            <a:gdLst/>
            <a:ahLst/>
            <a:cxnLst/>
            <a:rect l="l" t="t" r="r" b="b"/>
            <a:pathLst>
              <a:path w="4098354" h="2153499">
                <a:moveTo>
                  <a:pt x="4098354" y="0"/>
                </a:moveTo>
                <a:lnTo>
                  <a:pt x="0" y="0"/>
                </a:lnTo>
                <a:lnTo>
                  <a:pt x="0" y="2153499"/>
                </a:lnTo>
                <a:lnTo>
                  <a:pt x="4098354" y="2153499"/>
                </a:lnTo>
                <a:lnTo>
                  <a:pt x="40983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26379" y="5300462"/>
            <a:ext cx="1476347" cy="3235024"/>
          </a:xfrm>
          <a:custGeom>
            <a:avLst/>
            <a:gdLst/>
            <a:ahLst/>
            <a:cxnLst/>
            <a:rect l="l" t="t" r="r" b="b"/>
            <a:pathLst>
              <a:path w="1476347" h="3235024">
                <a:moveTo>
                  <a:pt x="0" y="0"/>
                </a:moveTo>
                <a:lnTo>
                  <a:pt x="1476347" y="0"/>
                </a:lnTo>
                <a:lnTo>
                  <a:pt x="1476347" y="3235023"/>
                </a:lnTo>
                <a:lnTo>
                  <a:pt x="0" y="3235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07913" y="1974552"/>
            <a:ext cx="8872176" cy="4708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Методи Індивідуального контролю</a:t>
            </a:r>
          </a:p>
          <a:p>
            <a:endParaRPr lang="uk-UA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bg1"/>
                </a:solidFill>
                <a:latin typeface="Lazydog" panose="020B0604020202020204" charset="0"/>
              </a:rPr>
              <a:t>Педагогічне спостереження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 – це метод контролю, який дозволяє на основі первинних даних створити уявлення про стан формування в кожної дитини навчальної діяльності, про особисті прояви навчання та спілкування.</a:t>
            </a:r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uk-UA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bg1"/>
                </a:solidFill>
                <a:latin typeface="Lazydog" panose="020B0604020202020204" charset="0"/>
              </a:rPr>
              <a:t>Усне опитування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 – це метод контролю, який дає змогу визначити рівень засвоєння матеріалу на кожному етапі його опрацювання, володіння вміннями будувати й </a:t>
            </a:r>
            <a:r>
              <a:rPr lang="uk-UA" dirty="0" err="1">
                <a:solidFill>
                  <a:schemeClr val="bg1"/>
                </a:solidFill>
                <a:latin typeface="Lazydog" panose="020B0604020202020204" charset="0"/>
              </a:rPr>
              <a:t>логічно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 надавати відповідь.</a:t>
            </a:r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uk-UA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Вивчення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учнівських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письмових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робіт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uk-UA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Програмований</a:t>
            </a:r>
            <a:r>
              <a:rPr lang="ru-RU" i="1" dirty="0">
                <a:solidFill>
                  <a:schemeClr val="bg1"/>
                </a:solidFill>
                <a:latin typeface="Lazydog" panose="020B0604020202020204" charset="0"/>
              </a:rPr>
              <a:t> контроль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endParaRPr lang="uk-UA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endParaRPr lang="uk-UA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Т</a:t>
            </a:r>
            <a:r>
              <a:rPr lang="ru-RU" i="1" dirty="0" err="1" smtClean="0">
                <a:solidFill>
                  <a:schemeClr val="bg1"/>
                </a:solidFill>
                <a:latin typeface="Lazydog" panose="020B0604020202020204" charset="0"/>
              </a:rPr>
              <a:t>естові</a:t>
            </a:r>
            <a:r>
              <a:rPr lang="ru-RU" i="1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Lazydog" panose="020B0604020202020204" charset="0"/>
              </a:rPr>
              <a:t>завдання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uk-UA" i="1" dirty="0" err="1">
                <a:solidFill>
                  <a:schemeClr val="bg1"/>
                </a:solidFill>
                <a:latin typeface="Lazydog" panose="020B0604020202020204" charset="0"/>
              </a:rPr>
              <a:t>Компетентнісно</a:t>
            </a:r>
            <a:r>
              <a:rPr lang="uk-UA" i="1" dirty="0">
                <a:solidFill>
                  <a:schemeClr val="bg1"/>
                </a:solidFill>
                <a:latin typeface="Lazydog" panose="020B0604020202020204" charset="0"/>
              </a:rPr>
              <a:t> орієнтовані завдання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684334" y="2641027"/>
            <a:ext cx="6832266" cy="13866223"/>
            <a:chOff x="0" y="0"/>
            <a:chExt cx="9109688" cy="18488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09688" cy="18488297"/>
            </a:xfrm>
            <a:custGeom>
              <a:avLst/>
              <a:gdLst/>
              <a:ahLst/>
              <a:cxnLst/>
              <a:rect l="l" t="t" r="r" b="b"/>
              <a:pathLst>
                <a:path w="9109688" h="18488297">
                  <a:moveTo>
                    <a:pt x="0" y="0"/>
                  </a:moveTo>
                  <a:lnTo>
                    <a:pt x="9109688" y="0"/>
                  </a:lnTo>
                  <a:lnTo>
                    <a:pt x="9109688" y="18488297"/>
                  </a:lnTo>
                  <a:lnTo>
                    <a:pt x="0" y="18488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731028"/>
              <a:ext cx="9109688" cy="14757269"/>
            </a:xfrm>
            <a:custGeom>
              <a:avLst/>
              <a:gdLst/>
              <a:ahLst/>
              <a:cxnLst/>
              <a:rect l="l" t="t" r="r" b="b"/>
              <a:pathLst>
                <a:path w="9109688" h="14757269">
                  <a:moveTo>
                    <a:pt x="0" y="0"/>
                  </a:moveTo>
                  <a:lnTo>
                    <a:pt x="9109688" y="0"/>
                  </a:lnTo>
                  <a:lnTo>
                    <a:pt x="9109688" y="14757269"/>
                  </a:lnTo>
                  <a:lnTo>
                    <a:pt x="0" y="1475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t="-25282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28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2191403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5365" y="1786829"/>
            <a:ext cx="9966242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b="1" dirty="0" err="1">
                <a:latin typeface="Lazydog" panose="020B0604020202020204" charset="0"/>
              </a:rPr>
              <a:t>інструменти</a:t>
            </a:r>
            <a:r>
              <a:rPr lang="ru-RU" b="1" dirty="0">
                <a:latin typeface="Lazydog" panose="020B0604020202020204" charset="0"/>
              </a:rPr>
              <a:t> </a:t>
            </a:r>
            <a:r>
              <a:rPr lang="uk-UA" b="1" dirty="0" err="1">
                <a:latin typeface="Lazydog" panose="020B0604020202020204" charset="0"/>
              </a:rPr>
              <a:t>самооцінювання</a:t>
            </a:r>
            <a:r>
              <a:rPr lang="uk-UA" b="1" dirty="0">
                <a:latin typeface="Lazydog" panose="020B0604020202020204" charset="0"/>
              </a:rPr>
              <a:t> </a:t>
            </a:r>
            <a:r>
              <a:rPr lang="ru-RU" b="1" dirty="0" err="1">
                <a:latin typeface="Lazydog" panose="020B0604020202020204" charset="0"/>
              </a:rPr>
              <a:t>навчальної</a:t>
            </a:r>
            <a:r>
              <a:rPr lang="ru-RU" b="1" dirty="0">
                <a:latin typeface="Lazydog" panose="020B0604020202020204" charset="0"/>
              </a:rPr>
              <a:t> </a:t>
            </a:r>
            <a:r>
              <a:rPr lang="ru-RU" b="1" dirty="0" err="1">
                <a:latin typeface="Lazydog" panose="020B0604020202020204" charset="0"/>
              </a:rPr>
              <a:t>діяльності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457200" y="2850586"/>
            <a:ext cx="9677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Lazydog" panose="020B0604020202020204" charset="0"/>
              </a:rPr>
              <a:t>«</a:t>
            </a:r>
            <a:r>
              <a:rPr lang="ru-RU" i="1" dirty="0" err="1">
                <a:latin typeface="Lazydog" panose="020B0604020202020204" charset="0"/>
              </a:rPr>
              <a:t>Долоньки</a:t>
            </a:r>
            <a:r>
              <a:rPr lang="ru-RU" i="1" dirty="0">
                <a:latin typeface="Lazydog" panose="020B0604020202020204" charset="0"/>
              </a:rPr>
              <a:t>» 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 err="1">
                <a:latin typeface="Lazydog" panose="020B0604020202020204" charset="0"/>
              </a:rPr>
              <a:t>Під</a:t>
            </a:r>
            <a:r>
              <a:rPr lang="ru-RU" dirty="0">
                <a:latin typeface="Lazydog" panose="020B0604020202020204" charset="0"/>
              </a:rPr>
              <a:t> час </a:t>
            </a:r>
            <a:r>
              <a:rPr lang="ru-RU" dirty="0" err="1">
                <a:latin typeface="Lazydog" panose="020B0604020202020204" charset="0"/>
              </a:rPr>
              <a:t>пояснення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якогось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завдання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учням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пропонують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дати</a:t>
            </a:r>
            <a:r>
              <a:rPr lang="ru-RU" dirty="0">
                <a:latin typeface="Lazydog" panose="020B0604020202020204" charset="0"/>
              </a:rPr>
              <a:t> сигнал </a:t>
            </a:r>
            <a:r>
              <a:rPr lang="ru-RU" dirty="0" err="1">
                <a:latin typeface="Lazydog" panose="020B0604020202020204" charset="0"/>
              </a:rPr>
              <a:t>певним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кольором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вирізаної</a:t>
            </a:r>
            <a:r>
              <a:rPr lang="ru-RU" dirty="0">
                <a:latin typeface="Lazydog" panose="020B0604020202020204" charset="0"/>
              </a:rPr>
              <a:t> з </a:t>
            </a:r>
            <a:r>
              <a:rPr lang="ru-RU" dirty="0" err="1">
                <a:latin typeface="Lazydog" panose="020B0604020202020204" charset="0"/>
              </a:rPr>
              <a:t>цупкого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паперу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долоньки</a:t>
            </a:r>
            <a:r>
              <a:rPr lang="ru-RU" dirty="0">
                <a:latin typeface="Lazydog" panose="020B0604020202020204" charset="0"/>
              </a:rPr>
              <a:t>: </a:t>
            </a:r>
            <a:r>
              <a:rPr lang="ru-RU" dirty="0" err="1">
                <a:latin typeface="Lazydog" panose="020B0604020202020204" charset="0"/>
              </a:rPr>
              <a:t>білий</a:t>
            </a:r>
            <a:r>
              <a:rPr lang="ru-RU" dirty="0">
                <a:latin typeface="Lazydog" panose="020B0604020202020204" charset="0"/>
              </a:rPr>
              <a:t> – «усе </a:t>
            </a:r>
            <a:r>
              <a:rPr lang="ru-RU" dirty="0" err="1">
                <a:latin typeface="Lazydog" panose="020B0604020202020204" charset="0"/>
              </a:rPr>
              <a:t>зрозуміло</a:t>
            </a:r>
            <a:r>
              <a:rPr lang="ru-RU" dirty="0">
                <a:latin typeface="Lazydog" panose="020B0604020202020204" charset="0"/>
              </a:rPr>
              <a:t>» </a:t>
            </a:r>
            <a:r>
              <a:rPr lang="ru-RU" dirty="0" err="1">
                <a:latin typeface="Lazydog" panose="020B0604020202020204" charset="0"/>
              </a:rPr>
              <a:t>або</a:t>
            </a:r>
            <a:r>
              <a:rPr lang="ru-RU" dirty="0">
                <a:latin typeface="Lazydog" panose="020B0604020202020204" charset="0"/>
              </a:rPr>
              <a:t> «</a:t>
            </a:r>
            <a:r>
              <a:rPr lang="ru-RU" dirty="0" err="1">
                <a:latin typeface="Lazydog" panose="020B0604020202020204" charset="0"/>
              </a:rPr>
              <a:t>впораюсь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самостійно</a:t>
            </a:r>
            <a:r>
              <a:rPr lang="ru-RU" dirty="0">
                <a:latin typeface="Lazydog" panose="020B0604020202020204" charset="0"/>
              </a:rPr>
              <a:t>», </a:t>
            </a:r>
            <a:r>
              <a:rPr lang="ru-RU" dirty="0" err="1">
                <a:latin typeface="Lazydog" panose="020B0604020202020204" charset="0"/>
              </a:rPr>
              <a:t>червоний</a:t>
            </a:r>
            <a:r>
              <a:rPr lang="ru-RU" dirty="0">
                <a:latin typeface="Lazydog" panose="020B0604020202020204" charset="0"/>
              </a:rPr>
              <a:t> – «</a:t>
            </a:r>
            <a:r>
              <a:rPr lang="ru-RU" dirty="0" err="1">
                <a:latin typeface="Lazydog" panose="020B0604020202020204" charset="0"/>
              </a:rPr>
              <a:t>потрібно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пояснити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ще</a:t>
            </a:r>
            <a:r>
              <a:rPr lang="ru-RU" dirty="0">
                <a:latin typeface="Lazydog" panose="020B0604020202020204" charset="0"/>
              </a:rPr>
              <a:t> раз» </a:t>
            </a:r>
            <a:r>
              <a:rPr lang="ru-RU" dirty="0" err="1">
                <a:latin typeface="Lazydog" panose="020B0604020202020204" charset="0"/>
              </a:rPr>
              <a:t>або</a:t>
            </a:r>
            <a:r>
              <a:rPr lang="ru-RU" dirty="0">
                <a:latin typeface="Lazydog" panose="020B0604020202020204" charset="0"/>
              </a:rPr>
              <a:t> «</a:t>
            </a:r>
            <a:r>
              <a:rPr lang="ru-RU" dirty="0" err="1">
                <a:latin typeface="Lazydog" panose="020B0604020202020204" charset="0"/>
              </a:rPr>
              <a:t>потрібна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допомога</a:t>
            </a:r>
            <a:r>
              <a:rPr lang="ru-RU" dirty="0">
                <a:latin typeface="Lazydog" panose="020B0604020202020204" charset="0"/>
              </a:rPr>
              <a:t>».</a:t>
            </a:r>
          </a:p>
          <a:p>
            <a:r>
              <a:rPr lang="ru-RU" i="1" dirty="0">
                <a:latin typeface="Lazydog" panose="020B0604020202020204" charset="0"/>
              </a:rPr>
              <a:t>«</a:t>
            </a:r>
            <a:r>
              <a:rPr lang="ru-RU" i="1" dirty="0" err="1">
                <a:latin typeface="Lazydog" panose="020B0604020202020204" charset="0"/>
              </a:rPr>
              <a:t>Світлофор</a:t>
            </a:r>
            <a:r>
              <a:rPr lang="ru-RU" i="1" dirty="0">
                <a:latin typeface="Lazydog" panose="020B0604020202020204" charset="0"/>
              </a:rPr>
              <a:t>» 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>
                <a:latin typeface="Lazydog" panose="020B0604020202020204" charset="0"/>
              </a:rPr>
              <a:t>Учитель </a:t>
            </a:r>
            <a:r>
              <a:rPr lang="ru-RU" dirty="0" err="1">
                <a:latin typeface="Lazydog" panose="020B0604020202020204" charset="0"/>
              </a:rPr>
              <a:t>домовляється</a:t>
            </a:r>
            <a:r>
              <a:rPr lang="ru-RU" dirty="0">
                <a:latin typeface="Lazydog" panose="020B0604020202020204" charset="0"/>
              </a:rPr>
              <a:t> з </a:t>
            </a:r>
            <a:r>
              <a:rPr lang="ru-RU" dirty="0" err="1">
                <a:latin typeface="Lazydog" panose="020B0604020202020204" charset="0"/>
              </a:rPr>
              <a:t>учнями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що</a:t>
            </a:r>
            <a:r>
              <a:rPr lang="ru-RU" dirty="0">
                <a:latin typeface="Lazydog" panose="020B0604020202020204" charset="0"/>
              </a:rPr>
              <a:t> вони час </a:t>
            </a:r>
            <a:r>
              <a:rPr lang="ru-RU" dirty="0" err="1">
                <a:latin typeface="Lazydog" panose="020B0604020202020204" charset="0"/>
              </a:rPr>
              <a:t>від</a:t>
            </a:r>
            <a:r>
              <a:rPr lang="ru-RU" dirty="0">
                <a:latin typeface="Lazydog" panose="020B0604020202020204" charset="0"/>
              </a:rPr>
              <a:t> часу </a:t>
            </a:r>
            <a:r>
              <a:rPr lang="ru-RU" dirty="0" err="1">
                <a:latin typeface="Lazydog" panose="020B0604020202020204" charset="0"/>
              </a:rPr>
              <a:t>подаватимуть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незвичні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сигнали</a:t>
            </a:r>
            <a:r>
              <a:rPr lang="ru-RU" dirty="0">
                <a:latin typeface="Lazydog" panose="020B0604020202020204" charset="0"/>
              </a:rPr>
              <a:t>: </a:t>
            </a:r>
            <a:r>
              <a:rPr lang="ru-RU" dirty="0" err="1">
                <a:latin typeface="Lazydog" panose="020B0604020202020204" charset="0"/>
              </a:rPr>
              <a:t>якщо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під</a:t>
            </a:r>
            <a:r>
              <a:rPr lang="ru-RU" dirty="0">
                <a:latin typeface="Lazydog" panose="020B0604020202020204" charset="0"/>
              </a:rPr>
              <a:t> час </a:t>
            </a:r>
            <a:r>
              <a:rPr lang="ru-RU" dirty="0" err="1">
                <a:latin typeface="Lazydog" panose="020B0604020202020204" charset="0"/>
              </a:rPr>
              <a:t>виконання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завдання</a:t>
            </a:r>
            <a:r>
              <a:rPr lang="ru-RU" dirty="0">
                <a:latin typeface="Lazydog" panose="020B0604020202020204" charset="0"/>
              </a:rPr>
              <a:t> все </a:t>
            </a:r>
            <a:r>
              <a:rPr lang="ru-RU" dirty="0" err="1">
                <a:latin typeface="Lazydog" panose="020B0604020202020204" charset="0"/>
              </a:rPr>
              <a:t>зрозуміло</a:t>
            </a:r>
            <a:r>
              <a:rPr lang="ru-RU" dirty="0">
                <a:latin typeface="Lazydog" panose="020B0604020202020204" charset="0"/>
              </a:rPr>
              <a:t> і </a:t>
            </a:r>
            <a:r>
              <a:rPr lang="ru-RU" dirty="0" err="1">
                <a:latin typeface="Lazydog" panose="020B0604020202020204" charset="0"/>
              </a:rPr>
              <a:t>дається</a:t>
            </a:r>
            <a:r>
              <a:rPr lang="ru-RU" dirty="0">
                <a:latin typeface="Lazydog" panose="020B0604020202020204" charset="0"/>
              </a:rPr>
              <a:t> легко, то на </a:t>
            </a:r>
            <a:r>
              <a:rPr lang="ru-RU" dirty="0" err="1">
                <a:latin typeface="Lazydog" panose="020B0604020202020204" charset="0"/>
              </a:rPr>
              <a:t>полі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зошита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малюють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зелений</a:t>
            </a:r>
            <a:r>
              <a:rPr lang="ru-RU" dirty="0">
                <a:latin typeface="Lazydog" panose="020B0604020202020204" charset="0"/>
              </a:rPr>
              <a:t> кружок; </a:t>
            </a:r>
            <a:r>
              <a:rPr lang="ru-RU" dirty="0" err="1">
                <a:latin typeface="Lazydog" panose="020B0604020202020204" charset="0"/>
              </a:rPr>
              <a:t>якщо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мають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якусь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перешкоду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чи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сумнів</a:t>
            </a:r>
            <a:r>
              <a:rPr lang="ru-RU" dirty="0">
                <a:latin typeface="Lazydog" panose="020B0604020202020204" charset="0"/>
              </a:rPr>
              <a:t> – </a:t>
            </a:r>
            <a:r>
              <a:rPr lang="ru-RU" dirty="0" err="1">
                <a:latin typeface="Lazydog" panose="020B0604020202020204" charset="0"/>
              </a:rPr>
              <a:t>жовтий</a:t>
            </a:r>
            <a:r>
              <a:rPr lang="ru-RU" dirty="0">
                <a:latin typeface="Lazydog" panose="020B0604020202020204" charset="0"/>
              </a:rPr>
              <a:t>; </a:t>
            </a:r>
            <a:r>
              <a:rPr lang="ru-RU" dirty="0" err="1">
                <a:latin typeface="Lazydog" panose="020B0604020202020204" charset="0"/>
              </a:rPr>
              <a:t>якщо</a:t>
            </a:r>
            <a:r>
              <a:rPr lang="ru-RU" dirty="0">
                <a:latin typeface="Lazydog" panose="020B0604020202020204" charset="0"/>
              </a:rPr>
              <a:t> не </a:t>
            </a:r>
            <a:r>
              <a:rPr lang="ru-RU" dirty="0" err="1">
                <a:latin typeface="Lazydog" panose="020B0604020202020204" charset="0"/>
              </a:rPr>
              <a:t>знають</a:t>
            </a:r>
            <a:r>
              <a:rPr lang="ru-RU" dirty="0">
                <a:latin typeface="Lazydog" panose="020B0604020202020204" charset="0"/>
              </a:rPr>
              <a:t>, як </a:t>
            </a:r>
            <a:r>
              <a:rPr lang="ru-RU" dirty="0" err="1">
                <a:latin typeface="Lazydog" panose="020B0604020202020204" charset="0"/>
              </a:rPr>
              <a:t>виконувати</a:t>
            </a:r>
            <a:r>
              <a:rPr lang="ru-RU" dirty="0">
                <a:latin typeface="Lazydog" panose="020B0604020202020204" charset="0"/>
              </a:rPr>
              <a:t>, – </a:t>
            </a:r>
            <a:r>
              <a:rPr lang="ru-RU" dirty="0" err="1">
                <a:latin typeface="Lazydog" panose="020B0604020202020204" charset="0"/>
              </a:rPr>
              <a:t>червоний</a:t>
            </a:r>
            <a:r>
              <a:rPr lang="ru-RU" dirty="0">
                <a:latin typeface="Lazydog" panose="020B0604020202020204" charset="0"/>
              </a:rPr>
              <a:t>.</a:t>
            </a:r>
          </a:p>
          <a:p>
            <a:r>
              <a:rPr lang="ru-RU" i="1" dirty="0">
                <a:latin typeface="Lazydog" panose="020B0604020202020204" charset="0"/>
              </a:rPr>
              <a:t>«</a:t>
            </a:r>
            <a:r>
              <a:rPr lang="ru-RU" i="1" dirty="0" err="1">
                <a:latin typeface="Lazydog" panose="020B0604020202020204" charset="0"/>
              </a:rPr>
              <a:t>Ліхтарик</a:t>
            </a:r>
            <a:r>
              <a:rPr lang="ru-RU" i="1" dirty="0">
                <a:latin typeface="Lazydog" panose="020B0604020202020204" charset="0"/>
              </a:rPr>
              <a:t>» 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>
                <a:latin typeface="Lazydog" panose="020B0604020202020204" charset="0"/>
              </a:rPr>
              <a:t>Сигнал </a:t>
            </a:r>
            <a:r>
              <a:rPr lang="ru-RU" dirty="0" err="1">
                <a:latin typeface="Lazydog" panose="020B0604020202020204" charset="0"/>
              </a:rPr>
              <a:t>подібний</a:t>
            </a:r>
            <a:r>
              <a:rPr lang="ru-RU" dirty="0">
                <a:latin typeface="Lazydog" panose="020B0604020202020204" charset="0"/>
              </a:rPr>
              <a:t> до </a:t>
            </a:r>
            <a:r>
              <a:rPr lang="ru-RU" dirty="0" err="1">
                <a:latin typeface="Lazydog" panose="020B0604020202020204" charset="0"/>
              </a:rPr>
              <a:t>попереднього</a:t>
            </a:r>
            <a:r>
              <a:rPr lang="ru-RU" dirty="0">
                <a:latin typeface="Lazydog" panose="020B0604020202020204" charset="0"/>
              </a:rPr>
              <a:t>, але </a:t>
            </a:r>
            <a:r>
              <a:rPr lang="ru-RU" dirty="0" err="1">
                <a:latin typeface="Lazydog" panose="020B0604020202020204" charset="0"/>
              </a:rPr>
              <a:t>використовується</a:t>
            </a:r>
            <a:r>
              <a:rPr lang="ru-RU" dirty="0">
                <a:latin typeface="Lazydog" panose="020B0604020202020204" charset="0"/>
              </a:rPr>
              <a:t> для </a:t>
            </a:r>
            <a:r>
              <a:rPr lang="ru-RU" dirty="0" err="1">
                <a:latin typeface="Lazydog" panose="020B0604020202020204" charset="0"/>
              </a:rPr>
              <a:t>реагування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учнями</a:t>
            </a:r>
            <a:r>
              <a:rPr lang="ru-RU" dirty="0">
                <a:latin typeface="Lazydog" panose="020B0604020202020204" charset="0"/>
              </a:rPr>
              <a:t> на </a:t>
            </a:r>
            <a:r>
              <a:rPr lang="ru-RU" dirty="0" err="1">
                <a:latin typeface="Lazydog" panose="020B0604020202020204" charset="0"/>
              </a:rPr>
              <a:t>вже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виконане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завдання</a:t>
            </a:r>
            <a:r>
              <a:rPr lang="ru-RU" dirty="0">
                <a:latin typeface="Lazydog" panose="020B0604020202020204" charset="0"/>
              </a:rPr>
              <a:t>: на </a:t>
            </a:r>
            <a:r>
              <a:rPr lang="ru-RU" dirty="0" err="1">
                <a:latin typeface="Lazydog" panose="020B0604020202020204" charset="0"/>
              </a:rPr>
              <a:t>полі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робочої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сторінки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малюють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вертикальну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лінію</a:t>
            </a:r>
            <a:r>
              <a:rPr lang="ru-RU" dirty="0">
                <a:latin typeface="Lazydog" panose="020B0604020202020204" charset="0"/>
              </a:rPr>
              <a:t> («</a:t>
            </a:r>
            <a:r>
              <a:rPr lang="ru-RU" dirty="0" err="1">
                <a:latin typeface="Lazydog" panose="020B0604020202020204" charset="0"/>
              </a:rPr>
              <a:t>стовп</a:t>
            </a:r>
            <a:r>
              <a:rPr lang="ru-RU" dirty="0">
                <a:latin typeface="Lazydog" panose="020B0604020202020204" charset="0"/>
              </a:rPr>
              <a:t>» </a:t>
            </a:r>
            <a:r>
              <a:rPr lang="ru-RU" dirty="0" err="1">
                <a:latin typeface="Lazydog" panose="020B0604020202020204" charset="0"/>
              </a:rPr>
              <a:t>ліхтаря</a:t>
            </a:r>
            <a:r>
              <a:rPr lang="ru-RU" dirty="0">
                <a:latin typeface="Lazydog" panose="020B0604020202020204" charset="0"/>
              </a:rPr>
              <a:t>) й </a:t>
            </a:r>
            <a:r>
              <a:rPr lang="ru-RU" dirty="0" err="1">
                <a:latin typeface="Lazydog" panose="020B0604020202020204" charset="0"/>
              </a:rPr>
              <a:t>позначають</a:t>
            </a:r>
            <a:r>
              <a:rPr lang="ru-RU" dirty="0">
                <a:latin typeface="Lazydog" panose="020B0604020202020204" charset="0"/>
              </a:rPr>
              <a:t> на </a:t>
            </a:r>
            <a:r>
              <a:rPr lang="ru-RU" dirty="0" err="1">
                <a:latin typeface="Lazydog" panose="020B0604020202020204" charset="0"/>
              </a:rPr>
              <a:t>ній</a:t>
            </a:r>
            <a:r>
              <a:rPr lang="ru-RU" dirty="0">
                <a:latin typeface="Lazydog" panose="020B0604020202020204" charset="0"/>
              </a:rPr>
              <a:t> кружком («плафон» </a:t>
            </a:r>
            <a:r>
              <a:rPr lang="ru-RU" dirty="0" err="1">
                <a:latin typeface="Lazydog" panose="020B0604020202020204" charset="0"/>
              </a:rPr>
              <a:t>чи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якась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інша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фігура</a:t>
            </a:r>
            <a:r>
              <a:rPr lang="ru-RU" dirty="0">
                <a:latin typeface="Lazydog" panose="020B0604020202020204" charset="0"/>
              </a:rPr>
              <a:t>) </a:t>
            </a:r>
            <a:r>
              <a:rPr lang="ru-RU" dirty="0" err="1">
                <a:latin typeface="Lazydog" panose="020B0604020202020204" charset="0"/>
              </a:rPr>
              <a:t>рівень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успішності</a:t>
            </a:r>
            <a:r>
              <a:rPr lang="ru-RU" dirty="0">
                <a:latin typeface="Lazydog" panose="020B0604020202020204" charset="0"/>
              </a:rPr>
              <a:t> – кружок  </a:t>
            </a:r>
            <a:r>
              <a:rPr lang="ru-RU" dirty="0" err="1">
                <a:latin typeface="Lazydog" panose="020B0604020202020204" charset="0"/>
              </a:rPr>
              <a:t>угорі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означає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наприклад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що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роботою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задоволений</a:t>
            </a:r>
            <a:r>
              <a:rPr lang="ru-RU" dirty="0">
                <a:latin typeface="Lazydog" panose="020B0604020202020204" charset="0"/>
              </a:rPr>
              <a:t>/на, вона, на думку </a:t>
            </a:r>
            <a:r>
              <a:rPr lang="ru-RU" dirty="0" err="1">
                <a:latin typeface="Lazydog" panose="020B0604020202020204" charset="0"/>
              </a:rPr>
              <a:t>дитини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виконана</a:t>
            </a:r>
            <a:r>
              <a:rPr lang="ru-RU" dirty="0">
                <a:latin typeface="Lazydog" panose="020B0604020202020204" charset="0"/>
              </a:rPr>
              <a:t> добре; </a:t>
            </a:r>
            <a:r>
              <a:rPr lang="ru-RU" dirty="0" err="1">
                <a:latin typeface="Lazydog" panose="020B0604020202020204" charset="0"/>
              </a:rPr>
              <a:t>посередині</a:t>
            </a:r>
            <a:r>
              <a:rPr lang="ru-RU" dirty="0">
                <a:latin typeface="Lazydog" panose="020B0604020202020204" charset="0"/>
              </a:rPr>
              <a:t> – є </a:t>
            </a:r>
            <a:r>
              <a:rPr lang="ru-RU" dirty="0" err="1">
                <a:latin typeface="Lazydog" panose="020B0604020202020204" charset="0"/>
              </a:rPr>
              <a:t>сумніви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варто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щось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поліпшити</a:t>
            </a:r>
            <a:r>
              <a:rPr lang="ru-RU" dirty="0">
                <a:latin typeface="Lazydog" panose="020B0604020202020204" charset="0"/>
              </a:rPr>
              <a:t>; внизу – не </a:t>
            </a:r>
            <a:r>
              <a:rPr lang="ru-RU" dirty="0" err="1">
                <a:latin typeface="Lazydog" panose="020B0604020202020204" charset="0"/>
              </a:rPr>
              <a:t>задоволений</a:t>
            </a:r>
            <a:r>
              <a:rPr lang="ru-RU" dirty="0">
                <a:latin typeface="Lazydog" panose="020B0604020202020204" charset="0"/>
              </a:rPr>
              <a:t>/на </a:t>
            </a:r>
            <a:r>
              <a:rPr lang="ru-RU" dirty="0" err="1">
                <a:latin typeface="Lazydog" panose="020B0604020202020204" charset="0"/>
              </a:rPr>
              <a:t>роботою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відчуває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труднощі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33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2191403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5365" y="1786829"/>
            <a:ext cx="9966242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b="1" dirty="0" err="1">
                <a:latin typeface="Lazydog" panose="020B0604020202020204" charset="0"/>
              </a:rPr>
              <a:t>інструменти</a:t>
            </a:r>
            <a:r>
              <a:rPr lang="ru-RU" b="1" dirty="0">
                <a:latin typeface="Lazydog" panose="020B0604020202020204" charset="0"/>
              </a:rPr>
              <a:t> </a:t>
            </a:r>
            <a:r>
              <a:rPr lang="uk-UA" b="1" dirty="0" err="1">
                <a:latin typeface="Lazydog" panose="020B0604020202020204" charset="0"/>
              </a:rPr>
              <a:t>самооцінювання</a:t>
            </a:r>
            <a:r>
              <a:rPr lang="uk-UA" b="1" dirty="0">
                <a:latin typeface="Lazydog" panose="020B0604020202020204" charset="0"/>
              </a:rPr>
              <a:t> </a:t>
            </a:r>
            <a:r>
              <a:rPr lang="ru-RU" b="1" dirty="0" err="1">
                <a:latin typeface="Lazydog" panose="020B0604020202020204" charset="0"/>
              </a:rPr>
              <a:t>навчальної</a:t>
            </a:r>
            <a:r>
              <a:rPr lang="ru-RU" b="1" dirty="0">
                <a:latin typeface="Lazydog" panose="020B0604020202020204" charset="0"/>
              </a:rPr>
              <a:t> </a:t>
            </a:r>
            <a:r>
              <a:rPr lang="ru-RU" b="1" dirty="0" err="1">
                <a:latin typeface="Lazydog" panose="020B0604020202020204" charset="0"/>
              </a:rPr>
              <a:t>діяльності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762000" y="2223304"/>
            <a:ext cx="1127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Lazydog" panose="020B0604020202020204" charset="0"/>
              </a:rPr>
              <a:t>«</a:t>
            </a:r>
            <a:r>
              <a:rPr lang="ru-RU" i="1" dirty="0" err="1">
                <a:latin typeface="Lazydog" panose="020B0604020202020204" charset="0"/>
              </a:rPr>
              <a:t>Однохвилинне</a:t>
            </a:r>
            <a:r>
              <a:rPr lang="ru-RU" i="1" dirty="0">
                <a:latin typeface="Lazydog" panose="020B0604020202020204" charset="0"/>
              </a:rPr>
              <a:t> </a:t>
            </a:r>
            <a:r>
              <a:rPr lang="ru-RU" i="1" dirty="0" err="1">
                <a:latin typeface="Lazydog" panose="020B0604020202020204" charset="0"/>
              </a:rPr>
              <a:t>есе</a:t>
            </a:r>
            <a:r>
              <a:rPr lang="ru-RU" i="1" dirty="0">
                <a:latin typeface="Lazydog" panose="020B0604020202020204" charset="0"/>
              </a:rPr>
              <a:t>»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 err="1">
                <a:latin typeface="Lazydog" panose="020B0604020202020204" charset="0"/>
              </a:rPr>
              <a:t>Техніка</a:t>
            </a:r>
            <a:r>
              <a:rPr lang="ru-RU" dirty="0">
                <a:latin typeface="Lazydog" panose="020B0604020202020204" charset="0"/>
              </a:rPr>
              <a:t>, яка </a:t>
            </a:r>
            <a:r>
              <a:rPr lang="ru-RU" dirty="0" err="1">
                <a:latin typeface="Lazydog" panose="020B0604020202020204" charset="0"/>
              </a:rPr>
              <a:t>використовується</a:t>
            </a:r>
            <a:r>
              <a:rPr lang="ru-RU" dirty="0">
                <a:latin typeface="Lazydog" panose="020B0604020202020204" charset="0"/>
              </a:rPr>
              <a:t> з метою </a:t>
            </a:r>
            <a:r>
              <a:rPr lang="ru-RU" dirty="0" err="1">
                <a:latin typeface="Lazydog" panose="020B0604020202020204" charset="0"/>
              </a:rPr>
              <a:t>представлення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учнями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зворотного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зв’язку</a:t>
            </a:r>
            <a:r>
              <a:rPr lang="ru-RU" dirty="0">
                <a:latin typeface="Lazydog" panose="020B0604020202020204" charset="0"/>
              </a:rPr>
              <a:t> про </a:t>
            </a:r>
            <a:r>
              <a:rPr lang="ru-RU" dirty="0" err="1">
                <a:latin typeface="Lazydog" panose="020B0604020202020204" charset="0"/>
              </a:rPr>
              <a:t>вивчене</a:t>
            </a:r>
            <a:r>
              <a:rPr lang="ru-RU" dirty="0">
                <a:latin typeface="Lazydog" panose="020B0604020202020204" charset="0"/>
              </a:rPr>
              <a:t> з теми. Для </a:t>
            </a:r>
            <a:r>
              <a:rPr lang="ru-RU" dirty="0" err="1">
                <a:latin typeface="Lazydog" panose="020B0604020202020204" charset="0"/>
              </a:rPr>
              <a:t>написання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есе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вчитель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може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поставити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такі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запитання</a:t>
            </a:r>
            <a:r>
              <a:rPr lang="ru-RU" dirty="0">
                <a:latin typeface="Lazydog" panose="020B0604020202020204" charset="0"/>
              </a:rPr>
              <a:t>: </a:t>
            </a:r>
            <a:r>
              <a:rPr lang="ru-RU" dirty="0" err="1">
                <a:latin typeface="Lazydog" panose="020B0604020202020204" charset="0"/>
              </a:rPr>
              <a:t>Що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найголовніше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ти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дізнався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сьогодні</a:t>
            </a:r>
            <a:r>
              <a:rPr lang="ru-RU" dirty="0">
                <a:latin typeface="Lazydog" panose="020B0604020202020204" charset="0"/>
              </a:rPr>
              <a:t>? </a:t>
            </a:r>
            <a:r>
              <a:rPr lang="ru-RU" dirty="0" err="1">
                <a:latin typeface="Lazydog" panose="020B0604020202020204" charset="0"/>
              </a:rPr>
              <a:t>Які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питання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залишилися</a:t>
            </a:r>
            <a:r>
              <a:rPr lang="ru-RU" dirty="0">
                <a:latin typeface="Lazydog" panose="020B0604020202020204" charset="0"/>
              </a:rPr>
              <a:t> для тебе </a:t>
            </a:r>
            <a:r>
              <a:rPr lang="ru-RU" dirty="0" err="1">
                <a:latin typeface="Lazydog" panose="020B0604020202020204" charset="0"/>
              </a:rPr>
              <a:t>незрозумілими</a:t>
            </a:r>
            <a:r>
              <a:rPr lang="ru-RU" dirty="0">
                <a:latin typeface="Lazydog" panose="020B0604020202020204" charset="0"/>
              </a:rPr>
              <a:t>?</a:t>
            </a:r>
          </a:p>
          <a:p>
            <a:r>
              <a:rPr lang="ru-RU" i="1" dirty="0">
                <a:latin typeface="Lazydog" panose="020B0604020202020204" charset="0"/>
              </a:rPr>
              <a:t>«</a:t>
            </a:r>
            <a:r>
              <a:rPr lang="ru-RU" i="1" dirty="0" err="1">
                <a:latin typeface="Lazydog" panose="020B0604020202020204" charset="0"/>
              </a:rPr>
              <a:t>Трихвилинна</a:t>
            </a:r>
            <a:r>
              <a:rPr lang="ru-RU" i="1" dirty="0">
                <a:latin typeface="Lazydog" panose="020B0604020202020204" charset="0"/>
              </a:rPr>
              <a:t> пауза»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>
                <a:latin typeface="Lazydog" panose="020B0604020202020204" charset="0"/>
              </a:rPr>
              <a:t>Учитель </a:t>
            </a:r>
            <a:r>
              <a:rPr lang="ru-RU" dirty="0" err="1">
                <a:latin typeface="Lazydog" panose="020B0604020202020204" charset="0"/>
              </a:rPr>
              <a:t>надає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учням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трихвилинну</a:t>
            </a:r>
            <a:r>
              <a:rPr lang="ru-RU" dirty="0">
                <a:latin typeface="Lazydog" panose="020B0604020202020204" charset="0"/>
              </a:rPr>
              <a:t> паузу, яка </a:t>
            </a:r>
            <a:r>
              <a:rPr lang="ru-RU" dirty="0" err="1">
                <a:latin typeface="Lazydog" panose="020B0604020202020204" charset="0"/>
              </a:rPr>
              <a:t>дає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можливість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учням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обдумувати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поняття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ідеї</a:t>
            </a:r>
            <a:r>
              <a:rPr lang="ru-RU" dirty="0">
                <a:latin typeface="Lazydog" panose="020B0604020202020204" charset="0"/>
              </a:rPr>
              <a:t> уроку, </a:t>
            </a:r>
            <a:r>
              <a:rPr lang="ru-RU" dirty="0" err="1">
                <a:latin typeface="Lazydog" panose="020B0604020202020204" charset="0"/>
              </a:rPr>
              <a:t>пов’язати</a:t>
            </a:r>
            <a:r>
              <a:rPr lang="ru-RU" dirty="0">
                <a:latin typeface="Lazydog" panose="020B0604020202020204" charset="0"/>
              </a:rPr>
              <a:t> з </a:t>
            </a:r>
            <a:r>
              <a:rPr lang="ru-RU" dirty="0" err="1">
                <a:latin typeface="Lazydog" panose="020B0604020202020204" charset="0"/>
              </a:rPr>
              <a:t>попереднім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матеріалом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знаннями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досвідом</a:t>
            </a:r>
            <a:r>
              <a:rPr lang="ru-RU" dirty="0">
                <a:latin typeface="Lazydog" panose="020B0604020202020204" charset="0"/>
              </a:rPr>
              <a:t>, а </a:t>
            </a:r>
            <a:r>
              <a:rPr lang="ru-RU" dirty="0" err="1">
                <a:latin typeface="Lazydog" panose="020B0604020202020204" charset="0"/>
              </a:rPr>
              <a:t>також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визначитися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із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незрозумілими</a:t>
            </a:r>
            <a:r>
              <a:rPr lang="ru-RU" dirty="0">
                <a:latin typeface="Lazydog" panose="020B0604020202020204" charset="0"/>
              </a:rPr>
              <a:t> моментами.</a:t>
            </a:r>
          </a:p>
          <a:p>
            <a:r>
              <a:rPr lang="ru-RU" dirty="0">
                <a:latin typeface="Lazydog" panose="020B0604020202020204" charset="0"/>
              </a:rPr>
              <a:t>Я </a:t>
            </a:r>
            <a:r>
              <a:rPr lang="ru-RU" dirty="0" err="1">
                <a:latin typeface="Lazydog" panose="020B0604020202020204" charset="0"/>
              </a:rPr>
              <a:t>змінив</a:t>
            </a:r>
            <a:r>
              <a:rPr lang="ru-RU" dirty="0">
                <a:latin typeface="Lazydog" panose="020B0604020202020204" charset="0"/>
              </a:rPr>
              <a:t>/</a:t>
            </a:r>
            <a:r>
              <a:rPr lang="ru-RU" dirty="0" err="1">
                <a:latin typeface="Lazydog" panose="020B0604020202020204" charset="0"/>
              </a:rPr>
              <a:t>змінила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своє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ставлення</a:t>
            </a:r>
            <a:r>
              <a:rPr lang="ru-RU" dirty="0">
                <a:latin typeface="Lazydog" panose="020B0604020202020204" charset="0"/>
              </a:rPr>
              <a:t> до….</a:t>
            </a:r>
          </a:p>
          <a:p>
            <a:r>
              <a:rPr lang="ru-RU" dirty="0">
                <a:latin typeface="Lazydog" panose="020B0604020202020204" charset="0"/>
              </a:rPr>
              <a:t>Я </a:t>
            </a:r>
            <a:r>
              <a:rPr lang="ru-RU" dirty="0" err="1">
                <a:latin typeface="Lazydog" panose="020B0604020202020204" charset="0"/>
              </a:rPr>
              <a:t>дізнався</a:t>
            </a:r>
            <a:r>
              <a:rPr lang="ru-RU" dirty="0">
                <a:latin typeface="Lazydog" panose="020B0604020202020204" charset="0"/>
              </a:rPr>
              <a:t>/</a:t>
            </a:r>
            <a:r>
              <a:rPr lang="ru-RU" dirty="0" err="1">
                <a:latin typeface="Lazydog" panose="020B0604020202020204" charset="0"/>
              </a:rPr>
              <a:t>дізналася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більше</a:t>
            </a:r>
            <a:r>
              <a:rPr lang="ru-RU" dirty="0">
                <a:latin typeface="Lazydog" panose="020B0604020202020204" charset="0"/>
              </a:rPr>
              <a:t> про….</a:t>
            </a:r>
          </a:p>
          <a:p>
            <a:r>
              <a:rPr lang="ru-RU" dirty="0">
                <a:latin typeface="Lazydog" panose="020B0604020202020204" charset="0"/>
              </a:rPr>
              <a:t>Я </a:t>
            </a:r>
            <a:r>
              <a:rPr lang="ru-RU" dirty="0" err="1">
                <a:latin typeface="Lazydog" panose="020B0604020202020204" charset="0"/>
              </a:rPr>
              <a:t>здивувався</a:t>
            </a:r>
            <a:r>
              <a:rPr lang="ru-RU" dirty="0">
                <a:latin typeface="Lazydog" panose="020B0604020202020204" charset="0"/>
              </a:rPr>
              <a:t>/</a:t>
            </a:r>
            <a:r>
              <a:rPr lang="ru-RU" dirty="0" err="1">
                <a:latin typeface="Lazydog" panose="020B0604020202020204" charset="0"/>
              </a:rPr>
              <a:t>здивувалася</a:t>
            </a:r>
            <a:r>
              <a:rPr lang="ru-RU" dirty="0">
                <a:latin typeface="Lazydog" panose="020B0604020202020204" charset="0"/>
              </a:rPr>
              <a:t> тому, </a:t>
            </a:r>
            <a:r>
              <a:rPr lang="ru-RU" dirty="0" err="1">
                <a:latin typeface="Lazydog" panose="020B0604020202020204" charset="0"/>
              </a:rPr>
              <a:t>що</a:t>
            </a:r>
            <a:r>
              <a:rPr lang="ru-RU" dirty="0">
                <a:latin typeface="Lazydog" panose="020B0604020202020204" charset="0"/>
              </a:rPr>
              <a:t> …</a:t>
            </a:r>
          </a:p>
          <a:p>
            <a:r>
              <a:rPr lang="ru-RU" dirty="0">
                <a:latin typeface="Lazydog" panose="020B0604020202020204" charset="0"/>
              </a:rPr>
              <a:t>Я </a:t>
            </a:r>
            <a:r>
              <a:rPr lang="ru-RU" dirty="0" err="1">
                <a:latin typeface="Lazydog" panose="020B0604020202020204" charset="0"/>
              </a:rPr>
              <a:t>відчув</a:t>
            </a:r>
            <a:r>
              <a:rPr lang="ru-RU" dirty="0">
                <a:latin typeface="Lazydog" panose="020B0604020202020204" charset="0"/>
              </a:rPr>
              <a:t>/</a:t>
            </a:r>
            <a:r>
              <a:rPr lang="ru-RU" dirty="0" err="1">
                <a:latin typeface="Lazydog" panose="020B0604020202020204" charset="0"/>
              </a:rPr>
              <a:t>відчула</a:t>
            </a:r>
            <a:r>
              <a:rPr lang="ru-RU" dirty="0">
                <a:latin typeface="Lazydog" panose="020B0604020202020204" charset="0"/>
              </a:rPr>
              <a:t>…</a:t>
            </a:r>
          </a:p>
          <a:p>
            <a:r>
              <a:rPr lang="ru-RU" dirty="0">
                <a:latin typeface="Lazydog" panose="020B0604020202020204" charset="0"/>
              </a:rPr>
              <a:t>Я </a:t>
            </a:r>
            <a:r>
              <a:rPr lang="ru-RU" dirty="0" err="1">
                <a:latin typeface="Lazydog" panose="020B0604020202020204" charset="0"/>
              </a:rPr>
              <a:t>ставився</a:t>
            </a:r>
            <a:r>
              <a:rPr lang="ru-RU" dirty="0">
                <a:latin typeface="Lazydog" panose="020B0604020202020204" charset="0"/>
              </a:rPr>
              <a:t>/</a:t>
            </a:r>
            <a:r>
              <a:rPr lang="ru-RU" dirty="0" err="1">
                <a:latin typeface="Lazydog" panose="020B0604020202020204" charset="0"/>
              </a:rPr>
              <a:t>ставилася</a:t>
            </a:r>
            <a:r>
              <a:rPr lang="ru-RU" dirty="0">
                <a:latin typeface="Lazydog" panose="020B0604020202020204" charset="0"/>
              </a:rPr>
              <a:t> до …</a:t>
            </a:r>
          </a:p>
          <a:p>
            <a:r>
              <a:rPr lang="ru-RU" i="1" dirty="0">
                <a:latin typeface="Lazydog" panose="020B0604020202020204" charset="0"/>
              </a:rPr>
              <a:t>«</a:t>
            </a:r>
            <a:r>
              <a:rPr lang="ru-RU" i="1" dirty="0" err="1">
                <a:latin typeface="Lazydog" panose="020B0604020202020204" charset="0"/>
              </a:rPr>
              <a:t>Дві</a:t>
            </a:r>
            <a:r>
              <a:rPr lang="ru-RU" i="1" dirty="0">
                <a:latin typeface="Lazydog" panose="020B0604020202020204" charset="0"/>
              </a:rPr>
              <a:t> </a:t>
            </a:r>
            <a:r>
              <a:rPr lang="ru-RU" i="1" dirty="0" err="1">
                <a:latin typeface="Lazydog" panose="020B0604020202020204" charset="0"/>
              </a:rPr>
              <a:t>зірки</a:t>
            </a:r>
            <a:r>
              <a:rPr lang="ru-RU" i="1" dirty="0">
                <a:latin typeface="Lazydog" panose="020B0604020202020204" charset="0"/>
              </a:rPr>
              <a:t> й </a:t>
            </a:r>
            <a:r>
              <a:rPr lang="ru-RU" i="1" dirty="0" err="1">
                <a:latin typeface="Lazydog" panose="020B0604020202020204" charset="0"/>
              </a:rPr>
              <a:t>побажання</a:t>
            </a:r>
            <a:r>
              <a:rPr lang="ru-RU" i="1" dirty="0">
                <a:latin typeface="Lazydog" panose="020B0604020202020204" charset="0"/>
              </a:rPr>
              <a:t>» (</a:t>
            </a:r>
            <a:r>
              <a:rPr lang="ru-RU" i="1" dirty="0" err="1">
                <a:latin typeface="Lazydog" panose="020B0604020202020204" charset="0"/>
              </a:rPr>
              <a:t>взаємооцінювання</a:t>
            </a:r>
            <a:r>
              <a:rPr lang="ru-RU" i="1" dirty="0">
                <a:latin typeface="Lazydog" panose="020B0604020202020204" charset="0"/>
              </a:rPr>
              <a:t>)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 err="1">
                <a:latin typeface="Lazydog" panose="020B0604020202020204" charset="0"/>
              </a:rPr>
              <a:t>Застосовується</a:t>
            </a:r>
            <a:r>
              <a:rPr lang="ru-RU" dirty="0">
                <a:latin typeface="Lazydog" panose="020B0604020202020204" charset="0"/>
              </a:rPr>
              <a:t> для </a:t>
            </a:r>
            <a:r>
              <a:rPr lang="ru-RU" dirty="0" err="1">
                <a:latin typeface="Lazydog" panose="020B0604020202020204" charset="0"/>
              </a:rPr>
              <a:t>оцінювання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творчих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робіт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учнів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творів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есе</a:t>
            </a:r>
            <a:r>
              <a:rPr lang="ru-RU" dirty="0">
                <a:latin typeface="Lazydog" panose="020B0604020202020204" charset="0"/>
              </a:rPr>
              <a:t>. Учитель </a:t>
            </a:r>
            <a:r>
              <a:rPr lang="ru-RU" dirty="0" err="1">
                <a:latin typeface="Lazydog" panose="020B0604020202020204" charset="0"/>
              </a:rPr>
              <a:t>пропонує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перевірити</a:t>
            </a:r>
            <a:r>
              <a:rPr lang="ru-RU" dirty="0">
                <a:latin typeface="Lazydog" panose="020B0604020202020204" charset="0"/>
              </a:rPr>
              <a:t> роботу </a:t>
            </a:r>
            <a:r>
              <a:rPr lang="ru-RU" dirty="0" err="1">
                <a:latin typeface="Lazydog" panose="020B0604020202020204" charset="0"/>
              </a:rPr>
              <a:t>однокласника</a:t>
            </a:r>
            <a:r>
              <a:rPr lang="ru-RU" dirty="0">
                <a:latin typeface="Lazydog" panose="020B0604020202020204" charset="0"/>
              </a:rPr>
              <a:t>. Коли </a:t>
            </a:r>
            <a:r>
              <a:rPr lang="ru-RU" dirty="0" err="1">
                <a:latin typeface="Lazydog" panose="020B0604020202020204" charset="0"/>
              </a:rPr>
              <a:t>учні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коментують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роботи</a:t>
            </a:r>
            <a:r>
              <a:rPr lang="ru-RU" dirty="0">
                <a:latin typeface="Lazydog" panose="020B0604020202020204" charset="0"/>
              </a:rPr>
              <a:t> один одного, вони не </a:t>
            </a:r>
            <a:r>
              <a:rPr lang="ru-RU" dirty="0" err="1">
                <a:latin typeface="Lazydog" panose="020B0604020202020204" charset="0"/>
              </a:rPr>
              <a:t>виставляють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оцінки</a:t>
            </a:r>
            <a:r>
              <a:rPr lang="ru-RU" dirty="0">
                <a:latin typeface="Lazydog" panose="020B0604020202020204" charset="0"/>
              </a:rPr>
              <a:t>, а </a:t>
            </a:r>
            <a:r>
              <a:rPr lang="ru-RU" dirty="0" err="1">
                <a:latin typeface="Lazydog" panose="020B0604020202020204" charset="0"/>
              </a:rPr>
              <a:t>вказують</a:t>
            </a:r>
            <a:r>
              <a:rPr lang="ru-RU" dirty="0">
                <a:latin typeface="Lazydog" panose="020B0604020202020204" charset="0"/>
              </a:rPr>
              <a:t> на два </a:t>
            </a:r>
            <a:r>
              <a:rPr lang="ru-RU" dirty="0" err="1">
                <a:latin typeface="Lazydog" panose="020B0604020202020204" charset="0"/>
              </a:rPr>
              <a:t>позитивні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моменти</a:t>
            </a:r>
            <a:r>
              <a:rPr lang="ru-RU" dirty="0">
                <a:latin typeface="Lazydog" panose="020B0604020202020204" charset="0"/>
              </a:rPr>
              <a:t> – «</a:t>
            </a:r>
            <a:r>
              <a:rPr lang="ru-RU" dirty="0" err="1">
                <a:latin typeface="Lazydog" panose="020B0604020202020204" charset="0"/>
              </a:rPr>
              <a:t>дві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зірки</a:t>
            </a:r>
            <a:r>
              <a:rPr lang="ru-RU" dirty="0">
                <a:latin typeface="Lazydog" panose="020B0604020202020204" charset="0"/>
              </a:rPr>
              <a:t>» – і на один момент, </a:t>
            </a:r>
            <a:r>
              <a:rPr lang="ru-RU" dirty="0" err="1">
                <a:latin typeface="Lazydog" panose="020B0604020202020204" charset="0"/>
              </a:rPr>
              <a:t>який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потребує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доопрацювання</a:t>
            </a:r>
            <a:r>
              <a:rPr lang="ru-RU" dirty="0">
                <a:latin typeface="Lazydog" panose="020B0604020202020204" charset="0"/>
              </a:rPr>
              <a:t> – «</a:t>
            </a:r>
            <a:r>
              <a:rPr lang="ru-RU" dirty="0" err="1">
                <a:latin typeface="Lazydog" panose="020B0604020202020204" charset="0"/>
              </a:rPr>
              <a:t>побажання</a:t>
            </a:r>
            <a:r>
              <a:rPr lang="ru-RU" dirty="0">
                <a:latin typeface="Lazydog" panose="020B0604020202020204" charset="0"/>
              </a:rPr>
              <a:t>»</a:t>
            </a:r>
          </a:p>
          <a:p>
            <a:r>
              <a:rPr lang="ru-RU" i="1" dirty="0" err="1">
                <a:latin typeface="Lazydog" panose="020B0604020202020204" charset="0"/>
              </a:rPr>
              <a:t>Техніка</a:t>
            </a:r>
            <a:r>
              <a:rPr lang="ru-RU" i="1" dirty="0">
                <a:latin typeface="Lazydog" panose="020B0604020202020204" charset="0"/>
              </a:rPr>
              <a:t> «</a:t>
            </a:r>
            <a:r>
              <a:rPr lang="ru-RU" i="1" dirty="0" err="1">
                <a:latin typeface="Lazydog" panose="020B0604020202020204" charset="0"/>
              </a:rPr>
              <a:t>Тижневий</a:t>
            </a:r>
            <a:r>
              <a:rPr lang="ru-RU" i="1" dirty="0">
                <a:latin typeface="Lazydog" panose="020B0604020202020204" charset="0"/>
              </a:rPr>
              <a:t> </a:t>
            </a:r>
            <a:r>
              <a:rPr lang="ru-RU" i="1" dirty="0" err="1">
                <a:latin typeface="Lazydog" panose="020B0604020202020204" charset="0"/>
              </a:rPr>
              <a:t>звіт</a:t>
            </a:r>
            <a:r>
              <a:rPr lang="ru-RU" i="1" dirty="0">
                <a:latin typeface="Lazydog" panose="020B0604020202020204" charset="0"/>
              </a:rPr>
              <a:t>»</a:t>
            </a:r>
            <a:endParaRPr lang="ru-RU" dirty="0">
              <a:latin typeface="Lazydog" panose="020B0604020202020204" charset="0"/>
            </a:endParaRPr>
          </a:p>
          <a:p>
            <a:r>
              <a:rPr lang="ru-RU" dirty="0">
                <a:latin typeface="Lazydog" panose="020B0604020202020204" charset="0"/>
              </a:rPr>
              <a:t>У </a:t>
            </a:r>
            <a:r>
              <a:rPr lang="ru-RU" dirty="0" err="1">
                <a:latin typeface="Lazydog" panose="020B0604020202020204" charset="0"/>
              </a:rPr>
              <a:t>кінці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навчального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тижня</a:t>
            </a:r>
            <a:r>
              <a:rPr lang="ru-RU" dirty="0">
                <a:latin typeface="Lazydog" panose="020B0604020202020204" charset="0"/>
              </a:rPr>
              <a:t> кожному </a:t>
            </a:r>
            <a:r>
              <a:rPr lang="ru-RU" dirty="0" err="1">
                <a:latin typeface="Lazydog" panose="020B0604020202020204" charset="0"/>
              </a:rPr>
              <a:t>учневі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пропонується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дати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відповіді</a:t>
            </a:r>
            <a:r>
              <a:rPr lang="ru-RU" dirty="0">
                <a:latin typeface="Lazydog" panose="020B0604020202020204" charset="0"/>
              </a:rPr>
              <a:t> на </a:t>
            </a:r>
            <a:r>
              <a:rPr lang="ru-RU" dirty="0" err="1">
                <a:latin typeface="Lazydog" panose="020B0604020202020204" charset="0"/>
              </a:rPr>
              <a:t>запитання</a:t>
            </a:r>
            <a:r>
              <a:rPr lang="ru-RU" dirty="0">
                <a:latin typeface="Lazydog" panose="020B0604020202020204" charset="0"/>
              </a:rPr>
              <a:t> «</a:t>
            </a:r>
            <a:r>
              <a:rPr lang="ru-RU" dirty="0" err="1">
                <a:latin typeface="Lazydog" panose="020B0604020202020204" charset="0"/>
              </a:rPr>
              <a:t>Чому</a:t>
            </a:r>
            <a:r>
              <a:rPr lang="ru-RU" dirty="0">
                <a:latin typeface="Lazydog" panose="020B0604020202020204" charset="0"/>
              </a:rPr>
              <a:t> я </a:t>
            </a:r>
            <a:r>
              <a:rPr lang="ru-RU" dirty="0" err="1">
                <a:latin typeface="Lazydog" panose="020B0604020202020204" charset="0"/>
              </a:rPr>
              <a:t>навчився</a:t>
            </a:r>
            <a:r>
              <a:rPr lang="ru-RU" dirty="0">
                <a:latin typeface="Lazydog" panose="020B0604020202020204" charset="0"/>
              </a:rPr>
              <a:t> за </a:t>
            </a:r>
            <a:r>
              <a:rPr lang="ru-RU" dirty="0" err="1">
                <a:latin typeface="Lazydog" panose="020B0604020202020204" charset="0"/>
              </a:rPr>
              <a:t>тиждень</a:t>
            </a:r>
            <a:r>
              <a:rPr lang="ru-RU" dirty="0">
                <a:latin typeface="Lazydog" panose="020B0604020202020204" charset="0"/>
              </a:rPr>
              <a:t>?», «</a:t>
            </a:r>
            <a:r>
              <a:rPr lang="ru-RU" dirty="0" err="1">
                <a:latin typeface="Lazydog" panose="020B0604020202020204" charset="0"/>
              </a:rPr>
              <a:t>Що</a:t>
            </a:r>
            <a:r>
              <a:rPr lang="ru-RU" dirty="0">
                <a:latin typeface="Lazydog" panose="020B0604020202020204" charset="0"/>
              </a:rPr>
              <a:t> для мене </a:t>
            </a:r>
            <a:r>
              <a:rPr lang="ru-RU" dirty="0" err="1">
                <a:latin typeface="Lazydog" panose="020B0604020202020204" charset="0"/>
              </a:rPr>
              <a:t>залишилося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нез’ясованим</a:t>
            </a:r>
            <a:r>
              <a:rPr lang="ru-RU" dirty="0">
                <a:latin typeface="Lazydog" panose="020B0604020202020204" charset="0"/>
              </a:rPr>
              <a:t>?», «</a:t>
            </a:r>
            <a:r>
              <a:rPr lang="ru-RU" dirty="0" err="1">
                <a:latin typeface="Lazydog" panose="020B0604020202020204" charset="0"/>
              </a:rPr>
              <a:t>Які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запитання</a:t>
            </a:r>
            <a:r>
              <a:rPr lang="ru-RU" dirty="0">
                <a:latin typeface="Lazydog" panose="020B0604020202020204" charset="0"/>
              </a:rPr>
              <a:t> я б поставив </a:t>
            </a:r>
            <a:r>
              <a:rPr lang="ru-RU" dirty="0" err="1">
                <a:latin typeface="Lazydog" panose="020B0604020202020204" charset="0"/>
              </a:rPr>
              <a:t>учням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якби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був</a:t>
            </a:r>
            <a:r>
              <a:rPr lang="ru-RU" dirty="0">
                <a:latin typeface="Lazydog" panose="020B0604020202020204" charset="0"/>
              </a:rPr>
              <a:t> учителем?» </a:t>
            </a:r>
            <a:r>
              <a:rPr lang="ru-RU" dirty="0" err="1">
                <a:latin typeface="Lazydog" panose="020B0604020202020204" charset="0"/>
              </a:rPr>
              <a:t>тощо</a:t>
            </a:r>
            <a:r>
              <a:rPr lang="uk-UA" dirty="0">
                <a:latin typeface="Lazydog" panose="020B0604020202020204" charset="0"/>
              </a:rPr>
              <a:t>.</a:t>
            </a:r>
            <a:endParaRPr lang="ru-RU" dirty="0">
              <a:latin typeface="Lazydog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22427" y="2382065"/>
            <a:ext cx="8944244" cy="5808254"/>
            <a:chOff x="0" y="123825"/>
            <a:chExt cx="11925659" cy="7744334"/>
          </a:xfrm>
        </p:grpSpPr>
        <p:sp>
          <p:nvSpPr>
            <p:cNvPr id="9" name="TextBox 9"/>
            <p:cNvSpPr txBox="1"/>
            <p:nvPr/>
          </p:nvSpPr>
          <p:spPr>
            <a:xfrm>
              <a:off x="0" y="2102824"/>
              <a:ext cx="11925659" cy="5765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uk-UA" b="1" dirty="0">
                  <a:latin typeface="Lazydog" panose="020B0604020202020204" charset="0"/>
                </a:rPr>
                <a:t>Портфоліо навчальних досягнень</a:t>
              </a:r>
              <a:r>
                <a:rPr lang="uk-UA" i="1" dirty="0">
                  <a:latin typeface="Lazydog" panose="020B0604020202020204" charset="0"/>
                </a:rPr>
                <a:t> </a:t>
              </a:r>
              <a:r>
                <a:rPr lang="uk-UA" dirty="0">
                  <a:latin typeface="Lazydog" panose="020B0604020202020204" charset="0"/>
                </a:rPr>
                <a:t>– систематизована колекція робіт і результатів, яка демонструє зусилля учня, його прогрес і досягнення в освітньому процесі за певний період </a:t>
              </a:r>
              <a:r>
                <a:rPr lang="uk-UA" dirty="0" smtClean="0">
                  <a:latin typeface="Lazydog" panose="020B0604020202020204" charset="0"/>
                </a:rPr>
                <a:t>навчання</a:t>
              </a:r>
            </a:p>
            <a:p>
              <a:pPr>
                <a:spcBef>
                  <a:spcPct val="0"/>
                </a:spcBef>
              </a:pPr>
              <a:endParaRPr lang="uk-UA" sz="3249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  <a:p>
              <a:r>
                <a:rPr lang="ru-RU" b="1" dirty="0" err="1">
                  <a:latin typeface="Lazydog" panose="020B0604020202020204" charset="0"/>
                </a:rPr>
                <a:t>Сутнісними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ознаками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учнівських</a:t>
              </a:r>
              <a:r>
                <a:rPr lang="ru-RU" b="1" dirty="0">
                  <a:latin typeface="Lazydog" panose="020B0604020202020204" charset="0"/>
                </a:rPr>
                <a:t> </a:t>
              </a:r>
              <a:r>
                <a:rPr lang="ru-RU" b="1" dirty="0" err="1">
                  <a:latin typeface="Lazydog" panose="020B0604020202020204" charset="0"/>
                </a:rPr>
                <a:t>портфоліо</a:t>
              </a:r>
              <a:r>
                <a:rPr lang="ru-RU" dirty="0">
                  <a:latin typeface="Lazydog" panose="020B0604020202020204" charset="0"/>
                </a:rPr>
                <a:t> є </a:t>
              </a:r>
              <a:r>
                <a:rPr lang="ru-RU" dirty="0" err="1">
                  <a:latin typeface="Lazydog" panose="020B0604020202020204" charset="0"/>
                </a:rPr>
                <a:t>такі</a:t>
              </a:r>
              <a:r>
                <a:rPr lang="ru-RU" dirty="0">
                  <a:latin typeface="Lazydog" panose="020B0604020202020204" charset="0"/>
                </a:rPr>
                <a:t>:</a:t>
              </a:r>
            </a:p>
            <a:p>
              <a:r>
                <a:rPr lang="ru-RU" dirty="0">
                  <a:latin typeface="Lazydog" panose="020B0604020202020204" charset="0"/>
                </a:rPr>
                <a:t>- </a:t>
              </a:r>
              <a:r>
                <a:rPr lang="ru-RU" dirty="0" err="1">
                  <a:latin typeface="Lazydog" panose="020B0604020202020204" charset="0"/>
                </a:rPr>
                <a:t>відображають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освітні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результати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учнів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відповідно</a:t>
              </a:r>
              <a:r>
                <a:rPr lang="ru-RU" dirty="0">
                  <a:latin typeface="Lazydog" panose="020B0604020202020204" charset="0"/>
                </a:rPr>
                <a:t> до </a:t>
              </a:r>
              <a:r>
                <a:rPr lang="ru-RU" dirty="0" err="1">
                  <a:latin typeface="Lazydog" panose="020B0604020202020204" charset="0"/>
                </a:rPr>
                <a:t>нормативних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документів</a:t>
              </a:r>
              <a:r>
                <a:rPr lang="ru-RU" dirty="0">
                  <a:latin typeface="Lazydog" panose="020B0604020202020204" charset="0"/>
                </a:rPr>
                <a:t>;</a:t>
              </a:r>
            </a:p>
            <a:p>
              <a:r>
                <a:rPr lang="ru-RU" dirty="0">
                  <a:latin typeface="Lazydog" panose="020B0604020202020204" charset="0"/>
                </a:rPr>
                <a:t>- </a:t>
              </a:r>
              <a:r>
                <a:rPr lang="ru-RU" dirty="0" err="1">
                  <a:latin typeface="Lazydog" panose="020B0604020202020204" charset="0"/>
                </a:rPr>
                <a:t>зосереджені</a:t>
              </a:r>
              <a:r>
                <a:rPr lang="ru-RU" dirty="0">
                  <a:latin typeface="Lazydog" panose="020B0604020202020204" charset="0"/>
                </a:rPr>
                <a:t> як на </a:t>
              </a:r>
              <a:r>
                <a:rPr lang="ru-RU" dirty="0" err="1">
                  <a:latin typeface="Lazydog" panose="020B0604020202020204" charset="0"/>
                </a:rPr>
                <a:t>освітньому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процесі</a:t>
              </a:r>
              <a:r>
                <a:rPr lang="ru-RU" dirty="0">
                  <a:latin typeface="Lazydog" panose="020B0604020202020204" charset="0"/>
                </a:rPr>
                <a:t>, так і на </a:t>
              </a:r>
              <a:r>
                <a:rPr lang="ru-RU" dirty="0" err="1">
                  <a:latin typeface="Lazydog" panose="020B0604020202020204" charset="0"/>
                </a:rPr>
                <a:t>сформованих</a:t>
              </a:r>
              <a:r>
                <a:rPr lang="ru-RU" dirty="0">
                  <a:latin typeface="Lazydog" panose="020B0604020202020204" charset="0"/>
                </a:rPr>
                <a:t> компетентностях;</a:t>
              </a:r>
            </a:p>
            <a:p>
              <a:r>
                <a:rPr lang="ru-RU" dirty="0">
                  <a:latin typeface="Lazydog" panose="020B0604020202020204" charset="0"/>
                </a:rPr>
                <a:t>- </a:t>
              </a:r>
              <a:r>
                <a:rPr lang="ru-RU" dirty="0" err="1">
                  <a:latin typeface="Lazydog" panose="020B0604020202020204" charset="0"/>
                </a:rPr>
                <a:t>містять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роботи</a:t>
              </a:r>
              <a:r>
                <a:rPr lang="ru-RU" dirty="0">
                  <a:latin typeface="Lazydog" panose="020B0604020202020204" charset="0"/>
                </a:rPr>
                <a:t>, </a:t>
              </a:r>
              <a:r>
                <a:rPr lang="ru-RU" dirty="0" err="1">
                  <a:latin typeface="Lazydog" panose="020B0604020202020204" charset="0"/>
                </a:rPr>
                <a:t>які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демонструють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використання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різноманітних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методів</a:t>
              </a:r>
              <a:r>
                <a:rPr lang="ru-RU" dirty="0">
                  <a:latin typeface="Lazydog" panose="020B0604020202020204" charset="0"/>
                </a:rPr>
                <a:t> і </a:t>
              </a:r>
              <a:r>
                <a:rPr lang="ru-RU" dirty="0" err="1">
                  <a:latin typeface="Lazydog" panose="020B0604020202020204" charset="0"/>
                </a:rPr>
                <a:t>прийомів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навчання</a:t>
              </a:r>
              <a:r>
                <a:rPr lang="ru-RU" dirty="0">
                  <a:latin typeface="Lazydog" panose="020B0604020202020204" charset="0"/>
                </a:rPr>
                <a:t>;</a:t>
              </a:r>
            </a:p>
            <a:p>
              <a:r>
                <a:rPr lang="ru-RU" dirty="0">
                  <a:latin typeface="Lazydog" panose="020B0604020202020204" charset="0"/>
                </a:rPr>
                <a:t>- </a:t>
              </a:r>
              <a:r>
                <a:rPr lang="ru-RU" dirty="0" err="1">
                  <a:latin typeface="Lazydog" panose="020B0604020202020204" charset="0"/>
                </a:rPr>
                <a:t>включають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роботи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учнів</a:t>
              </a:r>
              <a:r>
                <a:rPr lang="ru-RU" dirty="0">
                  <a:latin typeface="Lazydog" panose="020B0604020202020204" charset="0"/>
                </a:rPr>
                <a:t> і </a:t>
              </a:r>
              <a:r>
                <a:rPr lang="ru-RU" dirty="0" err="1">
                  <a:latin typeface="Lazydog" panose="020B0604020202020204" charset="0"/>
                </a:rPr>
                <a:t>зафіксовані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результати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їх</a:t>
              </a:r>
              <a:r>
                <a:rPr lang="ru-RU" dirty="0">
                  <a:latin typeface="Lazydog" panose="020B0604020202020204" charset="0"/>
                </a:rPr>
                <a:t> </a:t>
              </a:r>
              <a:r>
                <a:rPr lang="ru-RU" dirty="0" err="1">
                  <a:latin typeface="Lazydog" panose="020B0604020202020204" charset="0"/>
                </a:rPr>
                <a:t>оцінювання</a:t>
              </a:r>
              <a:r>
                <a:rPr lang="ru-RU" dirty="0">
                  <a:latin typeface="Lazydog" panose="020B0604020202020204" charset="0"/>
                </a:rPr>
                <a:t> самим </a:t>
              </a:r>
              <a:r>
                <a:rPr lang="ru-RU" dirty="0" err="1">
                  <a:latin typeface="Lazydog" panose="020B0604020202020204" charset="0"/>
                </a:rPr>
                <a:t>школярем</a:t>
              </a:r>
              <a:r>
                <a:rPr lang="ru-RU" dirty="0">
                  <a:latin typeface="Lazydog" panose="020B0604020202020204" charset="0"/>
                </a:rPr>
                <a:t>, учителем, батьками.</a:t>
              </a:r>
            </a:p>
            <a:p>
              <a:pPr>
                <a:spcBef>
                  <a:spcPct val="0"/>
                </a:spcBef>
              </a:pPr>
              <a:endParaRPr lang="en-US" sz="3249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3825"/>
              <a:ext cx="11925659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b="1" dirty="0">
                  <a:latin typeface="Lazydog" panose="020B0604020202020204" charset="0"/>
                </a:rPr>
                <a:t>5. Технологія портфоліо</a:t>
              </a:r>
              <a:endParaRPr lang="ru-RU" b="1" u="sng" dirty="0">
                <a:latin typeface="Lazydog" panose="020B0604020202020204" charset="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911463" y="1028700"/>
            <a:ext cx="5115897" cy="6351565"/>
          </a:xfrm>
          <a:custGeom>
            <a:avLst/>
            <a:gdLst/>
            <a:ahLst/>
            <a:cxnLst/>
            <a:rect l="l" t="t" r="r" b="b"/>
            <a:pathLst>
              <a:path w="5115897" h="6351565">
                <a:moveTo>
                  <a:pt x="0" y="0"/>
                </a:moveTo>
                <a:lnTo>
                  <a:pt x="5115897" y="0"/>
                </a:lnTo>
                <a:lnTo>
                  <a:pt x="5115897" y="6351565"/>
                </a:lnTo>
                <a:lnTo>
                  <a:pt x="0" y="63515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37165" y="7710566"/>
            <a:ext cx="3077882" cy="2064979"/>
          </a:xfrm>
          <a:custGeom>
            <a:avLst/>
            <a:gdLst/>
            <a:ahLst/>
            <a:cxnLst/>
            <a:rect l="l" t="t" r="r" b="b"/>
            <a:pathLst>
              <a:path w="3077882" h="2064979">
                <a:moveTo>
                  <a:pt x="0" y="0"/>
                </a:moveTo>
                <a:lnTo>
                  <a:pt x="3077883" y="0"/>
                </a:lnTo>
                <a:lnTo>
                  <a:pt x="3077883" y="2064979"/>
                </a:lnTo>
                <a:lnTo>
                  <a:pt x="0" y="2064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650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22427" y="2382065"/>
            <a:ext cx="8944244" cy="3707807"/>
            <a:chOff x="0" y="123825"/>
            <a:chExt cx="11925659" cy="4943740"/>
          </a:xfrm>
        </p:grpSpPr>
        <p:sp>
          <p:nvSpPr>
            <p:cNvPr id="9" name="TextBox 9"/>
            <p:cNvSpPr txBox="1"/>
            <p:nvPr/>
          </p:nvSpPr>
          <p:spPr>
            <a:xfrm>
              <a:off x="0" y="2102824"/>
              <a:ext cx="11925659" cy="2964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800" b="1" dirty="0" err="1">
                  <a:latin typeface="Lazydog" panose="020B0604020202020204" charset="0"/>
                </a:rPr>
                <a:t>види</a:t>
              </a:r>
              <a:r>
                <a:rPr lang="ru-RU" sz="2800" b="1" dirty="0">
                  <a:latin typeface="Lazydog" panose="020B0604020202020204" charset="0"/>
                </a:rPr>
                <a:t> </a:t>
              </a:r>
              <a:r>
                <a:rPr lang="ru-RU" sz="2800" b="1" dirty="0" err="1" smtClean="0">
                  <a:latin typeface="Lazydog" panose="020B0604020202020204" charset="0"/>
                </a:rPr>
                <a:t>портфоліо</a:t>
              </a:r>
              <a:r>
                <a:rPr lang="ru-RU" sz="2800" dirty="0">
                  <a:latin typeface="Lazydog" panose="020B0604020202020204" charset="0"/>
                </a:rPr>
                <a:t>:</a:t>
              </a:r>
            </a:p>
            <a:p>
              <a:pPr marL="342900" indent="-342900">
                <a:buAutoNum type="arabicParenR"/>
              </a:pPr>
              <a:r>
                <a:rPr lang="ru-RU" sz="2800" i="1" dirty="0" err="1" smtClean="0">
                  <a:latin typeface="Lazydog" panose="020B0604020202020204" charset="0"/>
                </a:rPr>
                <a:t>Робоче</a:t>
              </a:r>
              <a:r>
                <a:rPr lang="ru-RU" sz="2800" i="1" dirty="0" smtClean="0">
                  <a:latin typeface="Lazydog" panose="020B0604020202020204" charset="0"/>
                </a:rPr>
                <a:t> </a:t>
              </a:r>
              <a:r>
                <a:rPr lang="ru-RU" sz="2800" i="1" dirty="0">
                  <a:latin typeface="Lazydog" panose="020B0604020202020204" charset="0"/>
                </a:rPr>
                <a:t>(</a:t>
              </a:r>
              <a:r>
                <a:rPr lang="ru-RU" sz="2800" i="1" dirty="0" err="1">
                  <a:latin typeface="Lazydog" panose="020B0604020202020204" charset="0"/>
                </a:rPr>
                <a:t>загальне</a:t>
              </a:r>
              <a:r>
                <a:rPr lang="ru-RU" sz="2800" i="1" dirty="0">
                  <a:latin typeface="Lazydog" panose="020B0604020202020204" charset="0"/>
                </a:rPr>
                <a:t>) </a:t>
              </a:r>
              <a:r>
                <a:rPr lang="ru-RU" sz="2800" i="1" dirty="0" err="1" smtClean="0">
                  <a:latin typeface="Lazydog" panose="020B0604020202020204" charset="0"/>
                </a:rPr>
                <a:t>портфоліо</a:t>
              </a:r>
              <a:endParaRPr lang="ru-RU" sz="2800" i="1" dirty="0" smtClean="0"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r>
                <a:rPr lang="uk-UA" sz="2800" i="1" dirty="0">
                  <a:latin typeface="Lazydog" panose="020B0604020202020204" charset="0"/>
                </a:rPr>
                <a:t>2) </a:t>
              </a:r>
              <a:r>
                <a:rPr lang="ru-RU" sz="2800" i="1" dirty="0" err="1">
                  <a:latin typeface="Lazydog" panose="020B0604020202020204" charset="0"/>
                </a:rPr>
                <a:t>Демонстраційне</a:t>
              </a:r>
              <a:r>
                <a:rPr lang="ru-RU" sz="2800" i="1" dirty="0">
                  <a:latin typeface="Lazydog" panose="020B0604020202020204" charset="0"/>
                </a:rPr>
                <a:t> (</a:t>
              </a:r>
              <a:r>
                <a:rPr lang="ru-RU" sz="2800" i="1" dirty="0" err="1">
                  <a:latin typeface="Lazydog" panose="020B0604020202020204" charset="0"/>
                </a:rPr>
                <a:t>учнівське</a:t>
              </a:r>
              <a:r>
                <a:rPr lang="ru-RU" sz="2800" i="1" dirty="0">
                  <a:latin typeface="Lazydog" panose="020B0604020202020204" charset="0"/>
                </a:rPr>
                <a:t>) </a:t>
              </a:r>
              <a:r>
                <a:rPr lang="ru-RU" sz="2800" i="1" dirty="0" err="1">
                  <a:latin typeface="Lazydog" panose="020B0604020202020204" charset="0"/>
                </a:rPr>
                <a:t>портфоліо</a:t>
              </a:r>
              <a:endParaRPr lang="ru-RU" sz="2800" dirty="0"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r>
                <a:rPr lang="uk-UA" sz="2800" i="1" dirty="0">
                  <a:latin typeface="Lazydog" panose="020B0604020202020204" charset="0"/>
                </a:rPr>
                <a:t>3) </a:t>
              </a:r>
              <a:r>
                <a:rPr lang="ru-RU" sz="2800" i="1" dirty="0" err="1">
                  <a:latin typeface="Lazydog" panose="020B0604020202020204" charset="0"/>
                </a:rPr>
                <a:t>Портфоліо</a:t>
              </a:r>
              <a:r>
                <a:rPr lang="ru-RU" sz="2800" i="1" dirty="0">
                  <a:latin typeface="Lazydog" panose="020B0604020202020204" charset="0"/>
                </a:rPr>
                <a:t> </a:t>
              </a:r>
              <a:r>
                <a:rPr lang="ru-RU" sz="2800" i="1" dirty="0" err="1">
                  <a:latin typeface="Lazydog" panose="020B0604020202020204" charset="0"/>
                </a:rPr>
                <a:t>вчителя</a:t>
              </a:r>
              <a:r>
                <a:rPr lang="ru-RU" sz="2800" i="1" dirty="0">
                  <a:latin typeface="Lazydog" panose="020B0604020202020204" charset="0"/>
                </a:rPr>
                <a:t> </a:t>
              </a:r>
              <a:endParaRPr lang="ru-RU" sz="2800" dirty="0">
                <a:latin typeface="Lazydog" panose="020B0604020202020204" charset="0"/>
              </a:endParaRPr>
            </a:p>
            <a:p>
              <a:pPr>
                <a:spcBef>
                  <a:spcPct val="0"/>
                </a:spcBef>
              </a:pPr>
              <a:endParaRPr lang="en-US" sz="3249" dirty="0">
                <a:solidFill>
                  <a:srgbClr val="000000"/>
                </a:solidFill>
                <a:latin typeface="Lazydog" panose="020B0604020202020204" charset="0"/>
                <a:ea typeface="Dekko"/>
                <a:cs typeface="Dekko"/>
                <a:sym typeface="Dekk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3825"/>
              <a:ext cx="11925659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b="1" dirty="0">
                  <a:latin typeface="Lazydog" panose="020B0604020202020204" charset="0"/>
                </a:rPr>
                <a:t>5. Технологія портфоліо</a:t>
              </a:r>
              <a:endParaRPr lang="ru-RU" b="1" u="sng" dirty="0">
                <a:latin typeface="Lazydog" panose="020B0604020202020204" charset="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911463" y="1028700"/>
            <a:ext cx="5115897" cy="6351565"/>
          </a:xfrm>
          <a:custGeom>
            <a:avLst/>
            <a:gdLst/>
            <a:ahLst/>
            <a:cxnLst/>
            <a:rect l="l" t="t" r="r" b="b"/>
            <a:pathLst>
              <a:path w="5115897" h="6351565">
                <a:moveTo>
                  <a:pt x="0" y="0"/>
                </a:moveTo>
                <a:lnTo>
                  <a:pt x="5115897" y="0"/>
                </a:lnTo>
                <a:lnTo>
                  <a:pt x="5115897" y="6351565"/>
                </a:lnTo>
                <a:lnTo>
                  <a:pt x="0" y="63515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37165" y="7710566"/>
            <a:ext cx="3077882" cy="2064979"/>
          </a:xfrm>
          <a:custGeom>
            <a:avLst/>
            <a:gdLst/>
            <a:ahLst/>
            <a:cxnLst/>
            <a:rect l="l" t="t" r="r" b="b"/>
            <a:pathLst>
              <a:path w="3077882" h="2064979">
                <a:moveTo>
                  <a:pt x="0" y="0"/>
                </a:moveTo>
                <a:lnTo>
                  <a:pt x="3077883" y="0"/>
                </a:lnTo>
                <a:lnTo>
                  <a:pt x="3077883" y="2064979"/>
                </a:lnTo>
                <a:lnTo>
                  <a:pt x="0" y="2064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994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2191403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457200" y="2850586"/>
            <a:ext cx="967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֍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  <a:sym typeface="Wingdings" panose="05000000000000000000" pitchFamily="2" charset="2"/>
              </a:rPr>
              <a:t>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Вирішити педагогічну ситуацію.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На батьківських зборах постали запитання до вчителя: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Що таке свідоцтво досягнень?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Чим свідоцтво досягнень відрізняється від табеля?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Якщо немає оцінок, то що буде прописано в свідоцтві досягнень?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Як виглядає свідоцтво досягнень?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Для відповідей на запитання батьків скористайтесь покликанням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  <a:sym typeface="Wingdings" panose="05000000000000000000" pitchFamily="2" charset="2"/>
              </a:rPr>
              <a:t>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</a:rPr>
              <a:t> </a:t>
            </a:r>
            <a:r>
              <a:rPr lang="uk-UA" u="sng" dirty="0">
                <a:solidFill>
                  <a:schemeClr val="accent6">
                    <a:lumMod val="50000"/>
                  </a:schemeClr>
                </a:solidFill>
                <a:latin typeface="Lazydog" panose="020B0604020202020204" charset="0"/>
                <a:hlinkClick r:id="rId8"/>
              </a:rPr>
              <a:t>https://mon.gov.ua/ua/osvita/zagalna-serednya-osvita/nova-ukrayinska-shkola/ocinyuvannya/vidpovidi-na-poshireni-zapitannya-shodo-svidoctva-dosyagnen-uchniv-novoyi-ukrayinskoyi-shkoli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zydog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5365" y="1786829"/>
            <a:ext cx="996624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4"/>
              </a:lnSpc>
            </a:pP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/>
          </a:blip>
          <a:srcRect l="2460" t="2237" r="1588" b="35361"/>
          <a:stretch>
            <a:fillRect/>
          </a:stretch>
        </p:blipFill>
        <p:spPr>
          <a:xfrm>
            <a:off x="152400" y="530499"/>
            <a:ext cx="7488832" cy="40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69523" y="5448697"/>
            <a:ext cx="3360419" cy="242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65758" r="2818"/>
          <a:stretch>
            <a:fillRect/>
          </a:stretch>
        </p:blipFill>
        <p:spPr bwMode="auto">
          <a:xfrm>
            <a:off x="4417062" y="5670628"/>
            <a:ext cx="72009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140666" y="4077170"/>
            <a:ext cx="9758218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dirty="0" err="1" smtClean="0">
                <a:latin typeface="Lazydog" panose="020B0604020202020204" charset="0"/>
              </a:rPr>
              <a:t>Національна</a:t>
            </a:r>
            <a:r>
              <a:rPr lang="ru-RU" sz="2400" dirty="0" smtClean="0">
                <a:latin typeface="Lazydog" panose="020B0604020202020204" charset="0"/>
              </a:rPr>
              <a:t> рамка </a:t>
            </a:r>
            <a:r>
              <a:rPr lang="ru-RU" sz="2400" dirty="0" err="1">
                <a:latin typeface="Lazydog" panose="020B0604020202020204" charset="0"/>
              </a:rPr>
              <a:t>кваліфікацій</a:t>
            </a:r>
            <a:r>
              <a:rPr lang="ru-RU" sz="2400" dirty="0">
                <a:latin typeface="Lazydog" panose="020B0604020202020204" charset="0"/>
              </a:rPr>
              <a:t> (НРК) </a:t>
            </a:r>
          </a:p>
          <a:p>
            <a:r>
              <a:rPr lang="ru-RU" sz="2400" dirty="0" err="1" smtClean="0">
                <a:latin typeface="Lazydog" panose="020B0604020202020204" charset="0"/>
              </a:rPr>
              <a:t>Державний</a:t>
            </a:r>
            <a:r>
              <a:rPr lang="ru-RU" sz="2400" dirty="0" smtClean="0">
                <a:latin typeface="Lazydog" panose="020B0604020202020204" charset="0"/>
              </a:rPr>
              <a:t> стандарт</a:t>
            </a:r>
            <a:r>
              <a:rPr lang="uk-UA" sz="2400" dirty="0" smtClean="0">
                <a:latin typeface="Lazydog" panose="020B0604020202020204" charset="0"/>
              </a:rPr>
              <a:t> </a:t>
            </a:r>
            <a:r>
              <a:rPr lang="uk-UA" sz="2400" dirty="0">
                <a:latin typeface="Lazydog" panose="020B0604020202020204" charset="0"/>
              </a:rPr>
              <a:t>початкової </a:t>
            </a:r>
            <a:r>
              <a:rPr lang="uk-UA" sz="2400" dirty="0" smtClean="0">
                <a:latin typeface="Lazydog" panose="020B0604020202020204" charset="0"/>
              </a:rPr>
              <a:t>освіти (ДСПО)</a:t>
            </a:r>
          </a:p>
          <a:p>
            <a:endParaRPr lang="ru-RU" sz="2400" dirty="0">
              <a:latin typeface="Lazydog" panose="020B0604020202020204" charset="0"/>
            </a:endParaRPr>
          </a:p>
          <a:p>
            <a:r>
              <a:rPr lang="ru-RU" sz="2400" dirty="0" err="1" smtClean="0">
                <a:latin typeface="Lazydog" panose="020B0604020202020204" charset="0"/>
              </a:rPr>
              <a:t>здатність</a:t>
            </a:r>
            <a:r>
              <a:rPr lang="ru-RU" sz="2400" dirty="0" smtClean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виконувати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прості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завдання</a:t>
            </a:r>
            <a:r>
              <a:rPr lang="ru-RU" sz="2400" dirty="0">
                <a:latin typeface="Lazydog" panose="020B0604020202020204" charset="0"/>
              </a:rPr>
              <a:t> в </a:t>
            </a:r>
            <a:r>
              <a:rPr lang="ru-RU" sz="2400" dirty="0" err="1">
                <a:latin typeface="Lazydog" panose="020B0604020202020204" charset="0"/>
              </a:rPr>
              <a:t>типових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ситуаціях</a:t>
            </a:r>
            <a:r>
              <a:rPr lang="ru-RU" sz="2400" dirty="0">
                <a:latin typeface="Lazydog" panose="020B0604020202020204" charset="0"/>
              </a:rPr>
              <a:t> у </a:t>
            </a:r>
            <a:r>
              <a:rPr lang="ru-RU" sz="2400" dirty="0" err="1">
                <a:latin typeface="Lazydog" panose="020B0604020202020204" charset="0"/>
              </a:rPr>
              <a:t>чітко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визначеній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структурованій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сфері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роботи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або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навчання</a:t>
            </a:r>
            <a:r>
              <a:rPr lang="ru-RU" sz="2400" dirty="0">
                <a:latin typeface="Lazydog" panose="020B0604020202020204" charset="0"/>
              </a:rPr>
              <a:t>; </a:t>
            </a:r>
            <a:r>
              <a:rPr lang="ru-RU" sz="2400" dirty="0" err="1">
                <a:latin typeface="Lazydog" panose="020B0604020202020204" charset="0"/>
              </a:rPr>
              <a:t>готовність</a:t>
            </a:r>
            <a:r>
              <a:rPr lang="ru-RU" sz="2400" dirty="0">
                <a:latin typeface="Lazydog" panose="020B0604020202020204" charset="0"/>
              </a:rPr>
              <a:t> до </a:t>
            </a:r>
            <a:r>
              <a:rPr lang="ru-RU" sz="2400" dirty="0" err="1">
                <a:latin typeface="Lazydog" panose="020B0604020202020204" charset="0"/>
              </a:rPr>
              <a:t>навчання</a:t>
            </a:r>
            <a:r>
              <a:rPr lang="ru-RU" sz="2400" dirty="0">
                <a:latin typeface="Lazydog" panose="020B0604020202020204" charset="0"/>
              </a:rPr>
              <a:t> на </a:t>
            </a:r>
            <a:r>
              <a:rPr lang="ru-RU" sz="2400" dirty="0" err="1">
                <a:latin typeface="Lazydog" panose="020B0604020202020204" charset="0"/>
              </a:rPr>
              <a:t>наступному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>
                <a:latin typeface="Lazydog" panose="020B0604020202020204" charset="0"/>
              </a:rPr>
              <a:t>кваліфікаційному</a:t>
            </a:r>
            <a:r>
              <a:rPr lang="ru-RU" sz="2400" dirty="0">
                <a:latin typeface="Lazydog" panose="020B0604020202020204" charset="0"/>
              </a:rPr>
              <a:t> </a:t>
            </a:r>
            <a:r>
              <a:rPr lang="ru-RU" sz="2400" dirty="0" err="1" smtClean="0">
                <a:latin typeface="Lazydog" panose="020B0604020202020204" charset="0"/>
              </a:rPr>
              <a:t>рівні</a:t>
            </a:r>
            <a:endParaRPr lang="ru-RU" sz="2400" dirty="0">
              <a:latin typeface="Lazydog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5365" y="1786829"/>
            <a:ext cx="9966242" cy="100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4"/>
              </a:lnSpc>
            </a:pP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1. </a:t>
            </a:r>
            <a:r>
              <a:rPr lang="en-US" sz="3105" dirty="0" err="1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Контрольно-оцінювальна</a:t>
            </a: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105" dirty="0" err="1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діяльність</a:t>
            </a: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105" dirty="0" err="1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вчителя</a:t>
            </a: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105" dirty="0" err="1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початкових</a:t>
            </a:r>
            <a:r>
              <a:rPr lang="en-US" sz="3105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105" dirty="0" err="1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класів</a:t>
            </a:r>
            <a:endParaRPr lang="en-US" sz="3105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891"/>
              </a:lnSpc>
            </a:pPr>
            <a:endParaRPr lang="en-US" sz="3105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911463" y="1347094"/>
            <a:ext cx="5235871" cy="5865029"/>
          </a:xfrm>
          <a:custGeom>
            <a:avLst/>
            <a:gdLst/>
            <a:ahLst/>
            <a:cxnLst/>
            <a:rect l="l" t="t" r="r" b="b"/>
            <a:pathLst>
              <a:path w="5235871" h="5865029">
                <a:moveTo>
                  <a:pt x="0" y="0"/>
                </a:moveTo>
                <a:lnTo>
                  <a:pt x="5235871" y="0"/>
                </a:lnTo>
                <a:lnTo>
                  <a:pt x="5235871" y="5865028"/>
                </a:lnTo>
                <a:lnTo>
                  <a:pt x="0" y="586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99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5400" y="1281040"/>
            <a:ext cx="13488943" cy="7032842"/>
            <a:chOff x="0" y="0"/>
            <a:chExt cx="17985257" cy="9377122"/>
          </a:xfrm>
        </p:grpSpPr>
        <p:sp>
          <p:nvSpPr>
            <p:cNvPr id="4" name="Freeform 4"/>
            <p:cNvSpPr/>
            <p:nvPr/>
          </p:nvSpPr>
          <p:spPr>
            <a:xfrm>
              <a:off x="3122384" y="0"/>
              <a:ext cx="14862874" cy="9377122"/>
            </a:xfrm>
            <a:custGeom>
              <a:avLst/>
              <a:gdLst/>
              <a:ahLst/>
              <a:cxnLst/>
              <a:rect l="l" t="t" r="r" b="b"/>
              <a:pathLst>
                <a:path w="14862874" h="9377122">
                  <a:moveTo>
                    <a:pt x="0" y="0"/>
                  </a:moveTo>
                  <a:lnTo>
                    <a:pt x="14862873" y="0"/>
                  </a:lnTo>
                  <a:lnTo>
                    <a:pt x="14862873" y="9377122"/>
                  </a:lnTo>
                  <a:lnTo>
                    <a:pt x="0" y="937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388705" cy="9377122"/>
            </a:xfrm>
            <a:custGeom>
              <a:avLst/>
              <a:gdLst/>
              <a:ahLst/>
              <a:cxnLst/>
              <a:rect l="l" t="t" r="r" b="b"/>
              <a:pathLst>
                <a:path w="8388705" h="9377122">
                  <a:moveTo>
                    <a:pt x="0" y="0"/>
                  </a:moveTo>
                  <a:lnTo>
                    <a:pt x="8388705" y="0"/>
                  </a:lnTo>
                  <a:lnTo>
                    <a:pt x="8388705" y="9377122"/>
                  </a:lnTo>
                  <a:lnTo>
                    <a:pt x="0" y="937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77177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1433211" y="893535"/>
              <a:ext cx="14232688" cy="7101672"/>
              <a:chOff x="0" y="0"/>
              <a:chExt cx="2191638" cy="109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91638" cy="1093560"/>
              </a:xfrm>
              <a:custGeom>
                <a:avLst/>
                <a:gdLst/>
                <a:ahLst/>
                <a:cxnLst/>
                <a:rect l="l" t="t" r="r" b="b"/>
                <a:pathLst>
                  <a:path w="2191638" h="1093560">
                    <a:moveTo>
                      <a:pt x="0" y="0"/>
                    </a:moveTo>
                    <a:lnTo>
                      <a:pt x="2191638" y="0"/>
                    </a:lnTo>
                    <a:lnTo>
                      <a:pt x="2191638" y="1093560"/>
                    </a:lnTo>
                    <a:lnTo>
                      <a:pt x="0" y="1093560"/>
                    </a:lnTo>
                    <a:close/>
                  </a:path>
                </a:pathLst>
              </a:custGeom>
              <a:solidFill>
                <a:srgbClr val="6B817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91638" cy="1131660"/>
              </a:xfrm>
              <a:prstGeom prst="rect">
                <a:avLst/>
              </a:prstGeom>
            </p:spPr>
            <p:txBody>
              <a:bodyPr lIns="65165" tIns="65165" rIns="65165" bIns="6516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683541" y="6737416"/>
              <a:ext cx="1849298" cy="2546154"/>
            </a:xfrm>
            <a:custGeom>
              <a:avLst/>
              <a:gdLst/>
              <a:ahLst/>
              <a:cxnLst/>
              <a:rect l="l" t="t" r="r" b="b"/>
              <a:pathLst>
                <a:path w="1849298" h="2546154">
                  <a:moveTo>
                    <a:pt x="0" y="0"/>
                  </a:moveTo>
                  <a:lnTo>
                    <a:pt x="1849297" y="0"/>
                  </a:lnTo>
                  <a:lnTo>
                    <a:pt x="1849297" y="2546154"/>
                  </a:lnTo>
                  <a:lnTo>
                    <a:pt x="0" y="254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376785" t="-144702" r="-4372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117433" y="2770651"/>
            <a:ext cx="4810413" cy="10798887"/>
            <a:chOff x="0" y="0"/>
            <a:chExt cx="6413884" cy="143985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13884" cy="14398516"/>
            </a:xfrm>
            <a:custGeom>
              <a:avLst/>
              <a:gdLst/>
              <a:ahLst/>
              <a:cxnLst/>
              <a:rect l="l" t="t" r="r" b="b"/>
              <a:pathLst>
                <a:path w="6413884" h="14398516">
                  <a:moveTo>
                    <a:pt x="0" y="0"/>
                  </a:moveTo>
                  <a:lnTo>
                    <a:pt x="6413884" y="0"/>
                  </a:lnTo>
                  <a:lnTo>
                    <a:pt x="6413884" y="14398516"/>
                  </a:lnTo>
                  <a:lnTo>
                    <a:pt x="0" y="14398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421008"/>
              <a:ext cx="1192430" cy="1281405"/>
            </a:xfrm>
            <a:custGeom>
              <a:avLst/>
              <a:gdLst/>
              <a:ahLst/>
              <a:cxnLst/>
              <a:rect l="l" t="t" r="r" b="b"/>
              <a:pathLst>
                <a:path w="1192430" h="1281405">
                  <a:moveTo>
                    <a:pt x="0" y="0"/>
                  </a:moveTo>
                  <a:lnTo>
                    <a:pt x="1192430" y="0"/>
                  </a:lnTo>
                  <a:lnTo>
                    <a:pt x="1192430" y="1281405"/>
                  </a:lnTo>
                  <a:lnTo>
                    <a:pt x="0" y="1281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t="-110894" r="-437883" b="-912755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7075799" y="663555"/>
            <a:ext cx="1704094" cy="1713440"/>
          </a:xfrm>
          <a:custGeom>
            <a:avLst/>
            <a:gdLst/>
            <a:ahLst/>
            <a:cxnLst/>
            <a:rect l="l" t="t" r="r" b="b"/>
            <a:pathLst>
              <a:path w="1704094" h="1713440">
                <a:moveTo>
                  <a:pt x="0" y="0"/>
                </a:moveTo>
                <a:lnTo>
                  <a:pt x="1704095" y="0"/>
                </a:lnTo>
                <a:lnTo>
                  <a:pt x="1704095" y="1713441"/>
                </a:lnTo>
                <a:lnTo>
                  <a:pt x="0" y="17134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58056" y="1934375"/>
            <a:ext cx="9439105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uk-UA" sz="6999" dirty="0" smtClean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НРК</a:t>
            </a:r>
            <a:endParaRPr lang="en-US" sz="69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72989" y="2781300"/>
            <a:ext cx="9209238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Lazydog" panose="020B0604020202020204" charset="0"/>
              </a:rPr>
              <a:t>Аспекти </a:t>
            </a:r>
            <a:r>
              <a:rPr lang="uk-UA" sz="2400" dirty="0" err="1" smtClean="0">
                <a:solidFill>
                  <a:schemeClr val="bg1"/>
                </a:solidFill>
                <a:latin typeface="Lazydog" panose="020B0604020202020204" charset="0"/>
              </a:rPr>
              <a:t>компетентностей</a:t>
            </a:r>
            <a:endParaRPr lang="uk-UA" sz="2400" dirty="0" smtClean="0">
              <a:solidFill>
                <a:schemeClr val="bg1"/>
              </a:solidFill>
              <a:latin typeface="Lazydog" panose="020B0604020202020204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мотиваційний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охоплює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результати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на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досягнення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яких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спрямована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діяльність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і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мотиви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спонукають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діяльності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когнітивний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який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виявляється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володінні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учнем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предметним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змістом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;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Lazydog" panose="020B0604020202020204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операційно-діяльнісний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представлений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досвідом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застосування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предметних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знань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умінь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навичок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;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Lazydog" panose="020B0604020202020204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рефлексивний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виражений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здатністю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учня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здійснювати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самоконтроль,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самоаналіз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самооцінювання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власної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Lazydog" panose="020B0604020202020204" charset="0"/>
              </a:rPr>
              <a:t>діяльності</a:t>
            </a:r>
            <a:r>
              <a:rPr lang="ru-RU" sz="2400" dirty="0">
                <a:solidFill>
                  <a:schemeClr val="bg1"/>
                </a:solidFill>
                <a:latin typeface="Lazydog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4376899"/>
            <a:ext cx="7099983" cy="5499260"/>
            <a:chOff x="0" y="0"/>
            <a:chExt cx="9466644" cy="73323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66644" cy="7332346"/>
            </a:xfrm>
            <a:custGeom>
              <a:avLst/>
              <a:gdLst/>
              <a:ahLst/>
              <a:cxnLst/>
              <a:rect l="l" t="t" r="r" b="b"/>
              <a:pathLst>
                <a:path w="9466644" h="7332346">
                  <a:moveTo>
                    <a:pt x="0" y="0"/>
                  </a:moveTo>
                  <a:lnTo>
                    <a:pt x="9466644" y="0"/>
                  </a:lnTo>
                  <a:lnTo>
                    <a:pt x="9466644" y="7332346"/>
                  </a:lnTo>
                  <a:lnTo>
                    <a:pt x="0" y="7332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4163350" y="181478"/>
              <a:ext cx="3926052" cy="1791707"/>
            </a:xfrm>
            <a:custGeom>
              <a:avLst/>
              <a:gdLst/>
              <a:ahLst/>
              <a:cxnLst/>
              <a:rect l="l" t="t" r="r" b="b"/>
              <a:pathLst>
                <a:path w="3926052" h="1791707">
                  <a:moveTo>
                    <a:pt x="3926052" y="0"/>
                  </a:moveTo>
                  <a:lnTo>
                    <a:pt x="0" y="0"/>
                  </a:lnTo>
                  <a:lnTo>
                    <a:pt x="0" y="1791707"/>
                  </a:lnTo>
                  <a:lnTo>
                    <a:pt x="3926052" y="1791707"/>
                  </a:lnTo>
                  <a:lnTo>
                    <a:pt x="392605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2833099" y="1028700"/>
            <a:ext cx="3491184" cy="1834459"/>
          </a:xfrm>
          <a:custGeom>
            <a:avLst/>
            <a:gdLst/>
            <a:ahLst/>
            <a:cxnLst/>
            <a:rect l="l" t="t" r="r" b="b"/>
            <a:pathLst>
              <a:path w="3491184" h="1834459">
                <a:moveTo>
                  <a:pt x="0" y="0"/>
                </a:moveTo>
                <a:lnTo>
                  <a:pt x="3491185" y="0"/>
                </a:lnTo>
                <a:lnTo>
                  <a:pt x="3491185" y="1834459"/>
                </a:lnTo>
                <a:lnTo>
                  <a:pt x="0" y="1834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459183" y="4623876"/>
            <a:ext cx="81153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b="1" dirty="0">
                <a:latin typeface="Lazydog" panose="020B0604020202020204" charset="0"/>
              </a:rPr>
              <a:t>П</a:t>
            </a:r>
            <a:r>
              <a:rPr lang="ru-RU" b="1" dirty="0" err="1">
                <a:latin typeface="Lazydog" panose="020B0604020202020204" charset="0"/>
              </a:rPr>
              <a:t>ризначення</a:t>
            </a:r>
            <a:r>
              <a:rPr lang="ru-RU" b="1" dirty="0">
                <a:latin typeface="Lazydog" panose="020B0604020202020204" charset="0"/>
              </a:rPr>
              <a:t> </a:t>
            </a:r>
            <a:r>
              <a:rPr lang="uk-UA" b="1" dirty="0">
                <a:latin typeface="Lazydog" panose="020B0604020202020204" charset="0"/>
              </a:rPr>
              <a:t>контролю:</a:t>
            </a:r>
            <a:endParaRPr lang="ru-RU" dirty="0">
              <a:latin typeface="Lazydog" panose="020B0604020202020204" charset="0"/>
            </a:endParaRPr>
          </a:p>
          <a:p>
            <a:r>
              <a:rPr lang="uk-UA" dirty="0">
                <a:latin typeface="Lazydog" panose="020B0604020202020204" charset="0"/>
              </a:rPr>
              <a:t>-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сприяння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своєчасному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виявленню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недоліків</a:t>
            </a:r>
            <a:r>
              <a:rPr lang="ru-RU" dirty="0">
                <a:latin typeface="Lazydog" panose="020B0604020202020204" charset="0"/>
              </a:rPr>
              <a:t> в </a:t>
            </a:r>
            <a:r>
              <a:rPr lang="ru-RU" dirty="0" err="1">
                <a:latin typeface="Lazydog" panose="020B0604020202020204" charset="0"/>
              </a:rPr>
              <a:t>опановуванні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змісту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освіти</a:t>
            </a:r>
            <a:r>
              <a:rPr lang="ru-RU" dirty="0">
                <a:latin typeface="Lazydog" panose="020B0604020202020204" charset="0"/>
              </a:rPr>
              <a:t>; </a:t>
            </a:r>
          </a:p>
          <a:p>
            <a:r>
              <a:rPr lang="uk-UA" dirty="0">
                <a:latin typeface="Lazydog" panose="020B0604020202020204" charset="0"/>
              </a:rPr>
              <a:t>- </a:t>
            </a:r>
            <a:r>
              <a:rPr lang="ru-RU" dirty="0" err="1">
                <a:latin typeface="Lazydog" panose="020B0604020202020204" charset="0"/>
              </a:rPr>
              <a:t>установлення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рівня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готовності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засвоювати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новий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навчальний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матеріал</a:t>
            </a:r>
            <a:r>
              <a:rPr lang="ru-RU" dirty="0">
                <a:latin typeface="Lazydog" panose="020B0604020202020204" charset="0"/>
              </a:rPr>
              <a:t>;</a:t>
            </a:r>
          </a:p>
          <a:p>
            <a:r>
              <a:rPr lang="uk-UA" dirty="0">
                <a:latin typeface="Lazydog" panose="020B0604020202020204" charset="0"/>
              </a:rPr>
              <a:t>- </a:t>
            </a:r>
            <a:r>
              <a:rPr lang="ru-RU" dirty="0" err="1">
                <a:latin typeface="Lazydog" panose="020B0604020202020204" charset="0"/>
              </a:rPr>
              <a:t>формування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вміння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відповідально</a:t>
            </a:r>
            <a:r>
              <a:rPr lang="ru-RU" dirty="0">
                <a:latin typeface="Lazydog" panose="020B0604020202020204" charset="0"/>
              </a:rPr>
              <a:t> й </a:t>
            </a:r>
            <a:r>
              <a:rPr lang="ru-RU" dirty="0" err="1">
                <a:latin typeface="Lazydog" panose="020B0604020202020204" charset="0"/>
              </a:rPr>
              <a:t>зосереджено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працювати</a:t>
            </a:r>
            <a:r>
              <a:rPr lang="ru-RU" dirty="0">
                <a:latin typeface="Lazydog" panose="020B0604020202020204" charset="0"/>
              </a:rPr>
              <a:t>, </a:t>
            </a:r>
            <a:r>
              <a:rPr lang="ru-RU" dirty="0" err="1">
                <a:latin typeface="Lazydog" panose="020B0604020202020204" charset="0"/>
              </a:rPr>
              <a:t>користуватися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прийомами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самоперевірки</a:t>
            </a:r>
            <a:r>
              <a:rPr lang="ru-RU" dirty="0">
                <a:latin typeface="Lazydog" panose="020B0604020202020204" charset="0"/>
              </a:rPr>
              <a:t> та самоконтролю;</a:t>
            </a:r>
          </a:p>
          <a:p>
            <a:r>
              <a:rPr lang="uk-UA" dirty="0">
                <a:latin typeface="Lazydog" panose="020B0604020202020204" charset="0"/>
              </a:rPr>
              <a:t>- </a:t>
            </a:r>
            <a:r>
              <a:rPr lang="ru-RU" dirty="0" err="1">
                <a:latin typeface="Lazydog" panose="020B0604020202020204" charset="0"/>
              </a:rPr>
              <a:t>вироблення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відповідальності</a:t>
            </a:r>
            <a:r>
              <a:rPr lang="ru-RU" dirty="0">
                <a:latin typeface="Lazydog" panose="020B0604020202020204" charset="0"/>
              </a:rPr>
              <a:t> </a:t>
            </a:r>
            <a:r>
              <a:rPr lang="ru-RU" dirty="0" err="1">
                <a:latin typeface="Lazydog" panose="020B0604020202020204" charset="0"/>
              </a:rPr>
              <a:t>учнів</a:t>
            </a:r>
            <a:r>
              <a:rPr lang="ru-RU" dirty="0">
                <a:latin typeface="Lazydog" panose="020B0604020202020204" charset="0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15157" y="738984"/>
            <a:ext cx="94869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>
                <a:latin typeface="Lazydog" panose="020B0604020202020204" charset="0"/>
              </a:rPr>
              <a:t>Контроль навчальних результатів учнів</a:t>
            </a:r>
            <a:r>
              <a:rPr lang="uk-UA" i="1" dirty="0">
                <a:latin typeface="Lazydog" panose="020B0604020202020204" charset="0"/>
              </a:rPr>
              <a:t> </a:t>
            </a:r>
            <a:r>
              <a:rPr lang="uk-UA" dirty="0">
                <a:latin typeface="Lazydog" panose="020B0604020202020204" charset="0"/>
              </a:rPr>
              <a:t>– структурний компонент процесу навчання, який здійснюється на всіх його етапах шляхом перевірки (виявлення і вимірювання) й оцінювання результатів навчання; за його допомогою встановлюються зв’язки між </a:t>
            </a:r>
            <a:r>
              <a:rPr lang="uk-UA" dirty="0" err="1">
                <a:latin typeface="Lazydog" panose="020B0604020202020204" charset="0"/>
              </a:rPr>
              <a:t>запроєктованими</a:t>
            </a:r>
            <a:r>
              <a:rPr lang="uk-UA" dirty="0">
                <a:latin typeface="Lazydog" panose="020B0604020202020204" charset="0"/>
              </a:rPr>
              <a:t>, реалізованими і вихідними рівнями освіти, оцінюються досягнення учнів, виявляються недоліки в їхніх знаннях і уміннях.</a:t>
            </a:r>
            <a:endParaRPr lang="ru-RU" dirty="0">
              <a:latin typeface="Lazydog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323" y="2111261"/>
            <a:ext cx="20474646" cy="11479827"/>
            <a:chOff x="0" y="0"/>
            <a:chExt cx="27299528" cy="15306436"/>
          </a:xfrm>
        </p:grpSpPr>
        <p:sp>
          <p:nvSpPr>
            <p:cNvPr id="3" name="Freeform 3"/>
            <p:cNvSpPr/>
            <p:nvPr/>
          </p:nvSpPr>
          <p:spPr>
            <a:xfrm>
              <a:off x="391336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4" y="0"/>
                  </a:lnTo>
                  <a:lnTo>
                    <a:pt x="17677904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30288" y="0"/>
              <a:ext cx="17677905" cy="9985553"/>
            </a:xfrm>
            <a:custGeom>
              <a:avLst/>
              <a:gdLst/>
              <a:ahLst/>
              <a:cxnLst/>
              <a:rect l="l" t="t" r="r" b="b"/>
              <a:pathLst>
                <a:path w="17677905" h="9985553">
                  <a:moveTo>
                    <a:pt x="0" y="0"/>
                  </a:moveTo>
                  <a:lnTo>
                    <a:pt x="17677905" y="0"/>
                  </a:lnTo>
                  <a:lnTo>
                    <a:pt x="17677905" y="9985553"/>
                  </a:lnTo>
                  <a:lnTo>
                    <a:pt x="0" y="998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3337" b="-270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853820"/>
              <a:ext cx="27299528" cy="6452616"/>
            </a:xfrm>
            <a:custGeom>
              <a:avLst/>
              <a:gdLst/>
              <a:ahLst/>
              <a:cxnLst/>
              <a:rect l="l" t="t" r="r" b="b"/>
              <a:pathLst>
                <a:path w="27299528" h="6452616">
                  <a:moveTo>
                    <a:pt x="0" y="0"/>
                  </a:moveTo>
                  <a:lnTo>
                    <a:pt x="27299528" y="0"/>
                  </a:lnTo>
                  <a:lnTo>
                    <a:pt x="27299528" y="6452616"/>
                  </a:lnTo>
                  <a:lnTo>
                    <a:pt x="0" y="645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78489" y="8570597"/>
              <a:ext cx="18267978" cy="1515394"/>
            </a:xfrm>
            <a:custGeom>
              <a:avLst/>
              <a:gdLst/>
              <a:ahLst/>
              <a:cxnLst/>
              <a:rect l="l" t="t" r="r" b="b"/>
              <a:pathLst>
                <a:path w="18267978" h="1515394">
                  <a:moveTo>
                    <a:pt x="0" y="0"/>
                  </a:moveTo>
                  <a:lnTo>
                    <a:pt x="18267979" y="0"/>
                  </a:lnTo>
                  <a:lnTo>
                    <a:pt x="18267979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7372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971896" y="8570597"/>
              <a:ext cx="15749143" cy="1515394"/>
            </a:xfrm>
            <a:custGeom>
              <a:avLst/>
              <a:gdLst/>
              <a:ahLst/>
              <a:cxnLst/>
              <a:rect l="l" t="t" r="r" b="b"/>
              <a:pathLst>
                <a:path w="15749143" h="1515394">
                  <a:moveTo>
                    <a:pt x="0" y="0"/>
                  </a:moveTo>
                  <a:lnTo>
                    <a:pt x="15749143" y="0"/>
                  </a:lnTo>
                  <a:lnTo>
                    <a:pt x="15749143" y="1515393"/>
                  </a:lnTo>
                  <a:lnTo>
                    <a:pt x="0" y="1515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5993" t="-73727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4376899"/>
            <a:ext cx="7099983" cy="5499260"/>
            <a:chOff x="0" y="0"/>
            <a:chExt cx="9466644" cy="73323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66644" cy="7332346"/>
            </a:xfrm>
            <a:custGeom>
              <a:avLst/>
              <a:gdLst/>
              <a:ahLst/>
              <a:cxnLst/>
              <a:rect l="l" t="t" r="r" b="b"/>
              <a:pathLst>
                <a:path w="9466644" h="7332346">
                  <a:moveTo>
                    <a:pt x="0" y="0"/>
                  </a:moveTo>
                  <a:lnTo>
                    <a:pt x="9466644" y="0"/>
                  </a:lnTo>
                  <a:lnTo>
                    <a:pt x="9466644" y="7332346"/>
                  </a:lnTo>
                  <a:lnTo>
                    <a:pt x="0" y="7332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4163350" y="181478"/>
              <a:ext cx="3926052" cy="1791707"/>
            </a:xfrm>
            <a:custGeom>
              <a:avLst/>
              <a:gdLst/>
              <a:ahLst/>
              <a:cxnLst/>
              <a:rect l="l" t="t" r="r" b="b"/>
              <a:pathLst>
                <a:path w="3926052" h="1791707">
                  <a:moveTo>
                    <a:pt x="3926052" y="0"/>
                  </a:moveTo>
                  <a:lnTo>
                    <a:pt x="0" y="0"/>
                  </a:lnTo>
                  <a:lnTo>
                    <a:pt x="0" y="1791707"/>
                  </a:lnTo>
                  <a:lnTo>
                    <a:pt x="3926052" y="1791707"/>
                  </a:lnTo>
                  <a:lnTo>
                    <a:pt x="392605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2833099" y="1028700"/>
            <a:ext cx="3491184" cy="1834459"/>
          </a:xfrm>
          <a:custGeom>
            <a:avLst/>
            <a:gdLst/>
            <a:ahLst/>
            <a:cxnLst/>
            <a:rect l="l" t="t" r="r" b="b"/>
            <a:pathLst>
              <a:path w="3491184" h="1834459">
                <a:moveTo>
                  <a:pt x="0" y="0"/>
                </a:moveTo>
                <a:lnTo>
                  <a:pt x="3491185" y="0"/>
                </a:lnTo>
                <a:lnTo>
                  <a:pt x="3491185" y="1834459"/>
                </a:lnTo>
                <a:lnTo>
                  <a:pt x="0" y="1834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534400" y="4623876"/>
            <a:ext cx="904008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000" dirty="0" smtClean="0">
                <a:latin typeface="Lazydog" panose="020B0604020202020204" charset="0"/>
              </a:rPr>
              <a:t>Вимоги до контролю:</a:t>
            </a:r>
          </a:p>
          <a:p>
            <a:r>
              <a:rPr lang="uk-UA" sz="2000" dirty="0" smtClean="0">
                <a:latin typeface="Lazydog" panose="020B0604020202020204" charset="0"/>
              </a:rPr>
              <a:t> </a:t>
            </a:r>
            <a:r>
              <a:rPr lang="uk-UA" sz="2000" dirty="0">
                <a:latin typeface="Lazydog" panose="020B0604020202020204" charset="0"/>
              </a:rPr>
              <a:t>дотримання об’єктивності, конкретності й цілеспрямованості</a:t>
            </a:r>
            <a:r>
              <a:rPr lang="uk-UA" sz="2000" dirty="0" smtClean="0">
                <a:latin typeface="Lazydog" panose="020B0604020202020204" charset="0"/>
              </a:rPr>
              <a:t>, </a:t>
            </a:r>
            <a:r>
              <a:rPr lang="uk-UA" sz="2000" dirty="0">
                <a:latin typeface="Lazydog" panose="020B0604020202020204" charset="0"/>
              </a:rPr>
              <a:t>урахування закономірностей освітнього процесу</a:t>
            </a:r>
            <a:r>
              <a:rPr lang="uk-UA" sz="2000" dirty="0" smtClean="0">
                <a:latin typeface="Lazydog" panose="020B0604020202020204" charset="0"/>
              </a:rPr>
              <a:t>;</a:t>
            </a:r>
          </a:p>
          <a:p>
            <a:r>
              <a:rPr lang="uk-UA" sz="2000" dirty="0" smtClean="0">
                <a:latin typeface="Lazydog" panose="020B0604020202020204" charset="0"/>
              </a:rPr>
              <a:t> </a:t>
            </a:r>
            <a:r>
              <a:rPr lang="uk-UA" sz="2000" dirty="0">
                <a:latin typeface="Lazydog" panose="020B0604020202020204" charset="0"/>
              </a:rPr>
              <a:t>системність і систематичність на основі вибору найдоцільніших для даного проміжку часу видів контролю, визначення оптимальних термінів для здійснення; регулярність і неперервність виконання; </a:t>
            </a:r>
            <a:endParaRPr lang="uk-UA" sz="2000" dirty="0" smtClean="0">
              <a:latin typeface="Lazydog" panose="020B0604020202020204" charset="0"/>
            </a:endParaRPr>
          </a:p>
          <a:p>
            <a:r>
              <a:rPr lang="uk-UA" sz="2000" dirty="0" smtClean="0">
                <a:latin typeface="Lazydog" panose="020B0604020202020204" charset="0"/>
              </a:rPr>
              <a:t>діалектичний </a:t>
            </a:r>
            <a:r>
              <a:rPr lang="uk-UA" sz="2000" dirty="0">
                <a:latin typeface="Lazydog" panose="020B0604020202020204" charset="0"/>
              </a:rPr>
              <a:t>підхід до визначення й аналізу результатів роботи.</a:t>
            </a:r>
            <a:endParaRPr lang="ru-RU" sz="2000" dirty="0">
              <a:latin typeface="Lazydog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15157" y="738984"/>
            <a:ext cx="94869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err="1" smtClean="0">
                <a:latin typeface="Lazydog" panose="020B0604020202020204" charset="0"/>
              </a:rPr>
              <a:t>З</a:t>
            </a:r>
            <a:r>
              <a:rPr lang="ru-RU" sz="2000" b="1" dirty="0" err="1" smtClean="0">
                <a:latin typeface="Lazydog" panose="020B0604020202020204" charset="0"/>
              </a:rPr>
              <a:t>авдання</a:t>
            </a:r>
            <a:r>
              <a:rPr lang="ru-RU" sz="2000" b="1" dirty="0" smtClean="0">
                <a:latin typeface="Lazydog" panose="020B0604020202020204" charset="0"/>
              </a:rPr>
              <a:t> </a:t>
            </a:r>
            <a:r>
              <a:rPr lang="ru-RU" sz="2000" b="1" dirty="0">
                <a:latin typeface="Lazydog" panose="020B0604020202020204" charset="0"/>
              </a:rPr>
              <a:t>контролю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навчальних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 smtClean="0">
                <a:latin typeface="Lazydog" panose="020B0604020202020204" charset="0"/>
              </a:rPr>
              <a:t>досягненьі</a:t>
            </a:r>
            <a:r>
              <a:rPr lang="ru-RU" sz="2000" dirty="0">
                <a:latin typeface="Lazydog" panose="020B0604020202020204" charset="0"/>
              </a:rPr>
              <a:t>: </a:t>
            </a:r>
            <a:endParaRPr lang="ru-RU" sz="2000" dirty="0" smtClean="0">
              <a:latin typeface="Lazydog" panose="020B0604020202020204" charset="0"/>
            </a:endParaRPr>
          </a:p>
          <a:p>
            <a:r>
              <a:rPr lang="ru-RU" sz="2000" dirty="0" err="1" smtClean="0">
                <a:latin typeface="Lazydog" panose="020B0604020202020204" charset="0"/>
              </a:rPr>
              <a:t>виявлення</a:t>
            </a:r>
            <a:r>
              <a:rPr lang="ru-RU" sz="2000" dirty="0" smtClean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рівня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правильності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обсягу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глибини</a:t>
            </a:r>
            <a:r>
              <a:rPr lang="ru-RU" sz="2000" dirty="0">
                <a:latin typeface="Lazydog" panose="020B0604020202020204" charset="0"/>
              </a:rPr>
              <a:t> та </a:t>
            </a:r>
            <a:r>
              <a:rPr lang="ru-RU" sz="2000" dirty="0" err="1">
                <a:latin typeface="Lazydog" panose="020B0604020202020204" charset="0"/>
              </a:rPr>
              <a:t>дієвості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засвоєних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учнями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знань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отримання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інформації</a:t>
            </a:r>
            <a:r>
              <a:rPr lang="ru-RU" sz="2000" dirty="0">
                <a:latin typeface="Lazydog" panose="020B0604020202020204" charset="0"/>
              </a:rPr>
              <a:t> про характер </a:t>
            </a:r>
            <a:r>
              <a:rPr lang="ru-RU" sz="2000" dirty="0" err="1">
                <a:latin typeface="Lazydog" panose="020B0604020202020204" charset="0"/>
              </a:rPr>
              <a:t>пізнавальної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діяльності</a:t>
            </a:r>
            <a:r>
              <a:rPr lang="ru-RU" sz="2000" dirty="0">
                <a:latin typeface="Lazydog" panose="020B0604020202020204" charset="0"/>
              </a:rPr>
              <a:t>, про </a:t>
            </a:r>
            <a:r>
              <a:rPr lang="ru-RU" sz="2000" dirty="0" err="1">
                <a:latin typeface="Lazydog" panose="020B0604020202020204" charset="0"/>
              </a:rPr>
              <a:t>рівень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самостійності</a:t>
            </a:r>
            <a:r>
              <a:rPr lang="ru-RU" sz="2000" dirty="0">
                <a:latin typeface="Lazydog" panose="020B0604020202020204" charset="0"/>
              </a:rPr>
              <a:t> та </a:t>
            </a:r>
            <a:r>
              <a:rPr lang="ru-RU" sz="2000" dirty="0" err="1">
                <a:latin typeface="Lazydog" panose="020B0604020202020204" charset="0"/>
              </a:rPr>
              <a:t>активності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учнів</a:t>
            </a:r>
            <a:r>
              <a:rPr lang="ru-RU" sz="2000" dirty="0">
                <a:latin typeface="Lazydog" panose="020B0604020202020204" charset="0"/>
              </a:rPr>
              <a:t> в </a:t>
            </a:r>
            <a:r>
              <a:rPr lang="ru-RU" sz="2000" dirty="0" err="1">
                <a:latin typeface="Lazydog" panose="020B0604020202020204" charset="0"/>
              </a:rPr>
              <a:t>освітньому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процесі</a:t>
            </a:r>
            <a:r>
              <a:rPr lang="ru-RU" sz="2000" dirty="0">
                <a:latin typeface="Lazydog" panose="020B0604020202020204" charset="0"/>
              </a:rPr>
              <a:t>, </a:t>
            </a:r>
            <a:r>
              <a:rPr lang="ru-RU" sz="2000" dirty="0" err="1">
                <a:latin typeface="Lazydog" panose="020B0604020202020204" charset="0"/>
              </a:rPr>
              <a:t>встановлення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ефективності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методів</a:t>
            </a:r>
            <a:r>
              <a:rPr lang="ru-RU" sz="2000" dirty="0">
                <a:latin typeface="Lazydog" panose="020B0604020202020204" charset="0"/>
              </a:rPr>
              <a:t>, форм і </a:t>
            </a:r>
            <a:r>
              <a:rPr lang="ru-RU" sz="2000" dirty="0" err="1">
                <a:latin typeface="Lazydog" panose="020B0604020202020204" charset="0"/>
              </a:rPr>
              <a:t>способів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їхнього</a:t>
            </a:r>
            <a:r>
              <a:rPr lang="ru-RU" sz="2000" dirty="0">
                <a:latin typeface="Lazydog" panose="020B0604020202020204" charset="0"/>
              </a:rPr>
              <a:t> </a:t>
            </a:r>
            <a:r>
              <a:rPr lang="ru-RU" sz="2000" dirty="0" err="1">
                <a:latin typeface="Lazydog" panose="020B0604020202020204" charset="0"/>
              </a:rPr>
              <a:t>навчання</a:t>
            </a:r>
            <a:r>
              <a:rPr lang="uk-UA" sz="2000" dirty="0">
                <a:latin typeface="Lazydog" panose="020B0604020202020204" charset="0"/>
              </a:rPr>
              <a:t>.</a:t>
            </a:r>
            <a:endParaRPr lang="ru-RU" sz="2000" dirty="0">
              <a:latin typeface="Lazydog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76663" y="1564277"/>
            <a:ext cx="10334675" cy="6971208"/>
            <a:chOff x="0" y="0"/>
            <a:chExt cx="13779566" cy="9294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9566" cy="9294944"/>
            </a:xfrm>
            <a:custGeom>
              <a:avLst/>
              <a:gdLst/>
              <a:ahLst/>
              <a:cxnLst/>
              <a:rect l="l" t="t" r="r" b="b"/>
              <a:pathLst>
                <a:path w="13779566" h="9294944">
                  <a:moveTo>
                    <a:pt x="0" y="0"/>
                  </a:moveTo>
                  <a:lnTo>
                    <a:pt x="13779566" y="0"/>
                  </a:lnTo>
                  <a:lnTo>
                    <a:pt x="13779566" y="9294944"/>
                  </a:lnTo>
                  <a:lnTo>
                    <a:pt x="0" y="929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5000" y="708726"/>
              <a:ext cx="11829567" cy="5600542"/>
              <a:chOff x="0" y="0"/>
              <a:chExt cx="2343506" cy="1109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43506" cy="1109500"/>
              </a:xfrm>
              <a:custGeom>
                <a:avLst/>
                <a:gdLst/>
                <a:ahLst/>
                <a:cxnLst/>
                <a:rect l="l" t="t" r="r" b="b"/>
                <a:pathLst>
                  <a:path w="2343506" h="1109500">
                    <a:moveTo>
                      <a:pt x="0" y="0"/>
                    </a:moveTo>
                    <a:lnTo>
                      <a:pt x="2343506" y="0"/>
                    </a:lnTo>
                    <a:lnTo>
                      <a:pt x="2343506" y="1109500"/>
                    </a:lnTo>
                    <a:lnTo>
                      <a:pt x="0" y="1109500"/>
                    </a:lnTo>
                    <a:close/>
                  </a:path>
                </a:pathLst>
              </a:custGeom>
              <a:solidFill>
                <a:srgbClr val="57609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343506" cy="1147600"/>
              </a:xfrm>
              <a:prstGeom prst="rect">
                <a:avLst/>
              </a:prstGeom>
            </p:spPr>
            <p:txBody>
              <a:bodyPr lIns="50653" tIns="50653" rIns="50653" bIns="5065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313358" y="8438280"/>
            <a:ext cx="15661283" cy="8514043"/>
          </a:xfrm>
          <a:custGeom>
            <a:avLst/>
            <a:gdLst/>
            <a:ahLst/>
            <a:cxnLst/>
            <a:rect l="l" t="t" r="r" b="b"/>
            <a:pathLst>
              <a:path w="15661283" h="8514043">
                <a:moveTo>
                  <a:pt x="0" y="0"/>
                </a:moveTo>
                <a:lnTo>
                  <a:pt x="15661284" y="0"/>
                </a:lnTo>
                <a:lnTo>
                  <a:pt x="15661284" y="8514043"/>
                </a:lnTo>
                <a:lnTo>
                  <a:pt x="0" y="8514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633485" y="1564277"/>
            <a:ext cx="4098354" cy="2153499"/>
          </a:xfrm>
          <a:custGeom>
            <a:avLst/>
            <a:gdLst/>
            <a:ahLst/>
            <a:cxnLst/>
            <a:rect l="l" t="t" r="r" b="b"/>
            <a:pathLst>
              <a:path w="4098354" h="2153499">
                <a:moveTo>
                  <a:pt x="4098354" y="0"/>
                </a:moveTo>
                <a:lnTo>
                  <a:pt x="0" y="0"/>
                </a:lnTo>
                <a:lnTo>
                  <a:pt x="0" y="2153499"/>
                </a:lnTo>
                <a:lnTo>
                  <a:pt x="4098354" y="2153499"/>
                </a:lnTo>
                <a:lnTo>
                  <a:pt x="40983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26379" y="5300462"/>
            <a:ext cx="1476347" cy="3235024"/>
          </a:xfrm>
          <a:custGeom>
            <a:avLst/>
            <a:gdLst/>
            <a:ahLst/>
            <a:cxnLst/>
            <a:rect l="l" t="t" r="r" b="b"/>
            <a:pathLst>
              <a:path w="1476347" h="3235024">
                <a:moveTo>
                  <a:pt x="0" y="0"/>
                </a:moveTo>
                <a:lnTo>
                  <a:pt x="1476347" y="0"/>
                </a:lnTo>
                <a:lnTo>
                  <a:pt x="1476347" y="3235023"/>
                </a:lnTo>
                <a:lnTo>
                  <a:pt x="0" y="3235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089669" y="2779914"/>
            <a:ext cx="810866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Lazydog" panose="020B0604020202020204" charset="0"/>
              </a:rPr>
              <a:t>Контроль здійснюється на всіх етапах процесу навчання </a:t>
            </a:r>
            <a:r>
              <a:rPr lang="uk-UA" sz="2800" dirty="0" smtClean="0">
                <a:solidFill>
                  <a:schemeClr val="bg1"/>
                </a:solidFill>
                <a:latin typeface="Lazydog" panose="020B0604020202020204" charset="0"/>
              </a:rPr>
              <a:t>шляхом: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Lazydog" panose="020B0604020202020204" charset="0"/>
              </a:rPr>
              <a:t> - </a:t>
            </a:r>
            <a:r>
              <a:rPr lang="uk-UA" sz="2800" i="1" dirty="0" smtClean="0">
                <a:solidFill>
                  <a:schemeClr val="bg1"/>
                </a:solidFill>
                <a:latin typeface="Lazydog" panose="020B0604020202020204" charset="0"/>
              </a:rPr>
              <a:t>перевірки </a:t>
            </a:r>
            <a:r>
              <a:rPr lang="uk-UA" sz="2800" dirty="0">
                <a:solidFill>
                  <a:schemeClr val="bg1"/>
                </a:solidFill>
                <a:latin typeface="Lazydog" panose="020B0604020202020204" charset="0"/>
              </a:rPr>
              <a:t>(виявлення) </a:t>
            </a:r>
          </a:p>
          <a:p>
            <a:pPr algn="ctr"/>
            <a:r>
              <a:rPr lang="uk-UA" sz="2800" i="1" dirty="0" smtClean="0">
                <a:solidFill>
                  <a:schemeClr val="bg1"/>
                </a:solidFill>
                <a:latin typeface="Lazydog" panose="020B0604020202020204" charset="0"/>
              </a:rPr>
              <a:t>- оцінювання </a:t>
            </a:r>
            <a:r>
              <a:rPr lang="uk-UA" sz="2800" dirty="0">
                <a:solidFill>
                  <a:schemeClr val="bg1"/>
                </a:solidFill>
                <a:latin typeface="Lazydog" panose="020B0604020202020204" charset="0"/>
              </a:rPr>
              <a:t>(вимірювання) результатів навчання</a:t>
            </a:r>
            <a:endParaRPr lang="en-US" sz="2800" dirty="0">
              <a:solidFill>
                <a:schemeClr val="bg1"/>
              </a:solidFill>
              <a:latin typeface="Lazydog" panose="020B0604020202020204" charset="0"/>
              <a:ea typeface="Lazydog"/>
              <a:cs typeface="Lazydog"/>
              <a:sym typeface="Lazydog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663297" y="2641027"/>
            <a:ext cx="6832266" cy="13866223"/>
            <a:chOff x="0" y="0"/>
            <a:chExt cx="9109688" cy="18488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09688" cy="18488297"/>
            </a:xfrm>
            <a:custGeom>
              <a:avLst/>
              <a:gdLst/>
              <a:ahLst/>
              <a:cxnLst/>
              <a:rect l="l" t="t" r="r" b="b"/>
              <a:pathLst>
                <a:path w="9109688" h="18488297">
                  <a:moveTo>
                    <a:pt x="0" y="0"/>
                  </a:moveTo>
                  <a:lnTo>
                    <a:pt x="9109688" y="0"/>
                  </a:lnTo>
                  <a:lnTo>
                    <a:pt x="9109688" y="18488297"/>
                  </a:lnTo>
                  <a:lnTo>
                    <a:pt x="0" y="18488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731028"/>
              <a:ext cx="9109688" cy="14757269"/>
            </a:xfrm>
            <a:custGeom>
              <a:avLst/>
              <a:gdLst/>
              <a:ahLst/>
              <a:cxnLst/>
              <a:rect l="l" t="t" r="r" b="b"/>
              <a:pathLst>
                <a:path w="9109688" h="14757269">
                  <a:moveTo>
                    <a:pt x="0" y="0"/>
                  </a:moveTo>
                  <a:lnTo>
                    <a:pt x="9109688" y="0"/>
                  </a:lnTo>
                  <a:lnTo>
                    <a:pt x="9109688" y="14757269"/>
                  </a:lnTo>
                  <a:lnTo>
                    <a:pt x="0" y="1475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t="-25282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0352"/>
            <a:ext cx="18288000" cy="10330171"/>
          </a:xfrm>
          <a:custGeom>
            <a:avLst/>
            <a:gdLst/>
            <a:ahLst/>
            <a:cxnLst/>
            <a:rect l="l" t="t" r="r" b="b"/>
            <a:pathLst>
              <a:path w="18288000" h="10330171">
                <a:moveTo>
                  <a:pt x="0" y="0"/>
                </a:moveTo>
                <a:lnTo>
                  <a:pt x="18288000" y="0"/>
                </a:lnTo>
                <a:lnTo>
                  <a:pt x="18288000" y="10330172"/>
                </a:lnTo>
                <a:lnTo>
                  <a:pt x="0" y="10330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337" b="-2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76663" y="1564277"/>
            <a:ext cx="10334675" cy="6971208"/>
            <a:chOff x="0" y="0"/>
            <a:chExt cx="13779566" cy="9294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9566" cy="9294944"/>
            </a:xfrm>
            <a:custGeom>
              <a:avLst/>
              <a:gdLst/>
              <a:ahLst/>
              <a:cxnLst/>
              <a:rect l="l" t="t" r="r" b="b"/>
              <a:pathLst>
                <a:path w="13779566" h="9294944">
                  <a:moveTo>
                    <a:pt x="0" y="0"/>
                  </a:moveTo>
                  <a:lnTo>
                    <a:pt x="13779566" y="0"/>
                  </a:lnTo>
                  <a:lnTo>
                    <a:pt x="13779566" y="9294944"/>
                  </a:lnTo>
                  <a:lnTo>
                    <a:pt x="0" y="929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5000" y="708726"/>
              <a:ext cx="11829567" cy="5600542"/>
              <a:chOff x="0" y="0"/>
              <a:chExt cx="2343506" cy="1109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43506" cy="1109500"/>
              </a:xfrm>
              <a:custGeom>
                <a:avLst/>
                <a:gdLst/>
                <a:ahLst/>
                <a:cxnLst/>
                <a:rect l="l" t="t" r="r" b="b"/>
                <a:pathLst>
                  <a:path w="2343506" h="1109500">
                    <a:moveTo>
                      <a:pt x="0" y="0"/>
                    </a:moveTo>
                    <a:lnTo>
                      <a:pt x="2343506" y="0"/>
                    </a:lnTo>
                    <a:lnTo>
                      <a:pt x="2343506" y="1109500"/>
                    </a:lnTo>
                    <a:lnTo>
                      <a:pt x="0" y="1109500"/>
                    </a:lnTo>
                    <a:close/>
                  </a:path>
                </a:pathLst>
              </a:custGeom>
              <a:solidFill>
                <a:srgbClr val="57609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343506" cy="1147600"/>
              </a:xfrm>
              <a:prstGeom prst="rect">
                <a:avLst/>
              </a:prstGeom>
            </p:spPr>
            <p:txBody>
              <a:bodyPr lIns="50653" tIns="50653" rIns="50653" bIns="5065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313358" y="8438280"/>
            <a:ext cx="15661283" cy="8514043"/>
          </a:xfrm>
          <a:custGeom>
            <a:avLst/>
            <a:gdLst/>
            <a:ahLst/>
            <a:cxnLst/>
            <a:rect l="l" t="t" r="r" b="b"/>
            <a:pathLst>
              <a:path w="15661283" h="8514043">
                <a:moveTo>
                  <a:pt x="0" y="0"/>
                </a:moveTo>
                <a:lnTo>
                  <a:pt x="15661284" y="0"/>
                </a:lnTo>
                <a:lnTo>
                  <a:pt x="15661284" y="8514043"/>
                </a:lnTo>
                <a:lnTo>
                  <a:pt x="0" y="8514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633485" y="1564277"/>
            <a:ext cx="4098354" cy="2153499"/>
          </a:xfrm>
          <a:custGeom>
            <a:avLst/>
            <a:gdLst/>
            <a:ahLst/>
            <a:cxnLst/>
            <a:rect l="l" t="t" r="r" b="b"/>
            <a:pathLst>
              <a:path w="4098354" h="2153499">
                <a:moveTo>
                  <a:pt x="4098354" y="0"/>
                </a:moveTo>
                <a:lnTo>
                  <a:pt x="0" y="0"/>
                </a:lnTo>
                <a:lnTo>
                  <a:pt x="0" y="2153499"/>
                </a:lnTo>
                <a:lnTo>
                  <a:pt x="4098354" y="2153499"/>
                </a:lnTo>
                <a:lnTo>
                  <a:pt x="40983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26379" y="5300462"/>
            <a:ext cx="1476347" cy="3235024"/>
          </a:xfrm>
          <a:custGeom>
            <a:avLst/>
            <a:gdLst/>
            <a:ahLst/>
            <a:cxnLst/>
            <a:rect l="l" t="t" r="r" b="b"/>
            <a:pathLst>
              <a:path w="1476347" h="3235024">
                <a:moveTo>
                  <a:pt x="0" y="0"/>
                </a:moveTo>
                <a:lnTo>
                  <a:pt x="1476347" y="0"/>
                </a:lnTo>
                <a:lnTo>
                  <a:pt x="1476347" y="3235023"/>
                </a:lnTo>
                <a:lnTo>
                  <a:pt x="0" y="3235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14520" y="2324100"/>
            <a:ext cx="8283811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Lazydog" panose="020B0604020202020204" charset="0"/>
              </a:rPr>
              <a:t>О</a:t>
            </a:r>
            <a:r>
              <a:rPr lang="uk-UA" b="1" dirty="0" smtClean="0">
                <a:solidFill>
                  <a:schemeClr val="bg1"/>
                </a:solidFill>
                <a:latin typeface="Lazydog" panose="020B0604020202020204" charset="0"/>
              </a:rPr>
              <a:t>цінювання</a:t>
            </a:r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– це процедура формування кількісної та якісної характеристики досягнутих учнями в навчанні результатів, яка регулюється принципами об’єктивності, систематичності, диференційованості, конфіденційності, індивідуального </a:t>
            </a:r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підходу.</a:t>
            </a:r>
          </a:p>
          <a:p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Lazydog" panose="020B0604020202020204" charset="0"/>
              </a:rPr>
              <a:t>Оцінка</a:t>
            </a:r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Lazydog" panose="020B0604020202020204" charset="0"/>
              </a:rPr>
              <a:t>– оцінне судження в усній або письмовій формі щодо якості певної діяльності; кількісний вимірник (бал), який кваліфікує виконану особою роботу відповідно до норм оцінювання; умовне позначення у вигляді числа, букви чи іншого </a:t>
            </a:r>
            <a:r>
              <a:rPr lang="uk-UA" dirty="0" smtClean="0">
                <a:solidFill>
                  <a:schemeClr val="bg1"/>
                </a:solidFill>
                <a:latin typeface="Lazydog" panose="020B0604020202020204" charset="0"/>
              </a:rPr>
              <a:t>символу.</a:t>
            </a:r>
          </a:p>
          <a:p>
            <a:endParaRPr lang="ru-RU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Lazydog" panose="020B0604020202020204" charset="0"/>
              </a:rPr>
              <a:t>Перевірка</a:t>
            </a:r>
            <a:r>
              <a:rPr lang="ru-RU" b="1" dirty="0" smtClean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Lazydog" panose="020B0604020202020204" charset="0"/>
              </a:rPr>
              <a:t>навчальних</a:t>
            </a:r>
            <a:r>
              <a:rPr lang="ru-RU" b="1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Lazydog" panose="020B0604020202020204" charset="0"/>
              </a:rPr>
              <a:t>досягнень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– система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дій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операцій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необхідних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визначення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засвоєних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учнями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компонентів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змісту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тенденцій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Lazydog" panose="020B0604020202020204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Lazydog" panose="020B0604020202020204" charset="0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684334" y="2641027"/>
            <a:ext cx="6832266" cy="13866223"/>
            <a:chOff x="0" y="0"/>
            <a:chExt cx="9109688" cy="18488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09688" cy="18488297"/>
            </a:xfrm>
            <a:custGeom>
              <a:avLst/>
              <a:gdLst/>
              <a:ahLst/>
              <a:cxnLst/>
              <a:rect l="l" t="t" r="r" b="b"/>
              <a:pathLst>
                <a:path w="9109688" h="18488297">
                  <a:moveTo>
                    <a:pt x="0" y="0"/>
                  </a:moveTo>
                  <a:lnTo>
                    <a:pt x="9109688" y="0"/>
                  </a:lnTo>
                  <a:lnTo>
                    <a:pt x="9109688" y="18488297"/>
                  </a:lnTo>
                  <a:lnTo>
                    <a:pt x="0" y="18488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731028"/>
              <a:ext cx="9109688" cy="14757269"/>
            </a:xfrm>
            <a:custGeom>
              <a:avLst/>
              <a:gdLst/>
              <a:ahLst/>
              <a:cxnLst/>
              <a:rect l="l" t="t" r="r" b="b"/>
              <a:pathLst>
                <a:path w="9109688" h="14757269">
                  <a:moveTo>
                    <a:pt x="0" y="0"/>
                  </a:moveTo>
                  <a:lnTo>
                    <a:pt x="9109688" y="0"/>
                  </a:lnTo>
                  <a:lnTo>
                    <a:pt x="9109688" y="14757269"/>
                  </a:lnTo>
                  <a:lnTo>
                    <a:pt x="0" y="1475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t="-25282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264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1984</Words>
  <Application>Microsoft Office PowerPoint</Application>
  <PresentationFormat>Произвольный</PresentationFormat>
  <Paragraphs>194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Dekko</vt:lpstr>
      <vt:lpstr>Arial</vt:lpstr>
      <vt:lpstr>Lazydog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spelling</dc:title>
  <cp:lastModifiedBy>Yuliia</cp:lastModifiedBy>
  <cp:revision>27</cp:revision>
  <dcterms:created xsi:type="dcterms:W3CDTF">2006-08-16T00:00:00Z</dcterms:created>
  <dcterms:modified xsi:type="dcterms:W3CDTF">2024-11-07T17:37:17Z</dcterms:modified>
  <dc:identifier>DAGVJ_qX4KU</dc:identifier>
</cp:coreProperties>
</file>