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9" r:id="rId5"/>
    <p:sldId id="261" r:id="rId6"/>
    <p:sldId id="263" r:id="rId7"/>
    <p:sldId id="264" r:id="rId8"/>
    <p:sldId id="281" r:id="rId9"/>
    <p:sldId id="265" r:id="rId10"/>
    <p:sldId id="269" r:id="rId11"/>
    <p:sldId id="280" r:id="rId12"/>
    <p:sldId id="271" r:id="rId13"/>
    <p:sldId id="270" r:id="rId14"/>
    <p:sldId id="272" r:id="rId15"/>
    <p:sldId id="273" r:id="rId16"/>
    <p:sldId id="276" r:id="rId17"/>
    <p:sldId id="275" r:id="rId18"/>
    <p:sldId id="277" r:id="rId19"/>
    <p:sldId id="278" r:id="rId20"/>
    <p:sldId id="282" r:id="rId21"/>
    <p:sldId id="283" r:id="rId22"/>
    <p:sldId id="285" r:id="rId23"/>
    <p:sldId id="286" r:id="rId24"/>
    <p:sldId id="284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57417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6069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42532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35336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068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17137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4593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1048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6524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4458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9699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58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fld id="{DF7A2ABD-BF27-45FF-A29F-8AD616DA8C78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7654"/>
            <a:ext cx="7772400" cy="1102519"/>
          </a:xfrm>
        </p:spPr>
        <p:txBody>
          <a:bodyPr>
            <a:noAutofit/>
          </a:bodyPr>
          <a:lstStyle/>
          <a:p>
            <a:r>
              <a:rPr lang="uk-U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Д</a:t>
            </a: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ослідження функції </a:t>
            </a:r>
            <a:b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та побудови її графіка.</a:t>
            </a:r>
            <a:endParaRPr lang="uk-UA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71576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916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Схема дослідження функції   на монотонність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</p:spPr>
            <p:txBody>
              <a:bodyPr>
                <a:normAutofit/>
              </a:bodyPr>
              <a:lstStyle/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область визначення функції  </a:t>
                </a:r>
                <a14:m>
                  <m:oMath xmlns:m="http://schemas.openxmlformats.org/officeDocument/2006/math">
                    <m:r>
                      <a:rPr lang="en-US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похідну цієї функції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критичні точки </a:t>
                </a:r>
                <a:r>
                  <a:rPr lang="uk-UA" sz="23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функції </a:t>
                </a: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(з’ясувати, в яких точках похідна дорівнює 0 або не існує)</a:t>
                </a:r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Розв’язавши нерівності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)&lt;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знайти знак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кожному з отриманих проміжків (знак можна визначити, обчисливши значення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будь-якій точці </a:t>
                </a:r>
                <a:r>
                  <a:rPr lang="uk-UA" sz="2300" b="1" dirty="0" err="1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проміжка</a:t>
                </a: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)</a:t>
                </a:r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  <a:blipFill rotWithShape="0">
                <a:blip r:embed="rId2"/>
                <a:stretch>
                  <a:fillRect l="-963" t="-813" r="-10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1996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bject.com.ua/textbook/mathematics/10klas_2/10klas_2.files/image13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809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753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853"/>
            <a:ext cx="8229600" cy="857250"/>
          </a:xfrm>
        </p:spPr>
        <p:txBody>
          <a:bodyPr/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Дослідження </a:t>
            </a:r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функції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22187" r="38304" b="29333"/>
          <a:stretch/>
        </p:blipFill>
        <p:spPr bwMode="auto">
          <a:xfrm>
            <a:off x="611560" y="987574"/>
            <a:ext cx="3062866" cy="3975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5978" y="999103"/>
                <a:ext cx="5040560" cy="375493"/>
              </a:xfrm>
              <a:ln>
                <a:solidFill>
                  <a:schemeClr val="bg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Розглянемо функцію </a:t>
                </a:r>
                <a14:m>
                  <m:oMath xmlns:m="http://schemas.openxmlformats.org/officeDocument/2006/math">
                    <m:r>
                      <a:rPr lang="uk-UA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uk-UA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. </a:t>
                </a:r>
                <a:endParaRPr lang="en-US" sz="20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5978" y="999103"/>
                <a:ext cx="5040560" cy="375493"/>
              </a:xfrm>
              <a:blipFill rotWithShape="1">
                <a:blip r:embed="rId3"/>
                <a:stretch>
                  <a:fillRect l="-1086" t="-12698" b="-269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23928" y="2931790"/>
            <a:ext cx="4968552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  <a:ea typeface="Times New Roman"/>
              </a:rPr>
              <a:t>Кожна </a:t>
            </a:r>
            <a:r>
              <a:rPr lang="uk-UA" sz="2400" b="1" dirty="0">
                <a:latin typeface="Bookman Old Style" panose="02050604050505020204" pitchFamily="18" charset="0"/>
                <a:ea typeface="Times New Roman"/>
              </a:rPr>
              <a:t>точка екстремуму функції є критичною точкою, проте не кожна критична точка є екстремумом функції.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23928" y="2183574"/>
                <a:ext cx="49685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uk-UA" sz="2000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Похідна  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в цій точці </a:t>
                </a:r>
                <a:r>
                  <a:rPr lang="uk-UA" sz="2000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дорівнює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0</a:t>
                </a:r>
              </a:p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.</a:t>
                </a:r>
                <a:endParaRPr lang="ru-RU" sz="2000" b="1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3574"/>
                <a:ext cx="496855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0" t="-3968" b="-13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23928" y="1374655"/>
                <a:ext cx="2897203" cy="407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Її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. </a:t>
                </a:r>
                <a:endParaRPr lang="en-US" sz="20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74655"/>
                <a:ext cx="2897203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2096" t="-4412" b="-2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913660" y="1778111"/>
            <a:ext cx="4978820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Одна критична точка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х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 = 0. </a:t>
            </a:r>
          </a:p>
        </p:txBody>
      </p:sp>
    </p:spTree>
    <p:extLst>
      <p:ext uri="{BB962C8B-B14F-4D97-AF65-F5344CB8AC3E}">
        <p14:creationId xmlns:p14="http://schemas.microsoft.com/office/powerpoint/2010/main" val="35202320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uk-UA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Дослідити функцію </a:t>
                </a:r>
                <a14:m>
                  <m:oMath xmlns:m="http://schemas.openxmlformats.org/officeDocument/2006/math"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=4</m:t>
                    </m:r>
                    <m:sSup>
                      <m:sSupPr>
                        <m:ctrlPr>
                          <a:rPr lang="ru-RU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+6</m:t>
                    </m:r>
                    <m:sSup>
                      <m:sSupPr>
                        <m:ctrlPr>
                          <a:rPr lang="ru-RU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−8</m:t>
                    </m:r>
                  </m:oMath>
                </a14:m>
                <a:r>
                  <a:rPr lang="uk-UA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ru-RU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на </a:t>
                </a:r>
                <a:r>
                  <a:rPr lang="ru-RU" sz="32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монотонн</a:t>
                </a:r>
                <a:r>
                  <a:rPr lang="uk-UA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і</a:t>
                </a:r>
                <a:r>
                  <a:rPr lang="ru-RU" sz="32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сть</a:t>
                </a:r>
                <a:endParaRPr lang="ru-RU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347614"/>
            <a:ext cx="4038600" cy="79208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lvl="0">
              <a:lnSpc>
                <a:spcPct val="124000"/>
              </a:lnSpc>
              <a:spcBef>
                <a:spcPts val="0"/>
              </a:spcBef>
              <a:buFont typeface="+mj-lt"/>
              <a:buAutoNum type="arabicParenR"/>
            </a:pPr>
            <a:r>
              <a:rPr lang="uk-UA" sz="2100" b="1" dirty="0" smtClean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Знайдемо область визначення функції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347614"/>
            <a:ext cx="4104456" cy="57606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uk-UA" sz="1800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1800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1800" b="1" dirty="0">
                <a:latin typeface="Bookman Old Style" panose="02050604050505020204" pitchFamily="18" charset="0"/>
                <a:ea typeface="Calibri"/>
                <a:cs typeface="Times New Roman"/>
              </a:rPr>
              <a:t>(</a:t>
            </a:r>
            <a:r>
              <a:rPr lang="uk-UA" sz="1800" b="1" i="1" dirty="0"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1800" b="1" dirty="0">
                <a:latin typeface="Bookman Old Style" panose="02050604050505020204" pitchFamily="18" charset="0"/>
                <a:ea typeface="Calibri"/>
                <a:cs typeface="Times New Roman"/>
              </a:rPr>
              <a:t>) = </a:t>
            </a:r>
            <a:r>
              <a:rPr lang="uk-UA" sz="1800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R</a:t>
            </a:r>
            <a:endParaRPr lang="ru-RU" sz="18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41158" y="2032581"/>
                <a:ext cx="4104456" cy="4070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58" y="2032581"/>
                <a:ext cx="4104456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14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44008" y="2503783"/>
                <a:ext cx="4104456" cy="80021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uk-UA" sz="2000" b="1" i="1" dirty="0" smtClean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lvl="0" algn="ctr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  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503783"/>
                <a:ext cx="4104456" cy="800219"/>
              </a:xfrm>
              <a:prstGeom prst="rect">
                <a:avLst/>
              </a:prstGeom>
              <a:blipFill rotWithShape="1">
                <a:blip r:embed="rId4"/>
                <a:stretch>
                  <a:fillRect t="-1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33087" y="2029447"/>
            <a:ext cx="4032448" cy="3858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uk-UA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2) Знайдемо 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похідну</a:t>
            </a:r>
            <a:endParaRPr lang="ru-RU" b="1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354" y="2503783"/>
            <a:ext cx="40123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3) Знай</a:t>
            </a:r>
            <a:r>
              <a:rPr lang="ru-RU" b="1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демо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критичні точки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9461" y="3218575"/>
            <a:ext cx="4046099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4) Позначимо 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критичні точки на області визначення функції та знайдемо знак похідної на кожному з отриманих проміжків.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44008" y="3224900"/>
                <a:ext cx="4104456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,          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uk-UA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en-US" b="1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24900"/>
                <a:ext cx="4104456" cy="410882"/>
              </a:xfrm>
              <a:prstGeom prst="rect">
                <a:avLst/>
              </a:prstGeom>
              <a:blipFill rotWithShape="1">
                <a:blip r:embed="rId5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4984077" y="3848671"/>
            <a:ext cx="3947617" cy="342705"/>
            <a:chOff x="1180708" y="-408889"/>
            <a:chExt cx="3590325" cy="342900"/>
          </a:xfrm>
          <a:effectLst/>
        </p:grpSpPr>
        <p:sp>
          <p:nvSpPr>
            <p:cNvPr id="38" name="Прямоугольник 37"/>
            <p:cNvSpPr/>
            <p:nvPr/>
          </p:nvSpPr>
          <p:spPr>
            <a:xfrm>
              <a:off x="4340232" y="-408889"/>
              <a:ext cx="430801" cy="3429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х</a:t>
              </a:r>
              <a:r>
                <a:rPr kumimoji="0" lang="uk-UA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1180708" y="-174620"/>
              <a:ext cx="3152775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211960" y="4408512"/>
                <a:ext cx="4824536" cy="6463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Bookman Old Style" panose="02050604050505020204" pitchFamily="18" charset="0"/>
                    <a:ea typeface="Times New Roman"/>
                  </a:rPr>
                  <a:t>проміжки: зростання  </a:t>
                </a:r>
                <a14:m>
                  <m:oMath xmlns:m="http://schemas.openxmlformats.org/officeDocument/2006/math"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ru-RU" b="1" i="1" u="sng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−∞;−</m:t>
                        </m:r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]</m:t>
                        </m:r>
                      </m:e>
                    </m:d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∪[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;+∞)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спадання 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∈[−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; 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]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:endParaRPr lang="ru-RU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408512"/>
                <a:ext cx="482453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81" t="-63636" b="-6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6867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5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Достатні умови екстремуму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sz="half" idx="1"/>
          </p:nvPr>
        </p:nvSpPr>
        <p:spPr>
          <a:xfrm>
            <a:off x="349225" y="1673127"/>
            <a:ext cx="4038600" cy="254555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uk-UA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Якщо в критичній точці функція неперервна та її похідна </a:t>
            </a:r>
            <a:r>
              <a:rPr lang="uk-UA" sz="2400" b="1" u="sng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міняє</a:t>
            </a:r>
            <a:r>
              <a:rPr lang="uk-UA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знак з плюса на мінус, то ця критична точка є точкою максимуму, а якщо з мінуса на плюс, то точкою мінімуму.</a:t>
            </a:r>
            <a:endParaRPr lang="ru-RU" sz="2400" b="1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49415" y="1852850"/>
            <a:ext cx="940513" cy="551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max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43312" y="1857814"/>
            <a:ext cx="940513" cy="5516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min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739829" y="1334294"/>
            <a:ext cx="6166189" cy="1790787"/>
            <a:chOff x="3707904" y="1563637"/>
            <a:chExt cx="6166189" cy="179078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707904" y="2358009"/>
              <a:ext cx="6166189" cy="996415"/>
              <a:chOff x="3818669" y="2395159"/>
              <a:chExt cx="6055424" cy="95926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818669" y="2395159"/>
                <a:ext cx="6055424" cy="959264"/>
                <a:chOff x="169" y="103955"/>
                <a:chExt cx="5116554" cy="740964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576348" y="103955"/>
                  <a:ext cx="563355" cy="41021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у</a:t>
                  </a:r>
                  <a:r>
                    <a:rPr kumimoji="0" lang="en-US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'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169" y="164087"/>
                  <a:ext cx="5116554" cy="680832"/>
                  <a:chOff x="169" y="-82142"/>
                  <a:chExt cx="5116897" cy="681210"/>
                </a:xfrm>
              </p:grpSpPr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3365577" y="-49619"/>
                    <a:ext cx="462915" cy="342265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/>
                        <a:cs typeface="Times New Roman"/>
                      </a:rPr>
                      <a:t>+</a:t>
                    </a:r>
                    <a:endParaRPr kumimoji="0" lang="ru-RU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169" y="-82142"/>
                    <a:ext cx="5116897" cy="681210"/>
                    <a:chOff x="169" y="-82142"/>
                    <a:chExt cx="5116897" cy="681210"/>
                  </a:xfrm>
                </p:grpSpPr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1064311" y="-47153"/>
                      <a:ext cx="462915" cy="342265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15" name="Группа 14"/>
                    <p:cNvGrpSpPr/>
                    <p:nvPr/>
                  </p:nvGrpSpPr>
                  <p:grpSpPr>
                    <a:xfrm>
                      <a:off x="169" y="-82142"/>
                      <a:ext cx="5116897" cy="681210"/>
                      <a:chOff x="169" y="-82142"/>
                      <a:chExt cx="5116897" cy="681210"/>
                    </a:xfrm>
                  </p:grpSpPr>
                  <p:sp>
                    <p:nvSpPr>
                      <p:cNvPr id="16" name="Прямоугольник 15"/>
                      <p:cNvSpPr/>
                      <p:nvPr/>
                    </p:nvSpPr>
                    <p:spPr>
                      <a:xfrm>
                        <a:off x="2206869" y="-54163"/>
                        <a:ext cx="462915" cy="342265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uk-UA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Bookman Old Style" panose="02050604050505020204" pitchFamily="18" charset="0"/>
                            <a:ea typeface="Calibri"/>
                            <a:cs typeface="Times New Roman"/>
                          </a:rPr>
                          <a:t>‒</a:t>
                        </a:r>
                        <a:endPara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169" y="-82142"/>
                        <a:ext cx="5116897" cy="681210"/>
                        <a:chOff x="169" y="-134896"/>
                        <a:chExt cx="5116897" cy="681210"/>
                      </a:xfrm>
                    </p:grpSpPr>
                    <p:grpSp>
                      <p:nvGrpSpPr>
                        <p:cNvPr id="18" name="Группа 17"/>
                        <p:cNvGrpSpPr/>
                        <p:nvPr/>
                      </p:nvGrpSpPr>
                      <p:grpSpPr>
                        <a:xfrm>
                          <a:off x="169" y="-134896"/>
                          <a:ext cx="5116897" cy="657852"/>
                          <a:chOff x="169" y="-134896"/>
                          <a:chExt cx="5116897" cy="657852"/>
                        </a:xfrm>
                      </p:grpSpPr>
                      <p:grpSp>
                        <p:nvGrpSpPr>
                          <p:cNvPr id="23" name="Группа 22"/>
                          <p:cNvGrpSpPr/>
                          <p:nvPr/>
                        </p:nvGrpSpPr>
                        <p:grpSpPr>
                          <a:xfrm>
                            <a:off x="1693572" y="-35084"/>
                            <a:ext cx="2814421" cy="558040"/>
                            <a:chOff x="0" y="-35084"/>
                            <a:chExt cx="2814421" cy="558040"/>
                          </a:xfrm>
                        </p:grpSpPr>
                        <p:sp>
                          <p:nvSpPr>
                            <p:cNvPr id="30" name="Прямоугольник 29"/>
                            <p:cNvSpPr/>
                            <p:nvPr/>
                          </p:nvSpPr>
                          <p:spPr>
                            <a:xfrm>
                              <a:off x="2360565" y="-35084"/>
                              <a:ext cx="453856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х</a:t>
                              </a:r>
                              <a:r>
                                <a:rPr kumimoji="0" lang="uk-UA" sz="1800" b="1" i="0" u="none" strike="noStrike" kern="0" cap="none" spc="0" normalizeH="0" baseline="-2500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 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31" name="Прямоугольник 30"/>
                            <p:cNvSpPr/>
                            <p:nvPr/>
                          </p:nvSpPr>
                          <p:spPr>
                            <a:xfrm>
                              <a:off x="0" y="172085"/>
                              <a:ext cx="463640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‒1   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32" name="Прямоугольник 31"/>
                            <p:cNvSpPr/>
                            <p:nvPr/>
                          </p:nvSpPr>
                          <p:spPr>
                            <a:xfrm>
                              <a:off x="1043189" y="180056"/>
                              <a:ext cx="463550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0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" name="Группа 23"/>
                          <p:cNvGrpSpPr/>
                          <p:nvPr/>
                        </p:nvGrpSpPr>
                        <p:grpSpPr>
                          <a:xfrm>
                            <a:off x="169" y="-134896"/>
                            <a:ext cx="5116897" cy="650587"/>
                            <a:chOff x="169" y="-134896"/>
                            <a:chExt cx="5116897" cy="650587"/>
                          </a:xfrm>
                        </p:grpSpPr>
                        <p:cxnSp>
                          <p:nvCxnSpPr>
                            <p:cNvPr id="25" name="Прямая со стрелкой 24"/>
                            <p:cNvCxnSpPr/>
                            <p:nvPr/>
                          </p:nvCxnSpPr>
                          <p:spPr>
                            <a:xfrm flipV="1">
                              <a:off x="959476" y="206062"/>
                              <a:ext cx="3152775" cy="1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  <a:effectLst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6" name="Дуга 25"/>
                            <p:cNvSpPr/>
                            <p:nvPr/>
                          </p:nvSpPr>
                          <p:spPr>
                            <a:xfrm>
                              <a:off x="169" y="-106917"/>
                              <a:ext cx="1873706" cy="551237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27" name="Дуга 26"/>
                            <p:cNvSpPr/>
                            <p:nvPr/>
                          </p:nvSpPr>
                          <p:spPr>
                            <a:xfrm flipH="1">
                              <a:off x="2959480" y="-134896"/>
                              <a:ext cx="2157586" cy="650587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28" name="Дуга 27"/>
                            <p:cNvSpPr/>
                            <p:nvPr/>
                          </p:nvSpPr>
                          <p:spPr>
                            <a:xfrm>
                              <a:off x="1791656" y="-67095"/>
                              <a:ext cx="1151890" cy="546314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29" name="Дуга 28"/>
                            <p:cNvSpPr/>
                            <p:nvPr/>
                          </p:nvSpPr>
                          <p:spPr>
                            <a:xfrm flipH="1">
                              <a:off x="1873875" y="-67095"/>
                              <a:ext cx="1027778" cy="514985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9" name="Группа 18"/>
                        <p:cNvGrpSpPr/>
                        <p:nvPr/>
                      </p:nvGrpSpPr>
                      <p:grpSpPr>
                        <a:xfrm>
                          <a:off x="1139780" y="289774"/>
                          <a:ext cx="2594610" cy="256540"/>
                          <a:chOff x="0" y="0"/>
                          <a:chExt cx="2594914" cy="256987"/>
                        </a:xfrm>
                      </p:grpSpPr>
                      <p:cxnSp>
                        <p:nvCxnSpPr>
                          <p:cNvPr id="20" name="Прямая со стрелкой 19"/>
                          <p:cNvCxnSpPr/>
                          <p:nvPr/>
                        </p:nvCxnSpPr>
                        <p:spPr>
                          <a:xfrm flipV="1">
                            <a:off x="0" y="0"/>
                            <a:ext cx="470017" cy="22493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Прямая со стрелкой 20"/>
                          <p:cNvCxnSpPr/>
                          <p:nvPr/>
                        </p:nvCxnSpPr>
                        <p:spPr>
                          <a:xfrm flipV="1">
                            <a:off x="2125014" y="32197"/>
                            <a:ext cx="469900" cy="22479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Прямая со стрелкой 21"/>
                          <p:cNvCxnSpPr/>
                          <p:nvPr/>
                        </p:nvCxnSpPr>
                        <p:spPr>
                          <a:xfrm>
                            <a:off x="1107583" y="6439"/>
                            <a:ext cx="489217" cy="250548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</p:grpSp>
          </p:grpSp>
          <p:sp>
            <p:nvSpPr>
              <p:cNvPr id="33" name="Овал 32"/>
              <p:cNvSpPr/>
              <p:nvPr/>
            </p:nvSpPr>
            <p:spPr>
              <a:xfrm>
                <a:off x="6001407" y="2871033"/>
                <a:ext cx="89066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7270737" y="2870209"/>
                <a:ext cx="89066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00763" y="1563637"/>
                  <a:ext cx="2346155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763" y="1563637"/>
                  <a:ext cx="2346155" cy="407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434208" y="3479458"/>
                <a:ext cx="4444528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Знайдемо значення функції в точках максимуму і мінімуму: 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indent="4495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𝒎𝒂𝒙</m:t>
                        </m:r>
                      </m:sub>
                    </m:sSub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</m:oMath>
                </a14:m>
                <a:r>
                  <a:rPr lang="ru-RU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𝒎𝒊𝒏</m:t>
                        </m:r>
                      </m:sub>
                    </m:sSub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</m:oMath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08" y="3479458"/>
                <a:ext cx="4444528" cy="1366528"/>
              </a:xfrm>
              <a:prstGeom prst="rect">
                <a:avLst/>
              </a:prstGeom>
              <a:blipFill rotWithShape="1">
                <a:blip r:embed="rId3"/>
                <a:stretch>
                  <a:fillRect l="-1097" t="-893" r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0374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Загальна схема </a:t>
            </a:r>
            <a:b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</a:b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дослідження </a:t>
            </a:r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функції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6084" y="1275606"/>
                <a:ext cx="8568952" cy="3571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область визначення функції 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З’ясувати, чи є функція парною чи непарною (для тригонометричних функцій – періодичною)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точки перетину з осями координат (якщо їх можна знайти)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похідну цієї функції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її критичні точки (з’ясувати, в яких точках похідна дорівнює 0 або не існує)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проміжки знакосталості </a:t>
                </a:r>
                <a:r>
                  <a:rPr lang="uk-UA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функці</a:t>
                </a: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ї</a:t>
                </a:r>
                <a:r>
                  <a:rPr lang="uk-UA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та її екстремуми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У разі необхідності, знайти координати додаткових точок, щоб уточнити поведінку графіка функції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Побудувати графік функції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4" y="1275606"/>
                <a:ext cx="8568952" cy="3571299"/>
              </a:xfrm>
              <a:prstGeom prst="rect">
                <a:avLst/>
              </a:prstGeom>
              <a:blipFill rotWithShape="1">
                <a:blip r:embed="rId2"/>
                <a:stretch>
                  <a:fillRect l="-569" t="-341" r="-641" b="-1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2007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7494"/>
                <a:ext cx="8229600" cy="857250"/>
              </a:xfrm>
            </p:spPr>
            <p:txBody>
              <a:bodyPr>
                <a:noAutofit/>
              </a:bodyPr>
              <a:lstStyle/>
              <a:p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функцію </a:t>
                </a:r>
                <a: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побудувати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її графік</a:t>
                </a:r>
                <a:endParaRPr lang="ru-RU" sz="3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7494"/>
                <a:ext cx="8229600" cy="857250"/>
              </a:xfrm>
              <a:blipFill rotWithShape="0">
                <a:blip r:embed="rId2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75657" y="1491630"/>
            <a:ext cx="4180953" cy="3858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Область визначення функції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508109"/>
            <a:ext cx="118974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  <a:ea typeface="Calibri"/>
              </a:rPr>
              <a:t>D</a:t>
            </a:r>
            <a:r>
              <a:rPr lang="uk-UA" b="1" dirty="0">
                <a:latin typeface="Bookman Old Style" panose="02050604050505020204" pitchFamily="18" charset="0"/>
                <a:ea typeface="Calibri"/>
              </a:rPr>
              <a:t> (</a:t>
            </a:r>
            <a:r>
              <a:rPr lang="uk-UA" b="1" i="1" dirty="0">
                <a:latin typeface="Bookman Old Style" panose="02050604050505020204" pitchFamily="18" charset="0"/>
                <a:ea typeface="Calibri"/>
              </a:rPr>
              <a:t>у</a:t>
            </a:r>
            <a:r>
              <a:rPr lang="uk-UA" b="1" dirty="0">
                <a:latin typeface="Bookman Old Style" panose="02050604050505020204" pitchFamily="18" charset="0"/>
                <a:ea typeface="Calibri"/>
              </a:rPr>
              <a:t>) = </a:t>
            </a:r>
            <a:r>
              <a:rPr lang="uk-UA" b="1" i="1" dirty="0">
                <a:latin typeface="Bookman Old Style" panose="02050604050505020204" pitchFamily="18" charset="0"/>
                <a:ea typeface="Calibri"/>
              </a:rPr>
              <a:t>R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57" y="1980818"/>
            <a:ext cx="4180953" cy="7294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2. З’ясуємо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, чи є функція парною чи непарною.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73800" y="1982132"/>
                <a:ext cx="4390688" cy="109613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uk-UA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uk-UA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– </a:t>
                </a:r>
                <a:endParaRPr lang="uk-UA" b="1" i="1" dirty="0" smtClean="0">
                  <a:effectLst/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err="1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непарна</a:t>
                </a:r>
                <a:r>
                  <a:rPr lang="ru-RU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непер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і</a:t>
                </a:r>
                <a:r>
                  <a:rPr lang="ru-RU" b="1" dirty="0" err="1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одична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800" y="1982132"/>
                <a:ext cx="4390688" cy="1096134"/>
              </a:xfrm>
              <a:prstGeom prst="rect">
                <a:avLst/>
              </a:prstGeom>
              <a:blipFill rotWithShape="1">
                <a:blip r:embed="rId3"/>
                <a:stretch>
                  <a:fillRect l="-968" b="-49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75657" y="3144771"/>
            <a:ext cx="4180953" cy="704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3. Точки 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перетину з осями координат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98344" y="3144771"/>
                <a:ext cx="4320480" cy="21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 smtClean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х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: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у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= 0	</a:t>
                </a:r>
                <a:endParaRPr lang="uk-UA" b="1" dirty="0" smtClean="0">
                  <a:effectLst/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ru-RU" sz="1400" b="1" dirty="0" smtClean="0">
                    <a:ea typeface="Calibri"/>
                    <a:cs typeface="Times New Roman"/>
                  </a:rPr>
                  <a:t>,          </a:t>
                </a:r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ru-RU" sz="1400" b="1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або </m:t>
                    </m:r>
                  </m:oMath>
                </a14:m>
                <a:r>
                  <a:rPr lang="ru-RU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uk-UA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		      </a:t>
                </a:r>
                <a14:m>
                  <m:oMath xmlns:m="http://schemas.openxmlformats.org/officeDocument/2006/math"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=∓</m:t>
                    </m:r>
                    <m:rad>
                      <m:radPr>
                        <m:degHide m:val="on"/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uk-UA" sz="800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ru-RU" sz="800" dirty="0">
                  <a:ea typeface="Calibri"/>
                  <a:cs typeface="Times New Roman"/>
                </a:endParaRPr>
              </a:p>
              <a:p>
                <a:r>
                  <a:rPr lang="uk-UA" b="1" dirty="0" err="1">
                    <a:effectLst/>
                    <a:latin typeface="Bookman Old Style" panose="02050604050505020204" pitchFamily="18" charset="0"/>
                    <a:ea typeface="Times New Roman"/>
                  </a:rPr>
                  <a:t>О</a:t>
                </a:r>
                <a:r>
                  <a:rPr lang="uk-UA" b="1" i="1" dirty="0" err="1"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: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 = 0	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dirty="0">
                    <a:effectLst/>
                    <a:latin typeface="Times New Roman"/>
                    <a:ea typeface="Times New Roman"/>
                  </a:rPr>
                  <a:t>		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44" y="3144771"/>
                <a:ext cx="4320480" cy="2140266"/>
              </a:xfrm>
              <a:prstGeom prst="rect">
                <a:avLst/>
              </a:prstGeom>
              <a:blipFill rotWithShape="1">
                <a:blip r:embed="rId4"/>
                <a:stretch>
                  <a:fillRect l="-1128" t="-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27584" y="4136250"/>
                <a:ext cx="2576346" cy="694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e>
                        </m:rad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(−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b="1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endParaRPr lang="ru-RU" b="1" dirty="0">
                  <a:solidFill>
                    <a:prstClr val="black"/>
                  </a:solidFill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36250"/>
                <a:ext cx="2576346" cy="6946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203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</p:spPr>
            <p:txBody>
              <a:bodyPr>
                <a:noAutofit/>
              </a:bodyPr>
              <a:lstStyle/>
              <a:p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Дослідити функцію </a:t>
                </a:r>
                <a: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побудувати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її графік</a:t>
                </a:r>
                <a:endParaRPr lang="ru-RU" sz="3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  <a:blipFill rotWithShape="0">
                <a:blip r:embed="rId2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4104456" cy="72008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Bookman Old Style" panose="02050604050505020204" pitchFamily="18" charset="0"/>
                <a:ea typeface="Times New Roman"/>
              </a:rPr>
              <a:t>4. Знайдемо </a:t>
            </a:r>
            <a:r>
              <a:rPr lang="uk-UA" sz="1800" b="1" dirty="0">
                <a:latin typeface="Bookman Old Style" panose="02050604050505020204" pitchFamily="18" charset="0"/>
                <a:ea typeface="Times New Roman"/>
              </a:rPr>
              <a:t>похідну цієї функції  та її критичні точки</a:t>
            </a:r>
            <a:endParaRPr lang="ru-RU" sz="18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6016" y="1419622"/>
                <a:ext cx="4038600" cy="244827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</m:oMath>
                  </m:oMathPara>
                </a14:m>
                <a:endParaRPr lang="ru-RU" sz="2000" dirty="0" smtClean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ru-RU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=∓1</m:t>
                      </m:r>
                    </m:oMath>
                  </m:oMathPara>
                </a14:m>
                <a:endParaRPr lang="ru-RU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6016" y="1419622"/>
                <a:ext cx="4038600" cy="2448272"/>
              </a:xfr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5536" y="3939902"/>
            <a:ext cx="4176464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5. Знай</a:t>
            </a:r>
            <a:r>
              <a:rPr lang="ru-RU" b="1" dirty="0" err="1">
                <a:latin typeface="Bookman Old Style" panose="02050604050505020204" pitchFamily="18" charset="0"/>
                <a:ea typeface="Times New Roman"/>
                <a:cs typeface="Times New Roman"/>
              </a:rPr>
              <a:t>демо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 проміжки знакосталості функцій та її екстремуми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04048" y="4167346"/>
            <a:ext cx="3660463" cy="661881"/>
            <a:chOff x="1003008" y="52754"/>
            <a:chExt cx="3661022" cy="662940"/>
          </a:xfrm>
        </p:grpSpPr>
        <p:sp>
          <p:nvSpPr>
            <p:cNvPr id="7" name="Овал 6"/>
            <p:cNvSpPr/>
            <p:nvPr/>
          </p:nvSpPr>
          <p:spPr>
            <a:xfrm>
              <a:off x="1902532" y="372794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938125" y="368522"/>
              <a:ext cx="45085" cy="4508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03008" y="52754"/>
              <a:ext cx="3661022" cy="662940"/>
              <a:chOff x="1003008" y="0"/>
              <a:chExt cx="3661022" cy="66294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1693572" y="0"/>
                <a:ext cx="2970458" cy="662940"/>
                <a:chOff x="0" y="0"/>
                <a:chExt cx="2970458" cy="662940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2189408" y="0"/>
                  <a:ext cx="7810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х</a:t>
                  </a:r>
                  <a:r>
                    <a:rPr kumimoji="0" lang="uk-UA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297020"/>
                  <a:ext cx="46364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‒1   </a:t>
                  </a:r>
                  <a:endPara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1043189" y="320040"/>
                  <a:ext cx="4635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1</a:t>
                  </a:r>
                  <a:endPara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1003008" y="342900"/>
                <a:ext cx="3152775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60032" y="4140367"/>
                <a:ext cx="1207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−∞;−</m:t>
                    </m:r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 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140367"/>
                <a:ext cx="120795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040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949147" y="4542954"/>
                <a:ext cx="9414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(−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47" y="4542954"/>
                <a:ext cx="94140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48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991610" y="4075993"/>
                <a:ext cx="1077539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; +∞)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610" y="4075993"/>
                <a:ext cx="1077539" cy="410882"/>
              </a:xfrm>
              <a:prstGeom prst="rect">
                <a:avLst/>
              </a:prstGeom>
              <a:blipFill rotWithShape="1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7611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532455" y="2262315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– 3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00192" y="2291391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8184" y="2597200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max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91880" y="2597200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min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80028" y="1875229"/>
            <a:ext cx="3000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‒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68041" y="1882402"/>
            <a:ext cx="31611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+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1874540"/>
            <a:ext cx="3000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‒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</p:spPr>
            <p:txBody>
              <a:bodyPr>
                <a:noAutofit/>
              </a:bodyPr>
              <a:lstStyle/>
              <a:p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Дослідить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функцію </a:t>
                </a:r>
                <a: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побудувати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її графік</a:t>
                </a:r>
                <a:endParaRPr lang="ru-RU" sz="3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  <a:blipFill rotWithShape="0">
                <a:blip r:embed="rId2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Объект 19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24838963"/>
                  </p:ext>
                </p:extLst>
              </p:nvPr>
            </p:nvGraphicFramePr>
            <p:xfrm>
              <a:off x="395536" y="1491630"/>
              <a:ext cx="8291514" cy="1508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1919"/>
                    <a:gridCol w="1381919"/>
                    <a:gridCol w="1381919"/>
                    <a:gridCol w="1381919"/>
                    <a:gridCol w="1381919"/>
                    <a:gridCol w="1381919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х</a:t>
                          </a:r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−∞;−</m:t>
                              </m:r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0" dirty="0">
                              <a:effectLst/>
                              <a:latin typeface="Bookman Old Style" panose="02050604050505020204" pitchFamily="18" charset="0"/>
                            </a:rPr>
                            <a:t>1</a:t>
                          </a:r>
                          <a:endParaRPr lang="ru-RU" sz="2000" b="1" i="0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; +∞)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uk-UA" sz="20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sz="2000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Объект 19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24838963"/>
                  </p:ext>
                </p:extLst>
              </p:nvPr>
            </p:nvGraphicFramePr>
            <p:xfrm>
              <a:off x="395536" y="1491630"/>
              <a:ext cx="8291514" cy="1508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1919"/>
                    <a:gridCol w="1381919"/>
                    <a:gridCol w="1381919"/>
                    <a:gridCol w="1381919"/>
                    <a:gridCol w="1381919"/>
                    <a:gridCol w="1381919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х</a:t>
                          </a:r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885" t="-16393" r="-401770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0000" t="-16393" r="-300000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000" t="-16393" r="-200000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0" dirty="0">
                              <a:effectLst/>
                              <a:latin typeface="Bookman Old Style" panose="02050604050505020204" pitchFamily="18" charset="0"/>
                            </a:rPr>
                            <a:t>1</a:t>
                          </a:r>
                          <a:endParaRPr lang="ru-RU" sz="2000" b="1" i="0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99559" t="-16393" r="-441" b="-30655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109231" r="-499559" b="-18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sz="2000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226667" r="-49955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2246833" y="2355726"/>
            <a:ext cx="641985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709076" y="2366414"/>
            <a:ext cx="641985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885882" y="2355726"/>
            <a:ext cx="694230" cy="154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68019" y="3678985"/>
                <a:ext cx="8550695" cy="10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Знайдемо значення функції в точках </a:t>
                </a:r>
                <a:r>
                  <a:rPr lang="uk-UA" b="1" dirty="0" smtClean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максимуму </a:t>
                </a: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та мінімуму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𝒎𝒊𝒏</m:t>
                          </m:r>
                        </m:sub>
                      </m:sSub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𝒚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𝒎𝒂𝒙</m:t>
                          </m:r>
                        </m:sub>
                      </m:sSub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𝒚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9" y="3678985"/>
                <a:ext cx="8550695" cy="1062342"/>
              </a:xfrm>
              <a:prstGeom prst="rect">
                <a:avLst/>
              </a:prstGeom>
              <a:blipFill rotWithShape="1">
                <a:blip r:embed="rId4"/>
                <a:stretch>
                  <a:fillRect l="-570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018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5" grpId="0" animBg="1"/>
      <p:bldP spid="34" grpId="0" animBg="1"/>
      <p:bldP spid="22" grpId="0" animBg="1"/>
      <p:bldP spid="23" grpId="0" animBg="1"/>
      <p:bldP spid="21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3" t="16521" r="33371" b="38047"/>
          <a:stretch/>
        </p:blipFill>
        <p:spPr bwMode="auto">
          <a:xfrm>
            <a:off x="1691680" y="196885"/>
            <a:ext cx="554461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82680" y="555526"/>
                <a:ext cx="256679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uk-UA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=3</m:t>
                      </m:r>
                      <m:r>
                        <a:rPr lang="ru-RU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34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34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ru-RU" sz="34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80" y="555526"/>
                <a:ext cx="256679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9324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Пригадаємо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основні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властивості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функції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371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ФУНКЦІЯ </a:t>
            </a:r>
            <a:r>
              <a:rPr lang="uk-UA" sz="18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– це </a:t>
            </a:r>
            <a:r>
              <a:rPr lang="uk-UA" sz="1800" b="1" u="sng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залежність</a:t>
            </a:r>
            <a:r>
              <a:rPr lang="uk-UA" sz="18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при якій кожному елементу множини Х ставиться в відповідність єдиний елемент множини Y, тобто встановлена взаємно однозначна відповідність між елементами цих двох множин.</a:t>
            </a:r>
            <a:endParaRPr lang="uk-UA" sz="1800" b="1" dirty="0" smtClean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607822" y="2859782"/>
                <a:ext cx="8229600" cy="1944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Calibri"/>
                  </a:rPr>
                  <a:t>Позначають функцію </a:t>
                </a:r>
                <a14:m>
                  <m:oMath xmlns:m="http://schemas.openxmlformats.org/officeDocument/2006/math">
                    <m:r>
                      <a:rPr lang="uk-UA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ru-RU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</a:t>
                </a:r>
                <a:endParaRPr lang="uk-UA" sz="18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де </a:t>
                </a:r>
                <a:r>
                  <a:rPr lang="uk-UA" sz="2400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– незалежна змінна (аргумент), </a:t>
                </a:r>
                <a:endParaRPr lang="uk-UA" sz="18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2400" b="1" i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– залежна змінна (функція) </a:t>
                </a:r>
                <a:endParaRPr lang="uk-UA" sz="18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кажуть, що </a:t>
                </a:r>
                <a:r>
                  <a:rPr lang="uk-UA" sz="1800" b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змінна </a:t>
                </a:r>
                <a:r>
                  <a:rPr lang="uk-UA" sz="1800" b="1" i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sz="1800" b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 функціонально залежить від змінної </a:t>
                </a:r>
                <a:r>
                  <a:rPr lang="uk-UA" sz="1800" b="1" i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endParaRPr lang="ru-RU" b="1" u="sng" dirty="0">
                  <a:solidFill>
                    <a:srgbClr val="C0000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22" y="2859782"/>
                <a:ext cx="8229600" cy="19442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849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11510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NewRomanPSMT"/>
              </a:rPr>
              <a:t>Встановити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відповідність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між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похідними</a:t>
            </a:r>
            <a:r>
              <a:rPr lang="ru-RU" sz="2400" dirty="0">
                <a:latin typeface="TimesNewRomanPSMT"/>
              </a:rPr>
              <a:t> f '(х) </a:t>
            </a:r>
            <a:r>
              <a:rPr lang="ru-RU" sz="2400" dirty="0" err="1">
                <a:latin typeface="TimesNewRomanPSMT"/>
              </a:rPr>
              <a:t>функцій</a:t>
            </a:r>
            <a:r>
              <a:rPr lang="ru-RU" sz="2400" dirty="0">
                <a:latin typeface="TimesNewRomanPSMT"/>
              </a:rPr>
              <a:t> та </a:t>
            </a:r>
            <a:r>
              <a:rPr lang="ru-RU" sz="2400" dirty="0" err="1" smtClean="0">
                <a:latin typeface="TimesNewRomanPSMT"/>
              </a:rPr>
              <a:t>проміжками</a:t>
            </a:r>
            <a:r>
              <a:rPr lang="ru-RU" sz="2400" dirty="0" smtClean="0">
                <a:latin typeface="TimesNewRomanPSMT"/>
              </a:rPr>
              <a:t>  </a:t>
            </a:r>
            <a:r>
              <a:rPr lang="ru-RU" sz="2400" dirty="0" err="1" smtClean="0">
                <a:latin typeface="TimesNewRomanPSMT"/>
              </a:rPr>
              <a:t>зростання</a:t>
            </a:r>
            <a:r>
              <a:rPr lang="ru-RU" sz="2400" dirty="0" smtClean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відповідних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їм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функцій</a:t>
            </a:r>
            <a:r>
              <a:rPr lang="ru-RU" sz="2400" dirty="0">
                <a:latin typeface="TimesNewRomanPSMT"/>
              </a:rPr>
              <a:t> f (х</a:t>
            </a:r>
            <a:r>
              <a:rPr lang="ru-RU" sz="2400" dirty="0" smtClean="0">
                <a:latin typeface="TimesNewRomanPSMT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</a:rPr>
              <a:t>1. </a:t>
            </a:r>
            <a:r>
              <a:rPr lang="ru-RU" sz="2400" dirty="0">
                <a:latin typeface="TimesNewRomanPSMT"/>
              </a:rPr>
              <a:t>f '(х) = (х 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</a:rPr>
              <a:t>4)²</a:t>
            </a:r>
            <a:r>
              <a:rPr lang="ru-RU" sz="2400" dirty="0" smtClean="0">
                <a:latin typeface="TimesNewRomanPSMT"/>
              </a:rPr>
              <a:t>(х+2</a:t>
            </a:r>
            <a:r>
              <a:rPr lang="ru-RU" sz="2400" dirty="0">
                <a:latin typeface="TimesNewRomanPSMT"/>
              </a:rPr>
              <a:t>)  </a:t>
            </a:r>
            <a:r>
              <a:rPr lang="ru-RU" sz="2400" dirty="0" smtClean="0">
                <a:latin typeface="TimesNewRomanPSMT"/>
              </a:rPr>
              <a:t>                             А </a:t>
            </a:r>
            <a:r>
              <a:rPr lang="ru-RU" sz="2400" dirty="0">
                <a:latin typeface="TimesNewRomanPSMT"/>
              </a:rPr>
              <a:t>[</a:t>
            </a:r>
            <a:r>
              <a:rPr lang="ru-RU" sz="2400" dirty="0">
                <a:latin typeface="Times New Roman" panose="02020603050405020304" pitchFamily="18" charset="0"/>
              </a:rPr>
              <a:t>- 4; 2]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2. </a:t>
            </a:r>
            <a:r>
              <a:rPr lang="ru-RU" sz="2400" dirty="0">
                <a:latin typeface="TimesNewRomanPSMT"/>
              </a:rPr>
              <a:t>f '(х) = (2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>
                <a:latin typeface="TimesNewRomanPSMT"/>
              </a:rPr>
              <a:t>х)(х+4) </a:t>
            </a:r>
            <a:r>
              <a:rPr lang="ru-RU" sz="2400" dirty="0" smtClean="0">
                <a:latin typeface="TimesNewRomanPSMT"/>
              </a:rPr>
              <a:t>                                Б </a:t>
            </a:r>
            <a:r>
              <a:rPr lang="ru-RU" sz="2400" dirty="0">
                <a:latin typeface="TimesNewRomanPSMT"/>
              </a:rPr>
              <a:t>[ 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>
                <a:latin typeface="TimesNewRomanPSMT"/>
              </a:rPr>
              <a:t>2; ∞)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3. </a:t>
            </a:r>
            <a:r>
              <a:rPr lang="ru-RU" sz="2400" dirty="0">
                <a:latin typeface="TimesNewRomanPSMT"/>
              </a:rPr>
              <a:t>f '(х) = (х 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>
                <a:latin typeface="TimesNewRomanPSMT"/>
              </a:rPr>
              <a:t>4)(</a:t>
            </a:r>
            <a:r>
              <a:rPr lang="ru-RU" sz="2400" dirty="0" smtClean="0">
                <a:latin typeface="TimesNewRomanPSMT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</a:rPr>
              <a:t>-2)</a:t>
            </a:r>
            <a:r>
              <a:rPr lang="ru-RU" sz="2800" dirty="0" smtClean="0">
                <a:latin typeface="Times New Roman" panose="02020603050405020304" pitchFamily="18" charset="0"/>
              </a:rPr>
              <a:t>²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                                  </a:t>
            </a:r>
            <a:r>
              <a:rPr lang="ru-RU" sz="2400" dirty="0" smtClean="0">
                <a:latin typeface="TimesNewRomanPSMT"/>
              </a:rPr>
              <a:t>В </a:t>
            </a:r>
            <a:r>
              <a:rPr lang="ru-RU" sz="2400" dirty="0">
                <a:latin typeface="TimesNewRomanPSMT"/>
              </a:rPr>
              <a:t>( </a:t>
            </a:r>
            <a:r>
              <a:rPr lang="ru-RU" sz="2400" dirty="0">
                <a:latin typeface="Times New Roman" panose="02020603050405020304" pitchFamily="18" charset="0"/>
              </a:rPr>
              <a:t>- </a:t>
            </a:r>
            <a:r>
              <a:rPr lang="ru-RU" sz="2400" dirty="0">
                <a:latin typeface="TimesNewRomanPSMT"/>
              </a:rPr>
              <a:t>∞; </a:t>
            </a:r>
            <a:r>
              <a:rPr lang="ru-RU" sz="2400" dirty="0">
                <a:latin typeface="Times New Roman" panose="02020603050405020304" pitchFamily="18" charset="0"/>
              </a:rPr>
              <a:t>-4]U[ -</a:t>
            </a:r>
            <a:r>
              <a:rPr lang="ru-RU" sz="2400" dirty="0">
                <a:latin typeface="TimesNewRomanPSMT"/>
              </a:rPr>
              <a:t>2; ∞)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4. </a:t>
            </a:r>
            <a:r>
              <a:rPr lang="ru-RU" sz="2400" dirty="0">
                <a:latin typeface="TimesNewRomanPSMT"/>
              </a:rPr>
              <a:t>f '(х) = (х +4)(х+2) </a:t>
            </a:r>
            <a:r>
              <a:rPr lang="ru-RU" sz="2400" dirty="0" smtClean="0">
                <a:latin typeface="TimesNewRomanPSMT"/>
              </a:rPr>
              <a:t>                               Г </a:t>
            </a:r>
            <a:r>
              <a:rPr lang="ru-RU" sz="2400" dirty="0">
                <a:latin typeface="TimesNewRomanPSMT"/>
              </a:rPr>
              <a:t>[ 4; ∞)</a:t>
            </a:r>
          </a:p>
          <a:p>
            <a:r>
              <a:rPr lang="uk-UA" sz="2400" dirty="0" smtClean="0">
                <a:latin typeface="TimesNewRomanPSMT"/>
              </a:rPr>
              <a:t>                                                                Д </a:t>
            </a:r>
            <a:r>
              <a:rPr lang="uk-UA" sz="2400" dirty="0">
                <a:latin typeface="TimesNewRomanPSMT"/>
              </a:rPr>
              <a:t>( </a:t>
            </a:r>
            <a:r>
              <a:rPr lang="uk-UA" sz="2400" dirty="0">
                <a:latin typeface="Times New Roman" panose="02020603050405020304" pitchFamily="18" charset="0"/>
              </a:rPr>
              <a:t>- </a:t>
            </a:r>
            <a:r>
              <a:rPr lang="uk-UA" sz="2400" dirty="0">
                <a:latin typeface="TimesNewRomanPSMT"/>
              </a:rPr>
              <a:t>∞; 2]</a:t>
            </a:r>
            <a:r>
              <a:rPr lang="en-GB" sz="2400" dirty="0">
                <a:latin typeface="TimesNewRomanPSMT"/>
              </a:rPr>
              <a:t>U[ 4; ∞)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719620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339502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похідними</a:t>
            </a:r>
            <a:r>
              <a:rPr lang="ru-RU" dirty="0"/>
              <a:t> f '(х) </a:t>
            </a:r>
            <a:r>
              <a:rPr lang="ru-RU" dirty="0" err="1"/>
              <a:t>функцій</a:t>
            </a:r>
            <a:r>
              <a:rPr lang="ru-RU" dirty="0"/>
              <a:t> та </a:t>
            </a:r>
            <a:r>
              <a:rPr lang="ru-RU" dirty="0" err="1" smtClean="0"/>
              <a:t>проміжками</a:t>
            </a:r>
            <a:r>
              <a:rPr lang="ru-RU" dirty="0" smtClean="0"/>
              <a:t> </a:t>
            </a:r>
            <a:r>
              <a:rPr lang="ru-RU" dirty="0" err="1" smtClean="0"/>
              <a:t>спадання</a:t>
            </a:r>
            <a:r>
              <a:rPr lang="ru-RU" dirty="0" smtClean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f (х):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f '(х) = (х +3)(х-1) </a:t>
            </a:r>
            <a:r>
              <a:rPr lang="ru-RU" dirty="0" smtClean="0"/>
              <a:t>                             А </a:t>
            </a:r>
            <a:r>
              <a:rPr lang="ru-RU" dirty="0"/>
              <a:t>[1; ∞)</a:t>
            </a:r>
          </a:p>
          <a:p>
            <a:pPr marL="0" indent="0">
              <a:buNone/>
            </a:pPr>
            <a:r>
              <a:rPr lang="ru-RU" dirty="0"/>
              <a:t>2. f '(х) = (1-х)(3 - </a:t>
            </a:r>
            <a:r>
              <a:rPr lang="ru-RU" dirty="0" smtClean="0"/>
              <a:t>х)²                             Б </a:t>
            </a:r>
            <a:r>
              <a:rPr lang="ru-RU" dirty="0"/>
              <a:t>[ -1; 3]</a:t>
            </a:r>
          </a:p>
          <a:p>
            <a:pPr marL="0" indent="0">
              <a:buNone/>
            </a:pPr>
            <a:r>
              <a:rPr lang="ru-RU" dirty="0"/>
              <a:t>3. f '(х) = (х + 1)(х-3) </a:t>
            </a:r>
            <a:r>
              <a:rPr lang="ru-RU" dirty="0" smtClean="0"/>
              <a:t>                             В </a:t>
            </a:r>
            <a:r>
              <a:rPr lang="ru-RU" dirty="0"/>
              <a:t>( - ∞; 1]</a:t>
            </a:r>
          </a:p>
          <a:p>
            <a:pPr marL="0" indent="0">
              <a:buNone/>
            </a:pPr>
            <a:r>
              <a:rPr lang="ru-RU" dirty="0"/>
              <a:t>4. f '(х) = (х +</a:t>
            </a:r>
            <a:r>
              <a:rPr lang="ru-RU" dirty="0" smtClean="0"/>
              <a:t>3)²(х-1</a:t>
            </a:r>
            <a:r>
              <a:rPr lang="ru-RU" dirty="0"/>
              <a:t>) </a:t>
            </a:r>
            <a:r>
              <a:rPr lang="ru-RU" dirty="0" smtClean="0"/>
              <a:t>                             Г </a:t>
            </a:r>
            <a:r>
              <a:rPr lang="ru-RU" dirty="0"/>
              <a:t>( - ∞; -1]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              Д </a:t>
            </a:r>
            <a:r>
              <a:rPr lang="uk-UA" dirty="0"/>
              <a:t>[ - 3; 1]</a:t>
            </a:r>
          </a:p>
        </p:txBody>
      </p:sp>
    </p:spTree>
    <p:extLst>
      <p:ext uri="{BB962C8B-B14F-4D97-AF65-F5344CB8AC3E}">
        <p14:creationId xmlns:p14="http://schemas.microsoft.com/office/powerpoint/2010/main" val="34683945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/>
              <a:t>Встановити</a:t>
            </a:r>
            <a:r>
              <a:rPr lang="ru-RU" sz="2800" dirty="0"/>
              <a:t> </a:t>
            </a:r>
            <a:r>
              <a:rPr lang="ru-RU" sz="2800" dirty="0" err="1"/>
              <a:t>відповідність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функціями</a:t>
            </a:r>
            <a:r>
              <a:rPr lang="ru-RU" sz="2800" dirty="0"/>
              <a:t>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критичними</a:t>
            </a:r>
            <a:r>
              <a:rPr lang="ru-RU" sz="2800" dirty="0"/>
              <a:t> точками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у = 8х + </a:t>
            </a:r>
            <a:r>
              <a:rPr lang="ru-RU" sz="2800" dirty="0" smtClean="0"/>
              <a:t>х²                                              А </a:t>
            </a:r>
            <a:r>
              <a:rPr lang="ru-RU" sz="2800" dirty="0"/>
              <a:t>1; -1; 0</a:t>
            </a:r>
          </a:p>
          <a:p>
            <a:pPr marL="0" indent="0">
              <a:buNone/>
            </a:pPr>
            <a:r>
              <a:rPr lang="ru-RU" sz="2800" dirty="0"/>
              <a:t>2. у = </a:t>
            </a:r>
            <a:r>
              <a:rPr lang="ru-RU" sz="2800" dirty="0" smtClean="0"/>
              <a:t>х² </a:t>
            </a:r>
            <a:r>
              <a:rPr lang="ru-RU" sz="2800" dirty="0"/>
              <a:t>- 4 </a:t>
            </a:r>
            <a:r>
              <a:rPr lang="ru-RU" sz="2800" dirty="0" smtClean="0"/>
              <a:t>                                                Б </a:t>
            </a:r>
            <a:r>
              <a:rPr lang="ru-RU" sz="2800" dirty="0"/>
              <a:t>2</a:t>
            </a:r>
          </a:p>
          <a:p>
            <a:pPr marL="0" indent="0">
              <a:buNone/>
            </a:pPr>
            <a:r>
              <a:rPr lang="ru-RU" sz="2800" dirty="0"/>
              <a:t>3. у = </a:t>
            </a:r>
            <a:r>
              <a:rPr lang="ru-RU" sz="2800" dirty="0" smtClean="0"/>
              <a:t>х² </a:t>
            </a:r>
            <a:r>
              <a:rPr lang="ru-RU" sz="2800" dirty="0"/>
              <a:t>- 6х </a:t>
            </a:r>
            <a:r>
              <a:rPr lang="ru-RU" sz="2800" dirty="0" smtClean="0"/>
              <a:t>                                              В </a:t>
            </a:r>
            <a:r>
              <a:rPr lang="ru-RU" sz="2800" dirty="0" smtClean="0"/>
              <a:t>0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4. у = </a:t>
            </a:r>
            <a:r>
              <a:rPr lang="ru-RU" sz="2800" dirty="0" smtClean="0"/>
              <a:t>(</a:t>
            </a:r>
            <a:r>
              <a:rPr lang="ru-RU" sz="2800" dirty="0" smtClean="0"/>
              <a:t>х²)² </a:t>
            </a:r>
            <a:r>
              <a:rPr lang="ru-RU" sz="2800" dirty="0"/>
              <a:t>- </a:t>
            </a:r>
            <a:r>
              <a:rPr lang="ru-RU" sz="2800" dirty="0" smtClean="0"/>
              <a:t>2х²                                      </a:t>
            </a:r>
            <a:r>
              <a:rPr lang="ru-RU" sz="2800" dirty="0" smtClean="0"/>
              <a:t>    </a:t>
            </a:r>
            <a:r>
              <a:rPr lang="ru-RU" sz="2800" dirty="0" smtClean="0"/>
              <a:t>Г </a:t>
            </a:r>
            <a:r>
              <a:rPr lang="ru-RU" sz="2800" dirty="0"/>
              <a:t>3</a:t>
            </a:r>
          </a:p>
          <a:p>
            <a:pPr marL="0" indent="0">
              <a:buNone/>
            </a:pPr>
            <a:r>
              <a:rPr lang="uk-UA" sz="2800" dirty="0" smtClean="0"/>
              <a:t>                                                                   Д </a:t>
            </a:r>
            <a:r>
              <a:rPr lang="uk-UA" sz="2800" dirty="0"/>
              <a:t>– </a:t>
            </a:r>
            <a:r>
              <a:rPr lang="uk-UA" sz="2800" dirty="0" smtClean="0"/>
              <a:t>4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954386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1510"/>
            <a:ext cx="7772400" cy="1102519"/>
          </a:xfrm>
        </p:spPr>
        <p:txBody>
          <a:bodyPr/>
          <a:lstStyle/>
          <a:p>
            <a:r>
              <a:rPr lang="uk-UA" sz="5400" dirty="0" smtClean="0">
                <a:solidFill>
                  <a:srgbClr val="C00000"/>
                </a:solidFill>
              </a:rPr>
              <a:t>Домашнє завдання.</a:t>
            </a:r>
            <a:endParaRPr lang="uk-UA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83718"/>
            <a:ext cx="6400800" cy="1314450"/>
          </a:xfrm>
        </p:spPr>
        <p:txBody>
          <a:bodyPr/>
          <a:lstStyle/>
          <a:p>
            <a:r>
              <a:rPr lang="uk-UA" sz="4800" dirty="0" smtClean="0"/>
              <a:t>Тест в </a:t>
            </a:r>
            <a:r>
              <a:rPr lang="uk-UA" sz="4800" dirty="0" err="1" smtClean="0"/>
              <a:t>Мудле</a:t>
            </a:r>
            <a:r>
              <a:rPr lang="uk-UA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5512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Дякуцю</a:t>
            </a:r>
            <a:r>
              <a:rPr lang="uk-UA" dirty="0" smtClean="0"/>
              <a:t> за працю.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3229"/>
            <a:ext cx="8928992" cy="4080271"/>
          </a:xfrm>
        </p:spPr>
      </p:pic>
    </p:spTree>
    <p:extLst>
      <p:ext uri="{BB962C8B-B14F-4D97-AF65-F5344CB8AC3E}">
        <p14:creationId xmlns:p14="http://schemas.microsoft.com/office/powerpoint/2010/main" val="31882364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Пригадаємо…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55575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1. </a:t>
            </a:r>
            <a:r>
              <a:rPr lang="uk-UA" sz="2000" b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Область визначення функції</a:t>
            </a:r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– множина всіх значень, яких набуває аргумент (тобто множина Х) і позначають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f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 або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). </a:t>
            </a:r>
            <a:endParaRPr lang="ru-RU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55726"/>
            <a:ext cx="8208912" cy="11541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2. </a:t>
            </a:r>
            <a:r>
              <a:rPr lang="uk-UA" sz="2000" b="1" u="sng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Область значень функції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– множина всіх значень, яких набуває залежна змінна </a:t>
            </a:r>
            <a:r>
              <a:rPr lang="en-US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(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тобто множина </a:t>
            </a:r>
            <a:r>
              <a:rPr lang="en-US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Y)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і позначають 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Е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f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) або 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Е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).</a:t>
            </a:r>
            <a:endParaRPr lang="ru-RU" sz="20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579862"/>
                <a:ext cx="8208912" cy="1401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uk-UA" sz="2000" b="1" dirty="0" smtClean="0">
                    <a:latin typeface="Bookman Old Style" panose="02050604050505020204" pitchFamily="18" charset="0"/>
                  </a:rPr>
                  <a:t>Область визначення і область значень записуються в вигляді проміжків: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uk-UA" sz="2000" b="1" dirty="0" smtClean="0">
                    <a:latin typeface="Bookman Old Style" panose="02050604050505020204" pitchFamily="18" charset="0"/>
                  </a:rPr>
                  <a:t> 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D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 (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у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)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latin typeface="Cambria Math"/>
                      </a:rPr>
                      <m:t> =</m:t>
                    </m:r>
                    <m:r>
                      <a:rPr lang="uk-UA" sz="2000" b="1" i="1">
                        <a:latin typeface="Cambria Math"/>
                      </a:rPr>
                      <m:t>𝒙</m:t>
                    </m:r>
                    <m:r>
                      <a:rPr lang="uk-UA" sz="2000" b="1" i="1">
                        <a:latin typeface="Cambria Math"/>
                      </a:rPr>
                      <m:t> ∈(…)</m:t>
                    </m:r>
                  </m:oMath>
                </a14:m>
                <a:r>
                  <a:rPr lang="ru-RU" sz="2000" b="1" dirty="0" smtClean="0">
                    <a:latin typeface="Bookman Old Style" panose="02050604050505020204" pitchFamily="18" charset="0"/>
                  </a:rPr>
                  <a:t> 			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Е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 (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у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)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</a:rPr>
                      <m:t> ∈(…)</m:t>
                    </m:r>
                  </m:oMath>
                </a14:m>
                <a:endParaRPr lang="ru-RU" sz="2000" b="1" dirty="0">
                  <a:latin typeface="Bookman Old Style" panose="020506040505050202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9862"/>
                <a:ext cx="8208912" cy="1401922"/>
              </a:xfrm>
              <a:prstGeom prst="rect">
                <a:avLst/>
              </a:prstGeom>
              <a:blipFill rotWithShape="1"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2051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Парність-непарність функції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/>
            </a:r>
            <a:b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</a:b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(симетричність функції)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7654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Щоб дослідити функцію на парність чи непарність необхідно:</a:t>
            </a:r>
            <a:endParaRPr lang="ru-RU" sz="22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а) знайти </a:t>
            </a:r>
            <a:r>
              <a:rPr lang="uk-UA" sz="2200" b="1" u="sng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область визначення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даної функції та встановити</a:t>
            </a:r>
            <a:r>
              <a:rPr lang="ru-RU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200" b="1" u="sng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чи симетрична вона відносно початку координат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тобто чи містить область визначення значення </a:t>
            </a:r>
            <a:r>
              <a:rPr lang="uk-UA" sz="24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х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разом зі значенням  – </a:t>
            </a:r>
            <a:r>
              <a:rPr lang="uk-UA" sz="24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х</a:t>
            </a:r>
            <a:endParaRPr lang="ru-RU" sz="24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1633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Парність-непарність функції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19256" cy="571575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8000" dirty="0" smtClean="0">
                <a:latin typeface="Bookman Old Style" panose="02050604050505020204" pitchFamily="18" charset="0"/>
                <a:ea typeface="Calibri"/>
              </a:rPr>
              <a:t>Якщо </a:t>
            </a:r>
            <a:r>
              <a:rPr lang="uk-UA" sz="8000" dirty="0">
                <a:latin typeface="Bookman Old Style" panose="02050604050505020204" pitchFamily="18" charset="0"/>
                <a:ea typeface="Calibri"/>
              </a:rPr>
              <a:t>область визначення </a:t>
            </a:r>
            <a:r>
              <a:rPr lang="uk-UA" sz="8000" u="sng" dirty="0">
                <a:latin typeface="Bookman Old Style" panose="02050604050505020204" pitchFamily="18" charset="0"/>
                <a:ea typeface="Calibri"/>
              </a:rPr>
              <a:t>симетрична</a:t>
            </a:r>
            <a:endParaRPr lang="ru-RU" sz="8000" u="sng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79662"/>
                <a:ext cx="4040188" cy="296346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Calibri"/>
                  </a:rPr>
                  <a:t>Шукаємо значення</a:t>
                </a:r>
                <a:r>
                  <a:rPr lang="uk-UA" sz="2000" b="1" i="1" dirty="0">
                    <a:effectLst/>
                    <a:latin typeface="Bookman Old Style" panose="02050604050505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b="1" i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: </a:t>
                </a:r>
              </a:p>
              <a:p>
                <a:pPr marL="0" indent="0" algn="ctr">
                  <a:buNone/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для цього у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рівняння функції замість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підставимо</a:t>
                </a:r>
                <a:r>
                  <a:rPr lang="uk-UA" sz="2000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ru-RU" sz="2000" b="1" dirty="0" smtClean="0"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ru-RU" sz="2000" b="1" dirty="0" smtClean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Calibri"/>
                  </a:rPr>
                  <a:t>- якщо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то функція – </a:t>
                </a:r>
                <a:r>
                  <a:rPr lang="uk-UA" sz="2000" b="1" u="sng" dirty="0">
                    <a:effectLst/>
                    <a:latin typeface="Bookman Old Style" panose="02050604050505020204" pitchFamily="18" charset="0"/>
                    <a:ea typeface="Times New Roman"/>
                  </a:rPr>
                  <a:t>парна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і її </a:t>
                </a:r>
                <a:r>
                  <a:rPr lang="uk-UA" sz="2000" b="1" u="sng" dirty="0">
                    <a:effectLst/>
                    <a:latin typeface="Bookman Old Style" panose="02050604050505020204" pitchFamily="18" charset="0"/>
                    <a:ea typeface="Times New Roman"/>
                  </a:rPr>
                  <a:t>графік симетричний відносно осі ординат</a:t>
                </a:r>
                <a:endParaRPr lang="ru-RU" sz="2000" b="1" u="sng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79662"/>
                <a:ext cx="4040188" cy="2963466"/>
              </a:xfrm>
              <a:blipFill rotWithShape="1">
                <a:blip r:embed="rId2"/>
                <a:stretch>
                  <a:fillRect l="-151" t="-2058" r="-2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5822" y="1848698"/>
            <a:ext cx="4040180" cy="25271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075806"/>
                <a:ext cx="4032448" cy="18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ct val="20000"/>
                  </a:spcBef>
                </a:pP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</a:rPr>
                  <a:t>- якщо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, то функція – </a:t>
                </a:r>
                <a:r>
                  <a:rPr lang="uk-UA" sz="2000" b="1" u="sng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непарна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 і її </a:t>
                </a:r>
                <a:r>
                  <a:rPr lang="uk-UA" sz="2000" b="1" u="sng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графік симетричний відносно початку координат</a:t>
                </a:r>
                <a:endParaRPr lang="ru-RU" sz="2000" b="1" u="sng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75806"/>
                <a:ext cx="4032448" cy="1800200"/>
              </a:xfrm>
              <a:prstGeom prst="rect">
                <a:avLst/>
              </a:prstGeom>
              <a:blipFill rotWithShape="1">
                <a:blip r:embed="rId4"/>
                <a:stretch>
                  <a:fillRect b="-3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t="15281" r="38926" b="44441"/>
          <a:stretch/>
        </p:blipFill>
        <p:spPr>
          <a:xfrm>
            <a:off x="5220073" y="1561585"/>
            <a:ext cx="3349762" cy="3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146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353394" y="1635646"/>
            <a:ext cx="4608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Парність-непарність функції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2965462" y="1419622"/>
            <a:ext cx="3384376" cy="3841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8000" dirty="0">
                <a:latin typeface="Bookman Old Style" panose="02050604050505020204" pitchFamily="18" charset="0"/>
              </a:rPr>
              <a:t>о</a:t>
            </a:r>
            <a:r>
              <a:rPr lang="uk-UA" sz="8000" dirty="0" smtClean="0">
                <a:latin typeface="Bookman Old Style" panose="02050604050505020204" pitchFamily="18" charset="0"/>
              </a:rPr>
              <a:t>бласть визначення</a:t>
            </a:r>
            <a:endParaRPr lang="ru-RU" sz="8000" dirty="0">
              <a:latin typeface="Bookman Old Style" panose="020506040505050202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9552" y="2153935"/>
            <a:ext cx="4040188" cy="8282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1800" b="1" dirty="0" smtClean="0">
                <a:latin typeface="Bookman Old Style" panose="02050604050505020204" pitchFamily="18" charset="0"/>
              </a:rPr>
              <a:t> симетрична,</a:t>
            </a:r>
            <a:endParaRPr lang="en-US" sz="18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Bookman Old Style" panose="02050604050505020204" pitchFamily="18" charset="0"/>
                <a:ea typeface="Calibri"/>
              </a:rPr>
              <a:t>але </a:t>
            </a:r>
            <a:r>
              <a:rPr lang="uk-UA" sz="1800" b="1" i="1" u="sng" dirty="0" smtClean="0">
                <a:latin typeface="Bookman Old Style" panose="02050604050505020204" pitchFamily="18" charset="0"/>
                <a:ea typeface="Calibri"/>
              </a:rPr>
              <a:t>не </a:t>
            </a:r>
            <a:r>
              <a:rPr lang="uk-UA" sz="1800" b="1" i="1" u="sng" dirty="0">
                <a:latin typeface="Bookman Old Style" panose="02050604050505020204" pitchFamily="18" charset="0"/>
                <a:ea typeface="Calibri"/>
              </a:rPr>
              <a:t>виконується </a:t>
            </a:r>
            <a:r>
              <a:rPr lang="uk-UA" sz="1800" b="1" i="1" dirty="0">
                <a:latin typeface="Bookman Old Style" panose="02050604050505020204" pitchFamily="18" charset="0"/>
                <a:ea typeface="Calibri"/>
              </a:rPr>
              <a:t>жодна з наведених </a:t>
            </a:r>
            <a:r>
              <a:rPr lang="uk-UA" sz="1800" b="1" i="1" dirty="0" err="1">
                <a:latin typeface="Bookman Old Style" panose="02050604050505020204" pitchFamily="18" charset="0"/>
                <a:ea typeface="Calibri"/>
              </a:rPr>
              <a:t>рівностей</a:t>
            </a:r>
            <a:endParaRPr lang="ru-RU" sz="1800" b="1" i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90160" y="2200558"/>
            <a:ext cx="4041775" cy="8282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Bookman Old Style" panose="02050604050505020204" pitchFamily="18" charset="0"/>
              </a:rPr>
              <a:t>несиметрична</a:t>
            </a:r>
          </a:p>
          <a:p>
            <a:pPr marL="0" indent="0" algn="ctr">
              <a:buNone/>
            </a:pPr>
            <a:r>
              <a:rPr lang="uk-UA" sz="2000" b="1" i="1" u="sng" dirty="0" smtClean="0">
                <a:latin typeface="Bookman Old Style" panose="02050604050505020204" pitchFamily="18" charset="0"/>
              </a:rPr>
              <a:t>нічого шукати не потрібно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2646" y="3599428"/>
            <a:ext cx="612068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/>
              </a:rPr>
              <a:t>ФУНКЦІЯ Є НІ ПАРНОЮ, НІ НЕПАРНОЮ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77963" y="163564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34430" y="1671383"/>
            <a:ext cx="1364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53394" y="3286013"/>
            <a:ext cx="4608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353394" y="3003798"/>
            <a:ext cx="0" cy="2822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934430" y="3061432"/>
            <a:ext cx="0" cy="221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57650" y="3286013"/>
            <a:ext cx="0" cy="313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037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Нулі функції -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7018" y="1514549"/>
            <a:ext cx="4536504" cy="792088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uk-UA" sz="8000" dirty="0" smtClean="0">
                <a:effectLst/>
                <a:latin typeface="Bookman Old Style" panose="02050604050505020204" pitchFamily="18" charset="0"/>
                <a:ea typeface="Calibri"/>
              </a:rPr>
              <a:t>це значення аргументу, при якому значення функції дорівнює нулю. </a:t>
            </a:r>
            <a:endParaRPr lang="ru-RU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82907" y="2427734"/>
                <a:ext cx="4211960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Щоб знайти нулі функції, потрібно розв’язати рівняння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 </a:t>
                </a:r>
                <a:endParaRPr lang="uk-UA" sz="2000" b="1" dirty="0" smtClean="0">
                  <a:effectLst/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lvl="0" algn="ctr"/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Отримані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точки </a:t>
                </a: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 координатами </a:t>
                </a:r>
                <a:r>
                  <a:rPr lang="uk-UA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(</a:t>
                </a:r>
                <a:r>
                  <a:rPr lang="uk-UA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х</a:t>
                </a:r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0) </a:t>
                </a: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є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точками перетину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графіка функції з віссю абсцис.</a:t>
                </a:r>
                <a:endParaRPr lang="ru-RU" sz="20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907" y="2427734"/>
                <a:ext cx="4211960" cy="2477601"/>
              </a:xfrm>
              <a:prstGeom prst="rect">
                <a:avLst/>
              </a:prstGeom>
              <a:blipFill rotWithShape="1">
                <a:blip r:embed="rId2"/>
                <a:stretch>
                  <a:fillRect t="-491" r="-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268239" y="1083941"/>
            <a:ext cx="4026954" cy="3744416"/>
            <a:chOff x="251030" y="1053974"/>
            <a:chExt cx="4026954" cy="374441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6" t="24051" r="34000" b="33726"/>
            <a:stretch/>
          </p:blipFill>
          <p:spPr>
            <a:xfrm>
              <a:off x="539552" y="1053974"/>
              <a:ext cx="3738432" cy="37444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cxnSp>
          <p:nvCxnSpPr>
            <p:cNvPr id="16" name="Прямая со стрелкой 15"/>
            <p:cNvCxnSpPr/>
            <p:nvPr/>
          </p:nvCxnSpPr>
          <p:spPr>
            <a:xfrm>
              <a:off x="1475656" y="1419622"/>
              <a:ext cx="108012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251030" y="1053974"/>
              <a:ext cx="2016224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Нуль функції</a:t>
              </a:r>
              <a:endParaRPr lang="ru-RU" b="1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670893" y="1910593"/>
              <a:ext cx="862737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(</a:t>
              </a:r>
              <a:r>
                <a:rPr lang="uk-UA" b="1" i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х</a:t>
              </a:r>
              <a:r>
                <a:rPr lang="uk-UA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; 0)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8048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subject.com.ua/textbook/mathematics/10klas_2/10klas_2.files/image1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88569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049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Проміжки знакосталості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  <a:ea typeface="Calibri"/>
              </a:rPr>
              <a:t>-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059582"/>
            <a:ext cx="8424936" cy="792088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uk-UA" sz="8000" dirty="0" smtClean="0">
                <a:effectLst/>
                <a:latin typeface="Bookman Old Style" panose="02050604050505020204" pitchFamily="18" charset="0"/>
                <a:ea typeface="Calibri"/>
              </a:rPr>
              <a:t>це проміжки, на яких функція набуває значень однакового знаку. </a:t>
            </a:r>
            <a:endParaRPr lang="ru-RU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1021" y="1881155"/>
            <a:ext cx="5400600" cy="2952328"/>
            <a:chOff x="0" y="0"/>
            <a:chExt cx="6400800" cy="362902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0"/>
              <a:ext cx="6400800" cy="3629025"/>
              <a:chOff x="0" y="0"/>
              <a:chExt cx="4476750" cy="3267075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63" t="23885" r="43220" b="21019"/>
              <a:stretch/>
            </p:blipFill>
            <p:spPr bwMode="auto">
              <a:xfrm>
                <a:off x="0" y="0"/>
                <a:ext cx="4476750" cy="32670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352550" y="1914525"/>
                <a:ext cx="103822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079217" y="1912225"/>
                <a:ext cx="273334" cy="23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3371850" y="1912224"/>
                <a:ext cx="332128" cy="2301"/>
              </a:xfrm>
              <a:prstGeom prst="lin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390775" y="1914525"/>
                <a:ext cx="98107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2" name="Плюс 11"/>
            <p:cNvSpPr/>
            <p:nvPr/>
          </p:nvSpPr>
          <p:spPr>
            <a:xfrm>
              <a:off x="2368323" y="1628774"/>
              <a:ext cx="381000" cy="371475"/>
            </a:xfrm>
            <a:prstGeom prst="mathPlus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люс 12"/>
            <p:cNvSpPr/>
            <p:nvPr/>
          </p:nvSpPr>
          <p:spPr>
            <a:xfrm>
              <a:off x="4914900" y="1658509"/>
              <a:ext cx="381000" cy="371475"/>
            </a:xfrm>
            <a:prstGeom prst="mathPlus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1543050" y="2124075"/>
              <a:ext cx="285750" cy="371475"/>
            </a:xfrm>
            <a:prstGeom prst="mathMin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4029075" y="2126629"/>
              <a:ext cx="333375" cy="371475"/>
            </a:xfrm>
            <a:prstGeom prst="mathMin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543050" y="2124075"/>
              <a:ext cx="0" cy="150239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295900" y="0"/>
              <a:ext cx="0" cy="212662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234563" y="2193269"/>
                <a:ext cx="2682144" cy="229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 smtClean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Щоб знайти проміжки знакосталості достатньо розв’язати нерівності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)&gt;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)&lt;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63" y="2193269"/>
                <a:ext cx="2682144" cy="2297104"/>
              </a:xfrm>
              <a:prstGeom prst="rect">
                <a:avLst/>
              </a:prstGeom>
              <a:blipFill rotWithShape="1">
                <a:blip r:embed="rId4"/>
                <a:stretch>
                  <a:fillRect t="-531" b="-3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2379257" y="2356925"/>
            <a:ext cx="3309721" cy="493679"/>
            <a:chOff x="2379257" y="2356925"/>
            <a:chExt cx="3309721" cy="4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2379257" y="2388939"/>
                  <a:ext cx="7569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C00000"/>
                      </a:solidFill>
                      <a:latin typeface="Bookman Old Style" panose="02050604050505020204" pitchFamily="18" charset="0"/>
                    </a:rPr>
                    <a:t>&gt;0</a:t>
                  </a:r>
                  <a:endParaRPr lang="ru-RU" sz="2400" b="1" dirty="0">
                    <a:solidFill>
                      <a:srgbClr val="C0000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257" y="2388939"/>
                  <a:ext cx="75693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19" t="-10526" r="-12097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24"/>
                <p:cNvSpPr/>
                <p:nvPr/>
              </p:nvSpPr>
              <p:spPr>
                <a:xfrm>
                  <a:off x="4932040" y="2356925"/>
                  <a:ext cx="7569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C00000"/>
                      </a:solidFill>
                      <a:latin typeface="Bookman Old Style" panose="02050604050505020204" pitchFamily="18" charset="0"/>
                    </a:rPr>
                    <a:t>&gt;0</a:t>
                  </a:r>
                  <a:endParaRPr lang="ru-RU" sz="2400" b="1" dirty="0">
                    <a:solidFill>
                      <a:srgbClr val="C0000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5" name="Прямоугольник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356925"/>
                  <a:ext cx="75693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9" t="-10667" r="-12097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1401989" y="3779420"/>
            <a:ext cx="3048352" cy="593197"/>
            <a:chOff x="1401989" y="3779420"/>
            <a:chExt cx="3048352" cy="593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1401989" y="3910952"/>
                  <a:ext cx="6783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0070C0"/>
                      </a:solidFill>
                    </a:rPr>
                    <a:t>&lt;0</a:t>
                  </a:r>
                  <a:endParaRPr lang="ru-RU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989" y="3910952"/>
                  <a:ext cx="678391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604" t="-10667" r="-12613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3771950" y="3779420"/>
                  <a:ext cx="6783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0070C0"/>
                      </a:solidFill>
                    </a:rPr>
                    <a:t>&lt;0</a:t>
                  </a:r>
                  <a:endParaRPr lang="ru-RU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50" y="3779420"/>
                  <a:ext cx="678391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604" t="-10526" r="-12613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22402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theme/theme1.xml><?xml version="1.0" encoding="utf-8"?>
<a:theme xmlns:a="http://schemas.openxmlformats.org/drawingml/2006/main" name="Тема1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2" id="{7D9FE765-2A13-43BE-95DF-4670EE69328C}" vid="{FCF90DE8-FF58-4CCD-9E2A-3852FA0D42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1178</TotalTime>
  <Words>939</Words>
  <Application>Microsoft Office PowerPoint</Application>
  <PresentationFormat>Экран (16:9)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Cambria Math</vt:lpstr>
      <vt:lpstr>Times New Roman</vt:lpstr>
      <vt:lpstr>TimesNewRomanPSMT</vt:lpstr>
      <vt:lpstr>Тема12</vt:lpstr>
      <vt:lpstr>Дослідження функції  та побудови її графіка.</vt:lpstr>
      <vt:lpstr>Пригадаємо основні властивості функції</vt:lpstr>
      <vt:lpstr>Пригадаємо…</vt:lpstr>
      <vt:lpstr>Парність-непарність функції (симетричність функції)</vt:lpstr>
      <vt:lpstr>Парність-непарність функції</vt:lpstr>
      <vt:lpstr>Парність-непарність функції</vt:lpstr>
      <vt:lpstr>Нулі функції -</vt:lpstr>
      <vt:lpstr>Презентация PowerPoint</vt:lpstr>
      <vt:lpstr>Проміжки знакосталості -</vt:lpstr>
      <vt:lpstr>Схема дослідження функції   на монотонність</vt:lpstr>
      <vt:lpstr>Презентация PowerPoint</vt:lpstr>
      <vt:lpstr>Дослідження функції</vt:lpstr>
      <vt:lpstr>Дослідити функцію y=4x^3+6x^2-8 на монотонність</vt:lpstr>
      <vt:lpstr>Достатні умови екстремуму</vt:lpstr>
      <vt:lpstr>Загальна схема  дослідження функції</vt:lpstr>
      <vt:lpstr>Дослідити функцію  y=3x-x^3 та побудувати її графік</vt:lpstr>
      <vt:lpstr>Дослідити функцію  y=3x-x^3 та побудувати її графік</vt:lpstr>
      <vt:lpstr>Дослідить функцію  y=3x-x^3 та побудувати її графік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</vt:lpstr>
      <vt:lpstr>Дякуцю за працю.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похідної  для дослідження функції  та побудови її графіка</dc:title>
  <dc:creator>МАРИНА</dc:creator>
  <cp:lastModifiedBy>Учетная запись Майкрософт</cp:lastModifiedBy>
  <cp:revision>54</cp:revision>
  <dcterms:created xsi:type="dcterms:W3CDTF">2020-03-25T18:28:28Z</dcterms:created>
  <dcterms:modified xsi:type="dcterms:W3CDTF">2023-10-02T14:15:06Z</dcterms:modified>
</cp:coreProperties>
</file>