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Arimo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Semi-Bold" panose="020B0604020202020204" charset="-52"/>
      <p:regular r:id="rId15"/>
    </p:embeddedFont>
    <p:embeddedFont>
      <p:font typeface="Montserrat Semi-Bold Bold" panose="020B0604020202020204" charset="-52"/>
      <p:regular r:id="rId16"/>
    </p:embeddedFont>
    <p:embeddedFont>
      <p:font typeface="Open Sans Bold" panose="020B0604020202020204" charset="0"/>
      <p:regular r:id="rId17"/>
    </p:embeddedFont>
    <p:embeddedFont>
      <p:font typeface="Open Sans Bold Italics" panose="020B0604020202020204" charset="0"/>
      <p:regular r:id="rId18"/>
    </p:embeddedFont>
    <p:embeddedFont>
      <p:font typeface="Times Neue Roman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93" b="17093"/>
          <a:stretch>
            <a:fillRect/>
          </a:stretch>
        </p:blipFill>
        <p:spPr>
          <a:xfrm>
            <a:off x="0" y="0"/>
            <a:ext cx="1828800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5299" y="0"/>
            <a:ext cx="10293566" cy="8807143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609571" y="2249127"/>
            <a:ext cx="8765022" cy="2470326"/>
            <a:chOff x="0" y="0"/>
            <a:chExt cx="9280221" cy="26155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80221" cy="2615529"/>
            </a:xfrm>
            <a:custGeom>
              <a:avLst/>
              <a:gdLst/>
              <a:ahLst/>
              <a:cxnLst/>
              <a:rect l="l" t="t" r="r" b="b"/>
              <a:pathLst>
                <a:path w="9280221" h="2615529">
                  <a:moveTo>
                    <a:pt x="0" y="0"/>
                  </a:moveTo>
                  <a:lnTo>
                    <a:pt x="0" y="2615529"/>
                  </a:lnTo>
                  <a:lnTo>
                    <a:pt x="9280221" y="2615529"/>
                  </a:lnTo>
                  <a:lnTo>
                    <a:pt x="9280221" y="0"/>
                  </a:lnTo>
                  <a:lnTo>
                    <a:pt x="0" y="0"/>
                  </a:lnTo>
                  <a:close/>
                  <a:moveTo>
                    <a:pt x="9219261" y="2554569"/>
                  </a:moveTo>
                  <a:lnTo>
                    <a:pt x="59690" y="2554569"/>
                  </a:lnTo>
                  <a:lnTo>
                    <a:pt x="59690" y="59690"/>
                  </a:lnTo>
                  <a:lnTo>
                    <a:pt x="9219261" y="59690"/>
                  </a:lnTo>
                  <a:lnTo>
                    <a:pt x="9219261" y="25545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5299" y="9144000"/>
            <a:ext cx="1379468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40" dirty="0" err="1">
                <a:solidFill>
                  <a:srgbClr val="69391C"/>
                </a:solidFill>
                <a:latin typeface="Montserrat Semi-Bold"/>
              </a:rPr>
              <a:t>Циклова</a:t>
            </a:r>
            <a:r>
              <a:rPr lang="en-US" sz="4000" spc="40" dirty="0">
                <a:solidFill>
                  <a:srgbClr val="69391C"/>
                </a:solidFill>
                <a:latin typeface="Montserrat Semi-Bold"/>
              </a:rPr>
              <a:t> </a:t>
            </a:r>
            <a:r>
              <a:rPr lang="en-US" sz="4000" spc="40" dirty="0" err="1">
                <a:solidFill>
                  <a:srgbClr val="69391C"/>
                </a:solidFill>
                <a:latin typeface="Montserrat Semi-Bold"/>
              </a:rPr>
              <a:t>комісія</a:t>
            </a:r>
            <a:r>
              <a:rPr lang="en-US" sz="4000" spc="40" dirty="0">
                <a:solidFill>
                  <a:srgbClr val="69391C"/>
                </a:solidFill>
                <a:latin typeface="Montserrat Semi-Bold"/>
              </a:rPr>
              <a:t> </a:t>
            </a:r>
            <a:r>
              <a:rPr lang="en-US" sz="4000" spc="40" dirty="0" err="1">
                <a:solidFill>
                  <a:srgbClr val="69391C"/>
                </a:solidFill>
                <a:latin typeface="Montserrat Semi-Bold"/>
              </a:rPr>
              <a:t>суспільних</a:t>
            </a:r>
            <a:r>
              <a:rPr lang="en-US" sz="4000" spc="40" dirty="0">
                <a:solidFill>
                  <a:srgbClr val="69391C"/>
                </a:solidFill>
                <a:latin typeface="Montserrat Semi-Bold"/>
              </a:rPr>
              <a:t> </a:t>
            </a:r>
            <a:r>
              <a:rPr lang="en-US" sz="4000" spc="40" dirty="0" err="1">
                <a:solidFill>
                  <a:srgbClr val="69391C"/>
                </a:solidFill>
                <a:latin typeface="Montserrat Semi-Bold"/>
              </a:rPr>
              <a:t>дисциплін</a:t>
            </a:r>
            <a:r>
              <a:rPr lang="en-US" sz="4000" spc="40" dirty="0">
                <a:solidFill>
                  <a:srgbClr val="69391C"/>
                </a:solidFill>
                <a:latin typeface="Montserrat Semi-Bold"/>
              </a:rPr>
              <a:t> </a:t>
            </a:r>
            <a:r>
              <a:rPr lang="en-US" sz="4000" spc="40" dirty="0" err="1">
                <a:solidFill>
                  <a:srgbClr val="69391C"/>
                </a:solidFill>
                <a:latin typeface="Montserrat Semi-Bold"/>
              </a:rPr>
              <a:t>та</a:t>
            </a:r>
            <a:r>
              <a:rPr lang="en-US" sz="4000" spc="40" dirty="0">
                <a:solidFill>
                  <a:srgbClr val="69391C"/>
                </a:solidFill>
                <a:latin typeface="Montserrat Semi-Bold"/>
              </a:rPr>
              <a:t> </a:t>
            </a:r>
            <a:r>
              <a:rPr lang="en-US" sz="4000" spc="40" dirty="0" err="1">
                <a:solidFill>
                  <a:srgbClr val="69391C"/>
                </a:solidFill>
                <a:latin typeface="Montserrat Semi-Bold"/>
              </a:rPr>
              <a:t>права</a:t>
            </a:r>
            <a:endParaRPr lang="en-US" sz="4000" spc="40" dirty="0">
              <a:solidFill>
                <a:srgbClr val="69391C"/>
              </a:solidFill>
              <a:latin typeface="Montserrat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035" y="2295736"/>
            <a:ext cx="11812094" cy="225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42"/>
              </a:lnSpc>
            </a:pPr>
            <a:r>
              <a:rPr lang="en-US" sz="6458" dirty="0" err="1">
                <a:solidFill>
                  <a:srgbClr val="FFFFFF"/>
                </a:solidFill>
                <a:latin typeface="Arial Black" panose="020B0A04020102020204" pitchFamily="34" charset="0"/>
              </a:rPr>
              <a:t>Охорона</a:t>
            </a:r>
            <a:r>
              <a:rPr lang="en-US" sz="6458" dirty="0">
                <a:solidFill>
                  <a:srgbClr val="FFFFFF"/>
                </a:solidFill>
                <a:latin typeface="Arial Black" panose="020B0A04020102020204" pitchFamily="34" charset="0"/>
              </a:rPr>
              <a:t> і </a:t>
            </a:r>
            <a:r>
              <a:rPr lang="en-US" sz="6458" dirty="0" err="1">
                <a:solidFill>
                  <a:srgbClr val="FFFFFF"/>
                </a:solidFill>
                <a:latin typeface="Arial Black" panose="020B0A04020102020204" pitchFamily="34" charset="0"/>
              </a:rPr>
              <a:t>захист</a:t>
            </a:r>
            <a:r>
              <a:rPr lang="en-US" sz="6458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6458" dirty="0" err="1">
                <a:solidFill>
                  <a:srgbClr val="FFFFFF"/>
                </a:solidFill>
                <a:latin typeface="Arial Black" panose="020B0A04020102020204" pitchFamily="34" charset="0"/>
              </a:rPr>
              <a:t>трудових</a:t>
            </a:r>
            <a:r>
              <a:rPr lang="en-US" sz="6458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6458" dirty="0" err="1">
                <a:solidFill>
                  <a:srgbClr val="FFFFFF"/>
                </a:solidFill>
                <a:latin typeface="Arial Black" panose="020B0A04020102020204" pitchFamily="34" charset="0"/>
              </a:rPr>
              <a:t>прав</a:t>
            </a:r>
            <a:r>
              <a:rPr lang="en-US" sz="142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8380" y="6999636"/>
            <a:ext cx="7655137" cy="14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4096" dirty="0" err="1">
                <a:solidFill>
                  <a:srgbClr val="FFFFFF"/>
                </a:solidFill>
                <a:latin typeface="Open Sans Bold"/>
              </a:rPr>
              <a:t>Викладач</a:t>
            </a:r>
            <a:r>
              <a:rPr lang="en-US" sz="4096" dirty="0">
                <a:solidFill>
                  <a:srgbClr val="FFFFFF"/>
                </a:solidFill>
                <a:latin typeface="Open Sans Bold"/>
              </a:rPr>
              <a:t>: </a:t>
            </a:r>
          </a:p>
          <a:p>
            <a:pPr algn="l">
              <a:lnSpc>
                <a:spcPts val="5734"/>
              </a:lnSpc>
            </a:pPr>
            <a:r>
              <a:rPr lang="en-US" sz="4096" dirty="0" err="1">
                <a:solidFill>
                  <a:srgbClr val="FFFFFF"/>
                </a:solidFill>
                <a:latin typeface="Open Sans Bold"/>
              </a:rPr>
              <a:t>Кравченко</a:t>
            </a:r>
            <a:r>
              <a:rPr lang="en-US" sz="40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4096" dirty="0" err="1">
                <a:solidFill>
                  <a:srgbClr val="FFFFFF"/>
                </a:solidFill>
                <a:latin typeface="Open Sans Bold"/>
              </a:rPr>
              <a:t>Ольга</a:t>
            </a:r>
            <a:r>
              <a:rPr lang="en-US" sz="40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4096" dirty="0" err="1">
                <a:solidFill>
                  <a:srgbClr val="FFFFFF"/>
                </a:solidFill>
                <a:latin typeface="Open Sans Bold"/>
              </a:rPr>
              <a:t>Василівна</a:t>
            </a:r>
            <a:endParaRPr lang="en-US" sz="4096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7093" b="6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20205" y="-166715"/>
            <a:ext cx="11566753" cy="10796629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-1582527" y="1028700"/>
            <a:ext cx="8286645" cy="8541103"/>
            <a:chOff x="0" y="0"/>
            <a:chExt cx="7460676" cy="768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0676" cy="7689771"/>
            </a:xfrm>
            <a:custGeom>
              <a:avLst/>
              <a:gdLst/>
              <a:ahLst/>
              <a:cxnLst/>
              <a:rect l="l" t="t" r="r" b="b"/>
              <a:pathLst>
                <a:path w="7460676" h="7689771">
                  <a:moveTo>
                    <a:pt x="0" y="0"/>
                  </a:moveTo>
                  <a:lnTo>
                    <a:pt x="0" y="7689771"/>
                  </a:lnTo>
                  <a:lnTo>
                    <a:pt x="7460676" y="7689771"/>
                  </a:lnTo>
                  <a:lnTo>
                    <a:pt x="7460676" y="0"/>
                  </a:lnTo>
                  <a:lnTo>
                    <a:pt x="0" y="0"/>
                  </a:lnTo>
                  <a:close/>
                  <a:moveTo>
                    <a:pt x="7399716" y="7628810"/>
                  </a:moveTo>
                  <a:lnTo>
                    <a:pt x="59690" y="7628810"/>
                  </a:lnTo>
                  <a:lnTo>
                    <a:pt x="59690" y="59690"/>
                  </a:lnTo>
                  <a:lnTo>
                    <a:pt x="7399716" y="59690"/>
                  </a:lnTo>
                  <a:lnTo>
                    <a:pt x="7399716" y="7628810"/>
                  </a:lnTo>
                  <a:close/>
                </a:path>
              </a:pathLst>
            </a:custGeom>
            <a:solidFill>
              <a:srgbClr val="D68B5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04900"/>
            <a:ext cx="6538770" cy="8053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444723" y="885534"/>
            <a:ext cx="10517717" cy="952431"/>
            <a:chOff x="0" y="0"/>
            <a:chExt cx="14401806" cy="13041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01806" cy="1304154"/>
            </a:xfrm>
            <a:custGeom>
              <a:avLst/>
              <a:gdLst/>
              <a:ahLst/>
              <a:cxnLst/>
              <a:rect l="l" t="t" r="r" b="b"/>
              <a:pathLst>
                <a:path w="14401806" h="1304154">
                  <a:moveTo>
                    <a:pt x="0" y="0"/>
                  </a:moveTo>
                  <a:lnTo>
                    <a:pt x="14401806" y="0"/>
                  </a:lnTo>
                  <a:lnTo>
                    <a:pt x="14401806" y="1304154"/>
                  </a:lnTo>
                  <a:lnTo>
                    <a:pt x="0" y="1304154"/>
                  </a:lnTo>
                  <a:close/>
                </a:path>
              </a:pathLst>
            </a:custGeom>
            <a:solidFill>
              <a:srgbClr val="D68B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792968" y="933450"/>
            <a:ext cx="9821227" cy="761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5"/>
              </a:lnSpc>
              <a:spcBef>
                <a:spcPct val="0"/>
              </a:spcBef>
            </a:pPr>
            <a:r>
              <a:rPr lang="en-US" sz="4375" dirty="0" err="1">
                <a:solidFill>
                  <a:srgbClr val="FFFFFF"/>
                </a:solidFill>
                <a:latin typeface="Times Neue Roman Bold"/>
              </a:rPr>
              <a:t>Охорона</a:t>
            </a:r>
            <a:r>
              <a:rPr lang="en-US" sz="4375" dirty="0">
                <a:solidFill>
                  <a:srgbClr val="FFFFFF"/>
                </a:solidFill>
                <a:latin typeface="Times Neue Roman Bold"/>
              </a:rPr>
              <a:t> </a:t>
            </a:r>
            <a:r>
              <a:rPr lang="en-US" sz="4375" dirty="0" err="1">
                <a:solidFill>
                  <a:srgbClr val="FFFFFF"/>
                </a:solidFill>
                <a:latin typeface="Times Neue Roman Bold"/>
              </a:rPr>
              <a:t>та</a:t>
            </a:r>
            <a:r>
              <a:rPr lang="en-US" sz="4375" dirty="0">
                <a:solidFill>
                  <a:srgbClr val="FFFFFF"/>
                </a:solidFill>
                <a:latin typeface="Times Neue Roman Bold"/>
              </a:rPr>
              <a:t> </a:t>
            </a:r>
            <a:r>
              <a:rPr lang="en-US" sz="4375" dirty="0" err="1">
                <a:solidFill>
                  <a:srgbClr val="FFFFFF"/>
                </a:solidFill>
                <a:latin typeface="Times Neue Roman Bold"/>
              </a:rPr>
              <a:t>захист</a:t>
            </a:r>
            <a:r>
              <a:rPr lang="en-US" sz="4375" dirty="0">
                <a:solidFill>
                  <a:srgbClr val="FFFFFF"/>
                </a:solidFill>
                <a:latin typeface="Times Neue Roman Bold"/>
              </a:rPr>
              <a:t> </a:t>
            </a:r>
            <a:r>
              <a:rPr lang="en-US" sz="4375" dirty="0" err="1">
                <a:solidFill>
                  <a:srgbClr val="FFFFFF"/>
                </a:solidFill>
                <a:latin typeface="Times Neue Roman Bold"/>
              </a:rPr>
              <a:t>трудових</a:t>
            </a:r>
            <a:r>
              <a:rPr lang="en-US" sz="4375" dirty="0">
                <a:solidFill>
                  <a:srgbClr val="FFFFFF"/>
                </a:solidFill>
                <a:latin typeface="Times Neue Roman Bold"/>
              </a:rPr>
              <a:t> </a:t>
            </a:r>
            <a:r>
              <a:rPr lang="en-US" sz="4375" dirty="0" err="1">
                <a:solidFill>
                  <a:srgbClr val="FFFFFF"/>
                </a:solidFill>
                <a:latin typeface="Times Neue Roman Bold"/>
              </a:rPr>
              <a:t>прав</a:t>
            </a:r>
            <a:endParaRPr lang="en-US" sz="4375" dirty="0">
              <a:solidFill>
                <a:srgbClr val="FFFFFF"/>
              </a:solidFill>
              <a:latin typeface="Times Neue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10180" y="3090100"/>
            <a:ext cx="3136097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Викладач:                           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0180" y="4567448"/>
            <a:ext cx="8930164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Семестр:                                             5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10180" y="5701617"/>
            <a:ext cx="10153828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Кількість кредитів:                   ЄКТС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10180" y="6814350"/>
            <a:ext cx="9596229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Форма контролю:                       Залік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10180" y="7965069"/>
            <a:ext cx="2816900" cy="14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Аудиторні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годин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80570" y="3544277"/>
            <a:ext cx="4557594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Ольга Василівна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12990" y="7965069"/>
            <a:ext cx="5283994" cy="14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30 (16 год лекцій, 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14 год практичних)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10720" y="2780170"/>
            <a:ext cx="3097292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Кравченко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829519" y="3581645"/>
            <a:ext cx="9975460" cy="3123711"/>
            <a:chOff x="0" y="0"/>
            <a:chExt cx="8981159" cy="2812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81159" cy="2812356"/>
            </a:xfrm>
            <a:custGeom>
              <a:avLst/>
              <a:gdLst/>
              <a:ahLst/>
              <a:cxnLst/>
              <a:rect l="l" t="t" r="r" b="b"/>
              <a:pathLst>
                <a:path w="8981159" h="2812356">
                  <a:moveTo>
                    <a:pt x="0" y="0"/>
                  </a:moveTo>
                  <a:lnTo>
                    <a:pt x="0" y="2812356"/>
                  </a:lnTo>
                  <a:lnTo>
                    <a:pt x="8981159" y="2812356"/>
                  </a:lnTo>
                  <a:lnTo>
                    <a:pt x="8981159" y="0"/>
                  </a:lnTo>
                  <a:lnTo>
                    <a:pt x="0" y="0"/>
                  </a:lnTo>
                  <a:close/>
                  <a:moveTo>
                    <a:pt x="8920199" y="2751396"/>
                  </a:moveTo>
                  <a:lnTo>
                    <a:pt x="59690" y="2751396"/>
                  </a:lnTo>
                  <a:lnTo>
                    <a:pt x="59690" y="59690"/>
                  </a:lnTo>
                  <a:lnTo>
                    <a:pt x="8920199" y="59690"/>
                  </a:lnTo>
                  <a:lnTo>
                    <a:pt x="8920199" y="2751396"/>
                  </a:lnTo>
                  <a:close/>
                </a:path>
              </a:pathLst>
            </a:custGeom>
            <a:solidFill>
              <a:srgbClr val="69391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5121221" y="-580688"/>
            <a:ext cx="13475349" cy="9281075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5301994" y="613996"/>
            <a:ext cx="12841297" cy="712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Засвоєння здобувачами освіти обсягу знань, що формують правове мислення; 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Набуття навичок щодо застосування теоретичних правових знань у практичних управлінських ситуаціях у сфері трудових правовідносин, 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Набуття навичок щодо самостійної роботи, необхідних для подальшого поглиблення й своєчасного оновлення професійних знань, формування правосвідомості і правової культури у майбутніх працівників ділової еліти.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-2041940" y="5046213"/>
            <a:ext cx="8168798" cy="164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59"/>
              </a:lnSpc>
            </a:pPr>
            <a:r>
              <a:rPr lang="en-US" sz="10199" spc="-101" dirty="0" err="1">
                <a:solidFill>
                  <a:srgbClr val="69391C"/>
                </a:solidFill>
                <a:latin typeface="Montserrat Semi-Bold Bold"/>
              </a:rPr>
              <a:t>Мета</a:t>
            </a:r>
            <a:r>
              <a:rPr lang="en-US" sz="10199" spc="-101" dirty="0">
                <a:solidFill>
                  <a:srgbClr val="69391C"/>
                </a:solidFill>
                <a:latin typeface="Montserrat Semi-Bold Bold"/>
              </a:rPr>
              <a:t> </a:t>
            </a:r>
            <a:r>
              <a:rPr lang="en-US" sz="10199" spc="-101" dirty="0" err="1">
                <a:solidFill>
                  <a:srgbClr val="69391C"/>
                </a:solidFill>
                <a:latin typeface="Montserrat Semi-Bold Bold"/>
              </a:rPr>
              <a:t>курсу</a:t>
            </a:r>
            <a:endParaRPr lang="en-US" sz="10199" spc="-101" dirty="0">
              <a:solidFill>
                <a:srgbClr val="69391C"/>
              </a:solidFill>
              <a:latin typeface="Montserrat Semi-Bold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5723" y="311540"/>
            <a:ext cx="1483229" cy="1475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50" b="575"/>
          <a:stretch>
            <a:fillRect/>
          </a:stretch>
        </p:blipFill>
        <p:spPr>
          <a:xfrm>
            <a:off x="23701" y="0"/>
            <a:ext cx="18264299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701" y="0"/>
            <a:ext cx="7010810" cy="10796629"/>
          </a:xfrm>
          <a:prstGeom prst="rect">
            <a:avLst/>
          </a:prstGeom>
          <a:solidFill>
            <a:srgbClr val="69391C">
              <a:alpha val="7294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3701" y="5761656"/>
            <a:ext cx="7010810" cy="3791899"/>
            <a:chOff x="0" y="0"/>
            <a:chExt cx="6312010" cy="34139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2010" cy="3413942"/>
            </a:xfrm>
            <a:custGeom>
              <a:avLst/>
              <a:gdLst/>
              <a:ahLst/>
              <a:cxnLst/>
              <a:rect l="l" t="t" r="r" b="b"/>
              <a:pathLst>
                <a:path w="6312010" h="3413942">
                  <a:moveTo>
                    <a:pt x="0" y="0"/>
                  </a:moveTo>
                  <a:lnTo>
                    <a:pt x="0" y="3413942"/>
                  </a:lnTo>
                  <a:lnTo>
                    <a:pt x="6312010" y="3413942"/>
                  </a:lnTo>
                  <a:lnTo>
                    <a:pt x="6312010" y="0"/>
                  </a:lnTo>
                  <a:lnTo>
                    <a:pt x="0" y="0"/>
                  </a:lnTo>
                  <a:close/>
                  <a:moveTo>
                    <a:pt x="6251049" y="3352983"/>
                  </a:moveTo>
                  <a:lnTo>
                    <a:pt x="59690" y="3352983"/>
                  </a:lnTo>
                  <a:lnTo>
                    <a:pt x="59690" y="59690"/>
                  </a:lnTo>
                  <a:lnTo>
                    <a:pt x="6251049" y="59690"/>
                  </a:lnTo>
                  <a:lnTo>
                    <a:pt x="6251049" y="3352983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3961" r="3961"/>
          <a:stretch>
            <a:fillRect/>
          </a:stretch>
        </p:blipFill>
        <p:spPr>
          <a:xfrm>
            <a:off x="-160551" y="0"/>
            <a:ext cx="7195061" cy="520946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666833" y="0"/>
            <a:ext cx="10621167" cy="10587463"/>
          </a:xfrm>
          <a:prstGeom prst="rect">
            <a:avLst/>
          </a:prstGeom>
          <a:solidFill>
            <a:srgbClr val="FFFFFF">
              <a:alpha val="8784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-67917" y="5993653"/>
            <a:ext cx="7009794" cy="326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1"/>
              </a:lnSpc>
              <a:spcBef>
                <a:spcPct val="0"/>
              </a:spcBef>
            </a:pPr>
            <a:r>
              <a:rPr lang="en-US" sz="3715" dirty="0">
                <a:solidFill>
                  <a:srgbClr val="FFFFFF"/>
                </a:solidFill>
                <a:latin typeface="Open Sans Bold"/>
              </a:rPr>
              <a:t>У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результати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вивчення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дисципліни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здобувач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освіти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повинен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оволодіти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наступними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715" dirty="0" err="1">
                <a:solidFill>
                  <a:srgbClr val="FFFFFF"/>
                </a:solidFill>
                <a:latin typeface="Open Sans Bold"/>
              </a:rPr>
              <a:t>компетентностями</a:t>
            </a:r>
            <a:r>
              <a:rPr lang="en-US" sz="3715" dirty="0">
                <a:solidFill>
                  <a:srgbClr val="FFFFFF"/>
                </a:solidFill>
                <a:latin typeface="Open Sans Bold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48504" y="614913"/>
            <a:ext cx="10439496" cy="985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8"/>
              </a:lnSpc>
            </a:pPr>
            <a:r>
              <a:rPr lang="en-US" sz="3200" dirty="0">
                <a:solidFill>
                  <a:srgbClr val="000000"/>
                </a:solidFill>
                <a:latin typeface="Open Sans Bold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Open Sans Bold"/>
              </a:rPr>
              <a:t>знати</a:t>
            </a:r>
            <a:r>
              <a:rPr lang="en-US" sz="3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Bold"/>
              </a:rPr>
              <a:t>та</a:t>
            </a:r>
            <a:r>
              <a:rPr lang="en-US" sz="3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Bold"/>
              </a:rPr>
              <a:t>вміти</a:t>
            </a:r>
            <a:r>
              <a:rPr lang="en-US" sz="3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Bold"/>
              </a:rPr>
              <a:t>аналізувати</a:t>
            </a:r>
            <a:r>
              <a:rPr lang="en-US" sz="3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Bold"/>
              </a:rPr>
              <a:t>норми</a:t>
            </a:r>
            <a:r>
              <a:rPr lang="en-US" sz="3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Bold"/>
              </a:rPr>
              <a:t>трудового</a:t>
            </a:r>
            <a:r>
              <a:rPr lang="en-US" sz="3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Bold"/>
              </a:rPr>
              <a:t>законодавства</a:t>
            </a:r>
            <a:r>
              <a:rPr lang="en-US" sz="3200" dirty="0">
                <a:solidFill>
                  <a:srgbClr val="000000"/>
                </a:solidFill>
                <a:latin typeface="Open Sans Bold"/>
              </a:rPr>
              <a:t>; </a:t>
            </a:r>
          </a:p>
          <a:p>
            <a:pPr>
              <a:lnSpc>
                <a:spcPts val="4268"/>
              </a:lnSpc>
            </a:pPr>
            <a:endParaRPr lang="en-US" sz="320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4268"/>
              </a:lnSpc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застосовувати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норми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трудового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права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у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практичних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ситуаціях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роботі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з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кадровими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ресурсами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профспілками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партнерами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органами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державної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влади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та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місцевого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самоврядування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4268"/>
              </a:lnSpc>
            </a:pPr>
            <a:endParaRPr lang="en-US" sz="3200" dirty="0">
              <a:solidFill>
                <a:srgbClr val="000000"/>
              </a:solidFill>
              <a:latin typeface="Open Sans Extra Bold Bold"/>
            </a:endParaRPr>
          </a:p>
          <a:p>
            <a:pPr>
              <a:lnSpc>
                <a:spcPts val="4268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правильно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користуватися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правовою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термінологією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; </a:t>
            </a:r>
          </a:p>
          <a:p>
            <a:pPr>
              <a:lnSpc>
                <a:spcPts val="4268"/>
              </a:lnSpc>
            </a:pPr>
            <a:endParaRPr lang="en-US" sz="3200" dirty="0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4268"/>
              </a:lnSpc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працювати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з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договорами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звітністю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та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іншою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кадровою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документацією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; </a:t>
            </a:r>
          </a:p>
          <a:p>
            <a:pPr>
              <a:lnSpc>
                <a:spcPts val="4268"/>
              </a:lnSpc>
            </a:pPr>
            <a:endParaRPr lang="en-US" sz="3200" dirty="0">
              <a:solidFill>
                <a:srgbClr val="000000"/>
              </a:solidFill>
              <a:latin typeface="Open Sans Extra Bold Bold"/>
            </a:endParaRPr>
          </a:p>
          <a:p>
            <a:pPr>
              <a:lnSpc>
                <a:spcPts val="4268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будувати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свою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управлінську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діяльність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принципах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що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містить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чинне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 Bold"/>
              </a:rPr>
              <a:t>законодавство</a:t>
            </a:r>
            <a:r>
              <a:rPr lang="en-US" sz="3200" dirty="0">
                <a:solidFill>
                  <a:srgbClr val="000000"/>
                </a:solidFill>
                <a:latin typeface="Arimo Bold"/>
              </a:rPr>
              <a:t>.</a:t>
            </a:r>
          </a:p>
          <a:p>
            <a:pPr algn="ctr">
              <a:lnSpc>
                <a:spcPts val="4656"/>
              </a:lnSpc>
              <a:spcBef>
                <a:spcPct val="0"/>
              </a:spcBef>
            </a:pPr>
            <a:endParaRPr lang="en-US" sz="832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83" b="625"/>
          <a:stretch>
            <a:fillRect/>
          </a:stretch>
        </p:blipFill>
        <p:spPr>
          <a:xfrm>
            <a:off x="0" y="0"/>
            <a:ext cx="1828285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110087" y="-125826"/>
            <a:ext cx="67826" cy="1060647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184145" y="0"/>
            <a:ext cx="18892704" cy="10796629"/>
          </a:xfrm>
          <a:prstGeom prst="rect">
            <a:avLst/>
          </a:prstGeom>
          <a:solidFill>
            <a:srgbClr val="69391C">
              <a:alpha val="9176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-184145" y="4576768"/>
            <a:ext cx="18892704" cy="152908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545177" y="4935470"/>
            <a:ext cx="1519764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5350" spc="508" dirty="0">
                <a:solidFill>
                  <a:srgbClr val="D68B54"/>
                </a:solidFill>
                <a:latin typeface="Montserrat Semi-Bold Bold"/>
              </a:rPr>
              <a:t>	РЕЗУЛЬТАТИ НАВЧАННЯ: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7785" y="489489"/>
            <a:ext cx="7555822" cy="131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 мати знання у галузі трудового права, правильно його тлумачити і застосовувати на практиці;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7785" y="2142402"/>
            <a:ext cx="7896454" cy="1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 dirty="0">
                <a:solidFill>
                  <a:srgbClr val="FFFFFF"/>
                </a:solidFill>
                <a:latin typeface="Open Sans Bold"/>
              </a:rPr>
              <a:t>-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керуватись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нормами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і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принципами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чинного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законодавства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і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локальних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нормативних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актів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у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адміністративній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управлінській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діяльності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;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95809" y="489489"/>
            <a:ext cx="7684093" cy="307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 зважати на юридичні обмеження в процесі стратегічного планування; 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 усвідомлювати свою професійну приналежність, зважаючи на отримані знання з трудового  права, які є основою охорони та захисту трудових прав;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2069" y="6389337"/>
            <a:ext cx="7601239" cy="13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4"/>
              </a:lnSpc>
              <a:spcBef>
                <a:spcPct val="0"/>
              </a:spcBef>
            </a:pPr>
            <a:r>
              <a:rPr lang="en-US" sz="2596">
                <a:solidFill>
                  <a:srgbClr val="FFFFFF"/>
                </a:solidFill>
                <a:latin typeface="Open Sans Bold"/>
              </a:rPr>
              <a:t>- складати проекти колективних договорів, враховуючи оцінку існуючих ресурсів і потреб працівників;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6353" y="7979896"/>
            <a:ext cx="7666955" cy="8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 dirty="0">
                <a:solidFill>
                  <a:srgbClr val="FFFFFF"/>
                </a:solidFill>
                <a:latin typeface="Open Sans Bold"/>
              </a:rPr>
              <a:t>-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вирішувати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колективні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індивідуальні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трудові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6" dirty="0" err="1">
                <a:solidFill>
                  <a:srgbClr val="FFFFFF"/>
                </a:solidFill>
                <a:latin typeface="Open Sans Bold"/>
              </a:rPr>
              <a:t>спори</a:t>
            </a:r>
            <a:r>
              <a:rPr lang="en-US" sz="2496" dirty="0">
                <a:solidFill>
                  <a:srgbClr val="FFFFFF"/>
                </a:solidFill>
                <a:latin typeface="Open Sans Bold"/>
              </a:rPr>
              <a:t>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67293" y="6408411"/>
            <a:ext cx="9136336" cy="1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 робити й оформлювати висновки та подавати пропозиції щодо правомірності застосування до працівників матеріальної чи дисциплінарної відповідальності;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10087" y="8390155"/>
            <a:ext cx="8841422" cy="131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 взаємодіяти з органами державної влади та місцевого самоврядування, що здійснюють нагляд за дотриманням законодавства про працю.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1747" y="9021395"/>
            <a:ext cx="7967897" cy="8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 укладати і змінювати трудові договори, а також припиняти їх дію;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20206" y="6323081"/>
            <a:ext cx="8595546" cy="3674789"/>
            <a:chOff x="0" y="0"/>
            <a:chExt cx="7738787" cy="33085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38787" cy="3308505"/>
            </a:xfrm>
            <a:custGeom>
              <a:avLst/>
              <a:gdLst/>
              <a:ahLst/>
              <a:cxnLst/>
              <a:rect l="l" t="t" r="r" b="b"/>
              <a:pathLst>
                <a:path w="7738787" h="3308505">
                  <a:moveTo>
                    <a:pt x="0" y="0"/>
                  </a:moveTo>
                  <a:lnTo>
                    <a:pt x="0" y="3308505"/>
                  </a:lnTo>
                  <a:lnTo>
                    <a:pt x="7738787" y="3308505"/>
                  </a:lnTo>
                  <a:lnTo>
                    <a:pt x="7738787" y="0"/>
                  </a:lnTo>
                  <a:lnTo>
                    <a:pt x="0" y="0"/>
                  </a:lnTo>
                  <a:close/>
                  <a:moveTo>
                    <a:pt x="7677827" y="3247545"/>
                  </a:moveTo>
                  <a:lnTo>
                    <a:pt x="59690" y="3247545"/>
                  </a:lnTo>
                  <a:lnTo>
                    <a:pt x="59690" y="59690"/>
                  </a:lnTo>
                  <a:lnTo>
                    <a:pt x="7677827" y="59690"/>
                  </a:lnTo>
                  <a:lnTo>
                    <a:pt x="7677827" y="32475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262207" y="6323081"/>
            <a:ext cx="8841422" cy="3674789"/>
            <a:chOff x="0" y="0"/>
            <a:chExt cx="7960156" cy="330850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60155" cy="3308505"/>
            </a:xfrm>
            <a:custGeom>
              <a:avLst/>
              <a:gdLst/>
              <a:ahLst/>
              <a:cxnLst/>
              <a:rect l="l" t="t" r="r" b="b"/>
              <a:pathLst>
                <a:path w="7960155" h="3308505">
                  <a:moveTo>
                    <a:pt x="0" y="0"/>
                  </a:moveTo>
                  <a:lnTo>
                    <a:pt x="0" y="3308505"/>
                  </a:lnTo>
                  <a:lnTo>
                    <a:pt x="7960155" y="3308505"/>
                  </a:lnTo>
                  <a:lnTo>
                    <a:pt x="7960155" y="0"/>
                  </a:lnTo>
                  <a:lnTo>
                    <a:pt x="0" y="0"/>
                  </a:lnTo>
                  <a:close/>
                  <a:moveTo>
                    <a:pt x="7899195" y="3247545"/>
                  </a:moveTo>
                  <a:lnTo>
                    <a:pt x="59690" y="3247545"/>
                  </a:lnTo>
                  <a:lnTo>
                    <a:pt x="59690" y="59690"/>
                  </a:lnTo>
                  <a:lnTo>
                    <a:pt x="7899195" y="59690"/>
                  </a:lnTo>
                  <a:lnTo>
                    <a:pt x="7899195" y="32475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68665" y="352633"/>
            <a:ext cx="8698628" cy="3674789"/>
            <a:chOff x="0" y="0"/>
            <a:chExt cx="7831594" cy="330850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831595" cy="3308505"/>
            </a:xfrm>
            <a:custGeom>
              <a:avLst/>
              <a:gdLst/>
              <a:ahLst/>
              <a:cxnLst/>
              <a:rect l="l" t="t" r="r" b="b"/>
              <a:pathLst>
                <a:path w="7831595" h="3308505">
                  <a:moveTo>
                    <a:pt x="0" y="0"/>
                  </a:moveTo>
                  <a:lnTo>
                    <a:pt x="0" y="3308505"/>
                  </a:lnTo>
                  <a:lnTo>
                    <a:pt x="7831595" y="3308505"/>
                  </a:lnTo>
                  <a:lnTo>
                    <a:pt x="7831595" y="0"/>
                  </a:lnTo>
                  <a:lnTo>
                    <a:pt x="0" y="0"/>
                  </a:lnTo>
                  <a:close/>
                  <a:moveTo>
                    <a:pt x="7770634" y="3247545"/>
                  </a:moveTo>
                  <a:lnTo>
                    <a:pt x="59690" y="3247545"/>
                  </a:lnTo>
                  <a:lnTo>
                    <a:pt x="59690" y="59690"/>
                  </a:lnTo>
                  <a:lnTo>
                    <a:pt x="7770634" y="59690"/>
                  </a:lnTo>
                  <a:lnTo>
                    <a:pt x="7770634" y="32475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262207" y="352633"/>
            <a:ext cx="8841422" cy="3674789"/>
            <a:chOff x="0" y="0"/>
            <a:chExt cx="7960156" cy="33085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960155" cy="3308505"/>
            </a:xfrm>
            <a:custGeom>
              <a:avLst/>
              <a:gdLst/>
              <a:ahLst/>
              <a:cxnLst/>
              <a:rect l="l" t="t" r="r" b="b"/>
              <a:pathLst>
                <a:path w="7960155" h="3308505">
                  <a:moveTo>
                    <a:pt x="0" y="0"/>
                  </a:moveTo>
                  <a:lnTo>
                    <a:pt x="0" y="3308505"/>
                  </a:lnTo>
                  <a:lnTo>
                    <a:pt x="7960155" y="3308505"/>
                  </a:lnTo>
                  <a:lnTo>
                    <a:pt x="7960155" y="0"/>
                  </a:lnTo>
                  <a:lnTo>
                    <a:pt x="0" y="0"/>
                  </a:lnTo>
                  <a:close/>
                  <a:moveTo>
                    <a:pt x="7899195" y="3247545"/>
                  </a:moveTo>
                  <a:lnTo>
                    <a:pt x="59690" y="3247545"/>
                  </a:lnTo>
                  <a:lnTo>
                    <a:pt x="59690" y="59690"/>
                  </a:lnTo>
                  <a:lnTo>
                    <a:pt x="7899195" y="59690"/>
                  </a:lnTo>
                  <a:lnTo>
                    <a:pt x="7899195" y="32475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701" y="0"/>
            <a:ext cx="18264299" cy="10796629"/>
          </a:xfrm>
          <a:prstGeom prst="rect">
            <a:avLst/>
          </a:prstGeom>
          <a:solidFill>
            <a:srgbClr val="69391C">
              <a:alpha val="85882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56599" y="-308514"/>
            <a:ext cx="5258929" cy="90052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830121" y="6831241"/>
            <a:ext cx="4111886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4750" spc="451">
                <a:solidFill>
                  <a:srgbClr val="D68B54"/>
                </a:solidFill>
                <a:latin typeface="Montserrat Semi-Bold Bold"/>
              </a:rPr>
              <a:t>ТЕМИ ЛЕКЦІЙ:</a:t>
            </a:r>
          </a:p>
          <a:p>
            <a:pPr algn="ctr">
              <a:lnSpc>
                <a:spcPts val="5700"/>
              </a:lnSpc>
            </a:pPr>
            <a:endParaRPr lang="en-US" sz="4750" spc="451">
              <a:solidFill>
                <a:srgbClr val="D68B54"/>
              </a:solidFill>
              <a:latin typeface="Montserrat Semi-Bold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110796" y="434696"/>
            <a:ext cx="348099" cy="34809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110796" y="4795401"/>
            <a:ext cx="348099" cy="3480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755037" y="377546"/>
            <a:ext cx="10847163" cy="796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7"/>
              </a:lnSpc>
            </a:pPr>
            <a:r>
              <a:rPr lang="en-US" sz="3283" u="sng" dirty="0" err="1">
                <a:solidFill>
                  <a:srgbClr val="FFFFFF"/>
                </a:solidFill>
                <a:latin typeface="Open Sans Bold Italics"/>
              </a:rPr>
              <a:t>Змістовий</a:t>
            </a:r>
            <a:r>
              <a:rPr lang="en-US" sz="3283" u="sng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3283" u="sng" dirty="0" err="1">
                <a:solidFill>
                  <a:srgbClr val="FFFFFF"/>
                </a:solidFill>
                <a:latin typeface="Open Sans Bold Italics"/>
              </a:rPr>
              <a:t>модуль</a:t>
            </a:r>
            <a:r>
              <a:rPr lang="en-US" sz="3283" u="sng" dirty="0">
                <a:solidFill>
                  <a:srgbClr val="FFFFFF"/>
                </a:solidFill>
                <a:latin typeface="Open Sans Bold Italics"/>
              </a:rPr>
              <a:t> 1</a:t>
            </a:r>
          </a:p>
          <a:p>
            <a:pPr>
              <a:lnSpc>
                <a:spcPts val="1641"/>
              </a:lnSpc>
            </a:pPr>
            <a:endParaRPr lang="en-US" sz="3283" u="sng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Правове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забезпечення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охорони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захисту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трудових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прав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Колективний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договір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3.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Трудовий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договір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4.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Припинення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трудового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договору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endParaRPr lang="en-US" sz="3283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u="sng" dirty="0" err="1">
                <a:solidFill>
                  <a:srgbClr val="FFFFFF"/>
                </a:solidFill>
                <a:latin typeface="Open Sans Bold Italics"/>
              </a:rPr>
              <a:t>Змістовий</a:t>
            </a:r>
            <a:r>
              <a:rPr lang="en-US" sz="3283" u="sng" dirty="0">
                <a:solidFill>
                  <a:srgbClr val="FFFFFF"/>
                </a:solidFill>
                <a:latin typeface="Open Sans Bold Italics"/>
              </a:rPr>
              <a:t> </a:t>
            </a:r>
            <a:r>
              <a:rPr lang="en-US" sz="3283" u="sng" dirty="0" err="1">
                <a:solidFill>
                  <a:srgbClr val="FFFFFF"/>
                </a:solidFill>
                <a:latin typeface="Open Sans Bold Italics"/>
              </a:rPr>
              <a:t>модуль</a:t>
            </a:r>
            <a:r>
              <a:rPr lang="en-US" sz="3283" u="sng" dirty="0">
                <a:solidFill>
                  <a:srgbClr val="FFFFFF"/>
                </a:solidFill>
                <a:latin typeface="Open Sans Bold Italics"/>
              </a:rPr>
              <a:t> 2 </a:t>
            </a:r>
          </a:p>
          <a:p>
            <a:pPr>
              <a:lnSpc>
                <a:spcPts val="1641"/>
              </a:lnSpc>
            </a:pPr>
            <a:endParaRPr lang="en-US" sz="3283" u="sng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5.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Робочий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час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час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відпочинку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6.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Матеріальна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відповідальність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сторін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трудового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договору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7.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Дисциплінарна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відповідальність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працівників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r>
              <a:rPr lang="en-US" sz="3283" dirty="0">
                <a:solidFill>
                  <a:srgbClr val="FFFFFF"/>
                </a:solidFill>
                <a:latin typeface="Open Sans Bold"/>
              </a:rPr>
              <a:t>8.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Трудові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спори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порядок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їх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283" dirty="0" err="1">
                <a:solidFill>
                  <a:srgbClr val="FFFFFF"/>
                </a:solidFill>
                <a:latin typeface="Open Sans Bold"/>
              </a:rPr>
              <a:t>вирішення</a:t>
            </a:r>
            <a:r>
              <a:rPr lang="en-US" sz="3283" dirty="0">
                <a:solidFill>
                  <a:srgbClr val="FFFFFF"/>
                </a:solidFill>
                <a:latin typeface="Open Sans Bold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701" y="0"/>
            <a:ext cx="18264299" cy="10796629"/>
          </a:xfrm>
          <a:prstGeom prst="rect">
            <a:avLst/>
          </a:prstGeom>
          <a:solidFill>
            <a:srgbClr val="69391C">
              <a:alpha val="85882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56599" y="-308514"/>
            <a:ext cx="5258929" cy="90052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234854" y="6750499"/>
            <a:ext cx="5280675" cy="181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049" spc="384" dirty="0">
                <a:solidFill>
                  <a:srgbClr val="D68B54"/>
                </a:solidFill>
                <a:latin typeface="Montserrat Semi-Bold Bold"/>
              </a:rPr>
              <a:t>ТЕМИ ЗАНЯТЬ:</a:t>
            </a:r>
          </a:p>
          <a:p>
            <a:pPr algn="ctr">
              <a:lnSpc>
                <a:spcPts val="4859"/>
              </a:lnSpc>
            </a:pPr>
            <a:r>
              <a:rPr lang="en-US" sz="5400" spc="47" dirty="0">
                <a:solidFill>
                  <a:srgbClr val="D68B54"/>
                </a:solidFill>
                <a:latin typeface="Arimo Bold"/>
              </a:rPr>
              <a:t>(</a:t>
            </a:r>
            <a:r>
              <a:rPr lang="en-US" sz="5400" spc="47" dirty="0" err="1">
                <a:solidFill>
                  <a:srgbClr val="D68B54"/>
                </a:solidFill>
                <a:latin typeface="Arimo Bold"/>
              </a:rPr>
              <a:t>практичних</a:t>
            </a:r>
            <a:r>
              <a:rPr lang="en-US" sz="5400" spc="47" dirty="0">
                <a:solidFill>
                  <a:srgbClr val="D68B54"/>
                </a:solidFill>
                <a:latin typeface="Arimo Bold"/>
              </a:rPr>
              <a:t>) </a:t>
            </a:r>
          </a:p>
          <a:p>
            <a:pPr algn="ctr">
              <a:lnSpc>
                <a:spcPts val="5699"/>
              </a:lnSpc>
            </a:pPr>
            <a:endParaRPr lang="en-US" sz="500" spc="47" dirty="0">
              <a:solidFill>
                <a:srgbClr val="D68B54"/>
              </a:solidFill>
              <a:latin typeface="Arim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110796" y="570767"/>
            <a:ext cx="348099" cy="34809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110796" y="4545030"/>
            <a:ext cx="348099" cy="3480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667500" y="368021"/>
            <a:ext cx="11435059" cy="811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b="1" i="1" u="sng" dirty="0" err="1">
                <a:solidFill>
                  <a:srgbClr val="FFFFFF"/>
                </a:solidFill>
                <a:latin typeface="Open Sans Bold"/>
              </a:rPr>
              <a:t>Змістовий</a:t>
            </a:r>
            <a:r>
              <a:rPr lang="en-US" sz="3596" b="1" i="1" u="sng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b="1" i="1" u="sng" dirty="0" err="1">
                <a:solidFill>
                  <a:srgbClr val="FFFFFF"/>
                </a:solidFill>
                <a:latin typeface="Open Sans Bold"/>
              </a:rPr>
              <a:t>модуль</a:t>
            </a:r>
            <a:r>
              <a:rPr lang="en-US" sz="3596" b="1" i="1" u="sng" dirty="0">
                <a:solidFill>
                  <a:srgbClr val="FFFFFF"/>
                </a:solidFill>
                <a:latin typeface="Open Sans Bold"/>
              </a:rPr>
              <a:t> 1</a:t>
            </a:r>
          </a:p>
          <a:p>
            <a:pPr>
              <a:lnSpc>
                <a:spcPts val="1798"/>
              </a:lnSpc>
            </a:pPr>
            <a:endParaRPr lang="en-US" sz="3596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Трудовий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договір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Припинення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трудового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договору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dirty="0">
                <a:solidFill>
                  <a:srgbClr val="FFFFFF"/>
                </a:solidFill>
                <a:latin typeface="Open Sans Bold"/>
              </a:rPr>
              <a:t>3.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Робочий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час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dirty="0">
                <a:solidFill>
                  <a:srgbClr val="FFFFFF"/>
                </a:solidFill>
                <a:latin typeface="Open Sans Bold"/>
              </a:rPr>
              <a:t>4.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Час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відпочинку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endParaRPr lang="en-US" sz="3596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b="1" i="1" u="sng" dirty="0" err="1">
                <a:solidFill>
                  <a:srgbClr val="FFFFFF"/>
                </a:solidFill>
                <a:latin typeface="Open Sans Bold"/>
              </a:rPr>
              <a:t>Змістовний</a:t>
            </a:r>
            <a:r>
              <a:rPr lang="en-US" sz="3596" b="1" i="1" u="sng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b="1" i="1" u="sng" dirty="0" err="1">
                <a:solidFill>
                  <a:srgbClr val="FFFFFF"/>
                </a:solidFill>
                <a:latin typeface="Open Sans Bold"/>
              </a:rPr>
              <a:t>модуль</a:t>
            </a:r>
            <a:r>
              <a:rPr lang="en-US" sz="3596" b="1" i="1" u="sng" dirty="0">
                <a:solidFill>
                  <a:srgbClr val="FFFFFF"/>
                </a:solidFill>
                <a:latin typeface="Open Sans Bold"/>
              </a:rPr>
              <a:t> 2</a:t>
            </a:r>
          </a:p>
          <a:p>
            <a:pPr>
              <a:lnSpc>
                <a:spcPts val="1798"/>
              </a:lnSpc>
            </a:pPr>
            <a:endParaRPr lang="en-US" sz="3596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dirty="0">
                <a:solidFill>
                  <a:srgbClr val="FFFFFF"/>
                </a:solidFill>
                <a:latin typeface="Open Sans Bold"/>
              </a:rPr>
              <a:t>5.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Матеріальна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відповідальність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сторін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трудового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договору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dirty="0">
                <a:solidFill>
                  <a:srgbClr val="FFFFFF"/>
                </a:solidFill>
                <a:latin typeface="Open Sans Bold"/>
              </a:rPr>
              <a:t>6.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Дисциплінарна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відповідальність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працівників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 dirty="0">
                <a:solidFill>
                  <a:srgbClr val="FFFFFF"/>
                </a:solidFill>
                <a:latin typeface="Open Sans Bold"/>
              </a:rPr>
              <a:t>7.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Трудові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спори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порядок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їх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596" dirty="0" err="1">
                <a:solidFill>
                  <a:srgbClr val="FFFFFF"/>
                </a:solidFill>
                <a:latin typeface="Open Sans Bold"/>
              </a:rPr>
              <a:t>вирішення</a:t>
            </a:r>
            <a:r>
              <a:rPr lang="en-US" sz="3596" dirty="0">
                <a:solidFill>
                  <a:srgbClr val="FFFFFF"/>
                </a:solidFill>
                <a:latin typeface="Open Sans Bold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444</Words>
  <Application>Microsoft Office PowerPoint</Application>
  <PresentationFormat>Произвольный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 Black</vt:lpstr>
      <vt:lpstr>Open Sans Bold Italics</vt:lpstr>
      <vt:lpstr>Montserrat Semi-Bold Bold</vt:lpstr>
      <vt:lpstr>Montserrat Semi-Bold</vt:lpstr>
      <vt:lpstr>Open Sans Bold</vt:lpstr>
      <vt:lpstr>Calibri</vt:lpstr>
      <vt:lpstr>Open Sans Extra Bold Bold</vt:lpstr>
      <vt:lpstr>Arimo Bold</vt:lpstr>
      <vt:lpstr>Times Neue Roman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Циклова комісія суспільних дисциплін та права</dc:title>
  <dc:creator>isheika</dc:creator>
  <cp:lastModifiedBy>isheika</cp:lastModifiedBy>
  <cp:revision>5</cp:revision>
  <dcterms:created xsi:type="dcterms:W3CDTF">2006-08-16T00:00:00Z</dcterms:created>
  <dcterms:modified xsi:type="dcterms:W3CDTF">2021-04-15T07:15:01Z</dcterms:modified>
  <dc:identifier>DAEbqC91rUY</dc:identifier>
</cp:coreProperties>
</file>