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78" r:id="rId4"/>
    <p:sldId id="279" r:id="rId5"/>
    <p:sldId id="259" r:id="rId6"/>
    <p:sldId id="272" r:id="rId7"/>
    <p:sldId id="265" r:id="rId8"/>
    <p:sldId id="264" r:id="rId9"/>
    <p:sldId id="266" r:id="rId10"/>
    <p:sldId id="262" r:id="rId11"/>
    <p:sldId id="274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8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9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4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2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5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9307-956B-4054-8517-594DD5C5D3B2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A15A-FB70-43D2-A6EE-57A824077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0158" y="309093"/>
            <a:ext cx="7663201" cy="4932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5047" y="715617"/>
            <a:ext cx="52502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</a:rPr>
              <a:t>Засоби фіксації знань дітей про природу</a:t>
            </a:r>
            <a:endParaRPr lang="ru-RU" sz="5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5" y="1629256"/>
            <a:ext cx="4121239" cy="3612445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28141" y="6430732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88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i="1" dirty="0">
                <a:solidFill>
                  <a:srgbClr val="C00000"/>
                </a:solidFill>
              </a:rPr>
              <a:t>Спостереження за грозою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uk-UA" sz="2000" b="1" dirty="0"/>
              <a:t>Мета - </a:t>
            </a:r>
            <a:r>
              <a:rPr lang="uk-UA" sz="2000" dirty="0"/>
              <a:t>знайомити з поняттям «гроза»; формувати реальні уявлення про явище природи; збагачувати словниковий запас; розвивати спостережливість.</a:t>
            </a:r>
            <a:br>
              <a:rPr lang="uk-UA" sz="2000" dirty="0"/>
            </a:br>
            <a:r>
              <a:rPr lang="uk-UA" sz="2000" dirty="0"/>
              <a:t>Бесіда </a:t>
            </a:r>
            <a:endParaRPr lang="ru-RU" sz="2000" dirty="0"/>
          </a:p>
          <a:p>
            <a:r>
              <a:rPr lang="uk-UA" sz="2000" dirty="0"/>
              <a:t>Чути перший гуркіт грому,</a:t>
            </a:r>
            <a:br>
              <a:rPr lang="uk-UA" sz="2000" dirty="0"/>
            </a:br>
            <a:r>
              <a:rPr lang="uk-UA" sz="2000" dirty="0"/>
              <a:t>Лине ластівка додому.</a:t>
            </a:r>
            <a:br>
              <a:rPr lang="uk-UA" sz="2000" dirty="0"/>
            </a:br>
            <a:r>
              <a:rPr lang="uk-UA" sz="2000" dirty="0"/>
              <a:t>Ручаї </a:t>
            </a:r>
            <a:r>
              <a:rPr lang="uk-UA" sz="2000" dirty="0" err="1"/>
              <a:t>туркочуть</a:t>
            </a:r>
            <a:r>
              <a:rPr lang="uk-UA" sz="2000" dirty="0"/>
              <a:t> сині,</a:t>
            </a:r>
            <a:br>
              <a:rPr lang="uk-UA" sz="2000" dirty="0"/>
            </a:br>
            <a:r>
              <a:rPr lang="uk-UA" sz="2000" dirty="0"/>
              <a:t>Абрикос цвіте в долині.</a:t>
            </a:r>
            <a:br>
              <a:rPr lang="uk-UA" sz="2000" dirty="0"/>
            </a:br>
            <a:r>
              <a:rPr lang="uk-UA" sz="2000" dirty="0"/>
              <a:t>Перша бджілка вилітає,</a:t>
            </a:r>
            <a:br>
              <a:rPr lang="uk-UA" sz="2000" dirty="0"/>
            </a:br>
            <a:r>
              <a:rPr lang="uk-UA" sz="2000" dirty="0"/>
              <a:t>Красне сонце прославляє</a:t>
            </a:r>
            <a:br>
              <a:rPr lang="uk-UA" sz="2000" dirty="0"/>
            </a:br>
            <a:r>
              <a:rPr lang="uk-UA" sz="2000" dirty="0"/>
              <a:t>Сонце тепле, як яєчко</a:t>
            </a:r>
            <a:br>
              <a:rPr lang="uk-UA" sz="2000" dirty="0"/>
            </a:br>
            <a:r>
              <a:rPr lang="uk-UA" sz="2000" dirty="0"/>
              <a:t>У пташиному гніздечку.</a:t>
            </a:r>
            <a:endParaRPr lang="ru-RU" sz="2000" dirty="0"/>
          </a:p>
          <a:p>
            <a:r>
              <a:rPr lang="uk-UA" sz="2000" dirty="0"/>
              <a:t>Г. </a:t>
            </a:r>
            <a:r>
              <a:rPr lang="uk-UA" sz="2000" dirty="0" err="1" smtClean="0"/>
              <a:t>Вієру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80" y="3744533"/>
            <a:ext cx="2020213" cy="22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8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5155" y="272067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4000" b="1" dirty="0" err="1">
                <a:solidFill>
                  <a:srgbClr val="C00000"/>
                </a:solidFill>
              </a:rPr>
              <a:t>Спостереження</a:t>
            </a:r>
            <a:r>
              <a:rPr lang="ru-RU" sz="4000" b="1" dirty="0">
                <a:solidFill>
                  <a:srgbClr val="C00000"/>
                </a:solidFill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</a:rPr>
              <a:t>снігом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  <a:p>
            <a:pPr fontAlgn="t"/>
            <a:endParaRPr lang="ru-RU" sz="4000" dirty="0">
              <a:solidFill>
                <a:srgbClr val="C00000"/>
              </a:solidFill>
            </a:endParaRPr>
          </a:p>
          <a:p>
            <a:pPr fontAlgn="t"/>
            <a:r>
              <a:rPr lang="ru-RU" sz="2000" b="1" dirty="0"/>
              <a:t>Мета: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з приходом </a:t>
            </a:r>
            <a:r>
              <a:rPr lang="ru-RU" sz="2000" dirty="0" err="1"/>
              <a:t>весни</a:t>
            </a:r>
            <a:r>
              <a:rPr lang="ru-RU" sz="2000" dirty="0"/>
              <a:t> </a:t>
            </a:r>
            <a:r>
              <a:rPr lang="ru-RU" sz="2000" dirty="0" err="1"/>
              <a:t>сніг</a:t>
            </a:r>
            <a:r>
              <a:rPr lang="ru-RU" sz="2000" dirty="0"/>
              <a:t> почав </a:t>
            </a:r>
            <a:r>
              <a:rPr lang="ru-RU" sz="2000" dirty="0" err="1"/>
              <a:t>танути</a:t>
            </a:r>
            <a:r>
              <a:rPr lang="ru-RU" sz="2000" dirty="0"/>
              <a:t>; </a:t>
            </a:r>
            <a:r>
              <a:rPr lang="ru-RU" sz="2000" dirty="0" err="1"/>
              <a:t>Він</a:t>
            </a:r>
            <a:r>
              <a:rPr lang="ru-RU" sz="2000" dirty="0"/>
              <a:t> став </a:t>
            </a:r>
            <a:r>
              <a:rPr lang="ru-RU" sz="2000" dirty="0" err="1"/>
              <a:t>сірим</a:t>
            </a:r>
            <a:r>
              <a:rPr lang="ru-RU" sz="2000" dirty="0"/>
              <a:t>, </a:t>
            </a:r>
            <a:r>
              <a:rPr lang="ru-RU" sz="2000" dirty="0" err="1"/>
              <a:t>брудним</a:t>
            </a:r>
            <a:r>
              <a:rPr lang="ru-RU" sz="2000" dirty="0"/>
              <a:t>, </a:t>
            </a:r>
            <a:r>
              <a:rPr lang="ru-RU" sz="2000" dirty="0" err="1"/>
              <a:t>жорстким</a:t>
            </a:r>
            <a:r>
              <a:rPr lang="ru-RU" sz="2000" dirty="0"/>
              <a:t>. </a:t>
            </a:r>
            <a:r>
              <a:rPr lang="ru-RU" sz="2000" dirty="0" err="1"/>
              <a:t>Замість</a:t>
            </a:r>
            <a:r>
              <a:rPr lang="ru-RU" sz="2000" dirty="0"/>
              <a:t> </a:t>
            </a:r>
            <a:r>
              <a:rPr lang="ru-RU" sz="2000" dirty="0" err="1"/>
              <a:t>пухнастих</a:t>
            </a:r>
            <a:r>
              <a:rPr lang="ru-RU" sz="2000" dirty="0"/>
              <a:t> </a:t>
            </a:r>
            <a:r>
              <a:rPr lang="ru-RU" sz="2000" dirty="0" err="1"/>
              <a:t>сніжинок</a:t>
            </a:r>
            <a:r>
              <a:rPr lang="ru-RU" sz="2000" dirty="0"/>
              <a:t> </a:t>
            </a:r>
            <a:r>
              <a:rPr lang="ru-RU" sz="2000" dirty="0" err="1"/>
              <a:t>утворилися</a:t>
            </a:r>
            <a:r>
              <a:rPr lang="ru-RU" sz="2000" dirty="0"/>
              <a:t> </a:t>
            </a:r>
            <a:r>
              <a:rPr lang="ru-RU" sz="2000" dirty="0" err="1"/>
              <a:t>крижинки</a:t>
            </a:r>
            <a:r>
              <a:rPr lang="ru-RU" sz="2000" dirty="0"/>
              <a:t>. </a:t>
            </a:r>
            <a:r>
              <a:rPr lang="ru-RU" sz="2000" dirty="0" err="1"/>
              <a:t>Снігу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все </a:t>
            </a:r>
            <a:r>
              <a:rPr lang="ru-RU" sz="2000" dirty="0" err="1"/>
              <a:t>менше</a:t>
            </a:r>
            <a:r>
              <a:rPr lang="ru-RU" sz="2000" dirty="0"/>
              <a:t> і </a:t>
            </a:r>
            <a:r>
              <a:rPr lang="ru-RU" sz="2000" dirty="0" err="1"/>
              <a:t>менше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Сніг</a:t>
            </a:r>
            <a:r>
              <a:rPr lang="ru-RU" sz="2000" dirty="0"/>
              <a:t> </a:t>
            </a:r>
            <a:r>
              <a:rPr lang="ru-RU" sz="2000" dirty="0" err="1"/>
              <a:t>тепер</a:t>
            </a:r>
            <a:r>
              <a:rPr lang="ru-RU" sz="2000" dirty="0"/>
              <a:t> уже не той,</a:t>
            </a:r>
            <a:br>
              <a:rPr lang="ru-RU" sz="2000" dirty="0"/>
            </a:br>
            <a:r>
              <a:rPr lang="ru-RU" sz="2000" dirty="0" err="1"/>
              <a:t>Потемнів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у поле.</a:t>
            </a:r>
            <a:br>
              <a:rPr lang="ru-RU" sz="2000" dirty="0"/>
            </a:br>
            <a:r>
              <a:rPr lang="ru-RU" sz="2000" dirty="0"/>
              <a:t>На озерах </a:t>
            </a:r>
            <a:r>
              <a:rPr lang="ru-RU" sz="2000" dirty="0" err="1"/>
              <a:t>тріснув</a:t>
            </a:r>
            <a:r>
              <a:rPr lang="ru-RU" sz="2000" dirty="0"/>
              <a:t> </a:t>
            </a:r>
            <a:r>
              <a:rPr lang="ru-RU" sz="2000" dirty="0" err="1"/>
              <a:t>лід</a:t>
            </a:r>
            <a:r>
              <a:rPr lang="ru-RU" sz="2000" dirty="0"/>
              <a:t> </a:t>
            </a:r>
            <a:r>
              <a:rPr lang="ru-RU" sz="2000" dirty="0" err="1"/>
              <a:t>ніби</a:t>
            </a:r>
            <a:r>
              <a:rPr lang="ru-RU" sz="2000" dirty="0"/>
              <a:t> </a:t>
            </a:r>
            <a:r>
              <a:rPr lang="ru-RU" sz="2000" dirty="0" err="1"/>
              <a:t>розкололи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чорніше</a:t>
            </a:r>
            <a:r>
              <a:rPr lang="ru-RU" sz="2000" dirty="0"/>
              <a:t> з </a:t>
            </a:r>
            <a:r>
              <a:rPr lang="ru-RU" sz="2000" dirty="0" err="1"/>
              <a:t>кожним</a:t>
            </a:r>
            <a:r>
              <a:rPr lang="ru-RU" sz="2000" dirty="0"/>
              <a:t> днем</a:t>
            </a:r>
            <a:br>
              <a:rPr lang="ru-RU" sz="2000" dirty="0"/>
            </a:br>
            <a:r>
              <a:rPr lang="ru-RU" sz="2000" dirty="0"/>
              <a:t>Стежки і </a:t>
            </a:r>
            <a:r>
              <a:rPr lang="ru-RU" sz="2000" dirty="0" err="1"/>
              <a:t>доріжки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80" y="3744533"/>
            <a:ext cx="2020213" cy="22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6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4000" b="1" dirty="0" err="1">
                <a:solidFill>
                  <a:srgbClr val="C00000"/>
                </a:solidFill>
              </a:rPr>
              <a:t>Спостереження</a:t>
            </a:r>
            <a:r>
              <a:rPr lang="ru-RU" sz="4000" b="1" dirty="0">
                <a:solidFill>
                  <a:srgbClr val="C00000"/>
                </a:solidFill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</a:rPr>
              <a:t>таненням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снігу</a:t>
            </a:r>
            <a:r>
              <a:rPr lang="ru-RU" sz="4000" b="1" dirty="0">
                <a:solidFill>
                  <a:srgbClr val="C00000"/>
                </a:solidFill>
              </a:rPr>
              <a:t>, першими </a:t>
            </a:r>
            <a:r>
              <a:rPr lang="ru-RU" sz="4000" b="1" dirty="0" err="1">
                <a:solidFill>
                  <a:srgbClr val="C00000"/>
                </a:solidFill>
              </a:rPr>
              <a:t>калюжами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Мета: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, коли </a:t>
            </a:r>
            <a:r>
              <a:rPr lang="ru-RU" sz="2000" dirty="0" err="1"/>
              <a:t>тане</a:t>
            </a:r>
            <a:r>
              <a:rPr lang="ru-RU" sz="2000" dirty="0"/>
              <a:t> </a:t>
            </a:r>
            <a:r>
              <a:rPr lang="ru-RU" sz="2000" dirty="0" err="1"/>
              <a:t>сніг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перетворюється</a:t>
            </a:r>
            <a:r>
              <a:rPr lang="ru-RU" sz="2000" dirty="0"/>
              <a:t> у воду. Вода </a:t>
            </a:r>
            <a:r>
              <a:rPr lang="ru-RU" sz="2000" dirty="0" err="1"/>
              <a:t>збирається</a:t>
            </a:r>
            <a:r>
              <a:rPr lang="ru-RU" sz="2000" dirty="0"/>
              <a:t> в ложбинках і </a:t>
            </a:r>
            <a:r>
              <a:rPr lang="ru-RU" sz="2000" dirty="0" err="1"/>
              <a:t>утворюються</a:t>
            </a:r>
            <a:r>
              <a:rPr lang="ru-RU" sz="2000" dirty="0"/>
              <a:t> </a:t>
            </a:r>
            <a:r>
              <a:rPr lang="ru-RU" sz="2000" dirty="0" err="1"/>
              <a:t>калюжі</a:t>
            </a:r>
            <a:r>
              <a:rPr lang="ru-RU" sz="2000" dirty="0"/>
              <a:t>. Там, де </a:t>
            </a:r>
            <a:r>
              <a:rPr lang="ru-RU" sz="2000" dirty="0" err="1"/>
              <a:t>сонечко</a:t>
            </a:r>
            <a:r>
              <a:rPr lang="ru-RU" sz="2000" dirty="0"/>
              <a:t> не </a:t>
            </a:r>
            <a:r>
              <a:rPr lang="ru-RU" sz="2000" dirty="0" err="1"/>
              <a:t>потрапляє</a:t>
            </a:r>
            <a:r>
              <a:rPr lang="ru-RU" sz="2000" dirty="0"/>
              <a:t>, у </a:t>
            </a:r>
            <a:r>
              <a:rPr lang="ru-RU" sz="2000" dirty="0" err="1"/>
              <a:t>тіні</a:t>
            </a:r>
            <a:r>
              <a:rPr lang="ru-RU" sz="2000" dirty="0"/>
              <a:t> </a:t>
            </a:r>
            <a:r>
              <a:rPr lang="ru-RU" sz="2000" dirty="0" err="1"/>
              <a:t>сніг</a:t>
            </a:r>
            <a:r>
              <a:rPr lang="ru-RU" sz="2000" dirty="0"/>
              <a:t> </a:t>
            </a:r>
            <a:r>
              <a:rPr lang="ru-RU" sz="2000" dirty="0" err="1"/>
              <a:t>тане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Звернути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снігу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все </a:t>
            </a:r>
            <a:r>
              <a:rPr lang="ru-RU" sz="2000" dirty="0" err="1"/>
              <a:t>менше</a:t>
            </a:r>
            <a:r>
              <a:rPr lang="ru-RU" sz="2000" dirty="0"/>
              <a:t> і </a:t>
            </a:r>
            <a:r>
              <a:rPr lang="ru-RU" sz="2000" dirty="0" err="1"/>
              <a:t>менше</a:t>
            </a:r>
            <a:r>
              <a:rPr lang="ru-RU" sz="2000" dirty="0"/>
              <a:t>, а </a:t>
            </a:r>
            <a:r>
              <a:rPr lang="ru-RU" sz="2000" dirty="0" err="1"/>
              <a:t>калюж</a:t>
            </a:r>
            <a:r>
              <a:rPr lang="ru-RU" sz="2000" dirty="0"/>
              <a:t> все </a:t>
            </a:r>
            <a:r>
              <a:rPr lang="ru-RU" sz="2000" dirty="0" err="1"/>
              <a:t>більше</a:t>
            </a:r>
            <a:r>
              <a:rPr lang="ru-RU" sz="2000" dirty="0"/>
              <a:t>. </a:t>
            </a:r>
            <a:r>
              <a:rPr lang="ru-RU" sz="2000" dirty="0" err="1"/>
              <a:t>Запропонувати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набрати</a:t>
            </a:r>
            <a:r>
              <a:rPr lang="ru-RU" sz="2000" dirty="0"/>
              <a:t> </a:t>
            </a:r>
            <a:r>
              <a:rPr lang="ru-RU" sz="2000" dirty="0" err="1"/>
              <a:t>сніг</a:t>
            </a:r>
            <a:r>
              <a:rPr lang="ru-RU" sz="2000" dirty="0"/>
              <a:t> на </a:t>
            </a:r>
            <a:r>
              <a:rPr lang="ru-RU" sz="2000" dirty="0" err="1"/>
              <a:t>лопати</a:t>
            </a:r>
            <a:r>
              <a:rPr lang="ru-RU" sz="2000" dirty="0"/>
              <a:t> і </a:t>
            </a:r>
            <a:r>
              <a:rPr lang="ru-RU" sz="2000" dirty="0" err="1"/>
              <a:t>кинути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</a:t>
            </a:r>
            <a:r>
              <a:rPr lang="ru-RU" sz="2000" dirty="0" err="1"/>
              <a:t>сонячну</a:t>
            </a:r>
            <a:r>
              <a:rPr lang="ru-RU" sz="2000" dirty="0"/>
              <a:t> сторону на асфальт. </a:t>
            </a:r>
            <a:r>
              <a:rPr lang="ru-RU" sz="2000" dirty="0" err="1"/>
              <a:t>Поспостерігати</a:t>
            </a:r>
            <a:r>
              <a:rPr lang="ru-RU" sz="2000" dirty="0"/>
              <a:t> як </a:t>
            </a:r>
            <a:r>
              <a:rPr lang="ru-RU" sz="2000" dirty="0" err="1"/>
              <a:t>сніг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тане</a:t>
            </a:r>
            <a:r>
              <a:rPr lang="ru-RU" sz="2000" dirty="0"/>
              <a:t> і </a:t>
            </a:r>
            <a:r>
              <a:rPr lang="ru-RU" sz="2000" dirty="0" err="1"/>
              <a:t>утворюється</a:t>
            </a:r>
            <a:r>
              <a:rPr lang="ru-RU" sz="2000" dirty="0"/>
              <a:t> вода.</a:t>
            </a:r>
          </a:p>
          <a:p>
            <a:pPr fontAlgn="t"/>
            <a:r>
              <a:rPr lang="ru-RU" sz="2000" dirty="0"/>
              <a:t>До нас весна </a:t>
            </a:r>
            <a:r>
              <a:rPr lang="ru-RU" sz="2000" dirty="0" err="1"/>
              <a:t>крокує</a:t>
            </a:r>
            <a:r>
              <a:rPr lang="ru-RU" sz="2000" dirty="0"/>
              <a:t> </a:t>
            </a:r>
            <a:r>
              <a:rPr lang="ru-RU" sz="2000" dirty="0" err="1"/>
              <a:t>швидкими</a:t>
            </a:r>
            <a:r>
              <a:rPr lang="ru-RU" sz="2000" dirty="0"/>
              <a:t> </a:t>
            </a:r>
            <a:r>
              <a:rPr lang="ru-RU" sz="2000" dirty="0" err="1"/>
              <a:t>кроками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І </a:t>
            </a:r>
            <a:r>
              <a:rPr lang="ru-RU" sz="2000" dirty="0" err="1"/>
              <a:t>тануть</a:t>
            </a:r>
            <a:r>
              <a:rPr lang="ru-RU" sz="2000" dirty="0"/>
              <a:t> замети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ногами</a:t>
            </a:r>
            <a:br>
              <a:rPr lang="ru-RU" sz="2000" dirty="0"/>
            </a:br>
            <a:r>
              <a:rPr lang="ru-RU" sz="2000" dirty="0" err="1"/>
              <a:t>Чорні</a:t>
            </a:r>
            <a:r>
              <a:rPr lang="ru-RU" sz="2000" dirty="0"/>
              <a:t> </a:t>
            </a:r>
            <a:r>
              <a:rPr lang="ru-RU" sz="2000" dirty="0" err="1"/>
              <a:t>проталини</a:t>
            </a:r>
            <a:r>
              <a:rPr lang="ru-RU" sz="2000" dirty="0"/>
              <a:t> на полях видно</a:t>
            </a:r>
            <a:br>
              <a:rPr lang="ru-RU" sz="2000" dirty="0"/>
            </a:br>
            <a:r>
              <a:rPr lang="ru-RU" sz="2000" dirty="0" err="1"/>
              <a:t>Видно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теплі</a:t>
            </a:r>
            <a:r>
              <a:rPr lang="ru-RU" sz="2000" dirty="0"/>
              <a:t> ноги у </a:t>
            </a:r>
            <a:r>
              <a:rPr lang="ru-RU" sz="2000" dirty="0" err="1"/>
              <a:t>весни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20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4000" dirty="0">
                <a:solidFill>
                  <a:srgbClr val="C00000"/>
                </a:solidFill>
              </a:rPr>
              <a:t> </a:t>
            </a:r>
            <a:r>
              <a:rPr lang="ru-RU" sz="4000" b="1" dirty="0" err="1">
                <a:solidFill>
                  <a:srgbClr val="C00000"/>
                </a:solidFill>
              </a:rPr>
              <a:t>Спостереження</a:t>
            </a:r>
            <a:r>
              <a:rPr lang="ru-RU" sz="4000" b="1" dirty="0">
                <a:solidFill>
                  <a:srgbClr val="C00000"/>
                </a:solidFill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</a:rPr>
              <a:t>сонцем</a:t>
            </a:r>
            <a:r>
              <a:rPr lang="ru-RU" sz="4000" b="1" dirty="0">
                <a:solidFill>
                  <a:srgbClr val="C00000"/>
                </a:solidFill>
              </a:rPr>
              <a:t> , </a:t>
            </a:r>
            <a:r>
              <a:rPr lang="ru-RU" sz="4000" b="1" dirty="0" err="1">
                <a:solidFill>
                  <a:srgbClr val="C00000"/>
                </a:solidFill>
              </a:rPr>
              <a:t>ігри</a:t>
            </a:r>
            <a:r>
              <a:rPr lang="ru-RU" sz="4000" b="1" dirty="0">
                <a:solidFill>
                  <a:srgbClr val="C00000"/>
                </a:solidFill>
              </a:rPr>
              <a:t> з </a:t>
            </a:r>
            <a:r>
              <a:rPr lang="ru-RU" sz="4000" b="1" dirty="0" err="1">
                <a:solidFill>
                  <a:srgbClr val="C00000"/>
                </a:solidFill>
              </a:rPr>
              <a:t>сонячним</a:t>
            </a:r>
            <a:r>
              <a:rPr lang="ru-RU" sz="4000" b="1" dirty="0">
                <a:solidFill>
                  <a:srgbClr val="C00000"/>
                </a:solidFill>
              </a:rPr>
              <a:t> зайчиком.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Мета: </a:t>
            </a:r>
            <a:r>
              <a:rPr lang="ru-RU" sz="2000" dirty="0" err="1"/>
              <a:t>Продовжувати</a:t>
            </a:r>
            <a:r>
              <a:rPr lang="ru-RU" sz="2000" dirty="0"/>
              <a:t>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навесні</a:t>
            </a:r>
            <a:r>
              <a:rPr lang="ru-RU" sz="2000" dirty="0"/>
              <a:t> </a:t>
            </a:r>
            <a:r>
              <a:rPr lang="ru-RU" sz="2000" dirty="0" err="1"/>
              <a:t>сонце</a:t>
            </a:r>
            <a:r>
              <a:rPr lang="ru-RU" sz="2000" dirty="0"/>
              <a:t> </a:t>
            </a:r>
            <a:r>
              <a:rPr lang="ru-RU" sz="2000" dirty="0" err="1"/>
              <a:t>світить</a:t>
            </a:r>
            <a:r>
              <a:rPr lang="ru-RU" sz="2000" dirty="0"/>
              <a:t>, </a:t>
            </a:r>
            <a:r>
              <a:rPr lang="ru-RU" sz="2000" dirty="0" err="1"/>
              <a:t>пригріває</a:t>
            </a:r>
            <a:r>
              <a:rPr lang="ru-RU" sz="2000" dirty="0"/>
              <a:t> землю.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яскраве</a:t>
            </a:r>
            <a:r>
              <a:rPr lang="ru-RU" sz="2000" dirty="0"/>
              <a:t>, тепле, </a:t>
            </a:r>
            <a:r>
              <a:rPr lang="ru-RU" sz="2000" dirty="0" err="1"/>
              <a:t>сонце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тане</a:t>
            </a:r>
            <a:r>
              <a:rPr lang="ru-RU" sz="2000" dirty="0"/>
              <a:t> </a:t>
            </a:r>
            <a:r>
              <a:rPr lang="ru-RU" sz="2000" dirty="0" err="1"/>
              <a:t>сніг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/>
              <a:t>Підставити</a:t>
            </a:r>
            <a:r>
              <a:rPr lang="ru-RU" sz="2000" dirty="0"/>
              <a:t> </a:t>
            </a:r>
            <a:r>
              <a:rPr lang="ru-RU" sz="2000" dirty="0" err="1"/>
              <a:t>долоньки</a:t>
            </a:r>
            <a:r>
              <a:rPr lang="ru-RU" sz="2000" dirty="0"/>
              <a:t> до </a:t>
            </a:r>
            <a:r>
              <a:rPr lang="ru-RU" sz="2000" dirty="0" err="1"/>
              <a:t>сонця</a:t>
            </a:r>
            <a:r>
              <a:rPr lang="ru-RU" sz="2000" dirty="0"/>
              <a:t>, </a:t>
            </a:r>
            <a:r>
              <a:rPr lang="ru-RU" sz="2000" dirty="0" err="1"/>
              <a:t>відчути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тепло.</a:t>
            </a:r>
            <a:br>
              <a:rPr lang="ru-RU" sz="2000" dirty="0"/>
            </a:br>
            <a:r>
              <a:rPr lang="ru-RU" sz="2000" dirty="0" err="1"/>
              <a:t>Винести</a:t>
            </a:r>
            <a:r>
              <a:rPr lang="ru-RU" sz="2000" dirty="0"/>
              <a:t> на </a:t>
            </a:r>
            <a:r>
              <a:rPr lang="ru-RU" sz="2000" dirty="0" err="1"/>
              <a:t>прогулянку</a:t>
            </a:r>
            <a:r>
              <a:rPr lang="ru-RU" sz="2000" dirty="0"/>
              <a:t> </a:t>
            </a:r>
            <a:r>
              <a:rPr lang="ru-RU" sz="2000" dirty="0" err="1"/>
              <a:t>маленьке</a:t>
            </a:r>
            <a:r>
              <a:rPr lang="ru-RU" sz="2000" dirty="0"/>
              <a:t> </a:t>
            </a:r>
            <a:r>
              <a:rPr lang="ru-RU" sz="2000" dirty="0" err="1"/>
              <a:t>дзеркало</a:t>
            </a:r>
            <a:r>
              <a:rPr lang="ru-RU" sz="2000" dirty="0"/>
              <a:t> і </a:t>
            </a:r>
            <a:r>
              <a:rPr lang="ru-RU" sz="2000" dirty="0" err="1"/>
              <a:t>пограти</a:t>
            </a:r>
            <a:r>
              <a:rPr lang="ru-RU" sz="2000" dirty="0"/>
              <a:t> з </a:t>
            </a:r>
            <a:r>
              <a:rPr lang="ru-RU" sz="2000" dirty="0" err="1"/>
              <a:t>сонячним</a:t>
            </a:r>
            <a:r>
              <a:rPr lang="ru-RU" sz="2000" dirty="0"/>
              <a:t> зайчиком.</a:t>
            </a:r>
          </a:p>
          <a:p>
            <a:pPr fontAlgn="t"/>
            <a:r>
              <a:rPr lang="ru-RU" sz="2000" dirty="0" err="1"/>
              <a:t>Сонячні</a:t>
            </a:r>
            <a:r>
              <a:rPr lang="ru-RU" sz="2000" dirty="0"/>
              <a:t> зайчики </a:t>
            </a:r>
            <a:r>
              <a:rPr lang="ru-RU" sz="2000" dirty="0" err="1"/>
              <a:t>грають</a:t>
            </a:r>
            <a:r>
              <a:rPr lang="ru-RU" sz="2000" dirty="0"/>
              <a:t> на </a:t>
            </a:r>
            <a:r>
              <a:rPr lang="ru-RU" sz="2000" dirty="0" err="1"/>
              <a:t>стіні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Помани </a:t>
            </a:r>
            <a:r>
              <a:rPr lang="ru-RU" sz="2000" dirty="0" err="1"/>
              <a:t>їх</a:t>
            </a:r>
            <a:r>
              <a:rPr lang="ru-RU" sz="2000" dirty="0"/>
              <a:t> пальчиком,</a:t>
            </a:r>
            <a:br>
              <a:rPr lang="ru-RU" sz="2000" dirty="0"/>
            </a:br>
            <a:r>
              <a:rPr lang="ru-RU" sz="2000" dirty="0"/>
              <a:t>Нехай </a:t>
            </a:r>
            <a:r>
              <a:rPr lang="ru-RU" sz="2000" dirty="0" err="1"/>
              <a:t>біжать</a:t>
            </a:r>
            <a:r>
              <a:rPr lang="ru-RU" sz="2000" dirty="0"/>
              <a:t> до тебе</a:t>
            </a:r>
            <a:br>
              <a:rPr lang="ru-RU" sz="2000" dirty="0"/>
            </a:br>
            <a:r>
              <a:rPr lang="ru-RU" sz="2000" dirty="0"/>
              <a:t>Ось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світленький</a:t>
            </a:r>
            <a:r>
              <a:rPr lang="ru-RU" sz="2000" dirty="0"/>
              <a:t> </a:t>
            </a:r>
            <a:r>
              <a:rPr lang="ru-RU" sz="2000" dirty="0" err="1"/>
              <a:t>гурток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Ось, ось, ось - левей, левей.</a:t>
            </a:r>
            <a:br>
              <a:rPr lang="ru-RU" sz="2000" dirty="0"/>
            </a:br>
            <a:r>
              <a:rPr lang="ru-RU" sz="2000" dirty="0" err="1"/>
              <a:t>Втік</a:t>
            </a:r>
            <a:r>
              <a:rPr lang="ru-RU" sz="2000" dirty="0"/>
              <a:t> на стелю.</a:t>
            </a:r>
          </a:p>
        </p:txBody>
      </p:sp>
    </p:spTree>
    <p:extLst>
      <p:ext uri="{BB962C8B-B14F-4D97-AF65-F5344CB8AC3E}">
        <p14:creationId xmlns:p14="http://schemas.microsoft.com/office/powerpoint/2010/main" val="101773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570" y="324588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506" y="883138"/>
            <a:ext cx="4738184" cy="3549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82" y="4076536"/>
            <a:ext cx="2006747" cy="231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6092" y="883138"/>
            <a:ext cx="3376246" cy="47361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Календар природи – засіб фіксації знань дітей про природу. </a:t>
            </a:r>
            <a:endParaRPr lang="uk-UA" dirty="0"/>
          </a:p>
          <a:p>
            <a:pPr algn="ctr"/>
            <a:r>
              <a:rPr lang="uk-UA" dirty="0" smtClean="0"/>
              <a:t>Це яскравий планшет на якому розміщуються картинки із зображеннями 4 сезонів року.</a:t>
            </a:r>
          </a:p>
          <a:p>
            <a:pPr algn="ctr"/>
            <a:r>
              <a:rPr lang="uk-UA" dirty="0"/>
              <a:t> </a:t>
            </a:r>
            <a:r>
              <a:rPr lang="uk-UA" dirty="0" smtClean="0"/>
              <a:t>В центрі розміщується рухома  стрілка.</a:t>
            </a:r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6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3385" y="299804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08" y="922215"/>
            <a:ext cx="3376246" cy="47361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Молодша гр</a:t>
            </a:r>
            <a:r>
              <a:rPr lang="uk-UA" dirty="0" smtClean="0"/>
              <a:t>.- календар нескладний в користуванні .</a:t>
            </a:r>
          </a:p>
          <a:p>
            <a:pPr lvl="0"/>
            <a:r>
              <a:rPr lang="uk-UA" dirty="0">
                <a:solidFill>
                  <a:prstClr val="white"/>
                </a:solidFill>
              </a:rPr>
              <a:t> Поруч ставиться лялька в сезонному одязі </a:t>
            </a:r>
            <a:endParaRPr lang="uk-UA" dirty="0" smtClean="0">
              <a:solidFill>
                <a:prstClr val="white"/>
              </a:solidFill>
            </a:endParaRPr>
          </a:p>
          <a:p>
            <a:pPr lvl="0"/>
            <a:r>
              <a:rPr lang="uk-UA" b="1" dirty="0" smtClean="0">
                <a:solidFill>
                  <a:srgbClr val="C00000"/>
                </a:solidFill>
              </a:rPr>
              <a:t>Середня група </a:t>
            </a:r>
            <a:r>
              <a:rPr lang="uk-UA" dirty="0" smtClean="0">
                <a:solidFill>
                  <a:prstClr val="white"/>
                </a:solidFill>
              </a:rPr>
              <a:t>– календар погоди дещо </a:t>
            </a:r>
            <a:r>
              <a:rPr lang="uk-UA" dirty="0" err="1" smtClean="0">
                <a:solidFill>
                  <a:prstClr val="white"/>
                </a:solidFill>
              </a:rPr>
              <a:t>ускладнюється</a:t>
            </a:r>
            <a:r>
              <a:rPr lang="uk-UA" dirty="0" smtClean="0">
                <a:solidFill>
                  <a:prstClr val="white"/>
                </a:solidFill>
              </a:rPr>
              <a:t> сюжетними картинками зображень сезонів року та в центрі розміщується стрілка яка змінює свій хід в залежності від явищ природи щоденно 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29758"/>
              </p:ext>
            </p:extLst>
          </p:nvPr>
        </p:nvGraphicFramePr>
        <p:xfrm>
          <a:off x="4269292" y="324588"/>
          <a:ext cx="4010920" cy="300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6857808" imgH="5143500" progId="AcroExch.Document.11">
                  <p:embed/>
                </p:oleObj>
              </mc:Choice>
              <mc:Fallback>
                <p:oleObj name="Acrobat Document" r:id="rId3" imgW="6857808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9292" y="324588"/>
                        <a:ext cx="4010920" cy="3008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738" y="3485662"/>
            <a:ext cx="3282462" cy="2367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374" y="626181"/>
            <a:ext cx="1262917" cy="21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98490" y="566865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83" y="694713"/>
            <a:ext cx="1990725" cy="2295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6092" y="883138"/>
            <a:ext cx="3376246" cy="47361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Старша група</a:t>
            </a:r>
          </a:p>
          <a:p>
            <a:pPr algn="ctr"/>
            <a:r>
              <a:rPr lang="uk-UA" dirty="0" smtClean="0"/>
              <a:t>Фіксація позначками змін в природі щодня, дитячі малюнки 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82" y="3251200"/>
            <a:ext cx="3715022" cy="225192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463691" y="4103077"/>
            <a:ext cx="972313" cy="765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Дитячі малюнки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903" y="1204058"/>
            <a:ext cx="2712516" cy="191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0760" y="502277"/>
            <a:ext cx="8345510" cy="5950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557337"/>
            <a:ext cx="43148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6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 </a:t>
            </a:r>
            <a:r>
              <a:rPr lang="ru-RU" sz="4000" b="1" dirty="0" err="1">
                <a:solidFill>
                  <a:srgbClr val="C00000"/>
                </a:solidFill>
              </a:rPr>
              <a:t>Спостереження</a:t>
            </a:r>
            <a:r>
              <a:rPr lang="ru-RU" sz="4000" b="1" dirty="0">
                <a:solidFill>
                  <a:srgbClr val="C00000"/>
                </a:solidFill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</a:rPr>
              <a:t>сонцем</a:t>
            </a:r>
            <a:r>
              <a:rPr lang="ru-RU" sz="4000" dirty="0">
                <a:solidFill>
                  <a:srgbClr val="C00000"/>
                </a:solidFill>
              </a:rPr>
              <a:t>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000" dirty="0"/>
              <a:t>Мета: </a:t>
            </a:r>
            <a:r>
              <a:rPr lang="ru-RU" sz="2000" dirty="0" err="1"/>
              <a:t>Дати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</a:t>
            </a:r>
            <a:r>
              <a:rPr lang="ru-RU" sz="2000" dirty="0" err="1"/>
              <a:t>ранній</a:t>
            </a:r>
            <a:r>
              <a:rPr lang="ru-RU" sz="2000" dirty="0"/>
              <a:t> </a:t>
            </a:r>
            <a:r>
              <a:rPr lang="ru-RU" sz="2000" dirty="0" err="1"/>
              <a:t>весні</a:t>
            </a:r>
            <a:r>
              <a:rPr lang="ru-RU" sz="2000" dirty="0"/>
              <a:t>. </a:t>
            </a:r>
            <a:r>
              <a:rPr lang="ru-RU" sz="2000" dirty="0" err="1"/>
              <a:t>Формувати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перших </a:t>
            </a:r>
            <a:r>
              <a:rPr lang="ru-RU" sz="2000" dirty="0" err="1"/>
              <a:t>весняних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у </a:t>
            </a:r>
            <a:r>
              <a:rPr lang="ru-RU" sz="2000" dirty="0" err="1"/>
              <a:t>природі</a:t>
            </a:r>
            <a:r>
              <a:rPr lang="ru-RU" sz="2000" dirty="0"/>
              <a:t> - </a:t>
            </a:r>
            <a:r>
              <a:rPr lang="ru-RU" sz="2000" dirty="0" err="1"/>
              <a:t>сонячних</a:t>
            </a:r>
            <a:r>
              <a:rPr lang="ru-RU" sz="2000" dirty="0"/>
              <a:t> днях. </a:t>
            </a:r>
            <a:r>
              <a:rPr lang="ru-RU" sz="2000" dirty="0" err="1"/>
              <a:t>Стає</a:t>
            </a:r>
            <a:r>
              <a:rPr lang="ru-RU" sz="2000" dirty="0"/>
              <a:t> все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сонячних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, </a:t>
            </a:r>
            <a:r>
              <a:rPr lang="ru-RU" sz="2000" dirty="0" err="1"/>
              <a:t>сонце</a:t>
            </a:r>
            <a:r>
              <a:rPr lang="ru-RU" sz="2000" dirty="0"/>
              <a:t> </a:t>
            </a:r>
            <a:r>
              <a:rPr lang="ru-RU" sz="2000" dirty="0" err="1"/>
              <a:t>яскраве</a:t>
            </a:r>
            <a:r>
              <a:rPr lang="ru-RU" sz="2000" dirty="0"/>
              <a:t>, </a:t>
            </a:r>
            <a:r>
              <a:rPr lang="ru-RU" sz="2000" dirty="0" err="1"/>
              <a:t>променисте</a:t>
            </a:r>
            <a:r>
              <a:rPr lang="ru-RU" sz="2000" dirty="0"/>
              <a:t>.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тепліше</a:t>
            </a:r>
            <a:r>
              <a:rPr lang="ru-RU" sz="2000" dirty="0"/>
              <a:t>. </a:t>
            </a:r>
            <a:r>
              <a:rPr lang="ru-RU" sz="2000" dirty="0" err="1"/>
              <a:t>Підставити</a:t>
            </a:r>
            <a:r>
              <a:rPr lang="ru-RU" sz="2000" dirty="0"/>
              <a:t> </a:t>
            </a:r>
            <a:r>
              <a:rPr lang="ru-RU" sz="2000" dirty="0" err="1"/>
              <a:t>долоні</a:t>
            </a:r>
            <a:r>
              <a:rPr lang="ru-RU" sz="2000" dirty="0"/>
              <a:t> </a:t>
            </a:r>
            <a:r>
              <a:rPr lang="ru-RU" sz="2000" dirty="0" err="1"/>
              <a:t>сонцю</a:t>
            </a:r>
            <a:r>
              <a:rPr lang="ru-RU" sz="2000" dirty="0"/>
              <a:t> - вони </a:t>
            </a:r>
            <a:r>
              <a:rPr lang="ru-RU" sz="2000" dirty="0" err="1"/>
              <a:t>нагріваються</a:t>
            </a:r>
            <a:r>
              <a:rPr lang="ru-RU" sz="2000" dirty="0"/>
              <a:t>, </a:t>
            </a:r>
            <a:r>
              <a:rPr lang="ru-RU" sz="2000" dirty="0" err="1"/>
              <a:t>помацати</a:t>
            </a:r>
            <a:r>
              <a:rPr lang="ru-RU" sz="2000" dirty="0"/>
              <a:t> шубки, лавку - </a:t>
            </a:r>
            <a:r>
              <a:rPr lang="ru-RU" sz="2000" dirty="0" err="1"/>
              <a:t>теж</a:t>
            </a:r>
            <a:r>
              <a:rPr lang="ru-RU" sz="2000" dirty="0"/>
              <a:t> </a:t>
            </a:r>
            <a:r>
              <a:rPr lang="ru-RU" sz="2000" dirty="0" err="1"/>
              <a:t>теплі</a:t>
            </a:r>
            <a:r>
              <a:rPr lang="ru-RU" sz="2000" dirty="0"/>
              <a:t>. Весна </a:t>
            </a:r>
            <a:r>
              <a:rPr lang="ru-RU" sz="2000" dirty="0" err="1"/>
              <a:t>іде</a:t>
            </a:r>
            <a:r>
              <a:rPr lang="ru-RU" sz="2000" dirty="0"/>
              <a:t>, тепло </a:t>
            </a:r>
            <a:r>
              <a:rPr lang="ru-RU" sz="2000" dirty="0" err="1"/>
              <a:t>несе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Помилуватися</a:t>
            </a:r>
            <a:r>
              <a:rPr lang="ru-RU" sz="2000" dirty="0"/>
              <a:t>, як </a:t>
            </a:r>
            <a:r>
              <a:rPr lang="ru-RU" sz="2000" dirty="0" err="1"/>
              <a:t>сніг</a:t>
            </a:r>
            <a:r>
              <a:rPr lang="ru-RU" sz="2000" dirty="0"/>
              <a:t> </a:t>
            </a:r>
            <a:r>
              <a:rPr lang="ru-RU" sz="2000" dirty="0" err="1"/>
              <a:t>іскриться</a:t>
            </a:r>
            <a:r>
              <a:rPr lang="ru-RU" sz="2000" dirty="0"/>
              <a:t> на </a:t>
            </a:r>
            <a:r>
              <a:rPr lang="ru-RU" sz="2000" dirty="0" err="1"/>
              <a:t>сонці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Світить</a:t>
            </a:r>
            <a:r>
              <a:rPr lang="ru-RU" sz="2000" dirty="0"/>
              <a:t> </a:t>
            </a:r>
            <a:r>
              <a:rPr lang="ru-RU" sz="2000" dirty="0" err="1"/>
              <a:t>сонечко</a:t>
            </a:r>
            <a:r>
              <a:rPr lang="ru-RU" sz="2000" dirty="0"/>
              <a:t> в </a:t>
            </a:r>
            <a:r>
              <a:rPr lang="ru-RU" sz="2000" dirty="0" err="1"/>
              <a:t>віконце</a:t>
            </a:r>
            <a:r>
              <a:rPr lang="ru-RU" sz="2000" dirty="0"/>
              <a:t>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Дивиться в нашу </a:t>
            </a:r>
            <a:r>
              <a:rPr lang="ru-RU" sz="2000" dirty="0" err="1"/>
              <a:t>кімнату</a:t>
            </a:r>
            <a:r>
              <a:rPr lang="ru-RU" sz="2000" dirty="0"/>
              <a:t>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Ми захлопаем в </a:t>
            </a:r>
            <a:r>
              <a:rPr lang="ru-RU" sz="2000" dirty="0" err="1"/>
              <a:t>долоні</a:t>
            </a:r>
            <a:r>
              <a:rPr lang="ru-RU" sz="2000" dirty="0"/>
              <a:t>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раді</a:t>
            </a:r>
            <a:r>
              <a:rPr lang="ru-RU" sz="2000" dirty="0"/>
              <a:t> </a:t>
            </a:r>
            <a:r>
              <a:rPr lang="ru-RU" sz="2000" dirty="0" err="1"/>
              <a:t>сонечку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784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i="1" dirty="0">
                <a:solidFill>
                  <a:srgbClr val="C00000"/>
                </a:solidFill>
              </a:rPr>
              <a:t>Спостереження за хмарами</a:t>
            </a:r>
            <a:endParaRPr lang="ru-RU" sz="4000" b="1" dirty="0">
              <a:solidFill>
                <a:srgbClr val="C00000"/>
              </a:solidFill>
            </a:endParaRPr>
          </a:p>
          <a:p>
            <a:r>
              <a:rPr lang="uk-UA" sz="2000" b="1" dirty="0"/>
              <a:t>Мета</a:t>
            </a:r>
            <a:r>
              <a:rPr lang="uk-UA" sz="2000" dirty="0"/>
              <a:t> - продовжувати формувати усвідомлення єдності землі і неба як основу цілісного сприйняття світу.</a:t>
            </a:r>
            <a:br>
              <a:rPr lang="uk-UA" sz="2000" dirty="0"/>
            </a:br>
            <a:r>
              <a:rPr lang="uk-UA" sz="2000" dirty="0"/>
              <a:t>Бесіда </a:t>
            </a:r>
            <a:endParaRPr lang="ru-RU" sz="2000" dirty="0"/>
          </a:p>
          <a:p>
            <a:r>
              <a:rPr lang="uk-UA" sz="2000" dirty="0"/>
              <a:t>Хмара дощиком скотилась,</a:t>
            </a:r>
            <a:br>
              <a:rPr lang="uk-UA" sz="2000" dirty="0"/>
            </a:br>
            <a:r>
              <a:rPr lang="uk-UA" sz="2000" dirty="0"/>
              <a:t>Землю стала </a:t>
            </a:r>
            <a:r>
              <a:rPr lang="uk-UA" sz="2000" dirty="0" err="1"/>
              <a:t>напувать</a:t>
            </a:r>
            <a:r>
              <a:rPr lang="uk-UA" sz="2000" dirty="0"/>
              <a:t>,</a:t>
            </a:r>
            <a:br>
              <a:rPr lang="uk-UA" sz="2000" dirty="0"/>
            </a:br>
            <a:r>
              <a:rPr lang="uk-UA" sz="2000" dirty="0"/>
              <a:t>І малятам захотілось</a:t>
            </a:r>
            <a:br>
              <a:rPr lang="uk-UA" sz="2000" dirty="0"/>
            </a:br>
            <a:r>
              <a:rPr lang="uk-UA" sz="2000" dirty="0"/>
              <a:t>В полі квітів </a:t>
            </a:r>
            <a:r>
              <a:rPr lang="uk-UA" sz="2000" dirty="0" err="1"/>
              <a:t>назбирать</a:t>
            </a:r>
            <a:r>
              <a:rPr lang="uk-UA" sz="2000" dirty="0"/>
              <a:t>.</a:t>
            </a:r>
            <a:endParaRPr lang="ru-RU" sz="2000" dirty="0"/>
          </a:p>
          <a:p>
            <a:r>
              <a:rPr lang="uk-UA" sz="2000" dirty="0"/>
              <a:t>О. </a:t>
            </a:r>
            <a:r>
              <a:rPr lang="uk-UA" sz="2000" dirty="0" err="1"/>
              <a:t>Роговенко</a:t>
            </a:r>
            <a:endParaRPr lang="ru-RU" sz="2000" dirty="0"/>
          </a:p>
          <a:p>
            <a:r>
              <a:rPr lang="uk-UA" sz="2000" dirty="0"/>
              <a:t>Подивіться на небо, що ви бачите? Якого вони кольору? Швидко чи повільно вони рухаються? Із чим їх можна порівняти? На що вони схожі? Що несуть у собі хмари? Якщо на небі хмари, чи завжди бувають опади?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84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5002" y="360609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i="1" dirty="0">
                <a:solidFill>
                  <a:srgbClr val="C00000"/>
                </a:solidFill>
              </a:rPr>
              <a:t>Спостереження за вітром</a:t>
            </a:r>
            <a:endParaRPr lang="ru-RU" sz="4000" dirty="0">
              <a:solidFill>
                <a:srgbClr val="C00000"/>
              </a:solidFill>
            </a:endParaRPr>
          </a:p>
          <a:p>
            <a:r>
              <a:rPr lang="uk-UA" sz="2000" b="1" dirty="0"/>
              <a:t>Мета - </a:t>
            </a:r>
            <a:r>
              <a:rPr lang="uk-UA" sz="2000" dirty="0"/>
              <a:t>уточнити уявлення про вітер.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Бесіда </a:t>
            </a:r>
            <a:endParaRPr lang="ru-RU" sz="2000" dirty="0"/>
          </a:p>
          <a:p>
            <a:r>
              <a:rPr lang="uk-UA" sz="2000" dirty="0"/>
              <a:t>Вітерець-пустун кружляв - </a:t>
            </a:r>
            <a:br>
              <a:rPr lang="uk-UA" sz="2000" dirty="0"/>
            </a:br>
            <a:r>
              <a:rPr lang="uk-UA" sz="2000" dirty="0"/>
              <a:t>Капелюха з мене зняв</a:t>
            </a:r>
            <a:br>
              <a:rPr lang="uk-UA" sz="2000" dirty="0"/>
            </a:br>
            <a:r>
              <a:rPr lang="uk-UA" sz="2000" dirty="0"/>
              <a:t>І тепер гасає в лузі</a:t>
            </a:r>
            <a:br>
              <a:rPr lang="uk-UA" sz="2000" dirty="0"/>
            </a:br>
            <a:r>
              <a:rPr lang="uk-UA" sz="2000" dirty="0"/>
              <a:t>У моєму </a:t>
            </a:r>
            <a:r>
              <a:rPr lang="uk-UA" sz="2000" dirty="0" err="1"/>
              <a:t>капелюсі</a:t>
            </a:r>
            <a:r>
              <a:rPr lang="uk-UA" sz="2000" dirty="0"/>
              <a:t>.</a:t>
            </a:r>
            <a:endParaRPr lang="ru-RU" sz="2000" dirty="0"/>
          </a:p>
          <a:p>
            <a:r>
              <a:rPr lang="uk-UA" sz="2000" dirty="0"/>
              <a:t>В. Кравчук</a:t>
            </a:r>
            <a:endParaRPr lang="ru-RU" sz="2000" dirty="0"/>
          </a:p>
          <a:p>
            <a:r>
              <a:rPr lang="uk-UA" sz="2000" dirty="0"/>
              <a:t>Запропонувати дітям визначити, чи є надворі вітер. Як ви про це дізнались? Якщо хитаються тільки маленькі гілки, то як можна назвати такий вітер? Чи завжди від вітру є користь? Як можна визначити напрямок вітру?</a:t>
            </a:r>
            <a:endParaRPr lang="ru-RU" sz="2000" dirty="0"/>
          </a:p>
          <a:p>
            <a:r>
              <a:rPr lang="uk-UA" sz="2000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76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2124" y="399246"/>
            <a:ext cx="8345510" cy="6065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err="1">
                <a:solidFill>
                  <a:srgbClr val="C00000"/>
                </a:solidFill>
              </a:rPr>
              <a:t>Спостереження</a:t>
            </a:r>
            <a:r>
              <a:rPr lang="ru-RU" sz="4000" b="1" dirty="0">
                <a:solidFill>
                  <a:srgbClr val="C00000"/>
                </a:solidFill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</a:rPr>
              <a:t>вітром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  <a:r>
              <a:rPr lang="ru-RU" sz="4000" b="1" dirty="0" err="1">
                <a:solidFill>
                  <a:srgbClr val="C00000"/>
                </a:solidFill>
              </a:rPr>
              <a:t>Ігри</a:t>
            </a:r>
            <a:r>
              <a:rPr lang="ru-RU" sz="4000" b="1" dirty="0">
                <a:solidFill>
                  <a:srgbClr val="C00000"/>
                </a:solidFill>
              </a:rPr>
              <a:t> з </a:t>
            </a:r>
            <a:r>
              <a:rPr lang="ru-RU" sz="4000" b="1" dirty="0" err="1">
                <a:solidFill>
                  <a:srgbClr val="C00000"/>
                </a:solidFill>
              </a:rPr>
              <a:t>султанчік</a:t>
            </a:r>
            <a:r>
              <a:rPr lang="ru-RU" sz="4000" b="1" dirty="0">
                <a:solidFill>
                  <a:srgbClr val="C00000"/>
                </a:solidFill>
              </a:rPr>
              <a:t>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000" b="1" dirty="0"/>
              <a:t>Мета: </a:t>
            </a:r>
            <a:r>
              <a:rPr lang="ru-RU" sz="2000" dirty="0" err="1"/>
              <a:t>Продовжувати</a:t>
            </a:r>
            <a:r>
              <a:rPr lang="ru-RU" sz="2000" dirty="0"/>
              <a:t> </a:t>
            </a:r>
            <a:r>
              <a:rPr lang="ru-RU" sz="2000" dirty="0" err="1"/>
              <a:t>знайомити</a:t>
            </a:r>
            <a:r>
              <a:rPr lang="ru-RU" sz="2000" dirty="0"/>
              <a:t> з </a:t>
            </a:r>
            <a:r>
              <a:rPr lang="ru-RU" sz="2000" dirty="0" err="1"/>
              <a:t>природним</a:t>
            </a:r>
            <a:r>
              <a:rPr lang="ru-RU" sz="2000" dirty="0"/>
              <a:t> </a:t>
            </a:r>
            <a:r>
              <a:rPr lang="ru-RU" sz="2000" dirty="0" err="1"/>
              <a:t>явищем</a:t>
            </a:r>
            <a:r>
              <a:rPr lang="ru-RU" sz="2000" dirty="0"/>
              <a:t> - </a:t>
            </a:r>
            <a:r>
              <a:rPr lang="ru-RU" sz="2000" dirty="0" err="1"/>
              <a:t>вітром</a:t>
            </a:r>
            <a:r>
              <a:rPr lang="ru-RU" sz="2000" dirty="0"/>
              <a:t>. </a:t>
            </a:r>
            <a:r>
              <a:rPr lang="ru-RU" sz="2000" dirty="0" err="1"/>
              <a:t>Активізувати</a:t>
            </a:r>
            <a:r>
              <a:rPr lang="ru-RU" sz="2000" dirty="0"/>
              <a:t> </a:t>
            </a:r>
            <a:r>
              <a:rPr lang="ru-RU" sz="2000" dirty="0" err="1"/>
              <a:t>мовлення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- </a:t>
            </a:r>
            <a:r>
              <a:rPr lang="ru-RU" sz="2000" dirty="0" err="1"/>
              <a:t>вітер</a:t>
            </a:r>
            <a:r>
              <a:rPr lang="ru-RU" sz="2000" dirty="0"/>
              <a:t>, </a:t>
            </a:r>
            <a:r>
              <a:rPr lang="ru-RU" sz="2000" dirty="0" err="1"/>
              <a:t>вітерець</a:t>
            </a:r>
            <a:r>
              <a:rPr lang="ru-RU" sz="2000" dirty="0"/>
              <a:t>, </a:t>
            </a:r>
            <a:r>
              <a:rPr lang="ru-RU" sz="2000" dirty="0" err="1"/>
              <a:t>вітрисько</a:t>
            </a:r>
            <a:r>
              <a:rPr lang="ru-RU" sz="2000" dirty="0"/>
              <a:t>, </a:t>
            </a:r>
            <a:r>
              <a:rPr lang="ru-RU" sz="2000" dirty="0" err="1"/>
              <a:t>дме</a:t>
            </a:r>
            <a:r>
              <a:rPr lang="ru-RU" sz="2000" dirty="0"/>
              <a:t>, </a:t>
            </a:r>
            <a:r>
              <a:rPr lang="ru-RU" sz="2000" dirty="0" err="1"/>
              <a:t>хитає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Вітер</a:t>
            </a:r>
            <a:r>
              <a:rPr lang="ru-RU" sz="2000" dirty="0"/>
              <a:t> жене хмари по небу. </a:t>
            </a:r>
            <a:r>
              <a:rPr lang="ru-RU" sz="2000" dirty="0" err="1"/>
              <a:t>Дме</a:t>
            </a:r>
            <a:r>
              <a:rPr lang="ru-RU" sz="2000" dirty="0"/>
              <a:t> </a:t>
            </a:r>
            <a:r>
              <a:rPr lang="ru-RU" sz="2000" dirty="0" err="1"/>
              <a:t>вітер</a:t>
            </a:r>
            <a:r>
              <a:rPr lang="ru-RU" sz="2000" dirty="0"/>
              <a:t> - </a:t>
            </a:r>
            <a:r>
              <a:rPr lang="ru-RU" sz="2000" dirty="0" err="1"/>
              <a:t>хитаються</a:t>
            </a:r>
            <a:r>
              <a:rPr lang="ru-RU" sz="2000" dirty="0"/>
              <a:t> дерева. </a:t>
            </a:r>
            <a:r>
              <a:rPr lang="ru-RU" sz="2000" dirty="0" err="1"/>
              <a:t>Шелестять</a:t>
            </a:r>
            <a:r>
              <a:rPr lang="ru-RU" sz="2000" dirty="0"/>
              <a:t> султанчики.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Вітер</a:t>
            </a:r>
            <a:r>
              <a:rPr lang="ru-RU" sz="2000" dirty="0"/>
              <a:t>, </a:t>
            </a:r>
            <a:r>
              <a:rPr lang="ru-RU" sz="2000" dirty="0" err="1"/>
              <a:t>вітерець</a:t>
            </a:r>
            <a:r>
              <a:rPr lang="ru-RU" sz="2000" dirty="0"/>
              <a:t>, </a:t>
            </a:r>
            <a:r>
              <a:rPr lang="ru-RU" sz="2000" dirty="0" err="1"/>
              <a:t>вітрисько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по </a:t>
            </a:r>
            <a:r>
              <a:rPr lang="ru-RU" sz="2000" dirty="0" err="1"/>
              <a:t>світлу</a:t>
            </a:r>
            <a:r>
              <a:rPr lang="ru-RU" sz="2000" dirty="0"/>
              <a:t> рыщешь?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крути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вулиці</a:t>
            </a:r>
            <a:r>
              <a:rPr lang="ru-RU" sz="2000" dirty="0"/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3114211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202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Надик</dc:creator>
  <cp:lastModifiedBy>Serg</cp:lastModifiedBy>
  <cp:revision>11</cp:revision>
  <dcterms:created xsi:type="dcterms:W3CDTF">2021-06-19T09:18:48Z</dcterms:created>
  <dcterms:modified xsi:type="dcterms:W3CDTF">2022-10-07T11:17:24Z</dcterms:modified>
</cp:coreProperties>
</file>