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1" autoAdjust="0"/>
    <p:restoredTop sz="94660"/>
  </p:normalViewPr>
  <p:slideViewPr>
    <p:cSldViewPr snapToGrid="0">
      <p:cViewPr>
        <p:scale>
          <a:sx n="104" d="100"/>
          <a:sy n="104" d="100"/>
        </p:scale>
        <p:origin x="-84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x-none" smtClean="0"/>
              <a:pPr/>
              <a:t>2026-04-23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35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0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36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6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5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50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94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5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89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4F97C1-9614-4B39-974F-3B9B49849869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07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7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617" y="386303"/>
            <a:ext cx="6818568" cy="1667784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: </a:t>
            </a:r>
            <a:br>
              <a:rPr lang="ru-RU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</a:br>
            <a: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ru-RU" sz="32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ФІНАНСОВИЙ РИНОК</a:t>
            </a:r>
            <a:endParaRPr lang="ru-RU" sz="32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6254" y="3731177"/>
            <a:ext cx="8382001" cy="289470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лектор:</a:t>
            </a:r>
          </a:p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ОГЛОБЛІНА вікторія </a:t>
            </a:r>
            <a:r>
              <a:rPr lang="uk-UA" sz="2400" b="1" i="1" dirty="0" err="1">
                <a:solidFill>
                  <a:srgbClr val="C00000"/>
                </a:solidFill>
                <a:latin typeface="Cambria" panose="02040503050406030204" pitchFamily="18" charset="0"/>
              </a:rPr>
              <a:t>олександрівна</a:t>
            </a:r>
            <a:endParaRPr lang="uk-UA" sz="24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>
              <a:spcBef>
                <a:spcPts val="0"/>
              </a:spcBef>
            </a:pPr>
            <a:endParaRPr lang="uk-UA" altLang="ru-RU" sz="1300" i="1" dirty="0" smtClean="0"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uk-UA" altLang="ru-RU" sz="1300" i="1" dirty="0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СПЕЦІАЛІСТ </a:t>
            </a:r>
            <a:r>
              <a:rPr lang="uk-UA" altLang="ru-RU" sz="1300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вищої категорії, </a:t>
            </a:r>
            <a:r>
              <a:rPr lang="uk-UA" altLang="ru-RU" sz="1300" i="1" dirty="0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викладач-методист, </a:t>
            </a:r>
            <a:r>
              <a:rPr lang="uk-UA" sz="1300" i="1" dirty="0" smtClean="0">
                <a:latin typeface="Cambria" panose="02040503050406030204" pitchFamily="18" charset="0"/>
              </a:rPr>
              <a:t>Кандидат </a:t>
            </a:r>
            <a:r>
              <a:rPr lang="uk-UA" sz="1300" i="1" dirty="0">
                <a:latin typeface="Cambria" panose="02040503050406030204" pitchFamily="18" charset="0"/>
              </a:rPr>
              <a:t>економічних наук, доцент</a:t>
            </a:r>
          </a:p>
          <a:p>
            <a:pPr algn="l">
              <a:spcBef>
                <a:spcPts val="0"/>
              </a:spcBef>
            </a:pPr>
            <a:r>
              <a:rPr lang="uk-UA" sz="1300" i="1" dirty="0">
                <a:latin typeface="Cambria" panose="02040503050406030204" pitchFamily="18" charset="0"/>
              </a:rPr>
              <a:t>доцент кафедри інформаційної економіки, підприємництва та фінансів</a:t>
            </a:r>
          </a:p>
          <a:p>
            <a:pPr algn="l">
              <a:spcBef>
                <a:spcPts val="0"/>
              </a:spcBef>
            </a:pPr>
            <a:r>
              <a:rPr lang="uk-UA" sz="1300" i="1" dirty="0">
                <a:latin typeface="Cambria" panose="02040503050406030204" pitchFamily="18" charset="0"/>
              </a:rPr>
              <a:t>Інженерний навчально-науковИЙ інститут ім. Ю.М.Потебні</a:t>
            </a:r>
          </a:p>
          <a:p>
            <a:pPr algn="l">
              <a:spcBef>
                <a:spcPts val="0"/>
              </a:spcBef>
            </a:pPr>
            <a:r>
              <a:rPr lang="uk-UA" sz="1300" i="1" dirty="0">
                <a:latin typeface="Cambria" panose="02040503050406030204" pitchFamily="18" charset="0"/>
              </a:rPr>
              <a:t> Запорізького національного університету</a:t>
            </a: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ru-RU" sz="2400" dirty="0">
              <a:latin typeface="Cambria" panose="02040503050406030204" pitchFamily="18" charset="0"/>
            </a:endParaRPr>
          </a:p>
        </p:txBody>
      </p:sp>
      <p:pic>
        <p:nvPicPr>
          <p:cNvPr id="1026" name="Picture 2" descr="DSC_149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28363" y="193964"/>
            <a:ext cx="3283528" cy="4530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C6FB0BB8-7B58-4245-AF72-4FBE4F6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39" y="193965"/>
            <a:ext cx="10343858" cy="928253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uk-UA" sz="2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ОГЛОБЛІНА ВІКТОРІЯ ОЛЕКСАНДРІВНА</a:t>
            </a:r>
            <a:r>
              <a:rPr lang="uk-UA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досліджень, практичний досвід, досвід науково – педагогічної діяльності</a:t>
            </a:r>
            <a:endParaRPr lang="x-none" sz="24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Объект 8">
            <a:extLst>
              <a:ext uri="{FF2B5EF4-FFF2-40B4-BE49-F238E27FC236}">
                <a16:creationId xmlns="" xmlns:a16="http://schemas.microsoft.com/office/drawing/2014/main" id="{CC3D2C69-7154-4132-B0AE-DE1001374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18" y="1280160"/>
            <a:ext cx="10737273" cy="525918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4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досліджень:</a:t>
            </a:r>
          </a:p>
          <a:p>
            <a:r>
              <a:rPr lang="uk-UA" sz="2200" i="1" dirty="0">
                <a:latin typeface="Cambria" pitchFamily="18" charset="0"/>
              </a:rPr>
              <a:t>економіка підприємств – розвинуто теорію і практику мотиваційного механізму в системі управління персоналом на переробних підприємствах; </a:t>
            </a:r>
          </a:p>
          <a:p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економіка промислових підприємств (галузі машинобудування, енергетики)- дослідження внутрішнього господарського механізму підприємств промисловості; розробка стратегії розвитку підприємств; </a:t>
            </a:r>
            <a:r>
              <a:rPr lang="uk-UA" sz="2400" i="1" dirty="0">
                <a:latin typeface="Cambria" pitchFamily="18" charset="0"/>
              </a:rPr>
              <a:t>аудит системи менеджменту якості на відповідність вимогам міжнародного стандарту за методикою ISO 19011:2011;</a:t>
            </a:r>
            <a:endParaRPr lang="uk-UA" sz="22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фінансова стратегія та фінансова безпека підприємств різних галузей та секторів економіки (процедури ліквідації та банкрутства, ідентифікація ризиків втрати фінансової безпеки);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управління державними та місцевими фінансами (дослідження на замовлення Міністерства фінансів України) – </a:t>
            </a:r>
            <a:r>
              <a:rPr lang="uk-UA" sz="2200" i="1" dirty="0">
                <a:latin typeface="Cambria" pitchFamily="18" charset="0"/>
              </a:rPr>
              <a:t>реформування державних фінансів, нормативно-правового забезпечення бухгалтерського обліку у державному секторі, </a:t>
            </a: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врегулювання міжбюджетних відносин;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x-none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189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25840" y="235526"/>
            <a:ext cx="3217024" cy="72459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ПРОДОВЖЕННЯ </a:t>
            </a:r>
            <a:b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СЛАЙДУ 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4" y="1149926"/>
            <a:ext cx="10695709" cy="5209309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аналітичний інструментарій досліджень фінансово – господарської діяльності (фінансовий </a:t>
            </a:r>
            <a:r>
              <a:rPr lang="uk-UA" i="1" dirty="0" err="1">
                <a:latin typeface="Cambria" panose="02040503050406030204" pitchFamily="18" charset="0"/>
                <a:ea typeface="Cambria" panose="02040503050406030204" pitchFamily="18" charset="0"/>
              </a:rPr>
              <a:t>контролінг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); моніторинг фінансового стану підприємства;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концептуальні моделі фінансово – економічної безпеки підприємства;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itchFamily="18" charset="0"/>
              </a:rPr>
              <a:t>стратегічні пріоритети економічної безпеки розвитку України в умовах глобальної економіки</a:t>
            </a: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anose="020405030504060302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anose="02040503050406030204" pitchFamily="18" charset="0"/>
              </a:rPr>
              <a:t>промисловий менеджмент (логістична система підприємства, виробничий потенціал у промисловості, моделі динамічного управління підприємницькими ризиками)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Практичний досвід роботи: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22 роки роботи в реальному секторі економіки Запорізької області (</a:t>
            </a:r>
            <a:r>
              <a:rPr lang="uk-UA" i="1" dirty="0">
                <a:latin typeface="Cambria" pitchFamily="18" charset="0"/>
              </a:rPr>
              <a:t>в структурних підрозділах з приватизації, економіки та фінансів, виробничо-господарського моніторингу, з підготовки та комплектування персоналу, IT-технологій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);</a:t>
            </a:r>
            <a:r>
              <a:rPr lang="uk-UA" dirty="0"/>
              <a:t> </a:t>
            </a:r>
            <a:endParaRPr lang="uk-UA" sz="2000" i="1" dirty="0">
              <a:solidFill>
                <a:schemeClr val="tx1"/>
              </a:solidFill>
              <a:latin typeface="Cambria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Плідна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співпраця з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Державною к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омісією з цінних паперів та фондового ринку, </a:t>
            </a:r>
            <a:r>
              <a:rPr lang="uk-UA" i="1" dirty="0">
                <a:latin typeface="Cambria" pitchFamily="18" charset="0"/>
              </a:rPr>
              <a:t>Пенсійним фондом, Державною податковою службою, банківськими установами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Запорізької області, міжнародними </a:t>
            </a:r>
            <a:r>
              <a:rPr lang="uk-UA" i="1" dirty="0">
                <a:latin typeface="Cambria" pitchFamily="18" charset="0"/>
              </a:rPr>
              <a:t>аудиторами системи менеджменту якості ISO 19011:2011,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контролюючими органами тощо.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668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63236"/>
            <a:ext cx="9163352" cy="620167"/>
          </a:xfrm>
          <a:gradFill>
            <a:gsLst>
              <a:gs pos="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Науково – педагогічна діяльність: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4" y="969818"/>
            <a:ext cx="10806546" cy="5403273"/>
          </a:xfrm>
          <a:gradFill>
            <a:gsLst>
              <a:gs pos="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800" i="1" dirty="0">
                <a:latin typeface="Cambria" panose="02040503050406030204" pitchFamily="18" charset="0"/>
              </a:rPr>
              <a:t>Стаж роботи у закладах вищої освіти України </a:t>
            </a:r>
            <a:r>
              <a:rPr lang="en-US" sz="1800" i="1" dirty="0" smtClean="0">
                <a:latin typeface="Cambria" panose="02040503050406030204" pitchFamily="18" charset="0"/>
              </a:rPr>
              <a:t>20</a:t>
            </a:r>
            <a:r>
              <a:rPr lang="uk-UA" sz="1800" i="1" dirty="0" smtClean="0">
                <a:latin typeface="Cambria" panose="02040503050406030204" pitchFamily="18" charset="0"/>
              </a:rPr>
              <a:t> </a:t>
            </a:r>
            <a:r>
              <a:rPr lang="uk-UA" sz="1800" i="1" dirty="0">
                <a:latin typeface="Cambria" panose="02040503050406030204" pitchFamily="18" charset="0"/>
              </a:rPr>
              <a:t>років (Запорізький інститут економіки та інформаційних технологій, Інженерний навчально-науковий інститут Запорізького національного університету, </a:t>
            </a:r>
            <a:r>
              <a:rPr lang="uk-UA" sz="1800" i="1" dirty="0">
                <a:latin typeface="Cambria" pitchFamily="18" charset="0"/>
              </a:rPr>
              <a:t>Таврійський державний аграрний </a:t>
            </a:r>
            <a:r>
              <a:rPr lang="uk-UA" sz="1800" i="1" dirty="0" smtClean="0">
                <a:latin typeface="Cambria" pitchFamily="18" charset="0"/>
              </a:rPr>
              <a:t>університет</a:t>
            </a:r>
            <a:r>
              <a:rPr lang="en-US" sz="1800" i="1" dirty="0" smtClean="0">
                <a:latin typeface="Cambria" pitchFamily="18" charset="0"/>
              </a:rPr>
              <a:t>, </a:t>
            </a:r>
            <a:r>
              <a:rPr lang="uk-UA" sz="1800" i="1" dirty="0">
                <a:latin typeface="Cambria" pitchFamily="18" charset="0"/>
              </a:rPr>
              <a:t>ВСП </a:t>
            </a:r>
            <a:r>
              <a:rPr lang="uk-UA" sz="1800" i="1" dirty="0" smtClean="0">
                <a:latin typeface="Cambria" pitchFamily="18" charset="0"/>
              </a:rPr>
              <a:t>Коледж </a:t>
            </a:r>
            <a:r>
              <a:rPr lang="uk-UA" sz="1800" i="1" dirty="0">
                <a:latin typeface="Cambria" panose="02040503050406030204" pitchFamily="18" charset="0"/>
              </a:rPr>
              <a:t>економіки та інформаційних </a:t>
            </a:r>
            <a:r>
              <a:rPr lang="uk-UA" sz="1800" i="1" dirty="0" smtClean="0">
                <a:latin typeface="Cambria" panose="02040503050406030204" pitchFamily="18" charset="0"/>
              </a:rPr>
              <a:t>технологій ЗІЕІТ</a:t>
            </a:r>
            <a:r>
              <a:rPr lang="en-US" sz="1800" i="1" dirty="0" smtClean="0">
                <a:latin typeface="Cambria" pitchFamily="18" charset="0"/>
              </a:rPr>
              <a:t>, </a:t>
            </a:r>
            <a:r>
              <a:rPr lang="uk-UA" sz="1800" i="1" dirty="0">
                <a:latin typeface="Cambria" pitchFamily="18" charset="0"/>
              </a:rPr>
              <a:t>ВСП Економіко-правничий фаховий коледж </a:t>
            </a:r>
            <a:r>
              <a:rPr lang="uk-UA" sz="1800" i="1" dirty="0" smtClean="0">
                <a:latin typeface="Cambria" pitchFamily="18" charset="0"/>
              </a:rPr>
              <a:t>ЗНУ, ВСП Запорізький </a:t>
            </a:r>
            <a:r>
              <a:rPr lang="uk-UA" sz="1800" i="1" dirty="0">
                <a:latin typeface="Cambria" pitchFamily="18" charset="0"/>
              </a:rPr>
              <a:t>гідроенергетичний </a:t>
            </a:r>
            <a:r>
              <a:rPr lang="uk-UA" sz="1800" i="1" dirty="0">
                <a:latin typeface="Cambria" panose="02040503050406030204" pitchFamily="18" charset="0"/>
              </a:rPr>
              <a:t>фаховий коледж ЗНУ</a:t>
            </a:r>
            <a:r>
              <a:rPr lang="uk-UA" sz="1800" i="1" dirty="0" smtClean="0">
                <a:latin typeface="Cambria" pitchFamily="18" charset="0"/>
              </a:rPr>
              <a:t>, ВСП </a:t>
            </a:r>
            <a:r>
              <a:rPr lang="uk-UA" sz="1800" i="1" dirty="0" smtClean="0">
                <a:latin typeface="Cambria" panose="02040503050406030204" pitchFamily="18" charset="0"/>
              </a:rPr>
              <a:t>Запорізький металургійний </a:t>
            </a:r>
            <a:r>
              <a:rPr lang="uk-UA" sz="1800" i="1" dirty="0">
                <a:latin typeface="Cambria" panose="02040503050406030204" pitchFamily="18" charset="0"/>
              </a:rPr>
              <a:t>фаховий коледж</a:t>
            </a:r>
            <a:r>
              <a:rPr lang="uk-UA" sz="1800" i="1" dirty="0" smtClean="0">
                <a:latin typeface="Cambria" pitchFamily="18" charset="0"/>
              </a:rPr>
              <a:t> ЗНУ</a:t>
            </a:r>
            <a:r>
              <a:rPr lang="uk-UA" sz="1800" i="1" dirty="0">
                <a:latin typeface="Cambria" pitchFamily="18" charset="0"/>
              </a:rPr>
              <a:t>, Мелітопольський промислово-економічний фаховий </a:t>
            </a:r>
            <a:r>
              <a:rPr lang="uk-UA" sz="1800" i="1" dirty="0" smtClean="0">
                <a:latin typeface="Cambria" pitchFamily="18" charset="0"/>
              </a:rPr>
              <a:t>коледж, ВСП Мелітопольський фаховий коледж ТДАУ</a:t>
            </a:r>
            <a:r>
              <a:rPr lang="uk-UA" sz="1800" i="1" dirty="0" smtClean="0">
                <a:latin typeface="Cambria" pitchFamily="18" charset="0"/>
              </a:rPr>
              <a:t>);</a:t>
            </a:r>
            <a:endParaRPr lang="uk-UA" sz="1800" i="1" dirty="0">
              <a:latin typeface="Cambria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800" i="1" dirty="0">
                <a:solidFill>
                  <a:schemeClr val="tx1"/>
                </a:solidFill>
                <a:latin typeface="Cambria" pitchFamily="18" charset="0"/>
              </a:rPr>
              <a:t>Підготовка магістерських робіт з впровадженням результатів досліджень у практичну діяльність промислових підприємств регіону;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800" i="1" dirty="0">
                <a:solidFill>
                  <a:schemeClr val="tx1"/>
                </a:solidFill>
                <a:latin typeface="Cambria" pitchFamily="18" charset="0"/>
              </a:rPr>
              <a:t>Підготовка студентських конкурсних робіт з фінансового напряму;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800" i="1" dirty="0">
                <a:latin typeface="Cambria" pitchFamily="18" charset="0"/>
              </a:rPr>
              <a:t>На посаді завідувача кафедри керування процесами ліцензування та акредитації; реформування спеціальності та її розвитком; розробки нових освітніх програм;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800" i="1" dirty="0">
                <a:latin typeface="Cambria" pitchFamily="18" charset="0"/>
              </a:rPr>
              <a:t>Виконання </a:t>
            </a:r>
            <a:r>
              <a:rPr lang="uk-UA" sz="1800" i="1" dirty="0" err="1">
                <a:latin typeface="Cambria" pitchFamily="18" charset="0"/>
              </a:rPr>
              <a:t>обов</a:t>
            </a:r>
            <a:r>
              <a:rPr lang="en-US" sz="1800" i="1" dirty="0">
                <a:latin typeface="Cambria" pitchFamily="18" charset="0"/>
              </a:rPr>
              <a:t>`</a:t>
            </a:r>
            <a:r>
              <a:rPr lang="uk-UA" sz="1800" i="1" dirty="0" err="1">
                <a:latin typeface="Cambria" pitchFamily="18" charset="0"/>
              </a:rPr>
              <a:t>язків</a:t>
            </a:r>
            <a:r>
              <a:rPr lang="uk-UA" sz="1800" i="1" dirty="0">
                <a:latin typeface="Cambria" pitchFamily="18" charset="0"/>
              </a:rPr>
              <a:t> вченого секретаря науково-методичної ради, вченої ради в закладах вищої освіти;</a:t>
            </a:r>
            <a:endParaRPr lang="ru-RU" sz="1800" i="1" dirty="0">
              <a:latin typeface="Cambria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800" i="1" dirty="0">
                <a:solidFill>
                  <a:schemeClr val="tx1"/>
                </a:solidFill>
                <a:latin typeface="Cambria" pitchFamily="18" charset="0"/>
              </a:rPr>
              <a:t>Викладання дисциплін: </a:t>
            </a:r>
            <a:r>
              <a:rPr lang="uk-UA" sz="1800" i="1" dirty="0" smtClean="0">
                <a:solidFill>
                  <a:schemeClr val="tx1"/>
                </a:solidFill>
                <a:latin typeface="Cambria" pitchFamily="18" charset="0"/>
              </a:rPr>
              <a:t>ринок </a:t>
            </a:r>
            <a:r>
              <a:rPr lang="uk-UA" sz="1800" i="1" smtClean="0">
                <a:solidFill>
                  <a:schemeClr val="tx1"/>
                </a:solidFill>
                <a:latin typeface="Cambria" pitchFamily="18" charset="0"/>
              </a:rPr>
              <a:t>цінних паперів </a:t>
            </a:r>
            <a:r>
              <a:rPr lang="uk-UA" sz="1800" i="1" dirty="0" smtClean="0">
                <a:solidFill>
                  <a:schemeClr val="tx1"/>
                </a:solidFill>
                <a:latin typeface="Cambria" pitchFamily="18" charset="0"/>
              </a:rPr>
              <a:t>в Україні, фінансовий </a:t>
            </a:r>
            <a:r>
              <a:rPr lang="uk-UA" sz="1800" i="1" dirty="0" smtClean="0">
                <a:solidFill>
                  <a:schemeClr val="tx1"/>
                </a:solidFill>
                <a:latin typeface="Cambria" pitchFamily="18" charset="0"/>
              </a:rPr>
              <a:t>аналіз бюджетних та підприємницьких структур, ринок </a:t>
            </a:r>
            <a:r>
              <a:rPr lang="uk-UA" sz="1800" i="1" dirty="0" smtClean="0">
                <a:latin typeface="Cambria" pitchFamily="18" charset="0"/>
              </a:rPr>
              <a:t>фінансових послуг</a:t>
            </a:r>
            <a:r>
              <a:rPr lang="en-US" sz="1800" i="1" dirty="0" smtClean="0">
                <a:latin typeface="Cambria" pitchFamily="18" charset="0"/>
              </a:rPr>
              <a:t>,</a:t>
            </a:r>
            <a:r>
              <a:rPr lang="uk-UA" sz="1800" i="1" dirty="0" smtClean="0">
                <a:latin typeface="Cambria" pitchFamily="18" charset="0"/>
              </a:rPr>
              <a:t> </a:t>
            </a:r>
            <a:r>
              <a:rPr lang="uk-UA" sz="1800" i="1" dirty="0" smtClean="0">
                <a:solidFill>
                  <a:schemeClr val="tx1"/>
                </a:solidFill>
                <a:latin typeface="Cambria" pitchFamily="18" charset="0"/>
              </a:rPr>
              <a:t>фінансовий </a:t>
            </a:r>
            <a:r>
              <a:rPr lang="uk-UA" sz="1800" i="1" dirty="0">
                <a:solidFill>
                  <a:schemeClr val="tx1"/>
                </a:solidFill>
                <a:latin typeface="Cambria" pitchFamily="18" charset="0"/>
              </a:rPr>
              <a:t>менеджмент, </a:t>
            </a:r>
            <a:r>
              <a:rPr lang="uk-UA" sz="1800" i="1" dirty="0">
                <a:latin typeface="Cambria" pitchFamily="18" charset="0"/>
              </a:rPr>
              <a:t>інвестиційний менеджмент</a:t>
            </a:r>
            <a:r>
              <a:rPr lang="en-US" sz="1800" i="1" dirty="0">
                <a:latin typeface="Cambria" pitchFamily="18" charset="0"/>
              </a:rPr>
              <a:t>, </a:t>
            </a:r>
            <a:r>
              <a:rPr lang="uk-UA" sz="1800" i="1" dirty="0" smtClean="0">
                <a:latin typeface="Cambria" pitchFamily="18" charset="0"/>
              </a:rPr>
              <a:t>фінансова </a:t>
            </a:r>
            <a:r>
              <a:rPr lang="uk-UA" sz="1800" i="1" dirty="0">
                <a:latin typeface="Cambria" pitchFamily="18" charset="0"/>
              </a:rPr>
              <a:t>інфраструктура, ринок сучасних фінансових інструментів, міжнародні фінанси</a:t>
            </a:r>
            <a:r>
              <a:rPr lang="en-US" sz="1800" i="1" dirty="0" smtClean="0">
                <a:latin typeface="Cambria" pitchFamily="18" charset="0"/>
              </a:rPr>
              <a:t>,</a:t>
            </a:r>
            <a:r>
              <a:rPr lang="uk-UA" sz="1800" i="1" dirty="0" smtClean="0">
                <a:latin typeface="Cambria" pitchFamily="18" charset="0"/>
              </a:rPr>
              <a:t> </a:t>
            </a:r>
            <a:r>
              <a:rPr lang="uk-UA" sz="1800" i="1" dirty="0">
                <a:latin typeface="Cambria" pitchFamily="18" charset="0"/>
              </a:rPr>
              <a:t>фінансові </a:t>
            </a:r>
            <a:r>
              <a:rPr lang="uk-UA" sz="1800" i="1" dirty="0" err="1">
                <a:latin typeface="Cambria" pitchFamily="18" charset="0"/>
              </a:rPr>
              <a:t>стартапи</a:t>
            </a:r>
            <a:endParaRPr lang="uk-UA" sz="1800" i="1" dirty="0"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1800" i="1" dirty="0">
              <a:latin typeface="Cambria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1800" i="1" dirty="0">
              <a:solidFill>
                <a:schemeClr val="tx1"/>
              </a:solidFill>
              <a:latin typeface="Cambria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130508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алерея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1445</TotalTime>
  <Words>457</Words>
  <Application>Microsoft Office PowerPoint</Application>
  <PresentationFormat>Произвольный</PresentationFormat>
  <Paragraphs>35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Галерея</vt:lpstr>
      <vt:lpstr>ДИСЦИПЛІНА :   ФІНАНСОВИЙ РИНОК</vt:lpstr>
      <vt:lpstr>ОГЛОБЛІНА ВІКТОРІЯ ОЛЕКСАНДРІВНА– наукові напрями досліджень, практичний досвід, досвід науково – педагогічної діяльності</vt:lpstr>
      <vt:lpstr>ПРОДОВЖЕННЯ  СЛАЙДУ 2</vt:lpstr>
      <vt:lpstr>Науково – педагогічна діяльність: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user</cp:lastModifiedBy>
  <cp:revision>127</cp:revision>
  <dcterms:created xsi:type="dcterms:W3CDTF">2019-11-02T14:16:53Z</dcterms:created>
  <dcterms:modified xsi:type="dcterms:W3CDTF">2026-04-23T04:17:58Z</dcterms:modified>
</cp:coreProperties>
</file>