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80" r:id="rId4"/>
    <p:sldId id="282" r:id="rId5"/>
    <p:sldId id="281" r:id="rId6"/>
    <p:sldId id="283" r:id="rId7"/>
    <p:sldId id="284" r:id="rId8"/>
    <p:sldId id="262" r:id="rId9"/>
    <p:sldId id="285" r:id="rId10"/>
    <p:sldId id="286" r:id="rId11"/>
    <p:sldId id="287" r:id="rId12"/>
    <p:sldId id="288" r:id="rId13"/>
    <p:sldId id="290" r:id="rId14"/>
    <p:sldId id="293" r:id="rId15"/>
    <p:sldId id="292" r:id="rId16"/>
    <p:sldId id="291" r:id="rId17"/>
    <p:sldId id="263" r:id="rId18"/>
    <p:sldId id="294" r:id="rId19"/>
    <p:sldId id="295" r:id="rId20"/>
    <p:sldId id="296" r:id="rId21"/>
    <p:sldId id="297" r:id="rId22"/>
    <p:sldId id="298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8" r:id="rId31"/>
    <p:sldId id="309" r:id="rId32"/>
    <p:sldId id="310" r:id="rId33"/>
    <p:sldId id="311" r:id="rId34"/>
    <p:sldId id="312" r:id="rId35"/>
    <p:sldId id="313" r:id="rId36"/>
    <p:sldId id="307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2" r:id="rId45"/>
    <p:sldId id="321" r:id="rId46"/>
    <p:sldId id="323" r:id="rId47"/>
    <p:sldId id="324" r:id="rId48"/>
    <p:sldId id="325" r:id="rId49"/>
    <p:sldId id="326" r:id="rId50"/>
    <p:sldId id="279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2D6E4-D725-4E3E-8988-08130208B0D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50228F5-A742-4AD5-934B-2F6F58679B78}">
      <dgm:prSet phldrT="[Текст]"/>
      <dgm:spPr/>
      <dgm:t>
        <a:bodyPr/>
        <a:lstStyle/>
        <a:p>
          <a:r>
            <a:rPr lang="uk-UA" dirty="0" smtClean="0"/>
            <a:t>Порушення постави</a:t>
          </a:r>
          <a:endParaRPr lang="ru-RU" dirty="0"/>
        </a:p>
      </dgm:t>
    </dgm:pt>
    <dgm:pt modelId="{D927E6FA-4A33-4905-B2FE-E7D92C0E1DAA}" type="parTrans" cxnId="{2BB05EC7-0F73-4154-A449-45C7AF540198}">
      <dgm:prSet/>
      <dgm:spPr/>
      <dgm:t>
        <a:bodyPr/>
        <a:lstStyle/>
        <a:p>
          <a:endParaRPr lang="ru-RU"/>
        </a:p>
      </dgm:t>
    </dgm:pt>
    <dgm:pt modelId="{9CFF40FC-5094-4D01-9DB4-F858EA82F53B}" type="sibTrans" cxnId="{2BB05EC7-0F73-4154-A449-45C7AF540198}">
      <dgm:prSet/>
      <dgm:spPr/>
      <dgm:t>
        <a:bodyPr/>
        <a:lstStyle/>
        <a:p>
          <a:endParaRPr lang="ru-RU"/>
        </a:p>
      </dgm:t>
    </dgm:pt>
    <dgm:pt modelId="{751B6208-9D54-44E1-BD7D-F21154118ADC}">
      <dgm:prSet phldrT="[Текст]"/>
      <dgm:spPr/>
      <dgm:t>
        <a:bodyPr/>
        <a:lstStyle/>
        <a:p>
          <a:r>
            <a:rPr lang="uk-UA" dirty="0" smtClean="0"/>
            <a:t>В сагітальній площині</a:t>
          </a:r>
          <a:endParaRPr lang="ru-RU" dirty="0"/>
        </a:p>
      </dgm:t>
    </dgm:pt>
    <dgm:pt modelId="{D23B23AB-8DE4-4609-ABD9-EE3F3230F697}" type="parTrans" cxnId="{6EB7F220-709B-48B0-9937-547A8655C920}">
      <dgm:prSet/>
      <dgm:spPr/>
      <dgm:t>
        <a:bodyPr/>
        <a:lstStyle/>
        <a:p>
          <a:endParaRPr lang="ru-RU"/>
        </a:p>
      </dgm:t>
    </dgm:pt>
    <dgm:pt modelId="{D89F576F-8ACB-44DD-88DA-6962C717420C}" type="sibTrans" cxnId="{6EB7F220-709B-48B0-9937-547A8655C920}">
      <dgm:prSet/>
      <dgm:spPr/>
      <dgm:t>
        <a:bodyPr/>
        <a:lstStyle/>
        <a:p>
          <a:endParaRPr lang="ru-RU"/>
        </a:p>
      </dgm:t>
    </dgm:pt>
    <dgm:pt modelId="{0C6C9618-BD9C-4404-9339-F61B23DD1749}">
      <dgm:prSet phldrT="[Текст]"/>
      <dgm:spPr/>
      <dgm:t>
        <a:bodyPr/>
        <a:lstStyle/>
        <a:p>
          <a:r>
            <a:rPr lang="uk-UA" dirty="0" smtClean="0"/>
            <a:t>Зі збільшенням фізіологічних викривлень</a:t>
          </a:r>
          <a:endParaRPr lang="ru-RU" dirty="0"/>
        </a:p>
      </dgm:t>
    </dgm:pt>
    <dgm:pt modelId="{590709E2-0544-438C-97A9-B2A484191C12}" type="parTrans" cxnId="{DA540B57-CD19-4C77-8767-D6CDFE83315E}">
      <dgm:prSet/>
      <dgm:spPr/>
      <dgm:t>
        <a:bodyPr/>
        <a:lstStyle/>
        <a:p>
          <a:endParaRPr lang="ru-RU"/>
        </a:p>
      </dgm:t>
    </dgm:pt>
    <dgm:pt modelId="{D58A3CF4-69C7-4917-A5D1-7608A4CBAAFC}" type="sibTrans" cxnId="{DA540B57-CD19-4C77-8767-D6CDFE83315E}">
      <dgm:prSet/>
      <dgm:spPr/>
      <dgm:t>
        <a:bodyPr/>
        <a:lstStyle/>
        <a:p>
          <a:endParaRPr lang="ru-RU"/>
        </a:p>
      </dgm:t>
    </dgm:pt>
    <dgm:pt modelId="{A60CB2E0-9DAE-484F-AF96-8024ACEDEB9F}">
      <dgm:prSet phldrT="[Текст]"/>
      <dgm:spPr/>
      <dgm:t>
        <a:bodyPr/>
        <a:lstStyle/>
        <a:p>
          <a:r>
            <a:rPr lang="uk-UA" dirty="0" smtClean="0"/>
            <a:t>Зі зменшенням фізіологічних викривлень</a:t>
          </a:r>
          <a:endParaRPr lang="ru-RU" dirty="0"/>
        </a:p>
      </dgm:t>
    </dgm:pt>
    <dgm:pt modelId="{1DFF15EE-CF7D-415A-90D5-E02C005E08B9}" type="parTrans" cxnId="{92716B78-3F40-478F-8180-8FF91263460B}">
      <dgm:prSet/>
      <dgm:spPr/>
      <dgm:t>
        <a:bodyPr/>
        <a:lstStyle/>
        <a:p>
          <a:endParaRPr lang="ru-RU"/>
        </a:p>
      </dgm:t>
    </dgm:pt>
    <dgm:pt modelId="{07D19959-0B76-41D3-BAE4-70223D0C3D65}" type="sibTrans" cxnId="{92716B78-3F40-478F-8180-8FF91263460B}">
      <dgm:prSet/>
      <dgm:spPr/>
      <dgm:t>
        <a:bodyPr/>
        <a:lstStyle/>
        <a:p>
          <a:endParaRPr lang="ru-RU"/>
        </a:p>
      </dgm:t>
    </dgm:pt>
    <dgm:pt modelId="{91AF621E-6048-492F-9050-88BBBEEA327F}">
      <dgm:prSet phldrT="[Текст]"/>
      <dgm:spPr/>
      <dgm:t>
        <a:bodyPr/>
        <a:lstStyle/>
        <a:p>
          <a:r>
            <a:rPr lang="uk-UA" dirty="0" smtClean="0"/>
            <a:t>У фронтальній площині</a:t>
          </a:r>
          <a:endParaRPr lang="ru-RU" dirty="0"/>
        </a:p>
      </dgm:t>
    </dgm:pt>
    <dgm:pt modelId="{0B3E0304-1C80-4F31-B13A-4F9396960E94}" type="parTrans" cxnId="{7EEE3D28-1A3F-464D-9A40-F18E6090D865}">
      <dgm:prSet/>
      <dgm:spPr/>
      <dgm:t>
        <a:bodyPr/>
        <a:lstStyle/>
        <a:p>
          <a:endParaRPr lang="ru-RU"/>
        </a:p>
      </dgm:t>
    </dgm:pt>
    <dgm:pt modelId="{F591376E-DDE1-4FCD-9954-03274515208F}" type="sibTrans" cxnId="{7EEE3D28-1A3F-464D-9A40-F18E6090D865}">
      <dgm:prSet/>
      <dgm:spPr/>
      <dgm:t>
        <a:bodyPr/>
        <a:lstStyle/>
        <a:p>
          <a:endParaRPr lang="ru-RU"/>
        </a:p>
      </dgm:t>
    </dgm:pt>
    <dgm:pt modelId="{83417869-4408-49A6-BCAF-D6ACBA35D89B}">
      <dgm:prSet phldrT="[Текст]"/>
      <dgm:spPr/>
      <dgm:t>
        <a:bodyPr/>
        <a:lstStyle/>
        <a:p>
          <a:r>
            <a:rPr lang="uk-UA" dirty="0" smtClean="0"/>
            <a:t>Асиметрична постава</a:t>
          </a:r>
          <a:endParaRPr lang="ru-RU" dirty="0"/>
        </a:p>
      </dgm:t>
    </dgm:pt>
    <dgm:pt modelId="{610760C1-97C3-40A9-910F-7A39E637BBEB}" type="parTrans" cxnId="{0671E89F-2394-433F-8EAA-09DD2016BC2B}">
      <dgm:prSet/>
      <dgm:spPr/>
      <dgm:t>
        <a:bodyPr/>
        <a:lstStyle/>
        <a:p>
          <a:endParaRPr lang="ru-RU"/>
        </a:p>
      </dgm:t>
    </dgm:pt>
    <dgm:pt modelId="{29A58F4F-59CE-4ADD-BE6D-608C8DE6AD8C}" type="sibTrans" cxnId="{0671E89F-2394-433F-8EAA-09DD2016BC2B}">
      <dgm:prSet/>
      <dgm:spPr/>
      <dgm:t>
        <a:bodyPr/>
        <a:lstStyle/>
        <a:p>
          <a:endParaRPr lang="ru-RU"/>
        </a:p>
      </dgm:t>
    </dgm:pt>
    <dgm:pt modelId="{F773182A-341B-45BF-A7A1-144188572B53}">
      <dgm:prSet/>
      <dgm:spPr/>
      <dgm:t>
        <a:bodyPr/>
        <a:lstStyle/>
        <a:p>
          <a:r>
            <a:rPr lang="uk-UA" dirty="0" smtClean="0"/>
            <a:t>Кругла спина</a:t>
          </a:r>
          <a:endParaRPr lang="ru-RU" dirty="0"/>
        </a:p>
      </dgm:t>
    </dgm:pt>
    <dgm:pt modelId="{CA815506-A773-49A6-BED4-F0F4DB8B4B34}" type="parTrans" cxnId="{666FCC10-CF6E-4A8A-893F-193EDD45D061}">
      <dgm:prSet/>
      <dgm:spPr/>
      <dgm:t>
        <a:bodyPr/>
        <a:lstStyle/>
        <a:p>
          <a:endParaRPr lang="ru-RU"/>
        </a:p>
      </dgm:t>
    </dgm:pt>
    <dgm:pt modelId="{3B0147F2-1B4B-4986-872F-2935CA9C6223}" type="sibTrans" cxnId="{666FCC10-CF6E-4A8A-893F-193EDD45D061}">
      <dgm:prSet/>
      <dgm:spPr/>
      <dgm:t>
        <a:bodyPr/>
        <a:lstStyle/>
        <a:p>
          <a:endParaRPr lang="ru-RU"/>
        </a:p>
      </dgm:t>
    </dgm:pt>
    <dgm:pt modelId="{A7515071-3B02-4367-AA79-C94EC67E358C}">
      <dgm:prSet/>
      <dgm:spPr/>
      <dgm:t>
        <a:bodyPr/>
        <a:lstStyle/>
        <a:p>
          <a:r>
            <a:rPr lang="uk-UA" dirty="0" smtClean="0"/>
            <a:t>Сутула спина</a:t>
          </a:r>
          <a:endParaRPr lang="ru-RU" dirty="0"/>
        </a:p>
      </dgm:t>
    </dgm:pt>
    <dgm:pt modelId="{86BF1CD8-85BD-4628-B620-AEFFEC3DD85C}" type="parTrans" cxnId="{C3CA2F06-C25B-48E7-934B-2D30666C9993}">
      <dgm:prSet/>
      <dgm:spPr/>
      <dgm:t>
        <a:bodyPr/>
        <a:lstStyle/>
        <a:p>
          <a:endParaRPr lang="ru-RU"/>
        </a:p>
      </dgm:t>
    </dgm:pt>
    <dgm:pt modelId="{69E5D462-8B3E-4427-8E17-D88218D69596}" type="sibTrans" cxnId="{C3CA2F06-C25B-48E7-934B-2D30666C9993}">
      <dgm:prSet/>
      <dgm:spPr/>
      <dgm:t>
        <a:bodyPr/>
        <a:lstStyle/>
        <a:p>
          <a:endParaRPr lang="ru-RU"/>
        </a:p>
      </dgm:t>
    </dgm:pt>
    <dgm:pt modelId="{552367E1-4CF7-476B-BF3C-155BE3A0E966}">
      <dgm:prSet/>
      <dgm:spPr/>
      <dgm:t>
        <a:bodyPr/>
        <a:lstStyle/>
        <a:p>
          <a:r>
            <a:rPr lang="uk-UA" dirty="0" err="1" smtClean="0"/>
            <a:t>Кругло-вогнута</a:t>
          </a:r>
          <a:r>
            <a:rPr lang="uk-UA" dirty="0" smtClean="0"/>
            <a:t> спина</a:t>
          </a:r>
          <a:endParaRPr lang="ru-RU" dirty="0"/>
        </a:p>
      </dgm:t>
    </dgm:pt>
    <dgm:pt modelId="{170460C5-D4BE-40CC-98CD-FD8C4612F72C}" type="parTrans" cxnId="{8A090EB5-7A11-43EF-A177-0602469545A8}">
      <dgm:prSet/>
      <dgm:spPr/>
      <dgm:t>
        <a:bodyPr/>
        <a:lstStyle/>
        <a:p>
          <a:endParaRPr lang="ru-RU"/>
        </a:p>
      </dgm:t>
    </dgm:pt>
    <dgm:pt modelId="{B335BA11-E623-4D5E-9DAB-C2E72A4F0A4C}" type="sibTrans" cxnId="{8A090EB5-7A11-43EF-A177-0602469545A8}">
      <dgm:prSet/>
      <dgm:spPr/>
      <dgm:t>
        <a:bodyPr/>
        <a:lstStyle/>
        <a:p>
          <a:endParaRPr lang="ru-RU"/>
        </a:p>
      </dgm:t>
    </dgm:pt>
    <dgm:pt modelId="{50965433-7B78-4503-9CAA-CFB711809132}">
      <dgm:prSet/>
      <dgm:spPr/>
      <dgm:t>
        <a:bodyPr/>
        <a:lstStyle/>
        <a:p>
          <a:r>
            <a:rPr lang="uk-UA" dirty="0" smtClean="0"/>
            <a:t>Плоска спина</a:t>
          </a:r>
          <a:endParaRPr lang="ru-RU" dirty="0"/>
        </a:p>
      </dgm:t>
    </dgm:pt>
    <dgm:pt modelId="{AF0D5E5F-C791-44B6-B57D-DDA48655C10D}" type="parTrans" cxnId="{FD75667C-9F6F-45E3-A1C7-EC7211075525}">
      <dgm:prSet/>
      <dgm:spPr/>
      <dgm:t>
        <a:bodyPr/>
        <a:lstStyle/>
        <a:p>
          <a:endParaRPr lang="ru-RU"/>
        </a:p>
      </dgm:t>
    </dgm:pt>
    <dgm:pt modelId="{5B03E791-5DC0-4D3B-B6D4-1A4C3E68437E}" type="sibTrans" cxnId="{FD75667C-9F6F-45E3-A1C7-EC7211075525}">
      <dgm:prSet/>
      <dgm:spPr/>
      <dgm:t>
        <a:bodyPr/>
        <a:lstStyle/>
        <a:p>
          <a:endParaRPr lang="ru-RU"/>
        </a:p>
      </dgm:t>
    </dgm:pt>
    <dgm:pt modelId="{A242BDC7-5081-4699-BE61-BA9E1A0B6B5D}">
      <dgm:prSet/>
      <dgm:spPr/>
      <dgm:t>
        <a:bodyPr/>
        <a:lstStyle/>
        <a:p>
          <a:r>
            <a:rPr lang="uk-UA" dirty="0" smtClean="0"/>
            <a:t>Плоско-вгнута спина</a:t>
          </a:r>
          <a:endParaRPr lang="ru-RU" dirty="0"/>
        </a:p>
      </dgm:t>
    </dgm:pt>
    <dgm:pt modelId="{55A791A8-D34B-428D-9211-3E7A27307F0E}" type="parTrans" cxnId="{CDB4C3CF-27A5-4178-8ED6-EFAC8214B401}">
      <dgm:prSet/>
      <dgm:spPr/>
      <dgm:t>
        <a:bodyPr/>
        <a:lstStyle/>
        <a:p>
          <a:endParaRPr lang="ru-RU"/>
        </a:p>
      </dgm:t>
    </dgm:pt>
    <dgm:pt modelId="{C492BAE6-060F-459E-AA68-FBC7933157E9}" type="sibTrans" cxnId="{CDB4C3CF-27A5-4178-8ED6-EFAC8214B401}">
      <dgm:prSet/>
      <dgm:spPr/>
      <dgm:t>
        <a:bodyPr/>
        <a:lstStyle/>
        <a:p>
          <a:endParaRPr lang="ru-RU"/>
        </a:p>
      </dgm:t>
    </dgm:pt>
    <dgm:pt modelId="{493872CE-2B76-442E-9779-B28D0610EB83}" type="pres">
      <dgm:prSet presAssocID="{62C2D6E4-D725-4E3E-8988-08130208B0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215154-CFA3-4585-B942-B89264C22603}" type="pres">
      <dgm:prSet presAssocID="{750228F5-A742-4AD5-934B-2F6F58679B78}" presName="hierRoot1" presStyleCnt="0"/>
      <dgm:spPr/>
    </dgm:pt>
    <dgm:pt modelId="{18216182-5CD4-49B9-A9A6-9067823A1817}" type="pres">
      <dgm:prSet presAssocID="{750228F5-A742-4AD5-934B-2F6F58679B78}" presName="composite" presStyleCnt="0"/>
      <dgm:spPr/>
    </dgm:pt>
    <dgm:pt modelId="{08F2222D-F77D-46F8-9DBE-DB83B6F950CE}" type="pres">
      <dgm:prSet presAssocID="{750228F5-A742-4AD5-934B-2F6F58679B78}" presName="background" presStyleLbl="node0" presStyleIdx="0" presStyleCnt="1"/>
      <dgm:spPr/>
    </dgm:pt>
    <dgm:pt modelId="{9BF03C23-6265-41CE-98CC-794EA256C8EA}" type="pres">
      <dgm:prSet presAssocID="{750228F5-A742-4AD5-934B-2F6F58679B78}" presName="text" presStyleLbl="fgAcc0" presStyleIdx="0" presStyleCnt="1" custLinFactNeighborX="711" custLinFactNeighborY="1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6D1550-EA26-4CAE-802A-F7ABDBE60284}" type="pres">
      <dgm:prSet presAssocID="{750228F5-A742-4AD5-934B-2F6F58679B78}" presName="hierChild2" presStyleCnt="0"/>
      <dgm:spPr/>
    </dgm:pt>
    <dgm:pt modelId="{6B12F135-6A03-46E9-9527-88BEC47F3BA4}" type="pres">
      <dgm:prSet presAssocID="{D23B23AB-8DE4-4609-ABD9-EE3F3230F69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5106262-5C32-4899-A0D4-0A1EFE420A0C}" type="pres">
      <dgm:prSet presAssocID="{751B6208-9D54-44E1-BD7D-F21154118ADC}" presName="hierRoot2" presStyleCnt="0"/>
      <dgm:spPr/>
    </dgm:pt>
    <dgm:pt modelId="{AA28D477-454F-4A2B-A181-44EE43C02934}" type="pres">
      <dgm:prSet presAssocID="{751B6208-9D54-44E1-BD7D-F21154118ADC}" presName="composite2" presStyleCnt="0"/>
      <dgm:spPr/>
    </dgm:pt>
    <dgm:pt modelId="{51ADF68D-228F-4AA3-BC28-9A84FFDCB65D}" type="pres">
      <dgm:prSet presAssocID="{751B6208-9D54-44E1-BD7D-F21154118ADC}" presName="background2" presStyleLbl="node2" presStyleIdx="0" presStyleCnt="2"/>
      <dgm:spPr/>
    </dgm:pt>
    <dgm:pt modelId="{3A86423F-570B-43BA-9D27-DD41509AAEC8}" type="pres">
      <dgm:prSet presAssocID="{751B6208-9D54-44E1-BD7D-F21154118AD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6A8A44-44E3-4ECF-AD18-3C0F7C772A0E}" type="pres">
      <dgm:prSet presAssocID="{751B6208-9D54-44E1-BD7D-F21154118ADC}" presName="hierChild3" presStyleCnt="0"/>
      <dgm:spPr/>
    </dgm:pt>
    <dgm:pt modelId="{32D62613-5B02-463E-8547-E9F54855E40A}" type="pres">
      <dgm:prSet presAssocID="{590709E2-0544-438C-97A9-B2A484191C1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DAE1510-AEF5-4BF4-B4BF-C875E320A4D7}" type="pres">
      <dgm:prSet presAssocID="{0C6C9618-BD9C-4404-9339-F61B23DD1749}" presName="hierRoot3" presStyleCnt="0"/>
      <dgm:spPr/>
    </dgm:pt>
    <dgm:pt modelId="{8836CD2E-D770-4B06-A9B4-3F79C3790C38}" type="pres">
      <dgm:prSet presAssocID="{0C6C9618-BD9C-4404-9339-F61B23DD1749}" presName="composite3" presStyleCnt="0"/>
      <dgm:spPr/>
    </dgm:pt>
    <dgm:pt modelId="{A01E8DBB-90BC-4BCF-90C9-7FC768E49A1D}" type="pres">
      <dgm:prSet presAssocID="{0C6C9618-BD9C-4404-9339-F61B23DD1749}" presName="background3" presStyleLbl="node3" presStyleIdx="0" presStyleCnt="3"/>
      <dgm:spPr/>
    </dgm:pt>
    <dgm:pt modelId="{F75D4BF8-2D0C-448D-87BF-BD924C2C18C4}" type="pres">
      <dgm:prSet presAssocID="{0C6C9618-BD9C-4404-9339-F61B23DD1749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860535-E693-4B2B-AB3A-C6C323F8B546}" type="pres">
      <dgm:prSet presAssocID="{0C6C9618-BD9C-4404-9339-F61B23DD1749}" presName="hierChild4" presStyleCnt="0"/>
      <dgm:spPr/>
    </dgm:pt>
    <dgm:pt modelId="{5E0B3659-8CD6-48F8-9E96-351A5327EFCA}" type="pres">
      <dgm:prSet presAssocID="{170460C5-D4BE-40CC-98CD-FD8C4612F72C}" presName="Name23" presStyleLbl="parChTrans1D4" presStyleIdx="0" presStyleCnt="5"/>
      <dgm:spPr/>
      <dgm:t>
        <a:bodyPr/>
        <a:lstStyle/>
        <a:p>
          <a:endParaRPr lang="ru-RU"/>
        </a:p>
      </dgm:t>
    </dgm:pt>
    <dgm:pt modelId="{EB09555D-730F-45F3-A7A3-38A16C818A88}" type="pres">
      <dgm:prSet presAssocID="{552367E1-4CF7-476B-BF3C-155BE3A0E966}" presName="hierRoot4" presStyleCnt="0"/>
      <dgm:spPr/>
    </dgm:pt>
    <dgm:pt modelId="{84FBA1B1-E309-415D-8D7E-50532322EC04}" type="pres">
      <dgm:prSet presAssocID="{552367E1-4CF7-476B-BF3C-155BE3A0E966}" presName="composite4" presStyleCnt="0"/>
      <dgm:spPr/>
    </dgm:pt>
    <dgm:pt modelId="{65B8BD34-F5DD-48ED-AAD4-51C517587D73}" type="pres">
      <dgm:prSet presAssocID="{552367E1-4CF7-476B-BF3C-155BE3A0E966}" presName="background4" presStyleLbl="node4" presStyleIdx="0" presStyleCnt="5"/>
      <dgm:spPr/>
    </dgm:pt>
    <dgm:pt modelId="{42642DC9-544D-428C-BE28-6CDBDA5D28C9}" type="pres">
      <dgm:prSet presAssocID="{552367E1-4CF7-476B-BF3C-155BE3A0E966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77AF1-5CFF-4AA7-8863-362A95E98935}" type="pres">
      <dgm:prSet presAssocID="{552367E1-4CF7-476B-BF3C-155BE3A0E966}" presName="hierChild5" presStyleCnt="0"/>
      <dgm:spPr/>
    </dgm:pt>
    <dgm:pt modelId="{AA96B3EB-736F-4FAC-A3C4-2926105B83A8}" type="pres">
      <dgm:prSet presAssocID="{86BF1CD8-85BD-4628-B620-AEFFEC3DD85C}" presName="Name23" presStyleLbl="parChTrans1D4" presStyleIdx="1" presStyleCnt="5"/>
      <dgm:spPr/>
      <dgm:t>
        <a:bodyPr/>
        <a:lstStyle/>
        <a:p>
          <a:endParaRPr lang="ru-RU"/>
        </a:p>
      </dgm:t>
    </dgm:pt>
    <dgm:pt modelId="{B5289810-64EE-4402-9F0F-F4F09A5AF3DD}" type="pres">
      <dgm:prSet presAssocID="{A7515071-3B02-4367-AA79-C94EC67E358C}" presName="hierRoot4" presStyleCnt="0"/>
      <dgm:spPr/>
    </dgm:pt>
    <dgm:pt modelId="{10A29E61-D118-40A3-A81F-32FEEEF7EA51}" type="pres">
      <dgm:prSet presAssocID="{A7515071-3B02-4367-AA79-C94EC67E358C}" presName="composite4" presStyleCnt="0"/>
      <dgm:spPr/>
    </dgm:pt>
    <dgm:pt modelId="{5A14535E-3E44-49D0-9587-46BD61954875}" type="pres">
      <dgm:prSet presAssocID="{A7515071-3B02-4367-AA79-C94EC67E358C}" presName="background4" presStyleLbl="node4" presStyleIdx="1" presStyleCnt="5"/>
      <dgm:spPr/>
    </dgm:pt>
    <dgm:pt modelId="{2DAFFD3A-A329-4C27-B570-48D6EEB32D8D}" type="pres">
      <dgm:prSet presAssocID="{A7515071-3B02-4367-AA79-C94EC67E358C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CB5710-337E-4905-BB93-5F0D05194970}" type="pres">
      <dgm:prSet presAssocID="{A7515071-3B02-4367-AA79-C94EC67E358C}" presName="hierChild5" presStyleCnt="0"/>
      <dgm:spPr/>
    </dgm:pt>
    <dgm:pt modelId="{744D2BAD-7582-4053-8851-B31CCAF21C31}" type="pres">
      <dgm:prSet presAssocID="{CA815506-A773-49A6-BED4-F0F4DB8B4B34}" presName="Name23" presStyleLbl="parChTrans1D4" presStyleIdx="2" presStyleCnt="5"/>
      <dgm:spPr/>
      <dgm:t>
        <a:bodyPr/>
        <a:lstStyle/>
        <a:p>
          <a:endParaRPr lang="ru-RU"/>
        </a:p>
      </dgm:t>
    </dgm:pt>
    <dgm:pt modelId="{7C63A536-5A80-401B-BEF3-151C7DB71BB1}" type="pres">
      <dgm:prSet presAssocID="{F773182A-341B-45BF-A7A1-144188572B53}" presName="hierRoot4" presStyleCnt="0"/>
      <dgm:spPr/>
    </dgm:pt>
    <dgm:pt modelId="{71782257-5C91-4709-B9F5-2A05897AB224}" type="pres">
      <dgm:prSet presAssocID="{F773182A-341B-45BF-A7A1-144188572B53}" presName="composite4" presStyleCnt="0"/>
      <dgm:spPr/>
    </dgm:pt>
    <dgm:pt modelId="{5378BD92-1552-4269-B25C-9E35224CD15F}" type="pres">
      <dgm:prSet presAssocID="{F773182A-341B-45BF-A7A1-144188572B53}" presName="background4" presStyleLbl="node4" presStyleIdx="2" presStyleCnt="5"/>
      <dgm:spPr/>
    </dgm:pt>
    <dgm:pt modelId="{8C66A7D9-DFB0-4032-A112-2695DE9F915A}" type="pres">
      <dgm:prSet presAssocID="{F773182A-341B-45BF-A7A1-144188572B53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58CCA8-0AC2-43DF-AC21-51E1365D4A4A}" type="pres">
      <dgm:prSet presAssocID="{F773182A-341B-45BF-A7A1-144188572B53}" presName="hierChild5" presStyleCnt="0"/>
      <dgm:spPr/>
    </dgm:pt>
    <dgm:pt modelId="{8603E5A2-CEAC-49CB-B0E6-EA885410A4D2}" type="pres">
      <dgm:prSet presAssocID="{1DFF15EE-CF7D-415A-90D5-E02C005E08B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4F138AE-29BB-4CD0-AF18-CD675FFE0CE3}" type="pres">
      <dgm:prSet presAssocID="{A60CB2E0-9DAE-484F-AF96-8024ACEDEB9F}" presName="hierRoot3" presStyleCnt="0"/>
      <dgm:spPr/>
    </dgm:pt>
    <dgm:pt modelId="{002B46EF-724A-487C-BDC1-76CF753A903D}" type="pres">
      <dgm:prSet presAssocID="{A60CB2E0-9DAE-484F-AF96-8024ACEDEB9F}" presName="composite3" presStyleCnt="0"/>
      <dgm:spPr/>
    </dgm:pt>
    <dgm:pt modelId="{E715B71C-0378-4418-BAF5-E8D94D88321E}" type="pres">
      <dgm:prSet presAssocID="{A60CB2E0-9DAE-484F-AF96-8024ACEDEB9F}" presName="background3" presStyleLbl="node3" presStyleIdx="1" presStyleCnt="3"/>
      <dgm:spPr/>
    </dgm:pt>
    <dgm:pt modelId="{0160C541-BBDF-4E69-8814-733D7F7D77A4}" type="pres">
      <dgm:prSet presAssocID="{A60CB2E0-9DAE-484F-AF96-8024ACEDEB9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0798EF-9CA6-40EC-AE01-D882BDFDA867}" type="pres">
      <dgm:prSet presAssocID="{A60CB2E0-9DAE-484F-AF96-8024ACEDEB9F}" presName="hierChild4" presStyleCnt="0"/>
      <dgm:spPr/>
    </dgm:pt>
    <dgm:pt modelId="{3E8B7673-D3CD-4340-B1B1-ADBD243E4004}" type="pres">
      <dgm:prSet presAssocID="{AF0D5E5F-C791-44B6-B57D-DDA48655C10D}" presName="Name23" presStyleLbl="parChTrans1D4" presStyleIdx="3" presStyleCnt="5"/>
      <dgm:spPr/>
      <dgm:t>
        <a:bodyPr/>
        <a:lstStyle/>
        <a:p>
          <a:endParaRPr lang="ru-RU"/>
        </a:p>
      </dgm:t>
    </dgm:pt>
    <dgm:pt modelId="{D5ECBFCD-1DA5-4DB9-8320-26436B7C8157}" type="pres">
      <dgm:prSet presAssocID="{50965433-7B78-4503-9CAA-CFB711809132}" presName="hierRoot4" presStyleCnt="0"/>
      <dgm:spPr/>
    </dgm:pt>
    <dgm:pt modelId="{89BC9807-BC5C-4681-9EE4-95AB7ADE19CA}" type="pres">
      <dgm:prSet presAssocID="{50965433-7B78-4503-9CAA-CFB711809132}" presName="composite4" presStyleCnt="0"/>
      <dgm:spPr/>
    </dgm:pt>
    <dgm:pt modelId="{06B35BBE-AB55-411D-8897-59D1E9E4F6B3}" type="pres">
      <dgm:prSet presAssocID="{50965433-7B78-4503-9CAA-CFB711809132}" presName="background4" presStyleLbl="node4" presStyleIdx="3" presStyleCnt="5"/>
      <dgm:spPr/>
    </dgm:pt>
    <dgm:pt modelId="{44B0C37A-BB79-4435-B344-90FAE9717A8A}" type="pres">
      <dgm:prSet presAssocID="{50965433-7B78-4503-9CAA-CFB711809132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536978-91C8-4FF7-AAAC-5EE2476ED441}" type="pres">
      <dgm:prSet presAssocID="{50965433-7B78-4503-9CAA-CFB711809132}" presName="hierChild5" presStyleCnt="0"/>
      <dgm:spPr/>
    </dgm:pt>
    <dgm:pt modelId="{EC45BB06-0D43-4895-BDC1-CF9F8E443200}" type="pres">
      <dgm:prSet presAssocID="{55A791A8-D34B-428D-9211-3E7A27307F0E}" presName="Name23" presStyleLbl="parChTrans1D4" presStyleIdx="4" presStyleCnt="5"/>
      <dgm:spPr/>
      <dgm:t>
        <a:bodyPr/>
        <a:lstStyle/>
        <a:p>
          <a:endParaRPr lang="ru-RU"/>
        </a:p>
      </dgm:t>
    </dgm:pt>
    <dgm:pt modelId="{BDA5131B-C154-4ED8-9095-5B58F5466FA2}" type="pres">
      <dgm:prSet presAssocID="{A242BDC7-5081-4699-BE61-BA9E1A0B6B5D}" presName="hierRoot4" presStyleCnt="0"/>
      <dgm:spPr/>
    </dgm:pt>
    <dgm:pt modelId="{F9787857-0883-43D6-9600-085C18F7C5CC}" type="pres">
      <dgm:prSet presAssocID="{A242BDC7-5081-4699-BE61-BA9E1A0B6B5D}" presName="composite4" presStyleCnt="0"/>
      <dgm:spPr/>
    </dgm:pt>
    <dgm:pt modelId="{0FAF33D8-5F1C-49EA-B9EB-98D2521C1EF5}" type="pres">
      <dgm:prSet presAssocID="{A242BDC7-5081-4699-BE61-BA9E1A0B6B5D}" presName="background4" presStyleLbl="node4" presStyleIdx="4" presStyleCnt="5"/>
      <dgm:spPr/>
    </dgm:pt>
    <dgm:pt modelId="{8ADC21CC-56AE-4968-8CAF-A6307686168D}" type="pres">
      <dgm:prSet presAssocID="{A242BDC7-5081-4699-BE61-BA9E1A0B6B5D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7C9984-2AE6-4812-A99D-2735223EAE95}" type="pres">
      <dgm:prSet presAssocID="{A242BDC7-5081-4699-BE61-BA9E1A0B6B5D}" presName="hierChild5" presStyleCnt="0"/>
      <dgm:spPr/>
    </dgm:pt>
    <dgm:pt modelId="{B56DABC2-C13B-48C0-BAB6-77C651B7FB18}" type="pres">
      <dgm:prSet presAssocID="{0B3E0304-1C80-4F31-B13A-4F9396960E9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36C518F-E5CB-45BD-BA73-8D307C579141}" type="pres">
      <dgm:prSet presAssocID="{91AF621E-6048-492F-9050-88BBBEEA327F}" presName="hierRoot2" presStyleCnt="0"/>
      <dgm:spPr/>
    </dgm:pt>
    <dgm:pt modelId="{8B55B098-AB05-4300-BCB9-77A85A4799B5}" type="pres">
      <dgm:prSet presAssocID="{91AF621E-6048-492F-9050-88BBBEEA327F}" presName="composite2" presStyleCnt="0"/>
      <dgm:spPr/>
    </dgm:pt>
    <dgm:pt modelId="{B06F3D34-8A1E-4AFB-B6CA-CA96440F3D5A}" type="pres">
      <dgm:prSet presAssocID="{91AF621E-6048-492F-9050-88BBBEEA327F}" presName="background2" presStyleLbl="node2" presStyleIdx="1" presStyleCnt="2"/>
      <dgm:spPr/>
    </dgm:pt>
    <dgm:pt modelId="{CD5810B2-0016-41D4-BD17-110EE0F62092}" type="pres">
      <dgm:prSet presAssocID="{91AF621E-6048-492F-9050-88BBBEEA327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59B727-CA43-4852-9B6D-EBD7E9B3BDD7}" type="pres">
      <dgm:prSet presAssocID="{91AF621E-6048-492F-9050-88BBBEEA327F}" presName="hierChild3" presStyleCnt="0"/>
      <dgm:spPr/>
    </dgm:pt>
    <dgm:pt modelId="{10F4E693-F25E-4957-AD78-065F8D144CB9}" type="pres">
      <dgm:prSet presAssocID="{610760C1-97C3-40A9-910F-7A39E637BBE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92CCFD1-5640-4E2F-9AD1-A5940A7403F2}" type="pres">
      <dgm:prSet presAssocID="{83417869-4408-49A6-BCAF-D6ACBA35D89B}" presName="hierRoot3" presStyleCnt="0"/>
      <dgm:spPr/>
    </dgm:pt>
    <dgm:pt modelId="{B3CC1BC1-D814-42F6-AADD-4B67699FCBAB}" type="pres">
      <dgm:prSet presAssocID="{83417869-4408-49A6-BCAF-D6ACBA35D89B}" presName="composite3" presStyleCnt="0"/>
      <dgm:spPr/>
    </dgm:pt>
    <dgm:pt modelId="{37AAA96F-D7C7-4173-BF7B-5C00BE043D3C}" type="pres">
      <dgm:prSet presAssocID="{83417869-4408-49A6-BCAF-D6ACBA35D89B}" presName="background3" presStyleLbl="node3" presStyleIdx="2" presStyleCnt="3"/>
      <dgm:spPr/>
    </dgm:pt>
    <dgm:pt modelId="{A5869520-A77B-4A50-B0B8-4321730693EC}" type="pres">
      <dgm:prSet presAssocID="{83417869-4408-49A6-BCAF-D6ACBA35D89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ED00DB-3B2D-47DE-96C4-32DAA3ABCDEC}" type="pres">
      <dgm:prSet presAssocID="{83417869-4408-49A6-BCAF-D6ACBA35D89B}" presName="hierChild4" presStyleCnt="0"/>
      <dgm:spPr/>
    </dgm:pt>
  </dgm:ptLst>
  <dgm:cxnLst>
    <dgm:cxn modelId="{76E746DB-A3DA-495E-B26B-F44F042FED91}" type="presOf" srcId="{91AF621E-6048-492F-9050-88BBBEEA327F}" destId="{CD5810B2-0016-41D4-BD17-110EE0F62092}" srcOrd="0" destOrd="0" presId="urn:microsoft.com/office/officeart/2005/8/layout/hierarchy1"/>
    <dgm:cxn modelId="{666FCC10-CF6E-4A8A-893F-193EDD45D061}" srcId="{0C6C9618-BD9C-4404-9339-F61B23DD1749}" destId="{F773182A-341B-45BF-A7A1-144188572B53}" srcOrd="2" destOrd="0" parTransId="{CA815506-A773-49A6-BED4-F0F4DB8B4B34}" sibTransId="{3B0147F2-1B4B-4986-872F-2935CA9C6223}"/>
    <dgm:cxn modelId="{7E19151E-682C-4750-82C8-A99685C9BB2D}" type="presOf" srcId="{86BF1CD8-85BD-4628-B620-AEFFEC3DD85C}" destId="{AA96B3EB-736F-4FAC-A3C4-2926105B83A8}" srcOrd="0" destOrd="0" presId="urn:microsoft.com/office/officeart/2005/8/layout/hierarchy1"/>
    <dgm:cxn modelId="{CF058089-2C02-4BB0-97F7-00C91CB42C41}" type="presOf" srcId="{A242BDC7-5081-4699-BE61-BA9E1A0B6B5D}" destId="{8ADC21CC-56AE-4968-8CAF-A6307686168D}" srcOrd="0" destOrd="0" presId="urn:microsoft.com/office/officeart/2005/8/layout/hierarchy1"/>
    <dgm:cxn modelId="{DA540B57-CD19-4C77-8767-D6CDFE83315E}" srcId="{751B6208-9D54-44E1-BD7D-F21154118ADC}" destId="{0C6C9618-BD9C-4404-9339-F61B23DD1749}" srcOrd="0" destOrd="0" parTransId="{590709E2-0544-438C-97A9-B2A484191C12}" sibTransId="{D58A3CF4-69C7-4917-A5D1-7608A4CBAAFC}"/>
    <dgm:cxn modelId="{1E3FB3CC-5F0F-480B-BB11-2DEA53DACBF3}" type="presOf" srcId="{CA815506-A773-49A6-BED4-F0F4DB8B4B34}" destId="{744D2BAD-7582-4053-8851-B31CCAF21C31}" srcOrd="0" destOrd="0" presId="urn:microsoft.com/office/officeart/2005/8/layout/hierarchy1"/>
    <dgm:cxn modelId="{6EB7F220-709B-48B0-9937-547A8655C920}" srcId="{750228F5-A742-4AD5-934B-2F6F58679B78}" destId="{751B6208-9D54-44E1-BD7D-F21154118ADC}" srcOrd="0" destOrd="0" parTransId="{D23B23AB-8DE4-4609-ABD9-EE3F3230F697}" sibTransId="{D89F576F-8ACB-44DD-88DA-6962C717420C}"/>
    <dgm:cxn modelId="{05E8E107-19B0-4C48-9D71-38C600D010CB}" type="presOf" srcId="{D23B23AB-8DE4-4609-ABD9-EE3F3230F697}" destId="{6B12F135-6A03-46E9-9527-88BEC47F3BA4}" srcOrd="0" destOrd="0" presId="urn:microsoft.com/office/officeart/2005/8/layout/hierarchy1"/>
    <dgm:cxn modelId="{C3CA2F06-C25B-48E7-934B-2D30666C9993}" srcId="{0C6C9618-BD9C-4404-9339-F61B23DD1749}" destId="{A7515071-3B02-4367-AA79-C94EC67E358C}" srcOrd="1" destOrd="0" parTransId="{86BF1CD8-85BD-4628-B620-AEFFEC3DD85C}" sibTransId="{69E5D462-8B3E-4427-8E17-D88218D69596}"/>
    <dgm:cxn modelId="{7EEE3D28-1A3F-464D-9A40-F18E6090D865}" srcId="{750228F5-A742-4AD5-934B-2F6F58679B78}" destId="{91AF621E-6048-492F-9050-88BBBEEA327F}" srcOrd="1" destOrd="0" parTransId="{0B3E0304-1C80-4F31-B13A-4F9396960E94}" sibTransId="{F591376E-DDE1-4FCD-9954-03274515208F}"/>
    <dgm:cxn modelId="{2587FAE6-D20D-42D3-A92E-AF64063F918F}" type="presOf" srcId="{610760C1-97C3-40A9-910F-7A39E637BBEB}" destId="{10F4E693-F25E-4957-AD78-065F8D144CB9}" srcOrd="0" destOrd="0" presId="urn:microsoft.com/office/officeart/2005/8/layout/hierarchy1"/>
    <dgm:cxn modelId="{FD75667C-9F6F-45E3-A1C7-EC7211075525}" srcId="{A60CB2E0-9DAE-484F-AF96-8024ACEDEB9F}" destId="{50965433-7B78-4503-9CAA-CFB711809132}" srcOrd="0" destOrd="0" parTransId="{AF0D5E5F-C791-44B6-B57D-DDA48655C10D}" sibTransId="{5B03E791-5DC0-4D3B-B6D4-1A4C3E68437E}"/>
    <dgm:cxn modelId="{066DF14A-78D5-4D56-9C72-EF5807803D70}" type="presOf" srcId="{A7515071-3B02-4367-AA79-C94EC67E358C}" destId="{2DAFFD3A-A329-4C27-B570-48D6EEB32D8D}" srcOrd="0" destOrd="0" presId="urn:microsoft.com/office/officeart/2005/8/layout/hierarchy1"/>
    <dgm:cxn modelId="{5514B8AE-B0AE-4B06-9D70-0DDB88F6B320}" type="presOf" srcId="{552367E1-4CF7-476B-BF3C-155BE3A0E966}" destId="{42642DC9-544D-428C-BE28-6CDBDA5D28C9}" srcOrd="0" destOrd="0" presId="urn:microsoft.com/office/officeart/2005/8/layout/hierarchy1"/>
    <dgm:cxn modelId="{92716B78-3F40-478F-8180-8FF91263460B}" srcId="{751B6208-9D54-44E1-BD7D-F21154118ADC}" destId="{A60CB2E0-9DAE-484F-AF96-8024ACEDEB9F}" srcOrd="1" destOrd="0" parTransId="{1DFF15EE-CF7D-415A-90D5-E02C005E08B9}" sibTransId="{07D19959-0B76-41D3-BAE4-70223D0C3D65}"/>
    <dgm:cxn modelId="{E9343151-731A-4E24-876D-DED26B4D4D9A}" type="presOf" srcId="{590709E2-0544-438C-97A9-B2A484191C12}" destId="{32D62613-5B02-463E-8547-E9F54855E40A}" srcOrd="0" destOrd="0" presId="urn:microsoft.com/office/officeart/2005/8/layout/hierarchy1"/>
    <dgm:cxn modelId="{8A090EB5-7A11-43EF-A177-0602469545A8}" srcId="{0C6C9618-BD9C-4404-9339-F61B23DD1749}" destId="{552367E1-4CF7-476B-BF3C-155BE3A0E966}" srcOrd="0" destOrd="0" parTransId="{170460C5-D4BE-40CC-98CD-FD8C4612F72C}" sibTransId="{B335BA11-E623-4D5E-9DAB-C2E72A4F0A4C}"/>
    <dgm:cxn modelId="{86923F1B-5709-458D-8307-454A9B84652F}" type="presOf" srcId="{0C6C9618-BD9C-4404-9339-F61B23DD1749}" destId="{F75D4BF8-2D0C-448D-87BF-BD924C2C18C4}" srcOrd="0" destOrd="0" presId="urn:microsoft.com/office/officeart/2005/8/layout/hierarchy1"/>
    <dgm:cxn modelId="{CDB4C3CF-27A5-4178-8ED6-EFAC8214B401}" srcId="{A60CB2E0-9DAE-484F-AF96-8024ACEDEB9F}" destId="{A242BDC7-5081-4699-BE61-BA9E1A0B6B5D}" srcOrd="1" destOrd="0" parTransId="{55A791A8-D34B-428D-9211-3E7A27307F0E}" sibTransId="{C492BAE6-060F-459E-AA68-FBC7933157E9}"/>
    <dgm:cxn modelId="{130E7A62-EB82-4038-A84E-534766E50D50}" type="presOf" srcId="{55A791A8-D34B-428D-9211-3E7A27307F0E}" destId="{EC45BB06-0D43-4895-BDC1-CF9F8E443200}" srcOrd="0" destOrd="0" presId="urn:microsoft.com/office/officeart/2005/8/layout/hierarchy1"/>
    <dgm:cxn modelId="{FC26EE9A-4776-4550-AADF-AF7A16F2EEBB}" type="presOf" srcId="{AF0D5E5F-C791-44B6-B57D-DDA48655C10D}" destId="{3E8B7673-D3CD-4340-B1B1-ADBD243E4004}" srcOrd="0" destOrd="0" presId="urn:microsoft.com/office/officeart/2005/8/layout/hierarchy1"/>
    <dgm:cxn modelId="{0671E89F-2394-433F-8EAA-09DD2016BC2B}" srcId="{91AF621E-6048-492F-9050-88BBBEEA327F}" destId="{83417869-4408-49A6-BCAF-D6ACBA35D89B}" srcOrd="0" destOrd="0" parTransId="{610760C1-97C3-40A9-910F-7A39E637BBEB}" sibTransId="{29A58F4F-59CE-4ADD-BE6D-608C8DE6AD8C}"/>
    <dgm:cxn modelId="{5D78F06A-045A-45CE-B7AA-42BEB23EB6B7}" type="presOf" srcId="{750228F5-A742-4AD5-934B-2F6F58679B78}" destId="{9BF03C23-6265-41CE-98CC-794EA256C8EA}" srcOrd="0" destOrd="0" presId="urn:microsoft.com/office/officeart/2005/8/layout/hierarchy1"/>
    <dgm:cxn modelId="{006748F7-EFFE-45AD-818A-C6761FB0A41D}" type="presOf" srcId="{170460C5-D4BE-40CC-98CD-FD8C4612F72C}" destId="{5E0B3659-8CD6-48F8-9E96-351A5327EFCA}" srcOrd="0" destOrd="0" presId="urn:microsoft.com/office/officeart/2005/8/layout/hierarchy1"/>
    <dgm:cxn modelId="{01F95B9B-13D8-42F5-B648-7AB0A82E86EA}" type="presOf" srcId="{F773182A-341B-45BF-A7A1-144188572B53}" destId="{8C66A7D9-DFB0-4032-A112-2695DE9F915A}" srcOrd="0" destOrd="0" presId="urn:microsoft.com/office/officeart/2005/8/layout/hierarchy1"/>
    <dgm:cxn modelId="{4BF19A75-8BBD-47F0-A691-6FF46C4D6CF7}" type="presOf" srcId="{83417869-4408-49A6-BCAF-D6ACBA35D89B}" destId="{A5869520-A77B-4A50-B0B8-4321730693EC}" srcOrd="0" destOrd="0" presId="urn:microsoft.com/office/officeart/2005/8/layout/hierarchy1"/>
    <dgm:cxn modelId="{DE37595D-AFAB-43A5-B42B-D9AAE38920C3}" type="presOf" srcId="{50965433-7B78-4503-9CAA-CFB711809132}" destId="{44B0C37A-BB79-4435-B344-90FAE9717A8A}" srcOrd="0" destOrd="0" presId="urn:microsoft.com/office/officeart/2005/8/layout/hierarchy1"/>
    <dgm:cxn modelId="{098D89DE-2D61-41A1-97A4-3766F924E760}" type="presOf" srcId="{62C2D6E4-D725-4E3E-8988-08130208B0DE}" destId="{493872CE-2B76-442E-9779-B28D0610EB83}" srcOrd="0" destOrd="0" presId="urn:microsoft.com/office/officeart/2005/8/layout/hierarchy1"/>
    <dgm:cxn modelId="{2BB05EC7-0F73-4154-A449-45C7AF540198}" srcId="{62C2D6E4-D725-4E3E-8988-08130208B0DE}" destId="{750228F5-A742-4AD5-934B-2F6F58679B78}" srcOrd="0" destOrd="0" parTransId="{D927E6FA-4A33-4905-B2FE-E7D92C0E1DAA}" sibTransId="{9CFF40FC-5094-4D01-9DB4-F858EA82F53B}"/>
    <dgm:cxn modelId="{1A699B09-B5C6-4C68-83F3-96CC1FF3756E}" type="presOf" srcId="{A60CB2E0-9DAE-484F-AF96-8024ACEDEB9F}" destId="{0160C541-BBDF-4E69-8814-733D7F7D77A4}" srcOrd="0" destOrd="0" presId="urn:microsoft.com/office/officeart/2005/8/layout/hierarchy1"/>
    <dgm:cxn modelId="{BE7DE594-89EE-4C03-8709-986BBB83888C}" type="presOf" srcId="{751B6208-9D54-44E1-BD7D-F21154118ADC}" destId="{3A86423F-570B-43BA-9D27-DD41509AAEC8}" srcOrd="0" destOrd="0" presId="urn:microsoft.com/office/officeart/2005/8/layout/hierarchy1"/>
    <dgm:cxn modelId="{A7E4D558-A722-4E80-832A-C8CA578F9CE9}" type="presOf" srcId="{0B3E0304-1C80-4F31-B13A-4F9396960E94}" destId="{B56DABC2-C13B-48C0-BAB6-77C651B7FB18}" srcOrd="0" destOrd="0" presId="urn:microsoft.com/office/officeart/2005/8/layout/hierarchy1"/>
    <dgm:cxn modelId="{5D46A7CF-BF51-4B26-9BA8-3C947630A6AA}" type="presOf" srcId="{1DFF15EE-CF7D-415A-90D5-E02C005E08B9}" destId="{8603E5A2-CEAC-49CB-B0E6-EA885410A4D2}" srcOrd="0" destOrd="0" presId="urn:microsoft.com/office/officeart/2005/8/layout/hierarchy1"/>
    <dgm:cxn modelId="{31BA8379-904F-47BA-A671-E15822266382}" type="presParOf" srcId="{493872CE-2B76-442E-9779-B28D0610EB83}" destId="{B7215154-CFA3-4585-B942-B89264C22603}" srcOrd="0" destOrd="0" presId="urn:microsoft.com/office/officeart/2005/8/layout/hierarchy1"/>
    <dgm:cxn modelId="{89F7364B-30DA-45C2-9764-D154F0E0DE7A}" type="presParOf" srcId="{B7215154-CFA3-4585-B942-B89264C22603}" destId="{18216182-5CD4-49B9-A9A6-9067823A1817}" srcOrd="0" destOrd="0" presId="urn:microsoft.com/office/officeart/2005/8/layout/hierarchy1"/>
    <dgm:cxn modelId="{9F44077D-67F0-4C8A-AD46-D4EF08C71D14}" type="presParOf" srcId="{18216182-5CD4-49B9-A9A6-9067823A1817}" destId="{08F2222D-F77D-46F8-9DBE-DB83B6F950CE}" srcOrd="0" destOrd="0" presId="urn:microsoft.com/office/officeart/2005/8/layout/hierarchy1"/>
    <dgm:cxn modelId="{533808C2-C422-4A8C-B973-939F8B8B9978}" type="presParOf" srcId="{18216182-5CD4-49B9-A9A6-9067823A1817}" destId="{9BF03C23-6265-41CE-98CC-794EA256C8EA}" srcOrd="1" destOrd="0" presId="urn:microsoft.com/office/officeart/2005/8/layout/hierarchy1"/>
    <dgm:cxn modelId="{D854085D-9EA1-426B-A154-E4277FD6011D}" type="presParOf" srcId="{B7215154-CFA3-4585-B942-B89264C22603}" destId="{8D6D1550-EA26-4CAE-802A-F7ABDBE60284}" srcOrd="1" destOrd="0" presId="urn:microsoft.com/office/officeart/2005/8/layout/hierarchy1"/>
    <dgm:cxn modelId="{51612717-9E4B-4E44-AB96-3A4D6A785460}" type="presParOf" srcId="{8D6D1550-EA26-4CAE-802A-F7ABDBE60284}" destId="{6B12F135-6A03-46E9-9527-88BEC47F3BA4}" srcOrd="0" destOrd="0" presId="urn:microsoft.com/office/officeart/2005/8/layout/hierarchy1"/>
    <dgm:cxn modelId="{B49322FF-2741-4F55-B86D-E43AA5415EE5}" type="presParOf" srcId="{8D6D1550-EA26-4CAE-802A-F7ABDBE60284}" destId="{85106262-5C32-4899-A0D4-0A1EFE420A0C}" srcOrd="1" destOrd="0" presId="urn:microsoft.com/office/officeart/2005/8/layout/hierarchy1"/>
    <dgm:cxn modelId="{B43C2620-035D-4DD5-8B23-07FF8DB15F15}" type="presParOf" srcId="{85106262-5C32-4899-A0D4-0A1EFE420A0C}" destId="{AA28D477-454F-4A2B-A181-44EE43C02934}" srcOrd="0" destOrd="0" presId="urn:microsoft.com/office/officeart/2005/8/layout/hierarchy1"/>
    <dgm:cxn modelId="{078352F1-9CF6-43E2-A32F-45A402FABBE3}" type="presParOf" srcId="{AA28D477-454F-4A2B-A181-44EE43C02934}" destId="{51ADF68D-228F-4AA3-BC28-9A84FFDCB65D}" srcOrd="0" destOrd="0" presId="urn:microsoft.com/office/officeart/2005/8/layout/hierarchy1"/>
    <dgm:cxn modelId="{B23F8C56-08EA-4395-A5D1-32E269C6C31D}" type="presParOf" srcId="{AA28D477-454F-4A2B-A181-44EE43C02934}" destId="{3A86423F-570B-43BA-9D27-DD41509AAEC8}" srcOrd="1" destOrd="0" presId="urn:microsoft.com/office/officeart/2005/8/layout/hierarchy1"/>
    <dgm:cxn modelId="{75698578-A51E-4A4C-B5C0-63F2C57A04F5}" type="presParOf" srcId="{85106262-5C32-4899-A0D4-0A1EFE420A0C}" destId="{B56A8A44-44E3-4ECF-AD18-3C0F7C772A0E}" srcOrd="1" destOrd="0" presId="urn:microsoft.com/office/officeart/2005/8/layout/hierarchy1"/>
    <dgm:cxn modelId="{777E64D3-B5CB-4FE3-BB8C-CD76CFCF6BE9}" type="presParOf" srcId="{B56A8A44-44E3-4ECF-AD18-3C0F7C772A0E}" destId="{32D62613-5B02-463E-8547-E9F54855E40A}" srcOrd="0" destOrd="0" presId="urn:microsoft.com/office/officeart/2005/8/layout/hierarchy1"/>
    <dgm:cxn modelId="{4A1651DA-E05E-45FE-94D7-D6CD3BA56D44}" type="presParOf" srcId="{B56A8A44-44E3-4ECF-AD18-3C0F7C772A0E}" destId="{4DAE1510-AEF5-4BF4-B4BF-C875E320A4D7}" srcOrd="1" destOrd="0" presId="urn:microsoft.com/office/officeart/2005/8/layout/hierarchy1"/>
    <dgm:cxn modelId="{9D4739C1-9D80-4662-B971-4D25C4899D75}" type="presParOf" srcId="{4DAE1510-AEF5-4BF4-B4BF-C875E320A4D7}" destId="{8836CD2E-D770-4B06-A9B4-3F79C3790C38}" srcOrd="0" destOrd="0" presId="urn:microsoft.com/office/officeart/2005/8/layout/hierarchy1"/>
    <dgm:cxn modelId="{8A55DF9C-136D-4B8F-96BA-9DABE67F0872}" type="presParOf" srcId="{8836CD2E-D770-4B06-A9B4-3F79C3790C38}" destId="{A01E8DBB-90BC-4BCF-90C9-7FC768E49A1D}" srcOrd="0" destOrd="0" presId="urn:microsoft.com/office/officeart/2005/8/layout/hierarchy1"/>
    <dgm:cxn modelId="{55940AD3-4423-4A68-ACAA-5FEC7A57A78A}" type="presParOf" srcId="{8836CD2E-D770-4B06-A9B4-3F79C3790C38}" destId="{F75D4BF8-2D0C-448D-87BF-BD924C2C18C4}" srcOrd="1" destOrd="0" presId="urn:microsoft.com/office/officeart/2005/8/layout/hierarchy1"/>
    <dgm:cxn modelId="{3427F09A-5188-4B67-8DFB-438BA3485701}" type="presParOf" srcId="{4DAE1510-AEF5-4BF4-B4BF-C875E320A4D7}" destId="{D4860535-E693-4B2B-AB3A-C6C323F8B546}" srcOrd="1" destOrd="0" presId="urn:microsoft.com/office/officeart/2005/8/layout/hierarchy1"/>
    <dgm:cxn modelId="{B908A9B5-EBAE-442E-9F13-129581880F76}" type="presParOf" srcId="{D4860535-E693-4B2B-AB3A-C6C323F8B546}" destId="{5E0B3659-8CD6-48F8-9E96-351A5327EFCA}" srcOrd="0" destOrd="0" presId="urn:microsoft.com/office/officeart/2005/8/layout/hierarchy1"/>
    <dgm:cxn modelId="{3FCB1411-39F8-41D6-972E-4663297A216A}" type="presParOf" srcId="{D4860535-E693-4B2B-AB3A-C6C323F8B546}" destId="{EB09555D-730F-45F3-A7A3-38A16C818A88}" srcOrd="1" destOrd="0" presId="urn:microsoft.com/office/officeart/2005/8/layout/hierarchy1"/>
    <dgm:cxn modelId="{87149D51-64FB-414E-9515-32E739034367}" type="presParOf" srcId="{EB09555D-730F-45F3-A7A3-38A16C818A88}" destId="{84FBA1B1-E309-415D-8D7E-50532322EC04}" srcOrd="0" destOrd="0" presId="urn:microsoft.com/office/officeart/2005/8/layout/hierarchy1"/>
    <dgm:cxn modelId="{9B573093-8482-4895-A6EF-7977D500DF1D}" type="presParOf" srcId="{84FBA1B1-E309-415D-8D7E-50532322EC04}" destId="{65B8BD34-F5DD-48ED-AAD4-51C517587D73}" srcOrd="0" destOrd="0" presId="urn:microsoft.com/office/officeart/2005/8/layout/hierarchy1"/>
    <dgm:cxn modelId="{30B71638-85A1-4372-BC02-22C4F39A1434}" type="presParOf" srcId="{84FBA1B1-E309-415D-8D7E-50532322EC04}" destId="{42642DC9-544D-428C-BE28-6CDBDA5D28C9}" srcOrd="1" destOrd="0" presId="urn:microsoft.com/office/officeart/2005/8/layout/hierarchy1"/>
    <dgm:cxn modelId="{B2140C43-9A7B-4ABB-88C5-E15509A7F0B2}" type="presParOf" srcId="{EB09555D-730F-45F3-A7A3-38A16C818A88}" destId="{B0577AF1-5CFF-4AA7-8863-362A95E98935}" srcOrd="1" destOrd="0" presId="urn:microsoft.com/office/officeart/2005/8/layout/hierarchy1"/>
    <dgm:cxn modelId="{F0055C98-C207-46DF-A03D-0871A895D836}" type="presParOf" srcId="{D4860535-E693-4B2B-AB3A-C6C323F8B546}" destId="{AA96B3EB-736F-4FAC-A3C4-2926105B83A8}" srcOrd="2" destOrd="0" presId="urn:microsoft.com/office/officeart/2005/8/layout/hierarchy1"/>
    <dgm:cxn modelId="{2F8C553B-0808-4A81-BEF4-D73744FDDE2B}" type="presParOf" srcId="{D4860535-E693-4B2B-AB3A-C6C323F8B546}" destId="{B5289810-64EE-4402-9F0F-F4F09A5AF3DD}" srcOrd="3" destOrd="0" presId="urn:microsoft.com/office/officeart/2005/8/layout/hierarchy1"/>
    <dgm:cxn modelId="{FCFF1D71-BC1E-4FC1-AA61-7188B97E2CD6}" type="presParOf" srcId="{B5289810-64EE-4402-9F0F-F4F09A5AF3DD}" destId="{10A29E61-D118-40A3-A81F-32FEEEF7EA51}" srcOrd="0" destOrd="0" presId="urn:microsoft.com/office/officeart/2005/8/layout/hierarchy1"/>
    <dgm:cxn modelId="{C5C1615A-F0C4-4AB9-B0ED-120BB7C712C4}" type="presParOf" srcId="{10A29E61-D118-40A3-A81F-32FEEEF7EA51}" destId="{5A14535E-3E44-49D0-9587-46BD61954875}" srcOrd="0" destOrd="0" presId="urn:microsoft.com/office/officeart/2005/8/layout/hierarchy1"/>
    <dgm:cxn modelId="{87F6C76B-01C5-4FDD-918B-08A81CABB90C}" type="presParOf" srcId="{10A29E61-D118-40A3-A81F-32FEEEF7EA51}" destId="{2DAFFD3A-A329-4C27-B570-48D6EEB32D8D}" srcOrd="1" destOrd="0" presId="urn:microsoft.com/office/officeart/2005/8/layout/hierarchy1"/>
    <dgm:cxn modelId="{20CAF9B5-D2DF-4D5D-82E8-7B7E3C4BAC28}" type="presParOf" srcId="{B5289810-64EE-4402-9F0F-F4F09A5AF3DD}" destId="{14CB5710-337E-4905-BB93-5F0D05194970}" srcOrd="1" destOrd="0" presId="urn:microsoft.com/office/officeart/2005/8/layout/hierarchy1"/>
    <dgm:cxn modelId="{C91A8D1B-A6EC-4B35-AFEA-6ED9E118087C}" type="presParOf" srcId="{D4860535-E693-4B2B-AB3A-C6C323F8B546}" destId="{744D2BAD-7582-4053-8851-B31CCAF21C31}" srcOrd="4" destOrd="0" presId="urn:microsoft.com/office/officeart/2005/8/layout/hierarchy1"/>
    <dgm:cxn modelId="{85684D75-98FD-4738-B379-F4B8FBDC84E3}" type="presParOf" srcId="{D4860535-E693-4B2B-AB3A-C6C323F8B546}" destId="{7C63A536-5A80-401B-BEF3-151C7DB71BB1}" srcOrd="5" destOrd="0" presId="urn:microsoft.com/office/officeart/2005/8/layout/hierarchy1"/>
    <dgm:cxn modelId="{CC1A236F-C3ED-4B9B-8AC1-45F7895216A7}" type="presParOf" srcId="{7C63A536-5A80-401B-BEF3-151C7DB71BB1}" destId="{71782257-5C91-4709-B9F5-2A05897AB224}" srcOrd="0" destOrd="0" presId="urn:microsoft.com/office/officeart/2005/8/layout/hierarchy1"/>
    <dgm:cxn modelId="{B5250A4D-66DD-4A60-84B5-E27549B8BFE6}" type="presParOf" srcId="{71782257-5C91-4709-B9F5-2A05897AB224}" destId="{5378BD92-1552-4269-B25C-9E35224CD15F}" srcOrd="0" destOrd="0" presId="urn:microsoft.com/office/officeart/2005/8/layout/hierarchy1"/>
    <dgm:cxn modelId="{5A4F3263-4674-4177-9143-1EEB440DEEE7}" type="presParOf" srcId="{71782257-5C91-4709-B9F5-2A05897AB224}" destId="{8C66A7D9-DFB0-4032-A112-2695DE9F915A}" srcOrd="1" destOrd="0" presId="urn:microsoft.com/office/officeart/2005/8/layout/hierarchy1"/>
    <dgm:cxn modelId="{E99F7869-D7FF-4C68-BBFC-8B0F9C83FB70}" type="presParOf" srcId="{7C63A536-5A80-401B-BEF3-151C7DB71BB1}" destId="{4858CCA8-0AC2-43DF-AC21-51E1365D4A4A}" srcOrd="1" destOrd="0" presId="urn:microsoft.com/office/officeart/2005/8/layout/hierarchy1"/>
    <dgm:cxn modelId="{08D3BCF4-6DF5-44B2-BE06-7BC5B15B9E9F}" type="presParOf" srcId="{B56A8A44-44E3-4ECF-AD18-3C0F7C772A0E}" destId="{8603E5A2-CEAC-49CB-B0E6-EA885410A4D2}" srcOrd="2" destOrd="0" presId="urn:microsoft.com/office/officeart/2005/8/layout/hierarchy1"/>
    <dgm:cxn modelId="{54F7AF45-7AB2-4C12-91B5-79C5AC50AAB5}" type="presParOf" srcId="{B56A8A44-44E3-4ECF-AD18-3C0F7C772A0E}" destId="{F4F138AE-29BB-4CD0-AF18-CD675FFE0CE3}" srcOrd="3" destOrd="0" presId="urn:microsoft.com/office/officeart/2005/8/layout/hierarchy1"/>
    <dgm:cxn modelId="{F82EBDD8-C19B-43D3-9CCF-2C5065EAAEF1}" type="presParOf" srcId="{F4F138AE-29BB-4CD0-AF18-CD675FFE0CE3}" destId="{002B46EF-724A-487C-BDC1-76CF753A903D}" srcOrd="0" destOrd="0" presId="urn:microsoft.com/office/officeart/2005/8/layout/hierarchy1"/>
    <dgm:cxn modelId="{79D8AE2B-F90B-4450-A370-BCADE79EB9FF}" type="presParOf" srcId="{002B46EF-724A-487C-BDC1-76CF753A903D}" destId="{E715B71C-0378-4418-BAF5-E8D94D88321E}" srcOrd="0" destOrd="0" presId="urn:microsoft.com/office/officeart/2005/8/layout/hierarchy1"/>
    <dgm:cxn modelId="{D4F6DC52-8047-46A8-8061-3E33F60F5E10}" type="presParOf" srcId="{002B46EF-724A-487C-BDC1-76CF753A903D}" destId="{0160C541-BBDF-4E69-8814-733D7F7D77A4}" srcOrd="1" destOrd="0" presId="urn:microsoft.com/office/officeart/2005/8/layout/hierarchy1"/>
    <dgm:cxn modelId="{25DF115B-52F3-49BA-98E3-724A032AA6BB}" type="presParOf" srcId="{F4F138AE-29BB-4CD0-AF18-CD675FFE0CE3}" destId="{170798EF-9CA6-40EC-AE01-D882BDFDA867}" srcOrd="1" destOrd="0" presId="urn:microsoft.com/office/officeart/2005/8/layout/hierarchy1"/>
    <dgm:cxn modelId="{D2326F5A-521B-4714-B67D-D411663861EF}" type="presParOf" srcId="{170798EF-9CA6-40EC-AE01-D882BDFDA867}" destId="{3E8B7673-D3CD-4340-B1B1-ADBD243E4004}" srcOrd="0" destOrd="0" presId="urn:microsoft.com/office/officeart/2005/8/layout/hierarchy1"/>
    <dgm:cxn modelId="{9A8FCA94-6A97-4D2C-B499-DE24D0E429DE}" type="presParOf" srcId="{170798EF-9CA6-40EC-AE01-D882BDFDA867}" destId="{D5ECBFCD-1DA5-4DB9-8320-26436B7C8157}" srcOrd="1" destOrd="0" presId="urn:microsoft.com/office/officeart/2005/8/layout/hierarchy1"/>
    <dgm:cxn modelId="{5A85DFED-EBAE-4C8A-AFC6-48A65C65569C}" type="presParOf" srcId="{D5ECBFCD-1DA5-4DB9-8320-26436B7C8157}" destId="{89BC9807-BC5C-4681-9EE4-95AB7ADE19CA}" srcOrd="0" destOrd="0" presId="urn:microsoft.com/office/officeart/2005/8/layout/hierarchy1"/>
    <dgm:cxn modelId="{09A1FDB5-8056-427D-B977-2229BDE11BB1}" type="presParOf" srcId="{89BC9807-BC5C-4681-9EE4-95AB7ADE19CA}" destId="{06B35BBE-AB55-411D-8897-59D1E9E4F6B3}" srcOrd="0" destOrd="0" presId="urn:microsoft.com/office/officeart/2005/8/layout/hierarchy1"/>
    <dgm:cxn modelId="{0E3FD92B-61E2-422A-93BD-446E665AFA51}" type="presParOf" srcId="{89BC9807-BC5C-4681-9EE4-95AB7ADE19CA}" destId="{44B0C37A-BB79-4435-B344-90FAE9717A8A}" srcOrd="1" destOrd="0" presId="urn:microsoft.com/office/officeart/2005/8/layout/hierarchy1"/>
    <dgm:cxn modelId="{9102B6B5-FFC8-44E6-8C15-02F844534F8B}" type="presParOf" srcId="{D5ECBFCD-1DA5-4DB9-8320-26436B7C8157}" destId="{58536978-91C8-4FF7-AAAC-5EE2476ED441}" srcOrd="1" destOrd="0" presId="urn:microsoft.com/office/officeart/2005/8/layout/hierarchy1"/>
    <dgm:cxn modelId="{F943434A-B79D-4A67-8320-2EBC53336D54}" type="presParOf" srcId="{170798EF-9CA6-40EC-AE01-D882BDFDA867}" destId="{EC45BB06-0D43-4895-BDC1-CF9F8E443200}" srcOrd="2" destOrd="0" presId="urn:microsoft.com/office/officeart/2005/8/layout/hierarchy1"/>
    <dgm:cxn modelId="{92F3F99A-A185-4003-9C48-0D0198F88EA6}" type="presParOf" srcId="{170798EF-9CA6-40EC-AE01-D882BDFDA867}" destId="{BDA5131B-C154-4ED8-9095-5B58F5466FA2}" srcOrd="3" destOrd="0" presId="urn:microsoft.com/office/officeart/2005/8/layout/hierarchy1"/>
    <dgm:cxn modelId="{238B826D-326D-4C71-A5B0-A499C076FC8C}" type="presParOf" srcId="{BDA5131B-C154-4ED8-9095-5B58F5466FA2}" destId="{F9787857-0883-43D6-9600-085C18F7C5CC}" srcOrd="0" destOrd="0" presId="urn:microsoft.com/office/officeart/2005/8/layout/hierarchy1"/>
    <dgm:cxn modelId="{9F2AE08F-F015-4267-88B2-8508EE7FE42C}" type="presParOf" srcId="{F9787857-0883-43D6-9600-085C18F7C5CC}" destId="{0FAF33D8-5F1C-49EA-B9EB-98D2521C1EF5}" srcOrd="0" destOrd="0" presId="urn:microsoft.com/office/officeart/2005/8/layout/hierarchy1"/>
    <dgm:cxn modelId="{28A6AC42-7A21-499E-B3C2-5299A96A5F70}" type="presParOf" srcId="{F9787857-0883-43D6-9600-085C18F7C5CC}" destId="{8ADC21CC-56AE-4968-8CAF-A6307686168D}" srcOrd="1" destOrd="0" presId="urn:microsoft.com/office/officeart/2005/8/layout/hierarchy1"/>
    <dgm:cxn modelId="{703AA08E-7D1A-45C0-A4CA-A7436064BAA0}" type="presParOf" srcId="{BDA5131B-C154-4ED8-9095-5B58F5466FA2}" destId="{6E7C9984-2AE6-4812-A99D-2735223EAE95}" srcOrd="1" destOrd="0" presId="urn:microsoft.com/office/officeart/2005/8/layout/hierarchy1"/>
    <dgm:cxn modelId="{38851056-80CD-4B8E-87B2-912993EC80EB}" type="presParOf" srcId="{8D6D1550-EA26-4CAE-802A-F7ABDBE60284}" destId="{B56DABC2-C13B-48C0-BAB6-77C651B7FB18}" srcOrd="2" destOrd="0" presId="urn:microsoft.com/office/officeart/2005/8/layout/hierarchy1"/>
    <dgm:cxn modelId="{B6E8B2DE-B4C6-4294-8D69-5CB86E3DA235}" type="presParOf" srcId="{8D6D1550-EA26-4CAE-802A-F7ABDBE60284}" destId="{136C518F-E5CB-45BD-BA73-8D307C579141}" srcOrd="3" destOrd="0" presId="urn:microsoft.com/office/officeart/2005/8/layout/hierarchy1"/>
    <dgm:cxn modelId="{FE4EDC94-2AFA-4796-B90B-FA591AFC9C42}" type="presParOf" srcId="{136C518F-E5CB-45BD-BA73-8D307C579141}" destId="{8B55B098-AB05-4300-BCB9-77A85A4799B5}" srcOrd="0" destOrd="0" presId="urn:microsoft.com/office/officeart/2005/8/layout/hierarchy1"/>
    <dgm:cxn modelId="{CABBA632-C5DB-4EC8-A742-DED8B5B9E3C1}" type="presParOf" srcId="{8B55B098-AB05-4300-BCB9-77A85A4799B5}" destId="{B06F3D34-8A1E-4AFB-B6CA-CA96440F3D5A}" srcOrd="0" destOrd="0" presId="urn:microsoft.com/office/officeart/2005/8/layout/hierarchy1"/>
    <dgm:cxn modelId="{023B6A84-7D2E-437E-8520-281220CF102D}" type="presParOf" srcId="{8B55B098-AB05-4300-BCB9-77A85A4799B5}" destId="{CD5810B2-0016-41D4-BD17-110EE0F62092}" srcOrd="1" destOrd="0" presId="urn:microsoft.com/office/officeart/2005/8/layout/hierarchy1"/>
    <dgm:cxn modelId="{D49718B8-ED4C-4ED1-A35B-F296E3A4A793}" type="presParOf" srcId="{136C518F-E5CB-45BD-BA73-8D307C579141}" destId="{FA59B727-CA43-4852-9B6D-EBD7E9B3BDD7}" srcOrd="1" destOrd="0" presId="urn:microsoft.com/office/officeart/2005/8/layout/hierarchy1"/>
    <dgm:cxn modelId="{E854E41A-4657-4686-92D9-34A158F55BF3}" type="presParOf" srcId="{FA59B727-CA43-4852-9B6D-EBD7E9B3BDD7}" destId="{10F4E693-F25E-4957-AD78-065F8D144CB9}" srcOrd="0" destOrd="0" presId="urn:microsoft.com/office/officeart/2005/8/layout/hierarchy1"/>
    <dgm:cxn modelId="{4C9828A0-EE0B-4088-8A48-686B5B5FB13E}" type="presParOf" srcId="{FA59B727-CA43-4852-9B6D-EBD7E9B3BDD7}" destId="{692CCFD1-5640-4E2F-9AD1-A5940A7403F2}" srcOrd="1" destOrd="0" presId="urn:microsoft.com/office/officeart/2005/8/layout/hierarchy1"/>
    <dgm:cxn modelId="{11AEF466-EB77-4C1E-9F22-7C3F00C21158}" type="presParOf" srcId="{692CCFD1-5640-4E2F-9AD1-A5940A7403F2}" destId="{B3CC1BC1-D814-42F6-AADD-4B67699FCBAB}" srcOrd="0" destOrd="0" presId="urn:microsoft.com/office/officeart/2005/8/layout/hierarchy1"/>
    <dgm:cxn modelId="{7B2B447C-88B2-46EF-A193-054A8399BC39}" type="presParOf" srcId="{B3CC1BC1-D814-42F6-AADD-4B67699FCBAB}" destId="{37AAA96F-D7C7-4173-BF7B-5C00BE043D3C}" srcOrd="0" destOrd="0" presId="urn:microsoft.com/office/officeart/2005/8/layout/hierarchy1"/>
    <dgm:cxn modelId="{417C7886-AE19-498F-8776-7868C58133A6}" type="presParOf" srcId="{B3CC1BC1-D814-42F6-AADD-4B67699FCBAB}" destId="{A5869520-A77B-4A50-B0B8-4321730693EC}" srcOrd="1" destOrd="0" presId="urn:microsoft.com/office/officeart/2005/8/layout/hierarchy1"/>
    <dgm:cxn modelId="{62D70ADC-867E-4591-87C1-B66C03A790D9}" type="presParOf" srcId="{692CCFD1-5640-4E2F-9AD1-A5940A7403F2}" destId="{F0ED00DB-3B2D-47DE-96C4-32DAA3ABCD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74513-2873-4604-BDD4-941A54C3E09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F2C125-7169-4F3C-8596-F030E11B66E5}">
      <dgm:prSet phldrT="[Текст]"/>
      <dgm:spPr/>
      <dgm:t>
        <a:bodyPr/>
        <a:lstStyle/>
        <a:p>
          <a:r>
            <a:rPr lang="uk-UA" dirty="0" smtClean="0"/>
            <a:t>Сколіоз</a:t>
          </a:r>
          <a:endParaRPr lang="ru-RU" dirty="0"/>
        </a:p>
      </dgm:t>
    </dgm:pt>
    <dgm:pt modelId="{9556FD94-8E70-4896-8179-6B7A40BC925A}" type="parTrans" cxnId="{4F22CE16-C896-40D0-AFC3-0AA0EF554889}">
      <dgm:prSet/>
      <dgm:spPr/>
      <dgm:t>
        <a:bodyPr/>
        <a:lstStyle/>
        <a:p>
          <a:endParaRPr lang="ru-RU"/>
        </a:p>
      </dgm:t>
    </dgm:pt>
    <dgm:pt modelId="{B20CA35D-FDBE-43BC-B3E9-710504D3D167}" type="sibTrans" cxnId="{4F22CE16-C896-40D0-AFC3-0AA0EF554889}">
      <dgm:prSet/>
      <dgm:spPr/>
      <dgm:t>
        <a:bodyPr/>
        <a:lstStyle/>
        <a:p>
          <a:endParaRPr lang="ru-RU"/>
        </a:p>
      </dgm:t>
    </dgm:pt>
    <dgm:pt modelId="{051D11E5-9346-4CEA-BCC3-C087517C9F10}" type="asst">
      <dgm:prSet phldrT="[Текст]"/>
      <dgm:spPr/>
      <dgm:t>
        <a:bodyPr/>
        <a:lstStyle/>
        <a:p>
          <a:r>
            <a:rPr lang="uk-UA" dirty="0" smtClean="0"/>
            <a:t>За морфологічними ознаками</a:t>
          </a:r>
          <a:endParaRPr lang="ru-RU" dirty="0"/>
        </a:p>
      </dgm:t>
    </dgm:pt>
    <dgm:pt modelId="{9176B7F1-01B6-4ECB-8C9D-B1F5982D407E}" type="parTrans" cxnId="{CFE87747-FBAD-4F78-B3D5-EC406A996372}">
      <dgm:prSet/>
      <dgm:spPr/>
      <dgm:t>
        <a:bodyPr/>
        <a:lstStyle/>
        <a:p>
          <a:endParaRPr lang="ru-RU"/>
        </a:p>
      </dgm:t>
    </dgm:pt>
    <dgm:pt modelId="{81E08406-9239-48A5-9F0B-2C4BE64E7EAB}" type="sibTrans" cxnId="{CFE87747-FBAD-4F78-B3D5-EC406A996372}">
      <dgm:prSet/>
      <dgm:spPr/>
      <dgm:t>
        <a:bodyPr/>
        <a:lstStyle/>
        <a:p>
          <a:endParaRPr lang="ru-RU"/>
        </a:p>
      </dgm:t>
    </dgm:pt>
    <dgm:pt modelId="{B189E5C3-D620-4195-9BDB-139D0B14853E}">
      <dgm:prSet phldrT="[Текст]"/>
      <dgm:spPr/>
      <dgm:t>
        <a:bodyPr/>
        <a:lstStyle/>
        <a:p>
          <a:r>
            <a:rPr lang="uk-UA" dirty="0" smtClean="0"/>
            <a:t>За важкістю захворювання</a:t>
          </a:r>
          <a:endParaRPr lang="ru-RU" dirty="0"/>
        </a:p>
      </dgm:t>
    </dgm:pt>
    <dgm:pt modelId="{7B77B85A-EB94-4B28-B5E8-B269C4C89D38}" type="parTrans" cxnId="{2B10B079-FBAE-4D23-916D-E8C823A839A0}">
      <dgm:prSet/>
      <dgm:spPr/>
      <dgm:t>
        <a:bodyPr/>
        <a:lstStyle/>
        <a:p>
          <a:endParaRPr lang="ru-RU"/>
        </a:p>
      </dgm:t>
    </dgm:pt>
    <dgm:pt modelId="{1F7243F8-89BF-405E-A700-8998BF6C1993}" type="sibTrans" cxnId="{2B10B079-FBAE-4D23-916D-E8C823A839A0}">
      <dgm:prSet/>
      <dgm:spPr/>
      <dgm:t>
        <a:bodyPr/>
        <a:lstStyle/>
        <a:p>
          <a:endParaRPr lang="ru-RU"/>
        </a:p>
      </dgm:t>
    </dgm:pt>
    <dgm:pt modelId="{51311B76-BAB8-4265-A27A-0A681402F81D}">
      <dgm:prSet/>
      <dgm:spPr/>
      <dgm:t>
        <a:bodyPr/>
        <a:lstStyle/>
        <a:p>
          <a:r>
            <a:rPr lang="uk-UA" dirty="0" smtClean="0"/>
            <a:t>Функціональний сколіоз</a:t>
          </a:r>
          <a:endParaRPr lang="ru-RU" dirty="0"/>
        </a:p>
      </dgm:t>
    </dgm:pt>
    <dgm:pt modelId="{CBF2A00E-9BD9-4A0F-9B9E-7A52F6EE3E68}" type="parTrans" cxnId="{190A4701-9BDB-41DE-871C-6370B51144E9}">
      <dgm:prSet/>
      <dgm:spPr/>
      <dgm:t>
        <a:bodyPr/>
        <a:lstStyle/>
        <a:p>
          <a:endParaRPr lang="ru-RU"/>
        </a:p>
      </dgm:t>
    </dgm:pt>
    <dgm:pt modelId="{2B61511D-D4A9-4770-A6CC-22CE93E9374D}" type="sibTrans" cxnId="{190A4701-9BDB-41DE-871C-6370B51144E9}">
      <dgm:prSet/>
      <dgm:spPr/>
      <dgm:t>
        <a:bodyPr/>
        <a:lstStyle/>
        <a:p>
          <a:endParaRPr lang="ru-RU"/>
        </a:p>
      </dgm:t>
    </dgm:pt>
    <dgm:pt modelId="{BA713557-72DA-47A7-8940-51A52537DBBE}">
      <dgm:prSet/>
      <dgm:spPr/>
      <dgm:t>
        <a:bodyPr/>
        <a:lstStyle/>
        <a:p>
          <a:r>
            <a:rPr lang="uk-UA" dirty="0" smtClean="0"/>
            <a:t>Структурний сколіоз</a:t>
          </a:r>
          <a:endParaRPr lang="ru-RU" dirty="0"/>
        </a:p>
      </dgm:t>
    </dgm:pt>
    <dgm:pt modelId="{70866F8E-FC7D-434D-A45A-B1D2E0E5A676}" type="parTrans" cxnId="{D44068A3-F2B3-4C6F-8B2B-CE96E11DA80A}">
      <dgm:prSet/>
      <dgm:spPr/>
      <dgm:t>
        <a:bodyPr/>
        <a:lstStyle/>
        <a:p>
          <a:endParaRPr lang="ru-RU"/>
        </a:p>
      </dgm:t>
    </dgm:pt>
    <dgm:pt modelId="{060517FF-8D16-43C9-82FF-1777F44AB576}" type="sibTrans" cxnId="{D44068A3-F2B3-4C6F-8B2B-CE96E11DA80A}">
      <dgm:prSet/>
      <dgm:spPr/>
      <dgm:t>
        <a:bodyPr/>
        <a:lstStyle/>
        <a:p>
          <a:endParaRPr lang="ru-RU"/>
        </a:p>
      </dgm:t>
    </dgm:pt>
    <dgm:pt modelId="{D78730E7-F3E5-4D04-B638-68B33B85773C}">
      <dgm:prSet/>
      <dgm:spPr/>
      <dgm:t>
        <a:bodyPr/>
        <a:lstStyle/>
        <a:p>
          <a:r>
            <a:rPr lang="uk-UA" dirty="0" smtClean="0"/>
            <a:t>Сколіоз І ступеня</a:t>
          </a:r>
          <a:endParaRPr lang="ru-RU" dirty="0"/>
        </a:p>
      </dgm:t>
    </dgm:pt>
    <dgm:pt modelId="{02D8F1DB-993F-4020-93B6-9E4620ADCAE7}" type="parTrans" cxnId="{2CEDDBFA-F26D-489C-9E05-370EE4D7F275}">
      <dgm:prSet/>
      <dgm:spPr/>
      <dgm:t>
        <a:bodyPr/>
        <a:lstStyle/>
        <a:p>
          <a:endParaRPr lang="ru-RU"/>
        </a:p>
      </dgm:t>
    </dgm:pt>
    <dgm:pt modelId="{79D602CC-7FAE-4250-AEC1-1FBB7CDD4393}" type="sibTrans" cxnId="{2CEDDBFA-F26D-489C-9E05-370EE4D7F275}">
      <dgm:prSet/>
      <dgm:spPr/>
      <dgm:t>
        <a:bodyPr/>
        <a:lstStyle/>
        <a:p>
          <a:endParaRPr lang="ru-RU"/>
        </a:p>
      </dgm:t>
    </dgm:pt>
    <dgm:pt modelId="{2140CEB8-2038-4DD6-9D48-FC075FA0C36E}">
      <dgm:prSet/>
      <dgm:spPr/>
      <dgm:t>
        <a:bodyPr/>
        <a:lstStyle/>
        <a:p>
          <a:r>
            <a:rPr lang="uk-UA" dirty="0" smtClean="0"/>
            <a:t>Сколіоз ІІ ступеня</a:t>
          </a:r>
          <a:endParaRPr lang="ru-RU" dirty="0"/>
        </a:p>
      </dgm:t>
    </dgm:pt>
    <dgm:pt modelId="{393F4EA4-3F6D-407D-BC05-31CCAEE36FA3}" type="parTrans" cxnId="{222A7994-721E-494C-9EDC-EDBF58E2B72D}">
      <dgm:prSet/>
      <dgm:spPr/>
      <dgm:t>
        <a:bodyPr/>
        <a:lstStyle/>
        <a:p>
          <a:endParaRPr lang="ru-RU"/>
        </a:p>
      </dgm:t>
    </dgm:pt>
    <dgm:pt modelId="{45C5A836-83AF-4F0D-9531-BCB75037FDA2}" type="sibTrans" cxnId="{222A7994-721E-494C-9EDC-EDBF58E2B72D}">
      <dgm:prSet/>
      <dgm:spPr/>
      <dgm:t>
        <a:bodyPr/>
        <a:lstStyle/>
        <a:p>
          <a:endParaRPr lang="ru-RU"/>
        </a:p>
      </dgm:t>
    </dgm:pt>
    <dgm:pt modelId="{39FC3B20-91CE-4093-A2F6-FA188AA9DE69}">
      <dgm:prSet/>
      <dgm:spPr/>
      <dgm:t>
        <a:bodyPr/>
        <a:lstStyle/>
        <a:p>
          <a:r>
            <a:rPr lang="uk-UA" dirty="0" smtClean="0"/>
            <a:t>Сколіоз ІІІ ступеня</a:t>
          </a:r>
          <a:endParaRPr lang="ru-RU" dirty="0"/>
        </a:p>
      </dgm:t>
    </dgm:pt>
    <dgm:pt modelId="{41DDE076-2BEF-433C-8864-F4BE777D6F16}" type="parTrans" cxnId="{006AAD58-BF99-4BEF-B95A-5858043E31FC}">
      <dgm:prSet/>
      <dgm:spPr/>
      <dgm:t>
        <a:bodyPr/>
        <a:lstStyle/>
        <a:p>
          <a:endParaRPr lang="ru-RU"/>
        </a:p>
      </dgm:t>
    </dgm:pt>
    <dgm:pt modelId="{179288B6-D2F8-4207-A40C-5C864DE26FEB}" type="sibTrans" cxnId="{006AAD58-BF99-4BEF-B95A-5858043E31FC}">
      <dgm:prSet/>
      <dgm:spPr/>
      <dgm:t>
        <a:bodyPr/>
        <a:lstStyle/>
        <a:p>
          <a:endParaRPr lang="ru-RU"/>
        </a:p>
      </dgm:t>
    </dgm:pt>
    <dgm:pt modelId="{9701EA44-5C62-4C08-923B-01CA84B3367B}">
      <dgm:prSet/>
      <dgm:spPr/>
      <dgm:t>
        <a:bodyPr/>
        <a:lstStyle/>
        <a:p>
          <a:r>
            <a:rPr lang="uk-UA" dirty="0" smtClean="0"/>
            <a:t>Сколіоз І</a:t>
          </a:r>
          <a:r>
            <a:rPr lang="en-US" dirty="0" smtClean="0"/>
            <a:t>V</a:t>
          </a:r>
          <a:r>
            <a:rPr lang="uk-UA" dirty="0" smtClean="0"/>
            <a:t> ступеня</a:t>
          </a:r>
          <a:endParaRPr lang="ru-RU" dirty="0"/>
        </a:p>
      </dgm:t>
    </dgm:pt>
    <dgm:pt modelId="{C8F13951-5E02-474A-82E1-B2D1E5DB3D5A}" type="parTrans" cxnId="{57D7D5B6-E218-4D4D-AEF4-D88AE5913568}">
      <dgm:prSet/>
      <dgm:spPr/>
      <dgm:t>
        <a:bodyPr/>
        <a:lstStyle/>
        <a:p>
          <a:endParaRPr lang="ru-RU"/>
        </a:p>
      </dgm:t>
    </dgm:pt>
    <dgm:pt modelId="{0B59D062-CD17-40AD-96D0-958E2498EB7B}" type="sibTrans" cxnId="{57D7D5B6-E218-4D4D-AEF4-D88AE5913568}">
      <dgm:prSet/>
      <dgm:spPr/>
      <dgm:t>
        <a:bodyPr/>
        <a:lstStyle/>
        <a:p>
          <a:endParaRPr lang="ru-RU"/>
        </a:p>
      </dgm:t>
    </dgm:pt>
    <dgm:pt modelId="{5386E98B-FAE4-4322-B550-D69039A67223}" type="pres">
      <dgm:prSet presAssocID="{59C74513-2873-4604-BDD4-941A54C3E0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7E563B-BC8D-40BC-A25A-6768B58274D7}" type="pres">
      <dgm:prSet presAssocID="{FEF2C125-7169-4F3C-8596-F030E11B66E5}" presName="hierRoot1" presStyleCnt="0"/>
      <dgm:spPr/>
    </dgm:pt>
    <dgm:pt modelId="{3F6BBAEB-52E9-4EFC-AA4C-BCF1EBFC924B}" type="pres">
      <dgm:prSet presAssocID="{FEF2C125-7169-4F3C-8596-F030E11B66E5}" presName="composite" presStyleCnt="0"/>
      <dgm:spPr/>
    </dgm:pt>
    <dgm:pt modelId="{3A75D870-0B86-4834-91FB-AD1FC8CA1465}" type="pres">
      <dgm:prSet presAssocID="{FEF2C125-7169-4F3C-8596-F030E11B66E5}" presName="background" presStyleLbl="node0" presStyleIdx="0" presStyleCnt="1"/>
      <dgm:spPr/>
    </dgm:pt>
    <dgm:pt modelId="{720FB9A8-F1BA-471E-AD66-A7A64EDBBD89}" type="pres">
      <dgm:prSet presAssocID="{FEF2C125-7169-4F3C-8596-F030E11B66E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F6DF32-D12C-454D-A16C-953F3F27E83B}" type="pres">
      <dgm:prSet presAssocID="{FEF2C125-7169-4F3C-8596-F030E11B66E5}" presName="hierChild2" presStyleCnt="0"/>
      <dgm:spPr/>
    </dgm:pt>
    <dgm:pt modelId="{2F370A57-B58C-47CD-AEA4-69C9123F59A9}" type="pres">
      <dgm:prSet presAssocID="{9176B7F1-01B6-4ECB-8C9D-B1F5982D407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ED32180-55CE-47C6-BFAC-D992EFFB3931}" type="pres">
      <dgm:prSet presAssocID="{051D11E5-9346-4CEA-BCC3-C087517C9F10}" presName="hierRoot2" presStyleCnt="0"/>
      <dgm:spPr/>
    </dgm:pt>
    <dgm:pt modelId="{4B5262BF-23FD-4EF7-8915-6624EBEC9131}" type="pres">
      <dgm:prSet presAssocID="{051D11E5-9346-4CEA-BCC3-C087517C9F10}" presName="composite2" presStyleCnt="0"/>
      <dgm:spPr/>
    </dgm:pt>
    <dgm:pt modelId="{81AC248C-5FB3-4747-92FB-043643A347E7}" type="pres">
      <dgm:prSet presAssocID="{051D11E5-9346-4CEA-BCC3-C087517C9F10}" presName="background2" presStyleLbl="asst1" presStyleIdx="0" presStyleCnt="1"/>
      <dgm:spPr/>
    </dgm:pt>
    <dgm:pt modelId="{EC424401-BACE-4A85-A1AC-6E5DA94DDBA4}" type="pres">
      <dgm:prSet presAssocID="{051D11E5-9346-4CEA-BCC3-C087517C9F1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50650-F47A-4E15-A4FB-209D6C1BC638}" type="pres">
      <dgm:prSet presAssocID="{051D11E5-9346-4CEA-BCC3-C087517C9F10}" presName="hierChild3" presStyleCnt="0"/>
      <dgm:spPr/>
    </dgm:pt>
    <dgm:pt modelId="{5A2DF88F-8223-4D3F-A018-12602A26998A}" type="pres">
      <dgm:prSet presAssocID="{70866F8E-FC7D-434D-A45A-B1D2E0E5A676}" presName="Name17" presStyleLbl="parChTrans1D3" presStyleIdx="0" presStyleCnt="6"/>
      <dgm:spPr/>
      <dgm:t>
        <a:bodyPr/>
        <a:lstStyle/>
        <a:p>
          <a:endParaRPr lang="ru-RU"/>
        </a:p>
      </dgm:t>
    </dgm:pt>
    <dgm:pt modelId="{4C7C7B55-57EA-4CDD-B85A-634D5A6B1073}" type="pres">
      <dgm:prSet presAssocID="{BA713557-72DA-47A7-8940-51A52537DBBE}" presName="hierRoot3" presStyleCnt="0"/>
      <dgm:spPr/>
    </dgm:pt>
    <dgm:pt modelId="{50FD6CDF-B1E4-4691-B31A-AC4C2BE33483}" type="pres">
      <dgm:prSet presAssocID="{BA713557-72DA-47A7-8940-51A52537DBBE}" presName="composite3" presStyleCnt="0"/>
      <dgm:spPr/>
    </dgm:pt>
    <dgm:pt modelId="{B2743FF9-8CBC-469D-A6C4-D46C94ECA505}" type="pres">
      <dgm:prSet presAssocID="{BA713557-72DA-47A7-8940-51A52537DBBE}" presName="background3" presStyleLbl="node3" presStyleIdx="0" presStyleCnt="6"/>
      <dgm:spPr/>
    </dgm:pt>
    <dgm:pt modelId="{E934AD55-95FA-4EF6-B07C-7FFB05B7578B}" type="pres">
      <dgm:prSet presAssocID="{BA713557-72DA-47A7-8940-51A52537DBBE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422F8-0FF4-4363-8B4A-CB925DBFD24D}" type="pres">
      <dgm:prSet presAssocID="{BA713557-72DA-47A7-8940-51A52537DBBE}" presName="hierChild4" presStyleCnt="0"/>
      <dgm:spPr/>
    </dgm:pt>
    <dgm:pt modelId="{9536C55D-C4BD-4BCA-96F2-FB461E6EA93D}" type="pres">
      <dgm:prSet presAssocID="{CBF2A00E-9BD9-4A0F-9B9E-7A52F6EE3E68}" presName="Name17" presStyleLbl="parChTrans1D3" presStyleIdx="1" presStyleCnt="6"/>
      <dgm:spPr/>
      <dgm:t>
        <a:bodyPr/>
        <a:lstStyle/>
        <a:p>
          <a:endParaRPr lang="ru-RU"/>
        </a:p>
      </dgm:t>
    </dgm:pt>
    <dgm:pt modelId="{3D143A69-3D79-4BC2-A88D-9DEE25F5DCE0}" type="pres">
      <dgm:prSet presAssocID="{51311B76-BAB8-4265-A27A-0A681402F81D}" presName="hierRoot3" presStyleCnt="0"/>
      <dgm:spPr/>
    </dgm:pt>
    <dgm:pt modelId="{EE591C53-E386-4EFB-A63B-220D0E20BEB6}" type="pres">
      <dgm:prSet presAssocID="{51311B76-BAB8-4265-A27A-0A681402F81D}" presName="composite3" presStyleCnt="0"/>
      <dgm:spPr/>
    </dgm:pt>
    <dgm:pt modelId="{14AA3627-73B0-4F6D-96DA-BE186C6C302A}" type="pres">
      <dgm:prSet presAssocID="{51311B76-BAB8-4265-A27A-0A681402F81D}" presName="background3" presStyleLbl="node3" presStyleIdx="1" presStyleCnt="6"/>
      <dgm:spPr/>
    </dgm:pt>
    <dgm:pt modelId="{C4606ADD-8EBD-4BAA-80FB-99563137EF65}" type="pres">
      <dgm:prSet presAssocID="{51311B76-BAB8-4265-A27A-0A681402F81D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5C093-5F4F-43EB-A987-8EE946B530C2}" type="pres">
      <dgm:prSet presAssocID="{51311B76-BAB8-4265-A27A-0A681402F81D}" presName="hierChild4" presStyleCnt="0"/>
      <dgm:spPr/>
    </dgm:pt>
    <dgm:pt modelId="{7011FC01-375F-49EC-A378-29A48B429D03}" type="pres">
      <dgm:prSet presAssocID="{7B77B85A-EB94-4B28-B5E8-B269C4C89D3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75E877A-85F1-40B9-83DF-7C63D7BFCA46}" type="pres">
      <dgm:prSet presAssocID="{B189E5C3-D620-4195-9BDB-139D0B14853E}" presName="hierRoot2" presStyleCnt="0"/>
      <dgm:spPr/>
    </dgm:pt>
    <dgm:pt modelId="{9432E546-EF9E-42FB-9970-6BBA4F165C2B}" type="pres">
      <dgm:prSet presAssocID="{B189E5C3-D620-4195-9BDB-139D0B14853E}" presName="composite2" presStyleCnt="0"/>
      <dgm:spPr/>
    </dgm:pt>
    <dgm:pt modelId="{8A7D0F6B-4348-43A2-9100-89250EC0E21B}" type="pres">
      <dgm:prSet presAssocID="{B189E5C3-D620-4195-9BDB-139D0B14853E}" presName="background2" presStyleLbl="node2" presStyleIdx="0" presStyleCnt="1"/>
      <dgm:spPr/>
    </dgm:pt>
    <dgm:pt modelId="{FAA3143B-73AE-4A48-BB80-5EC8734D74EC}" type="pres">
      <dgm:prSet presAssocID="{B189E5C3-D620-4195-9BDB-139D0B14853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60D4F5-3883-4865-AAF2-23C3BACC8849}" type="pres">
      <dgm:prSet presAssocID="{B189E5C3-D620-4195-9BDB-139D0B14853E}" presName="hierChild3" presStyleCnt="0"/>
      <dgm:spPr/>
    </dgm:pt>
    <dgm:pt modelId="{70D2ACEB-28D5-4FDA-85EF-1FBFAE65CD16}" type="pres">
      <dgm:prSet presAssocID="{02D8F1DB-993F-4020-93B6-9E4620ADCAE7}" presName="Name17" presStyleLbl="parChTrans1D3" presStyleIdx="2" presStyleCnt="6"/>
      <dgm:spPr/>
      <dgm:t>
        <a:bodyPr/>
        <a:lstStyle/>
        <a:p>
          <a:endParaRPr lang="ru-RU"/>
        </a:p>
      </dgm:t>
    </dgm:pt>
    <dgm:pt modelId="{16C8AEDC-E407-4635-B8BA-028885D5B4AA}" type="pres">
      <dgm:prSet presAssocID="{D78730E7-F3E5-4D04-B638-68B33B85773C}" presName="hierRoot3" presStyleCnt="0"/>
      <dgm:spPr/>
    </dgm:pt>
    <dgm:pt modelId="{03EA1C86-4398-4F94-8864-5B7F9C6C7835}" type="pres">
      <dgm:prSet presAssocID="{D78730E7-F3E5-4D04-B638-68B33B85773C}" presName="composite3" presStyleCnt="0"/>
      <dgm:spPr/>
    </dgm:pt>
    <dgm:pt modelId="{EC512B44-BCB8-40B9-A545-7EB6B335746B}" type="pres">
      <dgm:prSet presAssocID="{D78730E7-F3E5-4D04-B638-68B33B85773C}" presName="background3" presStyleLbl="node3" presStyleIdx="2" presStyleCnt="6"/>
      <dgm:spPr/>
    </dgm:pt>
    <dgm:pt modelId="{CACB75BA-8CF4-42FE-8D54-B0DDFDF56BAC}" type="pres">
      <dgm:prSet presAssocID="{D78730E7-F3E5-4D04-B638-68B33B85773C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0F5529-329C-405C-A8D1-ABC1E0B6BCAD}" type="pres">
      <dgm:prSet presAssocID="{D78730E7-F3E5-4D04-B638-68B33B85773C}" presName="hierChild4" presStyleCnt="0"/>
      <dgm:spPr/>
    </dgm:pt>
    <dgm:pt modelId="{C6543014-18A3-46F6-817C-604774F13458}" type="pres">
      <dgm:prSet presAssocID="{393F4EA4-3F6D-407D-BC05-31CCAEE36FA3}" presName="Name17" presStyleLbl="parChTrans1D3" presStyleIdx="3" presStyleCnt="6"/>
      <dgm:spPr/>
      <dgm:t>
        <a:bodyPr/>
        <a:lstStyle/>
        <a:p>
          <a:endParaRPr lang="ru-RU"/>
        </a:p>
      </dgm:t>
    </dgm:pt>
    <dgm:pt modelId="{F264B73C-EB78-43AD-8661-A6034E00FD51}" type="pres">
      <dgm:prSet presAssocID="{2140CEB8-2038-4DD6-9D48-FC075FA0C36E}" presName="hierRoot3" presStyleCnt="0"/>
      <dgm:spPr/>
    </dgm:pt>
    <dgm:pt modelId="{73B0516B-45A6-4327-ACF5-0312D17D9B8E}" type="pres">
      <dgm:prSet presAssocID="{2140CEB8-2038-4DD6-9D48-FC075FA0C36E}" presName="composite3" presStyleCnt="0"/>
      <dgm:spPr/>
    </dgm:pt>
    <dgm:pt modelId="{638D284C-D051-4B54-9F65-6E8364B6204A}" type="pres">
      <dgm:prSet presAssocID="{2140CEB8-2038-4DD6-9D48-FC075FA0C36E}" presName="background3" presStyleLbl="node3" presStyleIdx="3" presStyleCnt="6"/>
      <dgm:spPr/>
    </dgm:pt>
    <dgm:pt modelId="{20FB6DA8-A444-4C4A-AD2B-38EBC25E931B}" type="pres">
      <dgm:prSet presAssocID="{2140CEB8-2038-4DD6-9D48-FC075FA0C36E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60C855-8131-46E0-A211-418A985717F5}" type="pres">
      <dgm:prSet presAssocID="{2140CEB8-2038-4DD6-9D48-FC075FA0C36E}" presName="hierChild4" presStyleCnt="0"/>
      <dgm:spPr/>
    </dgm:pt>
    <dgm:pt modelId="{61CC2941-F8F3-4C22-B414-7E701D81494C}" type="pres">
      <dgm:prSet presAssocID="{41DDE076-2BEF-433C-8864-F4BE777D6F16}" presName="Name17" presStyleLbl="parChTrans1D3" presStyleIdx="4" presStyleCnt="6"/>
      <dgm:spPr/>
      <dgm:t>
        <a:bodyPr/>
        <a:lstStyle/>
        <a:p>
          <a:endParaRPr lang="ru-RU"/>
        </a:p>
      </dgm:t>
    </dgm:pt>
    <dgm:pt modelId="{AF698728-5776-47AC-86A9-A198C7B4B945}" type="pres">
      <dgm:prSet presAssocID="{39FC3B20-91CE-4093-A2F6-FA188AA9DE69}" presName="hierRoot3" presStyleCnt="0"/>
      <dgm:spPr/>
    </dgm:pt>
    <dgm:pt modelId="{C473CD88-D5C3-45B7-9F50-43D5493BCA76}" type="pres">
      <dgm:prSet presAssocID="{39FC3B20-91CE-4093-A2F6-FA188AA9DE69}" presName="composite3" presStyleCnt="0"/>
      <dgm:spPr/>
    </dgm:pt>
    <dgm:pt modelId="{ABF3ED6D-E303-4AEE-AED6-2CAA5832A778}" type="pres">
      <dgm:prSet presAssocID="{39FC3B20-91CE-4093-A2F6-FA188AA9DE69}" presName="background3" presStyleLbl="node3" presStyleIdx="4" presStyleCnt="6"/>
      <dgm:spPr/>
    </dgm:pt>
    <dgm:pt modelId="{22D3EE95-3AAB-431D-A414-B7EA8DD4B0EA}" type="pres">
      <dgm:prSet presAssocID="{39FC3B20-91CE-4093-A2F6-FA188AA9DE69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A7C5FC-590D-426A-89FD-4145D9B95616}" type="pres">
      <dgm:prSet presAssocID="{39FC3B20-91CE-4093-A2F6-FA188AA9DE69}" presName="hierChild4" presStyleCnt="0"/>
      <dgm:spPr/>
    </dgm:pt>
    <dgm:pt modelId="{04813C34-B616-453A-AC6B-0DA5F66C4BF4}" type="pres">
      <dgm:prSet presAssocID="{C8F13951-5E02-474A-82E1-B2D1E5DB3D5A}" presName="Name17" presStyleLbl="parChTrans1D3" presStyleIdx="5" presStyleCnt="6"/>
      <dgm:spPr/>
      <dgm:t>
        <a:bodyPr/>
        <a:lstStyle/>
        <a:p>
          <a:endParaRPr lang="ru-RU"/>
        </a:p>
      </dgm:t>
    </dgm:pt>
    <dgm:pt modelId="{EDC4AD0F-124D-45FF-952B-D5A155C2C660}" type="pres">
      <dgm:prSet presAssocID="{9701EA44-5C62-4C08-923B-01CA84B3367B}" presName="hierRoot3" presStyleCnt="0"/>
      <dgm:spPr/>
    </dgm:pt>
    <dgm:pt modelId="{DB27C4F6-ED49-4C25-91BF-8246DC7C5FBD}" type="pres">
      <dgm:prSet presAssocID="{9701EA44-5C62-4C08-923B-01CA84B3367B}" presName="composite3" presStyleCnt="0"/>
      <dgm:spPr/>
    </dgm:pt>
    <dgm:pt modelId="{5268583C-0612-4797-A72F-E92B5719FD47}" type="pres">
      <dgm:prSet presAssocID="{9701EA44-5C62-4C08-923B-01CA84B3367B}" presName="background3" presStyleLbl="node3" presStyleIdx="5" presStyleCnt="6"/>
      <dgm:spPr/>
    </dgm:pt>
    <dgm:pt modelId="{2BDB15CD-9E53-4B1A-A56E-03BE3F58ADFF}" type="pres">
      <dgm:prSet presAssocID="{9701EA44-5C62-4C08-923B-01CA84B3367B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C46B4A-06A3-49C0-9E26-C80937FEC2EB}" type="pres">
      <dgm:prSet presAssocID="{9701EA44-5C62-4C08-923B-01CA84B3367B}" presName="hierChild4" presStyleCnt="0"/>
      <dgm:spPr/>
    </dgm:pt>
  </dgm:ptLst>
  <dgm:cxnLst>
    <dgm:cxn modelId="{190A4701-9BDB-41DE-871C-6370B51144E9}" srcId="{051D11E5-9346-4CEA-BCC3-C087517C9F10}" destId="{51311B76-BAB8-4265-A27A-0A681402F81D}" srcOrd="1" destOrd="0" parTransId="{CBF2A00E-9BD9-4A0F-9B9E-7A52F6EE3E68}" sibTransId="{2B61511D-D4A9-4770-A6CC-22CE93E9374D}"/>
    <dgm:cxn modelId="{699F2C23-C55E-4C2B-A143-89BCBBA6D7AC}" type="presOf" srcId="{B189E5C3-D620-4195-9BDB-139D0B14853E}" destId="{FAA3143B-73AE-4A48-BB80-5EC8734D74EC}" srcOrd="0" destOrd="0" presId="urn:microsoft.com/office/officeart/2005/8/layout/hierarchy1"/>
    <dgm:cxn modelId="{4F22CE16-C896-40D0-AFC3-0AA0EF554889}" srcId="{59C74513-2873-4604-BDD4-941A54C3E099}" destId="{FEF2C125-7169-4F3C-8596-F030E11B66E5}" srcOrd="0" destOrd="0" parTransId="{9556FD94-8E70-4896-8179-6B7A40BC925A}" sibTransId="{B20CA35D-FDBE-43BC-B3E9-710504D3D167}"/>
    <dgm:cxn modelId="{5809488D-BF74-4956-BEC3-78E868DBB7ED}" type="presOf" srcId="{02D8F1DB-993F-4020-93B6-9E4620ADCAE7}" destId="{70D2ACEB-28D5-4FDA-85EF-1FBFAE65CD16}" srcOrd="0" destOrd="0" presId="urn:microsoft.com/office/officeart/2005/8/layout/hierarchy1"/>
    <dgm:cxn modelId="{AFC2BF64-80E9-4B22-B47F-2FEA810393DD}" type="presOf" srcId="{51311B76-BAB8-4265-A27A-0A681402F81D}" destId="{C4606ADD-8EBD-4BAA-80FB-99563137EF65}" srcOrd="0" destOrd="0" presId="urn:microsoft.com/office/officeart/2005/8/layout/hierarchy1"/>
    <dgm:cxn modelId="{77A45C30-1E7E-4E20-ADF6-C4AC1896F7C7}" type="presOf" srcId="{59C74513-2873-4604-BDD4-941A54C3E099}" destId="{5386E98B-FAE4-4322-B550-D69039A67223}" srcOrd="0" destOrd="0" presId="urn:microsoft.com/office/officeart/2005/8/layout/hierarchy1"/>
    <dgm:cxn modelId="{1896963C-6DB9-49CC-9521-2BEFCF22D540}" type="presOf" srcId="{051D11E5-9346-4CEA-BCC3-C087517C9F10}" destId="{EC424401-BACE-4A85-A1AC-6E5DA94DDBA4}" srcOrd="0" destOrd="0" presId="urn:microsoft.com/office/officeart/2005/8/layout/hierarchy1"/>
    <dgm:cxn modelId="{006AAD58-BF99-4BEF-B95A-5858043E31FC}" srcId="{B189E5C3-D620-4195-9BDB-139D0B14853E}" destId="{39FC3B20-91CE-4093-A2F6-FA188AA9DE69}" srcOrd="2" destOrd="0" parTransId="{41DDE076-2BEF-433C-8864-F4BE777D6F16}" sibTransId="{179288B6-D2F8-4207-A40C-5C864DE26FEB}"/>
    <dgm:cxn modelId="{CFE87747-FBAD-4F78-B3D5-EC406A996372}" srcId="{FEF2C125-7169-4F3C-8596-F030E11B66E5}" destId="{051D11E5-9346-4CEA-BCC3-C087517C9F10}" srcOrd="0" destOrd="0" parTransId="{9176B7F1-01B6-4ECB-8C9D-B1F5982D407E}" sibTransId="{81E08406-9239-48A5-9F0B-2C4BE64E7EAB}"/>
    <dgm:cxn modelId="{222A7994-721E-494C-9EDC-EDBF58E2B72D}" srcId="{B189E5C3-D620-4195-9BDB-139D0B14853E}" destId="{2140CEB8-2038-4DD6-9D48-FC075FA0C36E}" srcOrd="1" destOrd="0" parTransId="{393F4EA4-3F6D-407D-BC05-31CCAEE36FA3}" sibTransId="{45C5A836-83AF-4F0D-9531-BCB75037FDA2}"/>
    <dgm:cxn modelId="{4A1BD79A-6D2E-4209-B474-6AA445E2D0E8}" type="presOf" srcId="{7B77B85A-EB94-4B28-B5E8-B269C4C89D38}" destId="{7011FC01-375F-49EC-A378-29A48B429D03}" srcOrd="0" destOrd="0" presId="urn:microsoft.com/office/officeart/2005/8/layout/hierarchy1"/>
    <dgm:cxn modelId="{9297E35D-B56C-4D75-980A-295C88A9748B}" type="presOf" srcId="{9701EA44-5C62-4C08-923B-01CA84B3367B}" destId="{2BDB15CD-9E53-4B1A-A56E-03BE3F58ADFF}" srcOrd="0" destOrd="0" presId="urn:microsoft.com/office/officeart/2005/8/layout/hierarchy1"/>
    <dgm:cxn modelId="{DF1EA881-51C6-4A73-9472-1029D5F4B2A2}" type="presOf" srcId="{C8F13951-5E02-474A-82E1-B2D1E5DB3D5A}" destId="{04813C34-B616-453A-AC6B-0DA5F66C4BF4}" srcOrd="0" destOrd="0" presId="urn:microsoft.com/office/officeart/2005/8/layout/hierarchy1"/>
    <dgm:cxn modelId="{3B5FB56B-783B-455F-AE04-84B4F2847910}" type="presOf" srcId="{393F4EA4-3F6D-407D-BC05-31CCAEE36FA3}" destId="{C6543014-18A3-46F6-817C-604774F13458}" srcOrd="0" destOrd="0" presId="urn:microsoft.com/office/officeart/2005/8/layout/hierarchy1"/>
    <dgm:cxn modelId="{5F056B6A-585A-4C91-8F4A-1D9443E2A345}" type="presOf" srcId="{41DDE076-2BEF-433C-8864-F4BE777D6F16}" destId="{61CC2941-F8F3-4C22-B414-7E701D81494C}" srcOrd="0" destOrd="0" presId="urn:microsoft.com/office/officeart/2005/8/layout/hierarchy1"/>
    <dgm:cxn modelId="{7252559B-7C68-4E6A-82F4-732C3D372502}" type="presOf" srcId="{9176B7F1-01B6-4ECB-8C9D-B1F5982D407E}" destId="{2F370A57-B58C-47CD-AEA4-69C9123F59A9}" srcOrd="0" destOrd="0" presId="urn:microsoft.com/office/officeart/2005/8/layout/hierarchy1"/>
    <dgm:cxn modelId="{2CEDDBFA-F26D-489C-9E05-370EE4D7F275}" srcId="{B189E5C3-D620-4195-9BDB-139D0B14853E}" destId="{D78730E7-F3E5-4D04-B638-68B33B85773C}" srcOrd="0" destOrd="0" parTransId="{02D8F1DB-993F-4020-93B6-9E4620ADCAE7}" sibTransId="{79D602CC-7FAE-4250-AEC1-1FBB7CDD4393}"/>
    <dgm:cxn modelId="{57D7D5B6-E218-4D4D-AEF4-D88AE5913568}" srcId="{B189E5C3-D620-4195-9BDB-139D0B14853E}" destId="{9701EA44-5C62-4C08-923B-01CA84B3367B}" srcOrd="3" destOrd="0" parTransId="{C8F13951-5E02-474A-82E1-B2D1E5DB3D5A}" sibTransId="{0B59D062-CD17-40AD-96D0-958E2498EB7B}"/>
    <dgm:cxn modelId="{0BABC90B-57E2-4FE6-9BD6-8D6A97FB3BF7}" type="presOf" srcId="{FEF2C125-7169-4F3C-8596-F030E11B66E5}" destId="{720FB9A8-F1BA-471E-AD66-A7A64EDBBD89}" srcOrd="0" destOrd="0" presId="urn:microsoft.com/office/officeart/2005/8/layout/hierarchy1"/>
    <dgm:cxn modelId="{D44068A3-F2B3-4C6F-8B2B-CE96E11DA80A}" srcId="{051D11E5-9346-4CEA-BCC3-C087517C9F10}" destId="{BA713557-72DA-47A7-8940-51A52537DBBE}" srcOrd="0" destOrd="0" parTransId="{70866F8E-FC7D-434D-A45A-B1D2E0E5A676}" sibTransId="{060517FF-8D16-43C9-82FF-1777F44AB576}"/>
    <dgm:cxn modelId="{2B10B079-FBAE-4D23-916D-E8C823A839A0}" srcId="{FEF2C125-7169-4F3C-8596-F030E11B66E5}" destId="{B189E5C3-D620-4195-9BDB-139D0B14853E}" srcOrd="1" destOrd="0" parTransId="{7B77B85A-EB94-4B28-B5E8-B269C4C89D38}" sibTransId="{1F7243F8-89BF-405E-A700-8998BF6C1993}"/>
    <dgm:cxn modelId="{B16A5F74-6221-4118-87AF-7B575ED2C21D}" type="presOf" srcId="{BA713557-72DA-47A7-8940-51A52537DBBE}" destId="{E934AD55-95FA-4EF6-B07C-7FFB05B7578B}" srcOrd="0" destOrd="0" presId="urn:microsoft.com/office/officeart/2005/8/layout/hierarchy1"/>
    <dgm:cxn modelId="{161862AB-D631-4C5B-B500-756DA4417A6F}" type="presOf" srcId="{70866F8E-FC7D-434D-A45A-B1D2E0E5A676}" destId="{5A2DF88F-8223-4D3F-A018-12602A26998A}" srcOrd="0" destOrd="0" presId="urn:microsoft.com/office/officeart/2005/8/layout/hierarchy1"/>
    <dgm:cxn modelId="{F755DBD1-5510-4760-8AAB-AAF5DB7DD68C}" type="presOf" srcId="{39FC3B20-91CE-4093-A2F6-FA188AA9DE69}" destId="{22D3EE95-3AAB-431D-A414-B7EA8DD4B0EA}" srcOrd="0" destOrd="0" presId="urn:microsoft.com/office/officeart/2005/8/layout/hierarchy1"/>
    <dgm:cxn modelId="{AB117024-8497-4E0C-9AF0-87202E682BCD}" type="presOf" srcId="{2140CEB8-2038-4DD6-9D48-FC075FA0C36E}" destId="{20FB6DA8-A444-4C4A-AD2B-38EBC25E931B}" srcOrd="0" destOrd="0" presId="urn:microsoft.com/office/officeart/2005/8/layout/hierarchy1"/>
    <dgm:cxn modelId="{A2F073A2-900B-43D1-868B-25F6764103ED}" type="presOf" srcId="{D78730E7-F3E5-4D04-B638-68B33B85773C}" destId="{CACB75BA-8CF4-42FE-8D54-B0DDFDF56BAC}" srcOrd="0" destOrd="0" presId="urn:microsoft.com/office/officeart/2005/8/layout/hierarchy1"/>
    <dgm:cxn modelId="{4EA1EF58-7B09-471E-AC3D-EEDBDF7B350F}" type="presOf" srcId="{CBF2A00E-9BD9-4A0F-9B9E-7A52F6EE3E68}" destId="{9536C55D-C4BD-4BCA-96F2-FB461E6EA93D}" srcOrd="0" destOrd="0" presId="urn:microsoft.com/office/officeart/2005/8/layout/hierarchy1"/>
    <dgm:cxn modelId="{43ED8EB3-E2BF-424C-BB02-61812BB58304}" type="presParOf" srcId="{5386E98B-FAE4-4322-B550-D69039A67223}" destId="{437E563B-BC8D-40BC-A25A-6768B58274D7}" srcOrd="0" destOrd="0" presId="urn:microsoft.com/office/officeart/2005/8/layout/hierarchy1"/>
    <dgm:cxn modelId="{709C0669-82E6-4258-80F4-0C06DDCD7ACD}" type="presParOf" srcId="{437E563B-BC8D-40BC-A25A-6768B58274D7}" destId="{3F6BBAEB-52E9-4EFC-AA4C-BCF1EBFC924B}" srcOrd="0" destOrd="0" presId="urn:microsoft.com/office/officeart/2005/8/layout/hierarchy1"/>
    <dgm:cxn modelId="{07011183-F6FB-4EDE-BB7F-BFC3D0CD509F}" type="presParOf" srcId="{3F6BBAEB-52E9-4EFC-AA4C-BCF1EBFC924B}" destId="{3A75D870-0B86-4834-91FB-AD1FC8CA1465}" srcOrd="0" destOrd="0" presId="urn:microsoft.com/office/officeart/2005/8/layout/hierarchy1"/>
    <dgm:cxn modelId="{0787BEDE-EB11-4C10-B2B5-5D80CDCA1D20}" type="presParOf" srcId="{3F6BBAEB-52E9-4EFC-AA4C-BCF1EBFC924B}" destId="{720FB9A8-F1BA-471E-AD66-A7A64EDBBD89}" srcOrd="1" destOrd="0" presId="urn:microsoft.com/office/officeart/2005/8/layout/hierarchy1"/>
    <dgm:cxn modelId="{FF8C71C6-3448-4EF9-8228-05830712B170}" type="presParOf" srcId="{437E563B-BC8D-40BC-A25A-6768B58274D7}" destId="{A9F6DF32-D12C-454D-A16C-953F3F27E83B}" srcOrd="1" destOrd="0" presId="urn:microsoft.com/office/officeart/2005/8/layout/hierarchy1"/>
    <dgm:cxn modelId="{B431F723-550A-4903-92A1-A55140424B0C}" type="presParOf" srcId="{A9F6DF32-D12C-454D-A16C-953F3F27E83B}" destId="{2F370A57-B58C-47CD-AEA4-69C9123F59A9}" srcOrd="0" destOrd="0" presId="urn:microsoft.com/office/officeart/2005/8/layout/hierarchy1"/>
    <dgm:cxn modelId="{951BFFC4-517F-40C1-BE11-767478F95DA6}" type="presParOf" srcId="{A9F6DF32-D12C-454D-A16C-953F3F27E83B}" destId="{0ED32180-55CE-47C6-BFAC-D992EFFB3931}" srcOrd="1" destOrd="0" presId="urn:microsoft.com/office/officeart/2005/8/layout/hierarchy1"/>
    <dgm:cxn modelId="{1C9D2026-916E-4BEC-94ED-08884830A6BC}" type="presParOf" srcId="{0ED32180-55CE-47C6-BFAC-D992EFFB3931}" destId="{4B5262BF-23FD-4EF7-8915-6624EBEC9131}" srcOrd="0" destOrd="0" presId="urn:microsoft.com/office/officeart/2005/8/layout/hierarchy1"/>
    <dgm:cxn modelId="{64A30FD2-0DFE-4080-89B6-6702FB2788D2}" type="presParOf" srcId="{4B5262BF-23FD-4EF7-8915-6624EBEC9131}" destId="{81AC248C-5FB3-4747-92FB-043643A347E7}" srcOrd="0" destOrd="0" presId="urn:microsoft.com/office/officeart/2005/8/layout/hierarchy1"/>
    <dgm:cxn modelId="{3ED23084-DAEF-43E2-B786-2956EAC110C6}" type="presParOf" srcId="{4B5262BF-23FD-4EF7-8915-6624EBEC9131}" destId="{EC424401-BACE-4A85-A1AC-6E5DA94DDBA4}" srcOrd="1" destOrd="0" presId="urn:microsoft.com/office/officeart/2005/8/layout/hierarchy1"/>
    <dgm:cxn modelId="{75CD75F0-04B5-477C-9FFF-417CADBC8B99}" type="presParOf" srcId="{0ED32180-55CE-47C6-BFAC-D992EFFB3931}" destId="{63050650-F47A-4E15-A4FB-209D6C1BC638}" srcOrd="1" destOrd="0" presId="urn:microsoft.com/office/officeart/2005/8/layout/hierarchy1"/>
    <dgm:cxn modelId="{5EFB4960-7E1E-4113-AA54-B59887D8992C}" type="presParOf" srcId="{63050650-F47A-4E15-A4FB-209D6C1BC638}" destId="{5A2DF88F-8223-4D3F-A018-12602A26998A}" srcOrd="0" destOrd="0" presId="urn:microsoft.com/office/officeart/2005/8/layout/hierarchy1"/>
    <dgm:cxn modelId="{8CB4A55A-B477-486F-B4CD-BC2D31045D71}" type="presParOf" srcId="{63050650-F47A-4E15-A4FB-209D6C1BC638}" destId="{4C7C7B55-57EA-4CDD-B85A-634D5A6B1073}" srcOrd="1" destOrd="0" presId="urn:microsoft.com/office/officeart/2005/8/layout/hierarchy1"/>
    <dgm:cxn modelId="{7ADC7C8C-2DD6-4FA3-A271-01C37E22730A}" type="presParOf" srcId="{4C7C7B55-57EA-4CDD-B85A-634D5A6B1073}" destId="{50FD6CDF-B1E4-4691-B31A-AC4C2BE33483}" srcOrd="0" destOrd="0" presId="urn:microsoft.com/office/officeart/2005/8/layout/hierarchy1"/>
    <dgm:cxn modelId="{AF73EB30-1C9E-4122-A6AA-DE0DC2F995B0}" type="presParOf" srcId="{50FD6CDF-B1E4-4691-B31A-AC4C2BE33483}" destId="{B2743FF9-8CBC-469D-A6C4-D46C94ECA505}" srcOrd="0" destOrd="0" presId="urn:microsoft.com/office/officeart/2005/8/layout/hierarchy1"/>
    <dgm:cxn modelId="{63246FF4-0CB2-4544-A3C1-47E746167393}" type="presParOf" srcId="{50FD6CDF-B1E4-4691-B31A-AC4C2BE33483}" destId="{E934AD55-95FA-4EF6-B07C-7FFB05B7578B}" srcOrd="1" destOrd="0" presId="urn:microsoft.com/office/officeart/2005/8/layout/hierarchy1"/>
    <dgm:cxn modelId="{B55B1CA2-F59E-4AC8-8824-06C7C08C4892}" type="presParOf" srcId="{4C7C7B55-57EA-4CDD-B85A-634D5A6B1073}" destId="{784422F8-0FF4-4363-8B4A-CB925DBFD24D}" srcOrd="1" destOrd="0" presId="urn:microsoft.com/office/officeart/2005/8/layout/hierarchy1"/>
    <dgm:cxn modelId="{9C079995-361A-4DDB-AB85-66BE5AF5DB49}" type="presParOf" srcId="{63050650-F47A-4E15-A4FB-209D6C1BC638}" destId="{9536C55D-C4BD-4BCA-96F2-FB461E6EA93D}" srcOrd="2" destOrd="0" presId="urn:microsoft.com/office/officeart/2005/8/layout/hierarchy1"/>
    <dgm:cxn modelId="{97F00AE3-B2D5-4424-B54D-7D8275F05411}" type="presParOf" srcId="{63050650-F47A-4E15-A4FB-209D6C1BC638}" destId="{3D143A69-3D79-4BC2-A88D-9DEE25F5DCE0}" srcOrd="3" destOrd="0" presId="urn:microsoft.com/office/officeart/2005/8/layout/hierarchy1"/>
    <dgm:cxn modelId="{F811BC1B-C144-4495-AB6F-ADF49D834E9B}" type="presParOf" srcId="{3D143A69-3D79-4BC2-A88D-9DEE25F5DCE0}" destId="{EE591C53-E386-4EFB-A63B-220D0E20BEB6}" srcOrd="0" destOrd="0" presId="urn:microsoft.com/office/officeart/2005/8/layout/hierarchy1"/>
    <dgm:cxn modelId="{34A96905-D423-4FD0-B4F0-578BEC953908}" type="presParOf" srcId="{EE591C53-E386-4EFB-A63B-220D0E20BEB6}" destId="{14AA3627-73B0-4F6D-96DA-BE186C6C302A}" srcOrd="0" destOrd="0" presId="urn:microsoft.com/office/officeart/2005/8/layout/hierarchy1"/>
    <dgm:cxn modelId="{9D30B069-487C-4488-91B0-729105EC6FF8}" type="presParOf" srcId="{EE591C53-E386-4EFB-A63B-220D0E20BEB6}" destId="{C4606ADD-8EBD-4BAA-80FB-99563137EF65}" srcOrd="1" destOrd="0" presId="urn:microsoft.com/office/officeart/2005/8/layout/hierarchy1"/>
    <dgm:cxn modelId="{326DA21F-ED4C-4BF6-B47F-6D73F771E671}" type="presParOf" srcId="{3D143A69-3D79-4BC2-A88D-9DEE25F5DCE0}" destId="{8F25C093-5F4F-43EB-A987-8EE946B530C2}" srcOrd="1" destOrd="0" presId="urn:microsoft.com/office/officeart/2005/8/layout/hierarchy1"/>
    <dgm:cxn modelId="{6ADFBFA0-3EB4-4199-9388-204AC5A83CE4}" type="presParOf" srcId="{A9F6DF32-D12C-454D-A16C-953F3F27E83B}" destId="{7011FC01-375F-49EC-A378-29A48B429D03}" srcOrd="2" destOrd="0" presId="urn:microsoft.com/office/officeart/2005/8/layout/hierarchy1"/>
    <dgm:cxn modelId="{A0E166F0-E4BA-4DC7-95AB-3A661F3DE41C}" type="presParOf" srcId="{A9F6DF32-D12C-454D-A16C-953F3F27E83B}" destId="{175E877A-85F1-40B9-83DF-7C63D7BFCA46}" srcOrd="3" destOrd="0" presId="urn:microsoft.com/office/officeart/2005/8/layout/hierarchy1"/>
    <dgm:cxn modelId="{FD5B3204-9F9F-43DF-8F17-04D249518204}" type="presParOf" srcId="{175E877A-85F1-40B9-83DF-7C63D7BFCA46}" destId="{9432E546-EF9E-42FB-9970-6BBA4F165C2B}" srcOrd="0" destOrd="0" presId="urn:microsoft.com/office/officeart/2005/8/layout/hierarchy1"/>
    <dgm:cxn modelId="{422297C9-CBD4-4429-A76A-81CFB0E89DF8}" type="presParOf" srcId="{9432E546-EF9E-42FB-9970-6BBA4F165C2B}" destId="{8A7D0F6B-4348-43A2-9100-89250EC0E21B}" srcOrd="0" destOrd="0" presId="urn:microsoft.com/office/officeart/2005/8/layout/hierarchy1"/>
    <dgm:cxn modelId="{85FAB9E2-6C0C-481F-B321-9E49FA34F454}" type="presParOf" srcId="{9432E546-EF9E-42FB-9970-6BBA4F165C2B}" destId="{FAA3143B-73AE-4A48-BB80-5EC8734D74EC}" srcOrd="1" destOrd="0" presId="urn:microsoft.com/office/officeart/2005/8/layout/hierarchy1"/>
    <dgm:cxn modelId="{9C3362E1-3A12-48C8-BC0B-EB64E4370217}" type="presParOf" srcId="{175E877A-85F1-40B9-83DF-7C63D7BFCA46}" destId="{6A60D4F5-3883-4865-AAF2-23C3BACC8849}" srcOrd="1" destOrd="0" presId="urn:microsoft.com/office/officeart/2005/8/layout/hierarchy1"/>
    <dgm:cxn modelId="{0003595D-CEF2-48B1-924B-1E22DE8B00AD}" type="presParOf" srcId="{6A60D4F5-3883-4865-AAF2-23C3BACC8849}" destId="{70D2ACEB-28D5-4FDA-85EF-1FBFAE65CD16}" srcOrd="0" destOrd="0" presId="urn:microsoft.com/office/officeart/2005/8/layout/hierarchy1"/>
    <dgm:cxn modelId="{ED858710-F3D2-49A3-B4F9-146340AC2459}" type="presParOf" srcId="{6A60D4F5-3883-4865-AAF2-23C3BACC8849}" destId="{16C8AEDC-E407-4635-B8BA-028885D5B4AA}" srcOrd="1" destOrd="0" presId="urn:microsoft.com/office/officeart/2005/8/layout/hierarchy1"/>
    <dgm:cxn modelId="{4256B54E-D6F9-42B3-88CD-B84E03F18461}" type="presParOf" srcId="{16C8AEDC-E407-4635-B8BA-028885D5B4AA}" destId="{03EA1C86-4398-4F94-8864-5B7F9C6C7835}" srcOrd="0" destOrd="0" presId="urn:microsoft.com/office/officeart/2005/8/layout/hierarchy1"/>
    <dgm:cxn modelId="{29CB0C27-6787-4295-BF67-6A4C87FE9AF6}" type="presParOf" srcId="{03EA1C86-4398-4F94-8864-5B7F9C6C7835}" destId="{EC512B44-BCB8-40B9-A545-7EB6B335746B}" srcOrd="0" destOrd="0" presId="urn:microsoft.com/office/officeart/2005/8/layout/hierarchy1"/>
    <dgm:cxn modelId="{859BF69B-A3E8-4ACD-AE1A-D7AF11BA0680}" type="presParOf" srcId="{03EA1C86-4398-4F94-8864-5B7F9C6C7835}" destId="{CACB75BA-8CF4-42FE-8D54-B0DDFDF56BAC}" srcOrd="1" destOrd="0" presId="urn:microsoft.com/office/officeart/2005/8/layout/hierarchy1"/>
    <dgm:cxn modelId="{E2AD9FD5-0224-49A3-8932-2D76B5C47892}" type="presParOf" srcId="{16C8AEDC-E407-4635-B8BA-028885D5B4AA}" destId="{040F5529-329C-405C-A8D1-ABC1E0B6BCAD}" srcOrd="1" destOrd="0" presId="urn:microsoft.com/office/officeart/2005/8/layout/hierarchy1"/>
    <dgm:cxn modelId="{0494115D-9FFB-49A4-B8C3-782F04935BD8}" type="presParOf" srcId="{6A60D4F5-3883-4865-AAF2-23C3BACC8849}" destId="{C6543014-18A3-46F6-817C-604774F13458}" srcOrd="2" destOrd="0" presId="urn:microsoft.com/office/officeart/2005/8/layout/hierarchy1"/>
    <dgm:cxn modelId="{3BE6D5FE-CA13-483E-9BB2-A8A71B9A0A30}" type="presParOf" srcId="{6A60D4F5-3883-4865-AAF2-23C3BACC8849}" destId="{F264B73C-EB78-43AD-8661-A6034E00FD51}" srcOrd="3" destOrd="0" presId="urn:microsoft.com/office/officeart/2005/8/layout/hierarchy1"/>
    <dgm:cxn modelId="{40206057-9786-4EAE-9B9E-A789278B62CC}" type="presParOf" srcId="{F264B73C-EB78-43AD-8661-A6034E00FD51}" destId="{73B0516B-45A6-4327-ACF5-0312D17D9B8E}" srcOrd="0" destOrd="0" presId="urn:microsoft.com/office/officeart/2005/8/layout/hierarchy1"/>
    <dgm:cxn modelId="{82CA0F65-BFDC-4989-8FCE-058BF7B03FA2}" type="presParOf" srcId="{73B0516B-45A6-4327-ACF5-0312D17D9B8E}" destId="{638D284C-D051-4B54-9F65-6E8364B6204A}" srcOrd="0" destOrd="0" presId="urn:microsoft.com/office/officeart/2005/8/layout/hierarchy1"/>
    <dgm:cxn modelId="{5EC067E1-3C02-4BC1-B452-20497CA2D562}" type="presParOf" srcId="{73B0516B-45A6-4327-ACF5-0312D17D9B8E}" destId="{20FB6DA8-A444-4C4A-AD2B-38EBC25E931B}" srcOrd="1" destOrd="0" presId="urn:microsoft.com/office/officeart/2005/8/layout/hierarchy1"/>
    <dgm:cxn modelId="{2D1F2413-E5BE-4ECD-BCF6-D53F2E665626}" type="presParOf" srcId="{F264B73C-EB78-43AD-8661-A6034E00FD51}" destId="{1C60C855-8131-46E0-A211-418A985717F5}" srcOrd="1" destOrd="0" presId="urn:microsoft.com/office/officeart/2005/8/layout/hierarchy1"/>
    <dgm:cxn modelId="{00758BD5-6070-4365-A082-196C18A7DC6B}" type="presParOf" srcId="{6A60D4F5-3883-4865-AAF2-23C3BACC8849}" destId="{61CC2941-F8F3-4C22-B414-7E701D81494C}" srcOrd="4" destOrd="0" presId="urn:microsoft.com/office/officeart/2005/8/layout/hierarchy1"/>
    <dgm:cxn modelId="{3AEC7FC2-2517-43B8-A312-9F3026914F83}" type="presParOf" srcId="{6A60D4F5-3883-4865-AAF2-23C3BACC8849}" destId="{AF698728-5776-47AC-86A9-A198C7B4B945}" srcOrd="5" destOrd="0" presId="urn:microsoft.com/office/officeart/2005/8/layout/hierarchy1"/>
    <dgm:cxn modelId="{E6516B61-D93B-42F6-A98D-C62E27E60B2C}" type="presParOf" srcId="{AF698728-5776-47AC-86A9-A198C7B4B945}" destId="{C473CD88-D5C3-45B7-9F50-43D5493BCA76}" srcOrd="0" destOrd="0" presId="urn:microsoft.com/office/officeart/2005/8/layout/hierarchy1"/>
    <dgm:cxn modelId="{C5F669A5-3EBD-4D22-9D60-2B0E6D1AAFD9}" type="presParOf" srcId="{C473CD88-D5C3-45B7-9F50-43D5493BCA76}" destId="{ABF3ED6D-E303-4AEE-AED6-2CAA5832A778}" srcOrd="0" destOrd="0" presId="urn:microsoft.com/office/officeart/2005/8/layout/hierarchy1"/>
    <dgm:cxn modelId="{EA1DC195-8F8F-4C98-A914-3C198876F9D2}" type="presParOf" srcId="{C473CD88-D5C3-45B7-9F50-43D5493BCA76}" destId="{22D3EE95-3AAB-431D-A414-B7EA8DD4B0EA}" srcOrd="1" destOrd="0" presId="urn:microsoft.com/office/officeart/2005/8/layout/hierarchy1"/>
    <dgm:cxn modelId="{3AD944F2-2F18-4036-8892-ED1FB7999315}" type="presParOf" srcId="{AF698728-5776-47AC-86A9-A198C7B4B945}" destId="{26A7C5FC-590D-426A-89FD-4145D9B95616}" srcOrd="1" destOrd="0" presId="urn:microsoft.com/office/officeart/2005/8/layout/hierarchy1"/>
    <dgm:cxn modelId="{D10905F1-2ADA-442E-9AE9-9AF31A091331}" type="presParOf" srcId="{6A60D4F5-3883-4865-AAF2-23C3BACC8849}" destId="{04813C34-B616-453A-AC6B-0DA5F66C4BF4}" srcOrd="6" destOrd="0" presId="urn:microsoft.com/office/officeart/2005/8/layout/hierarchy1"/>
    <dgm:cxn modelId="{F54F152E-8A63-452A-945F-B2FAB7E1896B}" type="presParOf" srcId="{6A60D4F5-3883-4865-AAF2-23C3BACC8849}" destId="{EDC4AD0F-124D-45FF-952B-D5A155C2C660}" srcOrd="7" destOrd="0" presId="urn:microsoft.com/office/officeart/2005/8/layout/hierarchy1"/>
    <dgm:cxn modelId="{FBE8FD10-C0AE-4FA9-8918-56D7B50EC523}" type="presParOf" srcId="{EDC4AD0F-124D-45FF-952B-D5A155C2C660}" destId="{DB27C4F6-ED49-4C25-91BF-8246DC7C5FBD}" srcOrd="0" destOrd="0" presId="urn:microsoft.com/office/officeart/2005/8/layout/hierarchy1"/>
    <dgm:cxn modelId="{AC7E6DF3-6436-422A-AC91-614739CC8ABE}" type="presParOf" srcId="{DB27C4F6-ED49-4C25-91BF-8246DC7C5FBD}" destId="{5268583C-0612-4797-A72F-E92B5719FD47}" srcOrd="0" destOrd="0" presId="urn:microsoft.com/office/officeart/2005/8/layout/hierarchy1"/>
    <dgm:cxn modelId="{8B9575FB-5A44-436D-853C-8C200C8389AD}" type="presParOf" srcId="{DB27C4F6-ED49-4C25-91BF-8246DC7C5FBD}" destId="{2BDB15CD-9E53-4B1A-A56E-03BE3F58ADFF}" srcOrd="1" destOrd="0" presId="urn:microsoft.com/office/officeart/2005/8/layout/hierarchy1"/>
    <dgm:cxn modelId="{DD54B508-6AC6-4FF0-A01D-341E3FE143B6}" type="presParOf" srcId="{EDC4AD0F-124D-45FF-952B-D5A155C2C660}" destId="{0EC46B4A-06A3-49C0-9E26-C80937FEC2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4E693-F25E-4957-AD78-065F8D144CB9}">
      <dsp:nvSpPr>
        <dsp:cNvPr id="0" name=""/>
        <dsp:cNvSpPr/>
      </dsp:nvSpPr>
      <dsp:spPr>
        <a:xfrm>
          <a:off x="5485328" y="1849355"/>
          <a:ext cx="91440" cy="268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0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DABC2-C13B-48C0-BAB6-77C651B7FB18}">
      <dsp:nvSpPr>
        <dsp:cNvPr id="0" name=""/>
        <dsp:cNvSpPr/>
      </dsp:nvSpPr>
      <dsp:spPr>
        <a:xfrm>
          <a:off x="4270477" y="1007739"/>
          <a:ext cx="1260570" cy="256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64"/>
              </a:lnTo>
              <a:lnTo>
                <a:pt x="1260570" y="171064"/>
              </a:lnTo>
              <a:lnTo>
                <a:pt x="1260570" y="2564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5BB06-0D43-4895-BDC1-CF9F8E443200}">
      <dsp:nvSpPr>
        <dsp:cNvPr id="0" name=""/>
        <dsp:cNvSpPr/>
      </dsp:nvSpPr>
      <dsp:spPr>
        <a:xfrm>
          <a:off x="4404717" y="2702551"/>
          <a:ext cx="563165" cy="26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44"/>
              </a:lnTo>
              <a:lnTo>
                <a:pt x="563165" y="182644"/>
              </a:lnTo>
              <a:lnTo>
                <a:pt x="563165" y="2680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B7673-D3CD-4340-B1B1-ADBD243E4004}">
      <dsp:nvSpPr>
        <dsp:cNvPr id="0" name=""/>
        <dsp:cNvSpPr/>
      </dsp:nvSpPr>
      <dsp:spPr>
        <a:xfrm>
          <a:off x="3841551" y="2702551"/>
          <a:ext cx="563165" cy="268015"/>
        </a:xfrm>
        <a:custGeom>
          <a:avLst/>
          <a:gdLst/>
          <a:ahLst/>
          <a:cxnLst/>
          <a:rect l="0" t="0" r="0" b="0"/>
          <a:pathLst>
            <a:path>
              <a:moveTo>
                <a:pt x="563165" y="0"/>
              </a:moveTo>
              <a:lnTo>
                <a:pt x="563165" y="182644"/>
              </a:lnTo>
              <a:lnTo>
                <a:pt x="0" y="182644"/>
              </a:lnTo>
              <a:lnTo>
                <a:pt x="0" y="2680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3E5A2-CEAC-49CB-B0E6-EA885410A4D2}">
      <dsp:nvSpPr>
        <dsp:cNvPr id="0" name=""/>
        <dsp:cNvSpPr/>
      </dsp:nvSpPr>
      <dsp:spPr>
        <a:xfrm>
          <a:off x="2996803" y="1849355"/>
          <a:ext cx="1407914" cy="26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44"/>
              </a:lnTo>
              <a:lnTo>
                <a:pt x="1407914" y="182644"/>
              </a:lnTo>
              <a:lnTo>
                <a:pt x="1407914" y="2680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D2BAD-7582-4053-8851-B31CCAF21C31}">
      <dsp:nvSpPr>
        <dsp:cNvPr id="0" name=""/>
        <dsp:cNvSpPr/>
      </dsp:nvSpPr>
      <dsp:spPr>
        <a:xfrm>
          <a:off x="1588889" y="2702551"/>
          <a:ext cx="1126331" cy="26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44"/>
              </a:lnTo>
              <a:lnTo>
                <a:pt x="1126331" y="182644"/>
              </a:lnTo>
              <a:lnTo>
                <a:pt x="1126331" y="2680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6B3EB-736F-4FAC-A3C4-2926105B83A8}">
      <dsp:nvSpPr>
        <dsp:cNvPr id="0" name=""/>
        <dsp:cNvSpPr/>
      </dsp:nvSpPr>
      <dsp:spPr>
        <a:xfrm>
          <a:off x="1543169" y="2702551"/>
          <a:ext cx="91440" cy="268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0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B3659-8CD6-48F8-9E96-351A5327EFCA}">
      <dsp:nvSpPr>
        <dsp:cNvPr id="0" name=""/>
        <dsp:cNvSpPr/>
      </dsp:nvSpPr>
      <dsp:spPr>
        <a:xfrm>
          <a:off x="462557" y="2702551"/>
          <a:ext cx="1126331" cy="268015"/>
        </a:xfrm>
        <a:custGeom>
          <a:avLst/>
          <a:gdLst/>
          <a:ahLst/>
          <a:cxnLst/>
          <a:rect l="0" t="0" r="0" b="0"/>
          <a:pathLst>
            <a:path>
              <a:moveTo>
                <a:pt x="1126331" y="0"/>
              </a:moveTo>
              <a:lnTo>
                <a:pt x="1126331" y="182644"/>
              </a:lnTo>
              <a:lnTo>
                <a:pt x="0" y="182644"/>
              </a:lnTo>
              <a:lnTo>
                <a:pt x="0" y="2680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2613-5B02-463E-8547-E9F54855E40A}">
      <dsp:nvSpPr>
        <dsp:cNvPr id="0" name=""/>
        <dsp:cNvSpPr/>
      </dsp:nvSpPr>
      <dsp:spPr>
        <a:xfrm>
          <a:off x="1588889" y="1849355"/>
          <a:ext cx="1407914" cy="268015"/>
        </a:xfrm>
        <a:custGeom>
          <a:avLst/>
          <a:gdLst/>
          <a:ahLst/>
          <a:cxnLst/>
          <a:rect l="0" t="0" r="0" b="0"/>
          <a:pathLst>
            <a:path>
              <a:moveTo>
                <a:pt x="1407914" y="0"/>
              </a:moveTo>
              <a:lnTo>
                <a:pt x="1407914" y="182644"/>
              </a:lnTo>
              <a:lnTo>
                <a:pt x="0" y="182644"/>
              </a:lnTo>
              <a:lnTo>
                <a:pt x="0" y="2680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2F135-6A03-46E9-9527-88BEC47F3BA4}">
      <dsp:nvSpPr>
        <dsp:cNvPr id="0" name=""/>
        <dsp:cNvSpPr/>
      </dsp:nvSpPr>
      <dsp:spPr>
        <a:xfrm>
          <a:off x="2996803" y="1007739"/>
          <a:ext cx="1273674" cy="256434"/>
        </a:xfrm>
        <a:custGeom>
          <a:avLst/>
          <a:gdLst/>
          <a:ahLst/>
          <a:cxnLst/>
          <a:rect l="0" t="0" r="0" b="0"/>
          <a:pathLst>
            <a:path>
              <a:moveTo>
                <a:pt x="1273674" y="0"/>
              </a:moveTo>
              <a:lnTo>
                <a:pt x="1273674" y="171064"/>
              </a:lnTo>
              <a:lnTo>
                <a:pt x="0" y="171064"/>
              </a:lnTo>
              <a:lnTo>
                <a:pt x="0" y="2564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2222D-F77D-46F8-9DBE-DB83B6F950CE}">
      <dsp:nvSpPr>
        <dsp:cNvPr id="0" name=""/>
        <dsp:cNvSpPr/>
      </dsp:nvSpPr>
      <dsp:spPr>
        <a:xfrm>
          <a:off x="3809706" y="422559"/>
          <a:ext cx="921543" cy="5851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03C23-6265-41CE-98CC-794EA256C8EA}">
      <dsp:nvSpPr>
        <dsp:cNvPr id="0" name=""/>
        <dsp:cNvSpPr/>
      </dsp:nvSpPr>
      <dsp:spPr>
        <a:xfrm>
          <a:off x="3912099" y="519833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Порушення постави</a:t>
          </a:r>
          <a:endParaRPr lang="ru-RU" sz="900" kern="1200" dirty="0"/>
        </a:p>
      </dsp:txBody>
      <dsp:txXfrm>
        <a:off x="3929238" y="536972"/>
        <a:ext cx="887265" cy="550902"/>
      </dsp:txXfrm>
    </dsp:sp>
    <dsp:sp modelId="{51ADF68D-228F-4AA3-BC28-9A84FFDCB65D}">
      <dsp:nvSpPr>
        <dsp:cNvPr id="0" name=""/>
        <dsp:cNvSpPr/>
      </dsp:nvSpPr>
      <dsp:spPr>
        <a:xfrm>
          <a:off x="2536031" y="1264174"/>
          <a:ext cx="921543" cy="585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6423F-570B-43BA-9D27-DD41509AAEC8}">
      <dsp:nvSpPr>
        <dsp:cNvPr id="0" name=""/>
        <dsp:cNvSpPr/>
      </dsp:nvSpPr>
      <dsp:spPr>
        <a:xfrm>
          <a:off x="2638425" y="1361448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В сагітальній площині</a:t>
          </a:r>
          <a:endParaRPr lang="ru-RU" sz="900" kern="1200" dirty="0"/>
        </a:p>
      </dsp:txBody>
      <dsp:txXfrm>
        <a:off x="2655564" y="1378587"/>
        <a:ext cx="887265" cy="550902"/>
      </dsp:txXfrm>
    </dsp:sp>
    <dsp:sp modelId="{A01E8DBB-90BC-4BCF-90C9-7FC768E49A1D}">
      <dsp:nvSpPr>
        <dsp:cNvPr id="0" name=""/>
        <dsp:cNvSpPr/>
      </dsp:nvSpPr>
      <dsp:spPr>
        <a:xfrm>
          <a:off x="1128117" y="2117370"/>
          <a:ext cx="921543" cy="585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D4BF8-2D0C-448D-87BF-BD924C2C18C4}">
      <dsp:nvSpPr>
        <dsp:cNvPr id="0" name=""/>
        <dsp:cNvSpPr/>
      </dsp:nvSpPr>
      <dsp:spPr>
        <a:xfrm>
          <a:off x="1230510" y="2214644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Зі збільшенням фізіологічних викривлень</a:t>
          </a:r>
          <a:endParaRPr lang="ru-RU" sz="900" kern="1200" dirty="0"/>
        </a:p>
      </dsp:txBody>
      <dsp:txXfrm>
        <a:off x="1247649" y="2231783"/>
        <a:ext cx="887265" cy="550902"/>
      </dsp:txXfrm>
    </dsp:sp>
    <dsp:sp modelId="{65B8BD34-F5DD-48ED-AAD4-51C517587D73}">
      <dsp:nvSpPr>
        <dsp:cNvPr id="0" name=""/>
        <dsp:cNvSpPr/>
      </dsp:nvSpPr>
      <dsp:spPr>
        <a:xfrm>
          <a:off x="1785" y="2970566"/>
          <a:ext cx="921543" cy="585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42DC9-544D-428C-BE28-6CDBDA5D28C9}">
      <dsp:nvSpPr>
        <dsp:cNvPr id="0" name=""/>
        <dsp:cNvSpPr/>
      </dsp:nvSpPr>
      <dsp:spPr>
        <a:xfrm>
          <a:off x="104179" y="3067840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err="1" smtClean="0"/>
            <a:t>Кругло-вогнута</a:t>
          </a:r>
          <a:r>
            <a:rPr lang="uk-UA" sz="900" kern="1200" dirty="0" smtClean="0"/>
            <a:t> спина</a:t>
          </a:r>
          <a:endParaRPr lang="ru-RU" sz="900" kern="1200" dirty="0"/>
        </a:p>
      </dsp:txBody>
      <dsp:txXfrm>
        <a:off x="121318" y="3084979"/>
        <a:ext cx="887265" cy="550902"/>
      </dsp:txXfrm>
    </dsp:sp>
    <dsp:sp modelId="{5A14535E-3E44-49D0-9587-46BD61954875}">
      <dsp:nvSpPr>
        <dsp:cNvPr id="0" name=""/>
        <dsp:cNvSpPr/>
      </dsp:nvSpPr>
      <dsp:spPr>
        <a:xfrm>
          <a:off x="1128117" y="2970566"/>
          <a:ext cx="921543" cy="585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FFD3A-A329-4C27-B570-48D6EEB32D8D}">
      <dsp:nvSpPr>
        <dsp:cNvPr id="0" name=""/>
        <dsp:cNvSpPr/>
      </dsp:nvSpPr>
      <dsp:spPr>
        <a:xfrm>
          <a:off x="1230510" y="3067840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Сутула спина</a:t>
          </a:r>
          <a:endParaRPr lang="ru-RU" sz="900" kern="1200" dirty="0"/>
        </a:p>
      </dsp:txBody>
      <dsp:txXfrm>
        <a:off x="1247649" y="3084979"/>
        <a:ext cx="887265" cy="550902"/>
      </dsp:txXfrm>
    </dsp:sp>
    <dsp:sp modelId="{5378BD92-1552-4269-B25C-9E35224CD15F}">
      <dsp:nvSpPr>
        <dsp:cNvPr id="0" name=""/>
        <dsp:cNvSpPr/>
      </dsp:nvSpPr>
      <dsp:spPr>
        <a:xfrm>
          <a:off x="2254448" y="2970566"/>
          <a:ext cx="921543" cy="585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6A7D9-DFB0-4032-A112-2695DE9F915A}">
      <dsp:nvSpPr>
        <dsp:cNvPr id="0" name=""/>
        <dsp:cNvSpPr/>
      </dsp:nvSpPr>
      <dsp:spPr>
        <a:xfrm>
          <a:off x="2356842" y="3067840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Кругла спина</a:t>
          </a:r>
          <a:endParaRPr lang="ru-RU" sz="900" kern="1200" dirty="0"/>
        </a:p>
      </dsp:txBody>
      <dsp:txXfrm>
        <a:off x="2373981" y="3084979"/>
        <a:ext cx="887265" cy="550902"/>
      </dsp:txXfrm>
    </dsp:sp>
    <dsp:sp modelId="{E715B71C-0378-4418-BAF5-E8D94D88321E}">
      <dsp:nvSpPr>
        <dsp:cNvPr id="0" name=""/>
        <dsp:cNvSpPr/>
      </dsp:nvSpPr>
      <dsp:spPr>
        <a:xfrm>
          <a:off x="3943945" y="2117370"/>
          <a:ext cx="921543" cy="585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0C541-BBDF-4E69-8814-733D7F7D77A4}">
      <dsp:nvSpPr>
        <dsp:cNvPr id="0" name=""/>
        <dsp:cNvSpPr/>
      </dsp:nvSpPr>
      <dsp:spPr>
        <a:xfrm>
          <a:off x="4046339" y="2214644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Зі зменшенням фізіологічних викривлень</a:t>
          </a:r>
          <a:endParaRPr lang="ru-RU" sz="900" kern="1200" dirty="0"/>
        </a:p>
      </dsp:txBody>
      <dsp:txXfrm>
        <a:off x="4063478" y="2231783"/>
        <a:ext cx="887265" cy="550902"/>
      </dsp:txXfrm>
    </dsp:sp>
    <dsp:sp modelId="{06B35BBE-AB55-411D-8897-59D1E9E4F6B3}">
      <dsp:nvSpPr>
        <dsp:cNvPr id="0" name=""/>
        <dsp:cNvSpPr/>
      </dsp:nvSpPr>
      <dsp:spPr>
        <a:xfrm>
          <a:off x="3380779" y="2970566"/>
          <a:ext cx="921543" cy="585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0C37A-BB79-4435-B344-90FAE9717A8A}">
      <dsp:nvSpPr>
        <dsp:cNvPr id="0" name=""/>
        <dsp:cNvSpPr/>
      </dsp:nvSpPr>
      <dsp:spPr>
        <a:xfrm>
          <a:off x="3483173" y="3067840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Плоска спина</a:t>
          </a:r>
          <a:endParaRPr lang="ru-RU" sz="900" kern="1200" dirty="0"/>
        </a:p>
      </dsp:txBody>
      <dsp:txXfrm>
        <a:off x="3500312" y="3084979"/>
        <a:ext cx="887265" cy="550902"/>
      </dsp:txXfrm>
    </dsp:sp>
    <dsp:sp modelId="{0FAF33D8-5F1C-49EA-B9EB-98D2521C1EF5}">
      <dsp:nvSpPr>
        <dsp:cNvPr id="0" name=""/>
        <dsp:cNvSpPr/>
      </dsp:nvSpPr>
      <dsp:spPr>
        <a:xfrm>
          <a:off x="4507110" y="2970566"/>
          <a:ext cx="921543" cy="585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C21CC-56AE-4968-8CAF-A6307686168D}">
      <dsp:nvSpPr>
        <dsp:cNvPr id="0" name=""/>
        <dsp:cNvSpPr/>
      </dsp:nvSpPr>
      <dsp:spPr>
        <a:xfrm>
          <a:off x="4609504" y="3067840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Плоско-вгнута спина</a:t>
          </a:r>
          <a:endParaRPr lang="ru-RU" sz="900" kern="1200" dirty="0"/>
        </a:p>
      </dsp:txBody>
      <dsp:txXfrm>
        <a:off x="4626643" y="3084979"/>
        <a:ext cx="887265" cy="550902"/>
      </dsp:txXfrm>
    </dsp:sp>
    <dsp:sp modelId="{B06F3D34-8A1E-4AFB-B6CA-CA96440F3D5A}">
      <dsp:nvSpPr>
        <dsp:cNvPr id="0" name=""/>
        <dsp:cNvSpPr/>
      </dsp:nvSpPr>
      <dsp:spPr>
        <a:xfrm>
          <a:off x="5070276" y="1264174"/>
          <a:ext cx="921543" cy="585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810B2-0016-41D4-BD17-110EE0F62092}">
      <dsp:nvSpPr>
        <dsp:cNvPr id="0" name=""/>
        <dsp:cNvSpPr/>
      </dsp:nvSpPr>
      <dsp:spPr>
        <a:xfrm>
          <a:off x="5172670" y="1361448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У фронтальній площині</a:t>
          </a:r>
          <a:endParaRPr lang="ru-RU" sz="900" kern="1200" dirty="0"/>
        </a:p>
      </dsp:txBody>
      <dsp:txXfrm>
        <a:off x="5189809" y="1378587"/>
        <a:ext cx="887265" cy="550902"/>
      </dsp:txXfrm>
    </dsp:sp>
    <dsp:sp modelId="{37AAA96F-D7C7-4173-BF7B-5C00BE043D3C}">
      <dsp:nvSpPr>
        <dsp:cNvPr id="0" name=""/>
        <dsp:cNvSpPr/>
      </dsp:nvSpPr>
      <dsp:spPr>
        <a:xfrm>
          <a:off x="5070276" y="2117370"/>
          <a:ext cx="921543" cy="585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69520-A77B-4A50-B0B8-4321730693EC}">
      <dsp:nvSpPr>
        <dsp:cNvPr id="0" name=""/>
        <dsp:cNvSpPr/>
      </dsp:nvSpPr>
      <dsp:spPr>
        <a:xfrm>
          <a:off x="5172670" y="2214644"/>
          <a:ext cx="921543" cy="585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Асиметрична постава</a:t>
          </a:r>
          <a:endParaRPr lang="ru-RU" sz="900" kern="1200" dirty="0"/>
        </a:p>
      </dsp:txBody>
      <dsp:txXfrm>
        <a:off x="5189809" y="2231783"/>
        <a:ext cx="887265" cy="550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порно-рухова система людини — опис, будова, функ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0"/>
            <a:ext cx="7551930" cy="689113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916832"/>
            <a:ext cx="604867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Лекція</a:t>
            </a:r>
            <a:r>
              <a:rPr lang="ru-RU" sz="3600" b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4 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ЛФК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при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захворюваннях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та травмах опорно-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рухового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апарату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512168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cs typeface="Times New Roman" pitchFamily="18" charset="0"/>
              </a:rPr>
              <a:t>о</a:t>
            </a:r>
            <a:r>
              <a:rPr lang="ru-RU" i="1" dirty="0" err="1" smtClean="0"/>
              <a:t>собливості</a:t>
            </a:r>
            <a:r>
              <a:rPr lang="ru-RU" i="1" dirty="0" smtClean="0"/>
              <a:t> </a:t>
            </a:r>
            <a:r>
              <a:rPr lang="ru-RU" i="1" dirty="0"/>
              <a:t>ЛФК при </a:t>
            </a:r>
            <a:r>
              <a:rPr lang="ru-RU" i="1" dirty="0" err="1"/>
              <a:t>порушеннях</a:t>
            </a:r>
            <a:r>
              <a:rPr lang="ru-RU" i="1" dirty="0"/>
              <a:t> </a:t>
            </a:r>
            <a:r>
              <a:rPr lang="ru-RU" i="1" dirty="0" err="1"/>
              <a:t>постави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Гімнастичні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стоячи,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упорі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стоячи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рук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вихідного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кожному конкретному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характером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поставленими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лікувальної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гімнастики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30-45 хв.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10-12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3-4 рази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Весь цикл занять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поділяється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підготовчий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підготовчому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правильну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поставу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фізіологічні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передумови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 основному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завершується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З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лікувальної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гімнастики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загальнорозвиваючі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неправильної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нормалізації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кута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нахилу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таза,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виправленню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вигинів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хребта,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грудної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клітки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симетричному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плечового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пояса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Основою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нормалізації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взаєморозташування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природного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м'язового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корсета.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Найкращими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вихідними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розвантаження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хребта,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животі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і, особливо,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упорі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стоячи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цілеспрямовано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відділи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хребта.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названих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вихідних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симетричними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чергуватися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розслабленням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дихальними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67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cs typeface="Times New Roman" pitchFamily="18" charset="0"/>
              </a:rPr>
              <a:t>о</a:t>
            </a:r>
            <a:r>
              <a:rPr lang="ru-RU" i="1" dirty="0" err="1" smtClean="0"/>
              <a:t>птимальні</a:t>
            </a:r>
            <a:r>
              <a:rPr lang="ru-RU" i="1" dirty="0" smtClean="0"/>
              <a:t> </a:t>
            </a:r>
            <a:r>
              <a:rPr lang="ru-RU" i="1" dirty="0" err="1" smtClean="0"/>
              <a:t>вправи</a:t>
            </a:r>
            <a:r>
              <a:rPr lang="ru-RU" i="1" dirty="0" smtClean="0"/>
              <a:t> при </a:t>
            </a:r>
            <a:r>
              <a:rPr lang="ru-RU" i="1" dirty="0" err="1" smtClean="0"/>
              <a:t>порушеннях</a:t>
            </a:r>
            <a:r>
              <a:rPr lang="ru-RU" i="1" dirty="0" smtClean="0"/>
              <a:t> </a:t>
            </a:r>
            <a:r>
              <a:rPr lang="ru-RU" i="1" dirty="0" err="1" smtClean="0"/>
              <a:t>постави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виду дефекту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добирають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сутулості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грудного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кіфозу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зміцнювати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м'язи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розгинання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корпуса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вихідних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животі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упорі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стоячи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долонях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передпліччях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витягнутих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руках).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Розгинання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положеннями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рук, з предметами,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обтяженням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поперекового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лордозу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зміцнювати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м'язи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живота,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ногами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"велосипед",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піднімання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лежачи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викривлень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хребта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 живота,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рекомендуються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невеликим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обтяженням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(гантелями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0,5-1 кг).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асиметричної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симетричні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врівноважують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м’язовий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тонус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опуклому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ввігнутому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хребта.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Колові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руками назад,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згинання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рук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потилиці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плечей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вправами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крилоподібних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лопатках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Навичка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позних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рефлексів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вивченими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них є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шийно-тонічні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рефлекси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Так, коли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опускає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голову вниз, 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понижується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тонус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плечового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поясу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верхньої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підтримують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 вертикальному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спина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дугоподібної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зводяться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вперед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вип’ячується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живіт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При прямому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мимовільно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вправам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тренують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приділяти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статичну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витривалість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шиї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утриманням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дерев’яних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кружечків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мішечків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вагою у 200-300 г,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наповнених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дрібними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камінцями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піском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сіллю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тренування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дзеркалом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контроль тих,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один за одним;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правильної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стоячи спиною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вертикальної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дверей),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упираючись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потилицею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спиною,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сідницями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п'ятками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дефекту за командою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інструктора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Коригуючи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чергуються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розслабленням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дихальними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вправами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/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43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ru-RU" i="1" dirty="0" err="1" smtClean="0"/>
              <a:t>принципи</a:t>
            </a:r>
            <a:r>
              <a:rPr lang="ru-RU" i="1" dirty="0" smtClean="0"/>
              <a:t> ЛФК при </a:t>
            </a:r>
            <a:r>
              <a:rPr lang="ru-RU" i="1" dirty="0" err="1" smtClean="0"/>
              <a:t>порушеннях</a:t>
            </a:r>
            <a:r>
              <a:rPr lang="ru-RU" i="1" dirty="0" smtClean="0"/>
              <a:t> </a:t>
            </a:r>
            <a:r>
              <a:rPr lang="ru-RU" i="1" dirty="0" err="1" smtClean="0"/>
              <a:t>постави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При </a:t>
            </a:r>
            <a:r>
              <a:rPr lang="ru-RU" sz="1600" dirty="0" err="1"/>
              <a:t>підборі</a:t>
            </a:r>
            <a:r>
              <a:rPr lang="ru-RU" sz="1600" dirty="0"/>
              <a:t> </a:t>
            </a:r>
            <a:r>
              <a:rPr lang="ru-RU" sz="1600" dirty="0" err="1"/>
              <a:t>засобів</a:t>
            </a:r>
            <a:r>
              <a:rPr lang="ru-RU" sz="1600" dirty="0"/>
              <a:t> ЛФК для </a:t>
            </a:r>
            <a:r>
              <a:rPr lang="ru-RU" sz="1600" dirty="0" err="1"/>
              <a:t>вирішення</a:t>
            </a:r>
            <a:r>
              <a:rPr lang="ru-RU" sz="1600" dirty="0"/>
              <a:t> </a:t>
            </a:r>
            <a:r>
              <a:rPr lang="ru-RU" sz="1600" dirty="0" err="1"/>
              <a:t>завдання</a:t>
            </a:r>
            <a:r>
              <a:rPr lang="ru-RU" sz="1600" dirty="0"/>
              <a:t> </a:t>
            </a:r>
            <a:r>
              <a:rPr lang="ru-RU" sz="1600" dirty="0" err="1"/>
              <a:t>ліквідації</a:t>
            </a:r>
            <a:r>
              <a:rPr lang="ru-RU" sz="1600" dirty="0"/>
              <a:t> </a:t>
            </a:r>
            <a:r>
              <a:rPr lang="ru-RU" sz="1600" dirty="0" err="1"/>
              <a:t>порушень</a:t>
            </a:r>
            <a:r>
              <a:rPr lang="ru-RU" sz="1600" dirty="0"/>
              <a:t> </a:t>
            </a:r>
            <a:r>
              <a:rPr lang="ru-RU" sz="1600" dirty="0" err="1"/>
              <a:t>постави</a:t>
            </a:r>
            <a:r>
              <a:rPr lang="ru-RU" sz="1600" dirty="0"/>
              <a:t>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дотримуватись</a:t>
            </a:r>
            <a:r>
              <a:rPr lang="ru-RU" sz="1600" dirty="0"/>
              <a:t> </a:t>
            </a:r>
            <a:r>
              <a:rPr lang="ru-RU" sz="1600" dirty="0" err="1"/>
              <a:t>наступних</a:t>
            </a:r>
            <a:r>
              <a:rPr lang="ru-RU" sz="1600" dirty="0"/>
              <a:t> </a:t>
            </a:r>
            <a:r>
              <a:rPr lang="ru-RU" sz="1600" i="1" dirty="0" err="1"/>
              <a:t>принципів</a:t>
            </a:r>
            <a:r>
              <a:rPr lang="ru-RU" sz="1600" dirty="0"/>
              <a:t>: </a:t>
            </a:r>
          </a:p>
          <a:p>
            <a:pPr algn="just"/>
            <a:r>
              <a:rPr lang="uk-UA" sz="1600" dirty="0" smtClean="0"/>
              <a:t>	- </a:t>
            </a:r>
            <a:r>
              <a:rPr lang="ru-RU" sz="1600" dirty="0" err="1"/>
              <a:t>мобілізації</a:t>
            </a:r>
            <a:r>
              <a:rPr lang="ru-RU" sz="1600" dirty="0"/>
              <a:t> хребетного </a:t>
            </a:r>
            <a:r>
              <a:rPr lang="ru-RU" sz="1600" dirty="0" err="1"/>
              <a:t>стовпа</a:t>
            </a:r>
            <a:r>
              <a:rPr lang="ru-RU" sz="1600" dirty="0"/>
              <a:t> (</a:t>
            </a:r>
            <a:r>
              <a:rPr lang="ru-RU" sz="1600" dirty="0" err="1"/>
              <a:t>реалізується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вправ</a:t>
            </a:r>
            <a:r>
              <a:rPr lang="ru-RU" sz="1600" dirty="0"/>
              <a:t>, </a:t>
            </a:r>
            <a:r>
              <a:rPr lang="ru-RU" sz="1600" dirty="0" err="1"/>
              <a:t>спрямованих</a:t>
            </a:r>
            <a:r>
              <a:rPr lang="ru-RU" sz="1600" dirty="0"/>
              <a:t> на </a:t>
            </a: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рухливості</a:t>
            </a:r>
            <a:r>
              <a:rPr lang="ru-RU" sz="1600" dirty="0"/>
              <a:t> в </a:t>
            </a:r>
            <a:r>
              <a:rPr lang="ru-RU" sz="1600" dirty="0" err="1"/>
              <a:t>зоні</a:t>
            </a:r>
            <a:r>
              <a:rPr lang="ru-RU" sz="1600" dirty="0"/>
              <a:t> </a:t>
            </a:r>
            <a:r>
              <a:rPr lang="ru-RU" sz="1600" dirty="0" err="1"/>
              <a:t>викривлення</a:t>
            </a:r>
            <a:r>
              <a:rPr lang="ru-RU" sz="1600" dirty="0"/>
              <a:t>);</a:t>
            </a:r>
          </a:p>
          <a:p>
            <a:pPr algn="just"/>
            <a:r>
              <a:rPr lang="uk-UA" sz="1600" dirty="0" smtClean="0"/>
              <a:t>	- </a:t>
            </a:r>
            <a:r>
              <a:rPr lang="ru-RU" sz="1600" dirty="0" err="1"/>
              <a:t>витяжіння</a:t>
            </a:r>
            <a:r>
              <a:rPr lang="ru-RU" sz="1600" dirty="0"/>
              <a:t> хребетного </a:t>
            </a:r>
            <a:r>
              <a:rPr lang="ru-RU" sz="1600" dirty="0" err="1"/>
              <a:t>стовпа</a:t>
            </a:r>
            <a:r>
              <a:rPr lang="ru-RU" sz="1600" dirty="0"/>
              <a:t> (</a:t>
            </a:r>
            <a:r>
              <a:rPr lang="ru-RU" sz="1600" dirty="0" err="1"/>
              <a:t>реалізується</a:t>
            </a:r>
            <a:r>
              <a:rPr lang="ru-RU" sz="1600" dirty="0"/>
              <a:t> через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фізичних</a:t>
            </a:r>
            <a:r>
              <a:rPr lang="ru-RU" sz="1600" dirty="0"/>
              <a:t> </a:t>
            </a:r>
            <a:r>
              <a:rPr lang="ru-RU" sz="1600" dirty="0" err="1"/>
              <a:t>вправ</a:t>
            </a:r>
            <a:r>
              <a:rPr lang="ru-RU" sz="1600" dirty="0"/>
              <a:t> на </a:t>
            </a:r>
            <a:r>
              <a:rPr lang="ru-RU" sz="1600" dirty="0" err="1"/>
              <a:t>розтягнення</a:t>
            </a:r>
            <a:r>
              <a:rPr lang="ru-RU" sz="1600" dirty="0"/>
              <a:t> </a:t>
            </a:r>
            <a:r>
              <a:rPr lang="ru-RU" sz="1600" dirty="0" err="1"/>
              <a:t>зв’язкового</a:t>
            </a:r>
            <a:r>
              <a:rPr lang="ru-RU" sz="1600" dirty="0"/>
              <a:t> </a:t>
            </a:r>
            <a:r>
              <a:rPr lang="ru-RU" sz="1600" dirty="0" err="1"/>
              <a:t>апарату</a:t>
            </a:r>
            <a:r>
              <a:rPr lang="ru-RU" sz="1600" dirty="0"/>
              <a:t> хребта);</a:t>
            </a:r>
          </a:p>
          <a:p>
            <a:pPr algn="just"/>
            <a:r>
              <a:rPr lang="ru-RU" sz="1600" dirty="0" err="1"/>
              <a:t>вигинання</a:t>
            </a:r>
            <a:r>
              <a:rPr lang="ru-RU" sz="1600" dirty="0"/>
              <a:t> хребетного </a:t>
            </a:r>
            <a:r>
              <a:rPr lang="ru-RU" sz="1600" dirty="0" err="1"/>
              <a:t>стовпа</a:t>
            </a:r>
            <a:r>
              <a:rPr lang="ru-RU" sz="1600" dirty="0"/>
              <a:t> в </a:t>
            </a:r>
            <a:r>
              <a:rPr lang="ru-RU" sz="1600" dirty="0" err="1"/>
              <a:t>напрямку</a:t>
            </a:r>
            <a:r>
              <a:rPr lang="ru-RU" sz="1600" dirty="0"/>
              <a:t> </a:t>
            </a:r>
            <a:r>
              <a:rPr lang="ru-RU" sz="1600" dirty="0" err="1"/>
              <a:t>викривлення</a:t>
            </a:r>
            <a:r>
              <a:rPr lang="ru-RU" sz="1600" dirty="0"/>
              <a:t>;</a:t>
            </a:r>
          </a:p>
          <a:p>
            <a:pPr algn="just"/>
            <a:r>
              <a:rPr lang="uk-UA" sz="1600" dirty="0" smtClean="0"/>
              <a:t>	-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м’язового</a:t>
            </a:r>
            <a:r>
              <a:rPr lang="ru-RU" sz="1600" dirty="0"/>
              <a:t> корсету (</a:t>
            </a:r>
            <a:r>
              <a:rPr lang="ru-RU" sz="1600" dirty="0" err="1"/>
              <a:t>реалізується</a:t>
            </a:r>
            <a:r>
              <a:rPr lang="ru-RU" sz="1600" dirty="0"/>
              <a:t> через </a:t>
            </a:r>
            <a:r>
              <a:rPr lang="ru-RU" sz="1600" dirty="0" err="1"/>
              <a:t>виконання</a:t>
            </a:r>
            <a:r>
              <a:rPr lang="ru-RU" sz="1600" dirty="0"/>
              <a:t> </a:t>
            </a:r>
            <a:r>
              <a:rPr lang="ru-RU" sz="1600" dirty="0" err="1"/>
              <a:t>фізичних</a:t>
            </a:r>
            <a:r>
              <a:rPr lang="ru-RU" sz="1600" dirty="0"/>
              <a:t> </a:t>
            </a:r>
            <a:r>
              <a:rPr lang="ru-RU" sz="1600" dirty="0" err="1"/>
              <a:t>вправ</a:t>
            </a:r>
            <a:r>
              <a:rPr lang="ru-RU" sz="1600" dirty="0"/>
              <a:t>, </a:t>
            </a:r>
            <a:r>
              <a:rPr lang="ru-RU" sz="1600" dirty="0" err="1"/>
              <a:t>спрямованих</a:t>
            </a:r>
            <a:r>
              <a:rPr lang="ru-RU" sz="1600" dirty="0"/>
              <a:t> на </a:t>
            </a:r>
            <a:r>
              <a:rPr lang="ru-RU" sz="1600" dirty="0" err="1"/>
              <a:t>зміцнення</a:t>
            </a:r>
            <a:r>
              <a:rPr lang="ru-RU" sz="1600" dirty="0"/>
              <a:t> </a:t>
            </a:r>
            <a:r>
              <a:rPr lang="ru-RU" sz="1600" dirty="0" err="1"/>
              <a:t>ослаблених</a:t>
            </a:r>
            <a:r>
              <a:rPr lang="ru-RU" sz="1600" dirty="0"/>
              <a:t> </a:t>
            </a:r>
            <a:r>
              <a:rPr lang="ru-RU" sz="1600" dirty="0" err="1"/>
              <a:t>м’язів</a:t>
            </a:r>
            <a:r>
              <a:rPr lang="ru-RU" sz="1600" dirty="0"/>
              <a:t> </a:t>
            </a:r>
            <a:r>
              <a:rPr lang="ru-RU" sz="1600" dirty="0" err="1"/>
              <a:t>тулуба</a:t>
            </a:r>
            <a:r>
              <a:rPr lang="ru-RU" sz="1600" dirty="0"/>
              <a:t>,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силової</a:t>
            </a:r>
            <a:r>
              <a:rPr lang="ru-RU" sz="1600" dirty="0"/>
              <a:t> </a:t>
            </a:r>
            <a:r>
              <a:rPr lang="ru-RU" sz="1600" dirty="0" err="1"/>
              <a:t>витривалості</a:t>
            </a:r>
            <a:r>
              <a:rPr lang="ru-RU" sz="1600" dirty="0"/>
              <a:t>). Роботу по </a:t>
            </a:r>
            <a:r>
              <a:rPr lang="ru-RU" sz="1600" dirty="0" err="1"/>
              <a:t>підтриманню</a:t>
            </a:r>
            <a:r>
              <a:rPr lang="ru-RU" sz="1600" dirty="0"/>
              <a:t> скелету в </a:t>
            </a:r>
            <a:r>
              <a:rPr lang="ru-RU" sz="1600" dirty="0" err="1"/>
              <a:t>чітко</a:t>
            </a:r>
            <a:r>
              <a:rPr lang="ru-RU" sz="1600" dirty="0"/>
              <a:t> </a:t>
            </a:r>
            <a:r>
              <a:rPr lang="ru-RU" sz="1600" dirty="0" err="1"/>
              <a:t>визначеному</a:t>
            </a:r>
            <a:r>
              <a:rPr lang="ru-RU" sz="1600" dirty="0"/>
              <a:t> </a:t>
            </a:r>
            <a:r>
              <a:rPr lang="ru-RU" sz="1600" dirty="0" err="1"/>
              <a:t>положенні</a:t>
            </a:r>
            <a:r>
              <a:rPr lang="ru-RU" sz="1600" dirty="0"/>
              <a:t> </a:t>
            </a:r>
            <a:r>
              <a:rPr lang="ru-RU" sz="1600" dirty="0" err="1"/>
              <a:t>виконують</a:t>
            </a:r>
            <a:r>
              <a:rPr lang="ru-RU" sz="1600" dirty="0"/>
              <a:t> </a:t>
            </a:r>
            <a:r>
              <a:rPr lang="ru-RU" sz="1600" dirty="0" err="1"/>
              <a:t>біля</a:t>
            </a:r>
            <a:r>
              <a:rPr lang="ru-RU" sz="1600" dirty="0"/>
              <a:t> 300 великих і </a:t>
            </a:r>
            <a:r>
              <a:rPr lang="ru-RU" sz="1600" dirty="0" err="1"/>
              <a:t>дрібних</a:t>
            </a:r>
            <a:r>
              <a:rPr lang="ru-RU" sz="1600" dirty="0"/>
              <a:t> </a:t>
            </a:r>
            <a:r>
              <a:rPr lang="ru-RU" sz="1600" dirty="0" err="1"/>
              <a:t>м’язів</a:t>
            </a:r>
            <a:r>
              <a:rPr lang="ru-RU" sz="1600" dirty="0"/>
              <a:t>. А у </a:t>
            </a:r>
            <a:r>
              <a:rPr lang="ru-RU" sz="1600" dirty="0" err="1"/>
              <a:t>підтриманні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хребта </a:t>
            </a:r>
            <a:r>
              <a:rPr lang="ru-RU" sz="1600" dirty="0" err="1"/>
              <a:t>приймають</a:t>
            </a:r>
            <a:r>
              <a:rPr lang="ru-RU" sz="1600" dirty="0"/>
              <a:t> участь </a:t>
            </a:r>
            <a:r>
              <a:rPr lang="ru-RU" sz="1600" dirty="0" err="1"/>
              <a:t>біля</a:t>
            </a:r>
            <a:r>
              <a:rPr lang="ru-RU" sz="1600" dirty="0"/>
              <a:t> 150 </a:t>
            </a:r>
            <a:r>
              <a:rPr lang="ru-RU" sz="1600" dirty="0" err="1"/>
              <a:t>м’язів</a:t>
            </a:r>
            <a:r>
              <a:rPr lang="ru-RU" sz="1600" dirty="0"/>
              <a:t> і два десятка </a:t>
            </a:r>
            <a:r>
              <a:rPr lang="ru-RU" sz="1600" dirty="0" err="1"/>
              <a:t>м’язів</a:t>
            </a:r>
            <a:r>
              <a:rPr lang="ru-RU" sz="1600" dirty="0"/>
              <a:t> </a:t>
            </a:r>
            <a:r>
              <a:rPr lang="ru-RU" sz="1600" dirty="0" err="1"/>
              <a:t>забезпечують</a:t>
            </a:r>
            <a:r>
              <a:rPr lang="ru-RU" sz="1600" dirty="0"/>
              <a:t> </a:t>
            </a:r>
            <a:r>
              <a:rPr lang="ru-RU" sz="1600" dirty="0" err="1"/>
              <a:t>пряме</a:t>
            </a:r>
            <a:r>
              <a:rPr lang="ru-RU" sz="1600" dirty="0"/>
              <a:t> </a:t>
            </a:r>
            <a:r>
              <a:rPr lang="ru-RU" sz="1600" dirty="0" err="1"/>
              <a:t>утримання</a:t>
            </a:r>
            <a:r>
              <a:rPr lang="ru-RU" sz="1600" dirty="0"/>
              <a:t> </a:t>
            </a:r>
            <a:r>
              <a:rPr lang="ru-RU" sz="1600" dirty="0" err="1"/>
              <a:t>голови</a:t>
            </a:r>
            <a:r>
              <a:rPr lang="ru-RU" sz="1600" dirty="0"/>
              <a:t>.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напруження</a:t>
            </a:r>
            <a:r>
              <a:rPr lang="ru-RU" sz="1600" dirty="0"/>
              <a:t> повинно </a:t>
            </a:r>
            <a:r>
              <a:rPr lang="ru-RU" sz="1600" dirty="0" err="1"/>
              <a:t>відбуватися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відповідною</a:t>
            </a:r>
            <a:r>
              <a:rPr lang="ru-RU" sz="1600" dirty="0"/>
              <a:t> силою,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забезпечує</a:t>
            </a:r>
            <a:r>
              <a:rPr lang="ru-RU" sz="1600" dirty="0"/>
              <a:t> </a:t>
            </a:r>
            <a:r>
              <a:rPr lang="ru-RU" sz="1600" dirty="0" err="1"/>
              <a:t>правильне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</a:t>
            </a:r>
            <a:r>
              <a:rPr lang="ru-RU" sz="1600" dirty="0" err="1"/>
              <a:t>тіла</a:t>
            </a:r>
            <a:r>
              <a:rPr lang="ru-RU" sz="1600" dirty="0"/>
              <a:t>. Таким чином,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м’язового</a:t>
            </a:r>
            <a:r>
              <a:rPr lang="ru-RU" sz="1600" dirty="0"/>
              <a:t> корсету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особливий</a:t>
            </a:r>
            <a:r>
              <a:rPr lang="ru-RU" sz="1600" dirty="0"/>
              <a:t> </a:t>
            </a:r>
            <a:r>
              <a:rPr lang="ru-RU" sz="1600" dirty="0" err="1"/>
              <a:t>сенс</a:t>
            </a:r>
            <a:r>
              <a:rPr lang="ru-RU" sz="1600" dirty="0"/>
              <a:t>. </a:t>
            </a:r>
          </a:p>
          <a:p>
            <a:pPr algn="just"/>
            <a:r>
              <a:rPr lang="uk-UA" sz="1600" dirty="0"/>
              <a:t>	- розвантаження хребта (реалізується через виконання фізичних вправ з вихідних положень лежачи на спині та животі, у висі і особливо в упорі стоячи на колінах, що дає можливість цілеспрямовано діяти на окремі відділи хребта. </a:t>
            </a:r>
            <a:r>
              <a:rPr lang="ru-RU" sz="1600" dirty="0" err="1"/>
              <a:t>Вибір</a:t>
            </a:r>
            <a:r>
              <a:rPr lang="ru-RU" sz="1600" dirty="0"/>
              <a:t> </a:t>
            </a:r>
            <a:r>
              <a:rPr lang="ru-RU" sz="1600" dirty="0" err="1"/>
              <a:t>вихідного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в кожному конкретному </a:t>
            </a:r>
            <a:r>
              <a:rPr lang="ru-RU" sz="1600" dirty="0" err="1"/>
              <a:t>випадку</a:t>
            </a:r>
            <a:r>
              <a:rPr lang="ru-RU" sz="1600" dirty="0"/>
              <a:t> </a:t>
            </a:r>
            <a:r>
              <a:rPr lang="ru-RU" sz="1600" dirty="0" err="1"/>
              <a:t>визначається</a:t>
            </a:r>
            <a:r>
              <a:rPr lang="ru-RU" sz="1600" dirty="0"/>
              <a:t> характером </a:t>
            </a:r>
            <a:r>
              <a:rPr lang="ru-RU" sz="1600" dirty="0" err="1"/>
              <a:t>порушення</a:t>
            </a:r>
            <a:r>
              <a:rPr lang="ru-RU" sz="1600" dirty="0"/>
              <a:t> </a:t>
            </a:r>
            <a:r>
              <a:rPr lang="ru-RU" sz="1600" dirty="0" err="1"/>
              <a:t>постави</a:t>
            </a:r>
            <a:r>
              <a:rPr lang="ru-RU" sz="1600" dirty="0"/>
              <a:t>). 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26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Інформація для населення - ДУ«Вінницький обласний лабораторний центр МОЗ  України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16280" r="2727" b="5854"/>
          <a:stretch/>
        </p:blipFill>
        <p:spPr bwMode="auto">
          <a:xfrm>
            <a:off x="0" y="1389231"/>
            <a:ext cx="45815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cs typeface="Times New Roman" pitchFamily="18" charset="0"/>
              </a:rPr>
              <a:t>с</a:t>
            </a:r>
            <a:r>
              <a:rPr lang="ru-RU" i="1" dirty="0" err="1" smtClean="0"/>
              <a:t>коліоз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878497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+mj-lt"/>
                <a:cs typeface="Times New Roman" pitchFamily="18" charset="0"/>
              </a:rPr>
              <a:t>					</a:t>
            </a:r>
            <a:r>
              <a:rPr lang="ru-RU" sz="1500" i="1" dirty="0" err="1" smtClean="0">
                <a:latin typeface="+mj-lt"/>
                <a:cs typeface="Times New Roman" pitchFamily="18" charset="0"/>
              </a:rPr>
              <a:t>Сколіоз</a:t>
            </a:r>
            <a:r>
              <a:rPr lang="ru-RU" sz="1500" i="1" u="sng" dirty="0">
                <a:latin typeface="+mj-lt"/>
                <a:cs typeface="Times New Roman" pitchFamily="18" charset="0"/>
              </a:rPr>
              <a:t>.</a:t>
            </a:r>
            <a:r>
              <a:rPr lang="ru-RU" sz="1500" i="1" dirty="0">
                <a:latin typeface="+mj-lt"/>
                <a:cs typeface="Times New Roman" pitchFamily="18" charset="0"/>
              </a:rPr>
              <a:t> </a:t>
            </a:r>
            <a:r>
              <a:rPr lang="ru-RU" sz="1500" dirty="0">
                <a:latin typeface="+mj-lt"/>
                <a:cs typeface="Times New Roman" pitchFamily="18" charset="0"/>
              </a:rPr>
              <a:t>Слово</a:t>
            </a:r>
            <a:r>
              <a:rPr lang="ru-RU" sz="1500" i="1" dirty="0">
                <a:latin typeface="+mj-lt"/>
                <a:cs typeface="Times New Roman" pitchFamily="18" charset="0"/>
              </a:rPr>
              <a:t> </a:t>
            </a:r>
            <a:r>
              <a:rPr lang="ru-RU" sz="1500" dirty="0">
                <a:latin typeface="+mj-lt"/>
                <a:cs typeface="Times New Roman" pitchFamily="18" charset="0"/>
              </a:rPr>
              <a:t>“</a:t>
            </a:r>
            <a:r>
              <a:rPr lang="ru-RU" sz="1500" dirty="0" err="1">
                <a:latin typeface="+mj-lt"/>
                <a:cs typeface="Times New Roman" pitchFamily="18" charset="0"/>
              </a:rPr>
              <a:t>сколіоз</a:t>
            </a:r>
            <a:r>
              <a:rPr lang="ru-RU" sz="1500" dirty="0">
                <a:latin typeface="+mj-lt"/>
                <a:cs typeface="Times New Roman" pitchFamily="18" charset="0"/>
              </a:rPr>
              <a:t>”</a:t>
            </a:r>
            <a:r>
              <a:rPr lang="ru-RU" sz="1500" i="1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має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грецьке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					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походження</a:t>
            </a:r>
            <a:r>
              <a:rPr lang="ru-RU" sz="1500" i="1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>
                <a:latin typeface="+mj-lt"/>
                <a:cs typeface="Times New Roman" pitchFamily="18" charset="0"/>
              </a:rPr>
              <a:t>(</a:t>
            </a:r>
            <a:r>
              <a:rPr lang="ru-RU" sz="1500" dirty="0" err="1">
                <a:latin typeface="+mj-lt"/>
                <a:cs typeface="Times New Roman" pitchFamily="18" charset="0"/>
              </a:rPr>
              <a:t>scolios</a:t>
            </a:r>
            <a:r>
              <a:rPr lang="ru-RU" sz="1500" dirty="0">
                <a:latin typeface="+mj-lt"/>
                <a:cs typeface="Times New Roman" pitchFamily="18" charset="0"/>
              </a:rPr>
              <a:t>)</a:t>
            </a:r>
            <a:r>
              <a:rPr lang="ru-RU" sz="1500" i="1" dirty="0">
                <a:latin typeface="+mj-lt"/>
                <a:cs typeface="Times New Roman" pitchFamily="18" charset="0"/>
              </a:rPr>
              <a:t> </a:t>
            </a:r>
            <a:r>
              <a:rPr lang="ru-RU" sz="1500" dirty="0">
                <a:latin typeface="+mj-lt"/>
                <a:cs typeface="Times New Roman" pitchFamily="18" charset="0"/>
              </a:rPr>
              <a:t>і </a:t>
            </a:r>
            <a:r>
              <a:rPr lang="ru-RU" sz="1500" dirty="0" err="1">
                <a:latin typeface="+mj-lt"/>
                <a:cs typeface="Times New Roman" pitchFamily="18" charset="0"/>
              </a:rPr>
              <a:t>означає</a:t>
            </a:r>
            <a:r>
              <a:rPr lang="ru-RU" sz="1500" i="1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кривий</a:t>
            </a:r>
            <a:r>
              <a:rPr lang="ru-RU" sz="1500" dirty="0">
                <a:latin typeface="+mj-lt"/>
                <a:cs typeface="Times New Roman" pitchFamily="18" charset="0"/>
              </a:rPr>
              <a:t>,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					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зігнутий</a:t>
            </a:r>
            <a:r>
              <a:rPr lang="ru-RU" sz="1500" dirty="0">
                <a:latin typeface="+mj-lt"/>
                <a:cs typeface="Times New Roman" pitchFamily="18" charset="0"/>
              </a:rPr>
              <a:t>. </a:t>
            </a:r>
            <a:r>
              <a:rPr lang="ru-RU" sz="1500" dirty="0" err="1">
                <a:latin typeface="+mj-lt"/>
                <a:cs typeface="Times New Roman" pitchFamily="18" charset="0"/>
              </a:rPr>
              <a:t>Сколіоз</a:t>
            </a:r>
            <a:r>
              <a:rPr lang="ru-RU" sz="1500" dirty="0">
                <a:latin typeface="+mj-lt"/>
                <a:cs typeface="Times New Roman" pitchFamily="18" charset="0"/>
              </a:rPr>
              <a:t> - </a:t>
            </a:r>
            <a:r>
              <a:rPr lang="ru-RU" sz="1500" dirty="0" err="1">
                <a:latin typeface="+mj-lt"/>
                <a:cs typeface="Times New Roman" pitchFamily="18" charset="0"/>
              </a:rPr>
              <a:t>хронічне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прогресуюче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					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захворювання</a:t>
            </a:r>
            <a:r>
              <a:rPr lang="ru-RU" sz="1500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>
                <a:latin typeface="+mj-lt"/>
                <a:cs typeface="Times New Roman" pitchFamily="18" charset="0"/>
              </a:rPr>
              <a:t>хребта, </a:t>
            </a:r>
            <a:r>
              <a:rPr lang="ru-RU" sz="1500" dirty="0" err="1">
                <a:latin typeface="+mj-lt"/>
                <a:cs typeface="Times New Roman" pitchFamily="18" charset="0"/>
              </a:rPr>
              <a:t>що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характеризується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					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дугоподібним</a:t>
            </a:r>
            <a:r>
              <a:rPr lang="ru-RU" sz="1500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викривленням</a:t>
            </a:r>
            <a:r>
              <a:rPr lang="ru-RU" sz="1500" dirty="0">
                <a:latin typeface="+mj-lt"/>
                <a:cs typeface="Times New Roman" pitchFamily="18" charset="0"/>
              </a:rPr>
              <a:t> у </a:t>
            </a:r>
            <a:r>
              <a:rPr lang="ru-RU" sz="1500" dirty="0" err="1">
                <a:latin typeface="+mj-lt"/>
                <a:cs typeface="Times New Roman" pitchFamily="18" charset="0"/>
              </a:rPr>
              <a:t>фронтальній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					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площині</a:t>
            </a:r>
            <a:r>
              <a:rPr lang="ru-RU" sz="1500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скручуванням</a:t>
            </a:r>
            <a:r>
              <a:rPr lang="ru-RU" sz="1500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хребців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навколо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					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вертикальної</a:t>
            </a:r>
            <a:r>
              <a:rPr lang="ru-RU" sz="1500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осі</a:t>
            </a:r>
            <a:r>
              <a:rPr lang="ru-RU" sz="1500" dirty="0">
                <a:latin typeface="+mj-lt"/>
                <a:cs typeface="Times New Roman" pitchFamily="18" charset="0"/>
              </a:rPr>
              <a:t>. </a:t>
            </a:r>
            <a:r>
              <a:rPr lang="ru-RU" sz="1500" dirty="0" err="1">
                <a:latin typeface="+mj-lt"/>
                <a:cs typeface="Times New Roman" pitchFamily="18" charset="0"/>
              </a:rPr>
              <a:t>Деформація</a:t>
            </a:r>
            <a:r>
              <a:rPr lang="ru-RU" sz="1500" dirty="0">
                <a:latin typeface="+mj-lt"/>
                <a:cs typeface="Times New Roman" pitchFamily="18" charset="0"/>
              </a:rPr>
              <a:t> у </a:t>
            </a:r>
            <a:r>
              <a:rPr lang="ru-RU" sz="1500" dirty="0" err="1">
                <a:latin typeface="+mj-lt"/>
                <a:cs typeface="Times New Roman" pitchFamily="18" charset="0"/>
              </a:rPr>
              <a:t>фронтальній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					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площині</a:t>
            </a:r>
            <a:r>
              <a:rPr lang="ru-RU" sz="1500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відмічається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лише</a:t>
            </a:r>
            <a:r>
              <a:rPr lang="ru-RU" sz="1500" dirty="0">
                <a:latin typeface="+mj-lt"/>
                <a:cs typeface="Times New Roman" pitchFamily="18" charset="0"/>
              </a:rPr>
              <a:t> на </a:t>
            </a:r>
            <a:r>
              <a:rPr lang="ru-RU" sz="1500" dirty="0" err="1">
                <a:latin typeface="+mj-lt"/>
                <a:cs typeface="Times New Roman" pitchFamily="18" charset="0"/>
              </a:rPr>
              <a:t>початкових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стадіях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				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захворювання</a:t>
            </a:r>
            <a:r>
              <a:rPr lang="ru-RU" sz="1500" dirty="0">
                <a:latin typeface="+mj-lt"/>
                <a:cs typeface="Times New Roman" pitchFamily="18" charset="0"/>
              </a:rPr>
              <a:t>. В </a:t>
            </a:r>
            <a:r>
              <a:rPr lang="ru-RU" sz="1500" dirty="0" err="1">
                <a:latin typeface="+mj-lt"/>
                <a:cs typeface="Times New Roman" pitchFamily="18" charset="0"/>
              </a:rPr>
              <a:t>міру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його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прогресування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					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відбувається</a:t>
            </a:r>
            <a:r>
              <a:rPr lang="ru-RU" sz="1500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деформація</a:t>
            </a:r>
            <a:r>
              <a:rPr lang="ru-RU" sz="1500" dirty="0">
                <a:latin typeface="+mj-lt"/>
                <a:cs typeface="Times New Roman" pitchFamily="18" charset="0"/>
              </a:rPr>
              <a:t> хребта і в </a:t>
            </a:r>
            <a:r>
              <a:rPr lang="ru-RU" sz="1500" dirty="0" err="1">
                <a:latin typeface="+mj-lt"/>
                <a:cs typeface="Times New Roman" pitchFamily="18" charset="0"/>
              </a:rPr>
              <a:t>сагітальній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smtClean="0">
                <a:latin typeface="+mj-lt"/>
                <a:cs typeface="Times New Roman" pitchFamily="18" charset="0"/>
              </a:rPr>
              <a:t>				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площині</a:t>
            </a:r>
            <a:r>
              <a:rPr lang="ru-RU" sz="1500" dirty="0" smtClean="0">
                <a:latin typeface="+mj-lt"/>
                <a:cs typeface="Times New Roman" pitchFamily="18" charset="0"/>
              </a:rPr>
              <a:t> </a:t>
            </a:r>
            <a:r>
              <a:rPr lang="ru-RU" sz="1500" dirty="0">
                <a:latin typeface="+mj-lt"/>
                <a:cs typeface="Times New Roman" pitchFamily="18" charset="0"/>
              </a:rPr>
              <a:t>з </a:t>
            </a:r>
            <a:r>
              <a:rPr lang="ru-RU" sz="1500" dirty="0" err="1">
                <a:latin typeface="+mj-lt"/>
                <a:cs typeface="Times New Roman" pitchFamily="18" charset="0"/>
              </a:rPr>
              <a:t>утворенням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кіфосколіозу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чи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лордосколіозу</a:t>
            </a:r>
            <a:r>
              <a:rPr lang="ru-RU" sz="1500" dirty="0">
                <a:latin typeface="+mj-lt"/>
                <a:cs typeface="Times New Roman" pitchFamily="18" charset="0"/>
              </a:rPr>
              <a:t>. </a:t>
            </a:r>
            <a:r>
              <a:rPr lang="ru-RU" sz="1500" dirty="0" err="1">
                <a:latin typeface="+mj-lt"/>
                <a:cs typeface="Times New Roman" pitchFamily="18" charset="0"/>
              </a:rPr>
              <a:t>Перебіг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сколіотичної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хвороби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характеризується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також</a:t>
            </a:r>
            <a:r>
              <a:rPr lang="ru-RU" sz="1500" dirty="0">
                <a:latin typeface="+mj-lt"/>
                <a:cs typeface="Times New Roman" pitchFamily="18" charset="0"/>
              </a:rPr>
              <a:t> і такою </a:t>
            </a:r>
            <a:r>
              <a:rPr lang="ru-RU" sz="1500" dirty="0" err="1">
                <a:latin typeface="+mj-lt"/>
                <a:cs typeface="Times New Roman" pitchFamily="18" charset="0"/>
              </a:rPr>
              <a:t>можливою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ознакою</a:t>
            </a:r>
            <a:r>
              <a:rPr lang="ru-RU" sz="1500" dirty="0">
                <a:latin typeface="+mj-lt"/>
                <a:cs typeface="Times New Roman" pitchFamily="18" charset="0"/>
              </a:rPr>
              <a:t>, як </a:t>
            </a:r>
            <a:r>
              <a:rPr lang="ru-RU" sz="1500" dirty="0" err="1">
                <a:latin typeface="+mj-lt"/>
                <a:cs typeface="Times New Roman" pitchFamily="18" charset="0"/>
              </a:rPr>
              <a:t>торсія</a:t>
            </a:r>
            <a:r>
              <a:rPr lang="ru-RU" sz="1500" dirty="0">
                <a:latin typeface="+mj-lt"/>
                <a:cs typeface="Times New Roman" pitchFamily="18" charset="0"/>
              </a:rPr>
              <a:t> - </a:t>
            </a:r>
            <a:r>
              <a:rPr lang="ru-RU" sz="1500" dirty="0" err="1">
                <a:latin typeface="+mj-lt"/>
                <a:cs typeface="Times New Roman" pitchFamily="18" charset="0"/>
              </a:rPr>
              <a:t>скручування</a:t>
            </a:r>
            <a:r>
              <a:rPr lang="ru-RU" sz="1500" dirty="0">
                <a:latin typeface="+mj-lt"/>
                <a:cs typeface="Times New Roman" pitchFamily="18" charset="0"/>
              </a:rPr>
              <a:t> хребта </a:t>
            </a:r>
            <a:r>
              <a:rPr lang="ru-RU" sz="1500" dirty="0" err="1">
                <a:latin typeface="+mj-lt"/>
                <a:cs typeface="Times New Roman" pitchFamily="18" charset="0"/>
              </a:rPr>
              <a:t>навколо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вертикальної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осі</a:t>
            </a:r>
            <a:r>
              <a:rPr lang="ru-RU" sz="1500" dirty="0">
                <a:latin typeface="+mj-lt"/>
                <a:cs typeface="Times New Roman" pitchFamily="18" charset="0"/>
              </a:rPr>
              <a:t>. </a:t>
            </a:r>
            <a:r>
              <a:rPr lang="ru-RU" sz="1500" dirty="0" err="1">
                <a:latin typeface="+mj-lt"/>
                <a:cs typeface="Times New Roman" pitchFamily="18" charset="0"/>
              </a:rPr>
              <a:t>Така</a:t>
            </a:r>
            <a:r>
              <a:rPr lang="ru-RU" sz="1500" dirty="0">
                <a:latin typeface="+mj-lt"/>
                <a:cs typeface="Times New Roman" pitchFamily="18" charset="0"/>
              </a:rPr>
              <a:t> складна </a:t>
            </a:r>
            <a:r>
              <a:rPr lang="ru-RU" sz="1500" dirty="0" err="1">
                <a:latin typeface="+mj-lt"/>
                <a:cs typeface="Times New Roman" pitchFamily="18" charset="0"/>
              </a:rPr>
              <a:t>деформація</a:t>
            </a:r>
            <a:r>
              <a:rPr lang="ru-RU" sz="1500" dirty="0">
                <a:latin typeface="+mj-lt"/>
                <a:cs typeface="Times New Roman" pitchFamily="18" charset="0"/>
              </a:rPr>
              <a:t> хребта </a:t>
            </a:r>
            <a:r>
              <a:rPr lang="ru-RU" sz="1500" dirty="0" err="1">
                <a:latin typeface="+mj-lt"/>
                <a:cs typeface="Times New Roman" pitchFamily="18" charset="0"/>
              </a:rPr>
              <a:t>обов’язково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призводить</a:t>
            </a:r>
            <a:r>
              <a:rPr lang="ru-RU" sz="1500" dirty="0">
                <a:latin typeface="+mj-lt"/>
                <a:cs typeface="Times New Roman" pitchFamily="18" charset="0"/>
              </a:rPr>
              <a:t> до </a:t>
            </a:r>
            <a:r>
              <a:rPr lang="ru-RU" sz="1500" dirty="0" err="1">
                <a:latin typeface="+mj-lt"/>
                <a:cs typeface="Times New Roman" pitchFamily="18" charset="0"/>
              </a:rPr>
              <a:t>порушень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форми</a:t>
            </a:r>
            <a:r>
              <a:rPr lang="ru-RU" sz="1500" dirty="0">
                <a:latin typeface="+mj-lt"/>
                <a:cs typeface="Times New Roman" pitchFamily="18" charset="0"/>
              </a:rPr>
              <a:t> ребер і </a:t>
            </a:r>
            <a:r>
              <a:rPr lang="ru-RU" sz="1500" dirty="0" err="1">
                <a:latin typeface="+mj-lt"/>
                <a:cs typeface="Times New Roman" pitchFamily="18" charset="0"/>
              </a:rPr>
              <a:t>грудної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клітки</a:t>
            </a:r>
            <a:r>
              <a:rPr lang="ru-RU" sz="1500" dirty="0">
                <a:latin typeface="+mj-lt"/>
                <a:cs typeface="Times New Roman" pitchFamily="18" charset="0"/>
              </a:rPr>
              <a:t> в </a:t>
            </a:r>
            <a:r>
              <a:rPr lang="ru-RU" sz="1500" dirty="0" err="1">
                <a:latin typeface="+mj-lt"/>
                <a:cs typeface="Times New Roman" pitchFamily="18" charset="0"/>
              </a:rPr>
              <a:t>цілому</a:t>
            </a:r>
            <a:r>
              <a:rPr lang="ru-RU" sz="1500" dirty="0">
                <a:latin typeface="+mj-lt"/>
                <a:cs typeface="Times New Roman" pitchFamily="18" charset="0"/>
              </a:rPr>
              <a:t> з </a:t>
            </a:r>
            <a:r>
              <a:rPr lang="ru-RU" sz="1500" dirty="0" err="1">
                <a:latin typeface="+mj-lt"/>
                <a:cs typeface="Times New Roman" pitchFamily="18" charset="0"/>
              </a:rPr>
              <a:t>утворенням</a:t>
            </a:r>
            <a:r>
              <a:rPr lang="ru-RU" sz="1500" dirty="0">
                <a:latin typeface="+mj-lt"/>
                <a:cs typeface="Times New Roman" pitchFamily="18" charset="0"/>
              </a:rPr>
              <a:t> реберного горба. </a:t>
            </a:r>
            <a:r>
              <a:rPr lang="ru-RU" sz="1500" dirty="0" err="1">
                <a:latin typeface="+mj-lt"/>
                <a:cs typeface="Times New Roman" pitchFamily="18" charset="0"/>
              </a:rPr>
              <a:t>Це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супроводжується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порушенням</a:t>
            </a:r>
            <a:r>
              <a:rPr lang="ru-RU" sz="1500" dirty="0">
                <a:latin typeface="+mj-lt"/>
                <a:cs typeface="Times New Roman" pitchFamily="18" charset="0"/>
              </a:rPr>
              <a:t> нормального </a:t>
            </a:r>
            <a:r>
              <a:rPr lang="ru-RU" sz="1500" dirty="0" err="1">
                <a:latin typeface="+mj-lt"/>
                <a:cs typeface="Times New Roman" pitchFamily="18" charset="0"/>
              </a:rPr>
              <a:t>розташування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органів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грудної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клітки</a:t>
            </a:r>
            <a:r>
              <a:rPr lang="ru-RU" sz="1500" dirty="0">
                <a:latin typeface="+mj-lt"/>
                <a:cs typeface="Times New Roman" pitchFamily="18" charset="0"/>
              </a:rPr>
              <a:t> та </a:t>
            </a:r>
            <a:r>
              <a:rPr lang="ru-RU" sz="1500" dirty="0" err="1">
                <a:latin typeface="+mj-lt"/>
                <a:cs typeface="Times New Roman" pitchFamily="18" charset="0"/>
              </a:rPr>
              <a:t>їх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функціонування</a:t>
            </a:r>
            <a:r>
              <a:rPr lang="ru-RU" sz="1500" dirty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latin typeface="+mj-lt"/>
                <a:cs typeface="Times New Roman" pitchFamily="18" charset="0"/>
              </a:rPr>
              <a:t>	Через </a:t>
            </a:r>
            <a:r>
              <a:rPr lang="ru-RU" sz="1500" dirty="0" err="1">
                <a:latin typeface="+mj-lt"/>
                <a:cs typeface="Times New Roman" pitchFamily="18" charset="0"/>
              </a:rPr>
              <a:t>сколіоз</a:t>
            </a:r>
            <a:r>
              <a:rPr lang="ru-RU" sz="1500" dirty="0">
                <a:latin typeface="+mj-lt"/>
                <a:cs typeface="Times New Roman" pitchFamily="18" charset="0"/>
              </a:rPr>
              <a:t>, в першу </a:t>
            </a:r>
            <a:r>
              <a:rPr lang="ru-RU" sz="1500" dirty="0" err="1">
                <a:latin typeface="+mj-lt"/>
                <a:cs typeface="Times New Roman" pitchFamily="18" charset="0"/>
              </a:rPr>
              <a:t>чергу</a:t>
            </a:r>
            <a:r>
              <a:rPr lang="ru-RU" sz="1500" dirty="0">
                <a:latin typeface="+mj-lt"/>
                <a:cs typeface="Times New Roman" pitchFamily="18" charset="0"/>
              </a:rPr>
              <a:t>, </a:t>
            </a:r>
            <a:r>
              <a:rPr lang="ru-RU" sz="1500" dirty="0" err="1">
                <a:latin typeface="+mj-lt"/>
                <a:cs typeface="Times New Roman" pitchFamily="18" charset="0"/>
              </a:rPr>
              <a:t>страждає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дихальна</a:t>
            </a:r>
            <a:r>
              <a:rPr lang="ru-RU" sz="1500" dirty="0">
                <a:latin typeface="+mj-lt"/>
                <a:cs typeface="Times New Roman" pitchFamily="18" charset="0"/>
              </a:rPr>
              <a:t>, а </a:t>
            </a:r>
            <a:r>
              <a:rPr lang="ru-RU" sz="1500" dirty="0" err="1">
                <a:latin typeface="+mj-lt"/>
                <a:cs typeface="Times New Roman" pitchFamily="18" charset="0"/>
              </a:rPr>
              <a:t>потім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серцево-судинна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системи</a:t>
            </a:r>
            <a:r>
              <a:rPr lang="ru-RU" sz="1500" dirty="0">
                <a:latin typeface="+mj-lt"/>
                <a:cs typeface="Times New Roman" pitchFamily="18" charset="0"/>
              </a:rPr>
              <a:t>, </a:t>
            </a:r>
            <a:r>
              <a:rPr lang="ru-RU" sz="1500" dirty="0" err="1">
                <a:latin typeface="+mj-lt"/>
                <a:cs typeface="Times New Roman" pitchFamily="18" charset="0"/>
              </a:rPr>
              <a:t>що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призводить</a:t>
            </a:r>
            <a:r>
              <a:rPr lang="ru-RU" sz="1500" dirty="0">
                <a:latin typeface="+mj-lt"/>
                <a:cs typeface="Times New Roman" pitchFamily="18" charset="0"/>
              </a:rPr>
              <a:t> до </a:t>
            </a:r>
            <a:r>
              <a:rPr lang="ru-RU" sz="1500" dirty="0" err="1">
                <a:latin typeface="+mj-lt"/>
                <a:cs typeface="Times New Roman" pitchFamily="18" charset="0"/>
              </a:rPr>
              <a:t>тривалої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кисневої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недостатності</a:t>
            </a:r>
            <a:r>
              <a:rPr lang="ru-RU" sz="1500" dirty="0">
                <a:latin typeface="+mj-lt"/>
                <a:cs typeface="Times New Roman" pitchFamily="18" charset="0"/>
              </a:rPr>
              <a:t>. </a:t>
            </a:r>
            <a:r>
              <a:rPr lang="ru-RU" sz="1500" dirty="0" err="1">
                <a:latin typeface="+mj-lt"/>
                <a:cs typeface="Times New Roman" pitchFamily="18" charset="0"/>
              </a:rPr>
              <a:t>Хронічна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гіпоксія</a:t>
            </a:r>
            <a:r>
              <a:rPr lang="ru-RU" sz="1500" dirty="0">
                <a:latin typeface="+mj-lt"/>
                <a:cs typeface="Times New Roman" pitchFamily="18" charset="0"/>
              </a:rPr>
              <a:t> негативно </a:t>
            </a:r>
            <a:r>
              <a:rPr lang="ru-RU" sz="1500" dirty="0" err="1">
                <a:latin typeface="+mj-lt"/>
                <a:cs typeface="Times New Roman" pitchFamily="18" charset="0"/>
              </a:rPr>
              <a:t>впливає</a:t>
            </a:r>
            <a:r>
              <a:rPr lang="ru-RU" sz="1500" dirty="0">
                <a:latin typeface="+mj-lt"/>
                <a:cs typeface="Times New Roman" pitchFamily="18" charset="0"/>
              </a:rPr>
              <a:t> на </a:t>
            </a:r>
            <a:r>
              <a:rPr lang="ru-RU" sz="1500" dirty="0" err="1">
                <a:latin typeface="+mj-lt"/>
                <a:cs typeface="Times New Roman" pitchFamily="18" charset="0"/>
              </a:rPr>
              <a:t>розвиток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всього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дитячого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організму</a:t>
            </a:r>
            <a:r>
              <a:rPr lang="ru-RU" sz="1500" dirty="0">
                <a:latin typeface="+mj-lt"/>
                <a:cs typeface="Times New Roman" pitchFamily="18" charset="0"/>
              </a:rPr>
              <a:t>. </a:t>
            </a:r>
            <a:r>
              <a:rPr lang="ru-RU" sz="1500" dirty="0" err="1">
                <a:latin typeface="+mj-lt"/>
                <a:cs typeface="Times New Roman" pitchFamily="18" charset="0"/>
              </a:rPr>
              <a:t>Сколіоз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викликає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серйозні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порушення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травної</a:t>
            </a:r>
            <a:r>
              <a:rPr lang="ru-RU" sz="1500" dirty="0">
                <a:latin typeface="+mj-lt"/>
                <a:cs typeface="Times New Roman" pitchFamily="18" charset="0"/>
              </a:rPr>
              <a:t> та </a:t>
            </a:r>
            <a:r>
              <a:rPr lang="ru-RU" sz="1500" dirty="0" err="1">
                <a:latin typeface="+mj-lt"/>
                <a:cs typeface="Times New Roman" pitchFamily="18" charset="0"/>
              </a:rPr>
              <a:t>сечовидільної</a:t>
            </a:r>
            <a:r>
              <a:rPr lang="ru-RU" sz="1500" dirty="0">
                <a:latin typeface="+mj-lt"/>
                <a:cs typeface="Times New Roman" pitchFamily="18" charset="0"/>
              </a:rPr>
              <a:t> систем. </a:t>
            </a:r>
            <a:r>
              <a:rPr lang="ru-RU" sz="1500" dirty="0" err="1">
                <a:latin typeface="+mj-lt"/>
                <a:cs typeface="Times New Roman" pitchFamily="18" charset="0"/>
              </a:rPr>
              <a:t>Він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також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може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супроводжуватися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спінальними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порушеннями</a:t>
            </a:r>
            <a:r>
              <a:rPr lang="ru-RU" sz="1500" dirty="0">
                <a:latin typeface="+mj-lt"/>
                <a:cs typeface="Times New Roman" pitchFamily="18" charset="0"/>
              </a:rPr>
              <a:t> і </a:t>
            </a:r>
            <a:r>
              <a:rPr lang="ru-RU" sz="1500" dirty="0" err="1">
                <a:latin typeface="+mj-lt"/>
                <a:cs typeface="Times New Roman" pitchFamily="18" charset="0"/>
              </a:rPr>
              <a:t>навіть</a:t>
            </a:r>
            <a:r>
              <a:rPr lang="ru-RU" sz="1500" dirty="0">
                <a:latin typeface="+mj-lt"/>
                <a:cs typeface="Times New Roman" pitchFamily="18" charset="0"/>
              </a:rPr>
              <a:t> парезами та </a:t>
            </a:r>
            <a:r>
              <a:rPr lang="ru-RU" sz="1500" dirty="0" err="1">
                <a:latin typeface="+mj-lt"/>
                <a:cs typeface="Times New Roman" pitchFamily="18" charset="0"/>
              </a:rPr>
              <a:t>паралічем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внаслідок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стиснення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нервових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корінців</a:t>
            </a:r>
            <a:r>
              <a:rPr lang="ru-RU" sz="1500" dirty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latin typeface="+mj-lt"/>
                <a:cs typeface="Times New Roman" pitchFamily="18" charset="0"/>
              </a:rPr>
              <a:t>	</a:t>
            </a:r>
            <a:r>
              <a:rPr lang="ru-RU" sz="1500" dirty="0" err="1" smtClean="0">
                <a:latin typeface="+mj-lt"/>
                <a:cs typeface="Times New Roman" pitchFamily="18" charset="0"/>
              </a:rPr>
              <a:t>Отже</a:t>
            </a:r>
            <a:r>
              <a:rPr lang="ru-RU" sz="1500" dirty="0">
                <a:latin typeface="+mj-lt"/>
                <a:cs typeface="Times New Roman" pitchFamily="18" charset="0"/>
              </a:rPr>
              <a:t>, </a:t>
            </a:r>
            <a:r>
              <a:rPr lang="ru-RU" sz="1500" dirty="0" err="1">
                <a:latin typeface="+mj-lt"/>
                <a:cs typeface="Times New Roman" pitchFamily="18" charset="0"/>
              </a:rPr>
              <a:t>сколіотична</a:t>
            </a:r>
            <a:r>
              <a:rPr lang="ru-RU" sz="1500" dirty="0">
                <a:latin typeface="+mj-lt"/>
                <a:cs typeface="Times New Roman" pitchFamily="18" charset="0"/>
              </a:rPr>
              <a:t> хвороба - </a:t>
            </a:r>
            <a:r>
              <a:rPr lang="ru-RU" sz="1500" dirty="0" err="1">
                <a:latin typeface="+mj-lt"/>
                <a:cs typeface="Times New Roman" pitchFamily="18" charset="0"/>
              </a:rPr>
              <a:t>це</a:t>
            </a:r>
            <a:r>
              <a:rPr lang="ru-RU" sz="1500" dirty="0">
                <a:latin typeface="+mj-lt"/>
                <a:cs typeface="Times New Roman" pitchFamily="18" charset="0"/>
              </a:rPr>
              <a:t> не </a:t>
            </a:r>
            <a:r>
              <a:rPr lang="ru-RU" sz="1500" dirty="0" err="1">
                <a:latin typeface="+mj-lt"/>
                <a:cs typeface="Times New Roman" pitchFamily="18" charset="0"/>
              </a:rPr>
              <a:t>локальне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викривлення</a:t>
            </a:r>
            <a:r>
              <a:rPr lang="ru-RU" sz="1500" dirty="0">
                <a:latin typeface="+mj-lt"/>
                <a:cs typeface="Times New Roman" pitchFamily="18" charset="0"/>
              </a:rPr>
              <a:t> хребта, а </a:t>
            </a:r>
            <a:r>
              <a:rPr lang="ru-RU" sz="1500" dirty="0" err="1">
                <a:latin typeface="+mj-lt"/>
                <a:cs typeface="Times New Roman" pitchFamily="18" charset="0"/>
              </a:rPr>
              <a:t>загальне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важке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захворювання</a:t>
            </a:r>
            <a:r>
              <a:rPr lang="ru-RU" sz="1500" dirty="0">
                <a:latin typeface="+mj-lt"/>
                <a:cs typeface="Times New Roman" pitchFamily="18" charset="0"/>
              </a:rPr>
              <a:t>, </a:t>
            </a:r>
            <a:r>
              <a:rPr lang="ru-RU" sz="1500" dirty="0" err="1">
                <a:latin typeface="+mj-lt"/>
                <a:cs typeface="Times New Roman" pitchFamily="18" charset="0"/>
              </a:rPr>
              <a:t>що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залучає</a:t>
            </a:r>
            <a:r>
              <a:rPr lang="ru-RU" sz="1500" dirty="0">
                <a:latin typeface="+mj-lt"/>
                <a:cs typeface="Times New Roman" pitchFamily="18" charset="0"/>
              </a:rPr>
              <a:t> в </a:t>
            </a:r>
            <a:r>
              <a:rPr lang="ru-RU" sz="1500" dirty="0" err="1">
                <a:latin typeface="+mj-lt"/>
                <a:cs typeface="Times New Roman" pitchFamily="18" charset="0"/>
              </a:rPr>
              <a:t>патологічний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процес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всі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важливі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системи</a:t>
            </a:r>
            <a:r>
              <a:rPr lang="ru-RU" sz="1500" dirty="0">
                <a:latin typeface="+mj-lt"/>
                <a:cs typeface="Times New Roman" pitchFamily="18" charset="0"/>
              </a:rPr>
              <a:t> </a:t>
            </a:r>
            <a:r>
              <a:rPr lang="ru-RU" sz="1500" dirty="0" err="1">
                <a:latin typeface="+mj-lt"/>
                <a:cs typeface="Times New Roman" pitchFamily="18" charset="0"/>
              </a:rPr>
              <a:t>організму</a:t>
            </a:r>
            <a:r>
              <a:rPr lang="ru-RU" sz="1500" dirty="0"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0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ru-RU" i="1" dirty="0" smtClean="0"/>
              <a:t>причини </a:t>
            </a:r>
            <a:r>
              <a:rPr lang="ru-RU" i="1" dirty="0" err="1" smtClean="0"/>
              <a:t>сколіозу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206313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 smtClean="0"/>
              <a:t>	- </a:t>
            </a:r>
            <a:r>
              <a:rPr lang="ru-RU" sz="2200" dirty="0" err="1" smtClean="0"/>
              <a:t>первинні</a:t>
            </a:r>
            <a:r>
              <a:rPr lang="ru-RU" sz="2200" dirty="0" smtClean="0"/>
              <a:t> </a:t>
            </a:r>
            <a:r>
              <a:rPr lang="ru-RU" sz="2200" dirty="0" err="1"/>
              <a:t>хворобливі</a:t>
            </a:r>
            <a:r>
              <a:rPr lang="ru-RU" sz="2200" dirty="0"/>
              <a:t> </a:t>
            </a:r>
            <a:r>
              <a:rPr lang="ru-RU" sz="2200" dirty="0" err="1"/>
              <a:t>чинники</a:t>
            </a:r>
            <a:r>
              <a:rPr lang="ru-RU" sz="2200" dirty="0"/>
              <a:t>: </a:t>
            </a:r>
            <a:r>
              <a:rPr lang="ru-RU" sz="2200" dirty="0" err="1"/>
              <a:t>порушення</a:t>
            </a:r>
            <a:r>
              <a:rPr lang="ru-RU" sz="2200" dirty="0"/>
              <a:t> росту та </a:t>
            </a:r>
            <a:r>
              <a:rPr lang="ru-RU" sz="2200" dirty="0" err="1"/>
              <a:t>розвитку</a:t>
            </a:r>
            <a:r>
              <a:rPr lang="ru-RU" sz="2200" dirty="0"/>
              <a:t> </a:t>
            </a:r>
            <a:r>
              <a:rPr lang="ru-RU" sz="2200" dirty="0" err="1"/>
              <a:t>хребців</a:t>
            </a:r>
            <a:r>
              <a:rPr lang="ru-RU" sz="2200" dirty="0"/>
              <a:t>, </a:t>
            </a:r>
            <a:r>
              <a:rPr lang="ru-RU" sz="2200" dirty="0" err="1"/>
              <a:t>вроджені</a:t>
            </a:r>
            <a:r>
              <a:rPr lang="ru-RU" sz="2200" dirty="0"/>
              <a:t> </a:t>
            </a:r>
            <a:r>
              <a:rPr lang="ru-RU" sz="2200" dirty="0" err="1"/>
              <a:t>клиновидні</a:t>
            </a:r>
            <a:r>
              <a:rPr lang="ru-RU" sz="2200" dirty="0"/>
              <a:t> </a:t>
            </a:r>
            <a:r>
              <a:rPr lang="ru-RU" sz="2200" dirty="0" err="1"/>
              <a:t>хребці</a:t>
            </a:r>
            <a:r>
              <a:rPr lang="ru-RU" sz="2200" dirty="0"/>
              <a:t>, </a:t>
            </a:r>
            <a:r>
              <a:rPr lang="ru-RU" sz="2200" dirty="0" err="1"/>
              <a:t>наявність</a:t>
            </a:r>
            <a:r>
              <a:rPr lang="ru-RU" sz="2200" dirty="0"/>
              <a:t> </a:t>
            </a:r>
            <a:r>
              <a:rPr lang="ru-RU" sz="2200" dirty="0" err="1"/>
              <a:t>додаткового</a:t>
            </a:r>
            <a:r>
              <a:rPr lang="ru-RU" sz="2200" dirty="0"/>
              <a:t> ребра, </a:t>
            </a:r>
            <a:r>
              <a:rPr lang="ru-RU" sz="2200" dirty="0" err="1"/>
              <a:t>зрощування</a:t>
            </a:r>
            <a:r>
              <a:rPr lang="ru-RU" sz="2200" dirty="0"/>
              <a:t> </a:t>
            </a:r>
            <a:r>
              <a:rPr lang="ru-RU" sz="2200" dirty="0" err="1"/>
              <a:t>п'ятого</a:t>
            </a:r>
            <a:r>
              <a:rPr lang="ru-RU" sz="2200" dirty="0"/>
              <a:t> </a:t>
            </a:r>
            <a:r>
              <a:rPr lang="ru-RU" sz="2200" dirty="0" err="1"/>
              <a:t>поперекового</a:t>
            </a:r>
            <a:r>
              <a:rPr lang="ru-RU" sz="2200" dirty="0"/>
              <a:t> </a:t>
            </a:r>
            <a:r>
              <a:rPr lang="ru-RU" sz="2200" dirty="0" err="1"/>
              <a:t>хребця</a:t>
            </a:r>
            <a:r>
              <a:rPr lang="ru-RU" sz="2200" dirty="0"/>
              <a:t> з </a:t>
            </a:r>
            <a:r>
              <a:rPr lang="ru-RU" sz="2200" dirty="0" err="1"/>
              <a:t>куприком</a:t>
            </a:r>
            <a:r>
              <a:rPr lang="ru-RU" sz="2200" dirty="0"/>
              <a:t>;</a:t>
            </a:r>
          </a:p>
          <a:p>
            <a:pPr lvl="0" algn="just"/>
            <a:r>
              <a:rPr lang="ru-RU" sz="2200" dirty="0" smtClean="0"/>
              <a:t>	- статико-</a:t>
            </a:r>
            <a:r>
              <a:rPr lang="ru-RU" sz="2200" dirty="0" err="1" smtClean="0"/>
              <a:t>динамічні</a:t>
            </a:r>
            <a:r>
              <a:rPr lang="ru-RU" sz="2200" dirty="0" smtClean="0"/>
              <a:t> </a:t>
            </a:r>
            <a:r>
              <a:rPr lang="ru-RU" sz="2200" dirty="0" err="1"/>
              <a:t>чинники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призводять</a:t>
            </a:r>
            <a:r>
              <a:rPr lang="ru-RU" sz="2200" dirty="0"/>
              <a:t> до компенсаторного </a:t>
            </a:r>
            <a:r>
              <a:rPr lang="ru-RU" sz="2200" dirty="0" err="1"/>
              <a:t>викривлення</a:t>
            </a:r>
            <a:r>
              <a:rPr lang="ru-RU" sz="2200" dirty="0"/>
              <a:t> хребта, яке </a:t>
            </a:r>
            <a:r>
              <a:rPr lang="ru-RU" sz="2200" dirty="0" err="1"/>
              <a:t>виникає</a:t>
            </a:r>
            <a:r>
              <a:rPr lang="ru-RU" sz="2200" dirty="0"/>
              <a:t> при </a:t>
            </a:r>
            <a:r>
              <a:rPr lang="ru-RU" sz="2200" dirty="0" err="1"/>
              <a:t>довготривалому</a:t>
            </a:r>
            <a:r>
              <a:rPr lang="ru-RU" sz="2200" dirty="0"/>
              <a:t> </a:t>
            </a:r>
            <a:r>
              <a:rPr lang="ru-RU" sz="2200" dirty="0" err="1"/>
              <a:t>асиметричному</a:t>
            </a:r>
            <a:r>
              <a:rPr lang="ru-RU" sz="2200" dirty="0"/>
              <a:t> </a:t>
            </a:r>
            <a:r>
              <a:rPr lang="ru-RU" sz="2200" dirty="0" err="1"/>
              <a:t>положенні</a:t>
            </a:r>
            <a:r>
              <a:rPr lang="ru-RU" sz="2200" dirty="0"/>
              <a:t> </a:t>
            </a:r>
            <a:r>
              <a:rPr lang="ru-RU" sz="2200" dirty="0" err="1"/>
              <a:t>тіла</a:t>
            </a:r>
            <a:r>
              <a:rPr lang="ru-RU" sz="2200" dirty="0"/>
              <a:t> </a:t>
            </a:r>
            <a:r>
              <a:rPr lang="ru-RU" sz="2200" dirty="0" err="1"/>
              <a:t>внаслідок</a:t>
            </a:r>
            <a:r>
              <a:rPr lang="ru-RU" sz="2200" dirty="0"/>
              <a:t> </a:t>
            </a:r>
            <a:r>
              <a:rPr lang="ru-RU" sz="2200" dirty="0" err="1"/>
              <a:t>вкорочення</a:t>
            </a:r>
            <a:r>
              <a:rPr lang="ru-RU" sz="2200" dirty="0"/>
              <a:t> </a:t>
            </a:r>
            <a:r>
              <a:rPr lang="ru-RU" sz="2200" dirty="0" err="1"/>
              <a:t>однієї</a:t>
            </a:r>
            <a:r>
              <a:rPr lang="ru-RU" sz="2200" dirty="0"/>
              <a:t> </a:t>
            </a:r>
            <a:r>
              <a:rPr lang="ru-RU" sz="2200" dirty="0" err="1"/>
              <a:t>кінцівки</a:t>
            </a:r>
            <a:r>
              <a:rPr lang="ru-RU" sz="2200" dirty="0"/>
              <a:t>, при </a:t>
            </a:r>
            <a:r>
              <a:rPr lang="ru-RU" sz="2200" dirty="0" err="1"/>
              <a:t>наявності</a:t>
            </a:r>
            <a:r>
              <a:rPr lang="ru-RU" sz="2200" dirty="0"/>
              <a:t> великих </a:t>
            </a:r>
            <a:r>
              <a:rPr lang="ru-RU" sz="2200" dirty="0" err="1"/>
              <a:t>опікових</a:t>
            </a:r>
            <a:r>
              <a:rPr lang="ru-RU" sz="2200" dirty="0"/>
              <a:t> та </a:t>
            </a:r>
            <a:r>
              <a:rPr lang="ru-RU" sz="2200" dirty="0" err="1"/>
              <a:t>іншого</a:t>
            </a:r>
            <a:r>
              <a:rPr lang="ru-RU" sz="2200" dirty="0"/>
              <a:t> </a:t>
            </a:r>
            <a:r>
              <a:rPr lang="ru-RU" sz="2200" dirty="0" err="1"/>
              <a:t>походження</a:t>
            </a:r>
            <a:r>
              <a:rPr lang="ru-RU" sz="2200" dirty="0"/>
              <a:t> </a:t>
            </a:r>
            <a:r>
              <a:rPr lang="ru-RU" sz="2200" dirty="0" err="1"/>
              <a:t>рубців</a:t>
            </a:r>
            <a:r>
              <a:rPr lang="ru-RU" sz="2200" dirty="0"/>
              <a:t> на </a:t>
            </a:r>
            <a:r>
              <a:rPr lang="ru-RU" sz="2200" dirty="0" err="1"/>
              <a:t>одній</a:t>
            </a:r>
            <a:r>
              <a:rPr lang="ru-RU" sz="2200" dirty="0"/>
              <a:t> </a:t>
            </a:r>
            <a:r>
              <a:rPr lang="ru-RU" sz="2200" dirty="0" err="1"/>
              <a:t>стороні</a:t>
            </a:r>
            <a:r>
              <a:rPr lang="ru-RU" sz="2200" dirty="0"/>
              <a:t> </a:t>
            </a:r>
            <a:r>
              <a:rPr lang="ru-RU" sz="2200" dirty="0" err="1"/>
              <a:t>тіла</a:t>
            </a:r>
            <a:r>
              <a:rPr lang="ru-RU" sz="2200" dirty="0"/>
              <a:t>, </a:t>
            </a:r>
            <a:r>
              <a:rPr lang="ru-RU" sz="2200" dirty="0" err="1"/>
              <a:t>хронічних</a:t>
            </a:r>
            <a:r>
              <a:rPr lang="ru-RU" sz="2200" dirty="0"/>
              <a:t> </a:t>
            </a:r>
            <a:r>
              <a:rPr lang="ru-RU" sz="2200" dirty="0" err="1"/>
              <a:t>захворювань</a:t>
            </a:r>
            <a:r>
              <a:rPr lang="ru-RU" sz="2200" dirty="0"/>
              <a:t> </a:t>
            </a:r>
            <a:r>
              <a:rPr lang="ru-RU" sz="2200" dirty="0" err="1"/>
              <a:t>периферичної</a:t>
            </a:r>
            <a:r>
              <a:rPr lang="ru-RU" sz="2200" dirty="0"/>
              <a:t> </a:t>
            </a:r>
            <a:r>
              <a:rPr lang="ru-RU" sz="2200" dirty="0" err="1"/>
              <a:t>нервової</a:t>
            </a:r>
            <a:r>
              <a:rPr lang="ru-RU" sz="2200" dirty="0"/>
              <a:t> </a:t>
            </a:r>
            <a:r>
              <a:rPr lang="ru-RU" sz="2200" dirty="0" err="1"/>
              <a:t>системи</a:t>
            </a:r>
            <a:r>
              <a:rPr lang="ru-RU" sz="2200" dirty="0"/>
              <a:t> і хребта;</a:t>
            </a:r>
          </a:p>
          <a:p>
            <a:pPr lvl="0" algn="just"/>
            <a:r>
              <a:rPr lang="ru-RU" sz="2200" dirty="0" smtClean="0"/>
              <a:t>	- </a:t>
            </a:r>
            <a:r>
              <a:rPr lang="ru-RU" sz="2200" dirty="0" err="1" smtClean="0"/>
              <a:t>зниження</a:t>
            </a:r>
            <a:r>
              <a:rPr lang="ru-RU" sz="2200" dirty="0" smtClean="0"/>
              <a:t> </a:t>
            </a:r>
            <a:r>
              <a:rPr lang="ru-RU" sz="2200" dirty="0" err="1"/>
              <a:t>опірності</a:t>
            </a:r>
            <a:r>
              <a:rPr lang="ru-RU" sz="2200" dirty="0"/>
              <a:t> </a:t>
            </a:r>
            <a:r>
              <a:rPr lang="ru-RU" sz="2200" dirty="0" err="1"/>
              <a:t>організму</a:t>
            </a:r>
            <a:r>
              <a:rPr lang="ru-RU" sz="2200" dirty="0"/>
              <a:t> </a:t>
            </a:r>
            <a:r>
              <a:rPr lang="ru-RU" sz="2200" dirty="0" err="1"/>
              <a:t>після</a:t>
            </a:r>
            <a:r>
              <a:rPr lang="ru-RU" sz="2200" dirty="0"/>
              <a:t> тяжких </a:t>
            </a:r>
            <a:r>
              <a:rPr lang="ru-RU" sz="2200" dirty="0" err="1"/>
              <a:t>захворювань</a:t>
            </a:r>
            <a:r>
              <a:rPr lang="ru-RU" sz="2200" dirty="0"/>
              <a:t> в </a:t>
            </a:r>
            <a:r>
              <a:rPr lang="ru-RU" sz="2200" dirty="0" err="1"/>
              <a:t>період</a:t>
            </a:r>
            <a:r>
              <a:rPr lang="ru-RU" sz="2200" dirty="0"/>
              <a:t> </a:t>
            </a:r>
            <a:r>
              <a:rPr lang="ru-RU" sz="2200" dirty="0" err="1"/>
              <a:t>інтенсивного</a:t>
            </a:r>
            <a:r>
              <a:rPr lang="ru-RU" sz="2200" dirty="0"/>
              <a:t> росту </a:t>
            </a:r>
            <a:r>
              <a:rPr lang="ru-RU" sz="2200" dirty="0" err="1"/>
              <a:t>організму</a:t>
            </a:r>
            <a:r>
              <a:rPr lang="ru-RU" sz="22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5659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Причини </a:t>
            </a:r>
            <a:r>
              <a:rPr lang="ru-RU" sz="2800" i="1" dirty="0" err="1"/>
              <a:t>сколіозу</a:t>
            </a:r>
            <a:r>
              <a:rPr lang="ru-RU" sz="2800" i="1" dirty="0"/>
              <a:t> </a:t>
            </a:r>
            <a:r>
              <a:rPr lang="ru-RU" sz="2800" i="1" dirty="0" err="1"/>
              <a:t>прийнято</a:t>
            </a:r>
            <a:r>
              <a:rPr lang="ru-RU" sz="2800" i="1" dirty="0"/>
              <a:t> </a:t>
            </a:r>
            <a:r>
              <a:rPr lang="ru-RU" sz="2800" i="1" dirty="0" err="1"/>
              <a:t>ділити</a:t>
            </a:r>
            <a:r>
              <a:rPr lang="ru-RU" sz="2800" i="1" dirty="0"/>
              <a:t> на три </a:t>
            </a:r>
            <a:r>
              <a:rPr lang="ru-RU" sz="2800" i="1" dirty="0" err="1"/>
              <a:t>групи</a:t>
            </a:r>
            <a:r>
              <a:rPr lang="ru-RU" sz="2800" i="1" dirty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05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cs typeface="Times New Roman" pitchFamily="18" charset="0"/>
              </a:rPr>
              <a:t>к</a:t>
            </a:r>
            <a:r>
              <a:rPr lang="ru-RU" i="1" dirty="0" err="1" smtClean="0"/>
              <a:t>ласифікація</a:t>
            </a:r>
            <a:r>
              <a:rPr lang="ru-RU" i="1" dirty="0" smtClean="0"/>
              <a:t> </a:t>
            </a:r>
            <a:r>
              <a:rPr lang="ru-RU" i="1" dirty="0" err="1" smtClean="0"/>
              <a:t>сколіозу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5123897"/>
              </p:ext>
            </p:extLst>
          </p:nvPr>
        </p:nvGraphicFramePr>
        <p:xfrm>
          <a:off x="179512" y="1412776"/>
          <a:ext cx="878497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8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i="1" dirty="0" smtClean="0">
                <a:cs typeface="Times New Roman" pitchFamily="18" charset="0"/>
              </a:rPr>
              <a:t>в</a:t>
            </a:r>
            <a:r>
              <a:rPr lang="ru-RU" i="1" dirty="0" smtClean="0"/>
              <a:t>иди </a:t>
            </a:r>
            <a:r>
              <a:rPr lang="ru-RU" i="1" dirty="0" err="1" smtClean="0"/>
              <a:t>сколіозу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892899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За </a:t>
            </a:r>
            <a:r>
              <a:rPr lang="ru-RU" sz="2400" i="1" dirty="0" err="1"/>
              <a:t>морфологічними</a:t>
            </a:r>
            <a:r>
              <a:rPr lang="ru-RU" sz="2400" i="1" dirty="0"/>
              <a:t> </a:t>
            </a:r>
            <a:r>
              <a:rPr lang="ru-RU" sz="2400" i="1" dirty="0" err="1"/>
              <a:t>ознаками</a:t>
            </a:r>
            <a:r>
              <a:rPr lang="ru-RU" sz="2400" i="1" dirty="0"/>
              <a:t> </a:t>
            </a:r>
            <a:r>
              <a:rPr lang="ru-RU" sz="2400" i="1" dirty="0" err="1"/>
              <a:t>сколіози</a:t>
            </a:r>
            <a:r>
              <a:rPr lang="ru-RU" sz="2400" i="1" dirty="0"/>
              <a:t> </a:t>
            </a:r>
            <a:r>
              <a:rPr lang="ru-RU" sz="2400" i="1" dirty="0" err="1"/>
              <a:t>поділяються</a:t>
            </a:r>
            <a:r>
              <a:rPr lang="ru-RU" sz="2400" i="1" dirty="0"/>
              <a:t> на </a:t>
            </a:r>
            <a:r>
              <a:rPr lang="ru-RU" sz="2400" i="1" dirty="0" err="1"/>
              <a:t>структурні</a:t>
            </a:r>
            <a:r>
              <a:rPr lang="ru-RU" sz="2400" i="1" dirty="0"/>
              <a:t> та </a:t>
            </a:r>
            <a:r>
              <a:rPr lang="ru-RU" sz="2400" i="1" dirty="0" err="1"/>
              <a:t>функціональні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algn="just"/>
            <a:r>
              <a:rPr lang="ru-RU" sz="2400" i="1" dirty="0" smtClean="0"/>
              <a:t>	</a:t>
            </a:r>
            <a:r>
              <a:rPr lang="ru-RU" sz="2400" i="1" dirty="0" err="1" smtClean="0"/>
              <a:t>Структурний</a:t>
            </a:r>
            <a:r>
              <a:rPr lang="ru-RU" sz="2400" i="1" dirty="0" smtClean="0"/>
              <a:t> </a:t>
            </a:r>
            <a:r>
              <a:rPr lang="ru-RU" sz="2400" i="1" dirty="0" err="1"/>
              <a:t>сколіоз</a:t>
            </a:r>
            <a:r>
              <a:rPr lang="ru-RU" sz="2400" i="1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змінами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i="1" dirty="0"/>
              <a:t> </a:t>
            </a:r>
            <a:r>
              <a:rPr lang="ru-RU" sz="2400" dirty="0" err="1"/>
              <a:t>хребців</a:t>
            </a:r>
            <a:r>
              <a:rPr lang="ru-RU" sz="2400" dirty="0"/>
              <a:t> (</a:t>
            </a:r>
            <a:r>
              <a:rPr lang="ru-RU" sz="2400" dirty="0" err="1"/>
              <a:t>клиноподібна</a:t>
            </a:r>
            <a:r>
              <a:rPr lang="ru-RU" sz="2400" dirty="0"/>
              <a:t> форма </a:t>
            </a:r>
            <a:r>
              <a:rPr lang="ru-RU" sz="2400" dirty="0" err="1"/>
              <a:t>хребця</a:t>
            </a:r>
            <a:r>
              <a:rPr lang="ru-RU" sz="2400" dirty="0"/>
              <a:t>; </a:t>
            </a:r>
            <a:r>
              <a:rPr lang="ru-RU" sz="2400" dirty="0" err="1"/>
              <a:t>торсія</a:t>
            </a:r>
            <a:r>
              <a:rPr lang="ru-RU" sz="2400" dirty="0"/>
              <a:t> хребта). </a:t>
            </a:r>
            <a:endParaRPr lang="ru-RU" sz="2400" dirty="0" smtClean="0"/>
          </a:p>
          <a:p>
            <a:pPr algn="just"/>
            <a:r>
              <a:rPr lang="ru-RU" sz="2400" dirty="0" smtClean="0"/>
              <a:t>	</a:t>
            </a:r>
            <a:r>
              <a:rPr lang="ru-RU" sz="2400" dirty="0" err="1" smtClean="0"/>
              <a:t>Структурні</a:t>
            </a:r>
            <a:r>
              <a:rPr lang="ru-RU" sz="2400" dirty="0" smtClean="0"/>
              <a:t> </a:t>
            </a:r>
            <a:r>
              <a:rPr lang="ru-RU" sz="2400" dirty="0" err="1"/>
              <a:t>сколіози</a:t>
            </a:r>
            <a:r>
              <a:rPr lang="ru-RU" sz="2400" dirty="0"/>
              <a:t>, в свою </a:t>
            </a:r>
            <a:r>
              <a:rPr lang="ru-RU" sz="2400" dirty="0" err="1"/>
              <a:t>чергу</a:t>
            </a:r>
            <a:r>
              <a:rPr lang="ru-RU" sz="2400" dirty="0"/>
              <a:t>, </a:t>
            </a:r>
            <a:r>
              <a:rPr lang="ru-RU" sz="2400" dirty="0" err="1"/>
              <a:t>поділяються</a:t>
            </a:r>
            <a:r>
              <a:rPr lang="ru-RU" sz="2400" dirty="0"/>
              <a:t> на не </a:t>
            </a:r>
            <a:r>
              <a:rPr lang="ru-RU" sz="2400" dirty="0" err="1"/>
              <a:t>фіксовані</a:t>
            </a:r>
            <a:r>
              <a:rPr lang="ru-RU" sz="2400" dirty="0"/>
              <a:t> та </a:t>
            </a:r>
            <a:r>
              <a:rPr lang="ru-RU" sz="2400" dirty="0" err="1"/>
              <a:t>фіксовані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спостерігається</a:t>
            </a:r>
            <a:r>
              <a:rPr lang="ru-RU" sz="2400" dirty="0"/>
              <a:t> </a:t>
            </a:r>
            <a:r>
              <a:rPr lang="ru-RU" sz="2400" dirty="0" err="1"/>
              <a:t>викривлення</a:t>
            </a:r>
            <a:r>
              <a:rPr lang="ru-RU" sz="2400" dirty="0"/>
              <a:t> хребта у </a:t>
            </a:r>
            <a:r>
              <a:rPr lang="ru-RU" sz="2400" dirty="0" err="1"/>
              <a:t>положенні</a:t>
            </a:r>
            <a:r>
              <a:rPr lang="ru-RU" sz="2400" dirty="0"/>
              <a:t> </a:t>
            </a:r>
            <a:r>
              <a:rPr lang="ru-RU" sz="2400" dirty="0" err="1"/>
              <a:t>лежачи</a:t>
            </a:r>
            <a:r>
              <a:rPr lang="ru-RU" sz="2400" dirty="0"/>
              <a:t> та </a:t>
            </a: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в </a:t>
            </a:r>
            <a:r>
              <a:rPr lang="ru-RU" sz="2400" dirty="0" err="1"/>
              <a:t>положенні</a:t>
            </a:r>
            <a:r>
              <a:rPr lang="ru-RU" sz="2400" dirty="0"/>
              <a:t> стоячи - </a:t>
            </a:r>
            <a:r>
              <a:rPr lang="ru-RU" sz="2400" dirty="0" err="1"/>
              <a:t>це</a:t>
            </a:r>
            <a:r>
              <a:rPr lang="ru-RU" sz="2400" dirty="0"/>
              <a:t> не </a:t>
            </a:r>
            <a:r>
              <a:rPr lang="ru-RU" sz="2400" dirty="0" err="1"/>
              <a:t>фіксований</a:t>
            </a:r>
            <a:r>
              <a:rPr lang="ru-RU" sz="2400" dirty="0"/>
              <a:t> </a:t>
            </a:r>
            <a:r>
              <a:rPr lang="ru-RU" sz="2400" dirty="0" err="1"/>
              <a:t>сколіоз</a:t>
            </a:r>
            <a:r>
              <a:rPr lang="ru-RU" sz="2400" dirty="0"/>
              <a:t>. </a:t>
            </a:r>
            <a:r>
              <a:rPr lang="ru-RU" sz="2400" dirty="0" err="1"/>
              <a:t>Якщо</a:t>
            </a:r>
            <a:r>
              <a:rPr lang="ru-RU" sz="2400" dirty="0"/>
              <a:t> кривизна хребта у </a:t>
            </a:r>
            <a:r>
              <a:rPr lang="ru-RU" sz="2400" dirty="0" err="1"/>
              <a:t>положеннях</a:t>
            </a:r>
            <a:r>
              <a:rPr lang="ru-RU" sz="2400" dirty="0"/>
              <a:t> </a:t>
            </a:r>
            <a:r>
              <a:rPr lang="ru-RU" sz="2400" dirty="0" err="1"/>
              <a:t>лежачи</a:t>
            </a:r>
            <a:r>
              <a:rPr lang="ru-RU" sz="2400" dirty="0"/>
              <a:t> та стоячи не </a:t>
            </a:r>
            <a:r>
              <a:rPr lang="ru-RU" sz="2400" dirty="0" err="1"/>
              <a:t>змінюється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фіксований</a:t>
            </a:r>
            <a:r>
              <a:rPr lang="ru-RU" sz="2400" dirty="0"/>
              <a:t> </a:t>
            </a:r>
            <a:r>
              <a:rPr lang="ru-RU" sz="2400" dirty="0" err="1"/>
              <a:t>сколіоз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i="1" dirty="0"/>
              <a:t>	</a:t>
            </a:r>
            <a:r>
              <a:rPr lang="ru-RU" sz="2400" i="1" dirty="0" err="1" smtClean="0"/>
              <a:t>Функціональний</a:t>
            </a:r>
            <a:r>
              <a:rPr lang="ru-RU" sz="2400" i="1" dirty="0" smtClean="0"/>
              <a:t> </a:t>
            </a:r>
            <a:r>
              <a:rPr lang="ru-RU" sz="2400" i="1" dirty="0" err="1"/>
              <a:t>сколіоз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функціональні</a:t>
            </a:r>
            <a:r>
              <a:rPr lang="ru-RU" sz="2400" dirty="0"/>
              <a:t> </a:t>
            </a:r>
            <a:r>
              <a:rPr lang="ru-RU" sz="2400" dirty="0" err="1"/>
              <a:t>стани</a:t>
            </a:r>
            <a:r>
              <a:rPr lang="ru-RU" sz="2400" dirty="0"/>
              <a:t> хребта (</a:t>
            </a:r>
            <a:r>
              <a:rPr lang="ru-RU" sz="2400" dirty="0" err="1"/>
              <a:t>сколіотична</a:t>
            </a:r>
            <a:r>
              <a:rPr lang="ru-RU" sz="2400" dirty="0"/>
              <a:t> постава, рефлекторно-</a:t>
            </a:r>
            <a:r>
              <a:rPr lang="ru-RU" sz="2400" dirty="0" err="1"/>
              <a:t>больовий</a:t>
            </a:r>
            <a:r>
              <a:rPr lang="ru-RU" sz="2400" dirty="0"/>
              <a:t> </a:t>
            </a:r>
            <a:r>
              <a:rPr lang="ru-RU" sz="2400" dirty="0" err="1"/>
              <a:t>сколіоз</a:t>
            </a:r>
            <a:r>
              <a:rPr lang="ru-RU" sz="2400" dirty="0"/>
              <a:t> при </a:t>
            </a:r>
            <a:r>
              <a:rPr lang="ru-RU" sz="2400" dirty="0" err="1"/>
              <a:t>радикуліті</a:t>
            </a:r>
            <a:r>
              <a:rPr lang="ru-RU" sz="2400" dirty="0"/>
              <a:t>).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виявляється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у </a:t>
            </a:r>
            <a:r>
              <a:rPr lang="ru-RU" sz="2400" dirty="0" err="1"/>
              <a:t>положенні</a:t>
            </a:r>
            <a:r>
              <a:rPr lang="ru-RU" sz="2400" dirty="0"/>
              <a:t> стоячи і </a:t>
            </a:r>
            <a:r>
              <a:rPr lang="ru-RU" sz="2400" dirty="0" err="1"/>
              <a:t>зникає</a:t>
            </a:r>
            <a:r>
              <a:rPr lang="ru-RU" sz="2400" dirty="0"/>
              <a:t> у </a:t>
            </a:r>
            <a:r>
              <a:rPr lang="ru-RU" sz="2400" dirty="0" err="1"/>
              <a:t>положенні</a:t>
            </a:r>
            <a:r>
              <a:rPr lang="ru-RU" sz="2400" dirty="0"/>
              <a:t> </a:t>
            </a:r>
            <a:r>
              <a:rPr lang="ru-RU" sz="2400" dirty="0" err="1"/>
              <a:t>лежачи</a:t>
            </a:r>
            <a:r>
              <a:rPr lang="ru-RU" sz="2400" dirty="0"/>
              <a:t>, при висах та в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положеннях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сприяють</a:t>
            </a:r>
            <a:r>
              <a:rPr lang="ru-RU" sz="2400" dirty="0"/>
              <a:t> </a:t>
            </a:r>
            <a:r>
              <a:rPr lang="ru-RU" sz="2400" dirty="0" err="1"/>
              <a:t>розвантаженню</a:t>
            </a:r>
            <a:r>
              <a:rPr lang="ru-RU" sz="2400" dirty="0"/>
              <a:t> хребта.</a:t>
            </a:r>
          </a:p>
          <a:p>
            <a:pPr lvl="0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074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cs typeface="Times New Roman" pitchFamily="18" charset="0"/>
              </a:rPr>
              <a:t>в</a:t>
            </a:r>
            <a:r>
              <a:rPr lang="uk-UA" dirty="0" smtClean="0"/>
              <a:t>иди сколіозу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8" y="1628800"/>
            <a:ext cx="3581400" cy="32994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200600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Ступені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сколіозу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ІІІ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IV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412776"/>
            <a:ext cx="496855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1300" i="1" dirty="0" err="1">
                <a:latin typeface="Times New Roman" pitchFamily="18" charset="0"/>
                <a:cs typeface="Times New Roman" pitchFamily="18" charset="0"/>
              </a:rPr>
              <a:t>сколіозі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i="1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кут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первинної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дуги становить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10°. Хребет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літеру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 (рис.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Вольове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напруження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розвантаження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горизонтальному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зменшують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прояви.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Сколіоз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появою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додаткової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компенсаторної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дуги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викривлення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хребет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букви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S (рис.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 Кут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дуги доходить до 30°.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скручування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хребців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реберне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випирання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м'язовий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валик.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Горизонтальне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невелике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витягнення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змінюють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викривлення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Сколіоз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дуг (рис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 Кут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дуги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30-60°.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скручування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хребців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деформація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грудної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клітки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реберного горба,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кута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нахилу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таза.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подальше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подразнення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корінців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спинного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появу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симптомів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радикуліту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	Сколіоз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 ступеня спотворює тулуб внаслідок важкої деформації грудної клітки і хребта (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рис </a:t>
            </a:r>
            <a:r>
              <a:rPr lang="uk-UA" sz="1300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кіфосколіоз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є результатом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прогресуючого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хребта як 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бічному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так і у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передньозадньому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скручування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заднього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переднього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горба. Кут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хребта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вертикальної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осі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60°.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Виявляються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грудної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клітки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09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cs typeface="Times New Roman" pitchFamily="18" charset="0"/>
              </a:rPr>
              <a:t>з</a:t>
            </a:r>
            <a:r>
              <a:rPr lang="ru-RU" i="1" dirty="0" err="1" smtClean="0"/>
              <a:t>авдання</a:t>
            </a:r>
            <a:r>
              <a:rPr lang="ru-RU" i="1" dirty="0" smtClean="0"/>
              <a:t> ЛФК при </a:t>
            </a:r>
            <a:r>
              <a:rPr lang="ru-RU" i="1" dirty="0" err="1" smtClean="0"/>
              <a:t>сколіозі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2412" y="1628800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 smtClean="0"/>
              <a:t>	</a:t>
            </a:r>
            <a:r>
              <a:rPr lang="ru-RU" sz="2600" i="1" dirty="0" err="1" smtClean="0"/>
              <a:t>Лікувальна</a:t>
            </a:r>
            <a:r>
              <a:rPr lang="ru-RU" sz="2600" i="1" dirty="0" smtClean="0"/>
              <a:t> </a:t>
            </a:r>
            <a:r>
              <a:rPr lang="ru-RU" sz="2600" i="1" dirty="0" err="1"/>
              <a:t>фізична</a:t>
            </a:r>
            <a:r>
              <a:rPr lang="ru-RU" sz="2600" i="1" dirty="0"/>
              <a:t> культура </a:t>
            </a:r>
            <a:r>
              <a:rPr lang="ru-RU" sz="2600" dirty="0"/>
              <a:t>є </a:t>
            </a:r>
            <a:r>
              <a:rPr lang="ru-RU" sz="2600" dirty="0" err="1"/>
              <a:t>найважливішим</a:t>
            </a:r>
            <a:r>
              <a:rPr lang="ru-RU" sz="2600" dirty="0"/>
              <a:t> </a:t>
            </a:r>
            <a:r>
              <a:rPr lang="ru-RU" sz="2600" dirty="0" err="1"/>
              <a:t>засобом</a:t>
            </a:r>
            <a:r>
              <a:rPr lang="ru-RU" sz="2600" dirty="0"/>
              <a:t> у</a:t>
            </a:r>
            <a:r>
              <a:rPr lang="ru-RU" sz="2600" i="1" dirty="0"/>
              <a:t> </a:t>
            </a:r>
            <a:r>
              <a:rPr lang="ru-RU" sz="2600" dirty="0"/>
              <a:t>комплексному </a:t>
            </a:r>
            <a:r>
              <a:rPr lang="ru-RU" sz="2600" dirty="0" err="1"/>
              <a:t>лікуванні</a:t>
            </a:r>
            <a:r>
              <a:rPr lang="ru-RU" sz="2600" dirty="0"/>
              <a:t> </a:t>
            </a:r>
            <a:r>
              <a:rPr lang="ru-RU" sz="2600" dirty="0" err="1"/>
              <a:t>сколіотичної</a:t>
            </a:r>
            <a:r>
              <a:rPr lang="ru-RU" sz="2600" dirty="0"/>
              <a:t> </a:t>
            </a:r>
            <a:r>
              <a:rPr lang="ru-RU" sz="2600" dirty="0" err="1"/>
              <a:t>хвороби</a:t>
            </a:r>
            <a:r>
              <a:rPr lang="ru-RU" sz="2600" dirty="0"/>
              <a:t>, </a:t>
            </a:r>
            <a:r>
              <a:rPr lang="ru-RU" sz="2600" dirty="0" err="1"/>
              <a:t>її</a:t>
            </a:r>
            <a:r>
              <a:rPr lang="ru-RU" sz="2600" dirty="0"/>
              <a:t> </a:t>
            </a:r>
            <a:r>
              <a:rPr lang="ru-RU" sz="2600" dirty="0" err="1"/>
              <a:t>головні</a:t>
            </a:r>
            <a:r>
              <a:rPr lang="ru-RU" sz="2600" dirty="0"/>
              <a:t> </a:t>
            </a:r>
            <a:r>
              <a:rPr lang="ru-RU" sz="2600" dirty="0" err="1"/>
              <a:t>спеціальні</a:t>
            </a:r>
            <a:r>
              <a:rPr lang="ru-RU" sz="2600" dirty="0"/>
              <a:t> </a:t>
            </a:r>
            <a:r>
              <a:rPr lang="ru-RU" sz="2600" dirty="0" err="1"/>
              <a:t>завдання</a:t>
            </a:r>
            <a:r>
              <a:rPr lang="ru-RU" sz="2600" dirty="0"/>
              <a:t>:</a:t>
            </a:r>
          </a:p>
          <a:p>
            <a:pPr algn="just"/>
            <a:r>
              <a:rPr lang="ru-RU" sz="2600" dirty="0"/>
              <a:t>- </a:t>
            </a:r>
            <a:r>
              <a:rPr lang="ru-RU" sz="2600" dirty="0" err="1"/>
              <a:t>запобігання</a:t>
            </a:r>
            <a:r>
              <a:rPr lang="ru-RU" sz="2600" dirty="0"/>
              <a:t> </a:t>
            </a:r>
            <a:r>
              <a:rPr lang="ru-RU" sz="2600" dirty="0" err="1"/>
              <a:t>подальшому</a:t>
            </a:r>
            <a:r>
              <a:rPr lang="ru-RU" sz="2600" dirty="0"/>
              <a:t> </a:t>
            </a:r>
            <a:r>
              <a:rPr lang="ru-RU" sz="2600" dirty="0" err="1"/>
              <a:t>прогресуванню</a:t>
            </a:r>
            <a:r>
              <a:rPr lang="ru-RU" sz="2600" dirty="0"/>
              <a:t> </a:t>
            </a:r>
            <a:r>
              <a:rPr lang="ru-RU" sz="2600" dirty="0" err="1"/>
              <a:t>сколіотичної</a:t>
            </a:r>
            <a:r>
              <a:rPr lang="ru-RU" sz="2600" dirty="0"/>
              <a:t> </a:t>
            </a:r>
            <a:r>
              <a:rPr lang="ru-RU" sz="2600" dirty="0" err="1"/>
              <a:t>хвороби</a:t>
            </a:r>
            <a:r>
              <a:rPr lang="ru-RU" sz="2600" dirty="0"/>
              <a:t>, </a:t>
            </a:r>
            <a:r>
              <a:rPr lang="ru-RU" sz="2600" dirty="0" err="1"/>
              <a:t>виправлення</a:t>
            </a:r>
            <a:r>
              <a:rPr lang="ru-RU" sz="2600" dirty="0"/>
              <a:t> </a:t>
            </a:r>
            <a:r>
              <a:rPr lang="ru-RU" sz="2600" dirty="0" err="1"/>
              <a:t>сколіотичної</a:t>
            </a:r>
            <a:r>
              <a:rPr lang="ru-RU" sz="2600" dirty="0"/>
              <a:t> </a:t>
            </a:r>
            <a:r>
              <a:rPr lang="ru-RU" sz="2600" dirty="0" err="1"/>
              <a:t>деформації</a:t>
            </a:r>
            <a:r>
              <a:rPr lang="ru-RU" sz="2600" dirty="0"/>
              <a:t> на </a:t>
            </a:r>
            <a:r>
              <a:rPr lang="ru-RU" sz="2600" dirty="0" err="1"/>
              <a:t>ранніх</a:t>
            </a:r>
            <a:r>
              <a:rPr lang="ru-RU" sz="2600" dirty="0"/>
              <a:t> </a:t>
            </a:r>
            <a:r>
              <a:rPr lang="ru-RU" sz="2600" dirty="0" err="1"/>
              <a:t>стадіях</a:t>
            </a:r>
            <a:r>
              <a:rPr lang="ru-RU" sz="2600" dirty="0"/>
              <a:t> </a:t>
            </a:r>
            <a:r>
              <a:rPr lang="ru-RU" sz="2600" dirty="0" err="1"/>
              <a:t>захворювання</a:t>
            </a:r>
            <a:r>
              <a:rPr lang="ru-RU" sz="2600" dirty="0"/>
              <a:t>;</a:t>
            </a:r>
          </a:p>
          <a:p>
            <a:pPr algn="just"/>
            <a:r>
              <a:rPr lang="ru-RU" sz="2600" dirty="0"/>
              <a:t>- </a:t>
            </a:r>
            <a:r>
              <a:rPr lang="ru-RU" sz="2600" dirty="0" err="1"/>
              <a:t>розтягування</a:t>
            </a:r>
            <a:r>
              <a:rPr lang="ru-RU" sz="2600" dirty="0"/>
              <a:t> </a:t>
            </a:r>
            <a:r>
              <a:rPr lang="ru-RU" sz="2600" dirty="0" err="1"/>
              <a:t>скорочених</a:t>
            </a:r>
            <a:r>
              <a:rPr lang="ru-RU" sz="2600" dirty="0"/>
              <a:t> </a:t>
            </a:r>
            <a:r>
              <a:rPr lang="ru-RU" sz="2600" dirty="0" err="1"/>
              <a:t>м'язів</a:t>
            </a:r>
            <a:r>
              <a:rPr lang="ru-RU" sz="2600" dirty="0"/>
              <a:t> і </a:t>
            </a:r>
            <a:r>
              <a:rPr lang="ru-RU" sz="2600" dirty="0" err="1"/>
              <a:t>зв'язок</a:t>
            </a:r>
            <a:r>
              <a:rPr lang="ru-RU" sz="2600" dirty="0"/>
              <a:t> на </a:t>
            </a:r>
            <a:r>
              <a:rPr lang="ru-RU" sz="2600" dirty="0" err="1"/>
              <a:t>ввігнутій</a:t>
            </a:r>
            <a:r>
              <a:rPr lang="ru-RU" sz="2600" dirty="0"/>
              <a:t> </a:t>
            </a:r>
            <a:r>
              <a:rPr lang="ru-RU" sz="2600" dirty="0" err="1"/>
              <a:t>стороні</a:t>
            </a:r>
            <a:r>
              <a:rPr lang="ru-RU" sz="2600" dirty="0"/>
              <a:t> хребта і </a:t>
            </a:r>
            <a:r>
              <a:rPr lang="ru-RU" sz="2600" dirty="0" err="1"/>
              <a:t>зміцнення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на </a:t>
            </a:r>
            <a:r>
              <a:rPr lang="ru-RU" sz="2600" dirty="0" err="1"/>
              <a:t>опуклій</a:t>
            </a:r>
            <a:r>
              <a:rPr lang="ru-RU" sz="2600" dirty="0"/>
              <a:t> </a:t>
            </a:r>
            <a:r>
              <a:rPr lang="ru-RU" sz="2600" dirty="0" err="1"/>
              <a:t>стороні</a:t>
            </a:r>
            <a:r>
              <a:rPr lang="ru-RU" sz="2600" dirty="0"/>
              <a:t> дуги;</a:t>
            </a:r>
          </a:p>
          <a:p>
            <a:pPr algn="just"/>
            <a:r>
              <a:rPr lang="ru-RU" sz="2600" dirty="0"/>
              <a:t>- </a:t>
            </a:r>
            <a:r>
              <a:rPr lang="ru-RU" sz="2600" dirty="0" err="1"/>
              <a:t>зміцнення</a:t>
            </a:r>
            <a:r>
              <a:rPr lang="ru-RU" sz="2600" dirty="0"/>
              <a:t> </a:t>
            </a:r>
            <a:r>
              <a:rPr lang="ru-RU" sz="2600" dirty="0" err="1"/>
              <a:t>м'язів</a:t>
            </a:r>
            <a:r>
              <a:rPr lang="ru-RU" sz="2600" dirty="0"/>
              <a:t> </a:t>
            </a:r>
            <a:r>
              <a:rPr lang="ru-RU" sz="2600" dirty="0" err="1"/>
              <a:t>спини</a:t>
            </a:r>
            <a:r>
              <a:rPr lang="ru-RU" sz="2600" dirty="0"/>
              <a:t> і </a:t>
            </a:r>
            <a:r>
              <a:rPr lang="ru-RU" sz="2600" dirty="0" err="1"/>
              <a:t>грудної</a:t>
            </a:r>
            <a:r>
              <a:rPr lang="ru-RU" sz="2600" dirty="0"/>
              <a:t> </a:t>
            </a:r>
            <a:r>
              <a:rPr lang="ru-RU" sz="2600" dirty="0" err="1"/>
              <a:t>клітки</a:t>
            </a:r>
            <a:r>
              <a:rPr lang="ru-RU" sz="2600" dirty="0"/>
              <a:t>, </a:t>
            </a:r>
            <a:r>
              <a:rPr lang="ru-RU" sz="2600" dirty="0" err="1"/>
              <a:t>створення</a:t>
            </a:r>
            <a:r>
              <a:rPr lang="ru-RU" sz="2600" dirty="0"/>
              <a:t> </a:t>
            </a:r>
            <a:r>
              <a:rPr lang="ru-RU" sz="2600" dirty="0" err="1"/>
              <a:t>м'язового</a:t>
            </a:r>
            <a:r>
              <a:rPr lang="ru-RU" sz="2600" dirty="0"/>
              <a:t> корсета, </a:t>
            </a:r>
            <a:r>
              <a:rPr lang="ru-RU" sz="2600" dirty="0" err="1"/>
              <a:t>виправлення</a:t>
            </a:r>
            <a:r>
              <a:rPr lang="ru-RU" sz="2600" dirty="0"/>
              <a:t> хребта;</a:t>
            </a:r>
          </a:p>
          <a:p>
            <a:pPr algn="just"/>
            <a:r>
              <a:rPr lang="ru-RU" sz="2600" dirty="0"/>
              <a:t>- </a:t>
            </a:r>
            <a:r>
              <a:rPr lang="ru-RU" sz="2600" dirty="0" err="1"/>
              <a:t>покращання</a:t>
            </a:r>
            <a:r>
              <a:rPr lang="ru-RU" sz="2600" dirty="0"/>
              <a:t> </a:t>
            </a:r>
            <a:r>
              <a:rPr lang="ru-RU" sz="2600" dirty="0" err="1"/>
              <a:t>діяльності</a:t>
            </a:r>
            <a:r>
              <a:rPr lang="ru-RU" sz="2600" dirty="0"/>
              <a:t> </a:t>
            </a:r>
            <a:r>
              <a:rPr lang="ru-RU" sz="2600" dirty="0" err="1"/>
              <a:t>дихальної</a:t>
            </a:r>
            <a:r>
              <a:rPr lang="ru-RU" sz="2600" dirty="0"/>
              <a:t> і </a:t>
            </a:r>
            <a:r>
              <a:rPr lang="ru-RU" sz="2600" dirty="0" err="1"/>
              <a:t>серцево-судинної</a:t>
            </a:r>
            <a:r>
              <a:rPr lang="ru-RU" sz="2600" dirty="0"/>
              <a:t> систем; - </a:t>
            </a:r>
            <a:r>
              <a:rPr lang="ru-RU" sz="2600" dirty="0" err="1"/>
              <a:t>виховання</a:t>
            </a:r>
            <a:r>
              <a:rPr lang="ru-RU" sz="2600" dirty="0"/>
              <a:t> і </a:t>
            </a:r>
            <a:r>
              <a:rPr lang="ru-RU" sz="2600" dirty="0" err="1"/>
              <a:t>закріплення</a:t>
            </a:r>
            <a:r>
              <a:rPr lang="ru-RU" sz="2600" dirty="0"/>
              <a:t> </a:t>
            </a:r>
            <a:r>
              <a:rPr lang="ru-RU" sz="2600" dirty="0" err="1"/>
              <a:t>навички</a:t>
            </a:r>
            <a:r>
              <a:rPr lang="ru-RU" sz="2600" dirty="0"/>
              <a:t> </a:t>
            </a:r>
            <a:r>
              <a:rPr lang="ru-RU" sz="2600" dirty="0" err="1"/>
              <a:t>правильної</a:t>
            </a:r>
            <a:r>
              <a:rPr lang="ru-RU" sz="2600" dirty="0"/>
              <a:t> </a:t>
            </a:r>
            <a:r>
              <a:rPr lang="ru-RU" sz="2600" dirty="0" err="1"/>
              <a:t>постави</a:t>
            </a:r>
            <a:r>
              <a:rPr lang="ru-RU" sz="2600" dirty="0"/>
              <a:t>.</a:t>
            </a:r>
          </a:p>
          <a:p>
            <a:pPr lvl="0" algn="just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383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cs typeface="Times New Roman" pitchFamily="18" charset="0"/>
              </a:rPr>
              <a:t>о</a:t>
            </a:r>
            <a:r>
              <a:rPr lang="ru-RU" i="1" dirty="0" err="1" smtClean="0"/>
              <a:t>собливості</a:t>
            </a:r>
            <a:r>
              <a:rPr lang="ru-RU" i="1" dirty="0" smtClean="0"/>
              <a:t> ЛФК при </a:t>
            </a:r>
            <a:r>
              <a:rPr lang="ru-RU" i="1" dirty="0" err="1" smtClean="0"/>
              <a:t>сколіозі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423" y="1844824"/>
            <a:ext cx="878497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100" dirty="0" err="1" smtClean="0"/>
              <a:t>Діти</a:t>
            </a:r>
            <a:r>
              <a:rPr lang="ru-RU" sz="2100" dirty="0" smtClean="0"/>
              <a:t> </a:t>
            </a:r>
            <a:r>
              <a:rPr lang="ru-RU" sz="2100" dirty="0" err="1"/>
              <a:t>зі</a:t>
            </a:r>
            <a:r>
              <a:rPr lang="ru-RU" sz="2100" dirty="0"/>
              <a:t> </a:t>
            </a:r>
            <a:r>
              <a:rPr lang="ru-RU" sz="2100" dirty="0" err="1"/>
              <a:t>сколіозом</a:t>
            </a:r>
            <a:r>
              <a:rPr lang="ru-RU" sz="2100" dirty="0"/>
              <a:t> І </a:t>
            </a:r>
            <a:r>
              <a:rPr lang="ru-RU" sz="2100" dirty="0" err="1"/>
              <a:t>ступеня</a:t>
            </a:r>
            <a:r>
              <a:rPr lang="ru-RU" sz="2100" dirty="0"/>
              <a:t> </a:t>
            </a:r>
            <a:r>
              <a:rPr lang="ru-RU" sz="2100" dirty="0" err="1" smtClean="0"/>
              <a:t>зазвичай</a:t>
            </a:r>
            <a:r>
              <a:rPr lang="ru-RU" sz="2100" dirty="0" smtClean="0"/>
              <a:t> </a:t>
            </a:r>
            <a:r>
              <a:rPr lang="ru-RU" sz="2100" dirty="0" err="1" smtClean="0"/>
              <a:t>лікуються</a:t>
            </a:r>
            <a:r>
              <a:rPr lang="ru-RU" sz="2100" dirty="0" smtClean="0"/>
              <a:t> </a:t>
            </a:r>
            <a:r>
              <a:rPr lang="ru-RU" sz="2100" dirty="0"/>
              <a:t>у </a:t>
            </a:r>
            <a:r>
              <a:rPr lang="ru-RU" sz="2100" dirty="0" err="1"/>
              <a:t>поліклініці</a:t>
            </a:r>
            <a:r>
              <a:rPr lang="ru-RU" sz="2100" dirty="0"/>
              <a:t>, де і </a:t>
            </a:r>
            <a:r>
              <a:rPr lang="ru-RU" sz="2100" dirty="0" err="1"/>
              <a:t>займаються</a:t>
            </a:r>
            <a:r>
              <a:rPr lang="ru-RU" sz="2100" dirty="0"/>
              <a:t> </a:t>
            </a:r>
            <a:r>
              <a:rPr lang="ru-RU" sz="2100" dirty="0" err="1"/>
              <a:t>фізичними</a:t>
            </a:r>
            <a:r>
              <a:rPr lang="ru-RU" sz="2100" dirty="0"/>
              <a:t> </a:t>
            </a:r>
            <a:r>
              <a:rPr lang="ru-RU" sz="2100" dirty="0" err="1"/>
              <a:t>вправами</a:t>
            </a:r>
            <a:r>
              <a:rPr lang="ru-RU" sz="2100" dirty="0"/>
              <a:t>, </a:t>
            </a:r>
            <a:r>
              <a:rPr lang="ru-RU" sz="2100" dirty="0" err="1"/>
              <a:t>або</a:t>
            </a:r>
            <a:r>
              <a:rPr lang="ru-RU" sz="2100" dirty="0"/>
              <a:t> в </a:t>
            </a:r>
            <a:r>
              <a:rPr lang="ru-RU" sz="2100" dirty="0" err="1"/>
              <a:t>школі</a:t>
            </a:r>
            <a:r>
              <a:rPr lang="ru-RU" sz="2100" dirty="0"/>
              <a:t> в </a:t>
            </a:r>
            <a:r>
              <a:rPr lang="ru-RU" sz="2100" dirty="0" err="1"/>
              <a:t>спеціальних</a:t>
            </a:r>
            <a:r>
              <a:rPr lang="ru-RU" sz="2100" dirty="0"/>
              <a:t> </a:t>
            </a:r>
            <a:r>
              <a:rPr lang="ru-RU" sz="2100" dirty="0" err="1"/>
              <a:t>медичних</a:t>
            </a:r>
            <a:r>
              <a:rPr lang="ru-RU" sz="2100" dirty="0"/>
              <a:t> </a:t>
            </a:r>
            <a:r>
              <a:rPr lang="ru-RU" sz="2100" dirty="0" err="1"/>
              <a:t>групах</a:t>
            </a:r>
            <a:r>
              <a:rPr lang="ru-RU" sz="2100" dirty="0"/>
              <a:t>. При </a:t>
            </a:r>
            <a:r>
              <a:rPr lang="ru-RU" sz="2100" dirty="0" err="1"/>
              <a:t>сприятливому</a:t>
            </a:r>
            <a:r>
              <a:rPr lang="ru-RU" sz="2100" dirty="0"/>
              <a:t> </a:t>
            </a:r>
            <a:r>
              <a:rPr lang="ru-RU" sz="2100" dirty="0" err="1"/>
              <a:t>перебігу</a:t>
            </a:r>
            <a:r>
              <a:rPr lang="ru-RU" sz="2100" dirty="0"/>
              <a:t> </a:t>
            </a:r>
            <a:r>
              <a:rPr lang="ru-RU" sz="2100" dirty="0" err="1"/>
              <a:t>хвороби</a:t>
            </a:r>
            <a:r>
              <a:rPr lang="ru-RU" sz="2100" dirty="0"/>
              <a:t> </a:t>
            </a:r>
            <a:r>
              <a:rPr lang="ru-RU" sz="2100" dirty="0" err="1"/>
              <a:t>їм</a:t>
            </a:r>
            <a:r>
              <a:rPr lang="ru-RU" sz="2100" dirty="0"/>
              <a:t> </a:t>
            </a:r>
            <a:r>
              <a:rPr lang="ru-RU" sz="2100" dirty="0" err="1"/>
              <a:t>дозволяється</a:t>
            </a:r>
            <a:r>
              <a:rPr lang="ru-RU" sz="2100" dirty="0"/>
              <a:t> </a:t>
            </a:r>
            <a:r>
              <a:rPr lang="ru-RU" sz="2100" dirty="0" err="1"/>
              <a:t>займатися</a:t>
            </a:r>
            <a:r>
              <a:rPr lang="ru-RU" sz="2100" dirty="0"/>
              <a:t> </a:t>
            </a:r>
            <a:r>
              <a:rPr lang="ru-RU" sz="2100" dirty="0" err="1"/>
              <a:t>деякими</a:t>
            </a:r>
            <a:r>
              <a:rPr lang="ru-RU" sz="2100" dirty="0"/>
              <a:t> видами спорту: </a:t>
            </a:r>
            <a:r>
              <a:rPr lang="ru-RU" sz="2100" dirty="0" err="1"/>
              <a:t>плаванням</a:t>
            </a:r>
            <a:r>
              <a:rPr lang="ru-RU" sz="2100" dirty="0"/>
              <a:t> (стиль брас), </a:t>
            </a:r>
            <a:r>
              <a:rPr lang="ru-RU" sz="2100" dirty="0" err="1"/>
              <a:t>лижним</a:t>
            </a:r>
            <a:r>
              <a:rPr lang="ru-RU" sz="2100" dirty="0"/>
              <a:t> спортом (</a:t>
            </a:r>
            <a:r>
              <a:rPr lang="ru-RU" sz="2100" dirty="0" err="1"/>
              <a:t>класичний</a:t>
            </a:r>
            <a:r>
              <a:rPr lang="ru-RU" sz="2100" dirty="0"/>
              <a:t> </a:t>
            </a:r>
            <a:r>
              <a:rPr lang="ru-RU" sz="2100" dirty="0" err="1"/>
              <a:t>хід</a:t>
            </a:r>
            <a:r>
              <a:rPr lang="ru-RU" sz="2100" dirty="0"/>
              <a:t>), </a:t>
            </a:r>
            <a:r>
              <a:rPr lang="ru-RU" sz="2100" dirty="0" err="1"/>
              <a:t>академічним</a:t>
            </a:r>
            <a:r>
              <a:rPr lang="ru-RU" sz="2100" dirty="0"/>
              <a:t> </a:t>
            </a:r>
            <a:r>
              <a:rPr lang="ru-RU" sz="2100" dirty="0" err="1"/>
              <a:t>веслуванням</a:t>
            </a:r>
            <a:r>
              <a:rPr lang="ru-RU" sz="2100" dirty="0"/>
              <a:t>, </a:t>
            </a:r>
            <a:r>
              <a:rPr lang="ru-RU" sz="2100" dirty="0" err="1"/>
              <a:t>спортивними</a:t>
            </a:r>
            <a:r>
              <a:rPr lang="ru-RU" sz="2100" dirty="0"/>
              <a:t> </a:t>
            </a:r>
            <a:r>
              <a:rPr lang="ru-RU" sz="2100" dirty="0" err="1"/>
              <a:t>іграми</a:t>
            </a:r>
            <a:r>
              <a:rPr lang="ru-RU" sz="2100" dirty="0"/>
              <a:t> (волейбол, баскетбол). </a:t>
            </a:r>
          </a:p>
          <a:p>
            <a:pPr algn="just"/>
            <a:r>
              <a:rPr lang="ru-RU" sz="2100" dirty="0" smtClean="0"/>
              <a:t>	</a:t>
            </a:r>
            <a:r>
              <a:rPr lang="ru-RU" sz="2100" dirty="0" err="1" smtClean="0"/>
              <a:t>Лікування</a:t>
            </a:r>
            <a:r>
              <a:rPr lang="ru-RU" sz="2100" dirty="0" smtClean="0"/>
              <a:t> </a:t>
            </a:r>
            <a:r>
              <a:rPr lang="ru-RU" sz="2100" dirty="0" err="1"/>
              <a:t>сколіозів</a:t>
            </a:r>
            <a:r>
              <a:rPr lang="ru-RU" sz="2100" dirty="0"/>
              <a:t> II </a:t>
            </a:r>
            <a:r>
              <a:rPr lang="ru-RU" sz="2100" dirty="0" err="1"/>
              <a:t>ступеня</a:t>
            </a:r>
            <a:r>
              <a:rPr lang="ru-RU" sz="2100" dirty="0"/>
              <a:t> </a:t>
            </a:r>
            <a:r>
              <a:rPr lang="ru-RU" sz="2100" dirty="0" err="1"/>
              <a:t>проводять</a:t>
            </a:r>
            <a:r>
              <a:rPr lang="ru-RU" sz="2100" dirty="0"/>
              <a:t> </a:t>
            </a:r>
            <a:r>
              <a:rPr lang="ru-RU" sz="2100" dirty="0" err="1"/>
              <a:t>спеціалісти</a:t>
            </a:r>
            <a:r>
              <a:rPr lang="ru-RU" sz="2100" dirty="0"/>
              <a:t> у </a:t>
            </a:r>
            <a:r>
              <a:rPr lang="ru-RU" sz="2100" dirty="0" err="1"/>
              <a:t>кабінетах</a:t>
            </a:r>
            <a:r>
              <a:rPr lang="ru-RU" sz="2100" dirty="0"/>
              <a:t> ЛФК, </a:t>
            </a:r>
            <a:r>
              <a:rPr lang="ru-RU" sz="2100" dirty="0" err="1"/>
              <a:t>лікарсько-фізкультурних</a:t>
            </a:r>
            <a:r>
              <a:rPr lang="ru-RU" sz="2100" dirty="0"/>
              <a:t> диспансерах, а при </a:t>
            </a:r>
            <a:r>
              <a:rPr lang="ru-RU" sz="2100" dirty="0" err="1"/>
              <a:t>прогресуванні</a:t>
            </a:r>
            <a:r>
              <a:rPr lang="ru-RU" sz="2100" dirty="0"/>
              <a:t> </a:t>
            </a:r>
            <a:r>
              <a:rPr lang="ru-RU" sz="2100" dirty="0" err="1"/>
              <a:t>захворювання</a:t>
            </a:r>
            <a:r>
              <a:rPr lang="ru-RU" sz="2100" dirty="0"/>
              <a:t> </a:t>
            </a:r>
            <a:r>
              <a:rPr lang="ru-RU" sz="2100" dirty="0" err="1"/>
              <a:t>дітей</a:t>
            </a:r>
            <a:r>
              <a:rPr lang="ru-RU" sz="2100" dirty="0"/>
              <a:t> </a:t>
            </a:r>
            <a:r>
              <a:rPr lang="ru-RU" sz="2100" dirty="0" err="1"/>
              <a:t>слід</a:t>
            </a:r>
            <a:r>
              <a:rPr lang="ru-RU" sz="2100" dirty="0"/>
              <a:t> </a:t>
            </a:r>
            <a:r>
              <a:rPr lang="ru-RU" sz="2100" dirty="0" err="1"/>
              <a:t>направляти</a:t>
            </a:r>
            <a:r>
              <a:rPr lang="ru-RU" sz="2100" dirty="0"/>
              <a:t> до </a:t>
            </a:r>
            <a:r>
              <a:rPr lang="ru-RU" sz="2100" dirty="0" err="1"/>
              <a:t>спеціалізованих</a:t>
            </a:r>
            <a:r>
              <a:rPr lang="ru-RU" sz="2100" dirty="0"/>
              <a:t> </a:t>
            </a:r>
            <a:r>
              <a:rPr lang="ru-RU" sz="2100" dirty="0" err="1"/>
              <a:t>шкіл-інтернатів</a:t>
            </a:r>
            <a:r>
              <a:rPr lang="ru-RU" sz="2100" dirty="0"/>
              <a:t>.</a:t>
            </a:r>
          </a:p>
          <a:p>
            <a:pPr lvl="0" algn="just"/>
            <a:r>
              <a:rPr lang="ru-RU" sz="2100" dirty="0" smtClean="0"/>
              <a:t>	В них </a:t>
            </a:r>
            <a:r>
              <a:rPr lang="ru-RU" sz="2100" dirty="0" err="1"/>
              <a:t>перебувають</a:t>
            </a:r>
            <a:r>
              <a:rPr lang="ru-RU" sz="2100" dirty="0"/>
              <a:t> і </a:t>
            </a:r>
            <a:r>
              <a:rPr lang="ru-RU" sz="2100" dirty="0" err="1"/>
              <a:t>хворі</a:t>
            </a:r>
            <a:r>
              <a:rPr lang="ru-RU" sz="2100" dirty="0"/>
              <a:t> з III-IV ступенями </a:t>
            </a:r>
            <a:r>
              <a:rPr lang="ru-RU" sz="2100" dirty="0" err="1"/>
              <a:t>сколіозу</a:t>
            </a:r>
            <a:r>
              <a:rPr lang="ru-RU" sz="2100" dirty="0"/>
              <a:t>. В </a:t>
            </a:r>
            <a:r>
              <a:rPr lang="ru-RU" sz="2100" dirty="0" err="1"/>
              <a:t>цих</a:t>
            </a:r>
            <a:r>
              <a:rPr lang="ru-RU" sz="2100" dirty="0"/>
              <a:t> закладах </a:t>
            </a:r>
            <a:r>
              <a:rPr lang="ru-RU" sz="2100" dirty="0" err="1"/>
              <a:t>лікування</a:t>
            </a:r>
            <a:r>
              <a:rPr lang="ru-RU" sz="2100" dirty="0"/>
              <a:t> </a:t>
            </a:r>
            <a:r>
              <a:rPr lang="ru-RU" sz="2100" dirty="0" err="1"/>
              <a:t>поєднують</a:t>
            </a:r>
            <a:r>
              <a:rPr lang="ru-RU" sz="2100" dirty="0"/>
              <a:t> з </a:t>
            </a:r>
            <a:r>
              <a:rPr lang="ru-RU" sz="2100" dirty="0" err="1"/>
              <a:t>навчанням</a:t>
            </a:r>
            <a:r>
              <a:rPr lang="ru-RU" sz="2100" dirty="0"/>
              <a:t>: </a:t>
            </a:r>
            <a:r>
              <a:rPr lang="ru-RU" sz="2100" dirty="0" err="1"/>
              <a:t>діти</a:t>
            </a:r>
            <a:r>
              <a:rPr lang="ru-RU" sz="2100" dirty="0"/>
              <a:t> </a:t>
            </a:r>
            <a:r>
              <a:rPr lang="ru-RU" sz="2100" dirty="0" err="1"/>
              <a:t>вчаться</a:t>
            </a:r>
            <a:r>
              <a:rPr lang="ru-RU" sz="2100" dirty="0"/>
              <a:t>, </a:t>
            </a:r>
            <a:r>
              <a:rPr lang="ru-RU" sz="2100" dirty="0" err="1"/>
              <a:t>лежачи</a:t>
            </a:r>
            <a:r>
              <a:rPr lang="ru-RU" sz="2100" dirty="0"/>
              <a:t> на </a:t>
            </a:r>
            <a:r>
              <a:rPr lang="ru-RU" sz="2100" dirty="0" err="1"/>
              <a:t>спеціальних</a:t>
            </a:r>
            <a:r>
              <a:rPr lang="ru-RU" sz="2100" dirty="0"/>
              <a:t> топчанах; </a:t>
            </a:r>
            <a:r>
              <a:rPr lang="ru-RU" sz="2100" dirty="0" err="1"/>
              <a:t>проводять</a:t>
            </a:r>
            <a:r>
              <a:rPr lang="ru-RU" sz="2100" dirty="0"/>
              <a:t> </a:t>
            </a:r>
            <a:r>
              <a:rPr lang="ru-RU" sz="2100" dirty="0" err="1"/>
              <a:t>фізкультпаузи</a:t>
            </a:r>
            <a:r>
              <a:rPr lang="ru-RU" sz="2100" dirty="0"/>
              <a:t> на кожному </a:t>
            </a:r>
            <a:r>
              <a:rPr lang="ru-RU" sz="2100" dirty="0" err="1"/>
              <a:t>уроці</a:t>
            </a:r>
            <a:r>
              <a:rPr lang="ru-RU" sz="2100" dirty="0"/>
              <a:t> та 45-хвилинні </a:t>
            </a:r>
            <a:r>
              <a:rPr lang="ru-RU" sz="2100" dirty="0" err="1"/>
              <a:t>заняття</a:t>
            </a:r>
            <a:r>
              <a:rPr lang="ru-RU" sz="2100" dirty="0"/>
              <a:t> з </a:t>
            </a:r>
            <a:r>
              <a:rPr lang="ru-RU" sz="2100" dirty="0" err="1"/>
              <a:t>лікувальної</a:t>
            </a:r>
            <a:r>
              <a:rPr lang="ru-RU" sz="2100" dirty="0"/>
              <a:t> </a:t>
            </a:r>
            <a:r>
              <a:rPr lang="ru-RU" sz="2100" dirty="0" err="1"/>
              <a:t>гімнастики</a:t>
            </a:r>
            <a:r>
              <a:rPr lang="ru-RU" sz="2100" dirty="0"/>
              <a:t>, а </a:t>
            </a:r>
            <a:r>
              <a:rPr lang="ru-RU" sz="2100" dirty="0" err="1"/>
              <a:t>зранку</a:t>
            </a:r>
            <a:r>
              <a:rPr lang="ru-RU" sz="2100" dirty="0"/>
              <a:t> - </a:t>
            </a:r>
            <a:r>
              <a:rPr lang="ru-RU" sz="2100" dirty="0" err="1"/>
              <a:t>гігієнічну</a:t>
            </a:r>
            <a:r>
              <a:rPr lang="ru-RU" sz="2100" dirty="0"/>
              <a:t> </a:t>
            </a:r>
            <a:r>
              <a:rPr lang="ru-RU" sz="2100" dirty="0" err="1"/>
              <a:t>гімнастику</a:t>
            </a:r>
            <a:r>
              <a:rPr lang="ru-RU" sz="2100" dirty="0"/>
              <a:t>. </a:t>
            </a:r>
            <a:r>
              <a:rPr lang="ru-RU" sz="2100" dirty="0" err="1"/>
              <a:t>Використовують</a:t>
            </a:r>
            <a:r>
              <a:rPr lang="ru-RU" sz="2100" dirty="0"/>
              <a:t> </a:t>
            </a:r>
            <a:r>
              <a:rPr lang="ru-RU" sz="2100" dirty="0" err="1"/>
              <a:t>лікувальне</a:t>
            </a:r>
            <a:r>
              <a:rPr lang="ru-RU" sz="2100" dirty="0"/>
              <a:t> </a:t>
            </a:r>
            <a:r>
              <a:rPr lang="ru-RU" sz="2100" dirty="0" err="1"/>
              <a:t>плавання</a:t>
            </a:r>
            <a:r>
              <a:rPr lang="ru-RU" sz="2100" dirty="0"/>
              <a:t>, </a:t>
            </a:r>
            <a:r>
              <a:rPr lang="ru-RU" sz="2100" dirty="0" err="1"/>
              <a:t>елементи</a:t>
            </a:r>
            <a:r>
              <a:rPr lang="ru-RU" sz="2100" dirty="0"/>
              <a:t> </a:t>
            </a:r>
            <a:r>
              <a:rPr lang="ru-RU" sz="2100" dirty="0" err="1"/>
              <a:t>спортивних</a:t>
            </a:r>
            <a:r>
              <a:rPr lang="ru-RU" sz="2100" dirty="0"/>
              <a:t> </a:t>
            </a:r>
            <a:r>
              <a:rPr lang="ru-RU" sz="2100" dirty="0" err="1"/>
              <a:t>ігор</a:t>
            </a:r>
            <a:r>
              <a:rPr lang="ru-RU" sz="2100" dirty="0"/>
              <a:t>. </a:t>
            </a:r>
            <a:r>
              <a:rPr lang="ru-RU" sz="2100" dirty="0" err="1"/>
              <a:t>Застосовують</a:t>
            </a:r>
            <a:r>
              <a:rPr lang="ru-RU" sz="2100" dirty="0"/>
              <a:t> </a:t>
            </a:r>
            <a:r>
              <a:rPr lang="ru-RU" sz="2100" dirty="0" err="1"/>
              <a:t>коригуючі</a:t>
            </a:r>
            <a:r>
              <a:rPr lang="ru-RU" sz="2100" dirty="0"/>
              <a:t> </a:t>
            </a:r>
            <a:r>
              <a:rPr lang="ru-RU" sz="2100" dirty="0" err="1"/>
              <a:t>гіпсові</a:t>
            </a:r>
            <a:r>
              <a:rPr lang="ru-RU" sz="2100" dirty="0"/>
              <a:t> </a:t>
            </a:r>
            <a:r>
              <a:rPr lang="ru-RU" sz="2100" dirty="0" err="1"/>
              <a:t>ліжка</a:t>
            </a:r>
            <a:r>
              <a:rPr lang="ru-RU" sz="2100" dirty="0"/>
              <a:t>, </a:t>
            </a:r>
            <a:r>
              <a:rPr lang="ru-RU" sz="2100" dirty="0" err="1"/>
              <a:t>з'ємні</a:t>
            </a:r>
            <a:r>
              <a:rPr lang="ru-RU" sz="2100" dirty="0"/>
              <a:t> </a:t>
            </a:r>
            <a:r>
              <a:rPr lang="ru-RU" sz="2100" dirty="0" err="1"/>
              <a:t>ортопедичні</a:t>
            </a:r>
            <a:r>
              <a:rPr lang="ru-RU" sz="2100" dirty="0"/>
              <a:t> </a:t>
            </a:r>
            <a:r>
              <a:rPr lang="ru-RU" sz="2100" dirty="0" err="1"/>
              <a:t>корсети</a:t>
            </a:r>
            <a:r>
              <a:rPr lang="ru-RU" sz="2100" dirty="0"/>
              <a:t>.</a:t>
            </a:r>
          </a:p>
          <a:p>
            <a:pPr lv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04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cs typeface="Times New Roman" pitchFamily="18" charset="0"/>
              </a:rPr>
              <a:t>План: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6409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+mj-lt"/>
                <a:cs typeface="Times New Roman" pitchFamily="18" charset="0"/>
              </a:rPr>
              <a:t>1. </a:t>
            </a:r>
            <a:r>
              <a:rPr lang="uk-UA" sz="4400" dirty="0">
                <a:latin typeface="+mj-lt"/>
                <a:cs typeface="Times New Roman" pitchFamily="18" charset="0"/>
              </a:rPr>
              <a:t>ЛФК при порушеннях постави та </a:t>
            </a:r>
            <a:r>
              <a:rPr lang="uk-UA" sz="4400" dirty="0" smtClean="0">
                <a:latin typeface="+mj-lt"/>
                <a:cs typeface="Times New Roman" pitchFamily="18" charset="0"/>
              </a:rPr>
              <a:t>сколіозі………………………………………….3</a:t>
            </a:r>
            <a:endParaRPr lang="ru-RU" sz="4400" dirty="0">
              <a:latin typeface="+mj-lt"/>
              <a:cs typeface="Times New Roman" pitchFamily="18" charset="0"/>
            </a:endParaRPr>
          </a:p>
          <a:p>
            <a:r>
              <a:rPr lang="uk-UA" sz="4400" dirty="0">
                <a:latin typeface="+mj-lt"/>
                <a:cs typeface="Times New Roman" pitchFamily="18" charset="0"/>
              </a:rPr>
              <a:t>2</a:t>
            </a:r>
            <a:r>
              <a:rPr lang="uk-UA" sz="4400" dirty="0" smtClean="0">
                <a:latin typeface="+mj-lt"/>
                <a:cs typeface="Times New Roman" pitchFamily="18" charset="0"/>
              </a:rPr>
              <a:t>. </a:t>
            </a:r>
            <a:r>
              <a:rPr lang="uk-UA" sz="4400" dirty="0">
                <a:latin typeface="+mj-lt"/>
                <a:cs typeface="Times New Roman" pitchFamily="18" charset="0"/>
              </a:rPr>
              <a:t>ЛФК при </a:t>
            </a:r>
            <a:r>
              <a:rPr lang="uk-UA" sz="4400" dirty="0" smtClean="0">
                <a:latin typeface="+mj-lt"/>
                <a:cs typeface="Times New Roman" pitchFamily="18" charset="0"/>
              </a:rPr>
              <a:t>плоскостопості…………22 </a:t>
            </a:r>
            <a:endParaRPr lang="ru-RU" sz="4400" dirty="0">
              <a:latin typeface="+mj-lt"/>
              <a:cs typeface="Times New Roman" pitchFamily="18" charset="0"/>
            </a:endParaRPr>
          </a:p>
          <a:p>
            <a:r>
              <a:rPr lang="uk-UA" sz="4400" dirty="0">
                <a:latin typeface="+mj-lt"/>
                <a:cs typeface="Times New Roman" pitchFamily="18" charset="0"/>
              </a:rPr>
              <a:t>3</a:t>
            </a:r>
            <a:r>
              <a:rPr lang="uk-UA" sz="4400" dirty="0" smtClean="0">
                <a:latin typeface="+mj-lt"/>
                <a:cs typeface="Times New Roman" pitchFamily="18" charset="0"/>
              </a:rPr>
              <a:t>. </a:t>
            </a:r>
            <a:r>
              <a:rPr lang="uk-UA" sz="4400" dirty="0">
                <a:latin typeface="+mj-lt"/>
                <a:cs typeface="Times New Roman" pitchFamily="18" charset="0"/>
              </a:rPr>
              <a:t>ЛФК при </a:t>
            </a:r>
            <a:r>
              <a:rPr lang="uk-UA" sz="4400" dirty="0" smtClean="0">
                <a:latin typeface="+mj-lt"/>
                <a:cs typeface="Times New Roman" pitchFamily="18" charset="0"/>
              </a:rPr>
              <a:t>артриті, артрозі та остеохондрозі…………………………….27</a:t>
            </a:r>
            <a:endParaRPr lang="ru-RU" sz="4400" dirty="0">
              <a:latin typeface="+mj-lt"/>
              <a:cs typeface="Times New Roman" pitchFamily="18" charset="0"/>
            </a:endParaRPr>
          </a:p>
          <a:p>
            <a:r>
              <a:rPr lang="uk-UA" sz="4400" dirty="0">
                <a:latin typeface="+mj-lt"/>
                <a:cs typeface="Times New Roman" pitchFamily="18" charset="0"/>
              </a:rPr>
              <a:t>4</a:t>
            </a:r>
            <a:r>
              <a:rPr lang="uk-UA" sz="4400" dirty="0" smtClean="0">
                <a:latin typeface="+mj-lt"/>
                <a:cs typeface="Times New Roman" pitchFamily="18" charset="0"/>
              </a:rPr>
              <a:t>. </a:t>
            </a:r>
            <a:r>
              <a:rPr lang="uk-UA" sz="4400" dirty="0">
                <a:latin typeface="+mj-lt"/>
                <a:cs typeface="Times New Roman" pitchFamily="18" charset="0"/>
              </a:rPr>
              <a:t>ЛФК при </a:t>
            </a:r>
            <a:r>
              <a:rPr lang="uk-UA" sz="4400" dirty="0" smtClean="0">
                <a:latin typeface="+mj-lt"/>
                <a:cs typeface="Times New Roman" pitchFamily="18" charset="0"/>
              </a:rPr>
              <a:t>переломі………………….46</a:t>
            </a:r>
            <a:endParaRPr lang="ru-RU" sz="4400" dirty="0"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4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ru-RU" i="1" dirty="0" err="1"/>
              <a:t>о</a:t>
            </a:r>
            <a:r>
              <a:rPr lang="ru-RU" i="1" dirty="0" err="1" smtClean="0"/>
              <a:t>птимальні</a:t>
            </a:r>
            <a:r>
              <a:rPr lang="ru-RU" i="1" dirty="0" smtClean="0"/>
              <a:t> </a:t>
            </a:r>
            <a:r>
              <a:rPr lang="ru-RU" i="1" dirty="0" err="1" smtClean="0"/>
              <a:t>вправ</a:t>
            </a:r>
            <a:r>
              <a:rPr lang="ru-RU" i="1" dirty="0" smtClean="0"/>
              <a:t> при </a:t>
            </a:r>
            <a:r>
              <a:rPr lang="ru-RU" i="1" dirty="0" err="1" smtClean="0"/>
              <a:t>сколіозі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627575"/>
            <a:ext cx="90010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300" dirty="0">
                <a:cs typeface="Times New Roman" pitchFamily="18" charset="0"/>
              </a:rPr>
              <a:t>Для </a:t>
            </a:r>
            <a:r>
              <a:rPr lang="ru-RU" sz="1300" dirty="0" err="1">
                <a:cs typeface="Times New Roman" pitchFamily="18" charset="0"/>
              </a:rPr>
              <a:t>розв'язання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цих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завдань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використовуються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гімнастичні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вправи</a:t>
            </a:r>
            <a:r>
              <a:rPr lang="ru-RU" sz="1300" dirty="0">
                <a:cs typeface="Times New Roman" pitchFamily="18" charset="0"/>
              </a:rPr>
              <a:t> для </a:t>
            </a:r>
            <a:r>
              <a:rPr lang="ru-RU" sz="1300" dirty="0" err="1">
                <a:cs typeface="Times New Roman" pitchFamily="18" charset="0"/>
              </a:rPr>
              <a:t>зміцнення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м'язів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спини</a:t>
            </a:r>
            <a:r>
              <a:rPr lang="ru-RU" sz="1300" dirty="0">
                <a:cs typeface="Times New Roman" pitchFamily="18" charset="0"/>
              </a:rPr>
              <a:t>, живота, </a:t>
            </a:r>
            <a:r>
              <a:rPr lang="ru-RU" sz="1300" dirty="0" err="1">
                <a:cs typeface="Times New Roman" pitchFamily="18" charset="0"/>
              </a:rPr>
              <a:t>бічних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м'язів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тулуба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переважно</a:t>
            </a:r>
            <a:r>
              <a:rPr lang="ru-RU" sz="1300" dirty="0">
                <a:cs typeface="Times New Roman" pitchFamily="18" charset="0"/>
              </a:rPr>
              <a:t> з </a:t>
            </a:r>
            <a:r>
              <a:rPr lang="ru-RU" sz="1300" dirty="0" err="1">
                <a:cs typeface="Times New Roman" pitchFamily="18" charset="0"/>
              </a:rPr>
              <a:t>положення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лежачи</a:t>
            </a:r>
            <a:r>
              <a:rPr lang="ru-RU" sz="1300" dirty="0">
                <a:cs typeface="Times New Roman" pitchFamily="18" charset="0"/>
              </a:rPr>
              <a:t> на </a:t>
            </a:r>
            <a:r>
              <a:rPr lang="ru-RU" sz="1300" dirty="0" err="1">
                <a:cs typeface="Times New Roman" pitchFamily="18" charset="0"/>
              </a:rPr>
              <a:t>животі</a:t>
            </a:r>
            <a:r>
              <a:rPr lang="ru-RU" sz="1300" dirty="0">
                <a:cs typeface="Times New Roman" pitchFamily="18" charset="0"/>
              </a:rPr>
              <a:t>, </a:t>
            </a:r>
            <a:r>
              <a:rPr lang="ru-RU" sz="1300" dirty="0" err="1">
                <a:cs typeface="Times New Roman" pitchFamily="18" charset="0"/>
              </a:rPr>
              <a:t>спині</a:t>
            </a:r>
            <a:r>
              <a:rPr lang="ru-RU" sz="1300" dirty="0">
                <a:cs typeface="Times New Roman" pitchFamily="18" charset="0"/>
              </a:rPr>
              <a:t>, в </a:t>
            </a:r>
            <a:r>
              <a:rPr lang="ru-RU" sz="1300" dirty="0" err="1">
                <a:cs typeface="Times New Roman" pitchFamily="18" charset="0"/>
              </a:rPr>
              <a:t>упорі</a:t>
            </a:r>
            <a:r>
              <a:rPr lang="ru-RU" sz="1300" dirty="0">
                <a:cs typeface="Times New Roman" pitchFamily="18" charset="0"/>
              </a:rPr>
              <a:t> стоячи на </a:t>
            </a:r>
            <a:r>
              <a:rPr lang="ru-RU" sz="1300" dirty="0" err="1">
                <a:cs typeface="Times New Roman" pitchFamily="18" charset="0"/>
              </a:rPr>
              <a:t>колінах</a:t>
            </a:r>
            <a:r>
              <a:rPr lang="ru-RU" sz="1300" dirty="0">
                <a:cs typeface="Times New Roman" pitchFamily="18" charset="0"/>
              </a:rPr>
              <a:t>. </a:t>
            </a:r>
            <a:r>
              <a:rPr lang="ru-RU" sz="1300" dirty="0" err="1">
                <a:cs typeface="Times New Roman" pitchFamily="18" charset="0"/>
              </a:rPr>
              <a:t>Це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дає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змогу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підвищити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силову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витривалість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м'язів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тулуба</a:t>
            </a:r>
            <a:r>
              <a:rPr lang="ru-RU" sz="1300" dirty="0">
                <a:cs typeface="Times New Roman" pitchFamily="18" charset="0"/>
              </a:rPr>
              <a:t> у </a:t>
            </a:r>
            <a:r>
              <a:rPr lang="ru-RU" sz="1300" dirty="0" err="1">
                <a:cs typeface="Times New Roman" pitchFamily="18" charset="0"/>
              </a:rPr>
              <a:t>найвигідніших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умовах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формування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м'язового</a:t>
            </a:r>
            <a:r>
              <a:rPr lang="ru-RU" sz="1300" dirty="0">
                <a:cs typeface="Times New Roman" pitchFamily="18" charset="0"/>
              </a:rPr>
              <a:t> корсета і </a:t>
            </a:r>
            <a:r>
              <a:rPr lang="ru-RU" sz="1300" dirty="0" err="1">
                <a:cs typeface="Times New Roman" pitchFamily="18" charset="0"/>
              </a:rPr>
              <a:t>закріплення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досягнутої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корекції</a:t>
            </a:r>
            <a:r>
              <a:rPr lang="ru-RU" sz="1300" dirty="0">
                <a:cs typeface="Times New Roman" pitchFamily="18" charset="0"/>
              </a:rPr>
              <a:t>. В </a:t>
            </a:r>
            <a:r>
              <a:rPr lang="ru-RU" sz="1300" dirty="0" err="1">
                <a:cs typeface="Times New Roman" pitchFamily="18" charset="0"/>
              </a:rPr>
              <a:t>процесі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застосування</a:t>
            </a:r>
            <a:r>
              <a:rPr lang="ru-RU" sz="1300" dirty="0">
                <a:cs typeface="Times New Roman" pitchFamily="18" charset="0"/>
              </a:rPr>
              <a:t> ЛФК широко </a:t>
            </a:r>
            <a:r>
              <a:rPr lang="ru-RU" sz="1300" dirty="0" err="1">
                <a:cs typeface="Times New Roman" pitchFamily="18" charset="0"/>
              </a:rPr>
              <a:t>використовують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такі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прилади</a:t>
            </a:r>
            <a:r>
              <a:rPr lang="ru-RU" sz="1300" dirty="0">
                <a:cs typeface="Times New Roman" pitchFamily="18" charset="0"/>
              </a:rPr>
              <a:t>: </a:t>
            </a:r>
            <a:r>
              <a:rPr lang="ru-RU" sz="1300" dirty="0" err="1">
                <a:cs typeface="Times New Roman" pitchFamily="18" charset="0"/>
              </a:rPr>
              <a:t>гімнастична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стінка</a:t>
            </a:r>
            <a:r>
              <a:rPr lang="ru-RU" sz="1300" dirty="0">
                <a:cs typeface="Times New Roman" pitchFamily="18" charset="0"/>
              </a:rPr>
              <a:t> і лавка; </a:t>
            </a:r>
            <a:r>
              <a:rPr lang="ru-RU" sz="1300" dirty="0" err="1">
                <a:cs typeface="Times New Roman" pitchFamily="18" charset="0"/>
              </a:rPr>
              <a:t>похила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площина</a:t>
            </a:r>
            <a:r>
              <a:rPr lang="ru-RU" sz="1300" dirty="0">
                <a:cs typeface="Times New Roman" pitchFamily="18" charset="0"/>
              </a:rPr>
              <a:t>; </a:t>
            </a:r>
            <a:r>
              <a:rPr lang="ru-RU" sz="1300" dirty="0" err="1">
                <a:cs typeface="Times New Roman" pitchFamily="18" charset="0"/>
              </a:rPr>
              <a:t>м’який</a:t>
            </a:r>
            <a:r>
              <a:rPr lang="ru-RU" sz="1300" dirty="0">
                <a:cs typeface="Times New Roman" pitchFamily="18" charset="0"/>
              </a:rPr>
              <a:t> та </a:t>
            </a:r>
            <a:r>
              <a:rPr lang="ru-RU" sz="1300" dirty="0" err="1">
                <a:cs typeface="Times New Roman" pitchFamily="18" charset="0"/>
              </a:rPr>
              <a:t>жорсткий</a:t>
            </a:r>
            <a:r>
              <a:rPr lang="ru-RU" sz="1300" dirty="0">
                <a:cs typeface="Times New Roman" pitchFamily="18" charset="0"/>
              </a:rPr>
              <a:t> валик; </a:t>
            </a:r>
            <a:r>
              <a:rPr lang="ru-RU" sz="1300" dirty="0" err="1">
                <a:cs typeface="Times New Roman" pitchFamily="18" charset="0"/>
              </a:rPr>
              <a:t>гімнастична</a:t>
            </a:r>
            <a:r>
              <a:rPr lang="ru-RU" sz="1300" dirty="0">
                <a:cs typeface="Times New Roman" pitchFamily="18" charset="0"/>
              </a:rPr>
              <a:t> палка; </a:t>
            </a:r>
            <a:r>
              <a:rPr lang="ru-RU" sz="1300" dirty="0" err="1">
                <a:cs typeface="Times New Roman" pitchFamily="18" charset="0"/>
              </a:rPr>
              <a:t>гантелі</a:t>
            </a:r>
            <a:r>
              <a:rPr lang="ru-RU" sz="1300" dirty="0">
                <a:cs typeface="Times New Roman" pitchFamily="18" charset="0"/>
              </a:rPr>
              <a:t>; </a:t>
            </a:r>
            <a:r>
              <a:rPr lang="ru-RU" sz="1300" dirty="0" err="1">
                <a:cs typeface="Times New Roman" pitchFamily="18" charset="0"/>
              </a:rPr>
              <a:t>манжети</a:t>
            </a:r>
            <a:r>
              <a:rPr lang="ru-RU" sz="1300" dirty="0">
                <a:cs typeface="Times New Roman" pitchFamily="18" charset="0"/>
              </a:rPr>
              <a:t> для </a:t>
            </a:r>
            <a:r>
              <a:rPr lang="ru-RU" sz="1300" dirty="0" err="1">
                <a:cs typeface="Times New Roman" pitchFamily="18" charset="0"/>
              </a:rPr>
              <a:t>обтяження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ніг</a:t>
            </a:r>
            <a:r>
              <a:rPr lang="ru-RU" sz="1300" dirty="0">
                <a:cs typeface="Times New Roman" pitchFamily="18" charset="0"/>
              </a:rPr>
              <a:t> (0,5-1,5 кг); </a:t>
            </a:r>
            <a:r>
              <a:rPr lang="ru-RU" sz="1300" dirty="0" err="1">
                <a:cs typeface="Times New Roman" pitchFamily="18" charset="0"/>
              </a:rPr>
              <a:t>медицинболи</a:t>
            </a:r>
            <a:r>
              <a:rPr lang="ru-RU" sz="1300" dirty="0">
                <a:cs typeface="Times New Roman" pitchFamily="18" charset="0"/>
              </a:rPr>
              <a:t>; </a:t>
            </a:r>
            <a:r>
              <a:rPr lang="ru-RU" sz="1300" dirty="0" err="1">
                <a:cs typeface="Times New Roman" pitchFamily="18" charset="0"/>
              </a:rPr>
              <a:t>гумові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стрічки</a:t>
            </a:r>
            <a:r>
              <a:rPr lang="ru-RU" sz="1300" dirty="0">
                <a:cs typeface="Times New Roman" pitchFamily="18" charset="0"/>
              </a:rPr>
              <a:t>. </a:t>
            </a:r>
            <a:r>
              <a:rPr lang="ru-RU" sz="1300" dirty="0" err="1" smtClean="0">
                <a:cs typeface="Times New Roman" pitchFamily="18" charset="0"/>
              </a:rPr>
              <a:t>заняттях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>
                <a:cs typeface="Times New Roman" pitchFamily="18" charset="0"/>
              </a:rPr>
              <a:t>з </a:t>
            </a:r>
            <a:r>
              <a:rPr lang="ru-RU" sz="1300" dirty="0" err="1">
                <a:cs typeface="Times New Roman" pitchFamily="18" charset="0"/>
              </a:rPr>
              <a:t>лікувальної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гімнастики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використовують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i="1" dirty="0" err="1">
                <a:cs typeface="Times New Roman" pitchFamily="18" charset="0"/>
              </a:rPr>
              <a:t>спеціальні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i="1" dirty="0" err="1">
                <a:cs typeface="Times New Roman" pitchFamily="18" charset="0"/>
              </a:rPr>
              <a:t>коригуючі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i="1" dirty="0" err="1">
                <a:cs typeface="Times New Roman" pitchFamily="18" charset="0"/>
              </a:rPr>
              <a:t>вправи</a:t>
            </a:r>
            <a:r>
              <a:rPr lang="ru-RU" sz="1300" dirty="0">
                <a:cs typeface="Times New Roman" pitchFamily="18" charset="0"/>
              </a:rPr>
              <a:t>: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симетричні</a:t>
            </a:r>
            <a:r>
              <a:rPr lang="ru-RU" sz="1300" dirty="0">
                <a:cs typeface="Times New Roman" pitchFamily="18" charset="0"/>
              </a:rPr>
              <a:t>,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асиметричні</a:t>
            </a:r>
            <a:r>
              <a:rPr lang="ru-RU" sz="1300" dirty="0">
                <a:cs typeface="Times New Roman" pitchFamily="18" charset="0"/>
              </a:rPr>
              <a:t> і </a:t>
            </a:r>
            <a:r>
              <a:rPr lang="ru-RU" sz="1300" dirty="0" err="1">
                <a:cs typeface="Times New Roman" pitchFamily="18" charset="0"/>
              </a:rPr>
              <a:t>деторсійні</a:t>
            </a:r>
            <a:r>
              <a:rPr lang="ru-RU" sz="1300" dirty="0">
                <a:cs typeface="Times New Roman" pitchFamily="18" charset="0"/>
              </a:rPr>
              <a:t>.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i="1" dirty="0" err="1">
                <a:cs typeface="Times New Roman" pitchFamily="18" charset="0"/>
              </a:rPr>
              <a:t>Симетричні</a:t>
            </a:r>
            <a:r>
              <a:rPr lang="ru-RU" sz="1300" dirty="0">
                <a:cs typeface="Times New Roman" pitchFamily="18" charset="0"/>
              </a:rPr>
              <a:t>,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що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зберігають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серединне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положення</a:t>
            </a:r>
            <a:r>
              <a:rPr lang="ru-RU" sz="1300" dirty="0">
                <a:cs typeface="Times New Roman" pitchFamily="18" charset="0"/>
              </a:rPr>
              <a:t> хребта, </a:t>
            </a:r>
            <a:r>
              <a:rPr lang="ru-RU" sz="1300" dirty="0" err="1">
                <a:cs typeface="Times New Roman" pitchFamily="18" charset="0"/>
              </a:rPr>
              <a:t>сприяють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вирівнюванню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м'язової</a:t>
            </a:r>
            <a:r>
              <a:rPr lang="ru-RU" sz="1300" dirty="0">
                <a:cs typeface="Times New Roman" pitchFamily="18" charset="0"/>
              </a:rPr>
              <a:t> тяги з </a:t>
            </a:r>
            <a:r>
              <a:rPr lang="ru-RU" sz="1300" dirty="0" err="1">
                <a:cs typeface="Times New Roman" pitchFamily="18" charset="0"/>
              </a:rPr>
              <a:t>обох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боків</a:t>
            </a:r>
            <a:r>
              <a:rPr lang="ru-RU" sz="1300" dirty="0">
                <a:cs typeface="Times New Roman" pitchFamily="18" charset="0"/>
              </a:rPr>
              <a:t>. </a:t>
            </a:r>
            <a:r>
              <a:rPr lang="ru-RU" sz="1300" dirty="0" err="1">
                <a:cs typeface="Times New Roman" pitchFamily="18" charset="0"/>
              </a:rPr>
              <a:t>Цей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ефект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виникає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внаслідок</a:t>
            </a:r>
            <a:r>
              <a:rPr lang="ru-RU" sz="1300" dirty="0">
                <a:cs typeface="Times New Roman" pitchFamily="18" charset="0"/>
              </a:rPr>
              <a:t> того, </a:t>
            </a:r>
            <a:r>
              <a:rPr lang="ru-RU" sz="1300" dirty="0" err="1">
                <a:cs typeface="Times New Roman" pitchFamily="18" charset="0"/>
              </a:rPr>
              <a:t>що</a:t>
            </a:r>
            <a:r>
              <a:rPr lang="ru-RU" sz="1300" dirty="0">
                <a:cs typeface="Times New Roman" pitchFamily="18" charset="0"/>
              </a:rPr>
              <a:t> при </a:t>
            </a:r>
            <a:r>
              <a:rPr lang="ru-RU" sz="1300" dirty="0" err="1">
                <a:cs typeface="Times New Roman" pitchFamily="18" charset="0"/>
              </a:rPr>
              <a:t>виконанні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симетричних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рухів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розтягнуті</a:t>
            </a:r>
            <a:r>
              <a:rPr lang="ru-RU" sz="1300" dirty="0">
                <a:cs typeface="Times New Roman" pitchFamily="18" charset="0"/>
              </a:rPr>
              <a:t> і </a:t>
            </a:r>
            <a:r>
              <a:rPr lang="ru-RU" sz="1300" dirty="0" err="1">
                <a:cs typeface="Times New Roman" pitchFamily="18" charset="0"/>
              </a:rPr>
              <a:t>ослаблені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м'язи</a:t>
            </a:r>
            <a:r>
              <a:rPr lang="ru-RU" sz="1300" dirty="0">
                <a:cs typeface="Times New Roman" pitchFamily="18" charset="0"/>
              </a:rPr>
              <a:t> на </a:t>
            </a:r>
            <a:r>
              <a:rPr lang="ru-RU" sz="1300" dirty="0" err="1">
                <a:cs typeface="Times New Roman" pitchFamily="18" charset="0"/>
              </a:rPr>
              <a:t>опуклій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стороні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сколіотичної</a:t>
            </a:r>
            <a:r>
              <a:rPr lang="ru-RU" sz="1300" dirty="0">
                <a:cs typeface="Times New Roman" pitchFamily="18" charset="0"/>
              </a:rPr>
              <a:t> дуги </a:t>
            </a:r>
            <a:r>
              <a:rPr lang="ru-RU" sz="1300" dirty="0" err="1">
                <a:cs typeface="Times New Roman" pitchFamily="18" charset="0"/>
              </a:rPr>
              <a:t>скорочуються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більше</a:t>
            </a:r>
            <a:r>
              <a:rPr lang="ru-RU" sz="1300" dirty="0">
                <a:cs typeface="Times New Roman" pitchFamily="18" charset="0"/>
              </a:rPr>
              <a:t>, </a:t>
            </a:r>
            <a:r>
              <a:rPr lang="ru-RU" sz="1300" dirty="0" err="1">
                <a:cs typeface="Times New Roman" pitchFamily="18" charset="0"/>
              </a:rPr>
              <a:t>ніж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скорочені</a:t>
            </a:r>
            <a:r>
              <a:rPr lang="ru-RU" sz="1300" dirty="0">
                <a:cs typeface="Times New Roman" pitchFamily="18" charset="0"/>
              </a:rPr>
              <a:t> і, </a:t>
            </a:r>
            <a:r>
              <a:rPr lang="ru-RU" sz="1300" dirty="0" err="1">
                <a:cs typeface="Times New Roman" pitchFamily="18" charset="0"/>
              </a:rPr>
              <a:t>порівняно</a:t>
            </a:r>
            <a:r>
              <a:rPr lang="ru-RU" sz="1300" dirty="0">
                <a:cs typeface="Times New Roman" pitchFamily="18" charset="0"/>
              </a:rPr>
              <a:t>, </a:t>
            </a:r>
            <a:r>
              <a:rPr lang="ru-RU" sz="1300" dirty="0" err="1">
                <a:cs typeface="Times New Roman" pitchFamily="18" charset="0"/>
              </a:rPr>
              <a:t>сильніші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м'язи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ввігнутої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сторони</a:t>
            </a:r>
            <a:r>
              <a:rPr lang="ru-RU" sz="1300" dirty="0">
                <a:cs typeface="Times New Roman" pitchFamily="18" charset="0"/>
              </a:rPr>
              <a:t>. </a:t>
            </a:r>
            <a:r>
              <a:rPr lang="ru-RU" sz="1300" dirty="0" err="1">
                <a:cs typeface="Times New Roman" pitchFamily="18" charset="0"/>
              </a:rPr>
              <a:t>Під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впливом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тренувань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м'язи</a:t>
            </a:r>
            <a:r>
              <a:rPr lang="ru-RU" sz="1300" dirty="0">
                <a:cs typeface="Times New Roman" pitchFamily="18" charset="0"/>
              </a:rPr>
              <a:t> на </a:t>
            </a:r>
            <a:r>
              <a:rPr lang="ru-RU" sz="1300" dirty="0" err="1">
                <a:cs typeface="Times New Roman" pitchFamily="18" charset="0"/>
              </a:rPr>
              <a:t>опуклій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стороні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зміцнюються</a:t>
            </a:r>
            <a:r>
              <a:rPr lang="ru-RU" sz="1300" dirty="0">
                <a:cs typeface="Times New Roman" pitchFamily="18" charset="0"/>
              </a:rPr>
              <a:t>, а на </a:t>
            </a:r>
            <a:r>
              <a:rPr lang="ru-RU" sz="1300" dirty="0" err="1">
                <a:cs typeface="Times New Roman" pitchFamily="18" charset="0"/>
              </a:rPr>
              <a:t>ввігнутій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розтягуються</a:t>
            </a:r>
            <a:r>
              <a:rPr lang="ru-RU" sz="1300" dirty="0">
                <a:cs typeface="Times New Roman" pitchFamily="18" charset="0"/>
              </a:rPr>
              <a:t> і </a:t>
            </a:r>
            <a:r>
              <a:rPr lang="ru-RU" sz="1300" dirty="0" err="1">
                <a:cs typeface="Times New Roman" pitchFamily="18" charset="0"/>
              </a:rPr>
              <a:t>спостерігається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зниження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її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гіпертонусу</a:t>
            </a:r>
            <a:r>
              <a:rPr lang="ru-RU" sz="1300" dirty="0">
                <a:cs typeface="Times New Roman" pitchFamily="18" charset="0"/>
              </a:rPr>
              <a:t>. </a:t>
            </a:r>
            <a:r>
              <a:rPr lang="ru-RU" sz="1300" dirty="0" err="1">
                <a:cs typeface="Times New Roman" pitchFamily="18" charset="0"/>
              </a:rPr>
              <a:t>Це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сприяє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усуненню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або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зменшенню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асиметрії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м'язової</a:t>
            </a:r>
            <a:r>
              <a:rPr lang="ru-RU" sz="1300" dirty="0">
                <a:cs typeface="Times New Roman" pitchFamily="18" charset="0"/>
              </a:rPr>
              <a:t> тяги і </a:t>
            </a:r>
            <a:r>
              <a:rPr lang="ru-RU" sz="1300" dirty="0" err="1">
                <a:cs typeface="Times New Roman" pitchFamily="18" charset="0"/>
              </a:rPr>
              <a:t>створенню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рівномірного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м'язового</a:t>
            </a:r>
            <a:r>
              <a:rPr lang="ru-RU" sz="1300" dirty="0">
                <a:cs typeface="Times New Roman" pitchFamily="18" charset="0"/>
              </a:rPr>
              <a:t> корсета. </a:t>
            </a:r>
            <a:r>
              <a:rPr lang="ru-RU" sz="1300" dirty="0" err="1">
                <a:cs typeface="Times New Roman" pitchFamily="18" charset="0"/>
              </a:rPr>
              <a:t>Симетричні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вправи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нескладні</a:t>
            </a:r>
            <a:r>
              <a:rPr lang="ru-RU" sz="1300" dirty="0">
                <a:cs typeface="Times New Roman" pitchFamily="18" charset="0"/>
              </a:rPr>
              <a:t>, </a:t>
            </a:r>
            <a:r>
              <a:rPr lang="ru-RU" sz="1300" dirty="0" err="1">
                <a:cs typeface="Times New Roman" pitchFamily="18" charset="0"/>
              </a:rPr>
              <a:t>виконання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їх</a:t>
            </a:r>
            <a:r>
              <a:rPr lang="ru-RU" sz="1300" dirty="0">
                <a:cs typeface="Times New Roman" pitchFamily="18" charset="0"/>
              </a:rPr>
              <a:t> не </a:t>
            </a:r>
            <a:r>
              <a:rPr lang="ru-RU" sz="1300" dirty="0" err="1">
                <a:cs typeface="Times New Roman" pitchFamily="18" charset="0"/>
              </a:rPr>
              <a:t>викликає</a:t>
            </a:r>
            <a:r>
              <a:rPr lang="ru-RU" sz="1300" dirty="0">
                <a:cs typeface="Times New Roman" pitchFamily="18" charset="0"/>
              </a:rPr>
              <a:t> у </a:t>
            </a:r>
            <a:r>
              <a:rPr lang="ru-RU" sz="1300" dirty="0" err="1">
                <a:cs typeface="Times New Roman" pitchFamily="18" charset="0"/>
              </a:rPr>
              <a:t>хворих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утруднень</a:t>
            </a:r>
            <a:r>
              <a:rPr lang="ru-RU" sz="1300" dirty="0">
                <a:cs typeface="Times New Roman" pitchFamily="18" charset="0"/>
              </a:rPr>
              <a:t> і, </a:t>
            </a:r>
            <a:r>
              <a:rPr lang="ru-RU" sz="1300" dirty="0" err="1">
                <a:cs typeface="Times New Roman" pitchFamily="18" charset="0"/>
              </a:rPr>
              <a:t>що</a:t>
            </a:r>
            <a:r>
              <a:rPr lang="ru-RU" sz="1300" dirty="0">
                <a:cs typeface="Times New Roman" pitchFamily="18" charset="0"/>
              </a:rPr>
              <a:t> особливо </a:t>
            </a:r>
            <a:r>
              <a:rPr lang="ru-RU" sz="1300" dirty="0" err="1">
                <a:cs typeface="Times New Roman" pitchFamily="18" charset="0"/>
              </a:rPr>
              <a:t>важливо</a:t>
            </a:r>
            <a:r>
              <a:rPr lang="ru-RU" sz="1300" dirty="0">
                <a:cs typeface="Times New Roman" pitchFamily="18" charset="0"/>
              </a:rPr>
              <a:t>, вони не </a:t>
            </a:r>
            <a:r>
              <a:rPr lang="ru-RU" sz="1300" dirty="0" err="1">
                <a:cs typeface="Times New Roman" pitchFamily="18" charset="0"/>
              </a:rPr>
              <a:t>призводять</a:t>
            </a:r>
            <a:r>
              <a:rPr lang="ru-RU" sz="1300" dirty="0">
                <a:cs typeface="Times New Roman" pitchFamily="18" charset="0"/>
              </a:rPr>
              <a:t> до </a:t>
            </a:r>
            <a:r>
              <a:rPr lang="ru-RU" sz="1300" dirty="0" err="1">
                <a:cs typeface="Times New Roman" pitchFamily="18" charset="0"/>
              </a:rPr>
              <a:t>противикривлень</a:t>
            </a:r>
            <a:r>
              <a:rPr lang="ru-RU" sz="1300" dirty="0">
                <a:cs typeface="Times New Roman" pitchFamily="18" charset="0"/>
              </a:rPr>
              <a:t>. Тому </a:t>
            </a:r>
            <a:r>
              <a:rPr lang="ru-RU" sz="1300" dirty="0" err="1">
                <a:cs typeface="Times New Roman" pitchFamily="18" charset="0"/>
              </a:rPr>
              <a:t>їм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віддають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перевагу</a:t>
            </a:r>
            <a:r>
              <a:rPr lang="ru-RU" sz="1300" dirty="0">
                <a:cs typeface="Times New Roman" pitchFamily="18" charset="0"/>
              </a:rPr>
              <a:t> при </a:t>
            </a:r>
            <a:r>
              <a:rPr lang="ru-RU" sz="1300" dirty="0" err="1">
                <a:cs typeface="Times New Roman" pitchFamily="18" charset="0"/>
              </a:rPr>
              <a:t>лікуванні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сколіозу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усіх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ступенів</a:t>
            </a:r>
            <a:r>
              <a:rPr lang="ru-RU" sz="1300" dirty="0">
                <a:cs typeface="Times New Roman" pitchFamily="18" charset="0"/>
              </a:rPr>
              <a:t>.</a:t>
            </a:r>
          </a:p>
          <a:p>
            <a:pPr marL="0" lvl="1" indent="457200" algn="just"/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i="1" dirty="0" err="1">
                <a:cs typeface="Times New Roman" pitchFamily="18" charset="0"/>
              </a:rPr>
              <a:t>Асиметричні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коригуючі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вправи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концентровано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діють</a:t>
            </a:r>
            <a:r>
              <a:rPr lang="ru-RU" sz="1300" dirty="0">
                <a:cs typeface="Times New Roman" pitchFamily="18" charset="0"/>
              </a:rPr>
              <a:t> на </a:t>
            </a:r>
            <a:r>
              <a:rPr lang="ru-RU" sz="1300" dirty="0" err="1">
                <a:cs typeface="Times New Roman" pitchFamily="18" charset="0"/>
              </a:rPr>
              <a:t>визначені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ділянки</a:t>
            </a:r>
            <a:r>
              <a:rPr lang="ru-RU" sz="1300" dirty="0">
                <a:cs typeface="Times New Roman" pitchFamily="18" charset="0"/>
              </a:rPr>
              <a:t> хребта і при неправильному </a:t>
            </a:r>
            <a:r>
              <a:rPr lang="ru-RU" sz="1300" dirty="0" err="1">
                <a:cs typeface="Times New Roman" pitchFamily="18" charset="0"/>
              </a:rPr>
              <a:t>виконанні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можуть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призвести</a:t>
            </a:r>
            <a:r>
              <a:rPr lang="ru-RU" sz="1300" dirty="0">
                <a:cs typeface="Times New Roman" pitchFamily="18" charset="0"/>
              </a:rPr>
              <a:t> до </a:t>
            </a:r>
            <a:r>
              <a:rPr lang="ru-RU" sz="1300" dirty="0" err="1">
                <a:cs typeface="Times New Roman" pitchFamily="18" charset="0"/>
              </a:rPr>
              <a:t>розвитку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противикривлень</a:t>
            </a:r>
            <a:r>
              <a:rPr lang="ru-RU" sz="1300" dirty="0">
                <a:cs typeface="Times New Roman" pitchFamily="18" charset="0"/>
              </a:rPr>
              <a:t>. Тому </a:t>
            </a:r>
            <a:r>
              <a:rPr lang="ru-RU" sz="1300" dirty="0" err="1">
                <a:cs typeface="Times New Roman" pitchFamily="18" charset="0"/>
              </a:rPr>
              <a:t>їх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слід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добирати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спільно</a:t>
            </a:r>
            <a:r>
              <a:rPr lang="ru-RU" sz="1300" dirty="0">
                <a:cs typeface="Times New Roman" pitchFamily="18" charset="0"/>
              </a:rPr>
              <a:t> з </a:t>
            </a:r>
            <a:r>
              <a:rPr lang="ru-RU" sz="1300" dirty="0" err="1">
                <a:cs typeface="Times New Roman" pitchFamily="18" charset="0"/>
              </a:rPr>
              <a:t>лікарем</a:t>
            </a:r>
            <a:r>
              <a:rPr lang="ru-RU" sz="1300" dirty="0">
                <a:cs typeface="Times New Roman" pitchFamily="18" charset="0"/>
              </a:rPr>
              <a:t> і </a:t>
            </a:r>
            <a:r>
              <a:rPr lang="ru-RU" sz="1300" dirty="0" err="1">
                <a:cs typeface="Times New Roman" pitchFamily="18" charset="0"/>
              </a:rPr>
              <a:t>реабілітологом</a:t>
            </a:r>
            <a:r>
              <a:rPr lang="ru-RU" sz="1300" dirty="0">
                <a:cs typeface="Times New Roman" pitchFamily="18" charset="0"/>
              </a:rPr>
              <a:t> та </a:t>
            </a:r>
            <a:r>
              <a:rPr lang="ru-RU" sz="1300" dirty="0" err="1">
                <a:cs typeface="Times New Roman" pitchFamily="18" charset="0"/>
              </a:rPr>
              <a:t>суворо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дозувати</a:t>
            </a:r>
            <a:r>
              <a:rPr lang="ru-RU" sz="1300" dirty="0">
                <a:cs typeface="Times New Roman" pitchFamily="18" charset="0"/>
              </a:rPr>
              <a:t>. </a:t>
            </a:r>
            <a:r>
              <a:rPr lang="ru-RU" sz="1300" dirty="0" err="1">
                <a:cs typeface="Times New Roman" pitchFamily="18" charset="0"/>
              </a:rPr>
              <a:t>Асиметричні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вправи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виконують</a:t>
            </a:r>
            <a:r>
              <a:rPr lang="ru-RU" sz="1300" dirty="0">
                <a:cs typeface="Times New Roman" pitchFamily="18" charset="0"/>
              </a:rPr>
              <a:t> з </a:t>
            </a:r>
            <a:r>
              <a:rPr lang="ru-RU" sz="1300" dirty="0" err="1">
                <a:cs typeface="Times New Roman" pitchFamily="18" charset="0"/>
              </a:rPr>
              <a:t>вихідних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положень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лежачи</a:t>
            </a:r>
            <a:r>
              <a:rPr lang="ru-RU" sz="1300" dirty="0">
                <a:cs typeface="Times New Roman" pitchFamily="18" charset="0"/>
              </a:rPr>
              <a:t>, в </a:t>
            </a:r>
            <a:r>
              <a:rPr lang="ru-RU" sz="1300" dirty="0" err="1">
                <a:cs typeface="Times New Roman" pitchFamily="18" charset="0"/>
              </a:rPr>
              <a:t>упорі</a:t>
            </a:r>
            <a:r>
              <a:rPr lang="ru-RU" sz="1300" dirty="0">
                <a:cs typeface="Times New Roman" pitchFamily="18" charset="0"/>
              </a:rPr>
              <a:t> стоячи на </a:t>
            </a:r>
            <a:r>
              <a:rPr lang="ru-RU" sz="1300" dirty="0" err="1">
                <a:cs typeface="Times New Roman" pitchFamily="18" charset="0"/>
              </a:rPr>
              <a:t>колінах</a:t>
            </a:r>
            <a:r>
              <a:rPr lang="ru-RU" sz="1300" dirty="0">
                <a:cs typeface="Times New Roman" pitchFamily="18" charset="0"/>
              </a:rPr>
              <a:t>, стоячи і в </a:t>
            </a:r>
            <a:r>
              <a:rPr lang="ru-RU" sz="1300" dirty="0" err="1">
                <a:cs typeface="Times New Roman" pitchFamily="18" charset="0"/>
              </a:rPr>
              <a:t>русі</a:t>
            </a:r>
            <a:r>
              <a:rPr lang="ru-RU" sz="1300" dirty="0">
                <a:cs typeface="Times New Roman" pitchFamily="18" charset="0"/>
              </a:rPr>
              <a:t>. </a:t>
            </a:r>
            <a:r>
              <a:rPr lang="ru-RU" sz="1300" dirty="0" err="1">
                <a:cs typeface="Times New Roman" pitchFamily="18" charset="0"/>
              </a:rPr>
              <a:t>Протипоказані</a:t>
            </a:r>
            <a:r>
              <a:rPr lang="ru-RU" sz="1300" dirty="0">
                <a:cs typeface="Times New Roman" pitchFamily="18" charset="0"/>
              </a:rPr>
              <a:t> вони при </a:t>
            </a:r>
            <a:r>
              <a:rPr lang="ru-RU" sz="1300" dirty="0" err="1">
                <a:cs typeface="Times New Roman" pitchFamily="18" charset="0"/>
              </a:rPr>
              <a:t>прогресуванні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сколіозу</a:t>
            </a:r>
            <a:r>
              <a:rPr lang="ru-RU" sz="1300" dirty="0"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300" i="1" dirty="0" err="1">
                <a:cs typeface="Times New Roman" pitchFamily="18" charset="0"/>
              </a:rPr>
              <a:t>Деторсійні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вправи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застосовують</a:t>
            </a:r>
            <a:r>
              <a:rPr lang="ru-RU" sz="1300" dirty="0">
                <a:cs typeface="Times New Roman" pitchFamily="18" charset="0"/>
              </a:rPr>
              <a:t> при </a:t>
            </a:r>
            <a:r>
              <a:rPr lang="ru-RU" sz="1300" dirty="0" err="1">
                <a:cs typeface="Times New Roman" pitchFamily="18" charset="0"/>
              </a:rPr>
              <a:t>сколіозі</a:t>
            </a:r>
            <a:r>
              <a:rPr lang="ru-RU" sz="1300" dirty="0">
                <a:cs typeface="Times New Roman" pitchFamily="18" charset="0"/>
              </a:rPr>
              <a:t>,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dirty="0">
                <a:cs typeface="Times New Roman" pitchFamily="18" charset="0"/>
              </a:rPr>
              <a:t>коли </a:t>
            </a:r>
            <a:r>
              <a:rPr lang="ru-RU" sz="1300" dirty="0" err="1">
                <a:cs typeface="Times New Roman" pitchFamily="18" charset="0"/>
              </a:rPr>
              <a:t>переважає</a:t>
            </a:r>
            <a:r>
              <a:rPr lang="ru-RU" sz="1300" i="1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виражена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торсія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хребців</a:t>
            </a:r>
            <a:r>
              <a:rPr lang="ru-RU" sz="1300" dirty="0">
                <a:cs typeface="Times New Roman" pitchFamily="18" charset="0"/>
              </a:rPr>
              <a:t>. </a:t>
            </a:r>
            <a:r>
              <a:rPr lang="ru-RU" sz="1300" dirty="0" err="1">
                <a:cs typeface="Times New Roman" pitchFamily="18" charset="0"/>
              </a:rPr>
              <a:t>Ці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вправи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передбачають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обертання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хребців</a:t>
            </a:r>
            <a:r>
              <a:rPr lang="ru-RU" sz="1300" dirty="0">
                <a:cs typeface="Times New Roman" pitchFamily="18" charset="0"/>
              </a:rPr>
              <a:t> у </a:t>
            </a:r>
            <a:r>
              <a:rPr lang="ru-RU" sz="1300" dirty="0" err="1">
                <a:cs typeface="Times New Roman" pitchFamily="18" charset="0"/>
              </a:rPr>
              <a:t>бік</a:t>
            </a:r>
            <a:r>
              <a:rPr lang="ru-RU" sz="1300" dirty="0">
                <a:cs typeface="Times New Roman" pitchFamily="18" charset="0"/>
              </a:rPr>
              <a:t>, </a:t>
            </a:r>
            <a:r>
              <a:rPr lang="ru-RU" sz="1300" dirty="0" err="1">
                <a:cs typeface="Times New Roman" pitchFamily="18" charset="0"/>
              </a:rPr>
              <a:t>протилежний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торсії</a:t>
            </a:r>
            <a:r>
              <a:rPr lang="ru-RU" sz="1300" dirty="0">
                <a:cs typeface="Times New Roman" pitchFamily="18" charset="0"/>
              </a:rPr>
              <a:t>; </a:t>
            </a:r>
            <a:r>
              <a:rPr lang="ru-RU" sz="1300" dirty="0" err="1">
                <a:cs typeface="Times New Roman" pitchFamily="18" charset="0"/>
              </a:rPr>
              <a:t>корекцію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сколіозу</a:t>
            </a:r>
            <a:r>
              <a:rPr lang="ru-RU" sz="1300" dirty="0">
                <a:cs typeface="Times New Roman" pitchFamily="18" charset="0"/>
              </a:rPr>
              <a:t> з </a:t>
            </a:r>
            <a:r>
              <a:rPr lang="ru-RU" sz="1300" dirty="0" err="1">
                <a:cs typeface="Times New Roman" pitchFamily="18" charset="0"/>
              </a:rPr>
              <a:t>вирівнюванням</a:t>
            </a:r>
            <a:r>
              <a:rPr lang="ru-RU" sz="1300" dirty="0">
                <a:cs typeface="Times New Roman" pitchFamily="18" charset="0"/>
              </a:rPr>
              <a:t> таза; </a:t>
            </a:r>
            <a:r>
              <a:rPr lang="ru-RU" sz="1300" dirty="0" err="1">
                <a:cs typeface="Times New Roman" pitchFamily="18" charset="0"/>
              </a:rPr>
              <a:t>розтягнення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скорочених</a:t>
            </a:r>
            <a:r>
              <a:rPr lang="ru-RU" sz="1300" dirty="0">
                <a:cs typeface="Times New Roman" pitchFamily="18" charset="0"/>
              </a:rPr>
              <a:t> та </a:t>
            </a:r>
            <a:r>
              <a:rPr lang="ru-RU" sz="1300" dirty="0" err="1">
                <a:cs typeface="Times New Roman" pitchFamily="18" charset="0"/>
              </a:rPr>
              <a:t>зміцнення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розтягнутих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м'язів</a:t>
            </a:r>
            <a:r>
              <a:rPr lang="ru-RU" sz="1300" dirty="0">
                <a:cs typeface="Times New Roman" pitchFamily="18" charset="0"/>
              </a:rPr>
              <a:t> у </a:t>
            </a:r>
            <a:r>
              <a:rPr lang="ru-RU" sz="1300" dirty="0" err="1">
                <a:cs typeface="Times New Roman" pitchFamily="18" charset="0"/>
              </a:rPr>
              <a:t>поперековому</a:t>
            </a:r>
            <a:r>
              <a:rPr lang="ru-RU" sz="1300" dirty="0">
                <a:cs typeface="Times New Roman" pitchFamily="18" charset="0"/>
              </a:rPr>
              <a:t> грудному </a:t>
            </a:r>
            <a:r>
              <a:rPr lang="ru-RU" sz="1300" dirty="0" err="1">
                <a:cs typeface="Times New Roman" pitchFamily="18" charset="0"/>
              </a:rPr>
              <a:t>відділах</a:t>
            </a:r>
            <a:r>
              <a:rPr lang="ru-RU" sz="1300" dirty="0">
                <a:cs typeface="Times New Roman" pitchFamily="18" charset="0"/>
              </a:rPr>
              <a:t>. </a:t>
            </a:r>
            <a:r>
              <a:rPr lang="ru-RU" sz="1300" dirty="0" err="1">
                <a:cs typeface="Times New Roman" pitchFamily="18" charset="0"/>
              </a:rPr>
              <a:t>Деторсійні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вправи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виконують</a:t>
            </a:r>
            <a:r>
              <a:rPr lang="ru-RU" sz="1300" dirty="0">
                <a:cs typeface="Times New Roman" pitchFamily="18" charset="0"/>
              </a:rPr>
              <a:t> з </a:t>
            </a:r>
            <a:r>
              <a:rPr lang="ru-RU" sz="1300" dirty="0" err="1">
                <a:cs typeface="Times New Roman" pitchFamily="18" charset="0"/>
              </a:rPr>
              <a:t>вихідного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положення</a:t>
            </a:r>
            <a:r>
              <a:rPr lang="ru-RU" sz="1300" dirty="0">
                <a:cs typeface="Times New Roman" pitchFamily="18" charset="0"/>
              </a:rPr>
              <a:t>, </a:t>
            </a:r>
            <a:r>
              <a:rPr lang="ru-RU" sz="1300" dirty="0" err="1">
                <a:cs typeface="Times New Roman" pitchFamily="18" charset="0"/>
              </a:rPr>
              <a:t>лежачи</a:t>
            </a:r>
            <a:r>
              <a:rPr lang="ru-RU" sz="1300" dirty="0">
                <a:cs typeface="Times New Roman" pitchFamily="18" charset="0"/>
              </a:rPr>
              <a:t> на </a:t>
            </a:r>
            <a:r>
              <a:rPr lang="ru-RU" sz="1300" dirty="0" err="1">
                <a:cs typeface="Times New Roman" pitchFamily="18" charset="0"/>
              </a:rPr>
              <a:t>нахиленій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площині</a:t>
            </a:r>
            <a:r>
              <a:rPr lang="ru-RU" sz="1300" dirty="0">
                <a:cs typeface="Times New Roman" pitchFamily="18" charset="0"/>
              </a:rPr>
              <a:t> (</a:t>
            </a:r>
            <a:r>
              <a:rPr lang="ru-RU" sz="1300" dirty="0" err="1">
                <a:cs typeface="Times New Roman" pitchFamily="18" charset="0"/>
              </a:rPr>
              <a:t>профілакторі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>
                <a:cs typeface="Times New Roman" pitchFamily="18" charset="0"/>
              </a:rPr>
              <a:t>Євмінова</a:t>
            </a:r>
            <a:r>
              <a:rPr lang="ru-RU" sz="1300" dirty="0">
                <a:cs typeface="Times New Roman" pitchFamily="18" charset="0"/>
              </a:rPr>
              <a:t>), упору стоячи на </a:t>
            </a:r>
            <a:r>
              <a:rPr lang="ru-RU" sz="1300" dirty="0" err="1">
                <a:cs typeface="Times New Roman" pitchFamily="18" charset="0"/>
              </a:rPr>
              <a:t>колінах</a:t>
            </a:r>
            <a:r>
              <a:rPr lang="ru-RU" sz="1300" dirty="0">
                <a:cs typeface="Times New Roman" pitchFamily="18" charset="0"/>
              </a:rPr>
              <a:t>, стоячи, у </a:t>
            </a:r>
            <a:r>
              <a:rPr lang="ru-RU" sz="1300" dirty="0" err="1">
                <a:cs typeface="Times New Roman" pitchFamily="18" charset="0"/>
              </a:rPr>
              <a:t>висі</a:t>
            </a:r>
            <a:r>
              <a:rPr lang="ru-RU" sz="1300" dirty="0">
                <a:cs typeface="Times New Roman" pitchFamily="18" charset="0"/>
              </a:rPr>
              <a:t> на </a:t>
            </a:r>
            <a:r>
              <a:rPr lang="ru-RU" sz="1300" dirty="0" err="1">
                <a:cs typeface="Times New Roman" pitchFamily="18" charset="0"/>
              </a:rPr>
              <a:t>гімнастичній</a:t>
            </a:r>
            <a:r>
              <a:rPr lang="ru-RU" sz="1300" dirty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стінці</a:t>
            </a:r>
            <a:r>
              <a:rPr lang="ru-RU" sz="1300" dirty="0" smtClean="0">
                <a:cs typeface="Times New Roman" pitchFamily="18" charset="0"/>
              </a:rPr>
              <a:t>.</a:t>
            </a:r>
          </a:p>
          <a:p>
            <a:pPr marL="0" lvl="1" indent="457200" algn="just"/>
            <a:r>
              <a:rPr lang="ru-RU" sz="1300" dirty="0" smtClean="0">
                <a:cs typeface="Times New Roman" pitchFamily="18" charset="0"/>
              </a:rPr>
              <a:t>В комплексах </a:t>
            </a:r>
            <a:r>
              <a:rPr lang="ru-RU" sz="1300" dirty="0" err="1" smtClean="0">
                <a:cs typeface="Times New Roman" pitchFamily="18" charset="0"/>
              </a:rPr>
              <a:t>лікувальної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гімнастики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велику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увагу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приділяють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дихальним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вправам</a:t>
            </a:r>
            <a:r>
              <a:rPr lang="ru-RU" sz="1300" dirty="0" smtClean="0">
                <a:cs typeface="Times New Roman" pitchFamily="18" charset="0"/>
              </a:rPr>
              <a:t>, </a:t>
            </a:r>
            <a:r>
              <a:rPr lang="ru-RU" sz="1300" dirty="0" err="1" smtClean="0">
                <a:cs typeface="Times New Roman" pitchFamily="18" charset="0"/>
              </a:rPr>
              <a:t>які</a:t>
            </a:r>
            <a:r>
              <a:rPr lang="ru-RU" sz="1300" dirty="0" smtClean="0">
                <a:cs typeface="Times New Roman" pitchFamily="18" charset="0"/>
              </a:rPr>
              <a:t> не </a:t>
            </a:r>
            <a:r>
              <a:rPr lang="ru-RU" sz="1300" dirty="0" err="1" smtClean="0">
                <a:cs typeface="Times New Roman" pitchFamily="18" charset="0"/>
              </a:rPr>
              <a:t>тільки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підвищують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функціональні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можливості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дихальної</a:t>
            </a:r>
            <a:r>
              <a:rPr lang="ru-RU" sz="1300" dirty="0" smtClean="0">
                <a:cs typeface="Times New Roman" pitchFamily="18" charset="0"/>
              </a:rPr>
              <a:t> та </a:t>
            </a:r>
            <a:r>
              <a:rPr lang="ru-RU" sz="1300" dirty="0" err="1" smtClean="0">
                <a:cs typeface="Times New Roman" pitchFamily="18" charset="0"/>
              </a:rPr>
              <a:t>серцево-судинної</a:t>
            </a:r>
            <a:r>
              <a:rPr lang="ru-RU" sz="1300" dirty="0" smtClean="0">
                <a:cs typeface="Times New Roman" pitchFamily="18" charset="0"/>
              </a:rPr>
              <a:t> систем, але й </a:t>
            </a:r>
            <a:r>
              <a:rPr lang="ru-RU" sz="1300" dirty="0" err="1" smtClean="0">
                <a:cs typeface="Times New Roman" pitchFamily="18" charset="0"/>
              </a:rPr>
              <a:t>сприяють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активній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корекції</a:t>
            </a:r>
            <a:r>
              <a:rPr lang="ru-RU" sz="1300" dirty="0" smtClean="0">
                <a:cs typeface="Times New Roman" pitchFamily="18" charset="0"/>
              </a:rPr>
              <a:t> хребта і </a:t>
            </a:r>
            <a:r>
              <a:rPr lang="ru-RU" sz="1300" dirty="0" err="1" smtClean="0">
                <a:cs typeface="Times New Roman" pitchFamily="18" charset="0"/>
              </a:rPr>
              <a:t>грудної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клітки</a:t>
            </a:r>
            <a:r>
              <a:rPr lang="ru-RU" sz="1300" dirty="0" smtClean="0">
                <a:cs typeface="Times New Roman" pitchFamily="18" charset="0"/>
              </a:rPr>
              <a:t>. </a:t>
            </a:r>
            <a:r>
              <a:rPr lang="ru-RU" sz="1300" dirty="0" err="1" smtClean="0">
                <a:cs typeface="Times New Roman" pitchFamily="18" charset="0"/>
              </a:rPr>
              <a:t>Під</a:t>
            </a:r>
            <a:r>
              <a:rPr lang="ru-RU" sz="1300" dirty="0" smtClean="0">
                <a:cs typeface="Times New Roman" pitchFamily="18" charset="0"/>
              </a:rPr>
              <a:t> час </a:t>
            </a:r>
            <a:r>
              <a:rPr lang="ru-RU" sz="1300" dirty="0" err="1" smtClean="0">
                <a:cs typeface="Times New Roman" pitchFamily="18" charset="0"/>
              </a:rPr>
              <a:t>виконання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вправ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слід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постійно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звертати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увагу</a:t>
            </a:r>
            <a:r>
              <a:rPr lang="ru-RU" sz="1300" dirty="0" smtClean="0">
                <a:cs typeface="Times New Roman" pitchFamily="18" charset="0"/>
              </a:rPr>
              <a:t> на </a:t>
            </a:r>
            <a:r>
              <a:rPr lang="ru-RU" sz="1300" dirty="0" err="1" smtClean="0">
                <a:cs typeface="Times New Roman" pitchFamily="18" charset="0"/>
              </a:rPr>
              <a:t>виховання</a:t>
            </a:r>
            <a:r>
              <a:rPr lang="ru-RU" sz="1300" dirty="0" smtClean="0">
                <a:cs typeface="Times New Roman" pitchFamily="18" charset="0"/>
              </a:rPr>
              <a:t> і </a:t>
            </a:r>
            <a:r>
              <a:rPr lang="ru-RU" sz="1300" dirty="0" err="1" smtClean="0">
                <a:cs typeface="Times New Roman" pitchFamily="18" charset="0"/>
              </a:rPr>
              <a:t>закріплення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навички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правильної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постави</a:t>
            </a:r>
            <a:r>
              <a:rPr lang="ru-RU" sz="1300" dirty="0" smtClean="0">
                <a:cs typeface="Times New Roman" pitchFamily="18" charset="0"/>
              </a:rPr>
              <a:t>, </a:t>
            </a:r>
            <a:r>
              <a:rPr lang="ru-RU" sz="1300" dirty="0" err="1" smtClean="0">
                <a:cs typeface="Times New Roman" pitchFamily="18" charset="0"/>
              </a:rPr>
              <a:t>вимагати</a:t>
            </a:r>
            <a:r>
              <a:rPr lang="ru-RU" sz="1300" dirty="0" smtClean="0">
                <a:cs typeface="Times New Roman" pitchFamily="18" charset="0"/>
              </a:rPr>
              <a:t> точного </a:t>
            </a:r>
            <a:r>
              <a:rPr lang="ru-RU" sz="1300" dirty="0" err="1" smtClean="0">
                <a:cs typeface="Times New Roman" pitchFamily="18" charset="0"/>
              </a:rPr>
              <a:t>виконання</a:t>
            </a:r>
            <a:r>
              <a:rPr lang="ru-RU" sz="1300" dirty="0" smtClean="0">
                <a:cs typeface="Times New Roman" pitchFamily="18" charset="0"/>
              </a:rPr>
              <a:t> </a:t>
            </a:r>
            <a:r>
              <a:rPr lang="ru-RU" sz="1300" dirty="0" err="1" smtClean="0">
                <a:cs typeface="Times New Roman" pitchFamily="18" charset="0"/>
              </a:rPr>
              <a:t>вправ</a:t>
            </a:r>
            <a:r>
              <a:rPr lang="ru-RU" sz="1300" dirty="0" smtClean="0">
                <a:cs typeface="Times New Roman" pitchFamily="18" charset="0"/>
              </a:rPr>
              <a:t>.</a:t>
            </a:r>
          </a:p>
          <a:p>
            <a:pPr lvl="0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72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cs typeface="Times New Roman" pitchFamily="18" charset="0"/>
              </a:rPr>
              <a:t>з</a:t>
            </a:r>
            <a:r>
              <a:rPr lang="uk-UA" i="1" dirty="0" smtClean="0"/>
              <a:t>аборонені вправи при сколіозі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600" dirty="0" err="1" smtClean="0"/>
              <a:t>Всім</a:t>
            </a:r>
            <a:r>
              <a:rPr lang="ru-RU" sz="2600" dirty="0" smtClean="0"/>
              <a:t> </a:t>
            </a:r>
            <a:r>
              <a:rPr lang="ru-RU" sz="2600" dirty="0" err="1"/>
              <a:t>дітям</a:t>
            </a:r>
            <a:r>
              <a:rPr lang="ru-RU" sz="2600" dirty="0"/>
              <a:t>, </a:t>
            </a:r>
            <a:r>
              <a:rPr lang="ru-RU" sz="2600" dirty="0" err="1"/>
              <a:t>хворим</a:t>
            </a:r>
            <a:r>
              <a:rPr lang="ru-RU" sz="2600" dirty="0"/>
              <a:t> на </a:t>
            </a:r>
            <a:r>
              <a:rPr lang="ru-RU" sz="2600" dirty="0" err="1" smtClean="0"/>
              <a:t>сколіоз</a:t>
            </a:r>
            <a:r>
              <a:rPr lang="ru-RU" sz="2600" dirty="0" smtClean="0"/>
              <a:t>, </a:t>
            </a:r>
            <a:r>
              <a:rPr lang="ru-RU" sz="2600" i="1" dirty="0" err="1"/>
              <a:t>протипоказані</a:t>
            </a:r>
            <a:r>
              <a:rPr lang="ru-RU" sz="2600" i="1" dirty="0"/>
              <a:t> </a:t>
            </a:r>
            <a:r>
              <a:rPr lang="ru-RU" sz="2600" i="1" dirty="0" err="1"/>
              <a:t>вправи</a:t>
            </a:r>
            <a:r>
              <a:rPr lang="ru-RU" sz="2600" dirty="0"/>
              <a:t>: </a:t>
            </a:r>
            <a:endParaRPr lang="ru-RU" sz="26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/>
              <a:t>викликають</a:t>
            </a:r>
            <a:r>
              <a:rPr lang="ru-RU" sz="2600" dirty="0"/>
              <a:t> </a:t>
            </a:r>
            <a:r>
              <a:rPr lang="ru-RU" sz="2600" dirty="0" err="1"/>
              <a:t>сильний</a:t>
            </a:r>
            <a:r>
              <a:rPr lang="ru-RU" sz="2600" dirty="0"/>
              <a:t> </a:t>
            </a:r>
            <a:r>
              <a:rPr lang="ru-RU" sz="2600" dirty="0" err="1"/>
              <a:t>струс</a:t>
            </a:r>
            <a:r>
              <a:rPr lang="ru-RU" sz="2600" dirty="0"/>
              <a:t> хребта (</a:t>
            </a:r>
            <a:r>
              <a:rPr lang="ru-RU" sz="2600" dirty="0" err="1"/>
              <a:t>стрибки</a:t>
            </a:r>
            <a:r>
              <a:rPr lang="ru-RU" sz="2600" dirty="0"/>
              <a:t>); </a:t>
            </a:r>
            <a:endParaRPr lang="ru-RU" sz="26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/>
              <a:t>значно</a:t>
            </a:r>
            <a:r>
              <a:rPr lang="ru-RU" sz="2600" dirty="0"/>
              <a:t> </a:t>
            </a:r>
            <a:r>
              <a:rPr lang="ru-RU" sz="2600" dirty="0" err="1"/>
              <a:t>збільшують</a:t>
            </a:r>
            <a:r>
              <a:rPr lang="ru-RU" sz="2600" dirty="0"/>
              <a:t> </a:t>
            </a:r>
            <a:r>
              <a:rPr lang="ru-RU" sz="2600" dirty="0" err="1"/>
              <a:t>гнучкість</a:t>
            </a:r>
            <a:r>
              <a:rPr lang="ru-RU" sz="2600" dirty="0"/>
              <a:t> хребта ( </a:t>
            </a:r>
            <a:r>
              <a:rPr lang="ru-RU" sz="2600" dirty="0" err="1"/>
              <a:t>елементи</a:t>
            </a:r>
            <a:r>
              <a:rPr lang="ru-RU" sz="2600" dirty="0"/>
              <a:t> </a:t>
            </a:r>
            <a:r>
              <a:rPr lang="ru-RU" sz="2600" dirty="0" err="1"/>
              <a:t>художньої</a:t>
            </a:r>
            <a:r>
              <a:rPr lang="ru-RU" sz="2600" dirty="0"/>
              <a:t> </a:t>
            </a:r>
            <a:r>
              <a:rPr lang="ru-RU" sz="2600" dirty="0" err="1"/>
              <a:t>гімнастики</a:t>
            </a:r>
            <a:r>
              <a:rPr lang="ru-RU" sz="2600" dirty="0"/>
              <a:t> та акробатики); </a:t>
            </a:r>
            <a:endParaRPr lang="ru-RU" sz="26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/>
              <a:t>сильно </a:t>
            </a:r>
            <a:r>
              <a:rPr lang="ru-RU" sz="2600" dirty="0" err="1"/>
              <a:t>розтягують</a:t>
            </a:r>
            <a:r>
              <a:rPr lang="ru-RU" sz="2600" dirty="0"/>
              <a:t> </a:t>
            </a:r>
            <a:r>
              <a:rPr lang="ru-RU" sz="2600" dirty="0" err="1"/>
              <a:t>зв’язково-м’язовий</a:t>
            </a:r>
            <a:r>
              <a:rPr lang="ru-RU" sz="2600" dirty="0"/>
              <a:t> </a:t>
            </a:r>
            <a:r>
              <a:rPr lang="ru-RU" sz="2600" dirty="0" err="1"/>
              <a:t>апарат</a:t>
            </a:r>
            <a:r>
              <a:rPr lang="ru-RU" sz="2600" dirty="0"/>
              <a:t> (</a:t>
            </a:r>
            <a:r>
              <a:rPr lang="ru-RU" sz="2600" dirty="0" err="1"/>
              <a:t>вправи</a:t>
            </a:r>
            <a:r>
              <a:rPr lang="ru-RU" sz="2600" dirty="0"/>
              <a:t> на </a:t>
            </a:r>
            <a:r>
              <a:rPr lang="ru-RU" sz="2600" dirty="0" err="1"/>
              <a:t>перекладині</a:t>
            </a:r>
            <a:r>
              <a:rPr lang="ru-RU" sz="2600" dirty="0"/>
              <a:t>, </a:t>
            </a:r>
            <a:r>
              <a:rPr lang="ru-RU" sz="2600" dirty="0" err="1"/>
              <a:t>кільцях</a:t>
            </a:r>
            <a:r>
              <a:rPr lang="ru-RU" sz="2600" dirty="0"/>
              <a:t> при </a:t>
            </a:r>
            <a:r>
              <a:rPr lang="ru-RU" sz="2600" dirty="0" err="1"/>
              <a:t>заняттях</a:t>
            </a:r>
            <a:r>
              <a:rPr lang="ru-RU" sz="2600" dirty="0"/>
              <a:t> </a:t>
            </a:r>
            <a:r>
              <a:rPr lang="ru-RU" sz="2600" dirty="0" err="1"/>
              <a:t>гімнастикою</a:t>
            </a:r>
            <a:r>
              <a:rPr lang="ru-RU" sz="2600" dirty="0"/>
              <a:t>); </a:t>
            </a:r>
            <a:endParaRPr lang="ru-RU" sz="26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/>
              <a:t>обтяжують</a:t>
            </a:r>
            <a:r>
              <a:rPr lang="ru-RU" sz="2600" dirty="0"/>
              <a:t> хребет (</a:t>
            </a:r>
            <a:r>
              <a:rPr lang="ru-RU" sz="2600" dirty="0" err="1"/>
              <a:t>атлетична</a:t>
            </a:r>
            <a:r>
              <a:rPr lang="ru-RU" sz="2600" dirty="0"/>
              <a:t> </a:t>
            </a:r>
            <a:r>
              <a:rPr lang="ru-RU" sz="2600" dirty="0" err="1"/>
              <a:t>гімнастика</a:t>
            </a:r>
            <a:r>
              <a:rPr lang="ru-RU" sz="2600" dirty="0"/>
              <a:t>). </a:t>
            </a:r>
            <a:endParaRPr lang="ru-RU" sz="26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/>
              <a:t>виконуються</a:t>
            </a:r>
            <a:r>
              <a:rPr lang="ru-RU" sz="2600" dirty="0"/>
              <a:t> </a:t>
            </a:r>
            <a:r>
              <a:rPr lang="ru-RU" sz="2600" dirty="0" err="1"/>
              <a:t>лежачи</a:t>
            </a:r>
            <a:r>
              <a:rPr lang="ru-RU" sz="2600" dirty="0"/>
              <a:t> на </a:t>
            </a:r>
            <a:r>
              <a:rPr lang="ru-RU" sz="2600" dirty="0" err="1"/>
              <a:t>животі</a:t>
            </a:r>
            <a:r>
              <a:rPr lang="ru-RU" sz="2600" dirty="0"/>
              <a:t> </a:t>
            </a:r>
            <a:r>
              <a:rPr lang="ru-RU" sz="2600" dirty="0" err="1"/>
              <a:t>ускладнюють</a:t>
            </a:r>
            <a:r>
              <a:rPr lang="ru-RU" sz="2600" dirty="0"/>
              <a:t> роботу </a:t>
            </a:r>
            <a:r>
              <a:rPr lang="ru-RU" sz="2600" dirty="0" err="1"/>
              <a:t>серця</a:t>
            </a:r>
            <a:r>
              <a:rPr lang="ru-RU" sz="2600" dirty="0"/>
              <a:t> і тому </a:t>
            </a:r>
            <a:r>
              <a:rPr lang="ru-RU" sz="2600" dirty="0" err="1"/>
              <a:t>протипоказані</a:t>
            </a:r>
            <a:r>
              <a:rPr lang="ru-RU" sz="2600" dirty="0"/>
              <a:t> для </a:t>
            </a:r>
            <a:r>
              <a:rPr lang="ru-RU" sz="2600" dirty="0" err="1"/>
              <a:t>дітей</a:t>
            </a:r>
            <a:r>
              <a:rPr lang="ru-RU" sz="2600" dirty="0"/>
              <a:t> з </a:t>
            </a:r>
            <a:r>
              <a:rPr lang="ru-RU" sz="2600" dirty="0" err="1"/>
              <a:t>відхиленнями</a:t>
            </a:r>
            <a:r>
              <a:rPr lang="ru-RU" sz="2600" dirty="0"/>
              <a:t> у </a:t>
            </a:r>
            <a:r>
              <a:rPr lang="ru-RU" sz="2600" dirty="0" err="1"/>
              <a:t>функціонуванні</a:t>
            </a:r>
            <a:r>
              <a:rPr lang="ru-RU" sz="2600" dirty="0"/>
              <a:t> </a:t>
            </a:r>
            <a:r>
              <a:rPr lang="ru-RU" sz="2600" dirty="0" err="1"/>
              <a:t>серцево-судинної</a:t>
            </a:r>
            <a:r>
              <a:rPr lang="ru-RU" sz="2600" dirty="0"/>
              <a:t> </a:t>
            </a:r>
            <a:r>
              <a:rPr lang="ru-RU" sz="2600" dirty="0" err="1"/>
              <a:t>системи</a:t>
            </a:r>
            <a:r>
              <a:rPr lang="ru-RU" sz="2600" dirty="0"/>
              <a:t>.</a:t>
            </a:r>
          </a:p>
          <a:p>
            <a:pPr lvl="0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02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лоскостопість: профілактика і лікуваня проскостопості | Київ, Львів,  Івано-Франківсь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58" y="2723461"/>
            <a:ext cx="5472607" cy="41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ЛФК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плоскостопості: плоскостопість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89289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+mj-lt"/>
              </a:rPr>
              <a:t>	</a:t>
            </a:r>
            <a:r>
              <a:rPr lang="ru-RU" sz="1400" i="1" dirty="0" err="1" smtClean="0">
                <a:latin typeface="+mj-lt"/>
              </a:rPr>
              <a:t>Плоскостопість</a:t>
            </a:r>
            <a:r>
              <a:rPr lang="ru-RU" sz="1400" i="1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-</a:t>
            </a:r>
            <a:r>
              <a:rPr lang="ru-RU" sz="1400" i="1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це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деформація</a:t>
            </a:r>
            <a:r>
              <a:rPr lang="ru-RU" sz="1400" dirty="0">
                <a:latin typeface="+mj-lt"/>
              </a:rPr>
              <a:t> стопи,</a:t>
            </a:r>
            <a:r>
              <a:rPr lang="ru-RU" sz="1400" i="1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що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характеризується</a:t>
            </a:r>
            <a:r>
              <a:rPr lang="ru-RU" sz="1400" i="1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сплощенням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її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склепіння</a:t>
            </a:r>
            <a:r>
              <a:rPr lang="ru-RU" sz="1400" dirty="0">
                <a:latin typeface="+mj-lt"/>
              </a:rPr>
              <a:t>. Правильна </a:t>
            </a:r>
            <a:r>
              <a:rPr lang="ru-RU" sz="1400" dirty="0" err="1">
                <a:latin typeface="+mj-lt"/>
              </a:rPr>
              <a:t>будова</a:t>
            </a:r>
            <a:r>
              <a:rPr lang="ru-RU" sz="1400" dirty="0">
                <a:latin typeface="+mj-lt"/>
              </a:rPr>
              <a:t> стопи </a:t>
            </a:r>
            <a:r>
              <a:rPr lang="ru-RU" sz="1400" dirty="0" err="1">
                <a:latin typeface="+mj-lt"/>
              </a:rPr>
              <a:t>характеризується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наявністю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склепіння</a:t>
            </a:r>
            <a:r>
              <a:rPr lang="ru-RU" sz="1400" dirty="0">
                <a:latin typeface="+mj-lt"/>
              </a:rPr>
              <a:t>. </a:t>
            </a:r>
            <a:r>
              <a:rPr lang="ru-RU" sz="1400" dirty="0" err="1">
                <a:latin typeface="+mj-lt"/>
              </a:rPr>
              <a:t>Воно</a:t>
            </a:r>
            <a:r>
              <a:rPr lang="ru-RU" sz="1400" dirty="0">
                <a:latin typeface="+mj-lt"/>
              </a:rPr>
              <a:t> є </a:t>
            </a:r>
            <a:r>
              <a:rPr lang="ru-RU" sz="1400" dirty="0" err="1">
                <a:latin typeface="+mj-lt"/>
              </a:rPr>
              <a:t>необхідним</a:t>
            </a:r>
            <a:r>
              <a:rPr lang="ru-RU" sz="1400" dirty="0">
                <a:latin typeface="+mj-lt"/>
              </a:rPr>
              <a:t> для </a:t>
            </a:r>
            <a:r>
              <a:rPr lang="ru-RU" sz="1400" dirty="0" err="1">
                <a:latin typeface="+mj-lt"/>
              </a:rPr>
              <a:t>здійснення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двох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функцій</a:t>
            </a:r>
            <a:r>
              <a:rPr lang="ru-RU" sz="1400" dirty="0">
                <a:latin typeface="+mj-lt"/>
              </a:rPr>
              <a:t>: </a:t>
            </a:r>
            <a:r>
              <a:rPr lang="ru-RU" sz="1400" i="1" dirty="0" err="1">
                <a:latin typeface="+mj-lt"/>
              </a:rPr>
              <a:t>опорної</a:t>
            </a:r>
            <a:r>
              <a:rPr lang="ru-RU" sz="1400" i="1" dirty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-</a:t>
            </a:r>
            <a:r>
              <a:rPr lang="ru-RU" sz="1400" i="1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утримання</a:t>
            </a:r>
            <a:r>
              <a:rPr lang="ru-RU" sz="1400" dirty="0">
                <a:latin typeface="+mj-lt"/>
              </a:rPr>
              <a:t> ваги </a:t>
            </a:r>
            <a:r>
              <a:rPr lang="ru-RU" sz="1400" dirty="0" err="1">
                <a:latin typeface="+mj-lt"/>
              </a:rPr>
              <a:t>тіла</a:t>
            </a:r>
            <a:r>
              <a:rPr lang="ru-RU" sz="1400" dirty="0">
                <a:latin typeface="+mj-lt"/>
              </a:rPr>
              <a:t> при </a:t>
            </a:r>
            <a:r>
              <a:rPr lang="ru-RU" sz="1400" dirty="0" err="1">
                <a:latin typeface="+mj-lt"/>
              </a:rPr>
              <a:t>навантаженні</a:t>
            </a:r>
            <a:r>
              <a:rPr lang="ru-RU" sz="1400" dirty="0">
                <a:latin typeface="+mj-lt"/>
              </a:rPr>
              <a:t> на ноги та</a:t>
            </a:r>
            <a:r>
              <a:rPr lang="ru-RU" sz="1400" i="1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амортизаційної</a:t>
            </a:r>
            <a:r>
              <a:rPr lang="ru-RU" sz="1400" dirty="0">
                <a:latin typeface="+mj-lt"/>
              </a:rPr>
              <a:t> - </a:t>
            </a:r>
            <a:r>
              <a:rPr lang="ru-RU" sz="1400" i="1" dirty="0" err="1">
                <a:latin typeface="+mj-lt"/>
              </a:rPr>
              <a:t>амортизація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поштовхів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що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виникають</a:t>
            </a:r>
            <a:r>
              <a:rPr lang="ru-RU" sz="1400" dirty="0">
                <a:latin typeface="+mj-lt"/>
              </a:rPr>
              <a:t> у </a:t>
            </a:r>
            <a:r>
              <a:rPr lang="ru-RU" sz="1400" dirty="0" err="1">
                <a:latin typeface="+mj-lt"/>
              </a:rPr>
              <a:t>ходьбі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чи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бігу</a:t>
            </a:r>
            <a:r>
              <a:rPr lang="ru-RU" sz="1400" dirty="0">
                <a:latin typeface="+mj-lt"/>
              </a:rPr>
              <a:t>. </a:t>
            </a:r>
            <a:r>
              <a:rPr lang="ru-RU" sz="1400" dirty="0" err="1">
                <a:latin typeface="+mj-lt"/>
              </a:rPr>
              <a:t>Склепіння</a:t>
            </a:r>
            <a:r>
              <a:rPr lang="ru-RU" sz="1400" dirty="0">
                <a:latin typeface="+mj-lt"/>
              </a:rPr>
              <a:t> стопи </a:t>
            </a:r>
            <a:r>
              <a:rPr lang="ru-RU" sz="1400" dirty="0" err="1">
                <a:latin typeface="+mj-lt"/>
              </a:rPr>
              <a:t>захищає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від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тиску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м’язи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судини</a:t>
            </a:r>
            <a:r>
              <a:rPr lang="ru-RU" sz="1400" dirty="0">
                <a:latin typeface="+mj-lt"/>
              </a:rPr>
              <a:t> і </a:t>
            </a:r>
            <a:r>
              <a:rPr lang="ru-RU" sz="1400" dirty="0" err="1">
                <a:latin typeface="+mj-lt"/>
              </a:rPr>
              <a:t>нерви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підошовної</a:t>
            </a:r>
            <a:r>
              <a:rPr lang="ru-RU" sz="1400" dirty="0">
                <a:latin typeface="+mj-lt"/>
              </a:rPr>
              <a:t> стопи. В </a:t>
            </a:r>
            <a:r>
              <a:rPr lang="ru-RU" sz="1400" dirty="0" err="1">
                <a:latin typeface="+mj-lt"/>
              </a:rPr>
              <a:t>результаті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сплющення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кісток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різко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знижується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опорна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функція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ніг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змінюється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положення</a:t>
            </a:r>
            <a:r>
              <a:rPr lang="ru-RU" sz="1400" dirty="0">
                <a:latin typeface="+mj-lt"/>
              </a:rPr>
              <a:t> тазу і хребта, </a:t>
            </a:r>
            <a:r>
              <a:rPr lang="ru-RU" sz="1400" dirty="0" err="1">
                <a:latin typeface="+mj-lt"/>
              </a:rPr>
              <a:t>що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призводить</a:t>
            </a:r>
            <a:r>
              <a:rPr lang="ru-RU" sz="1400" dirty="0">
                <a:latin typeface="+mj-lt"/>
              </a:rPr>
              <a:t> до </a:t>
            </a:r>
            <a:r>
              <a:rPr lang="ru-RU" sz="1400" dirty="0" err="1">
                <a:latin typeface="+mj-lt"/>
              </a:rPr>
              <a:t>дефектів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постави</a:t>
            </a:r>
            <a:r>
              <a:rPr lang="ru-RU" sz="1400" dirty="0">
                <a:latin typeface="+mj-lt"/>
              </a:rPr>
              <a:t>. </a:t>
            </a:r>
            <a:r>
              <a:rPr lang="ru-RU" sz="1400" dirty="0" err="1">
                <a:latin typeface="+mj-lt"/>
              </a:rPr>
              <a:t>Може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навіть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розвинутись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деформація</a:t>
            </a:r>
            <a:r>
              <a:rPr lang="ru-RU" sz="1400" dirty="0">
                <a:latin typeface="+mj-lt"/>
              </a:rPr>
              <a:t> хребта.</a:t>
            </a:r>
          </a:p>
          <a:p>
            <a:pPr lvl="0"/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27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ЛФК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плоскостопості: види плоскостопості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076" y="1412776"/>
            <a:ext cx="89289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	</a:t>
            </a:r>
            <a:r>
              <a:rPr lang="ru-RU" sz="1200" i="1" dirty="0" err="1" smtClean="0"/>
              <a:t>Розрізняють</a:t>
            </a:r>
            <a:r>
              <a:rPr lang="ru-RU" sz="1200" i="1" dirty="0" smtClean="0"/>
              <a:t> </a:t>
            </a:r>
            <a:r>
              <a:rPr lang="ru-RU" sz="1200" i="1" dirty="0" err="1"/>
              <a:t>поздовжнє</a:t>
            </a:r>
            <a:r>
              <a:rPr lang="ru-RU" sz="1200" i="1" dirty="0"/>
              <a:t> і </a:t>
            </a:r>
            <a:r>
              <a:rPr lang="ru-RU" sz="1200" i="1" dirty="0" err="1"/>
              <a:t>поперечне</a:t>
            </a:r>
            <a:r>
              <a:rPr lang="ru-RU" sz="1200" i="1" dirty="0"/>
              <a:t> </a:t>
            </a:r>
            <a:r>
              <a:rPr lang="ru-RU" sz="1200" i="1" dirty="0" err="1"/>
              <a:t>склепіння</a:t>
            </a:r>
            <a:r>
              <a:rPr lang="ru-RU" sz="1200" i="1" dirty="0"/>
              <a:t>. </a:t>
            </a:r>
            <a:r>
              <a:rPr lang="ru-RU" sz="1200" dirty="0"/>
              <a:t>В </a:t>
            </a:r>
            <a:r>
              <a:rPr lang="ru-RU" sz="1200" dirty="0" err="1"/>
              <a:t>нормальній</a:t>
            </a:r>
            <a:r>
              <a:rPr lang="ru-RU" sz="1200" dirty="0"/>
              <a:t> </a:t>
            </a:r>
            <a:r>
              <a:rPr lang="ru-RU" sz="1200" dirty="0" err="1"/>
              <a:t>стопі</a:t>
            </a:r>
            <a:r>
              <a:rPr lang="ru-RU" sz="1200" i="1" dirty="0"/>
              <a:t> </a:t>
            </a:r>
            <a:r>
              <a:rPr lang="ru-RU" sz="1200" dirty="0" err="1"/>
              <a:t>поздовжнє</a:t>
            </a:r>
            <a:r>
              <a:rPr lang="ru-RU" sz="1200" dirty="0"/>
              <a:t> </a:t>
            </a:r>
            <a:r>
              <a:rPr lang="ru-RU" sz="1200" dirty="0" err="1"/>
              <a:t>склепіння</a:t>
            </a:r>
            <a:r>
              <a:rPr lang="ru-RU" sz="1200" dirty="0"/>
              <a:t> </a:t>
            </a:r>
            <a:r>
              <a:rPr lang="ru-RU" sz="1200" dirty="0" err="1"/>
              <a:t>має</a:t>
            </a:r>
            <a:r>
              <a:rPr lang="ru-RU" sz="1200" dirty="0"/>
              <a:t> форму </a:t>
            </a:r>
            <a:r>
              <a:rPr lang="ru-RU" sz="1200" dirty="0" err="1"/>
              <a:t>ніші</a:t>
            </a:r>
            <a:r>
              <a:rPr lang="ru-RU" sz="1200" dirty="0"/>
              <a:t> і </a:t>
            </a:r>
            <a:r>
              <a:rPr lang="ru-RU" sz="1200" dirty="0" err="1"/>
              <a:t>простягається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основи</a:t>
            </a:r>
            <a:r>
              <a:rPr lang="ru-RU" sz="1200" dirty="0"/>
              <a:t> великого </a:t>
            </a:r>
            <a:r>
              <a:rPr lang="ru-RU" sz="1200" dirty="0" err="1"/>
              <a:t>пальця</a:t>
            </a:r>
            <a:r>
              <a:rPr lang="ru-RU" sz="1200" dirty="0"/>
              <a:t> до початку </a:t>
            </a:r>
            <a:r>
              <a:rPr lang="ru-RU" sz="1200" dirty="0" err="1"/>
              <a:t>п'ятки</a:t>
            </a:r>
            <a:r>
              <a:rPr lang="ru-RU" sz="1200" dirty="0"/>
              <a:t> та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внутрішнього</a:t>
            </a:r>
            <a:r>
              <a:rPr lang="ru-RU" sz="1200" dirty="0"/>
              <a:t> краю </a:t>
            </a:r>
            <a:r>
              <a:rPr lang="ru-RU" sz="1200" dirty="0" err="1"/>
              <a:t>підошви</a:t>
            </a:r>
            <a:r>
              <a:rPr lang="ru-RU" sz="1200" dirty="0"/>
              <a:t> до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середини</a:t>
            </a:r>
            <a:r>
              <a:rPr lang="ru-RU" sz="1200" dirty="0"/>
              <a:t>. </a:t>
            </a:r>
            <a:r>
              <a:rPr lang="ru-RU" sz="1200" dirty="0" err="1"/>
              <a:t>Поперечне</a:t>
            </a:r>
            <a:r>
              <a:rPr lang="ru-RU" sz="1200" dirty="0"/>
              <a:t> </a:t>
            </a:r>
            <a:r>
              <a:rPr lang="ru-RU" sz="1200" dirty="0" err="1"/>
              <a:t>склепіння</a:t>
            </a:r>
            <a:r>
              <a:rPr lang="ru-RU" sz="1200" dirty="0"/>
              <a:t> </a:t>
            </a:r>
            <a:r>
              <a:rPr lang="ru-RU" sz="1200" dirty="0" err="1"/>
              <a:t>являє</a:t>
            </a:r>
            <a:r>
              <a:rPr lang="ru-RU" sz="1200" dirty="0"/>
              <a:t> собою дугу,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утворюється</a:t>
            </a:r>
            <a:r>
              <a:rPr lang="ru-RU" sz="1200" dirty="0"/>
              <a:t> головками </a:t>
            </a:r>
            <a:r>
              <a:rPr lang="ru-RU" sz="1200" dirty="0" err="1"/>
              <a:t>плеснових</a:t>
            </a:r>
            <a:r>
              <a:rPr lang="ru-RU" sz="1200" dirty="0"/>
              <a:t> </a:t>
            </a:r>
            <a:r>
              <a:rPr lang="ru-RU" sz="1200" dirty="0" err="1"/>
              <a:t>кісток</a:t>
            </a:r>
            <a:r>
              <a:rPr lang="ru-RU" sz="1200" dirty="0"/>
              <a:t> з опорою на 1-шу і 5-ту. Головною силою,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підтримує</a:t>
            </a:r>
            <a:r>
              <a:rPr lang="ru-RU" sz="1200" dirty="0"/>
              <a:t> </a:t>
            </a:r>
            <a:r>
              <a:rPr lang="ru-RU" sz="1200" dirty="0" err="1"/>
              <a:t>склепіння</a:t>
            </a:r>
            <a:r>
              <a:rPr lang="ru-RU" sz="1200" dirty="0"/>
              <a:t> стопи, є </a:t>
            </a:r>
            <a:r>
              <a:rPr lang="ru-RU" sz="1200" dirty="0" err="1"/>
              <a:t>м'язи-супінатори</a:t>
            </a:r>
            <a:r>
              <a:rPr lang="ru-RU" sz="1200" dirty="0"/>
              <a:t> (</a:t>
            </a:r>
            <a:r>
              <a:rPr lang="ru-RU" sz="1200" dirty="0" err="1"/>
              <a:t>передній</a:t>
            </a:r>
            <a:r>
              <a:rPr lang="ru-RU" sz="1200" dirty="0"/>
              <a:t> і </a:t>
            </a:r>
            <a:r>
              <a:rPr lang="ru-RU" sz="1200" dirty="0" err="1"/>
              <a:t>задній</a:t>
            </a:r>
            <a:r>
              <a:rPr lang="ru-RU" sz="1200" dirty="0"/>
              <a:t> </a:t>
            </a:r>
            <a:r>
              <a:rPr lang="ru-RU" sz="1200" dirty="0" err="1"/>
              <a:t>великогомілкові</a:t>
            </a:r>
            <a:r>
              <a:rPr lang="ru-RU" sz="1200" dirty="0"/>
              <a:t> </a:t>
            </a:r>
            <a:r>
              <a:rPr lang="ru-RU" sz="1200" dirty="0" err="1"/>
              <a:t>м'язи</a:t>
            </a:r>
            <a:r>
              <a:rPr lang="ru-RU" sz="1200" dirty="0"/>
              <a:t>) і </a:t>
            </a:r>
            <a:r>
              <a:rPr lang="ru-RU" sz="1200" dirty="0" err="1"/>
              <a:t>м'язи-згиначі</a:t>
            </a:r>
            <a:r>
              <a:rPr lang="ru-RU" sz="1200" dirty="0"/>
              <a:t> (особливо </a:t>
            </a:r>
            <a:r>
              <a:rPr lang="ru-RU" sz="1200" dirty="0" err="1"/>
              <a:t>довгий</a:t>
            </a:r>
            <a:r>
              <a:rPr lang="ru-RU" sz="1200" dirty="0"/>
              <a:t> </a:t>
            </a:r>
            <a:r>
              <a:rPr lang="ru-RU" sz="1200" dirty="0" err="1"/>
              <a:t>згинач</a:t>
            </a:r>
            <a:r>
              <a:rPr lang="ru-RU" sz="1200" dirty="0"/>
              <a:t> великого </a:t>
            </a:r>
            <a:r>
              <a:rPr lang="ru-RU" sz="1200" dirty="0" err="1"/>
              <a:t>пальця</a:t>
            </a:r>
            <a:r>
              <a:rPr lang="ru-RU" sz="1200" dirty="0"/>
              <a:t>)</a:t>
            </a:r>
          </a:p>
          <a:p>
            <a:pPr algn="just"/>
            <a:r>
              <a:rPr lang="ru-RU" sz="1200" dirty="0"/>
              <a:t> </a:t>
            </a:r>
            <a:r>
              <a:rPr lang="ru-RU" sz="1200" dirty="0" smtClean="0"/>
              <a:t>	При </a:t>
            </a:r>
            <a:r>
              <a:rPr lang="ru-RU" sz="1200" dirty="0" err="1"/>
              <a:t>зниженні</a:t>
            </a:r>
            <a:r>
              <a:rPr lang="ru-RU" sz="1200" dirty="0"/>
              <a:t> </a:t>
            </a:r>
            <a:r>
              <a:rPr lang="ru-RU" sz="1200" dirty="0" err="1"/>
              <a:t>поздовжнього</a:t>
            </a:r>
            <a:r>
              <a:rPr lang="ru-RU" sz="1200" dirty="0"/>
              <a:t> </a:t>
            </a:r>
            <a:r>
              <a:rPr lang="ru-RU" sz="1200" dirty="0" err="1"/>
              <a:t>склепіння</a:t>
            </a:r>
            <a:r>
              <a:rPr lang="ru-RU" sz="1200" dirty="0"/>
              <a:t> стопи </a:t>
            </a:r>
            <a:r>
              <a:rPr lang="ru-RU" sz="1200" dirty="0" err="1"/>
              <a:t>виникає</a:t>
            </a:r>
            <a:r>
              <a:rPr lang="ru-RU" sz="1200" dirty="0"/>
              <a:t> </a:t>
            </a:r>
            <a:r>
              <a:rPr lang="ru-RU" sz="1200" i="1" dirty="0" err="1"/>
              <a:t>поздовжня</a:t>
            </a:r>
            <a:r>
              <a:rPr lang="ru-RU" sz="1200" dirty="0"/>
              <a:t> </a:t>
            </a:r>
            <a:r>
              <a:rPr lang="ru-RU" sz="1200" i="1" dirty="0" err="1"/>
              <a:t>плоскостопість</a:t>
            </a:r>
            <a:r>
              <a:rPr lang="ru-RU" sz="1200" i="1" dirty="0"/>
              <a:t>, </a:t>
            </a:r>
            <a:r>
              <a:rPr lang="ru-RU" sz="1200" dirty="0"/>
              <a:t>а поперечного</a:t>
            </a:r>
            <a:r>
              <a:rPr lang="ru-RU" sz="1200" i="1" dirty="0"/>
              <a:t> </a:t>
            </a:r>
            <a:r>
              <a:rPr lang="ru-RU" sz="1200" dirty="0"/>
              <a:t>-</a:t>
            </a:r>
            <a:r>
              <a:rPr lang="ru-RU" sz="1200" i="1" dirty="0"/>
              <a:t> поперечна </a:t>
            </a:r>
            <a:r>
              <a:rPr lang="ru-RU" sz="1200" i="1" dirty="0" err="1"/>
              <a:t>плоскостопість</a:t>
            </a:r>
            <a:r>
              <a:rPr lang="ru-RU" sz="1200" i="1" dirty="0"/>
              <a:t>. </a:t>
            </a:r>
            <a:r>
              <a:rPr lang="ru-RU" sz="1200" dirty="0" err="1"/>
              <a:t>Іноді</a:t>
            </a:r>
            <a:r>
              <a:rPr lang="ru-RU" sz="1200" dirty="0"/>
              <a:t> </a:t>
            </a:r>
            <a:r>
              <a:rPr lang="ru-RU" sz="1200" dirty="0" err="1"/>
              <a:t>ці</a:t>
            </a:r>
            <a:r>
              <a:rPr lang="ru-RU" sz="1200" i="1" dirty="0"/>
              <a:t> </a:t>
            </a:r>
            <a:r>
              <a:rPr lang="ru-RU" sz="1200" dirty="0" err="1"/>
              <a:t>форми</a:t>
            </a:r>
            <a:r>
              <a:rPr lang="ru-RU" sz="1200" dirty="0"/>
              <a:t> </a:t>
            </a:r>
            <a:r>
              <a:rPr lang="ru-RU" sz="1200" dirty="0" err="1"/>
              <a:t>плоскостопості</a:t>
            </a:r>
            <a:r>
              <a:rPr lang="ru-RU" sz="1200" dirty="0"/>
              <a:t> </a:t>
            </a:r>
            <a:r>
              <a:rPr lang="ru-RU" sz="1200" dirty="0" err="1"/>
              <a:t>сполучаються</a:t>
            </a:r>
            <a:r>
              <a:rPr lang="ru-RU" sz="1200" dirty="0"/>
              <a:t>. </a:t>
            </a:r>
            <a:r>
              <a:rPr lang="ru-RU" sz="1200" i="1" dirty="0" err="1"/>
              <a:t>Повздовжнє</a:t>
            </a:r>
            <a:r>
              <a:rPr lang="ru-RU" sz="1200" dirty="0"/>
              <a:t> </a:t>
            </a:r>
            <a:r>
              <a:rPr lang="ru-RU" sz="1200" dirty="0" err="1"/>
              <a:t>склепіння</a:t>
            </a:r>
            <a:r>
              <a:rPr lang="ru-RU" sz="1200" dirty="0"/>
              <a:t> </a:t>
            </a:r>
            <a:r>
              <a:rPr lang="ru-RU" sz="1200" dirty="0" err="1"/>
              <a:t>ділиться</a:t>
            </a:r>
            <a:r>
              <a:rPr lang="ru-RU" sz="1200" dirty="0"/>
              <a:t> на </a:t>
            </a:r>
            <a:r>
              <a:rPr lang="ru-RU" sz="1200" dirty="0" err="1"/>
              <a:t>внутрішнє</a:t>
            </a:r>
            <a:r>
              <a:rPr lang="ru-RU" sz="1200" dirty="0"/>
              <a:t> і </a:t>
            </a:r>
            <a:r>
              <a:rPr lang="ru-RU" sz="1200" dirty="0" err="1"/>
              <a:t>зовнішнє</a:t>
            </a:r>
            <a:r>
              <a:rPr lang="ru-RU" sz="1200" dirty="0"/>
              <a:t>. </a:t>
            </a:r>
            <a:r>
              <a:rPr lang="ru-RU" sz="1200" dirty="0" err="1"/>
              <a:t>Внутрішнє</a:t>
            </a:r>
            <a:r>
              <a:rPr lang="ru-RU" sz="1200" dirty="0"/>
              <a:t> – </a:t>
            </a:r>
            <a:r>
              <a:rPr lang="ru-RU" sz="1200" dirty="0" err="1"/>
              <a:t>утворене</a:t>
            </a:r>
            <a:r>
              <a:rPr lang="ru-RU" sz="1200" dirty="0"/>
              <a:t> </a:t>
            </a:r>
            <a:r>
              <a:rPr lang="ru-RU" sz="1200" dirty="0" err="1"/>
              <a:t>п’ятковою</a:t>
            </a:r>
            <a:r>
              <a:rPr lang="ru-RU" sz="1200" dirty="0"/>
              <a:t> </a:t>
            </a:r>
            <a:r>
              <a:rPr lang="ru-RU" sz="1200" dirty="0" err="1"/>
              <a:t>кісткою</a:t>
            </a:r>
            <a:r>
              <a:rPr lang="ru-RU" sz="1200" dirty="0"/>
              <a:t>, таранною, </a:t>
            </a:r>
            <a:r>
              <a:rPr lang="ru-RU" sz="1200" dirty="0" err="1"/>
              <a:t>човноподібною</a:t>
            </a:r>
            <a:r>
              <a:rPr lang="ru-RU" sz="1200" dirty="0"/>
              <a:t>, </a:t>
            </a:r>
            <a:r>
              <a:rPr lang="ru-RU" sz="1200" dirty="0" err="1"/>
              <a:t>двома</a:t>
            </a:r>
            <a:r>
              <a:rPr lang="ru-RU" sz="1200" dirty="0"/>
              <a:t> </a:t>
            </a:r>
            <a:r>
              <a:rPr lang="ru-RU" sz="1200" dirty="0" err="1"/>
              <a:t>клиноподібними</a:t>
            </a:r>
            <a:r>
              <a:rPr lang="ru-RU" sz="1200" dirty="0"/>
              <a:t> і </a:t>
            </a:r>
            <a:r>
              <a:rPr lang="ru-RU" sz="1200" dirty="0" err="1"/>
              <a:t>трьома</a:t>
            </a:r>
            <a:r>
              <a:rPr lang="ru-RU" sz="1200" dirty="0"/>
              <a:t> </a:t>
            </a:r>
            <a:r>
              <a:rPr lang="ru-RU" sz="1200" dirty="0" err="1"/>
              <a:t>плесневими</a:t>
            </a:r>
            <a:r>
              <a:rPr lang="ru-RU" sz="1200" dirty="0"/>
              <a:t> – </a:t>
            </a:r>
            <a:r>
              <a:rPr lang="ru-RU" sz="1200" dirty="0" err="1"/>
              <a:t>виконує</a:t>
            </a:r>
            <a:r>
              <a:rPr lang="ru-RU" sz="1200" dirty="0"/>
              <a:t> </a:t>
            </a:r>
            <a:r>
              <a:rPr lang="ru-RU" sz="1200" dirty="0" err="1"/>
              <a:t>ресорну</a:t>
            </a:r>
            <a:r>
              <a:rPr lang="ru-RU" sz="1200" dirty="0"/>
              <a:t> </a:t>
            </a:r>
            <a:r>
              <a:rPr lang="ru-RU" sz="1200" dirty="0" err="1"/>
              <a:t>функцію</a:t>
            </a:r>
            <a:r>
              <a:rPr lang="ru-RU" sz="1200" dirty="0"/>
              <a:t>. </a:t>
            </a:r>
            <a:r>
              <a:rPr lang="ru-RU" sz="1200" dirty="0" err="1"/>
              <a:t>Висота</a:t>
            </a:r>
            <a:r>
              <a:rPr lang="ru-RU" sz="1200" dirty="0"/>
              <a:t> </a:t>
            </a:r>
            <a:r>
              <a:rPr lang="ru-RU" sz="1200" dirty="0" err="1"/>
              <a:t>внутрішнього</a:t>
            </a:r>
            <a:r>
              <a:rPr lang="ru-RU" sz="1200" dirty="0"/>
              <a:t> </a:t>
            </a:r>
            <a:r>
              <a:rPr lang="ru-RU" sz="1200" dirty="0" err="1"/>
              <a:t>склепіння</a:t>
            </a:r>
            <a:r>
              <a:rPr lang="ru-RU" sz="1200" dirty="0"/>
              <a:t> </a:t>
            </a:r>
            <a:r>
              <a:rPr lang="ru-RU" sz="1200" dirty="0" err="1"/>
              <a:t>вимірюється</a:t>
            </a:r>
            <a:r>
              <a:rPr lang="ru-RU" sz="1200" dirty="0"/>
              <a:t> до горбика </a:t>
            </a:r>
            <a:r>
              <a:rPr lang="ru-RU" sz="1200" dirty="0" err="1"/>
              <a:t>човноподібної</a:t>
            </a:r>
            <a:r>
              <a:rPr lang="ru-RU" sz="1200" dirty="0"/>
              <a:t> </a:t>
            </a:r>
            <a:r>
              <a:rPr lang="ru-RU" sz="1200" dirty="0" err="1"/>
              <a:t>кістки</a:t>
            </a:r>
            <a:r>
              <a:rPr lang="ru-RU" sz="1200" dirty="0"/>
              <a:t> і при </a:t>
            </a:r>
            <a:r>
              <a:rPr lang="ru-RU" sz="1200" dirty="0" err="1"/>
              <a:t>нормальній</a:t>
            </a:r>
            <a:r>
              <a:rPr lang="ru-RU" sz="1200" dirty="0"/>
              <a:t> </a:t>
            </a:r>
            <a:r>
              <a:rPr lang="ru-RU" sz="1200" dirty="0" err="1"/>
              <a:t>формі</a:t>
            </a:r>
            <a:r>
              <a:rPr lang="ru-RU" sz="1200" dirty="0"/>
              <a:t> стопи </a:t>
            </a:r>
            <a:r>
              <a:rPr lang="ru-RU" sz="1200" dirty="0" err="1"/>
              <a:t>дорівнює</a:t>
            </a:r>
            <a:r>
              <a:rPr lang="ru-RU" sz="1200" dirty="0"/>
              <a:t> не </a:t>
            </a:r>
            <a:r>
              <a:rPr lang="ru-RU" sz="1200" dirty="0" err="1"/>
              <a:t>менше</a:t>
            </a:r>
            <a:r>
              <a:rPr lang="ru-RU" sz="1200" dirty="0"/>
              <a:t>, як 4 см. </a:t>
            </a:r>
            <a:r>
              <a:rPr lang="ru-RU" sz="1200" dirty="0" err="1"/>
              <a:t>Зовнішнє</a:t>
            </a:r>
            <a:r>
              <a:rPr lang="ru-RU" sz="1200" dirty="0"/>
              <a:t> </a:t>
            </a:r>
            <a:r>
              <a:rPr lang="ru-RU" sz="1200" dirty="0" err="1"/>
              <a:t>склепіння</a:t>
            </a:r>
            <a:r>
              <a:rPr lang="ru-RU" sz="1200" dirty="0"/>
              <a:t> </a:t>
            </a:r>
            <a:r>
              <a:rPr lang="ru-RU" sz="1200" dirty="0" err="1"/>
              <a:t>утворене</a:t>
            </a:r>
            <a:r>
              <a:rPr lang="ru-RU" sz="1200" dirty="0"/>
              <a:t> </a:t>
            </a:r>
            <a:r>
              <a:rPr lang="ru-RU" sz="1200" dirty="0" err="1"/>
              <a:t>п’ятковою</a:t>
            </a:r>
            <a:r>
              <a:rPr lang="ru-RU" sz="1200" dirty="0"/>
              <a:t> </a:t>
            </a:r>
            <a:r>
              <a:rPr lang="ru-RU" sz="1200" dirty="0" err="1"/>
              <a:t>кісткою</a:t>
            </a:r>
            <a:r>
              <a:rPr lang="ru-RU" sz="1200" dirty="0"/>
              <a:t>, </a:t>
            </a:r>
            <a:r>
              <a:rPr lang="ru-RU" sz="1200" dirty="0" err="1"/>
              <a:t>кубоподібною</a:t>
            </a:r>
            <a:r>
              <a:rPr lang="ru-RU" sz="1200" dirty="0"/>
              <a:t> і </a:t>
            </a:r>
            <a:r>
              <a:rPr lang="ru-RU" sz="1200" dirty="0" err="1"/>
              <a:t>двома</a:t>
            </a:r>
            <a:r>
              <a:rPr lang="ru-RU" sz="1200" dirty="0"/>
              <a:t> </a:t>
            </a:r>
            <a:r>
              <a:rPr lang="ru-RU" sz="1200" dirty="0" err="1"/>
              <a:t>плесневими</a:t>
            </a:r>
            <a:r>
              <a:rPr lang="ru-RU" sz="1200" dirty="0"/>
              <a:t>.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висота</a:t>
            </a:r>
            <a:r>
              <a:rPr lang="ru-RU" sz="1200" dirty="0"/>
              <a:t> – 2 см, </a:t>
            </a:r>
            <a:r>
              <a:rPr lang="ru-RU" sz="1200" dirty="0" err="1"/>
              <a:t>виконує</a:t>
            </a:r>
            <a:r>
              <a:rPr lang="ru-RU" sz="1200" dirty="0"/>
              <a:t> </a:t>
            </a:r>
            <a:r>
              <a:rPr lang="ru-RU" sz="1200" dirty="0" err="1"/>
              <a:t>опорну</a:t>
            </a:r>
            <a:r>
              <a:rPr lang="ru-RU" sz="1200" dirty="0"/>
              <a:t> </a:t>
            </a:r>
            <a:r>
              <a:rPr lang="ru-RU" sz="1200" dirty="0" err="1"/>
              <a:t>функцію</a:t>
            </a:r>
            <a:r>
              <a:rPr lang="ru-RU" sz="1200" dirty="0"/>
              <a:t>. </a:t>
            </a:r>
            <a:r>
              <a:rPr lang="ru-RU" sz="1200" dirty="0" err="1"/>
              <a:t>Поздовжня</a:t>
            </a:r>
            <a:r>
              <a:rPr lang="ru-RU" sz="1200" dirty="0"/>
              <a:t> </a:t>
            </a:r>
            <a:r>
              <a:rPr lang="ru-RU" sz="1200" dirty="0" err="1"/>
              <a:t>плоскостопість</a:t>
            </a:r>
            <a:r>
              <a:rPr lang="ru-RU" sz="1200" dirty="0"/>
              <a:t> часто </a:t>
            </a:r>
            <a:r>
              <a:rPr lang="ru-RU" sz="1200" dirty="0" err="1"/>
              <a:t>супроводжується</a:t>
            </a:r>
            <a:r>
              <a:rPr lang="ru-RU" sz="1200" dirty="0"/>
              <a:t> </a:t>
            </a:r>
            <a:r>
              <a:rPr lang="ru-RU" sz="1200" dirty="0" err="1"/>
              <a:t>відведенням</a:t>
            </a:r>
            <a:r>
              <a:rPr lang="ru-RU" sz="1200" dirty="0"/>
              <a:t> </a:t>
            </a:r>
            <a:r>
              <a:rPr lang="ru-RU" sz="1200" dirty="0" err="1"/>
              <a:t>переднього</a:t>
            </a:r>
            <a:r>
              <a:rPr lang="ru-RU" sz="1200" dirty="0"/>
              <a:t> </a:t>
            </a:r>
            <a:r>
              <a:rPr lang="ru-RU" sz="1200" dirty="0" err="1"/>
              <a:t>відділу</a:t>
            </a:r>
            <a:r>
              <a:rPr lang="ru-RU" sz="1200" dirty="0"/>
              <a:t> стопи, </a:t>
            </a:r>
            <a:r>
              <a:rPr lang="ru-RU" sz="1200" dirty="0" err="1"/>
              <a:t>підняттям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зовнішнього</a:t>
            </a:r>
            <a:r>
              <a:rPr lang="ru-RU" sz="1200" dirty="0"/>
              <a:t> краю і </a:t>
            </a:r>
            <a:r>
              <a:rPr lang="ru-RU" sz="1200" dirty="0" err="1"/>
              <a:t>пронацією</a:t>
            </a:r>
            <a:r>
              <a:rPr lang="ru-RU" sz="1200" dirty="0"/>
              <a:t> </a:t>
            </a:r>
            <a:r>
              <a:rPr lang="ru-RU" sz="1200" dirty="0" err="1"/>
              <a:t>п'ятки</a:t>
            </a:r>
            <a:r>
              <a:rPr lang="ru-RU" sz="1200" dirty="0"/>
              <a:t>, так </a:t>
            </a:r>
            <a:r>
              <a:rPr lang="ru-RU" sz="1200" dirty="0" err="1"/>
              <a:t>званим</a:t>
            </a:r>
            <a:r>
              <a:rPr lang="ru-RU" sz="1200" dirty="0"/>
              <a:t> </a:t>
            </a:r>
            <a:r>
              <a:rPr lang="ru-RU" sz="1200" dirty="0" err="1"/>
              <a:t>вальгусом</a:t>
            </a:r>
            <a:r>
              <a:rPr lang="ru-RU" sz="1200" dirty="0"/>
              <a:t> стопи (</a:t>
            </a:r>
            <a:r>
              <a:rPr lang="ru-RU" sz="1200" dirty="0" err="1"/>
              <a:t>плосковальгусна</a:t>
            </a:r>
            <a:r>
              <a:rPr lang="ru-RU" sz="1200" dirty="0"/>
              <a:t> стопа). У таких </a:t>
            </a:r>
            <a:r>
              <a:rPr lang="ru-RU" sz="1200" dirty="0" err="1"/>
              <a:t>випадках</a:t>
            </a:r>
            <a:r>
              <a:rPr lang="ru-RU" sz="1200" dirty="0"/>
              <a:t> </a:t>
            </a:r>
            <a:r>
              <a:rPr lang="ru-RU" sz="1200" dirty="0" err="1"/>
              <a:t>внутрішня</a:t>
            </a:r>
            <a:r>
              <a:rPr lang="ru-RU" sz="1200" dirty="0"/>
              <a:t> </a:t>
            </a:r>
            <a:r>
              <a:rPr lang="ru-RU" sz="1200" dirty="0" err="1"/>
              <a:t>кісточка</a:t>
            </a:r>
            <a:r>
              <a:rPr lang="ru-RU" sz="1200" dirty="0"/>
              <a:t> </a:t>
            </a:r>
            <a:r>
              <a:rPr lang="ru-RU" sz="1200" dirty="0" err="1"/>
              <a:t>помітно</a:t>
            </a:r>
            <a:r>
              <a:rPr lang="ru-RU" sz="1200" dirty="0"/>
              <a:t> </a:t>
            </a:r>
            <a:r>
              <a:rPr lang="ru-RU" sz="1200" dirty="0" err="1"/>
              <a:t>висувається</a:t>
            </a:r>
            <a:r>
              <a:rPr lang="ru-RU" sz="1200" dirty="0"/>
              <a:t>, а </a:t>
            </a:r>
            <a:r>
              <a:rPr lang="ru-RU" sz="1200" dirty="0" err="1"/>
              <a:t>зовнішня</a:t>
            </a:r>
            <a:r>
              <a:rPr lang="ru-RU" sz="1200" dirty="0"/>
              <a:t> - </a:t>
            </a:r>
            <a:r>
              <a:rPr lang="ru-RU" sz="1200" dirty="0" err="1"/>
              <a:t>западає</a:t>
            </a:r>
            <a:r>
              <a:rPr lang="ru-RU" sz="1200" dirty="0" smtClean="0"/>
              <a:t>.</a:t>
            </a:r>
          </a:p>
          <a:p>
            <a:pPr algn="just"/>
            <a:r>
              <a:rPr lang="uk-UA" sz="1200" dirty="0" smtClean="0"/>
              <a:t>	</a:t>
            </a:r>
            <a:r>
              <a:rPr lang="ru-RU" sz="1200" dirty="0" err="1" smtClean="0"/>
              <a:t>Плоскостопість</a:t>
            </a:r>
            <a:r>
              <a:rPr lang="ru-RU" sz="1200" dirty="0" smtClean="0"/>
              <a:t> </a:t>
            </a:r>
            <a:r>
              <a:rPr lang="ru-RU" sz="1200" dirty="0" err="1"/>
              <a:t>буває</a:t>
            </a:r>
            <a:r>
              <a:rPr lang="ru-RU" sz="1200" dirty="0"/>
              <a:t> </a:t>
            </a:r>
            <a:r>
              <a:rPr lang="ru-RU" sz="1200" dirty="0" err="1"/>
              <a:t>уродженою</a:t>
            </a:r>
            <a:r>
              <a:rPr lang="ru-RU" sz="1200" dirty="0"/>
              <a:t> і </a:t>
            </a:r>
            <a:r>
              <a:rPr lang="ru-RU" sz="1200" dirty="0" err="1"/>
              <a:t>набутою</a:t>
            </a:r>
            <a:r>
              <a:rPr lang="ru-RU" sz="1200" dirty="0"/>
              <a:t>. </a:t>
            </a:r>
            <a:r>
              <a:rPr lang="ru-RU" sz="1200" i="1" dirty="0" err="1"/>
              <a:t>Уроджена</a:t>
            </a:r>
            <a:r>
              <a:rPr lang="ru-RU" sz="1200" dirty="0"/>
              <a:t> </a:t>
            </a:r>
            <a:r>
              <a:rPr lang="ru-RU" sz="1200" dirty="0" err="1"/>
              <a:t>зустрічається</a:t>
            </a:r>
            <a:r>
              <a:rPr lang="ru-RU" sz="1200" dirty="0"/>
              <a:t> </a:t>
            </a:r>
            <a:r>
              <a:rPr lang="ru-RU" sz="1200" dirty="0" err="1"/>
              <a:t>порівняно</a:t>
            </a:r>
            <a:r>
              <a:rPr lang="ru-RU" sz="1200" dirty="0"/>
              <a:t> </a:t>
            </a:r>
            <a:r>
              <a:rPr lang="ru-RU" sz="1200" dirty="0" err="1"/>
              <a:t>рідко</a:t>
            </a:r>
            <a:r>
              <a:rPr lang="ru-RU" sz="1200" dirty="0"/>
              <a:t> і є </a:t>
            </a:r>
            <a:r>
              <a:rPr lang="ru-RU" sz="1200" dirty="0" err="1"/>
              <a:t>вадою</a:t>
            </a:r>
            <a:r>
              <a:rPr lang="ru-RU" sz="1200" dirty="0"/>
              <a:t> </a:t>
            </a:r>
            <a:r>
              <a:rPr lang="ru-RU" sz="1200" dirty="0" err="1"/>
              <a:t>внутрішньоутробного</a:t>
            </a:r>
            <a:r>
              <a:rPr lang="ru-RU" sz="1200" dirty="0"/>
              <a:t> </a:t>
            </a:r>
            <a:r>
              <a:rPr lang="ru-RU" sz="1200" dirty="0" err="1" smtClean="0"/>
              <a:t>розвитку</a:t>
            </a:r>
            <a:r>
              <a:rPr lang="ru-RU" sz="1200" dirty="0" smtClean="0"/>
              <a:t> скелета </a:t>
            </a:r>
            <a:r>
              <a:rPr lang="ru-RU" sz="1200" dirty="0"/>
              <a:t>стопи. </a:t>
            </a:r>
            <a:r>
              <a:rPr lang="ru-RU" sz="1200" i="1" dirty="0" err="1"/>
              <a:t>Набута</a:t>
            </a:r>
            <a:r>
              <a:rPr lang="ru-RU" sz="1200" dirty="0"/>
              <a:t> </a:t>
            </a:r>
            <a:r>
              <a:rPr lang="ru-RU" sz="1200" dirty="0" err="1"/>
              <a:t>плоскостопість</a:t>
            </a:r>
            <a:r>
              <a:rPr lang="ru-RU" sz="1200" dirty="0"/>
              <a:t>, </a:t>
            </a:r>
            <a:r>
              <a:rPr lang="ru-RU" sz="1200" dirty="0" err="1"/>
              <a:t>залежно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причин,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викликали</a:t>
            </a:r>
            <a:r>
              <a:rPr lang="ru-RU" sz="1200" dirty="0"/>
              <a:t>, </a:t>
            </a:r>
            <a:r>
              <a:rPr lang="ru-RU" sz="1200" dirty="0" err="1"/>
              <a:t>поділяється</a:t>
            </a:r>
            <a:r>
              <a:rPr lang="ru-RU" sz="1200" dirty="0"/>
              <a:t> на </a:t>
            </a:r>
            <a:r>
              <a:rPr lang="ru-RU" sz="1200" dirty="0" err="1"/>
              <a:t>рахітичну</a:t>
            </a:r>
            <a:r>
              <a:rPr lang="ru-RU" sz="1200" dirty="0"/>
              <a:t>, </a:t>
            </a:r>
            <a:r>
              <a:rPr lang="ru-RU" sz="1200" dirty="0" err="1"/>
              <a:t>паралітичну</a:t>
            </a:r>
            <a:r>
              <a:rPr lang="ru-RU" sz="1200" dirty="0"/>
              <a:t>, </a:t>
            </a:r>
            <a:r>
              <a:rPr lang="ru-RU" sz="1200" dirty="0" err="1"/>
              <a:t>травматичну</a:t>
            </a:r>
            <a:r>
              <a:rPr lang="ru-RU" sz="1200" dirty="0"/>
              <a:t> і </a:t>
            </a:r>
            <a:r>
              <a:rPr lang="ru-RU" sz="1200" dirty="0" err="1"/>
              <a:t>статичну</a:t>
            </a:r>
            <a:r>
              <a:rPr lang="ru-RU" sz="1200" dirty="0"/>
              <a:t>. </a:t>
            </a:r>
            <a:r>
              <a:rPr lang="ru-RU" sz="1200" dirty="0" err="1"/>
              <a:t>Остання</a:t>
            </a:r>
            <a:r>
              <a:rPr lang="ru-RU" sz="1200" dirty="0"/>
              <a:t> - </a:t>
            </a:r>
            <a:r>
              <a:rPr lang="ru-RU" sz="1200" dirty="0" err="1"/>
              <a:t>найбільш</a:t>
            </a:r>
            <a:r>
              <a:rPr lang="ru-RU" sz="1200" dirty="0"/>
              <a:t> </a:t>
            </a:r>
            <a:r>
              <a:rPr lang="ru-RU" sz="1200" dirty="0" err="1"/>
              <a:t>розповсюджений</a:t>
            </a:r>
            <a:r>
              <a:rPr lang="ru-RU" sz="1200" dirty="0"/>
              <a:t> вид </a:t>
            </a:r>
            <a:r>
              <a:rPr lang="ru-RU" sz="1200" dirty="0" err="1"/>
              <a:t>плоскостопості</a:t>
            </a:r>
            <a:r>
              <a:rPr lang="ru-RU" sz="1200" dirty="0"/>
              <a:t>. </a:t>
            </a:r>
          </a:p>
          <a:p>
            <a:pPr lvl="0" algn="just"/>
            <a:endParaRPr lang="ru-RU" sz="1000" dirty="0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28986"/>
            <a:ext cx="5905500" cy="22783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3837" y="4797152"/>
            <a:ext cx="3060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Плантограми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стопи: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сплощеної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плоскої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плантограми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ЛФК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плоскостопості: завдання ЛФК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	</a:t>
            </a:r>
            <a:r>
              <a:rPr lang="ru-RU" i="1" dirty="0" err="1" smtClean="0"/>
              <a:t>Лікувальна</a:t>
            </a:r>
            <a:r>
              <a:rPr lang="ru-RU" i="1" dirty="0" smtClean="0"/>
              <a:t> </a:t>
            </a:r>
            <a:r>
              <a:rPr lang="ru-RU" i="1" dirty="0" err="1"/>
              <a:t>фізична</a:t>
            </a:r>
            <a:r>
              <a:rPr lang="ru-RU" i="1" dirty="0"/>
              <a:t> культура </a:t>
            </a:r>
            <a:r>
              <a:rPr lang="ru-RU" dirty="0" err="1"/>
              <a:t>застосовується</a:t>
            </a:r>
            <a:r>
              <a:rPr lang="ru-RU" dirty="0"/>
              <a:t> при </a:t>
            </a:r>
            <a:r>
              <a:rPr lang="ru-RU" dirty="0" err="1"/>
              <a:t>всіх</a:t>
            </a:r>
            <a:r>
              <a:rPr lang="ru-RU" dirty="0"/>
              <a:t> видах</a:t>
            </a:r>
            <a:r>
              <a:rPr lang="ru-RU" i="1" dirty="0"/>
              <a:t> </a:t>
            </a:r>
            <a:r>
              <a:rPr lang="ru-RU" dirty="0" err="1"/>
              <a:t>плоскостопості</a:t>
            </a:r>
            <a:r>
              <a:rPr lang="ru-RU" dirty="0"/>
              <a:t>. </a:t>
            </a:r>
            <a:r>
              <a:rPr lang="ru-RU" dirty="0" err="1"/>
              <a:t>Ї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: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err="1" smtClean="0"/>
              <a:t>зміцнення</a:t>
            </a:r>
            <a:r>
              <a:rPr lang="ru-RU" dirty="0" smtClean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силової</a:t>
            </a:r>
            <a:r>
              <a:rPr lang="ru-RU" dirty="0"/>
              <a:t> </a:t>
            </a:r>
            <a:r>
              <a:rPr lang="ru-RU" dirty="0" err="1"/>
              <a:t>витривалості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;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err="1" smtClean="0"/>
              <a:t>корекція</a:t>
            </a:r>
            <a:r>
              <a:rPr lang="ru-RU" dirty="0" smtClean="0"/>
              <a:t> </a:t>
            </a:r>
            <a:r>
              <a:rPr lang="ru-RU" dirty="0" err="1"/>
              <a:t>деформації</a:t>
            </a:r>
            <a:r>
              <a:rPr lang="ru-RU" dirty="0"/>
              <a:t> стоп,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вальгусної</a:t>
            </a:r>
            <a:r>
              <a:rPr lang="ru-RU" dirty="0"/>
              <a:t> постановки </a:t>
            </a:r>
            <a:r>
              <a:rPr lang="ru-RU" dirty="0" err="1"/>
              <a:t>п'ятки</a:t>
            </a:r>
            <a:r>
              <a:rPr lang="ru-RU" dirty="0"/>
              <a:t> і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склепінь</a:t>
            </a:r>
            <a:r>
              <a:rPr lang="ru-RU" dirty="0"/>
              <a:t> стопи;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закріплення</a:t>
            </a:r>
            <a:r>
              <a:rPr lang="ru-RU" dirty="0"/>
              <a:t> стереотипу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постави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та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при </a:t>
            </a:r>
            <a:r>
              <a:rPr lang="ru-RU" dirty="0" err="1"/>
              <a:t>стоянні</a:t>
            </a:r>
            <a:r>
              <a:rPr lang="ru-RU" dirty="0"/>
              <a:t> і </a:t>
            </a:r>
            <a:r>
              <a:rPr lang="ru-RU" dirty="0" err="1"/>
              <a:t>ходьбі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63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65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ЛФК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плоскостопості: періоди ЛФК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256584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/>
              <a:t>ЛФК </a:t>
            </a:r>
            <a:r>
              <a:rPr lang="ru-RU" sz="1300" dirty="0" err="1"/>
              <a:t>призначають</a:t>
            </a:r>
            <a:r>
              <a:rPr lang="ru-RU" sz="1300" dirty="0"/>
              <a:t> за </a:t>
            </a:r>
            <a:r>
              <a:rPr lang="ru-RU" sz="1300" dirty="0" err="1"/>
              <a:t>трьома</a:t>
            </a:r>
            <a:r>
              <a:rPr lang="ru-RU" sz="1300" dirty="0"/>
              <a:t> </a:t>
            </a:r>
            <a:r>
              <a:rPr lang="ru-RU" sz="1300" dirty="0" err="1"/>
              <a:t>періодами</a:t>
            </a:r>
            <a:r>
              <a:rPr lang="ru-RU" sz="1300" dirty="0"/>
              <a:t> (</a:t>
            </a:r>
            <a:r>
              <a:rPr lang="ru-RU" sz="1300" dirty="0" err="1"/>
              <a:t>ввідний</a:t>
            </a:r>
            <a:r>
              <a:rPr lang="ru-RU" sz="1300" dirty="0"/>
              <a:t>, </a:t>
            </a:r>
            <a:r>
              <a:rPr lang="ru-RU" sz="1300" dirty="0" err="1"/>
              <a:t>основний</a:t>
            </a:r>
            <a:r>
              <a:rPr lang="ru-RU" sz="1300" dirty="0"/>
              <a:t> і </a:t>
            </a:r>
            <a:r>
              <a:rPr lang="ru-RU" sz="1300" dirty="0" err="1"/>
              <a:t>заключний</a:t>
            </a:r>
            <a:r>
              <a:rPr lang="ru-RU" sz="1300" dirty="0"/>
              <a:t>).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/>
              <a:t> </a:t>
            </a:r>
            <a:r>
              <a:rPr lang="ru-RU" sz="1300" dirty="0" err="1" smtClean="0"/>
              <a:t>Ввідний</a:t>
            </a:r>
            <a:r>
              <a:rPr lang="ru-RU" sz="1300" dirty="0" smtClean="0"/>
              <a:t> </a:t>
            </a:r>
            <a:r>
              <a:rPr lang="ru-RU" sz="1300" dirty="0" err="1"/>
              <a:t>період</a:t>
            </a:r>
            <a:r>
              <a:rPr lang="ru-RU" sz="1300" dirty="0"/>
              <a:t> </a:t>
            </a:r>
            <a:r>
              <a:rPr lang="ru-RU" sz="1300" dirty="0" err="1"/>
              <a:t>спеціальні</a:t>
            </a:r>
            <a:r>
              <a:rPr lang="ru-RU" sz="1300" dirty="0"/>
              <a:t> </a:t>
            </a:r>
            <a:r>
              <a:rPr lang="ru-RU" sz="1300" dirty="0" err="1"/>
              <a:t>вправи</a:t>
            </a:r>
            <a:r>
              <a:rPr lang="ru-RU" sz="1300" dirty="0"/>
              <a:t> для </a:t>
            </a:r>
            <a:r>
              <a:rPr lang="ru-RU" sz="1300" dirty="0" err="1"/>
              <a:t>м'язів</a:t>
            </a:r>
            <a:r>
              <a:rPr lang="ru-RU" sz="1300" dirty="0"/>
              <a:t> гомілки і стопи </a:t>
            </a:r>
            <a:r>
              <a:rPr lang="ru-RU" sz="1300" dirty="0" err="1"/>
              <a:t>виконують</a:t>
            </a:r>
            <a:r>
              <a:rPr lang="ru-RU" sz="1300" dirty="0"/>
              <a:t> з </a:t>
            </a:r>
            <a:r>
              <a:rPr lang="ru-RU" sz="1300" dirty="0" err="1"/>
              <a:t>положення</a:t>
            </a:r>
            <a:r>
              <a:rPr lang="ru-RU" sz="1300" dirty="0"/>
              <a:t> </a:t>
            </a:r>
            <a:r>
              <a:rPr lang="ru-RU" sz="1300" dirty="0" err="1"/>
              <a:t>лежачи</a:t>
            </a:r>
            <a:r>
              <a:rPr lang="ru-RU" sz="1300" dirty="0"/>
              <a:t> і </a:t>
            </a:r>
            <a:r>
              <a:rPr lang="ru-RU" sz="1300" dirty="0" err="1"/>
              <a:t>сидячи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виключає</a:t>
            </a:r>
            <a:r>
              <a:rPr lang="ru-RU" sz="1300" dirty="0"/>
              <a:t> </a:t>
            </a:r>
            <a:r>
              <a:rPr lang="ru-RU" sz="1300" dirty="0" err="1"/>
              <a:t>вплив</a:t>
            </a:r>
            <a:r>
              <a:rPr lang="ru-RU" sz="1300" dirty="0"/>
              <a:t> </a:t>
            </a:r>
            <a:r>
              <a:rPr lang="ru-RU" sz="1300" dirty="0" err="1"/>
              <a:t>маси</a:t>
            </a:r>
            <a:r>
              <a:rPr lang="ru-RU" sz="1300" dirty="0"/>
              <a:t> </a:t>
            </a:r>
            <a:r>
              <a:rPr lang="ru-RU" sz="1300" dirty="0" err="1"/>
              <a:t>тіла</a:t>
            </a:r>
            <a:r>
              <a:rPr lang="ru-RU" sz="1300" dirty="0"/>
              <a:t> на </a:t>
            </a:r>
            <a:r>
              <a:rPr lang="ru-RU" sz="1300" dirty="0" err="1"/>
              <a:t>склепіння</a:t>
            </a:r>
            <a:r>
              <a:rPr lang="ru-RU" sz="1300" dirty="0"/>
              <a:t> стоп. </a:t>
            </a:r>
            <a:r>
              <a:rPr lang="ru-RU" sz="1300" dirty="0" err="1"/>
              <a:t>Спеціальні</a:t>
            </a:r>
            <a:r>
              <a:rPr lang="ru-RU" sz="1300" dirty="0"/>
              <a:t> </a:t>
            </a:r>
            <a:r>
              <a:rPr lang="ru-RU" sz="1300" dirty="0" err="1"/>
              <a:t>вправи</a:t>
            </a:r>
            <a:r>
              <a:rPr lang="ru-RU" sz="1300" dirty="0"/>
              <a:t> </a:t>
            </a:r>
            <a:r>
              <a:rPr lang="ru-RU" sz="1300" dirty="0" err="1"/>
              <a:t>чергують</a:t>
            </a:r>
            <a:r>
              <a:rPr lang="ru-RU" sz="1300" dirty="0"/>
              <a:t> </a:t>
            </a:r>
            <a:r>
              <a:rPr lang="ru-RU" sz="1300" dirty="0" err="1"/>
              <a:t>із</a:t>
            </a:r>
            <a:r>
              <a:rPr lang="ru-RU" sz="1300" dirty="0"/>
              <a:t> </a:t>
            </a:r>
            <a:r>
              <a:rPr lang="ru-RU" sz="1300" dirty="0" err="1"/>
              <a:t>вправами</a:t>
            </a:r>
            <a:r>
              <a:rPr lang="ru-RU" sz="1300" dirty="0"/>
              <a:t> на </a:t>
            </a:r>
            <a:r>
              <a:rPr lang="ru-RU" sz="1300" dirty="0" err="1"/>
              <a:t>розслаблення</a:t>
            </a:r>
            <a:r>
              <a:rPr lang="ru-RU" sz="1300" dirty="0"/>
              <a:t> та </a:t>
            </a:r>
            <a:r>
              <a:rPr lang="ru-RU" sz="1300" dirty="0" err="1"/>
              <a:t>загальнорозвиваючими</a:t>
            </a:r>
            <a:r>
              <a:rPr lang="ru-RU" sz="1300" dirty="0"/>
              <a:t> для </a:t>
            </a:r>
            <a:r>
              <a:rPr lang="ru-RU" sz="1300" dirty="0" err="1"/>
              <a:t>всіх</a:t>
            </a:r>
            <a:r>
              <a:rPr lang="ru-RU" sz="1300" dirty="0"/>
              <a:t> </a:t>
            </a:r>
            <a:r>
              <a:rPr lang="ru-RU" sz="1300" dirty="0" err="1"/>
              <a:t>м'язових</a:t>
            </a:r>
            <a:r>
              <a:rPr lang="ru-RU" sz="1300" dirty="0"/>
              <a:t> </a:t>
            </a:r>
            <a:r>
              <a:rPr lang="ru-RU" sz="1300" dirty="0" err="1"/>
              <a:t>груп</a:t>
            </a:r>
            <a:r>
              <a:rPr lang="ru-RU" sz="1300" dirty="0"/>
              <a:t>. У </a:t>
            </a:r>
            <a:r>
              <a:rPr lang="ru-RU" sz="1300" dirty="0" err="1"/>
              <a:t>цей</a:t>
            </a:r>
            <a:r>
              <a:rPr lang="ru-RU" sz="1300" dirty="0"/>
              <a:t> </a:t>
            </a:r>
            <a:r>
              <a:rPr lang="ru-RU" sz="1300" dirty="0" err="1"/>
              <a:t>період</a:t>
            </a:r>
            <a:r>
              <a:rPr lang="ru-RU" sz="1300" dirty="0"/>
              <a:t> </a:t>
            </a:r>
            <a:r>
              <a:rPr lang="ru-RU" sz="1300" dirty="0" err="1"/>
              <a:t>бажано</a:t>
            </a:r>
            <a:r>
              <a:rPr lang="ru-RU" sz="1300" dirty="0"/>
              <a:t> </a:t>
            </a:r>
            <a:r>
              <a:rPr lang="ru-RU" sz="1300" dirty="0" err="1"/>
              <a:t>вирівняти</a:t>
            </a:r>
            <a:r>
              <a:rPr lang="ru-RU" sz="1300" dirty="0"/>
              <a:t> тонус </a:t>
            </a:r>
            <a:r>
              <a:rPr lang="ru-RU" sz="1300" dirty="0" err="1"/>
              <a:t>м'язів</a:t>
            </a:r>
            <a:r>
              <a:rPr lang="ru-RU" sz="1300" dirty="0"/>
              <a:t> гомілки, </a:t>
            </a:r>
            <a:r>
              <a:rPr lang="ru-RU" sz="1300" dirty="0" err="1"/>
              <a:t>покращити</a:t>
            </a:r>
            <a:r>
              <a:rPr lang="ru-RU" sz="1300" dirty="0"/>
              <a:t> </a:t>
            </a:r>
            <a:r>
              <a:rPr lang="ru-RU" sz="1300" dirty="0" err="1"/>
              <a:t>координацію</a:t>
            </a:r>
            <a:r>
              <a:rPr lang="ru-RU" sz="1300" dirty="0"/>
              <a:t> </a:t>
            </a:r>
            <a:r>
              <a:rPr lang="ru-RU" sz="1300" dirty="0" err="1"/>
              <a:t>рухів</a:t>
            </a:r>
            <a:r>
              <a:rPr lang="ru-RU" sz="1300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/>
              <a:t> </a:t>
            </a:r>
            <a:r>
              <a:rPr lang="ru-RU" sz="1300" dirty="0" smtClean="0"/>
              <a:t>В </a:t>
            </a:r>
            <a:r>
              <a:rPr lang="ru-RU" sz="1300" dirty="0" err="1"/>
              <a:t>основний</a:t>
            </a:r>
            <a:r>
              <a:rPr lang="ru-RU" sz="1300" dirty="0"/>
              <a:t> </a:t>
            </a:r>
            <a:r>
              <a:rPr lang="ru-RU" sz="1300" dirty="0" err="1"/>
              <a:t>період</a:t>
            </a:r>
            <a:r>
              <a:rPr lang="ru-RU" sz="1300" dirty="0"/>
              <a:t> </a:t>
            </a:r>
            <a:r>
              <a:rPr lang="ru-RU" sz="1300" dirty="0" err="1"/>
              <a:t>слід</a:t>
            </a:r>
            <a:r>
              <a:rPr lang="ru-RU" sz="1300" dirty="0"/>
              <a:t> </a:t>
            </a:r>
            <a:r>
              <a:rPr lang="ru-RU" sz="1300" dirty="0" err="1"/>
              <a:t>досягти</a:t>
            </a:r>
            <a:r>
              <a:rPr lang="ru-RU" sz="1300" dirty="0"/>
              <a:t> </a:t>
            </a:r>
            <a:r>
              <a:rPr lang="ru-RU" sz="1300" dirty="0" err="1"/>
              <a:t>корекції</a:t>
            </a:r>
            <a:r>
              <a:rPr lang="ru-RU" sz="1300" dirty="0"/>
              <a:t> </a:t>
            </a:r>
            <a:r>
              <a:rPr lang="ru-RU" sz="1300" dirty="0" err="1"/>
              <a:t>положення</a:t>
            </a:r>
            <a:r>
              <a:rPr lang="ru-RU" sz="1300" dirty="0"/>
              <a:t> стопи і </a:t>
            </a:r>
            <a:r>
              <a:rPr lang="ru-RU" sz="1300" dirty="0" err="1"/>
              <a:t>закріпити</a:t>
            </a:r>
            <a:r>
              <a:rPr lang="ru-RU" sz="1300" dirty="0"/>
              <a:t> </a:t>
            </a:r>
            <a:r>
              <a:rPr lang="ru-RU" sz="1300" dirty="0" err="1"/>
              <a:t>його</a:t>
            </a:r>
            <a:r>
              <a:rPr lang="ru-RU" sz="1300" dirty="0"/>
              <a:t>. </a:t>
            </a:r>
            <a:r>
              <a:rPr lang="ru-RU" sz="1300" dirty="0" err="1"/>
              <a:t>Використовують</a:t>
            </a:r>
            <a:r>
              <a:rPr lang="ru-RU" sz="1300" dirty="0"/>
              <a:t> </a:t>
            </a:r>
            <a:r>
              <a:rPr lang="ru-RU" sz="1300" dirty="0" err="1"/>
              <a:t>вправи</a:t>
            </a:r>
            <a:r>
              <a:rPr lang="ru-RU" sz="1300" dirty="0"/>
              <a:t> для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smtClean="0"/>
              <a:t>а</a:t>
            </a:r>
            <a:r>
              <a:rPr lang="ru-RU" sz="1300" dirty="0"/>
              <a:t>) </a:t>
            </a:r>
            <a:r>
              <a:rPr lang="ru-RU" sz="1300" dirty="0" err="1"/>
              <a:t>приведення</a:t>
            </a:r>
            <a:r>
              <a:rPr lang="ru-RU" sz="1300" dirty="0"/>
              <a:t> стопи; </a:t>
            </a:r>
            <a:endParaRPr lang="ru-RU" sz="1300" dirty="0" smtClean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smtClean="0"/>
              <a:t>б</a:t>
            </a:r>
            <a:r>
              <a:rPr lang="ru-RU" sz="1300" dirty="0"/>
              <a:t>) </a:t>
            </a:r>
            <a:r>
              <a:rPr lang="ru-RU" sz="1300" dirty="0" err="1"/>
              <a:t>згинання</a:t>
            </a:r>
            <a:r>
              <a:rPr lang="ru-RU" sz="1300" dirty="0"/>
              <a:t> </a:t>
            </a:r>
            <a:r>
              <a:rPr lang="ru-RU" sz="1300" dirty="0" err="1"/>
              <a:t>пальців</a:t>
            </a:r>
            <a:r>
              <a:rPr lang="ru-RU" sz="1300" dirty="0"/>
              <a:t>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smtClean="0"/>
              <a:t>в</a:t>
            </a:r>
            <a:r>
              <a:rPr lang="ru-RU" sz="1300" dirty="0"/>
              <a:t>) </a:t>
            </a:r>
            <a:r>
              <a:rPr lang="ru-RU" sz="1300" dirty="0" err="1"/>
              <a:t>вправи</a:t>
            </a:r>
            <a:r>
              <a:rPr lang="ru-RU" sz="1300" dirty="0"/>
              <a:t> для </a:t>
            </a:r>
            <a:r>
              <a:rPr lang="ru-RU" sz="1300" dirty="0" err="1"/>
              <a:t>зміцнення</a:t>
            </a:r>
            <a:r>
              <a:rPr lang="ru-RU" sz="1300" dirty="0"/>
              <a:t> </a:t>
            </a:r>
            <a:r>
              <a:rPr lang="ru-RU" sz="1300" dirty="0" err="1"/>
              <a:t>переднього</a:t>
            </a:r>
            <a:r>
              <a:rPr lang="ru-RU" sz="1300" dirty="0"/>
              <a:t> і </a:t>
            </a:r>
            <a:r>
              <a:rPr lang="ru-RU" sz="1300" dirty="0" err="1"/>
              <a:t>заднього</a:t>
            </a:r>
            <a:r>
              <a:rPr lang="ru-RU" sz="1300" dirty="0"/>
              <a:t> </a:t>
            </a:r>
            <a:r>
              <a:rPr lang="ru-RU" sz="1300" dirty="0" err="1"/>
              <a:t>великогомілкових</a:t>
            </a:r>
            <a:r>
              <a:rPr lang="ru-RU" sz="1300" dirty="0"/>
              <a:t> </a:t>
            </a:r>
            <a:r>
              <a:rPr lang="ru-RU" sz="1300" dirty="0" err="1"/>
              <a:t>м’язів</a:t>
            </a:r>
            <a:r>
              <a:rPr lang="ru-RU" sz="1300" dirty="0"/>
              <a:t>. </a:t>
            </a:r>
            <a:endParaRPr lang="ru-RU" sz="1300" dirty="0" smtClean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 smtClean="0"/>
              <a:t>В </a:t>
            </a:r>
            <a:r>
              <a:rPr lang="ru-RU" sz="1300" dirty="0" err="1"/>
              <a:t>комплекси</a:t>
            </a:r>
            <a:r>
              <a:rPr lang="ru-RU" sz="1300" dirty="0"/>
              <a:t> </a:t>
            </a:r>
            <a:r>
              <a:rPr lang="ru-RU" sz="1300" dirty="0" err="1"/>
              <a:t>включають</a:t>
            </a:r>
            <a:r>
              <a:rPr lang="ru-RU" sz="1300" dirty="0"/>
              <a:t> </a:t>
            </a:r>
            <a:r>
              <a:rPr lang="ru-RU" sz="1300" dirty="0" err="1"/>
              <a:t>вправи</a:t>
            </a:r>
            <a:r>
              <a:rPr lang="ru-RU" sz="1300" dirty="0"/>
              <a:t> з предметами: захват </a:t>
            </a:r>
            <a:r>
              <a:rPr lang="ru-RU" sz="1300" dirty="0" err="1"/>
              <a:t>пальцями</a:t>
            </a:r>
            <a:r>
              <a:rPr lang="ru-RU" sz="1300" dirty="0"/>
              <a:t> </a:t>
            </a:r>
            <a:r>
              <a:rPr lang="ru-RU" sz="1300" dirty="0" err="1" smtClean="0"/>
              <a:t>ніг</a:t>
            </a:r>
            <a:r>
              <a:rPr lang="ru-RU" sz="1300" dirty="0" smtClean="0"/>
              <a:t> </a:t>
            </a:r>
            <a:r>
              <a:rPr lang="ru-RU" sz="1300" dirty="0" err="1" smtClean="0"/>
              <a:t>дрібних</a:t>
            </a:r>
            <a:r>
              <a:rPr lang="ru-RU" sz="1300" dirty="0" smtClean="0"/>
              <a:t> </a:t>
            </a:r>
            <a:r>
              <a:rPr lang="ru-RU" sz="1300" dirty="0" err="1"/>
              <a:t>предметів</a:t>
            </a:r>
            <a:r>
              <a:rPr lang="ru-RU" sz="1300" dirty="0"/>
              <a:t> (</a:t>
            </a:r>
            <a:r>
              <a:rPr lang="ru-RU" sz="1300" dirty="0" err="1"/>
              <a:t>камінців</a:t>
            </a:r>
            <a:r>
              <a:rPr lang="ru-RU" sz="1300" dirty="0"/>
              <a:t>, </a:t>
            </a:r>
            <a:r>
              <a:rPr lang="ru-RU" sz="1300" dirty="0" err="1"/>
              <a:t>кульок</a:t>
            </a:r>
            <a:r>
              <a:rPr lang="ru-RU" sz="1300" dirty="0"/>
              <a:t>, </a:t>
            </a:r>
            <a:r>
              <a:rPr lang="ru-RU" sz="1300" dirty="0" err="1"/>
              <a:t>олівців</a:t>
            </a:r>
            <a:r>
              <a:rPr lang="ru-RU" sz="1300" dirty="0"/>
              <a:t>, </a:t>
            </a:r>
            <a:r>
              <a:rPr lang="ru-RU" sz="1300" dirty="0" err="1"/>
              <a:t>квасолі</a:t>
            </a:r>
            <a:r>
              <a:rPr lang="ru-RU" sz="1300" dirty="0"/>
              <a:t> та </a:t>
            </a:r>
            <a:r>
              <a:rPr lang="ru-RU" sz="1300" dirty="0" err="1"/>
              <a:t>ін</a:t>
            </a:r>
            <a:r>
              <a:rPr lang="ru-RU" sz="1300" dirty="0"/>
              <a:t>.) і </a:t>
            </a:r>
            <a:r>
              <a:rPr lang="ru-RU" sz="1300" dirty="0" err="1"/>
              <a:t>їх</a:t>
            </a:r>
            <a:r>
              <a:rPr lang="ru-RU" sz="1300" dirty="0"/>
              <a:t> </a:t>
            </a:r>
            <a:r>
              <a:rPr lang="ru-RU" sz="1300" dirty="0" err="1"/>
              <a:t>перекладання</a:t>
            </a:r>
            <a:r>
              <a:rPr lang="ru-RU" sz="1300" dirty="0"/>
              <a:t> (</a:t>
            </a:r>
            <a:r>
              <a:rPr lang="ru-RU" sz="1300" dirty="0" err="1"/>
              <a:t>збирання</a:t>
            </a:r>
            <a:r>
              <a:rPr lang="ru-RU" sz="1300" dirty="0"/>
              <a:t> </a:t>
            </a:r>
            <a:r>
              <a:rPr lang="ru-RU" sz="1300" dirty="0" err="1"/>
              <a:t>пальцями</a:t>
            </a:r>
            <a:r>
              <a:rPr lang="ru-RU" sz="1300" dirty="0"/>
              <a:t> </a:t>
            </a:r>
            <a:r>
              <a:rPr lang="ru-RU" sz="1300" dirty="0" err="1"/>
              <a:t>ніг</a:t>
            </a:r>
            <a:r>
              <a:rPr lang="ru-RU" sz="1300" dirty="0"/>
              <a:t> </a:t>
            </a:r>
            <a:r>
              <a:rPr lang="ru-RU" sz="1300" dirty="0" err="1"/>
              <a:t>килимка</a:t>
            </a:r>
            <a:r>
              <a:rPr lang="ru-RU" sz="1300" dirty="0"/>
              <a:t> з </a:t>
            </a:r>
            <a:r>
              <a:rPr lang="ru-RU" sz="1300" dirty="0" err="1"/>
              <a:t>м'якої</a:t>
            </a:r>
            <a:r>
              <a:rPr lang="ru-RU" sz="1300" dirty="0"/>
              <a:t> </a:t>
            </a:r>
            <a:r>
              <a:rPr lang="ru-RU" sz="1300" dirty="0" err="1"/>
              <a:t>тканини</a:t>
            </a:r>
            <a:r>
              <a:rPr lang="ru-RU" sz="1300" dirty="0"/>
              <a:t>, </a:t>
            </a:r>
            <a:r>
              <a:rPr lang="ru-RU" sz="1300" dirty="0" err="1"/>
              <a:t>катання</a:t>
            </a:r>
            <a:r>
              <a:rPr lang="ru-RU" sz="1300" dirty="0"/>
              <a:t> </a:t>
            </a:r>
            <a:r>
              <a:rPr lang="ru-RU" sz="1300" dirty="0" err="1"/>
              <a:t>підошвами</a:t>
            </a:r>
            <a:r>
              <a:rPr lang="ru-RU" sz="1300" dirty="0"/>
              <a:t> </a:t>
            </a:r>
            <a:r>
              <a:rPr lang="ru-RU" sz="1300" dirty="0" err="1"/>
              <a:t>палиці</a:t>
            </a:r>
            <a:r>
              <a:rPr lang="ru-RU" sz="1300" dirty="0"/>
              <a:t> </a:t>
            </a:r>
            <a:r>
              <a:rPr lang="ru-RU" sz="1300" dirty="0" err="1"/>
              <a:t>тощо</a:t>
            </a:r>
            <a:r>
              <a:rPr lang="ru-RU" sz="1300" dirty="0"/>
              <a:t>). Для </a:t>
            </a:r>
            <a:r>
              <a:rPr lang="ru-RU" sz="1300" dirty="0" err="1"/>
              <a:t>закріплення</a:t>
            </a:r>
            <a:r>
              <a:rPr lang="ru-RU" sz="1300" dirty="0"/>
              <a:t> </a:t>
            </a:r>
            <a:r>
              <a:rPr lang="ru-RU" sz="1300" dirty="0" err="1"/>
              <a:t>корекції</a:t>
            </a:r>
            <a:r>
              <a:rPr lang="ru-RU" sz="1300" dirty="0"/>
              <a:t> </a:t>
            </a:r>
            <a:r>
              <a:rPr lang="ru-RU" sz="1300" dirty="0" err="1"/>
              <a:t>використовують</a:t>
            </a:r>
            <a:r>
              <a:rPr lang="ru-RU" sz="1300" dirty="0"/>
              <a:t> </a:t>
            </a:r>
            <a:r>
              <a:rPr lang="ru-RU" sz="1300" dirty="0" err="1"/>
              <a:t>спеціальні</a:t>
            </a:r>
            <a:r>
              <a:rPr lang="ru-RU" sz="1300" dirty="0"/>
              <a:t> </a:t>
            </a:r>
            <a:r>
              <a:rPr lang="ru-RU" sz="1300" dirty="0" err="1"/>
              <a:t>види</a:t>
            </a:r>
            <a:r>
              <a:rPr lang="ru-RU" sz="1300" dirty="0"/>
              <a:t> </a:t>
            </a:r>
            <a:r>
              <a:rPr lang="ru-RU" sz="1300" dirty="0" err="1"/>
              <a:t>ходьби</a:t>
            </a:r>
            <a:r>
              <a:rPr lang="ru-RU" sz="1300" dirty="0"/>
              <a:t> на носках, </a:t>
            </a:r>
            <a:r>
              <a:rPr lang="ru-RU" sz="1300" dirty="0" err="1"/>
              <a:t>п'ятках</a:t>
            </a:r>
            <a:r>
              <a:rPr lang="ru-RU" sz="1300" dirty="0"/>
              <a:t>, </a:t>
            </a:r>
            <a:r>
              <a:rPr lang="ru-RU" sz="1300" dirty="0" err="1"/>
              <a:t>зовнішній</a:t>
            </a:r>
            <a:r>
              <a:rPr lang="ru-RU" sz="1300" dirty="0"/>
              <a:t> </a:t>
            </a:r>
            <a:r>
              <a:rPr lang="ru-RU" sz="1300" dirty="0" err="1"/>
              <a:t>поверхні</a:t>
            </a:r>
            <a:r>
              <a:rPr lang="ru-RU" sz="1300" dirty="0"/>
              <a:t> стоп, з </a:t>
            </a:r>
            <a:r>
              <a:rPr lang="ru-RU" sz="1300" dirty="0" err="1"/>
              <a:t>паралельною</a:t>
            </a:r>
            <a:r>
              <a:rPr lang="ru-RU" sz="1300" dirty="0"/>
              <a:t> </a:t>
            </a:r>
            <a:r>
              <a:rPr lang="ru-RU" sz="1300" dirty="0" err="1"/>
              <a:t>постановкою</a:t>
            </a:r>
            <a:r>
              <a:rPr lang="ru-RU" sz="1300" dirty="0"/>
              <a:t> стоп. </a:t>
            </a:r>
            <a:r>
              <a:rPr lang="ru-RU" sz="1300" dirty="0" err="1"/>
              <a:t>Виправленню</a:t>
            </a:r>
            <a:r>
              <a:rPr lang="ru-RU" sz="1300" dirty="0"/>
              <a:t> </a:t>
            </a:r>
            <a:r>
              <a:rPr lang="ru-RU" sz="1300" dirty="0" err="1"/>
              <a:t>положення</a:t>
            </a:r>
            <a:r>
              <a:rPr lang="ru-RU" sz="1300" dirty="0"/>
              <a:t> </a:t>
            </a:r>
            <a:r>
              <a:rPr lang="ru-RU" sz="1300" dirty="0" err="1"/>
              <a:t>п'ятки</a:t>
            </a:r>
            <a:r>
              <a:rPr lang="ru-RU" sz="1300" dirty="0"/>
              <a:t> </a:t>
            </a:r>
            <a:r>
              <a:rPr lang="ru-RU" sz="1300" dirty="0" err="1"/>
              <a:t>сприяють</a:t>
            </a:r>
            <a:r>
              <a:rPr lang="ru-RU" sz="1300" dirty="0"/>
              <a:t> </a:t>
            </a:r>
            <a:r>
              <a:rPr lang="ru-RU" sz="1300" dirty="0" err="1"/>
              <a:t>також</a:t>
            </a:r>
            <a:r>
              <a:rPr lang="ru-RU" sz="1300" dirty="0"/>
              <a:t> ходьба по </a:t>
            </a:r>
            <a:r>
              <a:rPr lang="ru-RU" sz="1300" dirty="0" err="1"/>
              <a:t>похилій</a:t>
            </a:r>
            <a:r>
              <a:rPr lang="ru-RU" sz="1300" dirty="0"/>
              <a:t> </a:t>
            </a:r>
            <a:r>
              <a:rPr lang="ru-RU" sz="1300" dirty="0" err="1"/>
              <a:t>поверхні</a:t>
            </a:r>
            <a:r>
              <a:rPr lang="ru-RU" sz="1300" dirty="0"/>
              <a:t>, </a:t>
            </a:r>
            <a:r>
              <a:rPr lang="ru-RU" sz="1300" dirty="0" err="1"/>
              <a:t>ребристій</a:t>
            </a:r>
            <a:r>
              <a:rPr lang="ru-RU" sz="1300" dirty="0"/>
              <a:t> </a:t>
            </a:r>
            <a:r>
              <a:rPr lang="ru-RU" sz="1300" dirty="0" err="1"/>
              <a:t>дошці</a:t>
            </a:r>
            <a:r>
              <a:rPr lang="ru-RU" sz="1300" dirty="0"/>
              <a:t>. </a:t>
            </a:r>
            <a:r>
              <a:rPr lang="ru-RU" sz="1300" dirty="0" err="1"/>
              <a:t>Частину</a:t>
            </a:r>
            <a:r>
              <a:rPr lang="ru-RU" sz="1300" dirty="0"/>
              <a:t> </a:t>
            </a:r>
            <a:r>
              <a:rPr lang="ru-RU" sz="1300" dirty="0" err="1"/>
              <a:t>спеціальних</a:t>
            </a:r>
            <a:r>
              <a:rPr lang="ru-RU" sz="1300" dirty="0"/>
              <a:t> </a:t>
            </a:r>
            <a:r>
              <a:rPr lang="ru-RU" sz="1300" dirty="0" err="1"/>
              <a:t>вправ</a:t>
            </a:r>
            <a:r>
              <a:rPr lang="ru-RU" sz="1300" dirty="0"/>
              <a:t> </a:t>
            </a:r>
            <a:r>
              <a:rPr lang="ru-RU" sz="1300" dirty="0" err="1"/>
              <a:t>слід</a:t>
            </a:r>
            <a:r>
              <a:rPr lang="ru-RU" sz="1300" dirty="0"/>
              <a:t> </a:t>
            </a:r>
            <a:r>
              <a:rPr lang="ru-RU" sz="1300" dirty="0" err="1"/>
              <a:t>виконувати</a:t>
            </a:r>
            <a:r>
              <a:rPr lang="ru-RU" sz="1300" dirty="0"/>
              <a:t> у </a:t>
            </a:r>
            <a:r>
              <a:rPr lang="ru-RU" sz="1300" dirty="0" err="1"/>
              <a:t>фіксованому</a:t>
            </a:r>
            <a:r>
              <a:rPr lang="ru-RU" sz="1300" dirty="0"/>
              <a:t> </a:t>
            </a:r>
            <a:r>
              <a:rPr lang="ru-RU" sz="1300" dirty="0" err="1"/>
              <a:t>положенні</a:t>
            </a:r>
            <a:r>
              <a:rPr lang="ru-RU" sz="1300" dirty="0"/>
              <a:t> головок </a:t>
            </a:r>
            <a:r>
              <a:rPr lang="ru-RU" sz="1300" dirty="0" err="1"/>
              <a:t>плюсневих</a:t>
            </a:r>
            <a:r>
              <a:rPr lang="ru-RU" sz="1300" dirty="0"/>
              <a:t> </a:t>
            </a:r>
            <a:r>
              <a:rPr lang="ru-RU" sz="1300" dirty="0" err="1"/>
              <a:t>кісток</a:t>
            </a:r>
            <a:r>
              <a:rPr lang="ru-RU" sz="1300" dirty="0"/>
              <a:t> на </a:t>
            </a:r>
            <a:r>
              <a:rPr lang="ru-RU" sz="1300" dirty="0" err="1"/>
              <a:t>поверхні</a:t>
            </a:r>
            <a:r>
              <a:rPr lang="ru-RU" sz="1300" dirty="0"/>
              <a:t> </a:t>
            </a:r>
            <a:r>
              <a:rPr lang="ru-RU" sz="1300" dirty="0" err="1"/>
              <a:t>підлоги</a:t>
            </a:r>
            <a:r>
              <a:rPr lang="ru-RU" sz="1300" dirty="0"/>
              <a:t>, у </a:t>
            </a:r>
            <a:r>
              <a:rPr lang="ru-RU" sz="1300" dirty="0" err="1"/>
              <a:t>якому</a:t>
            </a:r>
            <a:r>
              <a:rPr lang="ru-RU" sz="1300" dirty="0"/>
              <a:t> </a:t>
            </a:r>
            <a:r>
              <a:rPr lang="ru-RU" sz="1300" dirty="0" err="1"/>
              <a:t>напруження</a:t>
            </a:r>
            <a:r>
              <a:rPr lang="ru-RU" sz="1300" dirty="0"/>
              <a:t> </a:t>
            </a:r>
            <a:r>
              <a:rPr lang="ru-RU" sz="1300" dirty="0" err="1"/>
              <a:t>згиначів</a:t>
            </a:r>
            <a:r>
              <a:rPr lang="ru-RU" sz="1300" dirty="0"/>
              <a:t> </a:t>
            </a:r>
            <a:r>
              <a:rPr lang="ru-RU" sz="1300" dirty="0" err="1"/>
              <a:t>пальців</a:t>
            </a:r>
            <a:r>
              <a:rPr lang="ru-RU" sz="1300" dirty="0"/>
              <a:t> </a:t>
            </a:r>
            <a:r>
              <a:rPr lang="ru-RU" sz="1300" dirty="0" err="1"/>
              <a:t>призводить</a:t>
            </a:r>
            <a:r>
              <a:rPr lang="ru-RU" sz="1300" dirty="0"/>
              <a:t> не до </a:t>
            </a:r>
            <a:r>
              <a:rPr lang="ru-RU" sz="1300" dirty="0" err="1"/>
              <a:t>їх</a:t>
            </a:r>
            <a:r>
              <a:rPr lang="ru-RU" sz="1300" dirty="0"/>
              <a:t> </a:t>
            </a:r>
            <a:r>
              <a:rPr lang="ru-RU" sz="1300" dirty="0" err="1"/>
              <a:t>згинання</a:t>
            </a:r>
            <a:r>
              <a:rPr lang="ru-RU" sz="1300" dirty="0"/>
              <a:t>, а до </a:t>
            </a:r>
            <a:r>
              <a:rPr lang="ru-RU" sz="1300" dirty="0" err="1"/>
              <a:t>збільшення</a:t>
            </a:r>
            <a:r>
              <a:rPr lang="ru-RU" sz="1300" dirty="0"/>
              <a:t> </a:t>
            </a:r>
            <a:r>
              <a:rPr lang="ru-RU" sz="1300" dirty="0" err="1"/>
              <a:t>висоти</a:t>
            </a:r>
            <a:r>
              <a:rPr lang="ru-RU" sz="1300" dirty="0"/>
              <a:t> </a:t>
            </a:r>
            <a:r>
              <a:rPr lang="ru-RU" sz="1300" dirty="0" err="1"/>
              <a:t>поздовжнього</a:t>
            </a:r>
            <a:r>
              <a:rPr lang="ru-RU" sz="1300" dirty="0"/>
              <a:t> </a:t>
            </a:r>
            <a:r>
              <a:rPr lang="ru-RU" sz="1300" dirty="0" err="1"/>
              <a:t>склепіння</a:t>
            </a:r>
            <a:r>
              <a:rPr lang="ru-RU" sz="1300" dirty="0"/>
              <a:t>. </a:t>
            </a:r>
            <a:r>
              <a:rPr lang="ru-RU" sz="1300" dirty="0" err="1"/>
              <a:t>Всі</a:t>
            </a:r>
            <a:r>
              <a:rPr lang="ru-RU" sz="1300" dirty="0"/>
              <a:t> </a:t>
            </a:r>
            <a:r>
              <a:rPr lang="ru-RU" sz="1300" dirty="0" err="1"/>
              <a:t>спеціальні</a:t>
            </a:r>
            <a:r>
              <a:rPr lang="ru-RU" sz="1300" dirty="0"/>
              <a:t> </a:t>
            </a:r>
            <a:r>
              <a:rPr lang="ru-RU" sz="1300" dirty="0" err="1"/>
              <a:t>вправи</a:t>
            </a:r>
            <a:r>
              <a:rPr lang="ru-RU" sz="1300" dirty="0"/>
              <a:t> </a:t>
            </a:r>
            <a:r>
              <a:rPr lang="ru-RU" sz="1300" dirty="0" err="1"/>
              <a:t>включають</a:t>
            </a:r>
            <a:r>
              <a:rPr lang="ru-RU" sz="1300" dirty="0"/>
              <a:t> у </a:t>
            </a:r>
            <a:r>
              <a:rPr lang="ru-RU" sz="1300" dirty="0" err="1"/>
              <a:t>заняття</a:t>
            </a:r>
            <a:r>
              <a:rPr lang="ru-RU" sz="1300" dirty="0"/>
              <a:t> разом </a:t>
            </a:r>
            <a:r>
              <a:rPr lang="ru-RU" sz="1300" dirty="0" err="1"/>
              <a:t>із</a:t>
            </a:r>
            <a:r>
              <a:rPr lang="ru-RU" sz="1300" dirty="0"/>
              <a:t> </a:t>
            </a:r>
            <a:r>
              <a:rPr lang="ru-RU" sz="1300" dirty="0" err="1"/>
              <a:t>загальнорозвиваючими</a:t>
            </a:r>
            <a:r>
              <a:rPr lang="ru-RU" sz="1300" dirty="0"/>
              <a:t> при </a:t>
            </a:r>
            <a:r>
              <a:rPr lang="ru-RU" sz="1300" dirty="0" err="1"/>
              <a:t>зростаючому</a:t>
            </a:r>
            <a:r>
              <a:rPr lang="ru-RU" sz="1300" dirty="0"/>
              <a:t> </a:t>
            </a:r>
            <a:r>
              <a:rPr lang="ru-RU" sz="1300" dirty="0" err="1"/>
              <a:t>дозуванні</a:t>
            </a:r>
            <a:r>
              <a:rPr lang="ru-RU" sz="1300" dirty="0"/>
              <a:t> і </a:t>
            </a:r>
            <a:r>
              <a:rPr lang="ru-RU" sz="1300" dirty="0" err="1"/>
              <a:t>поєднуються</a:t>
            </a:r>
            <a:r>
              <a:rPr lang="ru-RU" sz="1300" dirty="0"/>
              <a:t> з </a:t>
            </a:r>
            <a:r>
              <a:rPr lang="ru-RU" sz="1300" dirty="0" err="1"/>
              <a:t>вправами</a:t>
            </a:r>
            <a:r>
              <a:rPr lang="ru-RU" sz="1300" dirty="0"/>
              <a:t> на </a:t>
            </a:r>
            <a:r>
              <a:rPr lang="ru-RU" sz="1300" dirty="0" err="1"/>
              <a:t>виховання</a:t>
            </a:r>
            <a:r>
              <a:rPr lang="ru-RU" sz="1300" dirty="0"/>
              <a:t> </a:t>
            </a:r>
            <a:r>
              <a:rPr lang="ru-RU" sz="1300" dirty="0" err="1"/>
              <a:t>правильної</a:t>
            </a:r>
            <a:r>
              <a:rPr lang="ru-RU" sz="1300" dirty="0"/>
              <a:t> </a:t>
            </a:r>
            <a:r>
              <a:rPr lang="ru-RU" sz="1300" dirty="0" err="1"/>
              <a:t>постави</a:t>
            </a:r>
            <a:r>
              <a:rPr lang="ru-RU" sz="1300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/>
              <a:t> </a:t>
            </a:r>
            <a:r>
              <a:rPr lang="ru-RU" sz="1300" dirty="0" smtClean="0"/>
              <a:t>У </a:t>
            </a:r>
            <a:r>
              <a:rPr lang="ru-RU" sz="1300" dirty="0" err="1" smtClean="0"/>
              <a:t>заключний</a:t>
            </a:r>
            <a:r>
              <a:rPr lang="ru-RU" sz="1300" dirty="0" smtClean="0"/>
              <a:t> </a:t>
            </a:r>
            <a:r>
              <a:rPr lang="ru-RU" sz="1300" dirty="0" err="1"/>
              <a:t>період</a:t>
            </a:r>
            <a:r>
              <a:rPr lang="ru-RU" sz="1300" dirty="0"/>
              <a:t> до </a:t>
            </a:r>
            <a:r>
              <a:rPr lang="ru-RU" sz="1300" dirty="0" err="1"/>
              <a:t>лікувальної</a:t>
            </a:r>
            <a:r>
              <a:rPr lang="ru-RU" sz="1300" dirty="0"/>
              <a:t> та </a:t>
            </a:r>
            <a:r>
              <a:rPr lang="ru-RU" sz="1300" dirty="0" err="1"/>
              <a:t>ранкової</a:t>
            </a:r>
            <a:r>
              <a:rPr lang="ru-RU" sz="1300" dirty="0"/>
              <a:t> </a:t>
            </a:r>
            <a:r>
              <a:rPr lang="ru-RU" sz="1300" dirty="0" err="1"/>
              <a:t>гігієнічної</a:t>
            </a:r>
            <a:r>
              <a:rPr lang="ru-RU" sz="1300" dirty="0"/>
              <a:t> </a:t>
            </a:r>
            <a:r>
              <a:rPr lang="ru-RU" sz="1300" dirty="0" err="1"/>
              <a:t>гімнастики</a:t>
            </a:r>
            <a:r>
              <a:rPr lang="ru-RU" sz="1300" dirty="0"/>
              <a:t> </a:t>
            </a:r>
            <a:r>
              <a:rPr lang="ru-RU" sz="1300" dirty="0" err="1"/>
              <a:t>додають</a:t>
            </a:r>
            <a:r>
              <a:rPr lang="ru-RU" sz="1300" dirty="0"/>
              <a:t> </a:t>
            </a:r>
            <a:r>
              <a:rPr lang="ru-RU" sz="1300" dirty="0" err="1"/>
              <a:t>лікувальну</a:t>
            </a:r>
            <a:r>
              <a:rPr lang="ru-RU" sz="1300" dirty="0"/>
              <a:t> ходьбу, </a:t>
            </a:r>
            <a:r>
              <a:rPr lang="ru-RU" sz="1300" dirty="0" err="1"/>
              <a:t>теренкур</a:t>
            </a:r>
            <a:r>
              <a:rPr lang="ru-RU" sz="1300" dirty="0"/>
              <a:t>, </a:t>
            </a:r>
            <a:r>
              <a:rPr lang="ru-RU" sz="1300" dirty="0" err="1"/>
              <a:t>гідрокінезотерапію</a:t>
            </a:r>
            <a:r>
              <a:rPr lang="ru-RU" sz="1300" dirty="0"/>
              <a:t> та спортивно-</a:t>
            </a:r>
            <a:r>
              <a:rPr lang="ru-RU" sz="1300" dirty="0" err="1"/>
              <a:t>прикладні</a:t>
            </a:r>
            <a:r>
              <a:rPr lang="ru-RU" sz="1300" dirty="0"/>
              <a:t> </a:t>
            </a:r>
            <a:r>
              <a:rPr lang="ru-RU" sz="1300" dirty="0" err="1"/>
              <a:t>вправи</a:t>
            </a:r>
            <a:r>
              <a:rPr lang="ru-RU" sz="1300" dirty="0"/>
              <a:t>. </a:t>
            </a:r>
            <a:r>
              <a:rPr lang="ru-RU" sz="1300" dirty="0" err="1"/>
              <a:t>Використовують</a:t>
            </a:r>
            <a:r>
              <a:rPr lang="ru-RU" sz="1300" dirty="0"/>
              <a:t> </a:t>
            </a:r>
            <a:r>
              <a:rPr lang="ru-RU" sz="1300" dirty="0" err="1"/>
              <a:t>плавання</a:t>
            </a:r>
            <a:r>
              <a:rPr lang="ru-RU" sz="1300" dirty="0"/>
              <a:t> </a:t>
            </a:r>
            <a:r>
              <a:rPr lang="ru-RU" sz="1300" dirty="0" err="1"/>
              <a:t>вільним</a:t>
            </a:r>
            <a:r>
              <a:rPr lang="ru-RU" sz="1300" dirty="0"/>
              <a:t> стилем, </a:t>
            </a:r>
            <a:r>
              <a:rPr lang="ru-RU" sz="1300" dirty="0" err="1"/>
              <a:t>рухливі</a:t>
            </a:r>
            <a:r>
              <a:rPr lang="ru-RU" sz="1300" dirty="0"/>
              <a:t> і </a:t>
            </a:r>
            <a:r>
              <a:rPr lang="ru-RU" sz="1300" dirty="0" err="1"/>
              <a:t>спортивні</a:t>
            </a:r>
            <a:r>
              <a:rPr lang="ru-RU" sz="1300" dirty="0"/>
              <a:t> </a:t>
            </a:r>
            <a:r>
              <a:rPr lang="ru-RU" sz="1300" dirty="0" err="1"/>
              <a:t>ігри</a:t>
            </a:r>
            <a:r>
              <a:rPr lang="ru-RU" sz="1300" dirty="0"/>
              <a:t>, </a:t>
            </a:r>
            <a:r>
              <a:rPr lang="ru-RU" sz="1300" dirty="0" err="1"/>
              <a:t>їзду</a:t>
            </a:r>
            <a:r>
              <a:rPr lang="ru-RU" sz="1300" dirty="0"/>
              <a:t> на </a:t>
            </a:r>
            <a:r>
              <a:rPr lang="ru-RU" sz="1300" dirty="0" err="1"/>
              <a:t>велосипеді</a:t>
            </a:r>
            <a:r>
              <a:rPr lang="ru-RU" sz="1300" dirty="0"/>
              <a:t>, ходьбу на </a:t>
            </a:r>
            <a:r>
              <a:rPr lang="ru-RU" sz="1300" dirty="0" err="1"/>
              <a:t>лижах</a:t>
            </a:r>
            <a:r>
              <a:rPr lang="ru-RU" sz="1300" dirty="0"/>
              <a:t>, </a:t>
            </a:r>
            <a:r>
              <a:rPr lang="ru-RU" sz="1300" dirty="0" err="1"/>
              <a:t>катання</a:t>
            </a:r>
            <a:r>
              <a:rPr lang="ru-RU" sz="1300" dirty="0"/>
              <a:t> на </a:t>
            </a:r>
            <a:r>
              <a:rPr lang="ru-RU" sz="1300" dirty="0" err="1"/>
              <a:t>ковзанах</a:t>
            </a:r>
            <a:r>
              <a:rPr lang="ru-RU" sz="1300" dirty="0"/>
              <a:t>, </a:t>
            </a:r>
            <a:r>
              <a:rPr lang="ru-RU" sz="1300" dirty="0" err="1"/>
              <a:t>близький</a:t>
            </a:r>
            <a:r>
              <a:rPr lang="ru-RU" sz="1300" dirty="0"/>
              <a:t> туризм. </a:t>
            </a:r>
            <a:r>
              <a:rPr lang="ru-RU" sz="1300" dirty="0" err="1"/>
              <a:t>Однак</a:t>
            </a:r>
            <a:r>
              <a:rPr lang="ru-RU" sz="1300" dirty="0"/>
              <a:t> </a:t>
            </a:r>
            <a:r>
              <a:rPr lang="ru-RU" sz="1300" dirty="0" err="1"/>
              <a:t>обмежують</a:t>
            </a:r>
            <a:r>
              <a:rPr lang="ru-RU" sz="1300" dirty="0"/>
              <a:t> </a:t>
            </a:r>
            <a:r>
              <a:rPr lang="ru-RU" sz="1300" dirty="0" err="1"/>
              <a:t>вправи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</a:t>
            </a:r>
            <a:r>
              <a:rPr lang="ru-RU" sz="1300" dirty="0" err="1"/>
              <a:t>сприяють</a:t>
            </a:r>
            <a:r>
              <a:rPr lang="ru-RU" sz="1300" dirty="0"/>
              <a:t> </a:t>
            </a:r>
            <a:r>
              <a:rPr lang="ru-RU" sz="1300" dirty="0" err="1"/>
              <a:t>перевантаженню</a:t>
            </a:r>
            <a:r>
              <a:rPr lang="ru-RU" sz="1300" dirty="0"/>
              <a:t> стоп: </a:t>
            </a:r>
            <a:r>
              <a:rPr lang="ru-RU" sz="1300" dirty="0" err="1"/>
              <a:t>носіння</a:t>
            </a:r>
            <a:r>
              <a:rPr lang="ru-RU" sz="1300" dirty="0"/>
              <a:t> </a:t>
            </a:r>
            <a:r>
              <a:rPr lang="ru-RU" sz="1300" dirty="0" err="1"/>
              <a:t>вантажу</a:t>
            </a:r>
            <a:r>
              <a:rPr lang="ru-RU" sz="1300" dirty="0"/>
              <a:t>, </a:t>
            </a:r>
            <a:r>
              <a:rPr lang="ru-RU" sz="1300" dirty="0" err="1"/>
              <a:t>тривале</a:t>
            </a:r>
            <a:r>
              <a:rPr lang="ru-RU" sz="1300" dirty="0"/>
              <a:t> </a:t>
            </a:r>
            <a:r>
              <a:rPr lang="ru-RU" sz="1300" dirty="0" err="1"/>
              <a:t>стояння</a:t>
            </a:r>
            <a:r>
              <a:rPr lang="ru-RU" sz="1300" dirty="0"/>
              <a:t>; </a:t>
            </a:r>
            <a:r>
              <a:rPr lang="ru-RU" sz="1300" dirty="0" err="1"/>
              <a:t>вправи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</a:t>
            </a:r>
            <a:r>
              <a:rPr lang="ru-RU" sz="1300" dirty="0" err="1"/>
              <a:t>передбачають</a:t>
            </a:r>
            <a:r>
              <a:rPr lang="ru-RU" sz="1300" dirty="0"/>
              <a:t> </a:t>
            </a:r>
            <a:r>
              <a:rPr lang="ru-RU" sz="1300" dirty="0" err="1"/>
              <a:t>широку</a:t>
            </a:r>
            <a:r>
              <a:rPr lang="ru-RU" sz="1300" dirty="0"/>
              <a:t> постановку стоп та </a:t>
            </a:r>
            <a:r>
              <a:rPr lang="ru-RU" sz="1300" dirty="0" err="1"/>
              <a:t>розведення</a:t>
            </a:r>
            <a:r>
              <a:rPr lang="ru-RU" sz="1300" dirty="0"/>
              <a:t> </a:t>
            </a:r>
            <a:r>
              <a:rPr lang="ru-RU" sz="1300" dirty="0" err="1"/>
              <a:t>пальців</a:t>
            </a:r>
            <a:r>
              <a:rPr lang="ru-RU" sz="1300" dirty="0"/>
              <a:t> </a:t>
            </a:r>
            <a:r>
              <a:rPr lang="ru-RU" sz="1300" dirty="0" err="1"/>
              <a:t>ніг</a:t>
            </a:r>
            <a:r>
              <a:rPr lang="ru-RU" sz="1300" dirty="0"/>
              <a:t>, ходьбу на </a:t>
            </a:r>
            <a:r>
              <a:rPr lang="ru-RU" sz="1300" dirty="0" err="1"/>
              <a:t>внутрішній</a:t>
            </a:r>
            <a:r>
              <a:rPr lang="ru-RU" sz="1300" dirty="0"/>
              <a:t> </a:t>
            </a:r>
            <a:r>
              <a:rPr lang="ru-RU" sz="1300" dirty="0" err="1"/>
              <a:t>частині</a:t>
            </a:r>
            <a:r>
              <a:rPr lang="ru-RU" sz="1300" dirty="0"/>
              <a:t> стопи,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супроводжується</a:t>
            </a:r>
            <a:r>
              <a:rPr lang="ru-RU" sz="1300" dirty="0"/>
              <a:t> </a:t>
            </a:r>
            <a:r>
              <a:rPr lang="ru-RU" sz="1300" dirty="0" err="1"/>
              <a:t>збільшенням</a:t>
            </a:r>
            <a:r>
              <a:rPr lang="ru-RU" sz="1300" dirty="0"/>
              <a:t> </a:t>
            </a:r>
            <a:r>
              <a:rPr lang="ru-RU" sz="1300" dirty="0" err="1"/>
              <a:t>навантаження</a:t>
            </a:r>
            <a:r>
              <a:rPr lang="ru-RU" sz="1300" dirty="0"/>
              <a:t> на </a:t>
            </a:r>
            <a:r>
              <a:rPr lang="ru-RU" sz="1300" dirty="0" err="1"/>
              <a:t>зв’язковий</a:t>
            </a:r>
            <a:r>
              <a:rPr lang="ru-RU" sz="1300" dirty="0"/>
              <a:t> </a:t>
            </a:r>
            <a:r>
              <a:rPr lang="ru-RU" sz="1300" dirty="0" err="1"/>
              <a:t>апарат</a:t>
            </a:r>
            <a:r>
              <a:rPr lang="ru-RU" sz="1300" dirty="0"/>
              <a:t> </a:t>
            </a:r>
            <a:r>
              <a:rPr lang="ru-RU" sz="1300" dirty="0" err="1"/>
              <a:t>внутрішнього</a:t>
            </a:r>
            <a:r>
              <a:rPr lang="ru-RU" sz="1300" dirty="0"/>
              <a:t> краю стопи, </a:t>
            </a:r>
            <a:r>
              <a:rPr lang="ru-RU" sz="1300" dirty="0" err="1"/>
              <a:t>стрибкові</a:t>
            </a:r>
            <a:r>
              <a:rPr lang="ru-RU" sz="1300" dirty="0"/>
              <a:t> </a:t>
            </a:r>
            <a:r>
              <a:rPr lang="ru-RU" sz="1300" dirty="0" err="1"/>
              <a:t>вправи</a:t>
            </a:r>
            <a:r>
              <a:rPr lang="ru-RU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6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ЛФК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плоскостопості: ефективність ЛФК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при </a:t>
            </a:r>
            <a:r>
              <a:rPr lang="ru-RU" dirty="0" err="1"/>
              <a:t>плоскостопості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зменшенні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зникненні</a:t>
            </a:r>
            <a:r>
              <a:rPr lang="ru-RU" dirty="0"/>
              <a:t> </a:t>
            </a:r>
            <a:r>
              <a:rPr lang="ru-RU" dirty="0" err="1"/>
              <a:t>неприємних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 і болю при </a:t>
            </a:r>
            <a:r>
              <a:rPr lang="ru-RU" dirty="0" err="1"/>
              <a:t>тривалому</a:t>
            </a:r>
            <a:r>
              <a:rPr lang="ru-RU" dirty="0"/>
              <a:t> </a:t>
            </a:r>
            <a:r>
              <a:rPr lang="ru-RU" dirty="0" err="1"/>
              <a:t>стоянні</a:t>
            </a:r>
            <a:r>
              <a:rPr lang="ru-RU" dirty="0"/>
              <a:t> і </a:t>
            </a:r>
            <a:r>
              <a:rPr lang="ru-RU" dirty="0" err="1"/>
              <a:t>ходьбі</a:t>
            </a:r>
            <a:r>
              <a:rPr lang="ru-RU" dirty="0"/>
              <a:t>, </a:t>
            </a:r>
            <a:r>
              <a:rPr lang="ru-RU" dirty="0" err="1"/>
              <a:t>усуненні</a:t>
            </a:r>
            <a:r>
              <a:rPr lang="ru-RU" dirty="0"/>
              <a:t> дефекту стоп,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r>
              <a:rPr lang="ru-RU" dirty="0" err="1"/>
              <a:t>постави</a:t>
            </a:r>
            <a:r>
              <a:rPr lang="ru-RU" dirty="0"/>
              <a:t> та ходи, </a:t>
            </a:r>
            <a:r>
              <a:rPr lang="ru-RU" dirty="0" err="1"/>
              <a:t>поліпшенні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/>
              <a:t>плоскостопість</a:t>
            </a:r>
            <a:r>
              <a:rPr lang="ru-RU" dirty="0"/>
              <a:t>, особливо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поширену</a:t>
            </a:r>
            <a:r>
              <a:rPr lang="ru-RU" dirty="0"/>
              <a:t> </a:t>
            </a:r>
            <a:r>
              <a:rPr lang="ru-RU" dirty="0" err="1"/>
              <a:t>статичну</a:t>
            </a:r>
            <a:r>
              <a:rPr lang="ru-RU" dirty="0"/>
              <a:t> </a:t>
            </a:r>
            <a:r>
              <a:rPr lang="ru-RU" dirty="0" err="1"/>
              <a:t>плоскостопість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попереджати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прилади</a:t>
            </a:r>
            <a:r>
              <a:rPr lang="ru-RU" dirty="0"/>
              <a:t> і </a:t>
            </a:r>
            <a:r>
              <a:rPr lang="ru-RU" dirty="0" err="1"/>
              <a:t>устаткування</a:t>
            </a:r>
            <a:r>
              <a:rPr lang="ru-RU" dirty="0"/>
              <a:t>. </a:t>
            </a:r>
            <a:r>
              <a:rPr lang="ru-RU" dirty="0" err="1"/>
              <a:t>Починати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треба з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В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фізкультурою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для </a:t>
            </a:r>
            <a:r>
              <a:rPr lang="ru-RU" dirty="0" err="1"/>
              <a:t>формування</a:t>
            </a:r>
            <a:r>
              <a:rPr lang="ru-RU" dirty="0"/>
              <a:t> і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склепінь</a:t>
            </a:r>
            <a:r>
              <a:rPr lang="ru-RU" dirty="0"/>
              <a:t> стопи, </a:t>
            </a:r>
            <a:r>
              <a:rPr lang="ru-RU" dirty="0" err="1"/>
              <a:t>заохочувати</a:t>
            </a:r>
            <a:r>
              <a:rPr lang="ru-RU" dirty="0"/>
              <a:t>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ходити</a:t>
            </a:r>
            <a:r>
              <a:rPr lang="ru-RU" dirty="0"/>
              <a:t> </a:t>
            </a:r>
            <a:r>
              <a:rPr lang="ru-RU" dirty="0" err="1"/>
              <a:t>босоніж</a:t>
            </a:r>
            <a:r>
              <a:rPr lang="ru-RU" dirty="0"/>
              <a:t> по </a:t>
            </a:r>
            <a:r>
              <a:rPr lang="ru-RU" dirty="0" err="1"/>
              <a:t>підлозі</a:t>
            </a:r>
            <a:r>
              <a:rPr lang="ru-RU" dirty="0"/>
              <a:t>, </a:t>
            </a:r>
            <a:r>
              <a:rPr lang="ru-RU" dirty="0" err="1"/>
              <a:t>пухкій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піску</a:t>
            </a:r>
            <a:r>
              <a:rPr lang="ru-RU" dirty="0"/>
              <a:t>, </a:t>
            </a:r>
            <a:r>
              <a:rPr lang="ru-RU" dirty="0" err="1"/>
              <a:t>гальці</a:t>
            </a:r>
            <a:r>
              <a:rPr lang="ru-RU" dirty="0"/>
              <a:t>.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профілактиці</a:t>
            </a:r>
            <a:r>
              <a:rPr lang="ru-RU" dirty="0"/>
              <a:t> </a:t>
            </a:r>
            <a:r>
              <a:rPr lang="ru-RU" dirty="0" err="1"/>
              <a:t>плоскостопості</a:t>
            </a:r>
            <a:r>
              <a:rPr lang="ru-RU" dirty="0"/>
              <a:t> </a:t>
            </a:r>
            <a:r>
              <a:rPr lang="ru-RU" dirty="0" err="1"/>
              <a:t>носіння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 з твердою </a:t>
            </a:r>
            <a:r>
              <a:rPr lang="ru-RU" dirty="0" err="1"/>
              <a:t>підошвою</a:t>
            </a:r>
            <a:r>
              <a:rPr lang="ru-RU" dirty="0"/>
              <a:t>, невеликим каблуком і </a:t>
            </a:r>
            <a:r>
              <a:rPr lang="ru-RU" dirty="0" err="1"/>
              <a:t>шнурівкою</a:t>
            </a:r>
            <a:r>
              <a:rPr lang="ru-RU" dirty="0"/>
              <a:t>, </a:t>
            </a:r>
            <a:r>
              <a:rPr lang="ru-RU" dirty="0" err="1"/>
              <a:t>раціональний</a:t>
            </a:r>
            <a:r>
              <a:rPr lang="ru-RU" dirty="0"/>
              <a:t> </a:t>
            </a:r>
            <a:r>
              <a:rPr lang="ru-RU" dirty="0" err="1"/>
              <a:t>руховий</a:t>
            </a:r>
            <a:r>
              <a:rPr lang="ru-RU" dirty="0"/>
              <a:t> режим, а головне - </a:t>
            </a:r>
            <a:r>
              <a:rPr lang="ru-RU" dirty="0" err="1"/>
              <a:t>регулярні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культурою і спортом.</a:t>
            </a:r>
          </a:p>
        </p:txBody>
      </p:sp>
    </p:spTree>
    <p:extLst>
      <p:ext uri="{BB962C8B-B14F-4D97-AF65-F5344CB8AC3E}">
        <p14:creationId xmlns:p14="http://schemas.microsoft.com/office/powerpoint/2010/main" val="24373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артрити і артрози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/>
              <a:t>суглобів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важкими</a:t>
            </a:r>
            <a:r>
              <a:rPr lang="ru-RU" dirty="0"/>
              <a:t> </a:t>
            </a:r>
            <a:r>
              <a:rPr lang="ru-RU" dirty="0" err="1"/>
              <a:t>суб'єктивними</a:t>
            </a:r>
            <a:r>
              <a:rPr lang="ru-RU" dirty="0"/>
              <a:t> і </a:t>
            </a:r>
            <a:r>
              <a:rPr lang="ru-RU" dirty="0" err="1"/>
              <a:t>об'єктивними</a:t>
            </a:r>
            <a:r>
              <a:rPr lang="ru-RU" dirty="0"/>
              <a:t> симптомами,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є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 і </a:t>
            </a:r>
            <a:r>
              <a:rPr lang="ru-RU" dirty="0" err="1"/>
              <a:t>нерідко</a:t>
            </a:r>
            <a:r>
              <a:rPr lang="ru-RU" dirty="0"/>
              <a:t> - до </a:t>
            </a:r>
            <a:r>
              <a:rPr lang="ru-RU" dirty="0" err="1"/>
              <a:t>інвалідності</a:t>
            </a:r>
            <a:r>
              <a:rPr lang="ru-RU" dirty="0"/>
              <a:t>.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запальні</a:t>
            </a:r>
            <a:r>
              <a:rPr lang="ru-RU" dirty="0"/>
              <a:t> - </a:t>
            </a:r>
            <a:r>
              <a:rPr lang="ru-RU" dirty="0" err="1"/>
              <a:t>артрити</a:t>
            </a:r>
            <a:r>
              <a:rPr lang="ru-RU" dirty="0"/>
              <a:t> і </a:t>
            </a:r>
            <a:r>
              <a:rPr lang="ru-RU" dirty="0" err="1"/>
              <a:t>дегенеративні</a:t>
            </a:r>
            <a:r>
              <a:rPr lang="ru-RU" dirty="0"/>
              <a:t> - </a:t>
            </a:r>
            <a:r>
              <a:rPr lang="ru-RU" dirty="0" err="1"/>
              <a:t>артрози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err="1" smtClean="0"/>
              <a:t>Артрити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артрози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як </a:t>
            </a:r>
            <a:r>
              <a:rPr lang="ru-RU" dirty="0" err="1"/>
              <a:t>первинними</a:t>
            </a:r>
            <a:r>
              <a:rPr lang="ru-RU" dirty="0"/>
              <a:t>, </a:t>
            </a:r>
            <a:r>
              <a:rPr lang="ru-RU" dirty="0" err="1"/>
              <a:t>самостійними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, так і </a:t>
            </a:r>
            <a:r>
              <a:rPr lang="ru-RU" dirty="0" err="1"/>
              <a:t>вторинними</a:t>
            </a:r>
            <a:r>
              <a:rPr lang="ru-RU" dirty="0"/>
              <a:t> </a:t>
            </a:r>
            <a:r>
              <a:rPr lang="ru-RU" dirty="0" err="1"/>
              <a:t>проявами</a:t>
            </a:r>
            <a:r>
              <a:rPr lang="ru-RU" dirty="0"/>
              <a:t> хвороб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систем. </a:t>
            </a:r>
            <a:r>
              <a:rPr lang="ru-RU" dirty="0" err="1"/>
              <a:t>Патологічний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розвиватися</a:t>
            </a:r>
            <a:r>
              <a:rPr lang="ru-RU" dirty="0"/>
              <a:t> в одному </a:t>
            </a:r>
            <a:r>
              <a:rPr lang="ru-RU" dirty="0" err="1"/>
              <a:t>суглобі</a:t>
            </a:r>
            <a:r>
              <a:rPr lang="ru-RU" dirty="0"/>
              <a:t> (</a:t>
            </a:r>
            <a:r>
              <a:rPr lang="ru-RU" dirty="0" err="1"/>
              <a:t>моноартрит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декількох</a:t>
            </a:r>
            <a:r>
              <a:rPr lang="ru-RU" dirty="0"/>
              <a:t> (</a:t>
            </a:r>
            <a:r>
              <a:rPr lang="ru-RU" dirty="0" err="1"/>
              <a:t>поліартрит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локалізуватися</a:t>
            </a:r>
            <a:r>
              <a:rPr lang="ru-RU" dirty="0"/>
              <a:t> у </a:t>
            </a:r>
            <a:r>
              <a:rPr lang="ru-RU" dirty="0" err="1"/>
              <a:t>хребті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вплив ЛФК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dirty="0" err="1"/>
              <a:t>Лікувальну</a:t>
            </a:r>
            <a:r>
              <a:rPr lang="ru-RU" i="1" dirty="0"/>
              <a:t> </a:t>
            </a:r>
            <a:r>
              <a:rPr lang="ru-RU" i="1" dirty="0" err="1"/>
              <a:t>фізичну</a:t>
            </a:r>
            <a:r>
              <a:rPr lang="ru-RU" i="1" dirty="0"/>
              <a:t> культуру </a:t>
            </a:r>
            <a:r>
              <a:rPr lang="ru-RU" dirty="0"/>
              <a:t>при </a:t>
            </a:r>
            <a:r>
              <a:rPr lang="ru-RU" dirty="0" err="1"/>
              <a:t>захворюваннях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i="1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. </a:t>
            </a:r>
            <a:r>
              <a:rPr lang="ru-RU" dirty="0" err="1"/>
              <a:t>Лікувальна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, </a:t>
            </a:r>
            <a:r>
              <a:rPr lang="ru-RU" dirty="0" err="1"/>
              <a:t>першочергово</a:t>
            </a:r>
            <a:r>
              <a:rPr lang="ru-RU" dirty="0"/>
              <a:t>, </a:t>
            </a:r>
            <a:r>
              <a:rPr lang="ru-RU" dirty="0" err="1"/>
              <a:t>трофічним</a:t>
            </a:r>
            <a:r>
              <a:rPr lang="ru-RU" dirty="0"/>
              <a:t> і </a:t>
            </a:r>
            <a:r>
              <a:rPr lang="ru-RU" dirty="0" err="1"/>
              <a:t>тонізуючим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, а у </a:t>
            </a:r>
            <a:r>
              <a:rPr lang="ru-RU" dirty="0" err="1"/>
              <a:t>подальшому</a:t>
            </a:r>
            <a:r>
              <a:rPr lang="ru-RU" dirty="0"/>
              <a:t> -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компенсацій</a:t>
            </a:r>
            <a:r>
              <a:rPr lang="ru-RU" dirty="0"/>
              <a:t> та </a:t>
            </a:r>
            <a:r>
              <a:rPr lang="ru-RU" dirty="0" err="1"/>
              <a:t>нормалізацією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тонус і </a:t>
            </a:r>
            <a:r>
              <a:rPr lang="ru-RU" dirty="0" err="1"/>
              <a:t>функціональний</a:t>
            </a:r>
            <a:r>
              <a:rPr lang="ru-RU" dirty="0"/>
              <a:t> стан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у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знижуються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самого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рухливості</a:t>
            </a:r>
            <a:r>
              <a:rPr lang="ru-RU" dirty="0"/>
              <a:t> і </a:t>
            </a:r>
            <a:r>
              <a:rPr lang="ru-RU" dirty="0" err="1"/>
              <a:t>пов'язаними</a:t>
            </a:r>
            <a:r>
              <a:rPr lang="ru-RU" dirty="0"/>
              <a:t> з </a:t>
            </a:r>
            <a:r>
              <a:rPr lang="ru-RU" dirty="0" err="1"/>
              <a:t>гіподинамією</a:t>
            </a:r>
            <a:r>
              <a:rPr lang="ru-RU" dirty="0"/>
              <a:t> </a:t>
            </a:r>
            <a:r>
              <a:rPr lang="ru-RU" dirty="0" err="1"/>
              <a:t>функціональними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ЦНС, </a:t>
            </a:r>
            <a:r>
              <a:rPr lang="ru-RU" dirty="0" err="1"/>
              <a:t>серцево-судинної</a:t>
            </a:r>
            <a:r>
              <a:rPr lang="ru-RU" dirty="0"/>
              <a:t>, </a:t>
            </a:r>
            <a:r>
              <a:rPr lang="ru-RU" dirty="0" err="1"/>
              <a:t>дихальної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систем. ЛФК позитивно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психоемоційний</a:t>
            </a:r>
            <a:r>
              <a:rPr lang="ru-RU" dirty="0"/>
              <a:t> стан хворого та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надію</a:t>
            </a:r>
            <a:r>
              <a:rPr lang="ru-RU" dirty="0"/>
              <a:t> у </a:t>
            </a:r>
            <a:r>
              <a:rPr lang="ru-RU" dirty="0" err="1"/>
              <a:t>сприятливий</a:t>
            </a:r>
            <a:r>
              <a:rPr lang="ru-RU" dirty="0"/>
              <a:t> результат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3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артрит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9971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u="sng" dirty="0"/>
              <a:t>Артрит</a:t>
            </a:r>
            <a:r>
              <a:rPr lang="ru-RU" i="1" dirty="0"/>
              <a:t> </a:t>
            </a:r>
            <a:r>
              <a:rPr lang="ru-RU" dirty="0"/>
              <a:t>-</a:t>
            </a:r>
            <a:r>
              <a:rPr lang="ru-RU" i="1" dirty="0"/>
              <a:t> </a:t>
            </a:r>
            <a:r>
              <a:rPr lang="ru-RU" dirty="0" err="1"/>
              <a:t>запальне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 smtClean="0"/>
              <a:t>суглобів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  <a:r>
              <a:rPr lang="ru-RU" dirty="0"/>
              <a:t>Причиною є</a:t>
            </a:r>
            <a:r>
              <a:rPr lang="ru-RU" i="1" dirty="0"/>
              <a:t> </a:t>
            </a:r>
            <a:r>
              <a:rPr lang="ru-RU" dirty="0" err="1"/>
              <a:t>інфекція</a:t>
            </a:r>
            <a:r>
              <a:rPr lang="ru-RU" dirty="0"/>
              <a:t> </a:t>
            </a:r>
            <a:r>
              <a:rPr lang="ru-RU" dirty="0" err="1"/>
              <a:t>неспецифічна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специфічна</a:t>
            </a:r>
            <a:r>
              <a:rPr lang="ru-RU" dirty="0"/>
              <a:t>. Перша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неспецифічних</a:t>
            </a:r>
            <a:r>
              <a:rPr lang="ru-RU" dirty="0"/>
              <a:t> </a:t>
            </a:r>
            <a:r>
              <a:rPr lang="ru-RU" dirty="0" err="1"/>
              <a:t>ревматоїдних</a:t>
            </a:r>
            <a:r>
              <a:rPr lang="ru-RU" dirty="0"/>
              <a:t> і </a:t>
            </a:r>
            <a:r>
              <a:rPr lang="ru-RU" dirty="0" err="1"/>
              <a:t>ревматичних</a:t>
            </a:r>
            <a:r>
              <a:rPr lang="ru-RU" dirty="0"/>
              <a:t> </a:t>
            </a:r>
            <a:r>
              <a:rPr lang="ru-RU" dirty="0" err="1"/>
              <a:t>артритів</a:t>
            </a:r>
            <a:r>
              <a:rPr lang="ru-RU" dirty="0"/>
              <a:t>, </a:t>
            </a:r>
            <a:r>
              <a:rPr lang="ru-RU" dirty="0" err="1"/>
              <a:t>анкілозуючого</a:t>
            </a:r>
            <a:r>
              <a:rPr lang="ru-RU" dirty="0"/>
              <a:t> </a:t>
            </a:r>
            <a:r>
              <a:rPr lang="ru-RU" dirty="0" err="1"/>
              <a:t>спондильоартриту</a:t>
            </a:r>
            <a:r>
              <a:rPr lang="ru-RU" dirty="0"/>
              <a:t> (хвороба Бехтерева).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запальні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 </a:t>
            </a:r>
            <a:r>
              <a:rPr lang="ru-RU" dirty="0" err="1"/>
              <a:t>спричиняються</a:t>
            </a:r>
            <a:r>
              <a:rPr lang="ru-RU" dirty="0"/>
              <a:t> </a:t>
            </a:r>
            <a:r>
              <a:rPr lang="ru-RU" dirty="0" err="1"/>
              <a:t>туберкульозною</a:t>
            </a:r>
            <a:r>
              <a:rPr lang="ru-RU" dirty="0"/>
              <a:t>, </a:t>
            </a:r>
            <a:r>
              <a:rPr lang="ru-RU" dirty="0" err="1"/>
              <a:t>сифілітичною</a:t>
            </a:r>
            <a:r>
              <a:rPr lang="ru-RU" dirty="0"/>
              <a:t>, гонорейною, </a:t>
            </a:r>
            <a:r>
              <a:rPr lang="ru-RU" dirty="0" err="1"/>
              <a:t>бруцельозною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інфекціями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При </a:t>
            </a:r>
            <a:r>
              <a:rPr lang="ru-RU" dirty="0"/>
              <a:t>артритах,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причин,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спричинили</a:t>
            </a:r>
            <a:r>
              <a:rPr lang="ru-RU" dirty="0"/>
              <a:t>, </a:t>
            </a:r>
            <a:r>
              <a:rPr lang="ru-RU" dirty="0" err="1"/>
              <a:t>запальний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уражає</a:t>
            </a:r>
            <a:r>
              <a:rPr lang="ru-RU" dirty="0"/>
              <a:t> </a:t>
            </a:r>
            <a:r>
              <a:rPr lang="ru-RU" dirty="0" err="1"/>
              <a:t>синовіальну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переходить на капсулу і </a:t>
            </a:r>
            <a:r>
              <a:rPr lang="ru-RU" dirty="0" err="1"/>
              <a:t>оточуючі</a:t>
            </a:r>
            <a:r>
              <a:rPr lang="ru-RU" dirty="0"/>
              <a:t> </a:t>
            </a:r>
            <a:r>
              <a:rPr lang="ru-RU" dirty="0" err="1"/>
              <a:t>суглоб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підсилене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синовіальної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набряк </a:t>
            </a:r>
            <a:r>
              <a:rPr lang="ru-RU" dirty="0" err="1"/>
              <a:t>суглоба</a:t>
            </a:r>
            <a:r>
              <a:rPr lang="ru-RU" dirty="0"/>
              <a:t> і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. При </a:t>
            </a:r>
            <a:r>
              <a:rPr lang="ru-RU" dirty="0" err="1"/>
              <a:t>переході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в </a:t>
            </a:r>
            <a:r>
              <a:rPr lang="ru-RU" dirty="0" err="1"/>
              <a:t>хронічну</a:t>
            </a:r>
            <a:r>
              <a:rPr lang="ru-RU" dirty="0"/>
              <a:t> </a:t>
            </a:r>
            <a:r>
              <a:rPr lang="ru-RU" dirty="0" smtClean="0"/>
              <a:t>форму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/>
              <a:t>заростання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 і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нерухомість</a:t>
            </a:r>
            <a:r>
              <a:rPr lang="ru-RU" dirty="0"/>
              <a:t> (</a:t>
            </a:r>
            <a:r>
              <a:rPr lang="ru-RU" dirty="0" err="1"/>
              <a:t>анкілоз</a:t>
            </a:r>
            <a:r>
              <a:rPr lang="ru-RU" dirty="0"/>
              <a:t>).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 smtClean="0"/>
              <a:t>суглобах</a:t>
            </a:r>
            <a:r>
              <a:rPr lang="ru-RU" dirty="0" smtClean="0"/>
              <a:t> </a:t>
            </a:r>
            <a:r>
              <a:rPr lang="ru-RU" dirty="0" err="1" smtClean="0"/>
              <a:t>супроводжуються</a:t>
            </a:r>
            <a:r>
              <a:rPr lang="ru-RU" dirty="0" smtClean="0"/>
              <a:t> </a:t>
            </a:r>
            <a:r>
              <a:rPr lang="ru-RU" dirty="0" err="1"/>
              <a:t>порушеннями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стану, </a:t>
            </a:r>
            <a:r>
              <a:rPr lang="ru-RU" dirty="0" err="1"/>
              <a:t>зниженням</a:t>
            </a:r>
            <a:r>
              <a:rPr lang="ru-RU" dirty="0"/>
              <a:t> тонусу, </a:t>
            </a:r>
            <a:r>
              <a:rPr lang="ru-RU" dirty="0" err="1"/>
              <a:t>слабкістю</a:t>
            </a:r>
            <a:r>
              <a:rPr lang="ru-RU" dirty="0"/>
              <a:t>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підвищеною</a:t>
            </a:r>
            <a:r>
              <a:rPr lang="ru-RU" dirty="0" smtClean="0"/>
              <a:t> </a:t>
            </a:r>
            <a:r>
              <a:rPr lang="ru-RU" dirty="0" err="1"/>
              <a:t>втомлюваністю</a:t>
            </a:r>
            <a:r>
              <a:rPr lang="ru-RU" dirty="0"/>
              <a:t>, </a:t>
            </a:r>
            <a:r>
              <a:rPr lang="ru-RU" dirty="0" err="1"/>
              <a:t>втратою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схудненням</a:t>
            </a:r>
            <a:r>
              <a:rPr lang="ru-RU" dirty="0"/>
              <a:t>. </a:t>
            </a:r>
            <a:r>
              <a:rPr lang="ru-RU" dirty="0" err="1"/>
              <a:t>Клінічний</a:t>
            </a:r>
            <a:r>
              <a:rPr lang="ru-RU" dirty="0"/>
              <a:t> </a:t>
            </a:r>
            <a:r>
              <a:rPr lang="ru-RU" dirty="0" err="1"/>
              <a:t>перебіг</a:t>
            </a:r>
            <a:r>
              <a:rPr lang="ru-RU" dirty="0"/>
              <a:t> </a:t>
            </a:r>
            <a:r>
              <a:rPr lang="ru-RU" dirty="0" err="1"/>
              <a:t>артритів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/>
              <a:t>гостру</a:t>
            </a:r>
            <a:r>
              <a:rPr lang="ru-RU" dirty="0"/>
              <a:t>, </a:t>
            </a:r>
            <a:r>
              <a:rPr lang="ru-RU" dirty="0" err="1"/>
              <a:t>підгостру</a:t>
            </a:r>
            <a:r>
              <a:rPr lang="ru-RU" dirty="0"/>
              <a:t> і </a:t>
            </a:r>
            <a:r>
              <a:rPr lang="ru-RU" dirty="0" err="1"/>
              <a:t>хронічну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Факторами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артритів</a:t>
            </a:r>
            <a:r>
              <a:rPr lang="ru-RU" dirty="0"/>
              <a:t>, є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переохолодження</a:t>
            </a:r>
            <a:r>
              <a:rPr lang="ru-RU" dirty="0"/>
              <a:t>, </a:t>
            </a: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перевантаження</a:t>
            </a:r>
            <a:r>
              <a:rPr lang="ru-RU" dirty="0"/>
              <a:t> </a:t>
            </a:r>
            <a:r>
              <a:rPr lang="ru-RU" dirty="0" err="1" smtClean="0"/>
              <a:t>суглобів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Объект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00" y="4596631"/>
            <a:ext cx="2943200" cy="2261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3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Лікування порушень постави в Рівному - OrtoSano Рів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r="18679"/>
          <a:stretch/>
        </p:blipFill>
        <p:spPr bwMode="auto">
          <a:xfrm>
            <a:off x="4647084" y="3490287"/>
            <a:ext cx="4467225" cy="336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cs typeface="Times New Roman" pitchFamily="18" charset="0"/>
              </a:rPr>
              <a:t>1. ЛФК </a:t>
            </a:r>
            <a:r>
              <a:rPr lang="uk-UA" dirty="0">
                <a:cs typeface="Times New Roman" pitchFamily="18" charset="0"/>
              </a:rPr>
              <a:t>при порушеннях постави та </a:t>
            </a:r>
            <a:r>
              <a:rPr lang="uk-UA" dirty="0" smtClean="0">
                <a:cs typeface="Times New Roman" pitchFamily="18" charset="0"/>
              </a:rPr>
              <a:t>сколіозі: постава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412776"/>
            <a:ext cx="89289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	</a:t>
            </a:r>
            <a:r>
              <a:rPr lang="ru-RU" sz="1400" i="1" dirty="0" smtClean="0"/>
              <a:t>Постава </a:t>
            </a:r>
            <a:r>
              <a:rPr lang="ru-RU" sz="1400" dirty="0"/>
              <a:t>-</a:t>
            </a:r>
            <a:r>
              <a:rPr lang="ru-RU" sz="1400" i="1" dirty="0"/>
              <a:t>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звичне</a:t>
            </a:r>
            <a:r>
              <a:rPr lang="ru-RU" sz="1400" dirty="0"/>
              <a:t> </a:t>
            </a:r>
            <a:r>
              <a:rPr lang="ru-RU" sz="1400" dirty="0" err="1"/>
              <a:t>положення</a:t>
            </a:r>
            <a:r>
              <a:rPr lang="ru-RU" sz="1400" dirty="0"/>
              <a:t> </a:t>
            </a:r>
            <a:r>
              <a:rPr lang="ru-RU" sz="1400" dirty="0" err="1"/>
              <a:t>тіла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у </a:t>
            </a:r>
            <a:r>
              <a:rPr lang="ru-RU" sz="1400" dirty="0" err="1"/>
              <a:t>спокої</a:t>
            </a:r>
            <a:r>
              <a:rPr lang="ru-RU" sz="1400" dirty="0"/>
              <a:t> та в </a:t>
            </a:r>
            <a:r>
              <a:rPr lang="ru-RU" sz="1400" dirty="0" err="1"/>
              <a:t>русі</a:t>
            </a:r>
            <a:r>
              <a:rPr lang="ru-RU" sz="1400" dirty="0"/>
              <a:t>.</a:t>
            </a:r>
            <a:r>
              <a:rPr lang="ru-RU" sz="1400" i="1" dirty="0"/>
              <a:t> </a:t>
            </a:r>
            <a:r>
              <a:rPr lang="ru-RU" sz="1400" dirty="0"/>
              <a:t>Вона</a:t>
            </a:r>
            <a:r>
              <a:rPr lang="ru-RU" sz="1400" i="1" dirty="0"/>
              <a:t> </a:t>
            </a:r>
            <a:r>
              <a:rPr lang="ru-RU" sz="1400" dirty="0" err="1"/>
              <a:t>визначається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стояння</a:t>
            </a:r>
            <a:r>
              <a:rPr lang="ru-RU" sz="1400" dirty="0"/>
              <a:t>, </a:t>
            </a:r>
            <a:r>
              <a:rPr lang="ru-RU" sz="1400" dirty="0" err="1"/>
              <a:t>сидіння</a:t>
            </a:r>
            <a:r>
              <a:rPr lang="ru-RU" sz="1400" dirty="0"/>
              <a:t>, </a:t>
            </a:r>
            <a:r>
              <a:rPr lang="ru-RU" sz="1400" dirty="0" err="1"/>
              <a:t>ходьби</a:t>
            </a:r>
            <a:r>
              <a:rPr lang="ru-RU" sz="1400" dirty="0"/>
              <a:t> та </a:t>
            </a:r>
            <a:r>
              <a:rPr lang="ru-RU" sz="1400" dirty="0" err="1"/>
              <a:t>виконання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рухової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. </a:t>
            </a:r>
            <a:r>
              <a:rPr lang="ru-RU" sz="1400" dirty="0" err="1"/>
              <a:t>Відхилення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правильної</a:t>
            </a:r>
            <a:r>
              <a:rPr lang="ru-RU" sz="1400" dirty="0"/>
              <a:t> </a:t>
            </a:r>
            <a:r>
              <a:rPr lang="ru-RU" sz="1400" dirty="0" err="1"/>
              <a:t>постави</a:t>
            </a:r>
            <a:r>
              <a:rPr lang="ru-RU" sz="1400" dirty="0"/>
              <a:t> </a:t>
            </a:r>
            <a:r>
              <a:rPr lang="ru-RU" sz="1400" dirty="0" err="1"/>
              <a:t>називають</a:t>
            </a:r>
            <a:r>
              <a:rPr lang="ru-RU" sz="1400" dirty="0"/>
              <a:t> </a:t>
            </a:r>
            <a:r>
              <a:rPr lang="ru-RU" sz="1400" dirty="0" err="1"/>
              <a:t>порушенням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дефектом </a:t>
            </a:r>
            <a:r>
              <a:rPr lang="ru-RU" sz="1400" dirty="0" err="1"/>
              <a:t>постави</a:t>
            </a:r>
            <a:r>
              <a:rPr lang="ru-RU" sz="1400" dirty="0"/>
              <a:t>. </a:t>
            </a:r>
            <a:r>
              <a:rPr lang="ru-RU" sz="1400" dirty="0" err="1"/>
              <a:t>Головними</a:t>
            </a:r>
            <a:r>
              <a:rPr lang="ru-RU" sz="1400" dirty="0"/>
              <a:t> </a:t>
            </a:r>
            <a:r>
              <a:rPr lang="ru-RU" sz="1400" dirty="0" err="1"/>
              <a:t>чинниками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визначають</a:t>
            </a:r>
            <a:r>
              <a:rPr lang="ru-RU" sz="1400" dirty="0"/>
              <a:t> поставу є </a:t>
            </a:r>
            <a:r>
              <a:rPr lang="ru-RU" sz="1400" dirty="0" err="1"/>
              <a:t>положення</a:t>
            </a:r>
            <a:r>
              <a:rPr lang="ru-RU" sz="1400" dirty="0"/>
              <a:t> і форма хребта, кут </a:t>
            </a:r>
            <a:r>
              <a:rPr lang="ru-RU" sz="1400" dirty="0" err="1"/>
              <a:t>нахилу</a:t>
            </a:r>
            <a:r>
              <a:rPr lang="ru-RU" sz="1400" dirty="0"/>
              <a:t> таза та ступень </a:t>
            </a:r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м’язів</a:t>
            </a:r>
            <a:r>
              <a:rPr lang="ru-RU" sz="1400" dirty="0"/>
              <a:t>. Хребет в </a:t>
            </a:r>
            <a:r>
              <a:rPr lang="ru-RU" sz="1400" dirty="0" err="1"/>
              <a:t>сагітальній</a:t>
            </a:r>
            <a:r>
              <a:rPr lang="ru-RU" sz="1400" dirty="0"/>
              <a:t> </a:t>
            </a:r>
            <a:r>
              <a:rPr lang="ru-RU" sz="1400" dirty="0" err="1"/>
              <a:t>площині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чотири</a:t>
            </a:r>
            <a:r>
              <a:rPr lang="ru-RU" sz="1400" dirty="0"/>
              <a:t> </a:t>
            </a:r>
            <a:r>
              <a:rPr lang="ru-RU" sz="1400" dirty="0" err="1"/>
              <a:t>фізіологічних</a:t>
            </a:r>
            <a:r>
              <a:rPr lang="ru-RU" sz="1400" dirty="0"/>
              <a:t> </a:t>
            </a:r>
            <a:r>
              <a:rPr lang="ru-RU" sz="1400" dirty="0" err="1"/>
              <a:t>вигини</a:t>
            </a:r>
            <a:r>
              <a:rPr lang="ru-RU" sz="1400" dirty="0"/>
              <a:t>: два </a:t>
            </a:r>
            <a:r>
              <a:rPr lang="ru-RU" sz="1400" dirty="0" err="1"/>
              <a:t>лордози</a:t>
            </a:r>
            <a:r>
              <a:rPr lang="ru-RU" sz="1400" dirty="0"/>
              <a:t> – </a:t>
            </a:r>
            <a:r>
              <a:rPr lang="ru-RU" sz="1400" dirty="0" err="1"/>
              <a:t>шийний</a:t>
            </a:r>
            <a:r>
              <a:rPr lang="ru-RU" sz="1400" dirty="0"/>
              <a:t> та </a:t>
            </a:r>
            <a:r>
              <a:rPr lang="ru-RU" sz="1400" dirty="0" err="1"/>
              <a:t>поперековий</a:t>
            </a:r>
            <a:r>
              <a:rPr lang="ru-RU" sz="1400" dirty="0"/>
              <a:t> і два </a:t>
            </a:r>
            <a:r>
              <a:rPr lang="ru-RU" sz="1400" dirty="0" err="1"/>
              <a:t>кіфози</a:t>
            </a:r>
            <a:r>
              <a:rPr lang="ru-RU" sz="1400" dirty="0"/>
              <a:t> – </a:t>
            </a:r>
            <a:r>
              <a:rPr lang="ru-RU" sz="1400" dirty="0" err="1"/>
              <a:t>грудний</a:t>
            </a:r>
            <a:r>
              <a:rPr lang="ru-RU" sz="1400" dirty="0"/>
              <a:t> та </a:t>
            </a:r>
            <a:r>
              <a:rPr lang="ru-RU" sz="1400" dirty="0" err="1"/>
              <a:t>крижово-куприковий</a:t>
            </a:r>
            <a:r>
              <a:rPr lang="ru-RU" sz="1400" dirty="0"/>
              <a:t>. </a:t>
            </a:r>
            <a:r>
              <a:rPr lang="ru-RU" sz="1400" dirty="0" err="1"/>
              <a:t>Завдяки</a:t>
            </a:r>
            <a:r>
              <a:rPr lang="ru-RU" sz="1400" dirty="0"/>
              <a:t> </a:t>
            </a:r>
            <a:r>
              <a:rPr lang="ru-RU" sz="1400" dirty="0" err="1"/>
              <a:t>вигинам</a:t>
            </a:r>
            <a:r>
              <a:rPr lang="ru-RU" sz="1400" dirty="0"/>
              <a:t> </a:t>
            </a:r>
            <a:r>
              <a:rPr lang="ru-RU" sz="1400" dirty="0" err="1"/>
              <a:t>хребтовий</a:t>
            </a:r>
            <a:r>
              <a:rPr lang="ru-RU" sz="1400" dirty="0"/>
              <a:t> </a:t>
            </a:r>
            <a:r>
              <a:rPr lang="ru-RU" sz="1400" dirty="0" err="1"/>
              <a:t>стовп</a:t>
            </a:r>
            <a:r>
              <a:rPr lang="ru-RU" sz="1400" dirty="0"/>
              <a:t> </a:t>
            </a:r>
            <a:r>
              <a:rPr lang="ru-RU" sz="1400" dirty="0" err="1"/>
              <a:t>виконує</a:t>
            </a:r>
            <a:r>
              <a:rPr lang="ru-RU" sz="1400" dirty="0"/>
              <a:t> </a:t>
            </a:r>
            <a:r>
              <a:rPr lang="ru-RU" sz="1400" dirty="0" err="1"/>
              <a:t>ресорну</a:t>
            </a:r>
            <a:r>
              <a:rPr lang="ru-RU" sz="1400" dirty="0"/>
              <a:t> та </a:t>
            </a:r>
            <a:r>
              <a:rPr lang="ru-RU" sz="1400" dirty="0" err="1"/>
              <a:t>захисну</a:t>
            </a:r>
            <a:r>
              <a:rPr lang="ru-RU" sz="1400" dirty="0"/>
              <a:t> </a:t>
            </a:r>
            <a:r>
              <a:rPr lang="ru-RU" sz="1400" dirty="0" err="1"/>
              <a:t>функції</a:t>
            </a:r>
            <a:r>
              <a:rPr lang="ru-RU" sz="1400" dirty="0"/>
              <a:t> спинного та головного </a:t>
            </a:r>
            <a:r>
              <a:rPr lang="ru-RU" sz="1400" dirty="0" err="1"/>
              <a:t>мозку</a:t>
            </a:r>
            <a:r>
              <a:rPr lang="ru-RU" sz="1400" dirty="0"/>
              <a:t> та </a:t>
            </a:r>
            <a:r>
              <a:rPr lang="ru-RU" sz="1400" dirty="0" err="1"/>
              <a:t>внутрішніх</a:t>
            </a:r>
            <a:r>
              <a:rPr lang="ru-RU" sz="1400" dirty="0"/>
              <a:t> </a:t>
            </a:r>
            <a:r>
              <a:rPr lang="ru-RU" sz="1400" dirty="0" err="1"/>
              <a:t>органів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	Постава </a:t>
            </a:r>
            <a:r>
              <a:rPr lang="ru-RU" sz="1400" dirty="0"/>
              <a:t>не </a:t>
            </a:r>
            <a:r>
              <a:rPr lang="ru-RU" sz="1400" dirty="0" err="1"/>
              <a:t>передається</a:t>
            </a:r>
            <a:r>
              <a:rPr lang="ru-RU" sz="1400" dirty="0"/>
              <a:t> по </a:t>
            </a:r>
            <a:r>
              <a:rPr lang="ru-RU" sz="1400" dirty="0" err="1"/>
              <a:t>спадковості</a:t>
            </a:r>
            <a:r>
              <a:rPr lang="ru-RU" sz="1400" dirty="0"/>
              <a:t>, а </a:t>
            </a:r>
            <a:r>
              <a:rPr lang="ru-RU" sz="1400" dirty="0" err="1"/>
              <a:t>формується</a:t>
            </a:r>
            <a:r>
              <a:rPr lang="ru-RU" sz="1400" dirty="0"/>
              <a:t> в </a:t>
            </a:r>
            <a:r>
              <a:rPr lang="ru-RU" sz="1400" dirty="0" err="1"/>
              <a:t>процесі</a:t>
            </a:r>
            <a:r>
              <a:rPr lang="ru-RU" sz="1400" dirty="0"/>
              <a:t> росту, </a:t>
            </a:r>
            <a:r>
              <a:rPr lang="ru-RU" sz="1400" dirty="0" err="1"/>
              <a:t>розвитку</a:t>
            </a:r>
            <a:r>
              <a:rPr lang="ru-RU" sz="1400" dirty="0"/>
              <a:t> і </a:t>
            </a:r>
            <a:r>
              <a:rPr lang="ru-RU" sz="1400" dirty="0" err="1"/>
              <a:t>виховання</a:t>
            </a:r>
            <a:r>
              <a:rPr lang="ru-RU" sz="1400" dirty="0"/>
              <a:t> </a:t>
            </a:r>
            <a:r>
              <a:rPr lang="ru-RU" sz="1400" dirty="0" err="1"/>
              <a:t>дитини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починається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в </a:t>
            </a:r>
            <a:r>
              <a:rPr lang="ru-RU" sz="1400" dirty="0" err="1"/>
              <a:t>період</a:t>
            </a:r>
            <a:r>
              <a:rPr lang="ru-RU" sz="1400" dirty="0"/>
              <a:t> </a:t>
            </a:r>
            <a:r>
              <a:rPr lang="ru-RU" sz="1400" dirty="0" err="1"/>
              <a:t>раннього</a:t>
            </a:r>
            <a:r>
              <a:rPr lang="ru-RU" sz="1400" dirty="0"/>
              <a:t> </a:t>
            </a:r>
            <a:r>
              <a:rPr lang="ru-RU" sz="1400" dirty="0" err="1"/>
              <a:t>дитинства</a:t>
            </a:r>
            <a:r>
              <a:rPr lang="ru-RU" sz="1400" dirty="0"/>
              <a:t>. У </a:t>
            </a:r>
            <a:r>
              <a:rPr lang="ru-RU" sz="1400" dirty="0" err="1"/>
              <a:t>дітей</a:t>
            </a:r>
            <a:r>
              <a:rPr lang="ru-RU" sz="1400" dirty="0"/>
              <a:t> </a:t>
            </a:r>
            <a:r>
              <a:rPr lang="ru-RU" sz="1400" dirty="0" err="1"/>
              <a:t>паралельно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формуванням</a:t>
            </a:r>
            <a:r>
              <a:rPr lang="ru-RU" sz="1400" dirty="0"/>
              <a:t> </a:t>
            </a:r>
            <a:r>
              <a:rPr lang="ru-RU" sz="1400" dirty="0" err="1"/>
              <a:t>навичок</a:t>
            </a:r>
            <a:r>
              <a:rPr lang="ru-RU" sz="1400" dirty="0"/>
              <a:t> </a:t>
            </a:r>
            <a:r>
              <a:rPr lang="ru-RU" sz="1400" dirty="0" err="1"/>
              <a:t>утримання</a:t>
            </a:r>
            <a:r>
              <a:rPr lang="ru-RU" sz="1400" dirty="0"/>
              <a:t> </a:t>
            </a:r>
            <a:r>
              <a:rPr lang="ru-RU" sz="1400" dirty="0" err="1"/>
              <a:t>голови</a:t>
            </a:r>
            <a:r>
              <a:rPr lang="ru-RU" sz="1400" dirty="0"/>
              <a:t>, </a:t>
            </a:r>
            <a:r>
              <a:rPr lang="ru-RU" sz="1400" dirty="0" err="1"/>
              <a:t>сидіння</a:t>
            </a:r>
            <a:r>
              <a:rPr lang="ru-RU" sz="1400" dirty="0"/>
              <a:t>, </a:t>
            </a:r>
            <a:r>
              <a:rPr lang="ru-RU" sz="1400" dirty="0" err="1"/>
              <a:t>стояння</a:t>
            </a:r>
            <a:r>
              <a:rPr lang="ru-RU" sz="1400" dirty="0"/>
              <a:t> </a:t>
            </a:r>
            <a:r>
              <a:rPr lang="ru-RU" sz="1400" dirty="0" err="1"/>
              <a:t>поступово</a:t>
            </a:r>
            <a:r>
              <a:rPr lang="ru-RU" sz="1400" dirty="0"/>
              <a:t> </a:t>
            </a:r>
            <a:r>
              <a:rPr lang="ru-RU" sz="1400" dirty="0" err="1"/>
              <a:t>окреслюються</a:t>
            </a:r>
            <a:r>
              <a:rPr lang="ru-RU" sz="1400" dirty="0"/>
              <a:t> </a:t>
            </a:r>
            <a:r>
              <a:rPr lang="ru-RU" sz="1400" dirty="0" err="1"/>
              <a:t>фізіологічні</a:t>
            </a:r>
            <a:r>
              <a:rPr lang="ru-RU" sz="1400" dirty="0"/>
              <a:t> </a:t>
            </a:r>
            <a:r>
              <a:rPr lang="ru-RU" sz="1400" dirty="0" err="1"/>
              <a:t>вигини</a:t>
            </a:r>
            <a:r>
              <a:rPr lang="ru-RU" sz="1400" dirty="0"/>
              <a:t> хребта. Людина </a:t>
            </a:r>
            <a:r>
              <a:rPr lang="ru-RU" sz="1400" dirty="0" err="1"/>
              <a:t>народжується</a:t>
            </a:r>
            <a:r>
              <a:rPr lang="ru-RU" sz="1400" dirty="0"/>
              <a:t> з </a:t>
            </a:r>
            <a:r>
              <a:rPr lang="ru-RU" sz="1400" dirty="0" err="1"/>
              <a:t>грудним</a:t>
            </a:r>
            <a:r>
              <a:rPr lang="ru-RU" sz="1400" dirty="0"/>
              <a:t> та </a:t>
            </a:r>
            <a:r>
              <a:rPr lang="ru-RU" sz="1400" dirty="0" err="1"/>
              <a:t>крижово-куприковим</a:t>
            </a:r>
            <a:r>
              <a:rPr lang="ru-RU" sz="1400" dirty="0"/>
              <a:t> </a:t>
            </a:r>
            <a:r>
              <a:rPr lang="ru-RU" sz="1400" dirty="0" err="1"/>
              <a:t>кіфозами</a:t>
            </a:r>
            <a:r>
              <a:rPr lang="ru-RU" sz="1400" dirty="0"/>
              <a:t>. </a:t>
            </a:r>
            <a:r>
              <a:rPr lang="ru-RU" sz="1400" dirty="0" err="1"/>
              <a:t>Шийний</a:t>
            </a:r>
            <a:r>
              <a:rPr lang="ru-RU" sz="1400" dirty="0"/>
              <a:t> лордоз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з’являється</a:t>
            </a:r>
            <a:r>
              <a:rPr lang="ru-RU" sz="1400" dirty="0" smtClean="0"/>
              <a:t> </a:t>
            </a:r>
            <a:r>
              <a:rPr lang="ru-RU" sz="1400" dirty="0"/>
              <a:t>при </a:t>
            </a:r>
            <a:r>
              <a:rPr lang="ru-RU" sz="1400" dirty="0" err="1"/>
              <a:t>формуванні</a:t>
            </a:r>
            <a:r>
              <a:rPr lang="ru-RU" sz="1400" dirty="0"/>
              <a:t> </a:t>
            </a:r>
            <a:r>
              <a:rPr lang="ru-RU" sz="1400" dirty="0" err="1"/>
              <a:t>навички</a:t>
            </a:r>
            <a:r>
              <a:rPr lang="ru-RU" sz="1400" dirty="0"/>
              <a:t> </a:t>
            </a:r>
            <a:r>
              <a:rPr lang="ru-RU" sz="1400" dirty="0" err="1"/>
              <a:t>утримання</a:t>
            </a:r>
            <a:r>
              <a:rPr lang="ru-RU" sz="1400" dirty="0"/>
              <a:t> </a:t>
            </a:r>
            <a:r>
              <a:rPr lang="ru-RU" sz="1400" dirty="0" err="1" smtClean="0"/>
              <a:t>дитиною</a:t>
            </a:r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  <a:r>
              <a:rPr lang="ru-RU" sz="1400" dirty="0" err="1"/>
              <a:t>голови</a:t>
            </a:r>
            <a:r>
              <a:rPr lang="ru-RU" sz="1400" dirty="0"/>
              <a:t>. </a:t>
            </a:r>
            <a:r>
              <a:rPr lang="ru-RU" sz="1400" dirty="0" err="1"/>
              <a:t>Поперековий</a:t>
            </a:r>
            <a:r>
              <a:rPr lang="ru-RU" sz="1400" dirty="0"/>
              <a:t> лордоз </a:t>
            </a:r>
            <a:r>
              <a:rPr lang="ru-RU" sz="1400" dirty="0" err="1"/>
              <a:t>формується</a:t>
            </a:r>
            <a:r>
              <a:rPr lang="ru-RU" sz="1400" dirty="0"/>
              <a:t>, коли </a:t>
            </a:r>
            <a:r>
              <a:rPr lang="ru-RU" sz="1400" dirty="0" err="1" smtClean="0"/>
              <a:t>дитина</a:t>
            </a:r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  <a:r>
              <a:rPr lang="ru-RU" sz="1400" dirty="0" err="1"/>
              <a:t>починає</a:t>
            </a:r>
            <a:r>
              <a:rPr lang="ru-RU" sz="1400" dirty="0"/>
              <a:t> </a:t>
            </a:r>
            <a:r>
              <a:rPr lang="ru-RU" sz="1400" dirty="0" err="1"/>
              <a:t>ставати</a:t>
            </a:r>
            <a:r>
              <a:rPr lang="ru-RU" sz="1400" dirty="0"/>
              <a:t> на ноги і </a:t>
            </a:r>
            <a:r>
              <a:rPr lang="ru-RU" sz="1400" dirty="0" err="1"/>
              <a:t>ходити</a:t>
            </a:r>
            <a:r>
              <a:rPr lang="ru-RU" sz="1400" dirty="0"/>
              <a:t>. </a:t>
            </a:r>
            <a:r>
              <a:rPr lang="ru-RU" sz="1400" dirty="0" err="1"/>
              <a:t>Фізіологічні</a:t>
            </a:r>
            <a:r>
              <a:rPr lang="ru-RU" sz="1400" dirty="0"/>
              <a:t> </a:t>
            </a:r>
            <a:r>
              <a:rPr lang="ru-RU" sz="1400" dirty="0" err="1"/>
              <a:t>вигини</a:t>
            </a:r>
            <a:r>
              <a:rPr lang="ru-RU" sz="1400" dirty="0"/>
              <a:t> </a:t>
            </a:r>
            <a:endParaRPr lang="ru-RU" sz="1400" dirty="0" smtClean="0"/>
          </a:p>
          <a:p>
            <a:pPr algn="just"/>
            <a:r>
              <a:rPr lang="ru-RU" sz="1400" dirty="0" smtClean="0"/>
              <a:t>хребта </a:t>
            </a:r>
            <a:r>
              <a:rPr lang="ru-RU" sz="1400" dirty="0" err="1"/>
              <a:t>чітко</a:t>
            </a:r>
            <a:r>
              <a:rPr lang="ru-RU" sz="1400" dirty="0"/>
              <a:t> </a:t>
            </a:r>
            <a:r>
              <a:rPr lang="ru-RU" sz="1400" dirty="0" err="1"/>
              <a:t>проявляються</a:t>
            </a:r>
            <a:r>
              <a:rPr lang="ru-RU" sz="1400" dirty="0"/>
              <a:t> до 5-6 </a:t>
            </a:r>
            <a:r>
              <a:rPr lang="ru-RU" sz="1400" dirty="0" err="1"/>
              <a:t>років</a:t>
            </a:r>
            <a:r>
              <a:rPr lang="ru-RU" sz="1400" dirty="0"/>
              <a:t>. </a:t>
            </a:r>
            <a:r>
              <a:rPr lang="ru-RU" sz="1400" dirty="0" err="1"/>
              <a:t>Проте</a:t>
            </a:r>
            <a:r>
              <a:rPr lang="ru-RU" sz="1400" dirty="0"/>
              <a:t>,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фізіологічна</a:t>
            </a:r>
            <a:r>
              <a:rPr lang="ru-RU" sz="1400" dirty="0" smtClean="0"/>
              <a:t> </a:t>
            </a:r>
            <a:r>
              <a:rPr lang="ru-RU" sz="1400" dirty="0" err="1"/>
              <a:t>хвилеподібна</a:t>
            </a:r>
            <a:r>
              <a:rPr lang="ru-RU" sz="1400" dirty="0"/>
              <a:t> форма хребта </a:t>
            </a:r>
            <a:r>
              <a:rPr lang="ru-RU" sz="1400" dirty="0" err="1"/>
              <a:t>лишається</a:t>
            </a:r>
            <a:r>
              <a:rPr lang="ru-RU" sz="1400" dirty="0"/>
              <a:t> не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зафіксованою</a:t>
            </a:r>
            <a:r>
              <a:rPr lang="ru-RU" sz="1400" dirty="0" smtClean="0"/>
              <a:t> </a:t>
            </a:r>
            <a:r>
              <a:rPr lang="ru-RU" sz="1400" dirty="0"/>
              <a:t>до 7-12 </a:t>
            </a:r>
            <a:r>
              <a:rPr lang="ru-RU" sz="1400" dirty="0" err="1"/>
              <a:t>років</a:t>
            </a:r>
            <a:r>
              <a:rPr lang="ru-RU" sz="1400" dirty="0"/>
              <a:t> і </a:t>
            </a:r>
            <a:r>
              <a:rPr lang="ru-RU" sz="1400" dirty="0" err="1"/>
              <a:t>зберігається</a:t>
            </a:r>
            <a:r>
              <a:rPr lang="ru-RU" sz="1400" dirty="0"/>
              <a:t> </a:t>
            </a:r>
            <a:r>
              <a:rPr lang="ru-RU" sz="1400" dirty="0" err="1"/>
              <a:t>лише</a:t>
            </a:r>
            <a:r>
              <a:rPr lang="ru-RU" sz="1400" dirty="0"/>
              <a:t> </a:t>
            </a:r>
            <a:r>
              <a:rPr lang="ru-RU" sz="1400" dirty="0" err="1"/>
              <a:t>завдяки</a:t>
            </a:r>
            <a:r>
              <a:rPr lang="ru-RU" sz="1400" dirty="0"/>
              <a:t>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активній</a:t>
            </a:r>
            <a:r>
              <a:rPr lang="ru-RU" sz="1400" dirty="0" smtClean="0"/>
              <a:t> </a:t>
            </a:r>
            <a:r>
              <a:rPr lang="ru-RU" sz="1400" dirty="0" err="1"/>
              <a:t>роботі</a:t>
            </a:r>
            <a:r>
              <a:rPr lang="ru-RU" sz="1400" dirty="0"/>
              <a:t> </a:t>
            </a:r>
            <a:r>
              <a:rPr lang="ru-RU" sz="1400" dirty="0" err="1"/>
              <a:t>м’язів</a:t>
            </a:r>
            <a:r>
              <a:rPr lang="ru-RU" sz="1400" dirty="0"/>
              <a:t>. </a:t>
            </a:r>
            <a:r>
              <a:rPr lang="ru-RU" sz="1400" dirty="0" err="1"/>
              <a:t>Після</a:t>
            </a:r>
            <a:r>
              <a:rPr lang="ru-RU" sz="1400" dirty="0"/>
              <a:t> 12 </a:t>
            </a:r>
            <a:r>
              <a:rPr lang="ru-RU" sz="1400" dirty="0" err="1"/>
              <a:t>років</a:t>
            </a:r>
            <a:r>
              <a:rPr lang="ru-RU" sz="1400" dirty="0"/>
              <a:t> </a:t>
            </a:r>
            <a:r>
              <a:rPr lang="ru-RU" sz="1400" dirty="0" err="1"/>
              <a:t>вигини</a:t>
            </a:r>
            <a:r>
              <a:rPr lang="ru-RU" sz="1400" dirty="0"/>
              <a:t> хребта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фіксуються</a:t>
            </a:r>
            <a:r>
              <a:rPr lang="ru-RU" sz="1400" dirty="0" smtClean="0"/>
              <a:t> </a:t>
            </a:r>
            <a:r>
              <a:rPr lang="ru-RU" sz="1400" dirty="0" err="1"/>
              <a:t>внаслідок</a:t>
            </a:r>
            <a:r>
              <a:rPr lang="ru-RU" sz="1400" dirty="0"/>
              <a:t> </a:t>
            </a:r>
            <a:r>
              <a:rPr lang="ru-RU" sz="1400" dirty="0" err="1"/>
              <a:t>зміни</a:t>
            </a:r>
            <a:r>
              <a:rPr lang="ru-RU" sz="1400" dirty="0"/>
              <a:t> </a:t>
            </a:r>
            <a:r>
              <a:rPr lang="ru-RU" sz="1400" dirty="0" err="1"/>
              <a:t>співвідношення</a:t>
            </a:r>
            <a:r>
              <a:rPr lang="ru-RU" sz="1400" dirty="0"/>
              <a:t> </a:t>
            </a:r>
            <a:r>
              <a:rPr lang="ru-RU" sz="1400" dirty="0" err="1"/>
              <a:t>кісткових</a:t>
            </a:r>
            <a:r>
              <a:rPr lang="ru-RU" sz="1400" dirty="0"/>
              <a:t> та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хрящових</a:t>
            </a:r>
            <a:r>
              <a:rPr lang="ru-RU" sz="1400" dirty="0" smtClean="0"/>
              <a:t> </a:t>
            </a:r>
            <a:r>
              <a:rPr lang="ru-RU" sz="1400" dirty="0" err="1"/>
              <a:t>елементів</a:t>
            </a:r>
            <a:r>
              <a:rPr lang="ru-RU" sz="1400" dirty="0"/>
              <a:t>. </a:t>
            </a:r>
            <a:r>
              <a:rPr lang="ru-RU" sz="1400" dirty="0" err="1"/>
              <a:t>Остаточне</a:t>
            </a:r>
            <a:r>
              <a:rPr lang="ru-RU" sz="1400" dirty="0"/>
              <a:t> </a:t>
            </a:r>
            <a:r>
              <a:rPr lang="ru-RU" sz="1400" dirty="0" err="1"/>
              <a:t>формування</a:t>
            </a:r>
            <a:r>
              <a:rPr lang="ru-RU" sz="1400" dirty="0"/>
              <a:t> і </a:t>
            </a:r>
            <a:r>
              <a:rPr lang="ru-RU" sz="1400" dirty="0" err="1"/>
              <a:t>закріплення</a:t>
            </a:r>
            <a:r>
              <a:rPr lang="ru-RU" sz="1400" dirty="0"/>
              <a:t> </a:t>
            </a:r>
            <a:endParaRPr lang="ru-RU" sz="1400" dirty="0" smtClean="0"/>
          </a:p>
          <a:p>
            <a:pPr algn="just"/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/>
              <a:t>вигинів</a:t>
            </a:r>
            <a:r>
              <a:rPr lang="ru-RU" sz="1400" dirty="0"/>
              <a:t> хребта </a:t>
            </a:r>
            <a:r>
              <a:rPr lang="ru-RU" sz="1400" dirty="0" err="1"/>
              <a:t>завершується</a:t>
            </a:r>
            <a:r>
              <a:rPr lang="ru-RU" sz="1400" dirty="0"/>
              <a:t> до 18-25 </a:t>
            </a:r>
            <a:r>
              <a:rPr lang="ru-RU" sz="1400" dirty="0" err="1"/>
              <a:t>років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407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ЛФК при артриті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1411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300" i="1" dirty="0" err="1"/>
              <a:t>Лікувальна</a:t>
            </a:r>
            <a:r>
              <a:rPr lang="ru-RU" sz="3300" i="1" dirty="0"/>
              <a:t> </a:t>
            </a:r>
            <a:r>
              <a:rPr lang="ru-RU" sz="3300" i="1" dirty="0" err="1"/>
              <a:t>фізкультура</a:t>
            </a:r>
            <a:r>
              <a:rPr lang="ru-RU" sz="3300" i="1" dirty="0"/>
              <a:t> </a:t>
            </a:r>
            <a:r>
              <a:rPr lang="ru-RU" sz="3300" dirty="0"/>
              <a:t>-</a:t>
            </a:r>
            <a:r>
              <a:rPr lang="ru-RU" sz="3300" i="1" dirty="0"/>
              <a:t> </a:t>
            </a:r>
            <a:r>
              <a:rPr lang="ru-RU" sz="3300" dirty="0" err="1"/>
              <a:t>найважливіший</a:t>
            </a:r>
            <a:r>
              <a:rPr lang="ru-RU" sz="3300" dirty="0"/>
              <a:t> компонент </a:t>
            </a:r>
            <a:r>
              <a:rPr lang="ru-RU" sz="3300" dirty="0" err="1"/>
              <a:t>лікування</a:t>
            </a:r>
            <a:r>
              <a:rPr lang="ru-RU" sz="3300" dirty="0"/>
              <a:t>.</a:t>
            </a:r>
            <a:r>
              <a:rPr lang="ru-RU" sz="3300" i="1" dirty="0"/>
              <a:t> </a:t>
            </a:r>
            <a:r>
              <a:rPr lang="ru-RU" sz="3300" dirty="0" err="1"/>
              <a:t>Фізичні</a:t>
            </a:r>
            <a:r>
              <a:rPr lang="ru-RU" sz="3300" dirty="0"/>
              <a:t> </a:t>
            </a:r>
            <a:r>
              <a:rPr lang="ru-RU" sz="3300" dirty="0" err="1"/>
              <a:t>вправи</a:t>
            </a:r>
            <a:r>
              <a:rPr lang="ru-RU" sz="3300" dirty="0"/>
              <a:t> </a:t>
            </a:r>
            <a:r>
              <a:rPr lang="ru-RU" sz="3300" dirty="0" err="1"/>
              <a:t>сприяють</a:t>
            </a:r>
            <a:r>
              <a:rPr lang="ru-RU" sz="3300" dirty="0"/>
              <a:t> </a:t>
            </a:r>
            <a:r>
              <a:rPr lang="ru-RU" sz="3300" dirty="0" err="1"/>
              <a:t>збереженню</a:t>
            </a:r>
            <a:r>
              <a:rPr lang="ru-RU" sz="3300" dirty="0"/>
              <a:t> </a:t>
            </a:r>
            <a:r>
              <a:rPr lang="ru-RU" sz="3300" dirty="0" err="1"/>
              <a:t>функціональної</a:t>
            </a:r>
            <a:r>
              <a:rPr lang="ru-RU" sz="3300" dirty="0"/>
              <a:t> </a:t>
            </a:r>
            <a:r>
              <a:rPr lang="ru-RU" sz="3300" dirty="0" err="1"/>
              <a:t>активності</a:t>
            </a:r>
            <a:r>
              <a:rPr lang="ru-RU" sz="3300" dirty="0"/>
              <a:t> </a:t>
            </a:r>
            <a:r>
              <a:rPr lang="ru-RU" sz="3300" dirty="0" err="1"/>
              <a:t>суглобів</a:t>
            </a:r>
            <a:r>
              <a:rPr lang="ru-RU" sz="3300" dirty="0"/>
              <a:t>. </a:t>
            </a:r>
            <a:r>
              <a:rPr lang="ru-RU" sz="3300" dirty="0" err="1"/>
              <a:t>Хворим</a:t>
            </a:r>
            <a:r>
              <a:rPr lang="ru-RU" sz="3300" dirty="0"/>
              <a:t> з артритом, у </a:t>
            </a:r>
            <a:r>
              <a:rPr lang="ru-RU" sz="3300" dirty="0" err="1"/>
              <a:t>яких</a:t>
            </a:r>
            <a:r>
              <a:rPr lang="ru-RU" sz="3300" dirty="0"/>
              <a:t> є </a:t>
            </a:r>
            <a:r>
              <a:rPr lang="ru-RU" sz="3300" dirty="0" err="1"/>
              <a:t>надмірна</a:t>
            </a:r>
            <a:r>
              <a:rPr lang="ru-RU" sz="3300" dirty="0"/>
              <a:t> вага, </a:t>
            </a:r>
            <a:r>
              <a:rPr lang="ru-RU" sz="3300" dirty="0" err="1"/>
              <a:t>слід</a:t>
            </a:r>
            <a:r>
              <a:rPr lang="ru-RU" sz="3300" dirty="0"/>
              <a:t> </a:t>
            </a:r>
            <a:r>
              <a:rPr lang="ru-RU" sz="3300" dirty="0" err="1"/>
              <a:t>намагатися</a:t>
            </a:r>
            <a:r>
              <a:rPr lang="ru-RU" sz="3300" dirty="0"/>
              <a:t> </a:t>
            </a:r>
            <a:r>
              <a:rPr lang="ru-RU" sz="3300" dirty="0" err="1"/>
              <a:t>знизити</a:t>
            </a:r>
            <a:r>
              <a:rPr lang="ru-RU" sz="3300" dirty="0"/>
              <a:t> вагу. </a:t>
            </a:r>
            <a:r>
              <a:rPr lang="ru-RU" sz="3300" dirty="0" err="1"/>
              <a:t>Це</a:t>
            </a:r>
            <a:r>
              <a:rPr lang="ru-RU" sz="3300" dirty="0"/>
              <a:t> </a:t>
            </a:r>
            <a:r>
              <a:rPr lang="ru-RU" sz="3300" dirty="0" err="1"/>
              <a:t>пов'язано</a:t>
            </a:r>
            <a:r>
              <a:rPr lang="ru-RU" sz="3300" dirty="0"/>
              <a:t> з </a:t>
            </a:r>
            <a:r>
              <a:rPr lang="ru-RU" sz="3300" dirty="0" err="1"/>
              <a:t>тим</a:t>
            </a:r>
            <a:r>
              <a:rPr lang="ru-RU" sz="3300" dirty="0"/>
              <a:t>, </a:t>
            </a:r>
            <a:r>
              <a:rPr lang="ru-RU" sz="3300" dirty="0" err="1"/>
              <a:t>що</a:t>
            </a:r>
            <a:r>
              <a:rPr lang="ru-RU" sz="3300" dirty="0"/>
              <a:t> </a:t>
            </a:r>
            <a:r>
              <a:rPr lang="ru-RU" sz="3300" dirty="0" err="1"/>
              <a:t>надмірна</a:t>
            </a:r>
            <a:r>
              <a:rPr lang="ru-RU" sz="3300" dirty="0"/>
              <a:t> вага </a:t>
            </a:r>
            <a:r>
              <a:rPr lang="ru-RU" sz="3300" dirty="0" err="1"/>
              <a:t>впливає</a:t>
            </a:r>
            <a:r>
              <a:rPr lang="ru-RU" sz="3300" dirty="0"/>
              <a:t> на </a:t>
            </a:r>
            <a:r>
              <a:rPr lang="ru-RU" sz="3300" dirty="0" err="1"/>
              <a:t>суглобовий</a:t>
            </a:r>
            <a:r>
              <a:rPr lang="ru-RU" sz="3300" dirty="0"/>
              <a:t> хрящ.</a:t>
            </a:r>
          </a:p>
          <a:p>
            <a:pPr marL="0" indent="0" algn="just">
              <a:buNone/>
            </a:pPr>
            <a:r>
              <a:rPr lang="ru-RU" sz="3300" dirty="0"/>
              <a:t> </a:t>
            </a:r>
            <a:r>
              <a:rPr lang="ru-RU" sz="3300" dirty="0" smtClean="0"/>
              <a:t>	</a:t>
            </a:r>
            <a:r>
              <a:rPr lang="ru-RU" sz="3300" dirty="0" err="1" smtClean="0"/>
              <a:t>Фізичні</a:t>
            </a:r>
            <a:r>
              <a:rPr lang="ru-RU" sz="3300" dirty="0" smtClean="0"/>
              <a:t> </a:t>
            </a:r>
            <a:r>
              <a:rPr lang="ru-RU" sz="3300" dirty="0" err="1"/>
              <a:t>фактори</a:t>
            </a:r>
            <a:r>
              <a:rPr lang="ru-RU" sz="3300" dirty="0"/>
              <a:t>, на </a:t>
            </a:r>
            <a:r>
              <a:rPr lang="ru-RU" sz="3300" dirty="0" err="1"/>
              <a:t>відміну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</a:t>
            </a:r>
            <a:r>
              <a:rPr lang="ru-RU" sz="3300" dirty="0" err="1"/>
              <a:t>більшості</a:t>
            </a:r>
            <a:r>
              <a:rPr lang="ru-RU" sz="3300" dirty="0"/>
              <a:t> </a:t>
            </a:r>
            <a:r>
              <a:rPr lang="ru-RU" sz="3300" dirty="0" err="1"/>
              <a:t>лікарських</a:t>
            </a:r>
            <a:r>
              <a:rPr lang="ru-RU" sz="3300" dirty="0"/>
              <a:t> </a:t>
            </a:r>
            <a:r>
              <a:rPr lang="ru-RU" sz="3300" dirty="0" err="1"/>
              <a:t>засобів</a:t>
            </a:r>
            <a:r>
              <a:rPr lang="ru-RU" sz="3300" dirty="0"/>
              <a:t> при </a:t>
            </a:r>
            <a:r>
              <a:rPr lang="ru-RU" sz="3300" dirty="0" err="1"/>
              <a:t>лікуванні</a:t>
            </a:r>
            <a:r>
              <a:rPr lang="ru-RU" sz="3300" dirty="0"/>
              <a:t> </a:t>
            </a:r>
            <a:r>
              <a:rPr lang="ru-RU" sz="3300" dirty="0" err="1"/>
              <a:t>артритів</a:t>
            </a:r>
            <a:r>
              <a:rPr lang="ru-RU" sz="3300" dirty="0"/>
              <a:t>, є </a:t>
            </a:r>
            <a:r>
              <a:rPr lang="ru-RU" sz="3300" dirty="0" err="1"/>
              <a:t>найбільш</a:t>
            </a:r>
            <a:r>
              <a:rPr lang="ru-RU" sz="3300" dirty="0"/>
              <a:t> </a:t>
            </a:r>
            <a:r>
              <a:rPr lang="ru-RU" sz="3300" dirty="0" err="1"/>
              <a:t>фізіологічними</a:t>
            </a:r>
            <a:r>
              <a:rPr lang="ru-RU" sz="3300" dirty="0"/>
              <a:t>, </a:t>
            </a:r>
            <a:r>
              <a:rPr lang="ru-RU" sz="3300" dirty="0" err="1"/>
              <a:t>природними</a:t>
            </a:r>
            <a:r>
              <a:rPr lang="ru-RU" sz="3300" dirty="0"/>
              <a:t> для </a:t>
            </a:r>
            <a:r>
              <a:rPr lang="ru-RU" sz="3300" dirty="0" err="1"/>
              <a:t>організму</a:t>
            </a:r>
            <a:r>
              <a:rPr lang="ru-RU" sz="3300" dirty="0"/>
              <a:t>, не </a:t>
            </a:r>
            <a:r>
              <a:rPr lang="ru-RU" sz="3300" dirty="0" err="1"/>
              <a:t>пригнічуючи</a:t>
            </a:r>
            <a:r>
              <a:rPr lang="ru-RU" sz="3300" dirty="0"/>
              <a:t>, а </a:t>
            </a:r>
            <a:r>
              <a:rPr lang="ru-RU" sz="3300" dirty="0" err="1"/>
              <a:t>мобілізуючи</a:t>
            </a:r>
            <a:r>
              <a:rPr lang="ru-RU" sz="3300" dirty="0"/>
              <a:t> </a:t>
            </a:r>
            <a:r>
              <a:rPr lang="ru-RU" sz="3300" dirty="0" err="1"/>
              <a:t>його</a:t>
            </a:r>
            <a:r>
              <a:rPr lang="ru-RU" sz="3300" dirty="0"/>
              <a:t> </a:t>
            </a:r>
            <a:r>
              <a:rPr lang="ru-RU" sz="3300" dirty="0" err="1"/>
              <a:t>резервні</a:t>
            </a:r>
            <a:r>
              <a:rPr lang="ru-RU" sz="3300" dirty="0"/>
              <a:t> </a:t>
            </a:r>
            <a:r>
              <a:rPr lang="ru-RU" sz="3300" dirty="0" err="1"/>
              <a:t>можливості</a:t>
            </a:r>
            <a:r>
              <a:rPr lang="ru-RU" sz="3300" dirty="0"/>
              <a:t> і не </a:t>
            </a:r>
            <a:r>
              <a:rPr lang="ru-RU" sz="3300" dirty="0" err="1"/>
              <a:t>викликаючи</a:t>
            </a:r>
            <a:r>
              <a:rPr lang="ru-RU" sz="3300" dirty="0"/>
              <a:t> </a:t>
            </a:r>
            <a:r>
              <a:rPr lang="ru-RU" sz="3300" dirty="0" err="1"/>
              <a:t>побічних</a:t>
            </a:r>
            <a:r>
              <a:rPr lang="ru-RU" sz="3300" dirty="0"/>
              <a:t> </a:t>
            </a:r>
            <a:r>
              <a:rPr lang="ru-RU" sz="3300" dirty="0" err="1"/>
              <a:t>небажаних</a:t>
            </a:r>
            <a:r>
              <a:rPr lang="ru-RU" sz="3300" dirty="0"/>
              <a:t> </a:t>
            </a:r>
            <a:r>
              <a:rPr lang="ru-RU" sz="3300" dirty="0" err="1"/>
              <a:t>явищ</a:t>
            </a:r>
            <a:r>
              <a:rPr lang="ru-RU" sz="3300" dirty="0"/>
              <a:t> та </a:t>
            </a:r>
            <a:r>
              <a:rPr lang="ru-RU" sz="3300" dirty="0" err="1"/>
              <a:t>алергійних</a:t>
            </a:r>
            <a:r>
              <a:rPr lang="ru-RU" sz="3300" dirty="0"/>
              <a:t> </a:t>
            </a:r>
            <a:r>
              <a:rPr lang="ru-RU" sz="3300" dirty="0" err="1"/>
              <a:t>реакцій</a:t>
            </a:r>
            <a:r>
              <a:rPr lang="ru-RU" sz="3300" dirty="0"/>
              <a:t>. </a:t>
            </a:r>
            <a:r>
              <a:rPr lang="ru-RU" sz="3300" dirty="0" err="1"/>
              <a:t>Фізичні</a:t>
            </a:r>
            <a:r>
              <a:rPr lang="ru-RU" sz="3300" dirty="0"/>
              <a:t> </a:t>
            </a:r>
            <a:r>
              <a:rPr lang="ru-RU" sz="3300" dirty="0" err="1"/>
              <a:t>вправи</a:t>
            </a:r>
            <a:r>
              <a:rPr lang="ru-RU" sz="3300" dirty="0"/>
              <a:t> </a:t>
            </a:r>
            <a:r>
              <a:rPr lang="ru-RU" sz="3300" dirty="0" err="1"/>
              <a:t>можуть</a:t>
            </a:r>
            <a:r>
              <a:rPr lang="ru-RU" sz="3300" dirty="0"/>
              <a:t> </a:t>
            </a:r>
            <a:r>
              <a:rPr lang="ru-RU" sz="3300" dirty="0" err="1"/>
              <a:t>поліпшити</a:t>
            </a:r>
            <a:r>
              <a:rPr lang="ru-RU" sz="3300" dirty="0"/>
              <a:t> </a:t>
            </a:r>
            <a:r>
              <a:rPr lang="ru-RU" sz="3300" dirty="0" err="1"/>
              <a:t>загальне</a:t>
            </a:r>
            <a:r>
              <a:rPr lang="ru-RU" sz="3300" dirty="0"/>
              <a:t> </a:t>
            </a:r>
            <a:r>
              <a:rPr lang="ru-RU" sz="3300" dirty="0" err="1"/>
              <a:t>самопочуття</a:t>
            </a:r>
            <a:r>
              <a:rPr lang="ru-RU" sz="3300" dirty="0"/>
              <a:t>, </a:t>
            </a:r>
            <a:r>
              <a:rPr lang="ru-RU" sz="3300" dirty="0" err="1"/>
              <a:t>зменшити</a:t>
            </a:r>
            <a:r>
              <a:rPr lang="ru-RU" sz="3300" dirty="0"/>
              <a:t> </a:t>
            </a:r>
            <a:r>
              <a:rPr lang="ru-RU" sz="3300" dirty="0" err="1"/>
              <a:t>біль</a:t>
            </a:r>
            <a:r>
              <a:rPr lang="ru-RU" sz="3300" dirty="0"/>
              <a:t>, </a:t>
            </a:r>
            <a:r>
              <a:rPr lang="ru-RU" sz="3300" dirty="0" err="1"/>
              <a:t>підвищити</a:t>
            </a:r>
            <a:r>
              <a:rPr lang="ru-RU" sz="3300" dirty="0"/>
              <a:t> </a:t>
            </a:r>
            <a:r>
              <a:rPr lang="ru-RU" sz="3300" dirty="0" err="1"/>
              <a:t>рухливість</a:t>
            </a:r>
            <a:r>
              <a:rPr lang="ru-RU" sz="3300" dirty="0"/>
              <a:t>, позитивно </a:t>
            </a:r>
            <a:r>
              <a:rPr lang="ru-RU" sz="3300" dirty="0" err="1"/>
              <a:t>впливають</a:t>
            </a:r>
            <a:r>
              <a:rPr lang="ru-RU" sz="3300" dirty="0"/>
              <a:t> на роботу </a:t>
            </a:r>
            <a:r>
              <a:rPr lang="ru-RU" sz="3300" dirty="0" err="1"/>
              <a:t>серця</a:t>
            </a:r>
            <a:r>
              <a:rPr lang="ru-RU" sz="3300" dirty="0"/>
              <a:t> і </a:t>
            </a:r>
            <a:r>
              <a:rPr lang="ru-RU" sz="3300" dirty="0" err="1"/>
              <a:t>загальний</a:t>
            </a:r>
            <a:r>
              <a:rPr lang="ru-RU" sz="3300" dirty="0"/>
              <a:t> </a:t>
            </a:r>
            <a:r>
              <a:rPr lang="ru-RU" sz="3300" dirty="0" err="1"/>
              <a:t>кровообіг</a:t>
            </a:r>
            <a:r>
              <a:rPr lang="ru-RU" sz="3300" dirty="0"/>
              <a:t>. </a:t>
            </a:r>
            <a:r>
              <a:rPr lang="ru-RU" sz="3300" dirty="0" err="1"/>
              <a:t>Крім</a:t>
            </a:r>
            <a:r>
              <a:rPr lang="ru-RU" sz="3300" dirty="0"/>
              <a:t> того, вони </a:t>
            </a:r>
            <a:r>
              <a:rPr lang="ru-RU" sz="3300" dirty="0" err="1"/>
              <a:t>допомагають</a:t>
            </a:r>
            <a:r>
              <a:rPr lang="ru-RU" sz="3300" dirty="0"/>
              <a:t> </a:t>
            </a:r>
            <a:r>
              <a:rPr lang="ru-RU" sz="3300" dirty="0" err="1"/>
              <a:t>контролювати</a:t>
            </a:r>
            <a:r>
              <a:rPr lang="ru-RU" sz="3300" dirty="0"/>
              <a:t> </a:t>
            </a:r>
            <a:r>
              <a:rPr lang="ru-RU" sz="3300" dirty="0" err="1"/>
              <a:t>нормальнy</a:t>
            </a:r>
            <a:r>
              <a:rPr lang="ru-RU" sz="3300" dirty="0"/>
              <a:t> </a:t>
            </a:r>
            <a:r>
              <a:rPr lang="ru-RU" sz="3300" dirty="0" err="1"/>
              <a:t>вагy</a:t>
            </a:r>
            <a:r>
              <a:rPr lang="ru-RU" sz="3300" dirty="0"/>
              <a:t>.</a:t>
            </a:r>
          </a:p>
          <a:p>
            <a:pPr marL="0" indent="0" algn="just">
              <a:buNone/>
            </a:pPr>
            <a:r>
              <a:rPr lang="ru-RU" sz="3300" dirty="0"/>
              <a:t> </a:t>
            </a:r>
            <a:r>
              <a:rPr lang="ru-RU" sz="3300" i="1" dirty="0" smtClean="0"/>
              <a:t>	</a:t>
            </a:r>
            <a:r>
              <a:rPr lang="ru-RU" sz="3300" i="1" dirty="0" err="1" smtClean="0"/>
              <a:t>Лікарняний</a:t>
            </a:r>
            <a:r>
              <a:rPr lang="ru-RU" sz="3300" i="1" dirty="0" smtClean="0"/>
              <a:t> </a:t>
            </a:r>
            <a:r>
              <a:rPr lang="ru-RU" sz="3300" i="1" dirty="0" err="1"/>
              <a:t>період</a:t>
            </a:r>
            <a:r>
              <a:rPr lang="ru-RU" sz="3300" i="1" dirty="0"/>
              <a:t> </a:t>
            </a:r>
            <a:r>
              <a:rPr lang="ru-RU" sz="3300" i="1" dirty="0" err="1"/>
              <a:t>реабілітації</a:t>
            </a:r>
            <a:r>
              <a:rPr lang="ru-RU" sz="3300" i="1" dirty="0"/>
              <a:t>. </a:t>
            </a:r>
            <a:r>
              <a:rPr lang="ru-RU" sz="3300" dirty="0" err="1"/>
              <a:t>Лікувальну</a:t>
            </a:r>
            <a:r>
              <a:rPr lang="ru-RU" sz="3300" dirty="0"/>
              <a:t> </a:t>
            </a:r>
            <a:r>
              <a:rPr lang="ru-RU" sz="3300" dirty="0" err="1"/>
              <a:t>фізичну</a:t>
            </a:r>
            <a:r>
              <a:rPr lang="ru-RU" sz="3300" dirty="0"/>
              <a:t> культуру</a:t>
            </a:r>
            <a:r>
              <a:rPr lang="ru-RU" sz="3300" i="1" dirty="0"/>
              <a:t> </a:t>
            </a:r>
            <a:r>
              <a:rPr lang="ru-RU" sz="3300" dirty="0" err="1"/>
              <a:t>призначають</a:t>
            </a:r>
            <a:r>
              <a:rPr lang="ru-RU" sz="3300" dirty="0"/>
              <a:t> </a:t>
            </a:r>
            <a:r>
              <a:rPr lang="ru-RU" sz="3300" dirty="0" err="1"/>
              <a:t>після</a:t>
            </a:r>
            <a:r>
              <a:rPr lang="ru-RU" sz="3300" dirty="0"/>
              <a:t> </a:t>
            </a:r>
            <a:r>
              <a:rPr lang="ru-RU" sz="3300" dirty="0" err="1"/>
              <a:t>затихання</a:t>
            </a:r>
            <a:r>
              <a:rPr lang="ru-RU" sz="3300" dirty="0"/>
              <a:t> </a:t>
            </a:r>
            <a:r>
              <a:rPr lang="ru-RU" sz="3300" dirty="0" err="1"/>
              <a:t>гострих</a:t>
            </a:r>
            <a:r>
              <a:rPr lang="ru-RU" sz="3300" dirty="0"/>
              <a:t> </a:t>
            </a:r>
            <a:r>
              <a:rPr lang="ru-RU" sz="3300" dirty="0" err="1"/>
              <a:t>проявів</a:t>
            </a:r>
            <a:r>
              <a:rPr lang="ru-RU" sz="3300" dirty="0"/>
              <a:t> артриту і переходу </a:t>
            </a:r>
            <a:r>
              <a:rPr lang="ru-RU" sz="3300" dirty="0" err="1"/>
              <a:t>захворювання</a:t>
            </a:r>
            <a:r>
              <a:rPr lang="ru-RU" sz="3300" dirty="0"/>
              <a:t> в </a:t>
            </a:r>
            <a:r>
              <a:rPr lang="ru-RU" sz="3300" dirty="0" err="1"/>
              <a:t>підгостру</a:t>
            </a:r>
            <a:r>
              <a:rPr lang="ru-RU" sz="3300" dirty="0"/>
              <a:t> фазу </a:t>
            </a:r>
            <a:r>
              <a:rPr lang="ru-RU" sz="3300" dirty="0" err="1"/>
              <a:t>під</a:t>
            </a:r>
            <a:r>
              <a:rPr lang="ru-RU" sz="3300" dirty="0"/>
              <a:t> час </a:t>
            </a:r>
            <a:r>
              <a:rPr lang="ru-RU" sz="3300" i="1" dirty="0" err="1"/>
              <a:t>постільного</a:t>
            </a:r>
            <a:r>
              <a:rPr lang="ru-RU" sz="3300" i="1" dirty="0"/>
              <a:t> режиму</a:t>
            </a:r>
            <a:r>
              <a:rPr lang="ru-RU" sz="3300" dirty="0"/>
              <a:t>.</a:t>
            </a:r>
          </a:p>
          <a:p>
            <a:endParaRPr lang="ru-RU" sz="3300" dirty="0"/>
          </a:p>
          <a:p>
            <a:pPr marL="0" indent="0" algn="just">
              <a:buNone/>
            </a:pP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1833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завдання ЛФК при артриті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802242"/>
            <a:ext cx="8712968" cy="4997152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/>
              <a:t>тонусу ЦНС і </a:t>
            </a:r>
            <a:r>
              <a:rPr lang="ru-RU" dirty="0" err="1"/>
              <a:t>створення</a:t>
            </a:r>
            <a:r>
              <a:rPr lang="ru-RU" dirty="0"/>
              <a:t> у хворого </a:t>
            </a:r>
            <a:r>
              <a:rPr lang="ru-RU" dirty="0" err="1"/>
              <a:t>впевненості</a:t>
            </a:r>
            <a:r>
              <a:rPr lang="ru-RU" dirty="0"/>
              <a:t> в </a:t>
            </a:r>
            <a:r>
              <a:rPr lang="ru-RU" dirty="0" err="1"/>
              <a:t>сприятливому</a:t>
            </a:r>
            <a:r>
              <a:rPr lang="ru-RU" dirty="0"/>
              <a:t>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dirty="0" err="1" smtClean="0"/>
              <a:t>активізація</a:t>
            </a:r>
            <a:r>
              <a:rPr lang="ru-RU" dirty="0" smtClean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і </a:t>
            </a:r>
            <a:r>
              <a:rPr lang="ru-RU" dirty="0" err="1"/>
              <a:t>дихальної</a:t>
            </a:r>
            <a:r>
              <a:rPr lang="ru-RU" dirty="0"/>
              <a:t> систем;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/>
              <a:t>загальної</a:t>
            </a:r>
            <a:r>
              <a:rPr lang="ru-RU" dirty="0"/>
              <a:t> і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гемодинаміки</a:t>
            </a:r>
            <a:r>
              <a:rPr lang="ru-RU" dirty="0"/>
              <a:t>, </a:t>
            </a:r>
            <a:r>
              <a:rPr lang="ru-RU" dirty="0" err="1"/>
              <a:t>трофічних</a:t>
            </a:r>
            <a:r>
              <a:rPr lang="ru-RU" dirty="0"/>
              <a:t> і </a:t>
            </a:r>
            <a:r>
              <a:rPr lang="ru-RU" dirty="0" err="1"/>
              <a:t>регенеративних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у </a:t>
            </a:r>
            <a:r>
              <a:rPr lang="ru-RU" dirty="0" err="1"/>
              <a:t>суглобах</a:t>
            </a:r>
            <a:r>
              <a:rPr lang="ru-RU" dirty="0"/>
              <a:t> і </a:t>
            </a:r>
            <a:r>
              <a:rPr lang="ru-RU" dirty="0" err="1"/>
              <a:t>оточуючих</a:t>
            </a:r>
            <a:r>
              <a:rPr lang="ru-RU" dirty="0"/>
              <a:t> тканинах,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набряку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/>
              <a:t>контрактур і </a:t>
            </a:r>
            <a:r>
              <a:rPr lang="ru-RU" dirty="0" err="1"/>
              <a:t>порочних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,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неповноцінних</a:t>
            </a:r>
            <a:r>
              <a:rPr lang="ru-RU" dirty="0"/>
              <a:t> </a:t>
            </a:r>
            <a:r>
              <a:rPr lang="ru-RU" dirty="0" err="1"/>
              <a:t>тимчасових</a:t>
            </a:r>
            <a:r>
              <a:rPr lang="ru-RU" dirty="0"/>
              <a:t> </a:t>
            </a:r>
            <a:r>
              <a:rPr lang="ru-RU" dirty="0" err="1"/>
              <a:t>компенсацій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dirty="0" err="1" smtClean="0"/>
              <a:t>поступове</a:t>
            </a:r>
            <a:r>
              <a:rPr lang="ru-RU" dirty="0" smtClean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уражених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особливості ЛФК при артриті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826600"/>
            <a:ext cx="8712968" cy="49971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ЛФК </a:t>
            </a:r>
            <a:r>
              <a:rPr lang="ru-RU" dirty="0" err="1"/>
              <a:t>застосовують</a:t>
            </a:r>
            <a:r>
              <a:rPr lang="ru-RU" dirty="0"/>
              <a:t> у формах </a:t>
            </a:r>
            <a:r>
              <a:rPr lang="ru-RU" dirty="0" err="1"/>
              <a:t>лікувальної</a:t>
            </a:r>
            <a:r>
              <a:rPr lang="ru-RU" dirty="0"/>
              <a:t> і </a:t>
            </a:r>
            <a:r>
              <a:rPr lang="ru-RU" dirty="0" err="1"/>
              <a:t>ранкової</a:t>
            </a:r>
            <a:r>
              <a:rPr lang="ru-RU" dirty="0"/>
              <a:t> </a:t>
            </a:r>
            <a:r>
              <a:rPr lang="ru-RU" dirty="0" err="1"/>
              <a:t>гігієнічної</a:t>
            </a:r>
            <a:r>
              <a:rPr lang="ru-RU" dirty="0"/>
              <a:t> </a:t>
            </a:r>
            <a:r>
              <a:rPr lang="ru-RU" dirty="0" err="1"/>
              <a:t>гімнастики</a:t>
            </a:r>
            <a:r>
              <a:rPr lang="ru-RU" dirty="0"/>
              <a:t>, </a:t>
            </a:r>
            <a:r>
              <a:rPr lang="ru-RU" dirty="0" err="1"/>
              <a:t>самостійних</a:t>
            </a:r>
            <a:r>
              <a:rPr lang="ru-RU" dirty="0"/>
              <a:t> занять по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день. </a:t>
            </a:r>
            <a:r>
              <a:rPr lang="ru-RU" dirty="0" err="1"/>
              <a:t>Комплекси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з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загальнорозвиваючих</a:t>
            </a:r>
            <a:r>
              <a:rPr lang="ru-RU" dirty="0"/>
              <a:t>,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статичних</a:t>
            </a:r>
            <a:r>
              <a:rPr lang="ru-RU" dirty="0"/>
              <a:t> та </a:t>
            </a:r>
            <a:r>
              <a:rPr lang="ru-RU" dirty="0" err="1"/>
              <a:t>динамічних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і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на </a:t>
            </a:r>
            <a:r>
              <a:rPr lang="ru-RU" dirty="0" err="1"/>
              <a:t>розслаблення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прилягають</a:t>
            </a:r>
            <a:r>
              <a:rPr lang="ru-RU" dirty="0"/>
              <a:t> до </a:t>
            </a:r>
            <a:r>
              <a:rPr lang="ru-RU" dirty="0" err="1"/>
              <a:t>пошкоджених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. </a:t>
            </a:r>
            <a:r>
              <a:rPr lang="ru-RU" dirty="0" smtClean="0"/>
              <a:t>	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 smtClean="0"/>
              <a:t>Рухи</a:t>
            </a:r>
            <a:r>
              <a:rPr lang="ru-RU" dirty="0" smtClean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: </a:t>
            </a:r>
            <a:r>
              <a:rPr lang="ru-RU" dirty="0" err="1"/>
              <a:t>пасивні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сторонньою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і, </a:t>
            </a:r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/>
              <a:t>активні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.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у </a:t>
            </a:r>
            <a:r>
              <a:rPr lang="ru-RU" dirty="0" err="1"/>
              <a:t>полегшених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(</a:t>
            </a:r>
            <a:r>
              <a:rPr lang="ru-RU" dirty="0" err="1"/>
              <a:t>ковзні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, </a:t>
            </a:r>
            <a:r>
              <a:rPr lang="ru-RU" dirty="0" err="1"/>
              <a:t>роликові</a:t>
            </a:r>
            <a:r>
              <a:rPr lang="ru-RU" dirty="0"/>
              <a:t> </a:t>
            </a:r>
            <a:r>
              <a:rPr lang="ru-RU" dirty="0" err="1"/>
              <a:t>візки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у </a:t>
            </a:r>
            <a:r>
              <a:rPr lang="ru-RU" dirty="0" err="1"/>
              <a:t>повільному</a:t>
            </a:r>
            <a:r>
              <a:rPr lang="ru-RU" dirty="0"/>
              <a:t> </a:t>
            </a:r>
            <a:r>
              <a:rPr lang="ru-RU" dirty="0" err="1"/>
              <a:t>темпі</a:t>
            </a:r>
            <a:r>
              <a:rPr lang="ru-RU" dirty="0"/>
              <a:t>, з </a:t>
            </a:r>
            <a:r>
              <a:rPr lang="ru-RU" dirty="0" err="1"/>
              <a:t>повною</a:t>
            </a:r>
            <a:r>
              <a:rPr lang="ru-RU" dirty="0"/>
              <a:t> </a:t>
            </a:r>
            <a:r>
              <a:rPr lang="ru-RU" dirty="0" err="1"/>
              <a:t>амплітудою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підсилення</a:t>
            </a:r>
            <a:r>
              <a:rPr lang="ru-RU" dirty="0"/>
              <a:t> </a:t>
            </a:r>
            <a:r>
              <a:rPr lang="ru-RU" dirty="0" err="1"/>
              <a:t>болючості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рефлекторно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і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амплітуда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.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з </a:t>
            </a:r>
            <a:r>
              <a:rPr lang="ru-RU" dirty="0" err="1"/>
              <a:t>лікувальної</a:t>
            </a:r>
            <a:r>
              <a:rPr lang="ru-RU" dirty="0"/>
              <a:t> </a:t>
            </a:r>
            <a:r>
              <a:rPr lang="ru-RU" dirty="0" err="1"/>
              <a:t>гімнастики</a:t>
            </a:r>
            <a:r>
              <a:rPr lang="ru-RU" dirty="0"/>
              <a:t> – 10-15 хв.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особливості режимів ЛФК при артриті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997152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buNone/>
            </a:pPr>
            <a:r>
              <a:rPr lang="ru-RU" i="1" dirty="0" smtClean="0"/>
              <a:t>	У </a:t>
            </a:r>
            <a:r>
              <a:rPr lang="ru-RU" i="1" dirty="0" err="1" smtClean="0"/>
              <a:t>напівпостільному</a:t>
            </a:r>
            <a:r>
              <a:rPr lang="ru-RU" i="1" dirty="0" smtClean="0"/>
              <a:t> </a:t>
            </a:r>
            <a:r>
              <a:rPr lang="ru-RU" i="1" dirty="0" err="1"/>
              <a:t>режимі</a:t>
            </a:r>
            <a:r>
              <a:rPr lang="ru-RU" i="1" dirty="0"/>
              <a:t> </a:t>
            </a:r>
            <a:r>
              <a:rPr lang="ru-RU" dirty="0" err="1"/>
              <a:t>вводять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з предметами,</a:t>
            </a:r>
            <a:r>
              <a:rPr lang="ru-RU" i="1" dirty="0"/>
              <a:t> </a:t>
            </a:r>
            <a:r>
              <a:rPr lang="ru-RU" dirty="0"/>
              <a:t>невеликими </a:t>
            </a:r>
            <a:r>
              <a:rPr lang="ru-RU" dirty="0" err="1"/>
              <a:t>обтяженнями</a:t>
            </a:r>
            <a:r>
              <a:rPr lang="ru-RU" dirty="0"/>
              <a:t> і опором, </a:t>
            </a:r>
            <a:r>
              <a:rPr lang="ru-RU" dirty="0" err="1"/>
              <a:t>співдружні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з </a:t>
            </a:r>
            <a:r>
              <a:rPr lang="ru-RU" dirty="0" err="1"/>
              <a:t>включенням</a:t>
            </a:r>
            <a:r>
              <a:rPr lang="ru-RU" dirty="0"/>
              <a:t> </a:t>
            </a:r>
            <a:r>
              <a:rPr lang="ru-RU" dirty="0" err="1"/>
              <a:t>пошкоджених</a:t>
            </a:r>
            <a:r>
              <a:rPr lang="ru-RU" dirty="0"/>
              <a:t> і </a:t>
            </a:r>
            <a:r>
              <a:rPr lang="ru-RU" dirty="0" err="1"/>
              <a:t>симетричних</a:t>
            </a:r>
            <a:r>
              <a:rPr lang="ru-RU" dirty="0"/>
              <a:t> </a:t>
            </a:r>
            <a:r>
              <a:rPr lang="ru-RU" dirty="0" err="1"/>
              <a:t>здорових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, </a:t>
            </a:r>
            <a:r>
              <a:rPr lang="ru-RU" dirty="0" err="1"/>
              <a:t>махові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. </a:t>
            </a:r>
            <a:r>
              <a:rPr lang="ru-RU" dirty="0" err="1"/>
              <a:t>Використовують</a:t>
            </a:r>
            <a:r>
              <a:rPr lang="ru-RU" dirty="0"/>
              <a:t>, </a:t>
            </a: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розслаблення</a:t>
            </a:r>
            <a:r>
              <a:rPr lang="ru-RU" dirty="0"/>
              <a:t>, </a:t>
            </a:r>
            <a:r>
              <a:rPr lang="ru-RU" dirty="0" err="1"/>
              <a:t>прикладні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,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компенсаційні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порушених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втрачених</a:t>
            </a:r>
            <a:r>
              <a:rPr lang="ru-RU" dirty="0"/>
              <a:t>.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з </a:t>
            </a:r>
            <a:r>
              <a:rPr lang="ru-RU" dirty="0" err="1"/>
              <a:t>лікувальної</a:t>
            </a:r>
            <a:r>
              <a:rPr lang="ru-RU" dirty="0"/>
              <a:t> </a:t>
            </a:r>
            <a:r>
              <a:rPr lang="ru-RU" dirty="0" err="1"/>
              <a:t>гімнастики</a:t>
            </a:r>
            <a:r>
              <a:rPr lang="ru-RU" dirty="0"/>
              <a:t> 25-30 хв. </a:t>
            </a: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8-10 </a:t>
            </a:r>
            <a:r>
              <a:rPr lang="ru-RU" dirty="0" err="1"/>
              <a:t>разів</a:t>
            </a:r>
            <a:r>
              <a:rPr lang="ru-RU" dirty="0"/>
              <a:t> на день по 5-8 хв.</a:t>
            </a:r>
          </a:p>
          <a:p>
            <a:pPr marL="0" indent="0" algn="just">
              <a:buNone/>
            </a:pPr>
            <a:r>
              <a:rPr lang="ru-RU" i="1" dirty="0" smtClean="0"/>
              <a:t>	</a:t>
            </a:r>
            <a:r>
              <a:rPr lang="ru-RU" i="1" dirty="0" err="1" smtClean="0"/>
              <a:t>Вільний</a:t>
            </a:r>
            <a:r>
              <a:rPr lang="ru-RU" i="1" dirty="0" smtClean="0"/>
              <a:t> </a:t>
            </a:r>
            <a:r>
              <a:rPr lang="ru-RU" i="1" dirty="0" err="1"/>
              <a:t>руховий</a:t>
            </a:r>
            <a:r>
              <a:rPr lang="ru-RU" i="1" dirty="0"/>
              <a:t> режим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і</a:t>
            </a:r>
            <a:r>
              <a:rPr lang="ru-RU" i="1" dirty="0"/>
              <a:t> </a:t>
            </a:r>
            <a:r>
              <a:rPr lang="ru-RU" dirty="0" err="1"/>
              <a:t>загальнорозвиваючих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м'язових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вихідних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.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для </a:t>
            </a:r>
            <a:r>
              <a:rPr lang="ru-RU" dirty="0" err="1"/>
              <a:t>пошкоджених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 з предметами, на </a:t>
            </a:r>
            <a:r>
              <a:rPr lang="ru-RU" dirty="0" err="1"/>
              <a:t>приладах</a:t>
            </a:r>
            <a:r>
              <a:rPr lang="ru-RU" dirty="0"/>
              <a:t>, у </a:t>
            </a:r>
            <a:r>
              <a:rPr lang="ru-RU" dirty="0" err="1"/>
              <a:t>розслабленні</a:t>
            </a:r>
            <a:r>
              <a:rPr lang="ru-RU" dirty="0"/>
              <a:t>, </a:t>
            </a:r>
            <a:r>
              <a:rPr lang="ru-RU" dirty="0" err="1"/>
              <a:t>махові</a:t>
            </a:r>
            <a:r>
              <a:rPr lang="ru-RU" dirty="0"/>
              <a:t>. </a:t>
            </a:r>
            <a:r>
              <a:rPr lang="ru-RU" dirty="0" err="1"/>
              <a:t>Обов'язковим</a:t>
            </a:r>
            <a:r>
              <a:rPr lang="ru-RU" dirty="0"/>
              <a:t> компонентом занять є </a:t>
            </a:r>
            <a:r>
              <a:rPr lang="ru-RU" dirty="0" err="1"/>
              <a:t>вправи</a:t>
            </a:r>
            <a:r>
              <a:rPr lang="ru-RU" dirty="0"/>
              <a:t> </a:t>
            </a:r>
            <a:r>
              <a:rPr lang="ru-RU" dirty="0" err="1"/>
              <a:t>побутового</a:t>
            </a:r>
            <a:r>
              <a:rPr lang="ru-RU" dirty="0"/>
              <a:t> і </a:t>
            </a:r>
            <a:r>
              <a:rPr lang="ru-RU" dirty="0" err="1"/>
              <a:t>професійного</a:t>
            </a:r>
            <a:r>
              <a:rPr lang="ru-RU" dirty="0"/>
              <a:t> характеру. В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ускладнену</a:t>
            </a:r>
            <a:r>
              <a:rPr lang="ru-RU" dirty="0"/>
              <a:t> ходьбу з </a:t>
            </a:r>
            <a:r>
              <a:rPr lang="ru-RU" dirty="0" err="1"/>
              <a:t>переступанням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і </a:t>
            </a:r>
            <a:r>
              <a:rPr lang="ru-RU" dirty="0" err="1"/>
              <a:t>об'єму</a:t>
            </a:r>
            <a:r>
              <a:rPr lang="ru-RU" dirty="0"/>
              <a:t>, </a:t>
            </a: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координацію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і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м'язово-суглобового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,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.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з </a:t>
            </a:r>
            <a:r>
              <a:rPr lang="ru-RU" dirty="0" err="1"/>
              <a:t>лікувальної</a:t>
            </a:r>
            <a:r>
              <a:rPr lang="ru-RU" dirty="0"/>
              <a:t> </a:t>
            </a:r>
            <a:r>
              <a:rPr lang="ru-RU" dirty="0" err="1"/>
              <a:t>гімнастики</a:t>
            </a:r>
            <a:r>
              <a:rPr lang="ru-RU" dirty="0"/>
              <a:t> - 30-35 хв.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щоденні</a:t>
            </a:r>
            <a:r>
              <a:rPr lang="ru-RU" dirty="0"/>
              <a:t> </a:t>
            </a: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завдання ЛФК у </a:t>
            </a:r>
            <a:r>
              <a:rPr lang="uk-UA" dirty="0" err="1" smtClean="0">
                <a:cs typeface="Times New Roman" pitchFamily="18" charset="0"/>
              </a:rPr>
              <a:t>післялікарняний</a:t>
            </a:r>
            <a:r>
              <a:rPr lang="uk-UA" dirty="0" smtClean="0">
                <a:cs typeface="Times New Roman" pitchFamily="18" charset="0"/>
              </a:rPr>
              <a:t> період при артриті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846015"/>
            <a:ext cx="8712968" cy="4997152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i="1" dirty="0"/>
              <a:t>	</a:t>
            </a:r>
            <a:r>
              <a:rPr lang="ru-RU" i="1" dirty="0" smtClean="0"/>
              <a:t>У </a:t>
            </a:r>
            <a:r>
              <a:rPr lang="ru-RU" i="1" dirty="0" err="1" smtClean="0"/>
              <a:t>післялікарняний</a:t>
            </a:r>
            <a:r>
              <a:rPr lang="ru-RU" i="1" dirty="0" smtClean="0"/>
              <a:t> </a:t>
            </a:r>
            <a:r>
              <a:rPr lang="ru-RU" i="1" dirty="0" err="1"/>
              <a:t>період</a:t>
            </a:r>
            <a:r>
              <a:rPr lang="ru-RU" i="1" dirty="0"/>
              <a:t> </a:t>
            </a:r>
            <a:r>
              <a:rPr lang="ru-RU" i="1" dirty="0" err="1"/>
              <a:t>реабілітації</a:t>
            </a:r>
            <a:r>
              <a:rPr lang="ru-RU" i="1" dirty="0"/>
              <a:t> </a:t>
            </a:r>
            <a:r>
              <a:rPr lang="ru-RU" dirty="0" err="1"/>
              <a:t>лікувальна</a:t>
            </a:r>
            <a:r>
              <a:rPr lang="ru-RU" dirty="0"/>
              <a:t> </a:t>
            </a:r>
            <a:r>
              <a:rPr lang="ru-RU" dirty="0" err="1"/>
              <a:t>фізична</a:t>
            </a:r>
            <a:r>
              <a:rPr lang="ru-RU" dirty="0"/>
              <a:t> культура</a:t>
            </a:r>
            <a:r>
              <a:rPr lang="ru-RU" i="1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	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/>
              <a:t>нормального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в </a:t>
            </a:r>
            <a:r>
              <a:rPr lang="ru-RU" dirty="0" err="1"/>
              <a:t>пошкоджених</a:t>
            </a:r>
            <a:r>
              <a:rPr lang="ru-RU" dirty="0"/>
              <a:t> </a:t>
            </a:r>
            <a:r>
              <a:rPr lang="ru-RU" dirty="0" err="1"/>
              <a:t>суглобах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стабілізація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компенсацій</a:t>
            </a:r>
            <a:r>
              <a:rPr lang="ru-RU" dirty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сили</a:t>
            </a:r>
            <a:r>
              <a:rPr lang="ru-RU" dirty="0"/>
              <a:t> і </a:t>
            </a:r>
            <a:r>
              <a:rPr lang="ru-RU" dirty="0" err="1"/>
              <a:t>витривалості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err="1" smtClean="0"/>
              <a:t>стимуляція</a:t>
            </a:r>
            <a:r>
              <a:rPr lang="ru-RU" dirty="0" smtClean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 і </a:t>
            </a:r>
            <a:r>
              <a:rPr lang="ru-RU" dirty="0" err="1"/>
              <a:t>дихальної</a:t>
            </a:r>
            <a:r>
              <a:rPr lang="ru-RU" dirty="0"/>
              <a:t> систем;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і </a:t>
            </a:r>
            <a:r>
              <a:rPr lang="ru-RU" dirty="0" err="1"/>
              <a:t>адаптація</a:t>
            </a:r>
            <a:r>
              <a:rPr lang="ru-RU" dirty="0"/>
              <a:t> до </a:t>
            </a:r>
            <a:r>
              <a:rPr lang="ru-RU" dirty="0" err="1"/>
              <a:t>побутових</a:t>
            </a:r>
            <a:r>
              <a:rPr lang="ru-RU" dirty="0"/>
              <a:t> і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2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основи ЛФК при артриті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2578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i="1" dirty="0"/>
              <a:t>	</a:t>
            </a:r>
            <a:r>
              <a:rPr lang="ru-RU" dirty="0"/>
              <a:t>Основою </a:t>
            </a:r>
            <a:r>
              <a:rPr lang="ru-RU" dirty="0" err="1"/>
              <a:t>комплексів</a:t>
            </a:r>
            <a:r>
              <a:rPr lang="ru-RU" dirty="0"/>
              <a:t> </a:t>
            </a:r>
            <a:r>
              <a:rPr lang="ru-RU" dirty="0" err="1"/>
              <a:t>лікувальної</a:t>
            </a:r>
            <a:r>
              <a:rPr lang="ru-RU" dirty="0"/>
              <a:t> </a:t>
            </a:r>
            <a:r>
              <a:rPr lang="ru-RU" dirty="0" err="1"/>
              <a:t>гімнастики</a:t>
            </a:r>
            <a:r>
              <a:rPr lang="ru-RU" dirty="0"/>
              <a:t> і </a:t>
            </a:r>
            <a:r>
              <a:rPr lang="ru-RU" dirty="0" err="1"/>
              <a:t>самостійних</a:t>
            </a:r>
            <a:r>
              <a:rPr lang="ru-RU" dirty="0"/>
              <a:t> занять є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і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стійкої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.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у кожному </a:t>
            </a:r>
            <a:r>
              <a:rPr lang="ru-RU" dirty="0" err="1"/>
              <a:t>суглобі</a:t>
            </a:r>
            <a:r>
              <a:rPr lang="ru-RU" dirty="0"/>
              <a:t>, </a:t>
            </a:r>
            <a:r>
              <a:rPr lang="ru-RU" dirty="0" err="1"/>
              <a:t>махові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з </a:t>
            </a:r>
            <a:r>
              <a:rPr lang="ru-RU" dirty="0" err="1"/>
              <a:t>обтяженнями</a:t>
            </a:r>
            <a:r>
              <a:rPr lang="ru-RU" dirty="0"/>
              <a:t> і без них, </a:t>
            </a: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слабких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і </a:t>
            </a:r>
            <a:r>
              <a:rPr lang="ru-RU" dirty="0" err="1"/>
              <a:t>розтягування</a:t>
            </a:r>
            <a:r>
              <a:rPr lang="ru-RU" dirty="0"/>
              <a:t> </a:t>
            </a:r>
            <a:r>
              <a:rPr lang="ru-RU" dirty="0" err="1"/>
              <a:t>м'язово-зв'язкового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</a:t>
            </a:r>
            <a:r>
              <a:rPr lang="ru-RU" dirty="0" err="1"/>
              <a:t>пошкоджених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.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допускати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значного</a:t>
            </a:r>
            <a:r>
              <a:rPr lang="ru-RU" dirty="0"/>
              <a:t> болю, </a:t>
            </a:r>
            <a:r>
              <a:rPr lang="ru-RU" dirty="0" err="1"/>
              <a:t>оскільки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рефлекторні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і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у </a:t>
            </a:r>
            <a:r>
              <a:rPr lang="ru-RU" dirty="0" err="1"/>
              <a:t>суглобах</a:t>
            </a:r>
            <a:r>
              <a:rPr lang="ru-RU" dirty="0"/>
              <a:t>. </a:t>
            </a:r>
            <a:r>
              <a:rPr lang="ru-RU" dirty="0" err="1"/>
              <a:t>Комплекси</a:t>
            </a:r>
            <a:r>
              <a:rPr lang="ru-RU" dirty="0"/>
              <a:t> </a:t>
            </a:r>
            <a:r>
              <a:rPr lang="ru-RU" dirty="0" err="1"/>
              <a:t>насичують</a:t>
            </a:r>
            <a:r>
              <a:rPr lang="ru-RU" dirty="0"/>
              <a:t> </a:t>
            </a:r>
            <a:r>
              <a:rPr lang="ru-RU" dirty="0" err="1"/>
              <a:t>загальнорозвиваючими</a:t>
            </a:r>
            <a:r>
              <a:rPr lang="ru-RU" dirty="0"/>
              <a:t>, </a:t>
            </a:r>
            <a:r>
              <a:rPr lang="ru-RU" dirty="0" err="1"/>
              <a:t>дихальними</a:t>
            </a:r>
            <a:r>
              <a:rPr lang="ru-RU" dirty="0"/>
              <a:t> і </a:t>
            </a:r>
            <a:r>
              <a:rPr lang="ru-RU" dirty="0" err="1"/>
              <a:t>вправами</a:t>
            </a:r>
            <a:r>
              <a:rPr lang="ru-RU" dirty="0"/>
              <a:t> на </a:t>
            </a:r>
            <a:r>
              <a:rPr lang="ru-RU" dirty="0" err="1"/>
              <a:t>розслаблення</a:t>
            </a:r>
            <a:r>
              <a:rPr lang="ru-RU" dirty="0"/>
              <a:t>.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гідрокінезотерапію</a:t>
            </a:r>
            <a:r>
              <a:rPr lang="ru-RU" dirty="0"/>
              <a:t>, ходьбу, </a:t>
            </a:r>
            <a:r>
              <a:rPr lang="ru-RU" dirty="0" err="1"/>
              <a:t>рухливі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, </a:t>
            </a:r>
            <a:r>
              <a:rPr lang="ru-RU" dirty="0" err="1"/>
              <a:t>теренкур</a:t>
            </a:r>
            <a:r>
              <a:rPr lang="ru-RU" dirty="0"/>
              <a:t>, </a:t>
            </a:r>
            <a:r>
              <a:rPr lang="ru-RU" dirty="0" err="1"/>
              <a:t>прогулянки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Таким </a:t>
            </a:r>
            <a:r>
              <a:rPr lang="ru-RU" dirty="0"/>
              <a:t>чином, ЛФК </a:t>
            </a:r>
            <a:r>
              <a:rPr lang="ru-RU" dirty="0" err="1"/>
              <a:t>розширює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Комплексні</a:t>
            </a:r>
            <a:r>
              <a:rPr lang="ru-RU" dirty="0"/>
              <a:t> заходи для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з </a:t>
            </a:r>
            <a:r>
              <a:rPr lang="ru-RU" dirty="0" err="1"/>
              <a:t>артритaми</a:t>
            </a:r>
            <a:r>
              <a:rPr lang="ru-RU" dirty="0"/>
              <a:t> </a:t>
            </a:r>
            <a:r>
              <a:rPr lang="ru-RU" dirty="0" err="1"/>
              <a:t>зміцнюють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, компенсаторно </a:t>
            </a:r>
            <a:r>
              <a:rPr lang="ru-RU" dirty="0" err="1"/>
              <a:t>посилюють</a:t>
            </a:r>
            <a:r>
              <a:rPr lang="ru-RU" dirty="0"/>
              <a:t> стан </a:t>
            </a:r>
            <a:r>
              <a:rPr lang="ru-RU" dirty="0" err="1"/>
              <a:t>здорових</a:t>
            </a:r>
            <a:r>
              <a:rPr lang="ru-RU" dirty="0"/>
              <a:t> </a:t>
            </a:r>
            <a:r>
              <a:rPr lang="ru-RU" dirty="0" err="1"/>
              <a:t>м'язових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серцево-судинної</a:t>
            </a:r>
            <a:r>
              <a:rPr lang="ru-RU" dirty="0"/>
              <a:t>, </a:t>
            </a:r>
            <a:r>
              <a:rPr lang="ru-RU" dirty="0" err="1"/>
              <a:t>дихальної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систем, </a:t>
            </a:r>
            <a:r>
              <a:rPr lang="ru-RU" dirty="0" err="1"/>
              <a:t>покращують</a:t>
            </a:r>
            <a:r>
              <a:rPr lang="ru-RU" dirty="0"/>
              <a:t> </a:t>
            </a:r>
            <a:r>
              <a:rPr lang="ru-RU" dirty="0" err="1"/>
              <a:t>координацію</a:t>
            </a:r>
            <a:r>
              <a:rPr lang="ru-RU" dirty="0"/>
              <a:t> хворого та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ураженого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артроз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600199"/>
            <a:ext cx="8928992" cy="519800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i="1" u="sng" dirty="0"/>
              <a:t>Артроз</a:t>
            </a:r>
            <a:r>
              <a:rPr lang="ru-RU" i="1" dirty="0"/>
              <a:t> </a:t>
            </a:r>
            <a:r>
              <a:rPr lang="ru-RU" dirty="0"/>
              <a:t>-</a:t>
            </a:r>
            <a:r>
              <a:rPr lang="ru-RU" i="1" dirty="0"/>
              <a:t> </a:t>
            </a:r>
            <a:r>
              <a:rPr lang="ru-RU" dirty="0" err="1"/>
              <a:t>це</a:t>
            </a:r>
            <a:r>
              <a:rPr lang="ru-RU" dirty="0"/>
              <a:t> дегенеративно-</a:t>
            </a:r>
            <a:r>
              <a:rPr lang="ru-RU" dirty="0" err="1"/>
              <a:t>дистрофічне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ru-RU" dirty="0"/>
              <a:t>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суглобовому</a:t>
            </a:r>
            <a:r>
              <a:rPr lang="ru-RU" dirty="0"/>
              <a:t> </a:t>
            </a:r>
            <a:r>
              <a:rPr lang="ru-RU" dirty="0" err="1"/>
              <a:t>хрящі</a:t>
            </a:r>
            <a:r>
              <a:rPr lang="ru-RU" dirty="0"/>
              <a:t> з </a:t>
            </a:r>
            <a:r>
              <a:rPr lang="ru-RU" dirty="0" err="1"/>
              <a:t>наступними</a:t>
            </a:r>
            <a:r>
              <a:rPr lang="ru-RU" dirty="0"/>
              <a:t> </a:t>
            </a:r>
            <a:r>
              <a:rPr lang="ru-RU" dirty="0" err="1"/>
              <a:t>кістковими</a:t>
            </a:r>
            <a:r>
              <a:rPr lang="ru-RU" dirty="0"/>
              <a:t> </a:t>
            </a:r>
            <a:r>
              <a:rPr lang="ru-RU" dirty="0" err="1"/>
              <a:t>розростаннями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деформації</a:t>
            </a:r>
            <a:r>
              <a:rPr lang="ru-RU" dirty="0"/>
              <a:t> </a:t>
            </a:r>
            <a:r>
              <a:rPr lang="ru-RU" dirty="0" err="1"/>
              <a:t>суглобових</a:t>
            </a:r>
            <a:r>
              <a:rPr lang="ru-RU" dirty="0"/>
              <a:t> </a:t>
            </a:r>
            <a:r>
              <a:rPr lang="ru-RU" dirty="0" err="1"/>
              <a:t>кінців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,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сухожилково-м'язових</a:t>
            </a:r>
            <a:r>
              <a:rPr lang="ru-RU" dirty="0"/>
              <a:t> контрактур.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пошкоджує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, </a:t>
            </a:r>
            <a:r>
              <a:rPr lang="ru-RU" dirty="0" err="1"/>
              <a:t>суглоби</a:t>
            </a:r>
            <a:r>
              <a:rPr lang="ru-RU" dirty="0"/>
              <a:t>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і хребет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міжхребцевого</a:t>
            </a:r>
            <a:r>
              <a:rPr lang="ru-RU" dirty="0"/>
              <a:t> остеохондрозу. Артроз -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розповсюджене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частота </a:t>
            </a:r>
            <a:r>
              <a:rPr lang="ru-RU" dirty="0" err="1"/>
              <a:t>збільшується</a:t>
            </a:r>
            <a:r>
              <a:rPr lang="ru-RU" dirty="0"/>
              <a:t> з </a:t>
            </a:r>
            <a:r>
              <a:rPr lang="ru-RU" dirty="0" err="1"/>
              <a:t>віком</a:t>
            </a:r>
            <a:r>
              <a:rPr lang="ru-RU" dirty="0"/>
              <a:t>. </a:t>
            </a:r>
            <a:r>
              <a:rPr lang="ru-RU" dirty="0" err="1"/>
              <a:t>Артрози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у 87% </a:t>
            </a:r>
            <a:r>
              <a:rPr lang="ru-RU" dirty="0" err="1"/>
              <a:t>жінок</a:t>
            </a:r>
            <a:r>
              <a:rPr lang="ru-RU" dirty="0"/>
              <a:t> і 83% </a:t>
            </a:r>
            <a:r>
              <a:rPr lang="ru-RU" dirty="0" err="1"/>
              <a:t>чоловіків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55-64 </a:t>
            </a:r>
            <a:r>
              <a:rPr lang="ru-RU" dirty="0" err="1"/>
              <a:t>років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Головною </a:t>
            </a:r>
            <a:r>
              <a:rPr lang="ru-RU" dirty="0"/>
              <a:t>причиною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деформуючих</a:t>
            </a:r>
            <a:r>
              <a:rPr lang="ru-RU" dirty="0" smtClean="0"/>
              <a:t> </a:t>
            </a:r>
            <a:r>
              <a:rPr lang="ru-RU" dirty="0" err="1"/>
              <a:t>артрозів</a:t>
            </a:r>
            <a:r>
              <a:rPr lang="ru-RU" dirty="0"/>
              <a:t> є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суглобового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хряща </a:t>
            </a:r>
            <a:r>
              <a:rPr lang="ru-RU" dirty="0"/>
              <a:t>при </a:t>
            </a:r>
            <a:r>
              <a:rPr lang="ru-RU" dirty="0" err="1"/>
              <a:t>систематичних</a:t>
            </a:r>
            <a:r>
              <a:rPr lang="ru-RU" dirty="0"/>
              <a:t> </a:t>
            </a:r>
            <a:r>
              <a:rPr lang="ru-RU" dirty="0" err="1"/>
              <a:t>тривалих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перевантаженнях</a:t>
            </a:r>
            <a:r>
              <a:rPr lang="ru-RU" dirty="0" smtClean="0"/>
              <a:t> </a:t>
            </a:r>
            <a:r>
              <a:rPr lang="ru-RU" dirty="0" err="1"/>
              <a:t>суглобів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постійна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мікротравматизація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 smtClean="0"/>
              <a:t>найчастіше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спортсменів</a:t>
            </a:r>
            <a:r>
              <a:rPr lang="ru-RU" dirty="0"/>
              <a:t>. </a:t>
            </a:r>
            <a:r>
              <a:rPr lang="ru-RU" dirty="0" err="1"/>
              <a:t>Уражаються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суглоби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навантажуються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трудової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спортивної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колінні</a:t>
            </a:r>
            <a:r>
              <a:rPr lang="ru-RU" dirty="0"/>
              <a:t> </a:t>
            </a:r>
            <a:r>
              <a:rPr lang="ru-RU" dirty="0" err="1"/>
              <a:t>суглоби</a:t>
            </a:r>
            <a:r>
              <a:rPr lang="ru-RU" dirty="0"/>
              <a:t> </a:t>
            </a:r>
            <a:r>
              <a:rPr lang="ru-RU" dirty="0" smtClean="0"/>
              <a:t>– </a:t>
            </a:r>
          </a:p>
          <a:p>
            <a:pPr marL="0" indent="0" algn="just">
              <a:buNone/>
            </a:pPr>
            <a:r>
              <a:rPr lang="ru-RU" dirty="0" smtClean="0"/>
              <a:t>у </a:t>
            </a:r>
            <a:r>
              <a:rPr lang="ru-RU" dirty="0" err="1"/>
              <a:t>вантажників</a:t>
            </a:r>
            <a:r>
              <a:rPr lang="ru-RU" dirty="0"/>
              <a:t>, </a:t>
            </a:r>
            <a:r>
              <a:rPr lang="ru-RU" dirty="0" err="1"/>
              <a:t>важкоатлетів</a:t>
            </a:r>
            <a:r>
              <a:rPr lang="ru-RU" dirty="0"/>
              <a:t>, </a:t>
            </a:r>
            <a:r>
              <a:rPr lang="ru-RU" dirty="0" err="1"/>
              <a:t>футболістів</a:t>
            </a:r>
            <a:r>
              <a:rPr lang="ru-RU" dirty="0"/>
              <a:t>, </a:t>
            </a:r>
            <a:r>
              <a:rPr lang="ru-RU" dirty="0" err="1"/>
              <a:t>лижників</a:t>
            </a:r>
            <a:r>
              <a:rPr lang="ru-RU" dirty="0"/>
              <a:t>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борців</a:t>
            </a:r>
            <a:r>
              <a:rPr lang="ru-RU" dirty="0"/>
              <a:t>; </a:t>
            </a:r>
            <a:r>
              <a:rPr lang="ru-RU" dirty="0" err="1"/>
              <a:t>ліктьові</a:t>
            </a:r>
            <a:r>
              <a:rPr lang="ru-RU" dirty="0"/>
              <a:t> - у </a:t>
            </a:r>
            <a:r>
              <a:rPr lang="ru-RU" dirty="0" err="1"/>
              <a:t>працюючих</a:t>
            </a:r>
            <a:r>
              <a:rPr lang="ru-RU" dirty="0"/>
              <a:t> з </a:t>
            </a:r>
            <a:r>
              <a:rPr lang="ru-RU" dirty="0" err="1"/>
              <a:t>пневматичними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молотами</a:t>
            </a:r>
            <a:r>
              <a:rPr lang="ru-RU" dirty="0"/>
              <a:t>, </a:t>
            </a:r>
            <a:r>
              <a:rPr lang="ru-RU" dirty="0" err="1"/>
              <a:t>тенісистів</a:t>
            </a:r>
            <a:r>
              <a:rPr lang="ru-RU" dirty="0"/>
              <a:t>, </a:t>
            </a:r>
            <a:r>
              <a:rPr lang="ru-RU" dirty="0" err="1"/>
              <a:t>фехтувальників</a:t>
            </a:r>
            <a:r>
              <a:rPr lang="ru-RU" dirty="0"/>
              <a:t>, </a:t>
            </a:r>
            <a:r>
              <a:rPr lang="ru-RU" dirty="0" err="1"/>
              <a:t>гімнастів</a:t>
            </a:r>
            <a:r>
              <a:rPr lang="ru-RU" dirty="0"/>
              <a:t>,</a:t>
            </a:r>
          </a:p>
          <a:p>
            <a:pPr marL="0" indent="0" algn="just">
              <a:buNone/>
            </a:pPr>
            <a:r>
              <a:rPr lang="ru-RU" dirty="0" err="1" smtClean="0"/>
              <a:t>стрільців</a:t>
            </a:r>
            <a:r>
              <a:rPr lang="ru-RU" dirty="0"/>
              <a:t>; </a:t>
            </a:r>
            <a:r>
              <a:rPr lang="ru-RU" dirty="0" err="1"/>
              <a:t>поперекова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хребта - у </a:t>
            </a:r>
            <a:r>
              <a:rPr lang="ru-RU" dirty="0" err="1"/>
              <a:t>гімнастів</a:t>
            </a:r>
            <a:r>
              <a:rPr lang="ru-RU" dirty="0"/>
              <a:t>, </a:t>
            </a:r>
            <a:r>
              <a:rPr lang="ru-RU" dirty="0" err="1"/>
              <a:t>борців</a:t>
            </a:r>
            <a:r>
              <a:rPr lang="ru-RU" dirty="0"/>
              <a:t>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стрибунів</a:t>
            </a:r>
            <a:r>
              <a:rPr lang="ru-RU" dirty="0" smtClean="0"/>
              <a:t> </a:t>
            </a:r>
            <a:r>
              <a:rPr lang="ru-RU" dirty="0"/>
              <a:t>у воду та </a:t>
            </a:r>
            <a:r>
              <a:rPr lang="ru-RU" dirty="0" err="1"/>
              <a:t>стрибунів</a:t>
            </a:r>
            <a:r>
              <a:rPr lang="ru-RU" dirty="0"/>
              <a:t> на </a:t>
            </a:r>
            <a:r>
              <a:rPr lang="ru-RU" dirty="0" err="1"/>
              <a:t>лижах</a:t>
            </a:r>
            <a:r>
              <a:rPr lang="ru-RU" dirty="0"/>
              <a:t>, </a:t>
            </a:r>
            <a:r>
              <a:rPr lang="ru-RU" dirty="0" err="1"/>
              <a:t>веслярів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75752"/>
            <a:ext cx="3017391" cy="28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7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симптоми артрозу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49971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/>
              <a:t>Артроз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поволі</a:t>
            </a:r>
            <a:r>
              <a:rPr lang="ru-RU" dirty="0"/>
              <a:t>, </a:t>
            </a:r>
            <a:r>
              <a:rPr lang="ru-RU" dirty="0" err="1"/>
              <a:t>поступово</a:t>
            </a:r>
            <a:r>
              <a:rPr lang="ru-RU" dirty="0"/>
              <a:t>, </a:t>
            </a:r>
            <a:r>
              <a:rPr lang="ru-RU" dirty="0" err="1"/>
              <a:t>непомітно</a:t>
            </a:r>
            <a:r>
              <a:rPr lang="ru-RU" dirty="0"/>
              <a:t>. Першими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є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незручності</a:t>
            </a:r>
            <a:r>
              <a:rPr lang="ru-RU" dirty="0"/>
              <a:t> в </a:t>
            </a:r>
            <a:r>
              <a:rPr lang="ru-RU" dirty="0" err="1"/>
              <a:t>суглобі</a:t>
            </a:r>
            <a:r>
              <a:rPr lang="ru-RU" dirty="0"/>
              <a:t>, </a:t>
            </a:r>
            <a:r>
              <a:rPr lang="ru-RU" dirty="0" err="1"/>
              <a:t>тугорухливість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, яка </a:t>
            </a:r>
            <a:r>
              <a:rPr lang="ru-RU" dirty="0" err="1"/>
              <a:t>зникає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слабкість</a:t>
            </a:r>
            <a:r>
              <a:rPr lang="ru-RU" dirty="0"/>
              <a:t> і </a:t>
            </a:r>
            <a:r>
              <a:rPr lang="ru-RU" dirty="0" err="1"/>
              <a:t>швидка</a:t>
            </a:r>
            <a:r>
              <a:rPr lang="ru-RU" dirty="0"/>
              <a:t> </a:t>
            </a:r>
            <a:r>
              <a:rPr lang="ru-RU" dirty="0" err="1"/>
              <a:t>втомлюваність</a:t>
            </a:r>
            <a:r>
              <a:rPr lang="ru-RU" dirty="0"/>
              <a:t> </a:t>
            </a:r>
            <a:r>
              <a:rPr lang="ru-RU" dirty="0" err="1"/>
              <a:t>навколишніх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суглобі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великого </a:t>
            </a:r>
            <a:r>
              <a:rPr lang="ru-RU" dirty="0" err="1"/>
              <a:t>навантаження</a:t>
            </a:r>
            <a:r>
              <a:rPr lang="ru-RU" dirty="0"/>
              <a:t>. З часом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грубий</a:t>
            </a:r>
            <a:r>
              <a:rPr lang="ru-RU" dirty="0"/>
              <a:t> </a:t>
            </a:r>
            <a:r>
              <a:rPr lang="ru-RU" dirty="0" err="1"/>
              <a:t>хрускіт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підсиленням</a:t>
            </a:r>
            <a:r>
              <a:rPr lang="ru-RU" dirty="0"/>
              <a:t> болю, </a:t>
            </a:r>
            <a:r>
              <a:rPr lang="ru-RU" dirty="0" err="1"/>
              <a:t>атрофія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випіт</a:t>
            </a:r>
            <a:r>
              <a:rPr lang="ru-RU" dirty="0"/>
              <a:t>, </a:t>
            </a:r>
            <a:r>
              <a:rPr lang="ru-RU" dirty="0" err="1"/>
              <a:t>деформація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 та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. </a:t>
            </a:r>
            <a:r>
              <a:rPr lang="ru-RU" dirty="0" err="1"/>
              <a:t>Болі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тупі</a:t>
            </a:r>
            <a:r>
              <a:rPr lang="ru-RU" dirty="0"/>
              <a:t>, </a:t>
            </a:r>
            <a:r>
              <a:rPr lang="ru-RU" dirty="0" err="1"/>
              <a:t>непостійні</a:t>
            </a:r>
            <a:r>
              <a:rPr lang="ru-RU" dirty="0"/>
              <a:t>, </a:t>
            </a:r>
            <a:r>
              <a:rPr lang="ru-RU" dirty="0" err="1"/>
              <a:t>збільшуються</a:t>
            </a:r>
            <a:r>
              <a:rPr lang="ru-RU" dirty="0"/>
              <a:t> в </a:t>
            </a:r>
            <a:r>
              <a:rPr lang="ru-RU" dirty="0" err="1"/>
              <a:t>холодну</a:t>
            </a:r>
            <a:r>
              <a:rPr lang="ru-RU" dirty="0"/>
              <a:t> погоду,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) та при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рухах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стану </a:t>
            </a:r>
            <a:r>
              <a:rPr lang="ru-RU" dirty="0" err="1"/>
              <a:t>спокою</a:t>
            </a:r>
            <a:r>
              <a:rPr lang="ru-RU" dirty="0"/>
              <a:t>. </a:t>
            </a:r>
            <a:r>
              <a:rPr lang="ru-RU" dirty="0" smtClean="0"/>
              <a:t>	</a:t>
            </a:r>
            <a:r>
              <a:rPr lang="ru-RU" dirty="0" err="1" smtClean="0"/>
              <a:t>Справжнє</a:t>
            </a:r>
            <a:r>
              <a:rPr lang="ru-RU" dirty="0" smtClean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рухливості</a:t>
            </a:r>
            <a:r>
              <a:rPr lang="ru-RU" dirty="0"/>
              <a:t> при </a:t>
            </a:r>
            <a:r>
              <a:rPr lang="ru-RU" dirty="0" err="1"/>
              <a:t>артрозі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, </a:t>
            </a:r>
            <a:r>
              <a:rPr lang="ru-RU" dirty="0" err="1"/>
              <a:t>частіше</a:t>
            </a:r>
            <a:r>
              <a:rPr lang="ru-RU" dirty="0"/>
              <a:t> - </a:t>
            </a:r>
            <a:r>
              <a:rPr lang="ru-RU" dirty="0" err="1"/>
              <a:t>тугорухливість</a:t>
            </a:r>
            <a:r>
              <a:rPr lang="ru-RU" dirty="0"/>
              <a:t> і </a:t>
            </a:r>
            <a:r>
              <a:rPr lang="ru-RU" dirty="0" err="1"/>
              <a:t>швидка</a:t>
            </a:r>
            <a:r>
              <a:rPr lang="ru-RU" dirty="0"/>
              <a:t> </a:t>
            </a:r>
            <a:r>
              <a:rPr lang="ru-RU" dirty="0" err="1"/>
              <a:t>втома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обумовлені</a:t>
            </a:r>
            <a:r>
              <a:rPr lang="ru-RU" dirty="0"/>
              <a:t>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суглобових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, </a:t>
            </a:r>
            <a:r>
              <a:rPr lang="ru-RU" dirty="0" err="1"/>
              <a:t>змінами</a:t>
            </a:r>
            <a:r>
              <a:rPr lang="ru-RU" dirty="0"/>
              <a:t> (</a:t>
            </a:r>
            <a:r>
              <a:rPr lang="ru-RU" dirty="0" err="1"/>
              <a:t>стовщенням</a:t>
            </a:r>
            <a:r>
              <a:rPr lang="ru-RU" dirty="0"/>
              <a:t>, </a:t>
            </a:r>
            <a:r>
              <a:rPr lang="ru-RU" dirty="0" err="1"/>
              <a:t>кальцинозом</a:t>
            </a:r>
            <a:r>
              <a:rPr lang="ru-RU" dirty="0"/>
              <a:t>, склерозом) в </a:t>
            </a:r>
            <a:r>
              <a:rPr lang="ru-RU" dirty="0" err="1"/>
              <a:t>суглобовій</a:t>
            </a:r>
            <a:r>
              <a:rPr lang="ru-RU" dirty="0"/>
              <a:t> </a:t>
            </a:r>
            <a:r>
              <a:rPr lang="ru-RU" dirty="0" err="1"/>
              <a:t>капсулі</a:t>
            </a:r>
            <a:r>
              <a:rPr lang="ru-RU" dirty="0"/>
              <a:t>, </a:t>
            </a:r>
            <a:r>
              <a:rPr lang="ru-RU" dirty="0" err="1"/>
              <a:t>сухожиллях</a:t>
            </a:r>
            <a:r>
              <a:rPr lang="ru-RU" dirty="0"/>
              <a:t> та </a:t>
            </a:r>
            <a:r>
              <a:rPr lang="ru-RU" dirty="0" err="1"/>
              <a:t>йнших</a:t>
            </a:r>
            <a:r>
              <a:rPr lang="ru-RU" dirty="0"/>
              <a:t> </a:t>
            </a:r>
            <a:r>
              <a:rPr lang="ru-RU" dirty="0" err="1"/>
              <a:t>м’яких</a:t>
            </a:r>
            <a:r>
              <a:rPr lang="ru-RU" dirty="0"/>
              <a:t> тканинах, спазмом </a:t>
            </a:r>
            <a:r>
              <a:rPr lang="ru-RU" dirty="0" err="1"/>
              <a:t>м’язів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особливості ЛФК при артрозі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997" y="1844824"/>
            <a:ext cx="8568952" cy="51411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/>
              <a:t>Одним з </a:t>
            </a:r>
            <a:r>
              <a:rPr lang="ru-RU" dirty="0" err="1"/>
              <a:t>найголовніших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є </a:t>
            </a:r>
            <a:r>
              <a:rPr lang="ru-RU" dirty="0" err="1"/>
              <a:t>лікувальна</a:t>
            </a:r>
            <a:r>
              <a:rPr lang="ru-RU" dirty="0"/>
              <a:t> </a:t>
            </a:r>
            <a:r>
              <a:rPr lang="ru-RU" dirty="0" err="1"/>
              <a:t>фізкультура</a:t>
            </a:r>
            <a:r>
              <a:rPr lang="ru-RU" dirty="0"/>
              <a:t>. Вона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м'язову</a:t>
            </a:r>
            <a:r>
              <a:rPr lang="ru-RU" dirty="0"/>
              <a:t> </a:t>
            </a:r>
            <a:r>
              <a:rPr lang="ru-RU" dirty="0" err="1"/>
              <a:t>напругу</a:t>
            </a:r>
            <a:r>
              <a:rPr lang="ru-RU" dirty="0"/>
              <a:t>,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, </a:t>
            </a:r>
            <a:r>
              <a:rPr lang="ru-RU" dirty="0" err="1"/>
              <a:t>підсилює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суглобових</a:t>
            </a:r>
            <a:r>
              <a:rPr lang="ru-RU" dirty="0"/>
              <a:t> тканин.</a:t>
            </a:r>
          </a:p>
          <a:p>
            <a:pPr marL="0" lvl="0" indent="0" algn="just">
              <a:buNone/>
            </a:pPr>
            <a:r>
              <a:rPr lang="ru-RU" i="1" dirty="0" smtClean="0"/>
              <a:t>	У </a:t>
            </a:r>
            <a:r>
              <a:rPr lang="ru-RU" i="1" dirty="0" err="1" smtClean="0"/>
              <a:t>лікарняний</a:t>
            </a:r>
            <a:r>
              <a:rPr lang="ru-RU" i="1" dirty="0" smtClean="0"/>
              <a:t> </a:t>
            </a:r>
            <a:r>
              <a:rPr lang="ru-RU" i="1" dirty="0" err="1"/>
              <a:t>період</a:t>
            </a:r>
            <a:r>
              <a:rPr lang="ru-RU" i="1" dirty="0"/>
              <a:t> </a:t>
            </a:r>
            <a:r>
              <a:rPr lang="ru-RU" dirty="0" err="1"/>
              <a:t>хворим</a:t>
            </a:r>
            <a:r>
              <a:rPr lang="ru-RU" dirty="0"/>
              <a:t>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ліжковий</a:t>
            </a:r>
            <a:r>
              <a:rPr lang="ru-RU" dirty="0"/>
              <a:t> і </a:t>
            </a:r>
            <a:r>
              <a:rPr lang="ru-RU" dirty="0" err="1"/>
              <a:t>напівліжковий</a:t>
            </a:r>
            <a:r>
              <a:rPr lang="ru-RU" i="1" dirty="0"/>
              <a:t> </a:t>
            </a:r>
            <a:r>
              <a:rPr lang="ru-RU" dirty="0"/>
              <a:t>режим.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: ЛФК, </a:t>
            </a:r>
            <a:r>
              <a:rPr lang="ru-RU" dirty="0" err="1"/>
              <a:t>лікувальний</a:t>
            </a:r>
            <a:r>
              <a:rPr lang="ru-RU" dirty="0"/>
              <a:t> </a:t>
            </a:r>
            <a:r>
              <a:rPr lang="ru-RU" dirty="0" err="1"/>
              <a:t>масаж</a:t>
            </a:r>
            <a:r>
              <a:rPr lang="ru-RU" dirty="0"/>
              <a:t>, </a:t>
            </a:r>
            <a:r>
              <a:rPr lang="ru-RU" dirty="0" err="1"/>
              <a:t>фізіотерапію</a:t>
            </a:r>
            <a:r>
              <a:rPr lang="ru-RU" dirty="0"/>
              <a:t>. </a:t>
            </a:r>
            <a:endParaRPr lang="ru-RU" dirty="0" smtClean="0"/>
          </a:p>
          <a:p>
            <a:pPr marL="0" lvl="0" indent="0" algn="just">
              <a:buNone/>
            </a:pPr>
            <a:r>
              <a:rPr lang="ru-RU" dirty="0"/>
              <a:t>	</a:t>
            </a:r>
            <a:r>
              <a:rPr lang="ru-RU" dirty="0" err="1" smtClean="0"/>
              <a:t>Лікувальну</a:t>
            </a:r>
            <a:r>
              <a:rPr lang="ru-RU" dirty="0" smtClean="0"/>
              <a:t> </a:t>
            </a:r>
            <a:r>
              <a:rPr lang="ru-RU" dirty="0" err="1"/>
              <a:t>фізичну</a:t>
            </a:r>
            <a:r>
              <a:rPr lang="ru-RU" dirty="0"/>
              <a:t> культуру </a:t>
            </a:r>
            <a:r>
              <a:rPr lang="ru-RU" dirty="0" err="1"/>
              <a:t>призначають</a:t>
            </a:r>
            <a:r>
              <a:rPr lang="ru-RU" dirty="0"/>
              <a:t> у </a:t>
            </a:r>
            <a:r>
              <a:rPr lang="ru-RU" dirty="0" err="1"/>
              <a:t>підгострий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ЛФК </a:t>
            </a:r>
            <a:r>
              <a:rPr lang="ru-RU" dirty="0" err="1"/>
              <a:t>застосовують</a:t>
            </a:r>
            <a:r>
              <a:rPr lang="ru-RU" dirty="0"/>
              <a:t> у два </a:t>
            </a:r>
            <a:r>
              <a:rPr lang="ru-RU" dirty="0" err="1"/>
              <a:t>періоди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</a:t>
            </a:r>
            <a:r>
              <a:rPr lang="ru-RU" i="1" dirty="0" err="1"/>
              <a:t>Завдання</a:t>
            </a:r>
            <a:r>
              <a:rPr lang="ru-RU" i="1" dirty="0"/>
              <a:t> ЛФК у І </a:t>
            </a:r>
            <a:r>
              <a:rPr lang="ru-RU" i="1" dirty="0" err="1"/>
              <a:t>період</a:t>
            </a:r>
            <a:r>
              <a:rPr lang="ru-RU" i="1" dirty="0"/>
              <a:t> при </a:t>
            </a:r>
            <a:r>
              <a:rPr lang="ru-RU" i="1" dirty="0" err="1"/>
              <a:t>деформуючих</a:t>
            </a:r>
            <a:r>
              <a:rPr lang="ru-RU" i="1" dirty="0"/>
              <a:t> артрозах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575" y="1826600"/>
            <a:ext cx="8568952" cy="4997152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dirty="0" err="1" smtClean="0"/>
              <a:t>розвантаження</a:t>
            </a:r>
            <a:r>
              <a:rPr lang="ru-RU" dirty="0" smtClean="0"/>
              <a:t> </a:t>
            </a:r>
            <a:r>
              <a:rPr lang="ru-RU" dirty="0" err="1"/>
              <a:t>пошкодженого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,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суглобової</a:t>
            </a:r>
            <a:r>
              <a:rPr lang="ru-RU" dirty="0"/>
              <a:t> </a:t>
            </a:r>
            <a:r>
              <a:rPr lang="ru-RU" dirty="0" err="1"/>
              <a:t>щілини</a:t>
            </a:r>
            <a:r>
              <a:rPr lang="ru-RU" dirty="0"/>
              <a:t>, </a:t>
            </a:r>
            <a:r>
              <a:rPr lang="ru-RU" dirty="0" err="1"/>
              <a:t>зменшення</a:t>
            </a:r>
            <a:r>
              <a:rPr lang="ru-RU" dirty="0"/>
              <a:t> болю;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крово</a:t>
            </a:r>
            <a:r>
              <a:rPr lang="ru-RU" dirty="0"/>
              <a:t>- та </a:t>
            </a:r>
            <a:r>
              <a:rPr lang="ru-RU" dirty="0" err="1"/>
              <a:t>лімфообігу</a:t>
            </a:r>
            <a:r>
              <a:rPr lang="ru-RU" dirty="0"/>
              <a:t>, </a:t>
            </a:r>
            <a:r>
              <a:rPr lang="ru-RU" dirty="0" err="1"/>
              <a:t>трофічних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 </a:t>
            </a:r>
            <a:r>
              <a:rPr lang="ru-RU" dirty="0" err="1"/>
              <a:t>пошкодженому</a:t>
            </a:r>
            <a:r>
              <a:rPr lang="ru-RU" dirty="0"/>
              <a:t> </a:t>
            </a:r>
            <a:r>
              <a:rPr lang="ru-RU" dirty="0" err="1"/>
              <a:t>суглобі</a:t>
            </a:r>
            <a:r>
              <a:rPr lang="ru-RU" dirty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/>
              <a:t>розслаблення</a:t>
            </a:r>
            <a:r>
              <a:rPr lang="ru-RU" dirty="0" smtClean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усунення</a:t>
            </a:r>
            <a:r>
              <a:rPr lang="ru-RU" dirty="0"/>
              <a:t> контрактур і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 smtClean="0"/>
              <a:t>амплітуди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/>
              <a:t>: </a:t>
            </a:r>
            <a:r>
              <a:rPr lang="ru-RU" dirty="0" err="1"/>
              <a:t>формуваня</a:t>
            </a:r>
            <a:r>
              <a:rPr lang="ru-RU" dirty="0"/>
              <a:t> </a:t>
            </a:r>
            <a:r>
              <a:rPr lang="ru-RU" dirty="0" err="1"/>
              <a:t>тимчасових</a:t>
            </a:r>
            <a:r>
              <a:rPr lang="ru-RU" dirty="0"/>
              <a:t> </a:t>
            </a:r>
            <a:r>
              <a:rPr lang="ru-RU" dirty="0" err="1"/>
              <a:t>компенсацій</a:t>
            </a:r>
            <a:r>
              <a:rPr lang="ru-RU" dirty="0"/>
              <a:t> і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тонусу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" y="127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cs typeface="Times New Roman" pitchFamily="18" charset="0"/>
              </a:rPr>
              <a:t>ознаки правильної постави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80" y="1340768"/>
            <a:ext cx="885720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	</a:t>
            </a:r>
            <a:r>
              <a:rPr lang="ru-RU" sz="2000" i="1" dirty="0" err="1" smtClean="0"/>
              <a:t>Характерними</a:t>
            </a:r>
            <a:r>
              <a:rPr lang="ru-RU" sz="2000" i="1" dirty="0" smtClean="0"/>
              <a:t> </a:t>
            </a:r>
            <a:r>
              <a:rPr lang="ru-RU" sz="2000" i="1" dirty="0" err="1"/>
              <a:t>ознаками</a:t>
            </a:r>
            <a:r>
              <a:rPr lang="ru-RU" sz="2000" i="1" dirty="0"/>
              <a:t> </a:t>
            </a:r>
            <a:r>
              <a:rPr lang="ru-RU" sz="2000" i="1" dirty="0" err="1"/>
              <a:t>правильної</a:t>
            </a:r>
            <a:r>
              <a:rPr lang="ru-RU" sz="2000" i="1" dirty="0"/>
              <a:t> </a:t>
            </a:r>
            <a:r>
              <a:rPr lang="ru-RU" sz="2000" i="1" dirty="0" err="1"/>
              <a:t>постави</a:t>
            </a:r>
            <a:r>
              <a:rPr lang="ru-RU" sz="2000" i="1" dirty="0"/>
              <a:t> є:</a:t>
            </a:r>
            <a:endParaRPr lang="ru-RU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err="1" smtClean="0"/>
              <a:t>розташування</a:t>
            </a:r>
            <a:r>
              <a:rPr lang="ru-RU" sz="2000" dirty="0" smtClean="0"/>
              <a:t> </a:t>
            </a:r>
            <a:r>
              <a:rPr lang="ru-RU" sz="2000" dirty="0" err="1"/>
              <a:t>голови</a:t>
            </a:r>
            <a:r>
              <a:rPr lang="ru-RU" sz="2000" dirty="0"/>
              <a:t> (лоб і </a:t>
            </a:r>
            <a:r>
              <a:rPr lang="ru-RU" sz="2000" dirty="0" err="1"/>
              <a:t>підборіддя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в </a:t>
            </a:r>
            <a:r>
              <a:rPr lang="ru-RU" sz="2000" dirty="0" err="1"/>
              <a:t>одній</a:t>
            </a:r>
            <a:r>
              <a:rPr lang="ru-RU" sz="2000" dirty="0"/>
              <a:t> </a:t>
            </a:r>
            <a:r>
              <a:rPr lang="ru-RU" sz="2000" dirty="0" err="1" smtClean="0"/>
              <a:t>прямій</a:t>
            </a:r>
            <a:r>
              <a:rPr lang="ru-RU" sz="2000" dirty="0" smtClean="0"/>
              <a:t> </a:t>
            </a:r>
            <a:r>
              <a:rPr lang="ru-RU" sz="2000" dirty="0" err="1"/>
              <a:t>площині</a:t>
            </a:r>
            <a:r>
              <a:rPr lang="ru-RU" sz="2000" dirty="0"/>
              <a:t>, </a:t>
            </a:r>
            <a:r>
              <a:rPr lang="ru-RU" sz="2000" dirty="0" err="1"/>
              <a:t>перпендикулярній</a:t>
            </a:r>
            <a:r>
              <a:rPr lang="ru-RU" sz="2000" dirty="0"/>
              <a:t> до </a:t>
            </a:r>
            <a:r>
              <a:rPr lang="ru-RU" sz="2000" dirty="0" err="1"/>
              <a:t>підлоги</a:t>
            </a:r>
            <a:r>
              <a:rPr lang="ru-RU" sz="2000" dirty="0"/>
              <a:t>, а </a:t>
            </a:r>
            <a:r>
              <a:rPr lang="ru-RU" sz="2000" dirty="0" smtClean="0"/>
              <a:t>мочки </a:t>
            </a:r>
            <a:r>
              <a:rPr lang="ru-RU" sz="2000" dirty="0" err="1"/>
              <a:t>вух</a:t>
            </a:r>
            <a:r>
              <a:rPr lang="ru-RU" sz="2000" dirty="0"/>
              <a:t> </a:t>
            </a:r>
            <a:r>
              <a:rPr lang="ru-RU" sz="2000" dirty="0" err="1"/>
              <a:t>розташовані</a:t>
            </a:r>
            <a:r>
              <a:rPr lang="ru-RU" sz="2000" dirty="0"/>
              <a:t> на одному </a:t>
            </a:r>
            <a:r>
              <a:rPr lang="ru-RU" sz="2000" dirty="0" err="1"/>
              <a:t>рівні</a:t>
            </a:r>
            <a:r>
              <a:rPr lang="ru-RU" sz="2000" dirty="0"/>
              <a:t>);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000" dirty="0" err="1"/>
              <a:t>симетричність</a:t>
            </a:r>
            <a:r>
              <a:rPr lang="ru-RU" sz="2000" dirty="0"/>
              <a:t> </a:t>
            </a:r>
            <a:r>
              <a:rPr lang="ru-RU" sz="2000" dirty="0" err="1"/>
              <a:t>плечового</a:t>
            </a:r>
            <a:r>
              <a:rPr lang="ru-RU" sz="2000" dirty="0"/>
              <a:t> поясу (</a:t>
            </a:r>
            <a:r>
              <a:rPr lang="ru-RU" sz="2000" dirty="0" err="1"/>
              <a:t>плечі</a:t>
            </a:r>
            <a:r>
              <a:rPr lang="ru-RU" sz="2000" dirty="0"/>
              <a:t> </a:t>
            </a:r>
            <a:r>
              <a:rPr lang="ru-RU" sz="2000" dirty="0" err="1"/>
              <a:t>опущені</a:t>
            </a:r>
            <a:r>
              <a:rPr lang="ru-RU" sz="2000" dirty="0"/>
              <a:t>, </a:t>
            </a:r>
            <a:r>
              <a:rPr lang="ru-RU" sz="2000" dirty="0" err="1"/>
              <a:t>дещо</a:t>
            </a:r>
            <a:r>
              <a:rPr lang="ru-RU" sz="2000" dirty="0"/>
              <a:t> </a:t>
            </a:r>
            <a:r>
              <a:rPr lang="ru-RU" sz="2000" dirty="0" err="1"/>
              <a:t>відведені</a:t>
            </a:r>
            <a:r>
              <a:rPr lang="ru-RU" sz="2000" dirty="0"/>
              <a:t> назад і </a:t>
            </a:r>
            <a:r>
              <a:rPr lang="ru-RU" sz="2000" dirty="0" err="1"/>
              <a:t>знаходяться</a:t>
            </a:r>
            <a:r>
              <a:rPr lang="ru-RU" sz="2000" dirty="0"/>
              <a:t> на </a:t>
            </a:r>
            <a:r>
              <a:rPr lang="ru-RU" sz="2000" dirty="0" err="1"/>
              <a:t>одній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, </a:t>
            </a:r>
            <a:r>
              <a:rPr lang="ru-RU" sz="2000" dirty="0" err="1"/>
              <a:t>паралельній</a:t>
            </a:r>
            <a:r>
              <a:rPr lang="ru-RU" sz="2000" dirty="0"/>
              <a:t> </a:t>
            </a:r>
            <a:r>
              <a:rPr lang="ru-RU" sz="2000" dirty="0" err="1"/>
              <a:t>підлозі</a:t>
            </a:r>
            <a:r>
              <a:rPr lang="ru-RU" sz="2000" dirty="0"/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 </a:t>
            </a:r>
            <a:r>
              <a:rPr lang="ru-RU" sz="2000" dirty="0" err="1" smtClean="0"/>
              <a:t>симетричність</a:t>
            </a:r>
            <a:r>
              <a:rPr lang="ru-RU" sz="2000" dirty="0" smtClean="0"/>
              <a:t> </a:t>
            </a:r>
            <a:r>
              <a:rPr lang="ru-RU" sz="2000" dirty="0" err="1"/>
              <a:t>обох</a:t>
            </a:r>
            <a:r>
              <a:rPr lang="ru-RU" sz="2000" dirty="0"/>
              <a:t> лопаток (</a:t>
            </a:r>
            <a:r>
              <a:rPr lang="ru-RU" sz="2000" dirty="0" err="1"/>
              <a:t>нижні</a:t>
            </a:r>
            <a:r>
              <a:rPr lang="ru-RU" sz="2000" dirty="0"/>
              <a:t> кути лопаток </a:t>
            </a:r>
            <a:r>
              <a:rPr lang="ru-RU" sz="2000" dirty="0" err="1"/>
              <a:t>розташовані</a:t>
            </a:r>
            <a:r>
              <a:rPr lang="ru-RU" sz="2000" dirty="0"/>
              <a:t> на одному </a:t>
            </a:r>
            <a:r>
              <a:rPr lang="ru-RU" sz="2000" dirty="0" err="1"/>
              <a:t>рівні</a:t>
            </a:r>
            <a:r>
              <a:rPr lang="ru-RU" sz="2000" dirty="0"/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 </a:t>
            </a:r>
            <a:r>
              <a:rPr lang="ru-RU" sz="2000" dirty="0" err="1" smtClean="0"/>
              <a:t>однакова</a:t>
            </a:r>
            <a:r>
              <a:rPr lang="ru-RU" sz="2000" dirty="0" smtClean="0"/>
              <a:t> </a:t>
            </a:r>
            <a:r>
              <a:rPr lang="ru-RU" sz="2000" dirty="0" err="1"/>
              <a:t>довжина</a:t>
            </a:r>
            <a:r>
              <a:rPr lang="ru-RU" sz="2000" dirty="0"/>
              <a:t> рук і </a:t>
            </a:r>
            <a:r>
              <a:rPr lang="ru-RU" sz="2000" dirty="0" err="1"/>
              <a:t>ніг</a:t>
            </a:r>
            <a:r>
              <a:rPr lang="ru-RU" sz="2000" dirty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err="1" smtClean="0"/>
              <a:t>однакова</a:t>
            </a:r>
            <a:r>
              <a:rPr lang="ru-RU" sz="2000" dirty="0" smtClean="0"/>
              <a:t> </a:t>
            </a:r>
            <a:r>
              <a:rPr lang="ru-RU" sz="2000" dirty="0"/>
              <a:t>форма </a:t>
            </a:r>
            <a:r>
              <a:rPr lang="ru-RU" sz="2000" dirty="0" err="1"/>
              <a:t>трикутників</a:t>
            </a:r>
            <a:r>
              <a:rPr lang="ru-RU" sz="2000" dirty="0"/>
              <a:t> </a:t>
            </a:r>
            <a:r>
              <a:rPr lang="ru-RU" sz="2000" dirty="0" err="1"/>
              <a:t>талії</a:t>
            </a:r>
            <a:r>
              <a:rPr lang="ru-RU" sz="2000" dirty="0"/>
              <a:t> - простору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утворюються</a:t>
            </a:r>
            <a:r>
              <a:rPr lang="ru-RU" sz="2000" dirty="0"/>
              <a:t> боковою </a:t>
            </a:r>
            <a:r>
              <a:rPr lang="ru-RU" sz="2000" dirty="0" err="1"/>
              <a:t>поверхнею</a:t>
            </a:r>
            <a:r>
              <a:rPr lang="ru-RU" sz="2000" dirty="0"/>
              <a:t> </a:t>
            </a:r>
            <a:r>
              <a:rPr lang="ru-RU" sz="2000" dirty="0" err="1"/>
              <a:t>тулуба</a:t>
            </a:r>
            <a:r>
              <a:rPr lang="ru-RU" sz="2000" dirty="0"/>
              <a:t> та </a:t>
            </a:r>
            <a:r>
              <a:rPr lang="ru-RU" sz="2000" dirty="0" err="1"/>
              <a:t>внутрішньою</a:t>
            </a:r>
            <a:r>
              <a:rPr lang="ru-RU" sz="2000" dirty="0"/>
              <a:t> </a:t>
            </a:r>
            <a:r>
              <a:rPr lang="ru-RU" sz="2000" dirty="0" err="1"/>
              <a:t>поверхнею</a:t>
            </a:r>
            <a:r>
              <a:rPr lang="ru-RU" sz="2000" dirty="0"/>
              <a:t> </a:t>
            </a:r>
            <a:r>
              <a:rPr lang="ru-RU" sz="2000" dirty="0" err="1"/>
              <a:t>опущених</a:t>
            </a:r>
            <a:r>
              <a:rPr lang="ru-RU" sz="2000" dirty="0"/>
              <a:t> рук;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err="1" smtClean="0"/>
              <a:t>симетричне</a:t>
            </a:r>
            <a:r>
              <a:rPr lang="ru-RU" sz="2000" dirty="0" smtClean="0"/>
              <a:t> </a:t>
            </a:r>
            <a:r>
              <a:rPr lang="ru-RU" sz="2000" dirty="0" err="1"/>
              <a:t>розташування</a:t>
            </a:r>
            <a:r>
              <a:rPr lang="ru-RU" sz="2000" dirty="0"/>
              <a:t> тазу (</a:t>
            </a:r>
            <a:r>
              <a:rPr lang="ru-RU" sz="2000" dirty="0" err="1"/>
              <a:t>гребені</a:t>
            </a:r>
            <a:r>
              <a:rPr lang="ru-RU" sz="2000" dirty="0"/>
              <a:t> </a:t>
            </a:r>
            <a:r>
              <a:rPr lang="ru-RU" sz="2000" dirty="0" err="1"/>
              <a:t>клубових</a:t>
            </a:r>
            <a:r>
              <a:rPr lang="ru-RU" sz="2000" dirty="0"/>
              <a:t> </a:t>
            </a:r>
            <a:r>
              <a:rPr lang="ru-RU" sz="2000" dirty="0" err="1"/>
              <a:t>кісток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на одному </a:t>
            </a:r>
            <a:r>
              <a:rPr lang="ru-RU" sz="2000" dirty="0" err="1"/>
              <a:t>рівні</a:t>
            </a:r>
            <a:r>
              <a:rPr lang="ru-RU" sz="2000" dirty="0"/>
              <a:t>; </a:t>
            </a:r>
            <a:r>
              <a:rPr lang="ru-RU" sz="2000" dirty="0" err="1"/>
              <a:t>сідничні</a:t>
            </a:r>
            <a:r>
              <a:rPr lang="ru-RU" sz="2000" dirty="0"/>
              <a:t> складки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розташовані</a:t>
            </a:r>
            <a:r>
              <a:rPr lang="ru-RU" sz="2000" dirty="0"/>
              <a:t> на одному </a:t>
            </a:r>
            <a:r>
              <a:rPr lang="ru-RU" sz="2000" dirty="0" err="1"/>
              <a:t>рівні</a:t>
            </a:r>
            <a:r>
              <a:rPr lang="ru-RU" sz="2000" dirty="0"/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err="1" smtClean="0"/>
              <a:t>помірно</a:t>
            </a:r>
            <a:r>
              <a:rPr lang="ru-RU" sz="2000" dirty="0" smtClean="0"/>
              <a:t> </a:t>
            </a:r>
            <a:r>
              <a:rPr lang="ru-RU" sz="2000" dirty="0" err="1"/>
              <a:t>окреслені</a:t>
            </a:r>
            <a:r>
              <a:rPr lang="ru-RU" sz="2000" dirty="0"/>
              <a:t> </a:t>
            </a:r>
            <a:r>
              <a:rPr lang="ru-RU" sz="2000" dirty="0" err="1"/>
              <a:t>фізіологічні</a:t>
            </a:r>
            <a:r>
              <a:rPr lang="ru-RU" sz="2000" dirty="0"/>
              <a:t> </a:t>
            </a:r>
            <a:r>
              <a:rPr lang="ru-RU" sz="2000" dirty="0" err="1"/>
              <a:t>вигини</a:t>
            </a:r>
            <a:r>
              <a:rPr lang="ru-RU" sz="2000" dirty="0"/>
              <a:t> хребтового </a:t>
            </a:r>
            <a:r>
              <a:rPr lang="ru-RU" sz="2000" dirty="0" err="1"/>
              <a:t>стовпа</a:t>
            </a:r>
            <a:r>
              <a:rPr lang="ru-RU" sz="2000" dirty="0"/>
              <a:t> (</a:t>
            </a:r>
            <a:r>
              <a:rPr lang="ru-RU" sz="2000" dirty="0" err="1"/>
              <a:t>живіт</a:t>
            </a:r>
            <a:r>
              <a:rPr lang="ru-RU" sz="2000" dirty="0"/>
              <a:t> </a:t>
            </a:r>
            <a:r>
              <a:rPr lang="ru-RU" sz="2000" dirty="0" err="1"/>
              <a:t>злегка</a:t>
            </a:r>
            <a:r>
              <a:rPr lang="ru-RU" sz="2000" dirty="0"/>
              <a:t> </a:t>
            </a:r>
            <a:r>
              <a:rPr lang="ru-RU" sz="2000" dirty="0" err="1"/>
              <a:t>підтягнутий</a:t>
            </a:r>
            <a:r>
              <a:rPr lang="ru-RU" sz="2000" dirty="0"/>
              <a:t>, груди </a:t>
            </a:r>
            <a:r>
              <a:rPr lang="ru-RU" sz="2000" dirty="0" err="1"/>
              <a:t>незначно</a:t>
            </a:r>
            <a:r>
              <a:rPr lang="ru-RU" sz="2000" dirty="0"/>
              <a:t> </a:t>
            </a:r>
            <a:r>
              <a:rPr lang="ru-RU" sz="2000" dirty="0" err="1"/>
              <a:t>виступають</a:t>
            </a:r>
            <a:r>
              <a:rPr lang="ru-RU" sz="2000" dirty="0"/>
              <a:t> </a:t>
            </a:r>
            <a:r>
              <a:rPr lang="ru-RU" sz="2000" dirty="0" err="1"/>
              <a:t>уперед</a:t>
            </a:r>
            <a:r>
              <a:rPr lang="ru-RU" sz="2000" dirty="0"/>
              <a:t>, </a:t>
            </a:r>
            <a:r>
              <a:rPr lang="ru-RU" sz="2000" dirty="0" err="1"/>
              <a:t>лордози</a:t>
            </a:r>
            <a:r>
              <a:rPr lang="ru-RU" sz="2000" dirty="0"/>
              <a:t> </a:t>
            </a:r>
            <a:r>
              <a:rPr lang="ru-RU" sz="2000" dirty="0" err="1"/>
              <a:t>шийного</a:t>
            </a:r>
            <a:r>
              <a:rPr lang="ru-RU" sz="2000" dirty="0"/>
              <a:t> та </a:t>
            </a:r>
            <a:r>
              <a:rPr lang="ru-RU" sz="2000" dirty="0" err="1"/>
              <a:t>поперекового</a:t>
            </a:r>
            <a:r>
              <a:rPr lang="ru-RU" sz="2000" dirty="0"/>
              <a:t> </a:t>
            </a:r>
            <a:r>
              <a:rPr lang="ru-RU" sz="2000" dirty="0" err="1"/>
              <a:t>відділів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, </a:t>
            </a:r>
            <a:r>
              <a:rPr lang="ru-RU" sz="2000" dirty="0" err="1"/>
              <a:t>відповідно</a:t>
            </a:r>
            <a:r>
              <a:rPr lang="ru-RU" sz="2000" dirty="0"/>
              <a:t>, у межах до 2 та до 5 см);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 </a:t>
            </a:r>
            <a:r>
              <a:rPr lang="ru-RU" sz="2000" dirty="0" smtClean="0"/>
              <a:t>ноги </a:t>
            </a:r>
            <a:r>
              <a:rPr lang="ru-RU" sz="2000" dirty="0"/>
              <a:t>в </a:t>
            </a:r>
            <a:r>
              <a:rPr lang="ru-RU" sz="2000" dirty="0" err="1"/>
              <a:t>положенні</a:t>
            </a:r>
            <a:r>
              <a:rPr lang="ru-RU" sz="2000" dirty="0"/>
              <a:t> стоячи </a:t>
            </a:r>
            <a:r>
              <a:rPr lang="ru-RU" sz="2000" dirty="0" err="1"/>
              <a:t>помірно</a:t>
            </a:r>
            <a:r>
              <a:rPr lang="ru-RU" sz="2000" dirty="0"/>
              <a:t> </a:t>
            </a:r>
            <a:r>
              <a:rPr lang="ru-RU" sz="2000" dirty="0" err="1"/>
              <a:t>розігнуті</a:t>
            </a:r>
            <a:r>
              <a:rPr lang="ru-RU" sz="2000" dirty="0"/>
              <a:t> в </a:t>
            </a:r>
            <a:r>
              <a:rPr lang="ru-RU" sz="2000" dirty="0" err="1"/>
              <a:t>кульшових</a:t>
            </a:r>
            <a:r>
              <a:rPr lang="ru-RU" sz="2000" dirty="0"/>
              <a:t> і </a:t>
            </a:r>
            <a:r>
              <a:rPr lang="ru-RU" sz="2000" dirty="0" err="1"/>
              <a:t>колінних</a:t>
            </a:r>
            <a:r>
              <a:rPr lang="ru-RU" sz="2000" dirty="0"/>
              <a:t> </a:t>
            </a:r>
            <a:r>
              <a:rPr lang="ru-RU" sz="2000" dirty="0" err="1"/>
              <a:t>суглобах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6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</a:t>
            </a:r>
            <a:r>
              <a:rPr lang="ru-RU" i="1" dirty="0" err="1"/>
              <a:t>Завдання</a:t>
            </a:r>
            <a:r>
              <a:rPr lang="ru-RU" i="1" dirty="0"/>
              <a:t> ЛФК у </a:t>
            </a:r>
            <a:r>
              <a:rPr lang="ru-RU" i="1" dirty="0" smtClean="0"/>
              <a:t>ІІ </a:t>
            </a:r>
            <a:r>
              <a:rPr lang="ru-RU" i="1" dirty="0" err="1"/>
              <a:t>період</a:t>
            </a:r>
            <a:r>
              <a:rPr lang="ru-RU" i="1" dirty="0"/>
              <a:t> при </a:t>
            </a:r>
            <a:r>
              <a:rPr lang="ru-RU" i="1" dirty="0" err="1"/>
              <a:t>деформуючих</a:t>
            </a:r>
            <a:r>
              <a:rPr lang="ru-RU" i="1" dirty="0"/>
              <a:t> артрозах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3285" y="2060848"/>
            <a:ext cx="8568952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/>
              <a:t>	У ІІ </a:t>
            </a:r>
            <a:r>
              <a:rPr lang="ru-RU" i="1" dirty="0" err="1"/>
              <a:t>період</a:t>
            </a:r>
            <a:r>
              <a:rPr lang="ru-RU" i="1" dirty="0"/>
              <a:t> </a:t>
            </a:r>
            <a:r>
              <a:rPr lang="ru-RU" i="1" dirty="0" err="1"/>
              <a:t>завдання</a:t>
            </a:r>
            <a:r>
              <a:rPr lang="ru-RU" i="1" dirty="0"/>
              <a:t> ЛФК </a:t>
            </a:r>
            <a:r>
              <a:rPr lang="ru-RU" i="1" dirty="0" err="1"/>
              <a:t>доповнюються</a:t>
            </a:r>
            <a:r>
              <a:rPr lang="ru-RU" i="1" dirty="0"/>
              <a:t> такими:</a:t>
            </a:r>
            <a:endParaRPr lang="ru-RU" dirty="0"/>
          </a:p>
          <a:p>
            <a:pPr lvl="0" algn="just">
              <a:buFont typeface="Wingdings" pitchFamily="2" charset="2"/>
              <a:buChar char="ü"/>
            </a:pP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/>
              <a:t>атрофії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м'язово-зв'язкового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</a:t>
            </a:r>
            <a:r>
              <a:rPr lang="ru-RU" dirty="0" err="1"/>
              <a:t>пошкодженого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/>
              <a:t>нормалізації</a:t>
            </a: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компенсацій</a:t>
            </a:r>
            <a:r>
              <a:rPr lang="ru-RU" dirty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/>
              <a:t>дефектів</a:t>
            </a:r>
            <a:r>
              <a:rPr lang="ru-RU" dirty="0"/>
              <a:t> </a:t>
            </a:r>
            <a:r>
              <a:rPr lang="ru-RU" dirty="0" err="1"/>
              <a:t>постави</a:t>
            </a:r>
            <a:r>
              <a:rPr lang="ru-RU" dirty="0"/>
              <a:t> і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остеохондроз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575" y="1826600"/>
            <a:ext cx="8808913" cy="268252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	</a:t>
            </a:r>
            <a:r>
              <a:rPr lang="ru-RU" i="1" dirty="0"/>
              <a:t>Остеохондроз хребта </a:t>
            </a:r>
            <a:r>
              <a:rPr lang="ru-RU" dirty="0"/>
              <a:t>-</a:t>
            </a:r>
            <a:r>
              <a:rPr lang="ru-RU" i="1" dirty="0"/>
              <a:t> </a:t>
            </a:r>
            <a:r>
              <a:rPr lang="ru-RU" dirty="0"/>
              <a:t>дегенеративно-</a:t>
            </a:r>
            <a:r>
              <a:rPr lang="ru-RU" dirty="0" err="1"/>
              <a:t>дистрофічні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i="1" dirty="0"/>
              <a:t> </a:t>
            </a:r>
            <a:r>
              <a:rPr lang="ru-RU" dirty="0" err="1"/>
              <a:t>міжхребцевих</a:t>
            </a:r>
            <a:r>
              <a:rPr lang="ru-RU" dirty="0"/>
              <a:t> </a:t>
            </a:r>
            <a:r>
              <a:rPr lang="ru-RU" dirty="0" err="1"/>
              <a:t>дисків</a:t>
            </a:r>
            <a:r>
              <a:rPr lang="ru-RU" dirty="0"/>
              <a:t> з </a:t>
            </a:r>
            <a:r>
              <a:rPr lang="ru-RU" dirty="0" err="1"/>
              <a:t>наступними</a:t>
            </a:r>
            <a:r>
              <a:rPr lang="ru-RU" dirty="0"/>
              <a:t> </a:t>
            </a:r>
            <a:r>
              <a:rPr lang="ru-RU" dirty="0" err="1"/>
              <a:t>пошкодженнями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хребців</a:t>
            </a:r>
            <a:r>
              <a:rPr lang="ru-RU" dirty="0"/>
              <a:t>, </a:t>
            </a:r>
            <a:r>
              <a:rPr lang="ru-RU" dirty="0" err="1"/>
              <a:t>міжхребцевих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 і </a:t>
            </a:r>
            <a:r>
              <a:rPr lang="ru-RU" dirty="0" err="1"/>
              <a:t>зв</a:t>
            </a:r>
            <a:r>
              <a:rPr lang="ru-RU" dirty="0"/>
              <a:t>' </a:t>
            </a:r>
            <a:r>
              <a:rPr lang="ru-RU" dirty="0" err="1"/>
              <a:t>язкового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пошкоджуються</a:t>
            </a:r>
            <a:r>
              <a:rPr lang="ru-RU" dirty="0"/>
              <a:t> </a:t>
            </a:r>
            <a:r>
              <a:rPr lang="ru-RU" dirty="0" err="1"/>
              <a:t>міжхребцеві</a:t>
            </a:r>
            <a:r>
              <a:rPr lang="ru-RU" dirty="0"/>
              <a:t> диски,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навантажуються</a:t>
            </a:r>
            <a:r>
              <a:rPr lang="ru-RU" dirty="0"/>
              <a:t>, </a:t>
            </a:r>
            <a:r>
              <a:rPr lang="ru-RU" dirty="0" err="1"/>
              <a:t>нижньопоперекові</a:t>
            </a:r>
            <a:r>
              <a:rPr lang="ru-RU" dirty="0"/>
              <a:t> та </a:t>
            </a:r>
            <a:r>
              <a:rPr lang="ru-RU" dirty="0" err="1"/>
              <a:t>нижньошийні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остеохондроз хребта </a:t>
            </a:r>
            <a:r>
              <a:rPr lang="ru-RU" dirty="0" err="1"/>
              <a:t>проявляється</a:t>
            </a:r>
            <a:r>
              <a:rPr lang="ru-RU" dirty="0"/>
              <a:t> </a:t>
            </a:r>
            <a:r>
              <a:rPr lang="ru-RU" dirty="0" err="1"/>
              <a:t>швидкою</a:t>
            </a:r>
            <a:r>
              <a:rPr lang="ru-RU" dirty="0"/>
              <a:t> </a:t>
            </a:r>
            <a:r>
              <a:rPr lang="ru-RU" dirty="0" err="1"/>
              <a:t>втомлюваністю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спини</a:t>
            </a:r>
            <a:r>
              <a:rPr lang="ru-RU" dirty="0"/>
              <a:t>, </a:t>
            </a:r>
            <a:r>
              <a:rPr lang="ru-RU" dirty="0" err="1"/>
              <a:t>болем</a:t>
            </a:r>
            <a:r>
              <a:rPr lang="ru-RU" dirty="0"/>
              <a:t> при </a:t>
            </a:r>
            <a:r>
              <a:rPr lang="ru-RU" dirty="0" err="1"/>
              <a:t>тривалому</a:t>
            </a:r>
            <a:r>
              <a:rPr lang="ru-RU" dirty="0"/>
              <a:t> статичному </a:t>
            </a:r>
            <a:r>
              <a:rPr lang="ru-RU" dirty="0" err="1"/>
              <a:t>навантаженні</a:t>
            </a:r>
            <a:r>
              <a:rPr lang="ru-RU" dirty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супроводжують</a:t>
            </a:r>
            <a:r>
              <a:rPr lang="ru-RU" dirty="0"/>
              <a:t> </a:t>
            </a:r>
            <a:r>
              <a:rPr lang="ru-RU" dirty="0" err="1"/>
              <a:t>наростаючий</a:t>
            </a:r>
            <a:r>
              <a:rPr lang="ru-RU" dirty="0"/>
              <a:t> </a:t>
            </a:r>
            <a:r>
              <a:rPr lang="ru-RU" dirty="0" err="1"/>
              <a:t>місцевий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в </a:t>
            </a:r>
            <a:r>
              <a:rPr lang="ru-RU" dirty="0" err="1"/>
              <a:t>пошкодженому</a:t>
            </a:r>
            <a:r>
              <a:rPr lang="ru-RU" dirty="0"/>
              <a:t> диску, </a:t>
            </a:r>
            <a:r>
              <a:rPr lang="ru-RU" dirty="0" err="1"/>
              <a:t>невралгічні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,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обмежують</a:t>
            </a:r>
            <a:r>
              <a:rPr lang="ru-RU" dirty="0"/>
              <a:t> </a:t>
            </a:r>
            <a:r>
              <a:rPr lang="ru-RU" dirty="0" err="1"/>
              <a:t>рухливість</a:t>
            </a:r>
            <a:r>
              <a:rPr lang="ru-RU" dirty="0"/>
              <a:t> хребта.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одних </a:t>
            </a:r>
            <a:r>
              <a:rPr lang="ru-RU" dirty="0" err="1"/>
              <a:t>м'язів</a:t>
            </a:r>
            <a:r>
              <a:rPr lang="ru-RU" dirty="0"/>
              <a:t> хребта і </a:t>
            </a:r>
            <a:r>
              <a:rPr lang="ru-RU" dirty="0" err="1"/>
              <a:t>атрофію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рухові</a:t>
            </a:r>
            <a:r>
              <a:rPr lang="ru-RU" dirty="0"/>
              <a:t> та </a:t>
            </a:r>
            <a:r>
              <a:rPr lang="ru-RU" dirty="0" err="1"/>
              <a:t>трофічні</a:t>
            </a:r>
            <a:r>
              <a:rPr lang="ru-RU" dirty="0"/>
              <a:t> </a:t>
            </a:r>
            <a:r>
              <a:rPr lang="ru-RU" dirty="0" err="1"/>
              <a:t>розлади</a:t>
            </a:r>
            <a:r>
              <a:rPr lang="ru-RU" dirty="0"/>
              <a:t>,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постави</a:t>
            </a:r>
            <a:r>
              <a:rPr lang="ru-RU" dirty="0"/>
              <a:t> аж до </a:t>
            </a:r>
            <a:r>
              <a:rPr lang="ru-RU" dirty="0" err="1"/>
              <a:t>сколіозу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Остеохондроз. Лікування остеохондрозу. Симптоми остеохондрозу - Київ,  Львів, Івано-Франківсь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89" y="4032140"/>
            <a:ext cx="5548611" cy="279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остеохондроз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574" y="1826600"/>
            <a:ext cx="8808913" cy="4997152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	</a:t>
            </a:r>
            <a:r>
              <a:rPr lang="ru-RU" dirty="0"/>
              <a:t>При </a:t>
            </a:r>
            <a:r>
              <a:rPr lang="ru-RU" i="1" dirty="0" err="1"/>
              <a:t>ураженні</a:t>
            </a:r>
            <a:r>
              <a:rPr lang="ru-RU" i="1" dirty="0"/>
              <a:t> </a:t>
            </a:r>
            <a:r>
              <a:rPr lang="ru-RU" i="1" dirty="0" err="1"/>
              <a:t>шийного</a:t>
            </a:r>
            <a:r>
              <a:rPr lang="ru-RU" i="1" dirty="0"/>
              <a:t> </a:t>
            </a:r>
            <a:r>
              <a:rPr lang="ru-RU" i="1" dirty="0" err="1"/>
              <a:t>відділу</a:t>
            </a:r>
            <a:r>
              <a:rPr lang="ru-RU" i="1" dirty="0"/>
              <a:t> хребта</a:t>
            </a:r>
            <a:r>
              <a:rPr lang="ru-RU" dirty="0"/>
              <a:t> у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ниючий</a:t>
            </a:r>
            <a:r>
              <a:rPr lang="ru-RU" dirty="0"/>
              <a:t>, </a:t>
            </a:r>
            <a:r>
              <a:rPr lang="ru-RU" dirty="0" err="1"/>
              <a:t>стискуючий</a:t>
            </a:r>
            <a:r>
              <a:rPr lang="ru-RU" dirty="0"/>
              <a:t>, </a:t>
            </a:r>
            <a:r>
              <a:rPr lang="ru-RU" dirty="0" err="1"/>
              <a:t>рвучий</a:t>
            </a:r>
            <a:r>
              <a:rPr lang="ru-RU" dirty="0"/>
              <a:t>, </a:t>
            </a:r>
            <a:r>
              <a:rPr lang="ru-RU" dirty="0" err="1"/>
              <a:t>пекучий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в </a:t>
            </a:r>
            <a:r>
              <a:rPr lang="ru-RU" dirty="0" err="1"/>
              <a:t>задній</a:t>
            </a:r>
            <a:r>
              <a:rPr lang="ru-RU" dirty="0"/>
              <a:t> і </a:t>
            </a:r>
            <a:r>
              <a:rPr lang="ru-RU" dirty="0" err="1"/>
              <a:t>боковій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шиї</a:t>
            </a:r>
            <a:r>
              <a:rPr lang="ru-RU" dirty="0"/>
              <a:t>, </a:t>
            </a:r>
            <a:r>
              <a:rPr lang="ru-RU" dirty="0" err="1"/>
              <a:t>потилиці</a:t>
            </a:r>
            <a:r>
              <a:rPr lang="ru-RU" dirty="0"/>
              <a:t>, </a:t>
            </a:r>
            <a:r>
              <a:rPr lang="ru-RU" dirty="0" err="1"/>
              <a:t>плечі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поширюється</a:t>
            </a:r>
            <a:r>
              <a:rPr lang="ru-RU" dirty="0"/>
              <a:t> на руку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серці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імітує</a:t>
            </a:r>
            <a:r>
              <a:rPr lang="ru-RU" dirty="0"/>
              <a:t> </a:t>
            </a:r>
            <a:r>
              <a:rPr lang="ru-RU" dirty="0" err="1"/>
              <a:t>стенокардію</a:t>
            </a:r>
            <a:r>
              <a:rPr lang="ru-RU" dirty="0"/>
              <a:t>. </a:t>
            </a:r>
            <a:r>
              <a:rPr lang="ru-RU" dirty="0" err="1"/>
              <a:t>Інколи</a:t>
            </a:r>
            <a:r>
              <a:rPr lang="ru-RU" dirty="0"/>
              <a:t> характер болю при </a:t>
            </a:r>
            <a:r>
              <a:rPr lang="ru-RU" dirty="0" err="1"/>
              <a:t>пошкодженні</a:t>
            </a:r>
            <a:r>
              <a:rPr lang="ru-RU" dirty="0"/>
              <a:t> </a:t>
            </a:r>
            <a:r>
              <a:rPr lang="ru-RU" dirty="0" err="1"/>
              <a:t>дисків</a:t>
            </a:r>
            <a:r>
              <a:rPr lang="ru-RU" dirty="0"/>
              <a:t> </a:t>
            </a:r>
            <a:r>
              <a:rPr lang="ru-RU" dirty="0" err="1"/>
              <a:t>середньо</a:t>
            </a:r>
            <a:r>
              <a:rPr lang="ru-RU" dirty="0"/>
              <a:t>-грудного </a:t>
            </a:r>
            <a:r>
              <a:rPr lang="ru-RU" dirty="0" err="1"/>
              <a:t>відділу</a:t>
            </a:r>
            <a:r>
              <a:rPr lang="ru-RU" dirty="0"/>
              <a:t> хребта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при </a:t>
            </a:r>
            <a:r>
              <a:rPr lang="ru-RU" dirty="0" err="1"/>
              <a:t>гастриті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виразковій</a:t>
            </a:r>
            <a:r>
              <a:rPr lang="ru-RU" dirty="0"/>
              <a:t> </a:t>
            </a:r>
            <a:r>
              <a:rPr lang="ru-RU" dirty="0" err="1"/>
              <a:t>хворобі</a:t>
            </a:r>
            <a:r>
              <a:rPr lang="ru-RU" dirty="0"/>
              <a:t> </a:t>
            </a:r>
            <a:r>
              <a:rPr lang="ru-RU" dirty="0" err="1"/>
              <a:t>дванадцятипалої</a:t>
            </a:r>
            <a:r>
              <a:rPr lang="ru-RU" dirty="0"/>
              <a:t> кишки. </a:t>
            </a:r>
            <a:r>
              <a:rPr lang="ru-RU" dirty="0" err="1"/>
              <a:t>Хворі</a:t>
            </a:r>
            <a:r>
              <a:rPr lang="ru-RU" dirty="0"/>
              <a:t> на остеохондроз </a:t>
            </a:r>
            <a:r>
              <a:rPr lang="ru-RU" dirty="0" err="1"/>
              <a:t>шийного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хребта часто </a:t>
            </a:r>
            <a:r>
              <a:rPr lang="ru-RU" dirty="0" err="1"/>
              <a:t>скаржаться</a:t>
            </a:r>
            <a:r>
              <a:rPr lang="ru-RU" dirty="0"/>
              <a:t> на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 smtClean="0"/>
              <a:t>підвищену</a:t>
            </a:r>
            <a:r>
              <a:rPr lang="ru-RU" dirty="0"/>
              <a:t> </a:t>
            </a:r>
            <a:r>
              <a:rPr lang="ru-RU" dirty="0" err="1" smtClean="0"/>
              <a:t>дратівливість</a:t>
            </a:r>
            <a:r>
              <a:rPr lang="ru-RU" dirty="0"/>
              <a:t>, </a:t>
            </a:r>
            <a:r>
              <a:rPr lang="ru-RU" dirty="0" err="1"/>
              <a:t>депресію</a:t>
            </a:r>
            <a:r>
              <a:rPr lang="ru-RU" dirty="0"/>
              <a:t>, </a:t>
            </a:r>
            <a:r>
              <a:rPr lang="ru-RU" dirty="0" err="1"/>
              <a:t>затерпання</a:t>
            </a:r>
            <a:r>
              <a:rPr lang="ru-RU" dirty="0"/>
              <a:t> рук </a:t>
            </a:r>
            <a:r>
              <a:rPr lang="ru-RU" dirty="0" err="1"/>
              <a:t>вночі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вставати</a:t>
            </a:r>
            <a:r>
              <a:rPr lang="ru-RU" dirty="0"/>
              <a:t> і </a:t>
            </a:r>
            <a:r>
              <a:rPr lang="ru-RU" dirty="0" err="1"/>
              <a:t>розминати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 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 </a:t>
            </a:r>
            <a:r>
              <a:rPr lang="ru-RU" i="1" dirty="0" err="1"/>
              <a:t>попереково-крижовому</a:t>
            </a:r>
            <a:r>
              <a:rPr lang="ru-RU" i="1" dirty="0"/>
              <a:t> </a:t>
            </a:r>
            <a:r>
              <a:rPr lang="ru-RU" i="1" dirty="0" err="1"/>
              <a:t>остеохондрозі</a:t>
            </a:r>
            <a:r>
              <a:rPr lang="ru-RU" dirty="0"/>
              <a:t>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скаржаться</a:t>
            </a:r>
            <a:r>
              <a:rPr lang="ru-RU" dirty="0"/>
              <a:t> на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пекучого</a:t>
            </a:r>
            <a:r>
              <a:rPr lang="ru-RU" dirty="0"/>
              <a:t> характеру та </a:t>
            </a:r>
            <a:r>
              <a:rPr lang="ru-RU" dirty="0" err="1"/>
              <a:t>простріли</a:t>
            </a:r>
            <a:r>
              <a:rPr lang="ru-RU" dirty="0"/>
              <a:t> у </a:t>
            </a:r>
            <a:r>
              <a:rPr lang="ru-RU" dirty="0" err="1"/>
              <a:t>попереку</a:t>
            </a:r>
            <a:r>
              <a:rPr lang="ru-RU" dirty="0"/>
              <a:t>, </a:t>
            </a:r>
            <a:r>
              <a:rPr lang="ru-RU" dirty="0" err="1"/>
              <a:t>біль</a:t>
            </a:r>
            <a:r>
              <a:rPr lang="ru-RU" dirty="0"/>
              <a:t> по ходу </a:t>
            </a:r>
            <a:r>
              <a:rPr lang="ru-RU" dirty="0" err="1"/>
              <a:t>сідничного</a:t>
            </a:r>
            <a:r>
              <a:rPr lang="ru-RU" dirty="0"/>
              <a:t> нерва, </a:t>
            </a:r>
            <a:r>
              <a:rPr lang="ru-RU" dirty="0" err="1"/>
              <a:t>затерпання</a:t>
            </a:r>
            <a:r>
              <a:rPr lang="ru-RU" dirty="0"/>
              <a:t> </a:t>
            </a:r>
            <a:r>
              <a:rPr lang="ru-RU" dirty="0" err="1"/>
              <a:t>ніг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Прогресування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атрофію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і у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параліч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утруднює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 </a:t>
            </a:r>
            <a:r>
              <a:rPr lang="ru-RU" dirty="0" err="1"/>
              <a:t>порушує</a:t>
            </a:r>
            <a:r>
              <a:rPr lang="ru-RU" dirty="0"/>
              <a:t> ходу.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 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err="1"/>
              <a:t>Деформуючий</a:t>
            </a:r>
            <a:r>
              <a:rPr lang="ru-RU" i="1" dirty="0"/>
              <a:t> артроз </a:t>
            </a:r>
            <a:r>
              <a:rPr lang="ru-RU" i="1" dirty="0" err="1"/>
              <a:t>тазостегнового</a:t>
            </a:r>
            <a:r>
              <a:rPr lang="ru-RU" i="1" dirty="0"/>
              <a:t> </a:t>
            </a:r>
            <a:r>
              <a:rPr lang="ru-RU" i="1" dirty="0" err="1"/>
              <a:t>суглоба</a:t>
            </a:r>
            <a:r>
              <a:rPr lang="ru-RU" i="1" dirty="0"/>
              <a:t> (</a:t>
            </a:r>
            <a:r>
              <a:rPr lang="ru-RU" i="1" dirty="0" err="1"/>
              <a:t>коксартроз</a:t>
            </a:r>
            <a:r>
              <a:rPr lang="ru-RU" i="1" dirty="0"/>
              <a:t>) </a:t>
            </a:r>
            <a:r>
              <a:rPr lang="ru-RU" dirty="0"/>
              <a:t>-</a:t>
            </a:r>
            <a:r>
              <a:rPr lang="ru-RU" i="1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важка</a:t>
            </a:r>
            <a:r>
              <a:rPr lang="ru-RU" dirty="0"/>
              <a:t> форма артрозу,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з </a:t>
            </a:r>
            <a:r>
              <a:rPr lang="ru-RU" dirty="0" err="1"/>
              <a:t>болем</a:t>
            </a:r>
            <a:r>
              <a:rPr lang="ru-RU" dirty="0"/>
              <a:t> при </a:t>
            </a:r>
            <a:r>
              <a:rPr lang="ru-RU" dirty="0" err="1"/>
              <a:t>опорі</a:t>
            </a:r>
            <a:r>
              <a:rPr lang="ru-RU" dirty="0"/>
              <a:t> на ногу, </a:t>
            </a:r>
            <a:r>
              <a:rPr lang="ru-RU" dirty="0" err="1"/>
              <a:t>кульгавістю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значними</a:t>
            </a:r>
            <a:r>
              <a:rPr lang="ru-RU" dirty="0"/>
              <a:t> </a:t>
            </a:r>
            <a:r>
              <a:rPr lang="ru-RU" dirty="0" err="1"/>
              <a:t>обмеженнями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у </a:t>
            </a:r>
            <a:r>
              <a:rPr lang="ru-RU" dirty="0" err="1"/>
              <a:t>суглобі</a:t>
            </a:r>
            <a:r>
              <a:rPr lang="ru-RU" dirty="0"/>
              <a:t>. У </a:t>
            </a:r>
            <a:r>
              <a:rPr lang="ru-RU" dirty="0" err="1"/>
              <a:t>пізній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укорочення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підвивиха</a:t>
            </a:r>
            <a:r>
              <a:rPr lang="ru-RU" dirty="0"/>
              <a:t> </a:t>
            </a:r>
            <a:r>
              <a:rPr lang="ru-RU" dirty="0" err="1"/>
              <a:t>голівки</a:t>
            </a:r>
            <a:r>
              <a:rPr lang="ru-RU" dirty="0"/>
              <a:t> стегна. При </a:t>
            </a:r>
            <a:r>
              <a:rPr lang="ru-RU" dirty="0" err="1"/>
              <a:t>двосторонній</a:t>
            </a:r>
            <a:r>
              <a:rPr lang="ru-RU" dirty="0"/>
              <a:t> </a:t>
            </a:r>
            <a:r>
              <a:rPr lang="ru-RU" dirty="0" err="1"/>
              <a:t>поразці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«</a:t>
            </a:r>
            <a:r>
              <a:rPr lang="ru-RU" dirty="0" err="1"/>
              <a:t>качина</a:t>
            </a:r>
            <a:r>
              <a:rPr lang="ru-RU" dirty="0"/>
              <a:t> хода», </a:t>
            </a:r>
            <a:r>
              <a:rPr lang="ru-RU" dirty="0" err="1"/>
              <a:t>атрофія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стегна. При </a:t>
            </a:r>
            <a:r>
              <a:rPr lang="ru-RU" dirty="0" err="1"/>
              <a:t>пальпації</a:t>
            </a:r>
            <a:r>
              <a:rPr lang="ru-RU" dirty="0"/>
              <a:t> область </a:t>
            </a:r>
            <a:r>
              <a:rPr lang="ru-RU" dirty="0" err="1"/>
              <a:t>суглоба</a:t>
            </a:r>
            <a:r>
              <a:rPr lang="ru-RU" dirty="0"/>
              <a:t> </a:t>
            </a:r>
            <a:r>
              <a:rPr lang="ru-RU" dirty="0" err="1"/>
              <a:t>хвороблива</a:t>
            </a:r>
            <a:r>
              <a:rPr lang="ru-RU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 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err="1"/>
              <a:t>Деформуючий</a:t>
            </a:r>
            <a:r>
              <a:rPr lang="ru-RU" i="1" dirty="0"/>
              <a:t> артроз </a:t>
            </a:r>
            <a:r>
              <a:rPr lang="ru-RU" i="1" dirty="0" err="1"/>
              <a:t>колінного</a:t>
            </a:r>
            <a:r>
              <a:rPr lang="ru-RU" i="1" dirty="0"/>
              <a:t> </a:t>
            </a:r>
            <a:r>
              <a:rPr lang="ru-RU" i="1" dirty="0" err="1"/>
              <a:t>суглоба</a:t>
            </a:r>
            <a:r>
              <a:rPr lang="ru-RU" i="1" dirty="0"/>
              <a:t> (</a:t>
            </a:r>
            <a:r>
              <a:rPr lang="ru-RU" i="1" dirty="0" err="1"/>
              <a:t>гонартроз</a:t>
            </a:r>
            <a:r>
              <a:rPr lang="ru-RU" i="1" dirty="0"/>
              <a:t>). </a:t>
            </a:r>
            <a:r>
              <a:rPr lang="ru-RU" dirty="0" err="1"/>
              <a:t>З'являються</a:t>
            </a:r>
            <a:r>
              <a:rPr lang="ru-RU" i="1" dirty="0"/>
              <a:t> </a:t>
            </a:r>
            <a:r>
              <a:rPr lang="ru-RU" dirty="0" err="1"/>
              <a:t>тупий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(</a:t>
            </a:r>
            <a:r>
              <a:rPr lang="ru-RU" dirty="0" err="1"/>
              <a:t>головним</a:t>
            </a:r>
            <a:r>
              <a:rPr lang="ru-RU" dirty="0"/>
              <a:t> чином при </a:t>
            </a:r>
            <a:r>
              <a:rPr lang="ru-RU" dirty="0" err="1"/>
              <a:t>спусканні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сходи) у </a:t>
            </a:r>
            <a:r>
              <a:rPr lang="ru-RU" dirty="0" err="1"/>
              <a:t>медіальній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, та </a:t>
            </a:r>
            <a:r>
              <a:rPr lang="ru-RU" dirty="0" err="1"/>
              <a:t>хворобливість</a:t>
            </a:r>
            <a:r>
              <a:rPr lang="ru-RU" dirty="0"/>
              <a:t> при </a:t>
            </a:r>
            <a:r>
              <a:rPr lang="ru-RU" dirty="0" err="1"/>
              <a:t>пальпації</a:t>
            </a:r>
            <a:r>
              <a:rPr lang="ru-RU" dirty="0"/>
              <a:t>, </a:t>
            </a:r>
            <a:r>
              <a:rPr lang="ru-RU" dirty="0" err="1"/>
              <a:t>деформація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.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велика </a:t>
            </a:r>
            <a:r>
              <a:rPr lang="ru-RU" dirty="0" err="1"/>
              <a:t>припухлість</a:t>
            </a:r>
            <a:r>
              <a:rPr lang="ru-RU" dirty="0"/>
              <a:t> (</a:t>
            </a:r>
            <a:r>
              <a:rPr lang="ru-RU" dirty="0" err="1"/>
              <a:t>реактивний</a:t>
            </a:r>
            <a:r>
              <a:rPr lang="ru-RU" dirty="0"/>
              <a:t> </a:t>
            </a:r>
            <a:r>
              <a:rPr lang="ru-RU" dirty="0" err="1"/>
              <a:t>синовіт</a:t>
            </a:r>
            <a:r>
              <a:rPr lang="ru-RU" dirty="0"/>
              <a:t>).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завдання ЛФК І періоду при остеохондрозі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575" y="1826600"/>
            <a:ext cx="8568952" cy="4997152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При </a:t>
            </a:r>
            <a:r>
              <a:rPr lang="ru-RU" sz="1600" i="1" dirty="0" err="1"/>
              <a:t>остеохондрозі</a:t>
            </a:r>
            <a:r>
              <a:rPr lang="ru-RU" sz="1600" i="1" dirty="0"/>
              <a:t> хребта І </a:t>
            </a:r>
            <a:r>
              <a:rPr lang="ru-RU" sz="1600" i="1" dirty="0" err="1"/>
              <a:t>період</a:t>
            </a:r>
            <a:r>
              <a:rPr lang="ru-RU" sz="1600" i="1" dirty="0"/>
              <a:t> ЛФК</a:t>
            </a:r>
            <a:r>
              <a:rPr lang="ru-RU" sz="1600" dirty="0"/>
              <a:t> </a:t>
            </a:r>
            <a:r>
              <a:rPr lang="ru-RU" sz="1600" dirty="0" err="1"/>
              <a:t>проводять</a:t>
            </a:r>
            <a:r>
              <a:rPr lang="ru-RU" sz="1600" dirty="0"/>
              <a:t> у </a:t>
            </a:r>
            <a:r>
              <a:rPr lang="ru-RU" sz="1600" dirty="0" err="1"/>
              <a:t>фазі</a:t>
            </a:r>
            <a:r>
              <a:rPr lang="ru-RU" sz="1600" dirty="0"/>
              <a:t> </a:t>
            </a:r>
            <a:r>
              <a:rPr lang="ru-RU" sz="1600" dirty="0" err="1"/>
              <a:t>гострого</a:t>
            </a:r>
            <a:r>
              <a:rPr lang="ru-RU" sz="1600" dirty="0"/>
              <a:t> </a:t>
            </a:r>
            <a:r>
              <a:rPr lang="ru-RU" sz="1600" dirty="0" err="1"/>
              <a:t>перебігузахворювання</a:t>
            </a:r>
            <a:r>
              <a:rPr lang="ru-RU" sz="1600" dirty="0"/>
              <a:t>. В </a:t>
            </a:r>
            <a:r>
              <a:rPr lang="ru-RU" sz="1600" dirty="0" err="1"/>
              <a:t>цей</a:t>
            </a:r>
            <a:r>
              <a:rPr lang="ru-RU" sz="1600" dirty="0"/>
              <a:t> час на перший план </a:t>
            </a:r>
            <a:r>
              <a:rPr lang="ru-RU" sz="1600" dirty="0" err="1"/>
              <a:t>виступає</a:t>
            </a:r>
            <a:r>
              <a:rPr lang="ru-RU" sz="1600" dirty="0"/>
              <a:t> </a:t>
            </a:r>
            <a:r>
              <a:rPr lang="ru-RU" sz="1600" dirty="0" err="1"/>
              <a:t>біль</a:t>
            </a:r>
            <a:r>
              <a:rPr lang="ru-RU" sz="1600" dirty="0"/>
              <a:t> і </a:t>
            </a:r>
            <a:r>
              <a:rPr lang="ru-RU" sz="1600" dirty="0" err="1"/>
              <a:t>пов'язане</a:t>
            </a:r>
            <a:r>
              <a:rPr lang="ru-RU" sz="1600" dirty="0"/>
              <a:t> з ним </a:t>
            </a:r>
            <a:r>
              <a:rPr lang="ru-RU" sz="1600" dirty="0" err="1"/>
              <a:t>безперестанне</a:t>
            </a:r>
            <a:r>
              <a:rPr lang="ru-RU" sz="1600" dirty="0"/>
              <a:t> рефлекторно-</a:t>
            </a:r>
            <a:r>
              <a:rPr lang="ru-RU" sz="1600" dirty="0" err="1"/>
              <a:t>захисне</a:t>
            </a:r>
            <a:r>
              <a:rPr lang="ru-RU" sz="1600" dirty="0"/>
              <a:t> </a:t>
            </a:r>
            <a:r>
              <a:rPr lang="ru-RU" sz="1600" dirty="0" err="1"/>
              <a:t>напруження</a:t>
            </a:r>
            <a:r>
              <a:rPr lang="ru-RU" sz="1600" dirty="0"/>
              <a:t> </a:t>
            </a:r>
            <a:r>
              <a:rPr lang="ru-RU" sz="1600" dirty="0" err="1"/>
              <a:t>м'язів</a:t>
            </a:r>
            <a:r>
              <a:rPr lang="ru-RU" sz="1600" dirty="0"/>
              <a:t> </a:t>
            </a:r>
            <a:r>
              <a:rPr lang="ru-RU" sz="1600" dirty="0" err="1"/>
              <a:t>спини</a:t>
            </a:r>
            <a:r>
              <a:rPr lang="ru-RU" sz="1600" dirty="0"/>
              <a:t>. Тому </a:t>
            </a:r>
            <a:r>
              <a:rPr lang="ru-RU" sz="1600" dirty="0" err="1"/>
              <a:t>завдання</a:t>
            </a:r>
            <a:r>
              <a:rPr lang="ru-RU" sz="1600" dirty="0"/>
              <a:t> ЛФК </a:t>
            </a:r>
            <a:r>
              <a:rPr lang="ru-RU" sz="1600" dirty="0" err="1"/>
              <a:t>такі</a:t>
            </a:r>
            <a:r>
              <a:rPr lang="ru-RU" sz="1600" dirty="0"/>
              <a:t>: </a:t>
            </a:r>
            <a:endParaRPr lang="ru-RU" sz="1600" dirty="0" smtClean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 smtClean="0"/>
              <a:t>розвантаження</a:t>
            </a:r>
            <a:r>
              <a:rPr lang="ru-RU" sz="1600" dirty="0" smtClean="0"/>
              <a:t> </a:t>
            </a:r>
            <a:r>
              <a:rPr lang="ru-RU" sz="1600" dirty="0" err="1"/>
              <a:t>ураженої</a:t>
            </a:r>
            <a:r>
              <a:rPr lang="ru-RU" sz="1600" dirty="0"/>
              <a:t> </a:t>
            </a:r>
            <a:r>
              <a:rPr lang="ru-RU" sz="1600" dirty="0" err="1"/>
              <a:t>ділянки</a:t>
            </a:r>
            <a:r>
              <a:rPr lang="ru-RU" sz="1600" dirty="0"/>
              <a:t> </a:t>
            </a:r>
            <a:r>
              <a:rPr lang="ru-RU" sz="1600" dirty="0" smtClean="0"/>
              <a:t>хребта</a:t>
            </a:r>
            <a:endParaRPr lang="ru-RU" sz="1600" dirty="0"/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/>
              <a:t>збільшення</a:t>
            </a:r>
            <a:r>
              <a:rPr lang="ru-RU" sz="1600" dirty="0"/>
              <a:t> </a:t>
            </a:r>
            <a:r>
              <a:rPr lang="ru-RU" sz="1600" dirty="0" err="1"/>
              <a:t>відстані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окремими</a:t>
            </a:r>
            <a:r>
              <a:rPr lang="ru-RU" sz="1600" dirty="0"/>
              <a:t> </a:t>
            </a:r>
            <a:r>
              <a:rPr lang="ru-RU" sz="1600" dirty="0" err="1"/>
              <a:t>хребцями</a:t>
            </a:r>
            <a:r>
              <a:rPr lang="ru-RU" sz="1600" dirty="0"/>
              <a:t>, </a:t>
            </a:r>
            <a:r>
              <a:rPr lang="ru-RU" sz="1600" dirty="0" err="1"/>
              <a:t>розслаблення</a:t>
            </a:r>
            <a:r>
              <a:rPr lang="ru-RU" sz="1600" dirty="0"/>
              <a:t> </a:t>
            </a:r>
            <a:r>
              <a:rPr lang="ru-RU" sz="1600" dirty="0" err="1"/>
              <a:t>м'язів</a:t>
            </a:r>
            <a:r>
              <a:rPr lang="ru-RU" sz="1600" dirty="0"/>
              <a:t> </a:t>
            </a:r>
            <a:r>
              <a:rPr lang="ru-RU" sz="1600" dirty="0" err="1"/>
              <a:t>спини</a:t>
            </a:r>
            <a:r>
              <a:rPr lang="ru-RU" sz="1600" dirty="0"/>
              <a:t> та </a:t>
            </a:r>
            <a:r>
              <a:rPr lang="ru-RU" sz="1600" dirty="0" err="1"/>
              <a:t>шиї;зменшення</a:t>
            </a:r>
            <a:r>
              <a:rPr lang="ru-RU" sz="1600" dirty="0"/>
              <a:t> </a:t>
            </a:r>
            <a:r>
              <a:rPr lang="ru-RU" sz="1600" dirty="0" err="1"/>
              <a:t>тиску</a:t>
            </a:r>
            <a:r>
              <a:rPr lang="ru-RU" sz="1600" dirty="0"/>
              <a:t> на </a:t>
            </a:r>
            <a:r>
              <a:rPr lang="ru-RU" sz="1600" dirty="0" err="1"/>
              <a:t>корінці</a:t>
            </a:r>
            <a:r>
              <a:rPr lang="ru-RU" sz="1600" dirty="0"/>
              <a:t> </a:t>
            </a:r>
            <a:r>
              <a:rPr lang="ru-RU" sz="1600" dirty="0" err="1"/>
              <a:t>спинномозкових</a:t>
            </a:r>
            <a:r>
              <a:rPr lang="ru-RU" sz="1600" dirty="0"/>
              <a:t> </a:t>
            </a:r>
            <a:r>
              <a:rPr lang="ru-RU" sz="1600" dirty="0" err="1"/>
              <a:t>нервів</a:t>
            </a:r>
            <a:r>
              <a:rPr lang="ru-RU" sz="1600" dirty="0"/>
              <a:t> і </a:t>
            </a:r>
            <a:r>
              <a:rPr lang="ru-RU" sz="1600" dirty="0" err="1"/>
              <a:t>зменшення</a:t>
            </a:r>
            <a:r>
              <a:rPr lang="ru-RU" sz="1600" dirty="0"/>
              <a:t> болю; </a:t>
            </a:r>
            <a:r>
              <a:rPr lang="ru-RU" sz="1600" dirty="0" err="1"/>
              <a:t>покращання</a:t>
            </a:r>
            <a:r>
              <a:rPr lang="ru-RU" sz="1600" dirty="0"/>
              <a:t> </a:t>
            </a:r>
            <a:r>
              <a:rPr lang="ru-RU" sz="1600" dirty="0" err="1"/>
              <a:t>крово</a:t>
            </a:r>
            <a:r>
              <a:rPr lang="ru-RU" sz="1600" dirty="0"/>
              <a:t>- та </a:t>
            </a:r>
            <a:r>
              <a:rPr lang="ru-RU" sz="1600" dirty="0" err="1"/>
              <a:t>лімфообігу</a:t>
            </a:r>
            <a:r>
              <a:rPr lang="ru-RU" sz="1600" dirty="0"/>
              <a:t> в </a:t>
            </a:r>
            <a:r>
              <a:rPr lang="ru-RU" sz="1600" dirty="0" err="1"/>
              <a:t>уражених</a:t>
            </a:r>
            <a:r>
              <a:rPr lang="ru-RU" sz="1600" dirty="0"/>
              <a:t> сегментах, </a:t>
            </a:r>
            <a:r>
              <a:rPr lang="ru-RU" sz="1600" dirty="0" err="1"/>
              <a:t>попередження</a:t>
            </a:r>
            <a:r>
              <a:rPr lang="ru-RU" sz="1600" dirty="0"/>
              <a:t> </a:t>
            </a:r>
            <a:r>
              <a:rPr lang="ru-RU" sz="1600" dirty="0" err="1"/>
              <a:t>спайкових</a:t>
            </a:r>
            <a:r>
              <a:rPr lang="ru-RU" sz="1600" dirty="0"/>
              <a:t> </a:t>
            </a:r>
            <a:r>
              <a:rPr lang="ru-RU" sz="1600" dirty="0" err="1"/>
              <a:t>процесів</a:t>
            </a:r>
            <a:r>
              <a:rPr lang="ru-RU" sz="1600" dirty="0"/>
              <a:t>; </a:t>
            </a:r>
            <a:r>
              <a:rPr lang="ru-RU" sz="1600" dirty="0" err="1"/>
              <a:t>підняття</a:t>
            </a:r>
            <a:r>
              <a:rPr lang="ru-RU" sz="1600" dirty="0"/>
              <a:t> </a:t>
            </a:r>
            <a:r>
              <a:rPr lang="ru-RU" sz="1600" dirty="0" err="1"/>
              <a:t>загального</a:t>
            </a:r>
            <a:r>
              <a:rPr lang="ru-RU" sz="1600" dirty="0"/>
              <a:t> тонусу </a:t>
            </a:r>
            <a:r>
              <a:rPr lang="ru-RU" sz="1600" dirty="0" err="1"/>
              <a:t>організму</a:t>
            </a:r>
            <a:r>
              <a:rPr lang="ru-RU" sz="1600" dirty="0"/>
              <a:t>.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/>
              <a:t>зміцнення</a:t>
            </a:r>
            <a:r>
              <a:rPr lang="ru-RU" sz="1600" dirty="0"/>
              <a:t> </a:t>
            </a:r>
            <a:r>
              <a:rPr lang="ru-RU" sz="1600" dirty="0" err="1"/>
              <a:t>м'язів</a:t>
            </a:r>
            <a:r>
              <a:rPr lang="ru-RU" sz="1600" dirty="0"/>
              <a:t> </a:t>
            </a:r>
            <a:r>
              <a:rPr lang="ru-RU" sz="1600" dirty="0" err="1"/>
              <a:t>шиї</a:t>
            </a:r>
            <a:r>
              <a:rPr lang="ru-RU" sz="1600" dirty="0"/>
              <a:t>, </a:t>
            </a:r>
            <a:r>
              <a:rPr lang="ru-RU" sz="1600" dirty="0" err="1"/>
              <a:t>плечового</a:t>
            </a:r>
            <a:r>
              <a:rPr lang="ru-RU" sz="1600" dirty="0"/>
              <a:t> пояса, </a:t>
            </a:r>
            <a:r>
              <a:rPr lang="ru-RU" sz="1600" dirty="0" err="1"/>
              <a:t>спини</a:t>
            </a:r>
            <a:r>
              <a:rPr lang="ru-RU" sz="1600" dirty="0"/>
              <a:t>, живота і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м'язового</a:t>
            </a:r>
            <a:r>
              <a:rPr lang="ru-RU" sz="1600" dirty="0"/>
              <a:t> корсета;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 </a:t>
            </a:r>
            <a:r>
              <a:rPr lang="ru-RU" sz="1600" dirty="0" err="1" smtClean="0"/>
              <a:t>загальне</a:t>
            </a:r>
            <a:r>
              <a:rPr lang="ru-RU" sz="1600" dirty="0" smtClean="0"/>
              <a:t>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сили</a:t>
            </a:r>
            <a:r>
              <a:rPr lang="ru-RU" sz="1600" dirty="0"/>
              <a:t> і </a:t>
            </a:r>
            <a:r>
              <a:rPr lang="ru-RU" sz="1600" dirty="0" err="1"/>
              <a:t>витривалості</a:t>
            </a:r>
            <a:r>
              <a:rPr lang="ru-RU" sz="1600" dirty="0"/>
              <a:t> </a:t>
            </a:r>
            <a:r>
              <a:rPr lang="ru-RU" sz="1600" dirty="0" err="1"/>
              <a:t>м'язів</a:t>
            </a:r>
            <a:r>
              <a:rPr lang="ru-RU" sz="1600" dirty="0"/>
              <a:t>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 </a:t>
            </a:r>
            <a:r>
              <a:rPr lang="ru-RU" sz="1600" dirty="0" err="1" smtClean="0"/>
              <a:t>відновлення</a:t>
            </a:r>
            <a:r>
              <a:rPr lang="ru-RU" sz="1600" dirty="0" smtClean="0"/>
              <a:t> </a:t>
            </a:r>
            <a:r>
              <a:rPr lang="ru-RU" sz="1600" dirty="0"/>
              <a:t>та </a:t>
            </a:r>
            <a:r>
              <a:rPr lang="ru-RU" sz="1600" dirty="0" err="1"/>
              <a:t>підтримання</a:t>
            </a:r>
            <a:r>
              <a:rPr lang="ru-RU" sz="1600" dirty="0"/>
              <a:t>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статичних</a:t>
            </a:r>
            <a:r>
              <a:rPr lang="ru-RU" sz="1600" dirty="0"/>
              <a:t> і </a:t>
            </a:r>
            <a:r>
              <a:rPr lang="ru-RU" sz="1600" dirty="0" err="1"/>
              <a:t>біомеханічних</a:t>
            </a:r>
            <a:r>
              <a:rPr lang="ru-RU" sz="1600" dirty="0"/>
              <a:t> </a:t>
            </a:r>
            <a:r>
              <a:rPr lang="ru-RU" sz="1600" dirty="0" err="1"/>
              <a:t>функцій</a:t>
            </a:r>
            <a:r>
              <a:rPr lang="ru-RU" sz="1600" dirty="0"/>
              <a:t> хребта, </a:t>
            </a:r>
            <a:r>
              <a:rPr lang="ru-RU" sz="1600" dirty="0" err="1"/>
              <a:t>нормальних</a:t>
            </a:r>
            <a:r>
              <a:rPr lang="ru-RU" sz="1600" dirty="0"/>
              <a:t> </a:t>
            </a:r>
            <a:r>
              <a:rPr lang="ru-RU" sz="1600" dirty="0" err="1"/>
              <a:t>фізіологічних</a:t>
            </a:r>
            <a:r>
              <a:rPr lang="ru-RU" sz="1600" dirty="0"/>
              <a:t> </a:t>
            </a:r>
            <a:r>
              <a:rPr lang="ru-RU" sz="1600" dirty="0" err="1"/>
              <a:t>вигинів</a:t>
            </a:r>
            <a:r>
              <a:rPr lang="ru-RU" sz="1600" dirty="0"/>
              <a:t>, </a:t>
            </a:r>
            <a:r>
              <a:rPr lang="ru-RU" sz="1600" dirty="0" err="1"/>
              <a:t>правильної</a:t>
            </a:r>
            <a:r>
              <a:rPr lang="ru-RU" sz="1600" dirty="0"/>
              <a:t> </a:t>
            </a:r>
            <a:r>
              <a:rPr lang="ru-RU" sz="1600" dirty="0" err="1"/>
              <a:t>постави</a:t>
            </a:r>
            <a:r>
              <a:rPr lang="ru-RU" sz="1600" dirty="0"/>
              <a:t>;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 </a:t>
            </a:r>
            <a:r>
              <a:rPr lang="ru-RU" sz="1600" dirty="0" err="1" smtClean="0"/>
              <a:t>покращання</a:t>
            </a:r>
            <a:r>
              <a:rPr lang="ru-RU" sz="1600" dirty="0" smtClean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серцево-судинної</a:t>
            </a:r>
            <a:r>
              <a:rPr lang="ru-RU" sz="1600" dirty="0"/>
              <a:t> і </a:t>
            </a:r>
            <a:r>
              <a:rPr lang="ru-RU" sz="1600" dirty="0" err="1"/>
              <a:t>дихальної</a:t>
            </a:r>
            <a:r>
              <a:rPr lang="ru-RU" sz="1600" dirty="0"/>
              <a:t> систем, </a:t>
            </a:r>
            <a:r>
              <a:rPr lang="ru-RU" sz="1600" dirty="0" err="1"/>
              <a:t>фізичної</a:t>
            </a:r>
            <a:r>
              <a:rPr lang="ru-RU" sz="1600" dirty="0"/>
              <a:t> </a:t>
            </a:r>
            <a:r>
              <a:rPr lang="ru-RU" sz="1600" dirty="0" err="1"/>
              <a:t>працездатності</a:t>
            </a:r>
            <a:r>
              <a:rPr lang="ru-RU" sz="1600" dirty="0"/>
              <a:t> і </a:t>
            </a:r>
            <a:r>
              <a:rPr lang="ru-RU" sz="1600" dirty="0" err="1"/>
              <a:t>адаптація</a:t>
            </a:r>
            <a:r>
              <a:rPr lang="ru-RU" sz="1600" dirty="0"/>
              <a:t> </a:t>
            </a:r>
            <a:r>
              <a:rPr lang="ru-RU" sz="1600" dirty="0" err="1"/>
              <a:t>пацієнтів</a:t>
            </a:r>
            <a:r>
              <a:rPr lang="ru-RU" sz="1600" dirty="0"/>
              <a:t> до </a:t>
            </a:r>
            <a:r>
              <a:rPr lang="ru-RU" sz="1600" dirty="0" err="1"/>
              <a:t>побутових</a:t>
            </a:r>
            <a:r>
              <a:rPr lang="ru-RU" sz="1600" dirty="0"/>
              <a:t> і </a:t>
            </a:r>
            <a:r>
              <a:rPr lang="ru-RU" sz="1600" dirty="0" err="1"/>
              <a:t>виробничих</a:t>
            </a:r>
            <a:r>
              <a:rPr lang="ru-RU" sz="1600" dirty="0"/>
              <a:t> </a:t>
            </a:r>
            <a:r>
              <a:rPr lang="ru-RU" sz="1600" dirty="0" err="1"/>
              <a:t>навантажень</a:t>
            </a:r>
            <a:r>
              <a:rPr lang="ru-RU" sz="1600" dirty="0"/>
              <a:t>;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600" dirty="0" err="1"/>
              <a:t>попередження</a:t>
            </a:r>
            <a:r>
              <a:rPr lang="ru-RU" sz="1600" dirty="0"/>
              <a:t> </a:t>
            </a:r>
            <a:r>
              <a:rPr lang="ru-RU" sz="1600" dirty="0" err="1"/>
              <a:t>загострень</a:t>
            </a:r>
            <a:r>
              <a:rPr lang="ru-RU" sz="1600" dirty="0"/>
              <a:t> </a:t>
            </a:r>
            <a:r>
              <a:rPr lang="ru-RU" sz="1600" dirty="0" err="1"/>
              <a:t>захворювання</a:t>
            </a:r>
            <a:r>
              <a:rPr lang="ru-RU" sz="1600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завдання ЛФК ІІ періоду при остеохондрозі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575" y="1826600"/>
            <a:ext cx="8568952" cy="4997152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ru-RU" i="1" dirty="0" smtClean="0"/>
              <a:t>II </a:t>
            </a:r>
            <a:r>
              <a:rPr lang="ru-RU" i="1" dirty="0" err="1"/>
              <a:t>період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ru-RU" dirty="0"/>
              <a:t>коли </a:t>
            </a:r>
            <a:r>
              <a:rPr lang="ru-RU" dirty="0" err="1"/>
              <a:t>запальні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та </a:t>
            </a:r>
            <a:r>
              <a:rPr lang="ru-RU" dirty="0" err="1"/>
              <a:t>біль</a:t>
            </a:r>
            <a:r>
              <a:rPr lang="ru-RU" dirty="0"/>
              <a:t> в </a:t>
            </a:r>
            <a:r>
              <a:rPr lang="ru-RU" dirty="0" err="1"/>
              <a:t>ураженому</a:t>
            </a:r>
            <a:r>
              <a:rPr lang="ru-RU" dirty="0"/>
              <a:t> </a:t>
            </a:r>
            <a:r>
              <a:rPr lang="ru-RU" dirty="0" err="1"/>
              <a:t>сегменті</a:t>
            </a:r>
            <a:r>
              <a:rPr lang="ru-RU" i="1" dirty="0"/>
              <a:t> </a:t>
            </a:r>
            <a:r>
              <a:rPr lang="ru-RU" dirty="0" err="1"/>
              <a:t>зменшуються</a:t>
            </a:r>
            <a:r>
              <a:rPr lang="ru-RU" dirty="0"/>
              <a:t> і </a:t>
            </a:r>
            <a:r>
              <a:rPr lang="ru-RU" dirty="0" err="1"/>
              <a:t>покращується</a:t>
            </a:r>
            <a:r>
              <a:rPr lang="ru-RU" dirty="0"/>
              <a:t> </a:t>
            </a:r>
            <a:r>
              <a:rPr lang="ru-RU" dirty="0" err="1"/>
              <a:t>загальний</a:t>
            </a:r>
            <a:r>
              <a:rPr lang="ru-RU" dirty="0"/>
              <a:t> стан хворого, ЛФК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:</a:t>
            </a:r>
            <a:endParaRPr lang="ru-RU" sz="1600" dirty="0"/>
          </a:p>
          <a:p>
            <a:r>
              <a:rPr lang="ru-RU" dirty="0"/>
              <a:t>-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</a:t>
            </a:r>
            <a:r>
              <a:rPr lang="ru-RU" dirty="0" err="1"/>
              <a:t>ураженого</a:t>
            </a:r>
            <a:r>
              <a:rPr lang="ru-RU" dirty="0"/>
              <a:t> </a:t>
            </a:r>
            <a:r>
              <a:rPr lang="ru-RU" dirty="0" err="1"/>
              <a:t>відділу</a:t>
            </a:r>
            <a:r>
              <a:rPr lang="ru-RU" dirty="0"/>
              <a:t> хребта і </a:t>
            </a:r>
            <a:r>
              <a:rPr lang="ru-RU" dirty="0" err="1"/>
              <a:t>тулуба</a:t>
            </a:r>
            <a:r>
              <a:rPr lang="ru-RU" dirty="0" smtClean="0"/>
              <a:t>;</a:t>
            </a:r>
            <a:endParaRPr lang="ru-RU" sz="1800" dirty="0"/>
          </a:p>
          <a:p>
            <a:r>
              <a:rPr lang="ru-RU" dirty="0"/>
              <a:t>-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правильних</a:t>
            </a:r>
            <a:r>
              <a:rPr lang="ru-RU" dirty="0"/>
              <a:t> анатомо-</a:t>
            </a:r>
            <a:r>
              <a:rPr lang="ru-RU" dirty="0" err="1"/>
              <a:t>фізіологічних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уражених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; </a:t>
            </a:r>
            <a:r>
              <a:rPr lang="ru-RU" dirty="0" err="1"/>
              <a:t>рухливості</a:t>
            </a:r>
            <a:r>
              <a:rPr lang="ru-RU" dirty="0"/>
              <a:t> хребта і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правильної</a:t>
            </a:r>
            <a:r>
              <a:rPr lang="ru-RU" dirty="0"/>
              <a:t> </a:t>
            </a:r>
            <a:r>
              <a:rPr lang="ru-RU" dirty="0" err="1"/>
              <a:t>постави</a:t>
            </a:r>
            <a:r>
              <a:rPr lang="ru-RU" dirty="0" smtClean="0"/>
              <a:t>;</a:t>
            </a:r>
            <a:endParaRPr lang="ru-RU" sz="1800" dirty="0"/>
          </a:p>
          <a:p>
            <a:r>
              <a:rPr lang="ru-RU" dirty="0"/>
              <a:t>- </a:t>
            </a:r>
            <a:r>
              <a:rPr lang="ru-RU" dirty="0" err="1"/>
              <a:t>підготовка</a:t>
            </a:r>
            <a:r>
              <a:rPr lang="ru-RU" dirty="0"/>
              <a:t> хворого до </a:t>
            </a:r>
            <a:r>
              <a:rPr lang="ru-RU" dirty="0" err="1"/>
              <a:t>побутових</a:t>
            </a:r>
            <a:r>
              <a:rPr lang="ru-RU" dirty="0"/>
              <a:t> і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.</a:t>
            </a:r>
            <a:endParaRPr lang="ru-RU" sz="1800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3. ЛФК при </a:t>
            </a:r>
            <a:r>
              <a:rPr lang="ru-RU" dirty="0" err="1" smtClean="0">
                <a:cs typeface="Times New Roman" pitchFamily="18" charset="0"/>
              </a:rPr>
              <a:t>артриті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err="1" smtClean="0">
                <a:cs typeface="Times New Roman" pitchFamily="18" charset="0"/>
              </a:rPr>
              <a:t>артрозі</a:t>
            </a:r>
            <a:r>
              <a:rPr lang="ru-RU" dirty="0" smtClean="0">
                <a:cs typeface="Times New Roman" pitchFamily="18" charset="0"/>
              </a:rPr>
              <a:t> та </a:t>
            </a:r>
            <a:r>
              <a:rPr lang="ru-RU" dirty="0" err="1" smtClean="0">
                <a:cs typeface="Times New Roman" pitchFamily="18" charset="0"/>
              </a:rPr>
              <a:t>остеохондрозі</a:t>
            </a:r>
            <a:r>
              <a:rPr lang="uk-UA" dirty="0" smtClean="0">
                <a:cs typeface="Times New Roman" pitchFamily="18" charset="0"/>
              </a:rPr>
              <a:t>: особливості ЛФК при остеохондрозі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574" y="1826600"/>
            <a:ext cx="8808913" cy="4997152"/>
          </a:xfrm>
        </p:spPr>
        <p:txBody>
          <a:bodyPr>
            <a:normAutofit fontScale="32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При </a:t>
            </a:r>
            <a:r>
              <a:rPr lang="ru-RU" sz="3400" dirty="0" err="1"/>
              <a:t>локалізації</a:t>
            </a:r>
            <a:r>
              <a:rPr lang="ru-RU" sz="3400" dirty="0"/>
              <a:t> остеохондрозу у </a:t>
            </a:r>
            <a:r>
              <a:rPr lang="ru-RU" sz="3400" i="1" dirty="0" err="1"/>
              <a:t>шийному</a:t>
            </a:r>
            <a:r>
              <a:rPr lang="ru-RU" sz="3400" i="1" dirty="0"/>
              <a:t> </a:t>
            </a:r>
            <a:r>
              <a:rPr lang="ru-RU" sz="3400" i="1" dirty="0" err="1"/>
              <a:t>відділі</a:t>
            </a:r>
            <a:r>
              <a:rPr lang="ru-RU" sz="3400" i="1" dirty="0"/>
              <a:t> хребта</a:t>
            </a:r>
            <a:r>
              <a:rPr lang="ru-RU" sz="3400" dirty="0"/>
              <a:t> </a:t>
            </a:r>
            <a:r>
              <a:rPr lang="ru-RU" sz="3400" dirty="0" err="1"/>
              <a:t>комплекси</a:t>
            </a:r>
            <a:r>
              <a:rPr lang="ru-RU" sz="3400" dirty="0"/>
              <a:t> </a:t>
            </a:r>
            <a:r>
              <a:rPr lang="ru-RU" sz="3400" dirty="0" err="1"/>
              <a:t>лікувальної</a:t>
            </a:r>
            <a:r>
              <a:rPr lang="ru-RU" sz="3400" dirty="0"/>
              <a:t> </a:t>
            </a:r>
            <a:r>
              <a:rPr lang="ru-RU" sz="3400" dirty="0" err="1"/>
              <a:t>гімнастики</a:t>
            </a:r>
            <a:r>
              <a:rPr lang="ru-RU" sz="3400" dirty="0"/>
              <a:t> </a:t>
            </a:r>
            <a:r>
              <a:rPr lang="ru-RU" sz="3400" dirty="0" err="1"/>
              <a:t>складають</a:t>
            </a:r>
            <a:r>
              <a:rPr lang="ru-RU" sz="3400" dirty="0"/>
              <a:t> з </a:t>
            </a:r>
            <a:r>
              <a:rPr lang="ru-RU" sz="3400" dirty="0" err="1"/>
              <a:t>вправ</a:t>
            </a:r>
            <a:r>
              <a:rPr lang="ru-RU" sz="3400" dirty="0"/>
              <a:t> для </a:t>
            </a:r>
            <a:r>
              <a:rPr lang="ru-RU" sz="3400" dirty="0" err="1"/>
              <a:t>дрібних</a:t>
            </a:r>
            <a:r>
              <a:rPr lang="ru-RU" sz="3400" dirty="0"/>
              <a:t> і </a:t>
            </a:r>
            <a:r>
              <a:rPr lang="ru-RU" sz="3400" dirty="0" err="1"/>
              <a:t>середніх</a:t>
            </a:r>
            <a:r>
              <a:rPr lang="ru-RU" sz="3400" dirty="0"/>
              <a:t> </a:t>
            </a:r>
            <a:r>
              <a:rPr lang="ru-RU" sz="3400" dirty="0" err="1"/>
              <a:t>м'язових</a:t>
            </a:r>
            <a:r>
              <a:rPr lang="ru-RU" sz="3400" dirty="0"/>
              <a:t> </a:t>
            </a:r>
            <a:r>
              <a:rPr lang="ru-RU" sz="3400" dirty="0" err="1"/>
              <a:t>груп</a:t>
            </a:r>
            <a:r>
              <a:rPr lang="ru-RU" sz="3400" dirty="0"/>
              <a:t>, на </a:t>
            </a:r>
            <a:r>
              <a:rPr lang="ru-RU" sz="3400" dirty="0" err="1"/>
              <a:t>розслаблення</a:t>
            </a:r>
            <a:r>
              <a:rPr lang="ru-RU" sz="3400" dirty="0"/>
              <a:t> </a:t>
            </a:r>
            <a:r>
              <a:rPr lang="ru-RU" sz="3400" dirty="0" err="1"/>
              <a:t>м'язів</a:t>
            </a:r>
            <a:r>
              <a:rPr lang="ru-RU" sz="3400" dirty="0"/>
              <a:t> </a:t>
            </a:r>
            <a:r>
              <a:rPr lang="ru-RU" sz="3400" dirty="0" err="1"/>
              <a:t>плечового</a:t>
            </a:r>
            <a:r>
              <a:rPr lang="ru-RU" sz="3400" dirty="0"/>
              <a:t> пояса і </a:t>
            </a:r>
            <a:r>
              <a:rPr lang="ru-RU" sz="3400" dirty="0" err="1"/>
              <a:t>верхніх</a:t>
            </a:r>
            <a:r>
              <a:rPr lang="ru-RU" sz="3400" dirty="0"/>
              <a:t> </a:t>
            </a:r>
            <a:r>
              <a:rPr lang="ru-RU" sz="3400" dirty="0" err="1"/>
              <a:t>кінцівок</a:t>
            </a:r>
            <a:r>
              <a:rPr lang="ru-RU" sz="3400" dirty="0"/>
              <a:t>, </a:t>
            </a:r>
            <a:r>
              <a:rPr lang="ru-RU" sz="3400" dirty="0" err="1"/>
              <a:t>махових</a:t>
            </a:r>
            <a:r>
              <a:rPr lang="ru-RU" sz="3400" dirty="0"/>
              <a:t> </a:t>
            </a:r>
            <a:r>
              <a:rPr lang="ru-RU" sz="3400" dirty="0" err="1"/>
              <a:t>рухів</a:t>
            </a:r>
            <a:r>
              <a:rPr lang="ru-RU" sz="3400" dirty="0"/>
              <a:t> руками. </a:t>
            </a:r>
            <a:r>
              <a:rPr lang="ru-RU" sz="3400" dirty="0" err="1"/>
              <a:t>Вправи</a:t>
            </a:r>
            <a:r>
              <a:rPr lang="ru-RU" sz="3400" dirty="0"/>
              <a:t> </a:t>
            </a:r>
            <a:r>
              <a:rPr lang="ru-RU" sz="3400" dirty="0" err="1"/>
              <a:t>виконують</a:t>
            </a:r>
            <a:r>
              <a:rPr lang="ru-RU" sz="3400" dirty="0"/>
              <a:t> у </a:t>
            </a:r>
            <a:r>
              <a:rPr lang="ru-RU" sz="3400" dirty="0" err="1"/>
              <a:t>положенні</a:t>
            </a:r>
            <a:r>
              <a:rPr lang="ru-RU" sz="3400" dirty="0"/>
              <a:t> </a:t>
            </a:r>
            <a:r>
              <a:rPr lang="ru-RU" sz="3400" dirty="0" err="1"/>
              <a:t>лежачи</a:t>
            </a:r>
            <a:r>
              <a:rPr lang="ru-RU" sz="3400" dirty="0"/>
              <a:t> й </a:t>
            </a:r>
            <a:r>
              <a:rPr lang="ru-RU" sz="3400" dirty="0" err="1"/>
              <a:t>сидячи</a:t>
            </a:r>
            <a:r>
              <a:rPr lang="ru-RU" sz="3400" dirty="0"/>
              <a:t>. В </a:t>
            </a:r>
            <a:r>
              <a:rPr lang="ru-RU" sz="3400" dirty="0" err="1"/>
              <a:t>міру</a:t>
            </a:r>
            <a:r>
              <a:rPr lang="ru-RU" sz="3400" dirty="0"/>
              <a:t> того, як </a:t>
            </a:r>
            <a:r>
              <a:rPr lang="ru-RU" sz="3400" dirty="0" err="1"/>
              <a:t>затихає</a:t>
            </a:r>
            <a:r>
              <a:rPr lang="ru-RU" sz="3400" dirty="0"/>
              <a:t> </a:t>
            </a:r>
            <a:r>
              <a:rPr lang="ru-RU" sz="3400" dirty="0" err="1"/>
              <a:t>больовий</a:t>
            </a:r>
            <a:r>
              <a:rPr lang="ru-RU" sz="3400" dirty="0"/>
              <a:t> синдром </a:t>
            </a:r>
            <a:r>
              <a:rPr lang="ru-RU" sz="3400" dirty="0" err="1"/>
              <a:t>вводять</a:t>
            </a:r>
            <a:r>
              <a:rPr lang="ru-RU" sz="3400" dirty="0"/>
              <a:t> </a:t>
            </a:r>
            <a:r>
              <a:rPr lang="ru-RU" sz="3400" dirty="0" err="1"/>
              <a:t>вправи</a:t>
            </a:r>
            <a:r>
              <a:rPr lang="ru-RU" sz="3400" dirty="0"/>
              <a:t> на </a:t>
            </a:r>
            <a:r>
              <a:rPr lang="ru-RU" sz="3400" dirty="0" err="1"/>
              <a:t>зміцнення</a:t>
            </a:r>
            <a:r>
              <a:rPr lang="ru-RU" sz="3400" dirty="0"/>
              <a:t> </a:t>
            </a:r>
            <a:r>
              <a:rPr lang="ru-RU" sz="3400" dirty="0" err="1"/>
              <a:t>м'язів</a:t>
            </a:r>
            <a:r>
              <a:rPr lang="ru-RU" sz="3400" dirty="0"/>
              <a:t> </a:t>
            </a:r>
            <a:r>
              <a:rPr lang="ru-RU" sz="3400" dirty="0" err="1"/>
              <a:t>плечового</a:t>
            </a:r>
            <a:r>
              <a:rPr lang="ru-RU" sz="3400" dirty="0"/>
              <a:t> пояса і </a:t>
            </a:r>
            <a:r>
              <a:rPr lang="ru-RU" sz="3400" dirty="0" err="1"/>
              <a:t>верхніх</a:t>
            </a:r>
            <a:r>
              <a:rPr lang="ru-RU" sz="3400" dirty="0"/>
              <a:t> </a:t>
            </a:r>
            <a:r>
              <a:rPr lang="ru-RU" sz="3400" dirty="0" err="1"/>
              <a:t>кінцівок</a:t>
            </a:r>
            <a:r>
              <a:rPr lang="ru-RU" sz="3400" dirty="0"/>
              <a:t>, </a:t>
            </a:r>
            <a:r>
              <a:rPr lang="ru-RU" sz="3400" dirty="0" err="1"/>
              <a:t>які</a:t>
            </a:r>
            <a:r>
              <a:rPr lang="ru-RU" sz="3400" dirty="0"/>
              <a:t> </a:t>
            </a:r>
            <a:r>
              <a:rPr lang="ru-RU" sz="3400" dirty="0" err="1"/>
              <a:t>чергують</a:t>
            </a:r>
            <a:r>
              <a:rPr lang="ru-RU" sz="3400" dirty="0"/>
              <a:t> з </a:t>
            </a:r>
            <a:r>
              <a:rPr lang="ru-RU" sz="3400" dirty="0" err="1"/>
              <a:t>дихальними</a:t>
            </a:r>
            <a:r>
              <a:rPr lang="ru-RU" sz="3400" dirty="0"/>
              <a:t> і </a:t>
            </a:r>
            <a:r>
              <a:rPr lang="ru-RU" sz="3400" dirty="0" err="1"/>
              <a:t>вправами</a:t>
            </a:r>
            <a:r>
              <a:rPr lang="ru-RU" sz="3400" dirty="0"/>
              <a:t> на </a:t>
            </a:r>
            <a:r>
              <a:rPr lang="ru-RU" sz="3400" dirty="0" err="1"/>
              <a:t>розслаблення</a:t>
            </a:r>
            <a:r>
              <a:rPr lang="ru-RU" sz="3400" dirty="0"/>
              <a:t>. </a:t>
            </a:r>
            <a:r>
              <a:rPr lang="ru-RU" sz="3400" dirty="0" err="1"/>
              <a:t>Використовують</a:t>
            </a:r>
            <a:r>
              <a:rPr lang="ru-RU" sz="3400" dirty="0"/>
              <a:t> </a:t>
            </a:r>
            <a:r>
              <a:rPr lang="ru-RU" sz="3400" dirty="0" err="1"/>
              <a:t>вправи</a:t>
            </a:r>
            <a:r>
              <a:rPr lang="ru-RU" sz="3400" dirty="0"/>
              <a:t> на </a:t>
            </a:r>
            <a:r>
              <a:rPr lang="ru-RU" sz="3400" dirty="0" err="1"/>
              <a:t>координацію</a:t>
            </a:r>
            <a:r>
              <a:rPr lang="ru-RU" sz="3400" dirty="0"/>
              <a:t>, </a:t>
            </a:r>
            <a:r>
              <a:rPr lang="ru-RU" sz="3400" dirty="0" err="1"/>
              <a:t>рівновагу</a:t>
            </a:r>
            <a:r>
              <a:rPr lang="ru-RU" sz="3400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При </a:t>
            </a:r>
            <a:r>
              <a:rPr lang="ru-RU" sz="3400" dirty="0" err="1"/>
              <a:t>локалізації</a:t>
            </a:r>
            <a:r>
              <a:rPr lang="ru-RU" sz="3400" dirty="0"/>
              <a:t> остеохондрозу в </a:t>
            </a:r>
            <a:r>
              <a:rPr lang="ru-RU" sz="3400" i="1" dirty="0" err="1"/>
              <a:t>попереково-крижовій</a:t>
            </a:r>
            <a:r>
              <a:rPr lang="ru-RU" sz="3400" i="1" dirty="0"/>
              <a:t> </a:t>
            </a:r>
            <a:r>
              <a:rPr lang="ru-RU" sz="3400" i="1" dirty="0" err="1"/>
              <a:t>частині</a:t>
            </a:r>
            <a:r>
              <a:rPr lang="ru-RU" sz="3400" dirty="0"/>
              <a:t> </a:t>
            </a:r>
            <a:r>
              <a:rPr lang="ru-RU" sz="3400" i="1" dirty="0"/>
              <a:t>хребта </a:t>
            </a:r>
            <a:r>
              <a:rPr lang="ru-RU" sz="3400" dirty="0"/>
              <a:t>хворому </a:t>
            </a:r>
            <a:r>
              <a:rPr lang="ru-RU" sz="3400" dirty="0" err="1"/>
              <a:t>проводять</a:t>
            </a:r>
            <a:r>
              <a:rPr lang="ru-RU" sz="3400" dirty="0"/>
              <a:t> </a:t>
            </a:r>
            <a:r>
              <a:rPr lang="ru-RU" sz="3400" dirty="0" err="1"/>
              <a:t>витягання</a:t>
            </a:r>
            <a:r>
              <a:rPr lang="ru-RU" sz="3400" dirty="0"/>
              <a:t> хребта </a:t>
            </a:r>
            <a:r>
              <a:rPr lang="ru-RU" sz="3400" dirty="0" err="1"/>
              <a:t>різними</a:t>
            </a:r>
            <a:r>
              <a:rPr lang="ru-RU" sz="3400" dirty="0"/>
              <a:t> методами і в </a:t>
            </a:r>
            <a:r>
              <a:rPr lang="ru-RU" sz="3400" dirty="0" err="1"/>
              <a:t>різних</a:t>
            </a:r>
            <a:r>
              <a:rPr lang="ru-RU" sz="3400" i="1" dirty="0"/>
              <a:t> </a:t>
            </a:r>
            <a:r>
              <a:rPr lang="ru-RU" sz="3400" dirty="0" err="1"/>
              <a:t>умовах</a:t>
            </a:r>
            <a:r>
              <a:rPr lang="ru-RU" sz="3400" dirty="0"/>
              <a:t>, </a:t>
            </a:r>
            <a:r>
              <a:rPr lang="ru-RU" sz="3400" dirty="0" err="1"/>
              <a:t>застосовують</a:t>
            </a:r>
            <a:r>
              <a:rPr lang="ru-RU" sz="3400" dirty="0"/>
              <a:t> </a:t>
            </a:r>
            <a:r>
              <a:rPr lang="ru-RU" sz="3400" dirty="0" err="1"/>
              <a:t>мануальну</a:t>
            </a:r>
            <a:r>
              <a:rPr lang="ru-RU" sz="3400" dirty="0"/>
              <a:t> </a:t>
            </a:r>
            <a:r>
              <a:rPr lang="ru-RU" sz="3400" dirty="0" err="1"/>
              <a:t>терапію</a:t>
            </a:r>
            <a:r>
              <a:rPr lang="ru-RU" sz="3400" dirty="0"/>
              <a:t>. </a:t>
            </a:r>
            <a:r>
              <a:rPr lang="ru-RU" sz="3400" dirty="0" err="1"/>
              <a:t>Комплекси</a:t>
            </a:r>
            <a:r>
              <a:rPr lang="ru-RU" sz="3400" dirty="0"/>
              <a:t> </a:t>
            </a:r>
            <a:r>
              <a:rPr lang="ru-RU" sz="3400" dirty="0" err="1"/>
              <a:t>лікувальної</a:t>
            </a:r>
            <a:r>
              <a:rPr lang="ru-RU" sz="3400" dirty="0"/>
              <a:t> </a:t>
            </a:r>
            <a:r>
              <a:rPr lang="ru-RU" sz="3400" dirty="0" err="1"/>
              <a:t>гімнастики</a:t>
            </a:r>
            <a:r>
              <a:rPr lang="ru-RU" sz="3400" dirty="0"/>
              <a:t> </a:t>
            </a:r>
            <a:r>
              <a:rPr lang="ru-RU" sz="3400" dirty="0" err="1"/>
              <a:t>будують</a:t>
            </a:r>
            <a:r>
              <a:rPr lang="ru-RU" sz="3400" dirty="0"/>
              <a:t> з </a:t>
            </a:r>
            <a:r>
              <a:rPr lang="ru-RU" sz="3400" dirty="0" err="1"/>
              <a:t>урахуванням</a:t>
            </a:r>
            <a:r>
              <a:rPr lang="ru-RU" sz="3400" dirty="0"/>
              <a:t> анатомо-</a:t>
            </a:r>
            <a:r>
              <a:rPr lang="ru-RU" sz="3400" dirty="0" err="1"/>
              <a:t>біомеханічних</a:t>
            </a:r>
            <a:r>
              <a:rPr lang="ru-RU" sz="3400" dirty="0"/>
              <a:t> </a:t>
            </a:r>
            <a:r>
              <a:rPr lang="ru-RU" sz="3400" dirty="0" err="1"/>
              <a:t>особливостей</a:t>
            </a:r>
            <a:r>
              <a:rPr lang="ru-RU" sz="3400" dirty="0"/>
              <a:t> </a:t>
            </a:r>
            <a:r>
              <a:rPr lang="ru-RU" sz="3400" dirty="0" err="1"/>
              <a:t>попереково-крижового</a:t>
            </a:r>
            <a:r>
              <a:rPr lang="ru-RU" sz="3400" dirty="0"/>
              <a:t> </a:t>
            </a:r>
            <a:r>
              <a:rPr lang="ru-RU" sz="3400" dirty="0" err="1"/>
              <a:t>відділу</a:t>
            </a:r>
            <a:r>
              <a:rPr lang="ru-RU" sz="3400" dirty="0"/>
              <a:t> хребта. </a:t>
            </a:r>
            <a:r>
              <a:rPr lang="ru-RU" sz="3400" dirty="0" err="1"/>
              <a:t>Насамперед</a:t>
            </a:r>
            <a:r>
              <a:rPr lang="ru-RU" sz="3400" dirty="0"/>
              <a:t> </a:t>
            </a:r>
            <a:r>
              <a:rPr lang="ru-RU" sz="3400" dirty="0" err="1"/>
              <a:t>це</a:t>
            </a:r>
            <a:r>
              <a:rPr lang="ru-RU" sz="3400" dirty="0"/>
              <a:t> </a:t>
            </a:r>
            <a:r>
              <a:rPr lang="ru-RU" sz="3400" dirty="0" err="1"/>
              <a:t>стосується</a:t>
            </a:r>
            <a:r>
              <a:rPr lang="ru-RU" sz="3400" dirty="0"/>
              <a:t> </a:t>
            </a:r>
            <a:r>
              <a:rPr lang="ru-RU" sz="3400" dirty="0" err="1"/>
              <a:t>вихідного</a:t>
            </a:r>
            <a:r>
              <a:rPr lang="ru-RU" sz="3400" dirty="0"/>
              <a:t> </a:t>
            </a:r>
            <a:r>
              <a:rPr lang="ru-RU" sz="3400" dirty="0" err="1"/>
              <a:t>положення</a:t>
            </a:r>
            <a:r>
              <a:rPr lang="ru-RU" sz="3400" dirty="0"/>
              <a:t>, </a:t>
            </a:r>
            <a:r>
              <a:rPr lang="ru-RU" sz="3400" dirty="0" err="1"/>
              <a:t>від</a:t>
            </a:r>
            <a:r>
              <a:rPr lang="ru-RU" sz="3400" dirty="0"/>
              <a:t> </a:t>
            </a:r>
            <a:r>
              <a:rPr lang="ru-RU" sz="3400" dirty="0" err="1"/>
              <a:t>якого</a:t>
            </a:r>
            <a:r>
              <a:rPr lang="ru-RU" sz="3400" dirty="0"/>
              <a:t> </a:t>
            </a:r>
            <a:r>
              <a:rPr lang="ru-RU" sz="3400" dirty="0" err="1"/>
              <a:t>залежить</a:t>
            </a:r>
            <a:r>
              <a:rPr lang="ru-RU" sz="3400" dirty="0"/>
              <a:t> </a:t>
            </a:r>
            <a:r>
              <a:rPr lang="ru-RU" sz="3400" dirty="0" err="1"/>
              <a:t>внутрішньодисковий</a:t>
            </a:r>
            <a:r>
              <a:rPr lang="ru-RU" sz="3400" dirty="0"/>
              <a:t> </a:t>
            </a:r>
            <a:r>
              <a:rPr lang="ru-RU" sz="3400" dirty="0" err="1"/>
              <a:t>тиск</a:t>
            </a:r>
            <a:r>
              <a:rPr lang="ru-RU" sz="3400" dirty="0"/>
              <a:t> в </a:t>
            </a:r>
            <a:r>
              <a:rPr lang="ru-RU" sz="3400" dirty="0" err="1"/>
              <a:t>ураженій</a:t>
            </a:r>
            <a:r>
              <a:rPr lang="ru-RU" sz="3400" dirty="0"/>
              <a:t> </a:t>
            </a:r>
            <a:r>
              <a:rPr lang="ru-RU" sz="3400" dirty="0" err="1"/>
              <a:t>ділянці</a:t>
            </a:r>
            <a:r>
              <a:rPr lang="ru-RU" sz="3400" dirty="0"/>
              <a:t>. Доведено,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він</a:t>
            </a:r>
            <a:r>
              <a:rPr lang="ru-RU" sz="3400" dirty="0"/>
              <a:t> </a:t>
            </a:r>
            <a:r>
              <a:rPr lang="ru-RU" sz="3400" dirty="0" err="1"/>
              <a:t>підвищується</a:t>
            </a:r>
            <a:r>
              <a:rPr lang="ru-RU" sz="3400" dirty="0"/>
              <a:t> </a:t>
            </a:r>
            <a:r>
              <a:rPr lang="ru-RU" sz="3400" dirty="0" err="1"/>
              <a:t>майже</a:t>
            </a:r>
            <a:r>
              <a:rPr lang="ru-RU" sz="3400" dirty="0"/>
              <a:t> </a:t>
            </a:r>
            <a:r>
              <a:rPr lang="ru-RU" sz="3400" dirty="0" err="1"/>
              <a:t>удвічі</a:t>
            </a:r>
            <a:r>
              <a:rPr lang="ru-RU" sz="3400" dirty="0"/>
              <a:t> у вертикальному </a:t>
            </a:r>
            <a:r>
              <a:rPr lang="ru-RU" sz="3400" dirty="0" err="1"/>
              <a:t>положенні</a:t>
            </a:r>
            <a:r>
              <a:rPr lang="ru-RU" sz="3400" dirty="0"/>
              <a:t>. Тому в </a:t>
            </a:r>
            <a:r>
              <a:rPr lang="ru-RU" sz="3400" dirty="0" err="1"/>
              <a:t>цей</a:t>
            </a:r>
            <a:r>
              <a:rPr lang="ru-RU" sz="3400" dirty="0"/>
              <a:t> </a:t>
            </a:r>
            <a:r>
              <a:rPr lang="ru-RU" sz="3400" dirty="0" err="1"/>
              <a:t>період</a:t>
            </a:r>
            <a:r>
              <a:rPr lang="ru-RU" sz="3400" dirty="0"/>
              <a:t> </a:t>
            </a:r>
            <a:r>
              <a:rPr lang="ru-RU" sz="3400" dirty="0" err="1"/>
              <a:t>всі</a:t>
            </a:r>
            <a:r>
              <a:rPr lang="ru-RU" sz="3400" dirty="0"/>
              <a:t> </a:t>
            </a:r>
            <a:r>
              <a:rPr lang="ru-RU" sz="3400" dirty="0" err="1"/>
              <a:t>вправи</a:t>
            </a:r>
            <a:r>
              <a:rPr lang="ru-RU" sz="3400" dirty="0"/>
              <a:t> </a:t>
            </a:r>
            <a:r>
              <a:rPr lang="ru-RU" sz="3400" dirty="0" err="1"/>
              <a:t>рекомендують</a:t>
            </a:r>
            <a:r>
              <a:rPr lang="ru-RU" sz="3400" dirty="0"/>
              <a:t> </a:t>
            </a:r>
            <a:r>
              <a:rPr lang="ru-RU" sz="3400" dirty="0" err="1"/>
              <a:t>виконувати</a:t>
            </a:r>
            <a:r>
              <a:rPr lang="ru-RU" sz="3400" dirty="0"/>
              <a:t> у </a:t>
            </a:r>
            <a:r>
              <a:rPr lang="ru-RU" sz="3400" dirty="0" err="1"/>
              <a:t>вихідних</a:t>
            </a:r>
            <a:r>
              <a:rPr lang="ru-RU" sz="3400" dirty="0"/>
              <a:t> </a:t>
            </a:r>
            <a:r>
              <a:rPr lang="ru-RU" sz="3400" dirty="0" err="1"/>
              <a:t>положеннях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розвантажують</a:t>
            </a:r>
            <a:r>
              <a:rPr lang="ru-RU" sz="3400" dirty="0"/>
              <a:t> хребет - </a:t>
            </a:r>
            <a:r>
              <a:rPr lang="ru-RU" sz="3400" dirty="0" err="1"/>
              <a:t>лежачи</a:t>
            </a:r>
            <a:r>
              <a:rPr lang="ru-RU" sz="3400" dirty="0"/>
              <a:t> на </a:t>
            </a:r>
            <a:r>
              <a:rPr lang="ru-RU" sz="3400" dirty="0" err="1"/>
              <a:t>спині</a:t>
            </a:r>
            <a:r>
              <a:rPr lang="ru-RU" sz="3400" dirty="0"/>
              <a:t>, </a:t>
            </a:r>
            <a:r>
              <a:rPr lang="ru-RU" sz="3400" dirty="0" err="1"/>
              <a:t>животі</a:t>
            </a:r>
            <a:r>
              <a:rPr lang="ru-RU" sz="3400" dirty="0"/>
              <a:t>, </a:t>
            </a:r>
            <a:r>
              <a:rPr lang="ru-RU" sz="3400" dirty="0" err="1"/>
              <a:t>боці</a:t>
            </a:r>
            <a:r>
              <a:rPr lang="ru-RU" sz="3400" dirty="0"/>
              <a:t> і в </a:t>
            </a:r>
            <a:r>
              <a:rPr lang="ru-RU" sz="3400" dirty="0" err="1"/>
              <a:t>упорі</a:t>
            </a:r>
            <a:r>
              <a:rPr lang="ru-RU" sz="3400" dirty="0"/>
              <a:t> стоячи на </a:t>
            </a:r>
            <a:r>
              <a:rPr lang="ru-RU" sz="3400" dirty="0" err="1"/>
              <a:t>колінах</a:t>
            </a:r>
            <a:r>
              <a:rPr lang="ru-RU" sz="3400" dirty="0"/>
              <a:t>. Разом з </a:t>
            </a:r>
            <a:r>
              <a:rPr lang="ru-RU" sz="3400" dirty="0" err="1"/>
              <a:t>цим</a:t>
            </a:r>
            <a:r>
              <a:rPr lang="ru-RU" sz="3400" dirty="0"/>
              <a:t> </a:t>
            </a:r>
            <a:r>
              <a:rPr lang="ru-RU" sz="3400" dirty="0" err="1"/>
              <a:t>обов'язково</a:t>
            </a:r>
            <a:r>
              <a:rPr lang="ru-RU" sz="3400" dirty="0"/>
              <a:t> </a:t>
            </a:r>
            <a:r>
              <a:rPr lang="ru-RU" sz="3400" dirty="0" err="1"/>
              <a:t>включають</a:t>
            </a:r>
            <a:r>
              <a:rPr lang="ru-RU" sz="3400" dirty="0"/>
              <a:t> </a:t>
            </a:r>
            <a:r>
              <a:rPr lang="ru-RU" sz="3400" dirty="0" err="1"/>
              <a:t>вправи</a:t>
            </a:r>
            <a:r>
              <a:rPr lang="ru-RU" sz="3400" dirty="0"/>
              <a:t> на </a:t>
            </a:r>
            <a:r>
              <a:rPr lang="ru-RU" sz="3400" dirty="0" err="1"/>
              <a:t>розслаблення</a:t>
            </a:r>
            <a:r>
              <a:rPr lang="ru-RU" sz="3400" dirty="0"/>
              <a:t> </a:t>
            </a:r>
            <a:r>
              <a:rPr lang="ru-RU" sz="3400" dirty="0" err="1"/>
              <a:t>м'язів</a:t>
            </a:r>
            <a:r>
              <a:rPr lang="ru-RU" sz="3400" dirty="0"/>
              <a:t> </a:t>
            </a:r>
            <a:r>
              <a:rPr lang="ru-RU" sz="3400" dirty="0" err="1"/>
              <a:t>тулуба</a:t>
            </a:r>
            <a:r>
              <a:rPr lang="ru-RU" sz="3400" dirty="0"/>
              <a:t> і </a:t>
            </a:r>
            <a:r>
              <a:rPr lang="ru-RU" sz="3400" dirty="0" err="1"/>
              <a:t>кінцівок</a:t>
            </a:r>
            <a:r>
              <a:rPr lang="ru-RU" sz="3400" dirty="0"/>
              <a:t>, </a:t>
            </a:r>
            <a:r>
              <a:rPr lang="ru-RU" sz="3400" dirty="0" err="1"/>
              <a:t>витягання</a:t>
            </a:r>
            <a:r>
              <a:rPr lang="ru-RU" sz="3400" dirty="0"/>
              <a:t> хребта по </a:t>
            </a:r>
            <a:r>
              <a:rPr lang="ru-RU" sz="3400" dirty="0" err="1"/>
              <a:t>його</a:t>
            </a:r>
            <a:r>
              <a:rPr lang="ru-RU" sz="3400" dirty="0"/>
              <a:t> </a:t>
            </a:r>
            <a:r>
              <a:rPr lang="ru-RU" sz="3400" dirty="0" err="1"/>
              <a:t>осі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сприяє</a:t>
            </a:r>
            <a:r>
              <a:rPr lang="ru-RU" sz="3400" dirty="0"/>
              <a:t> </a:t>
            </a:r>
            <a:r>
              <a:rPr lang="ru-RU" sz="3400" dirty="0" err="1"/>
              <a:t>збільшенню</a:t>
            </a:r>
            <a:r>
              <a:rPr lang="ru-RU" sz="3400" dirty="0"/>
              <a:t> </a:t>
            </a:r>
            <a:r>
              <a:rPr lang="ru-RU" sz="3400" dirty="0" err="1"/>
              <a:t>міжхребцевих</a:t>
            </a:r>
            <a:r>
              <a:rPr lang="ru-RU" sz="3400" dirty="0"/>
              <a:t> </a:t>
            </a:r>
            <a:r>
              <a:rPr lang="ru-RU" sz="3400" dirty="0" err="1"/>
              <a:t>проміжків</a:t>
            </a:r>
            <a:r>
              <a:rPr lang="ru-RU" sz="3400" dirty="0"/>
              <a:t> і </a:t>
            </a:r>
            <a:r>
              <a:rPr lang="ru-RU" sz="3400" dirty="0" err="1"/>
              <a:t>діаметру</a:t>
            </a:r>
            <a:r>
              <a:rPr lang="ru-RU" sz="3400" dirty="0"/>
              <a:t> </a:t>
            </a:r>
            <a:r>
              <a:rPr lang="ru-RU" sz="3400" dirty="0" err="1"/>
              <a:t>міжхребцевих</a:t>
            </a:r>
            <a:r>
              <a:rPr lang="ru-RU" sz="3400" dirty="0"/>
              <a:t> </a:t>
            </a:r>
            <a:r>
              <a:rPr lang="ru-RU" sz="3400" dirty="0" err="1"/>
              <a:t>отворів</a:t>
            </a:r>
            <a:r>
              <a:rPr lang="ru-RU" sz="3400" dirty="0"/>
              <a:t>, </a:t>
            </a:r>
            <a:r>
              <a:rPr lang="ru-RU" sz="3400" dirty="0" err="1"/>
              <a:t>зменшенню</a:t>
            </a:r>
            <a:r>
              <a:rPr lang="ru-RU" sz="3400" dirty="0"/>
              <a:t> </a:t>
            </a:r>
            <a:r>
              <a:rPr lang="ru-RU" sz="3400" dirty="0" err="1"/>
              <a:t>компресії</a:t>
            </a:r>
            <a:r>
              <a:rPr lang="ru-RU" sz="3400" dirty="0"/>
              <a:t> на </a:t>
            </a:r>
            <a:r>
              <a:rPr lang="ru-RU" sz="3400" dirty="0" err="1"/>
              <a:t>нервові</a:t>
            </a:r>
            <a:r>
              <a:rPr lang="ru-RU" sz="3400" dirty="0"/>
              <a:t> </a:t>
            </a:r>
            <a:r>
              <a:rPr lang="ru-RU" sz="3400" dirty="0" err="1"/>
              <a:t>корінці</a:t>
            </a:r>
            <a:r>
              <a:rPr lang="ru-RU" sz="3400" dirty="0"/>
              <a:t> та </a:t>
            </a:r>
            <a:r>
              <a:rPr lang="ru-RU" sz="3400" dirty="0" err="1"/>
              <a:t>оточуючі</a:t>
            </a:r>
            <a:r>
              <a:rPr lang="ru-RU" sz="3400" dirty="0"/>
              <a:t> </a:t>
            </a:r>
            <a:r>
              <a:rPr lang="ru-RU" sz="3400" dirty="0" err="1"/>
              <a:t>судини</a:t>
            </a:r>
            <a:r>
              <a:rPr lang="ru-RU" sz="3400" dirty="0" smtClean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err="1"/>
              <a:t>Вправи</a:t>
            </a:r>
            <a:r>
              <a:rPr lang="ru-RU" sz="3400" dirty="0"/>
              <a:t> </a:t>
            </a:r>
            <a:r>
              <a:rPr lang="ru-RU" sz="3400" dirty="0" err="1"/>
              <a:t>виконують</a:t>
            </a:r>
            <a:r>
              <a:rPr lang="ru-RU" sz="3400" dirty="0"/>
              <a:t> з </a:t>
            </a:r>
            <a:r>
              <a:rPr lang="ru-RU" sz="3400" dirty="0" err="1"/>
              <a:t>вихідних</a:t>
            </a:r>
            <a:r>
              <a:rPr lang="ru-RU" sz="3400" dirty="0"/>
              <a:t> </a:t>
            </a:r>
            <a:r>
              <a:rPr lang="ru-RU" sz="3400" dirty="0" err="1"/>
              <a:t>положень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розвантажують</a:t>
            </a:r>
            <a:r>
              <a:rPr lang="ru-RU" sz="3400" dirty="0"/>
              <a:t> хребет</a:t>
            </a:r>
            <a:r>
              <a:rPr lang="ru-RU" sz="3400" dirty="0" smtClean="0"/>
              <a:t>.</a:t>
            </a:r>
            <a:endParaRPr lang="ru-RU" sz="3400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i="1" dirty="0" err="1"/>
              <a:t>Вихідне</a:t>
            </a:r>
            <a:r>
              <a:rPr lang="ru-RU" sz="3400" i="1" dirty="0"/>
              <a:t> </a:t>
            </a:r>
            <a:r>
              <a:rPr lang="ru-RU" sz="3400" i="1" dirty="0" err="1"/>
              <a:t>положення</a:t>
            </a:r>
            <a:r>
              <a:rPr lang="ru-RU" sz="3400" i="1" dirty="0"/>
              <a:t> </a:t>
            </a:r>
            <a:r>
              <a:rPr lang="ru-RU" sz="3400" i="1" dirty="0" err="1"/>
              <a:t>сидячи</a:t>
            </a:r>
            <a:r>
              <a:rPr lang="ru-RU" sz="3400" i="1" dirty="0"/>
              <a:t> при </a:t>
            </a:r>
            <a:r>
              <a:rPr lang="ru-RU" sz="3400" i="1" dirty="0" err="1"/>
              <a:t>остеохондрозі</a:t>
            </a:r>
            <a:r>
              <a:rPr lang="ru-RU" sz="3400" i="1" dirty="0"/>
              <a:t> </a:t>
            </a:r>
            <a:r>
              <a:rPr lang="ru-RU" sz="3400" i="1" dirty="0" err="1"/>
              <a:t>попереково-крижового</a:t>
            </a:r>
            <a:r>
              <a:rPr lang="ru-RU" sz="3400" i="1" dirty="0"/>
              <a:t> </a:t>
            </a:r>
            <a:r>
              <a:rPr lang="ru-RU" sz="3400" i="1" dirty="0" err="1"/>
              <a:t>відділу</a:t>
            </a:r>
            <a:r>
              <a:rPr lang="ru-RU" sz="3400" i="1" dirty="0"/>
              <a:t> </a:t>
            </a:r>
            <a:r>
              <a:rPr lang="ru-RU" sz="3400" i="1" dirty="0" err="1"/>
              <a:t>виключають</a:t>
            </a:r>
            <a:r>
              <a:rPr lang="ru-RU" sz="3400" i="1" dirty="0"/>
              <a:t> </a:t>
            </a:r>
            <a:r>
              <a:rPr lang="ru-RU" sz="3400" dirty="0"/>
              <a:t>через </a:t>
            </a:r>
            <a:r>
              <a:rPr lang="ru-RU" sz="3400" dirty="0" err="1"/>
              <a:t>збільшення</a:t>
            </a:r>
            <a:r>
              <a:rPr lang="ru-RU" sz="3400" dirty="0"/>
              <a:t> </a:t>
            </a:r>
            <a:r>
              <a:rPr lang="ru-RU" sz="3400" dirty="0" err="1"/>
              <a:t>внутрішньодискового</a:t>
            </a:r>
            <a:r>
              <a:rPr lang="ru-RU" sz="3400" dirty="0"/>
              <a:t> </a:t>
            </a:r>
            <a:r>
              <a:rPr lang="ru-RU" sz="3400" dirty="0" err="1"/>
              <a:t>тиску</a:t>
            </a:r>
            <a:r>
              <a:rPr lang="ru-RU" sz="3400" dirty="0"/>
              <a:t>,</a:t>
            </a:r>
            <a:r>
              <a:rPr lang="ru-RU" sz="3400" i="1" dirty="0"/>
              <a:t> </a:t>
            </a:r>
            <a:r>
              <a:rPr lang="ru-RU" sz="3400" dirty="0"/>
              <a:t>а</a:t>
            </a:r>
            <a:r>
              <a:rPr lang="ru-RU" sz="3400" i="1" dirty="0"/>
              <a:t> </a:t>
            </a:r>
            <a:r>
              <a:rPr lang="ru-RU" sz="3400" dirty="0"/>
              <a:t>стоячи - </a:t>
            </a:r>
            <a:r>
              <a:rPr lang="ru-RU" sz="3400" dirty="0" err="1"/>
              <a:t>використовують</a:t>
            </a:r>
            <a:r>
              <a:rPr lang="ru-RU" sz="3400" dirty="0"/>
              <a:t> </a:t>
            </a:r>
            <a:r>
              <a:rPr lang="ru-RU" sz="3400" dirty="0" err="1"/>
              <a:t>мінімально</a:t>
            </a:r>
            <a:r>
              <a:rPr lang="ru-RU" sz="3400" dirty="0"/>
              <a:t> </a:t>
            </a:r>
            <a:r>
              <a:rPr lang="ru-RU" sz="3400" dirty="0" err="1"/>
              <a:t>лише</a:t>
            </a:r>
            <a:r>
              <a:rPr lang="ru-RU" sz="3400" dirty="0"/>
              <a:t> для </a:t>
            </a:r>
            <a:r>
              <a:rPr lang="ru-RU" sz="3400" dirty="0" err="1"/>
              <a:t>відновлення</a:t>
            </a:r>
            <a:r>
              <a:rPr lang="ru-RU" sz="3400" dirty="0"/>
              <a:t> </a:t>
            </a:r>
            <a:r>
              <a:rPr lang="ru-RU" sz="3400" dirty="0" err="1" smtClean="0"/>
              <a:t>навичок</a:t>
            </a:r>
            <a:r>
              <a:rPr lang="ru-RU" sz="3400" dirty="0"/>
              <a:t> </a:t>
            </a:r>
            <a:r>
              <a:rPr lang="ru-RU" sz="3400" dirty="0" err="1" smtClean="0"/>
              <a:t>правильної</a:t>
            </a:r>
            <a:r>
              <a:rPr lang="ru-RU" sz="3400" dirty="0" smtClean="0"/>
              <a:t> </a:t>
            </a:r>
            <a:r>
              <a:rPr lang="ru-RU" sz="3400" dirty="0" err="1"/>
              <a:t>постави</a:t>
            </a:r>
            <a:r>
              <a:rPr lang="ru-RU" sz="3400" dirty="0"/>
              <a:t> і </a:t>
            </a:r>
            <a:r>
              <a:rPr lang="ru-RU" sz="3400" dirty="0" err="1"/>
              <a:t>навчання</a:t>
            </a:r>
            <a:r>
              <a:rPr lang="ru-RU" sz="3400" dirty="0"/>
              <a:t> </a:t>
            </a:r>
            <a:r>
              <a:rPr lang="ru-RU" sz="3400" dirty="0" err="1"/>
              <a:t>ходьби</a:t>
            </a:r>
            <a:r>
              <a:rPr lang="ru-RU" sz="3400" dirty="0"/>
              <a:t>. </a:t>
            </a:r>
            <a:r>
              <a:rPr lang="ru-RU" sz="3400" dirty="0" err="1"/>
              <a:t>Протипоказані</a:t>
            </a:r>
            <a:r>
              <a:rPr lang="ru-RU" sz="3400" dirty="0"/>
              <a:t> </a:t>
            </a:r>
            <a:r>
              <a:rPr lang="ru-RU" sz="3400" dirty="0" err="1"/>
              <a:t>різкі</a:t>
            </a:r>
            <a:r>
              <a:rPr lang="ru-RU" sz="3400" dirty="0"/>
              <a:t> </a:t>
            </a:r>
            <a:r>
              <a:rPr lang="ru-RU" sz="3400" dirty="0" err="1"/>
              <a:t>вправи</a:t>
            </a:r>
            <a:r>
              <a:rPr lang="ru-RU" sz="3400" dirty="0"/>
              <a:t> і </a:t>
            </a:r>
            <a:r>
              <a:rPr lang="ru-RU" sz="3400" dirty="0" err="1"/>
              <a:t>рухи</a:t>
            </a:r>
            <a:r>
              <a:rPr lang="ru-RU" sz="3400" dirty="0"/>
              <a:t>, </a:t>
            </a:r>
            <a:r>
              <a:rPr lang="ru-RU" sz="3400" dirty="0" err="1"/>
              <a:t>шо</a:t>
            </a:r>
            <a:r>
              <a:rPr lang="ru-RU" sz="3400" dirty="0"/>
              <a:t> </a:t>
            </a:r>
            <a:r>
              <a:rPr lang="ru-RU" sz="3400" dirty="0" err="1"/>
              <a:t>стрясають</a:t>
            </a:r>
            <a:r>
              <a:rPr lang="ru-RU" sz="3400" dirty="0"/>
              <a:t> хребет</a:t>
            </a:r>
            <a:r>
              <a:rPr lang="ru-RU" sz="3400" dirty="0" smtClean="0"/>
              <a:t>.</a:t>
            </a:r>
            <a:endParaRPr lang="ru-RU" sz="3400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err="1"/>
              <a:t>Зміцнення</a:t>
            </a:r>
            <a:r>
              <a:rPr lang="ru-RU" sz="3400" dirty="0"/>
              <a:t> </a:t>
            </a:r>
            <a:r>
              <a:rPr lang="ru-RU" sz="3400" dirty="0" err="1"/>
              <a:t>м'язів</a:t>
            </a:r>
            <a:r>
              <a:rPr lang="ru-RU" sz="3400" dirty="0"/>
              <a:t> </a:t>
            </a:r>
            <a:r>
              <a:rPr lang="ru-RU" sz="3400" dirty="0" err="1"/>
              <a:t>тулуба</a:t>
            </a:r>
            <a:r>
              <a:rPr lang="ru-RU" sz="3400" dirty="0"/>
              <a:t> </a:t>
            </a:r>
            <a:r>
              <a:rPr lang="ru-RU" sz="3400" dirty="0" err="1"/>
              <a:t>виконують</a:t>
            </a:r>
            <a:r>
              <a:rPr lang="ru-RU" sz="3400" dirty="0"/>
              <a:t> у </a:t>
            </a:r>
            <a:r>
              <a:rPr lang="ru-RU" sz="3400" dirty="0" err="1"/>
              <a:t>положенні</a:t>
            </a:r>
            <a:r>
              <a:rPr lang="ru-RU" sz="3400" dirty="0"/>
              <a:t> </a:t>
            </a:r>
            <a:r>
              <a:rPr lang="ru-RU" sz="3400" dirty="0" err="1"/>
              <a:t>лежачи</a:t>
            </a:r>
            <a:r>
              <a:rPr lang="ru-RU" sz="3400" dirty="0"/>
              <a:t> на </a:t>
            </a:r>
            <a:r>
              <a:rPr lang="ru-RU" sz="3400" dirty="0" err="1"/>
              <a:t>спині</a:t>
            </a:r>
            <a:r>
              <a:rPr lang="ru-RU" sz="3400" dirty="0"/>
              <a:t>, </a:t>
            </a:r>
            <a:r>
              <a:rPr lang="ru-RU" sz="3400" dirty="0" err="1"/>
              <a:t>їх</a:t>
            </a:r>
            <a:r>
              <a:rPr lang="ru-RU" sz="3400" dirty="0"/>
              <a:t> </a:t>
            </a:r>
            <a:r>
              <a:rPr lang="ru-RU" sz="3400" dirty="0" err="1"/>
              <a:t>можна</a:t>
            </a:r>
            <a:r>
              <a:rPr lang="ru-RU" sz="3400" dirty="0"/>
              <a:t> </a:t>
            </a:r>
            <a:r>
              <a:rPr lang="ru-RU" sz="3400" dirty="0" err="1"/>
              <a:t>ускладнювати</a:t>
            </a:r>
            <a:r>
              <a:rPr lang="ru-RU" sz="3400" dirty="0"/>
              <a:t> легкими </a:t>
            </a:r>
            <a:r>
              <a:rPr lang="ru-RU" sz="3400" dirty="0" err="1"/>
              <a:t>обтяженнями</a:t>
            </a:r>
            <a:r>
              <a:rPr lang="ru-RU" sz="3400" dirty="0"/>
              <a:t> і опором. </a:t>
            </a:r>
            <a:r>
              <a:rPr lang="ru-RU" sz="3400" dirty="0" err="1"/>
              <a:t>Обережно</a:t>
            </a:r>
            <a:r>
              <a:rPr lang="ru-RU" sz="3400" dirty="0"/>
              <a:t> </a:t>
            </a:r>
            <a:r>
              <a:rPr lang="ru-RU" sz="3400" dirty="0" err="1"/>
              <a:t>виконують</a:t>
            </a:r>
            <a:r>
              <a:rPr lang="ru-RU" sz="3400" dirty="0"/>
              <a:t> </a:t>
            </a:r>
            <a:r>
              <a:rPr lang="ru-RU" sz="3400" dirty="0" err="1"/>
              <a:t>ротаційні</a:t>
            </a:r>
            <a:r>
              <a:rPr lang="ru-RU" sz="3400" dirty="0"/>
              <a:t> </a:t>
            </a:r>
            <a:r>
              <a:rPr lang="ru-RU" sz="3400" dirty="0" err="1"/>
              <a:t>рухи</a:t>
            </a:r>
            <a:r>
              <a:rPr lang="ru-RU" sz="3400" dirty="0"/>
              <a:t> і </a:t>
            </a:r>
            <a:r>
              <a:rPr lang="ru-RU" sz="3400" dirty="0" err="1"/>
              <a:t>розгинання</a:t>
            </a:r>
            <a:r>
              <a:rPr lang="ru-RU" sz="3400" dirty="0"/>
              <a:t> хребта, </a:t>
            </a:r>
            <a:r>
              <a:rPr lang="ru-RU" sz="3400" dirty="0" err="1"/>
              <a:t>виключаючи</a:t>
            </a:r>
            <a:r>
              <a:rPr lang="ru-RU" sz="3400" dirty="0"/>
              <a:t> </a:t>
            </a:r>
            <a:r>
              <a:rPr lang="ru-RU" sz="3400" dirty="0" err="1"/>
              <a:t>нахили</a:t>
            </a:r>
            <a:r>
              <a:rPr lang="ru-RU" sz="3400" dirty="0"/>
              <a:t> вперед. </a:t>
            </a:r>
            <a:r>
              <a:rPr lang="ru-RU" sz="3400" dirty="0" err="1"/>
              <a:t>Обов'язково</a:t>
            </a:r>
            <a:r>
              <a:rPr lang="ru-RU" sz="3400" dirty="0"/>
              <a:t> як у </a:t>
            </a:r>
            <a:r>
              <a:rPr lang="ru-RU" sz="3400" dirty="0" err="1"/>
              <a:t>цьому</a:t>
            </a:r>
            <a:r>
              <a:rPr lang="ru-RU" sz="3400" dirty="0"/>
              <a:t>, так і в </a:t>
            </a:r>
            <a:r>
              <a:rPr lang="ru-RU" sz="3400" dirty="0" err="1"/>
              <a:t>наступних</a:t>
            </a:r>
            <a:r>
              <a:rPr lang="ru-RU" sz="3400" dirty="0"/>
              <a:t> </a:t>
            </a:r>
            <a:r>
              <a:rPr lang="ru-RU" sz="3400" dirty="0" err="1"/>
              <a:t>етапах</a:t>
            </a:r>
            <a:r>
              <a:rPr lang="ru-RU" sz="3400" dirty="0"/>
              <a:t> </a:t>
            </a:r>
            <a:r>
              <a:rPr lang="ru-RU" sz="3400" dirty="0" err="1"/>
              <a:t>реабілітації</a:t>
            </a:r>
            <a:r>
              <a:rPr lang="ru-RU" sz="3400" dirty="0"/>
              <a:t> </a:t>
            </a:r>
            <a:r>
              <a:rPr lang="ru-RU" sz="3400" dirty="0" err="1"/>
              <a:t>застосовують</a:t>
            </a:r>
            <a:r>
              <a:rPr lang="ru-RU" sz="3400" dirty="0"/>
              <a:t> </a:t>
            </a:r>
            <a:r>
              <a:rPr lang="ru-RU" sz="3400" dirty="0" err="1"/>
              <a:t>вправи</a:t>
            </a:r>
            <a:r>
              <a:rPr lang="ru-RU" sz="3400" dirty="0"/>
              <a:t> на </a:t>
            </a:r>
            <a:r>
              <a:rPr lang="ru-RU" sz="3400" dirty="0" err="1"/>
              <a:t>розслаблення</a:t>
            </a:r>
            <a:r>
              <a:rPr lang="ru-RU" sz="3400" dirty="0"/>
              <a:t>. При </a:t>
            </a:r>
            <a:r>
              <a:rPr lang="ru-RU" sz="3400" dirty="0" err="1"/>
              <a:t>покращанні</a:t>
            </a:r>
            <a:r>
              <a:rPr lang="ru-RU" sz="3400" dirty="0"/>
              <a:t> стану хворого </a:t>
            </a:r>
            <a:r>
              <a:rPr lang="ru-RU" sz="3400" dirty="0" err="1"/>
              <a:t>призначають</a:t>
            </a:r>
            <a:r>
              <a:rPr lang="ru-RU" sz="3400" dirty="0"/>
              <a:t> </a:t>
            </a:r>
            <a:r>
              <a:rPr lang="ru-RU" sz="3400" dirty="0" err="1"/>
              <a:t>лікувальну</a:t>
            </a:r>
            <a:r>
              <a:rPr lang="ru-RU" sz="3400" dirty="0"/>
              <a:t> ходьбу, </a:t>
            </a:r>
            <a:r>
              <a:rPr lang="ru-RU" sz="3400" dirty="0" err="1"/>
              <a:t>під</a:t>
            </a:r>
            <a:r>
              <a:rPr lang="ru-RU" sz="3400" dirty="0"/>
              <a:t> час </a:t>
            </a:r>
            <a:r>
              <a:rPr lang="ru-RU" sz="3400" dirty="0" err="1"/>
              <a:t>якої</a:t>
            </a:r>
            <a:r>
              <a:rPr lang="ru-RU" sz="3400" dirty="0"/>
              <a:t> хворому </a:t>
            </a:r>
            <a:r>
              <a:rPr lang="ru-RU" sz="3400" dirty="0" err="1"/>
              <a:t>необхідно</a:t>
            </a:r>
            <a:r>
              <a:rPr lang="ru-RU" sz="3400" dirty="0"/>
              <a:t> </a:t>
            </a:r>
            <a:r>
              <a:rPr lang="ru-RU" sz="3400" dirty="0" err="1"/>
              <a:t>намагатися</a:t>
            </a:r>
            <a:r>
              <a:rPr lang="ru-RU" sz="3400" dirty="0"/>
              <a:t> </a:t>
            </a:r>
            <a:r>
              <a:rPr lang="ru-RU" sz="3400" dirty="0" err="1"/>
              <a:t>підтримувати</a:t>
            </a:r>
            <a:r>
              <a:rPr lang="ru-RU" sz="3400" dirty="0"/>
              <a:t> </a:t>
            </a:r>
            <a:r>
              <a:rPr lang="ru-RU" sz="3400" dirty="0" err="1"/>
              <a:t>правильну</a:t>
            </a:r>
            <a:r>
              <a:rPr lang="ru-RU" sz="3400" dirty="0"/>
              <a:t> поставу. </a:t>
            </a:r>
            <a:r>
              <a:rPr lang="ru-RU" sz="3400" dirty="0" err="1"/>
              <a:t>Його</a:t>
            </a:r>
            <a:r>
              <a:rPr lang="ru-RU" sz="3400" dirty="0"/>
              <a:t> </a:t>
            </a:r>
            <a:r>
              <a:rPr lang="ru-RU" sz="3400" dirty="0" err="1"/>
              <a:t>вчать</a:t>
            </a:r>
            <a:r>
              <a:rPr lang="ru-RU" sz="3400" dirty="0"/>
              <a:t> </a:t>
            </a:r>
            <a:r>
              <a:rPr lang="ru-RU" sz="3400" dirty="0" err="1"/>
              <a:t>ходити</a:t>
            </a:r>
            <a:r>
              <a:rPr lang="ru-RU" sz="3400" dirty="0"/>
              <a:t> без опори, </a:t>
            </a:r>
            <a:r>
              <a:rPr lang="ru-RU" sz="3400" dirty="0" err="1"/>
              <a:t>переступати</a:t>
            </a:r>
            <a:r>
              <a:rPr lang="ru-RU" sz="3400" dirty="0"/>
              <a:t> через </a:t>
            </a:r>
            <a:r>
              <a:rPr lang="ru-RU" sz="3400" dirty="0" err="1"/>
              <a:t>предмети</a:t>
            </a:r>
            <a:r>
              <a:rPr lang="ru-RU" sz="3400" dirty="0"/>
              <a:t>, </a:t>
            </a:r>
            <a:r>
              <a:rPr lang="ru-RU" sz="3400" dirty="0" err="1"/>
              <a:t>ходити</a:t>
            </a:r>
            <a:r>
              <a:rPr lang="ru-RU" sz="3400" dirty="0"/>
              <a:t> по </a:t>
            </a:r>
            <a:r>
              <a:rPr lang="ru-RU" sz="3400" dirty="0" err="1"/>
              <a:t>східцях</a:t>
            </a:r>
            <a:r>
              <a:rPr lang="ru-RU" sz="3400" dirty="0"/>
              <a:t>. </a:t>
            </a:r>
            <a:r>
              <a:rPr lang="ru-RU" sz="3400" dirty="0" err="1"/>
              <a:t>Рекомендують</a:t>
            </a:r>
            <a:r>
              <a:rPr lang="ru-RU" sz="3400" dirty="0"/>
              <a:t> </a:t>
            </a:r>
            <a:r>
              <a:rPr lang="ru-RU" sz="3400" dirty="0" err="1"/>
              <a:t>гідрокінезотерапію</a:t>
            </a:r>
            <a:r>
              <a:rPr lang="ru-RU" sz="3400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err="1" smtClean="0"/>
              <a:t>Хворим</a:t>
            </a:r>
            <a:r>
              <a:rPr lang="ru-RU" sz="3400" dirty="0" smtClean="0"/>
              <a:t> </a:t>
            </a:r>
            <a:r>
              <a:rPr lang="ru-RU" sz="3400" dirty="0" err="1"/>
              <a:t>рекомендують</a:t>
            </a:r>
            <a:r>
              <a:rPr lang="ru-RU" sz="3400" dirty="0"/>
              <a:t> </a:t>
            </a:r>
            <a:r>
              <a:rPr lang="ru-RU" sz="3400" dirty="0" err="1"/>
              <a:t>кілька</a:t>
            </a:r>
            <a:r>
              <a:rPr lang="ru-RU" sz="3400" dirty="0"/>
              <a:t> </a:t>
            </a:r>
            <a:r>
              <a:rPr lang="ru-RU" sz="3400" dirty="0" err="1"/>
              <a:t>разів</a:t>
            </a:r>
            <a:r>
              <a:rPr lang="ru-RU" sz="3400" dirty="0"/>
              <a:t> на день, особливо коли робота </a:t>
            </a:r>
            <a:r>
              <a:rPr lang="ru-RU" sz="3400" dirty="0" err="1"/>
              <a:t>пов'язана</a:t>
            </a:r>
            <a:r>
              <a:rPr lang="ru-RU" sz="3400" dirty="0"/>
              <a:t> з </a:t>
            </a:r>
            <a:r>
              <a:rPr lang="ru-RU" sz="3400" dirty="0" err="1"/>
              <a:t>тривалим</a:t>
            </a:r>
            <a:r>
              <a:rPr lang="ru-RU" sz="3400" dirty="0"/>
              <a:t> </a:t>
            </a:r>
            <a:r>
              <a:rPr lang="ru-RU" sz="3400" dirty="0" err="1"/>
              <a:t>нахиленням</a:t>
            </a:r>
            <a:r>
              <a:rPr lang="ru-RU" sz="3400" dirty="0"/>
              <a:t> </a:t>
            </a:r>
            <a:r>
              <a:rPr lang="ru-RU" sz="3400" dirty="0" err="1"/>
              <a:t>голови</a:t>
            </a:r>
            <a:r>
              <a:rPr lang="ru-RU" sz="3400" dirty="0"/>
              <a:t> </a:t>
            </a:r>
            <a:r>
              <a:rPr lang="ru-RU" sz="3400" dirty="0" err="1"/>
              <a:t>або</a:t>
            </a:r>
            <a:r>
              <a:rPr lang="ru-RU" sz="3400" dirty="0"/>
              <a:t> </a:t>
            </a:r>
            <a:r>
              <a:rPr lang="ru-RU" sz="3400" dirty="0" err="1"/>
              <a:t>перебуванням</a:t>
            </a:r>
            <a:r>
              <a:rPr lang="ru-RU" sz="3400" dirty="0"/>
              <a:t> в </a:t>
            </a:r>
            <a:r>
              <a:rPr lang="ru-RU" sz="3400" dirty="0" err="1"/>
              <a:t>положенні</a:t>
            </a:r>
            <a:r>
              <a:rPr lang="ru-RU" sz="3400" dirty="0"/>
              <a:t> </a:t>
            </a:r>
            <a:r>
              <a:rPr lang="ru-RU" sz="3400" dirty="0" err="1"/>
              <a:t>сидячи</a:t>
            </a:r>
            <a:r>
              <a:rPr lang="ru-RU" sz="3400" dirty="0"/>
              <a:t>, </a:t>
            </a:r>
            <a:r>
              <a:rPr lang="ru-RU" sz="3400" dirty="0" err="1"/>
              <a:t>змінювати</a:t>
            </a:r>
            <a:r>
              <a:rPr lang="ru-RU" sz="3400" dirty="0"/>
              <a:t> позу, </a:t>
            </a:r>
            <a:r>
              <a:rPr lang="ru-RU" sz="3400" dirty="0" err="1"/>
              <a:t>відпочивати</a:t>
            </a:r>
            <a:r>
              <a:rPr lang="ru-RU" sz="3400" dirty="0"/>
              <a:t>, </a:t>
            </a:r>
            <a:r>
              <a:rPr lang="ru-RU" sz="3400" dirty="0" err="1"/>
              <a:t>виконувати</a:t>
            </a:r>
            <a:r>
              <a:rPr lang="ru-RU" sz="3400" dirty="0"/>
              <a:t> </a:t>
            </a:r>
            <a:r>
              <a:rPr lang="ru-RU" sz="3400" dirty="0" err="1"/>
              <a:t>ізометричні</a:t>
            </a:r>
            <a:r>
              <a:rPr lang="ru-RU" sz="3400" dirty="0"/>
              <a:t> </a:t>
            </a:r>
            <a:r>
              <a:rPr lang="ru-RU" sz="3400" dirty="0" err="1"/>
              <a:t>напруження</a:t>
            </a:r>
            <a:r>
              <a:rPr lang="ru-RU" sz="3400" dirty="0"/>
              <a:t> </a:t>
            </a:r>
            <a:r>
              <a:rPr lang="ru-RU" sz="3400" dirty="0" err="1"/>
              <a:t>м'язів</a:t>
            </a:r>
            <a:r>
              <a:rPr lang="ru-RU" sz="3400" dirty="0"/>
              <a:t>. При </a:t>
            </a:r>
            <a:r>
              <a:rPr lang="ru-RU" sz="3400" i="1" dirty="0" err="1"/>
              <a:t>остеохондрозі</a:t>
            </a:r>
            <a:r>
              <a:rPr lang="ru-RU" sz="3400" i="1" dirty="0"/>
              <a:t> </a:t>
            </a:r>
            <a:r>
              <a:rPr lang="ru-RU" sz="3400" i="1" dirty="0" err="1"/>
              <a:t>шийного</a:t>
            </a:r>
            <a:r>
              <a:rPr lang="ru-RU" sz="3400" i="1" dirty="0"/>
              <a:t> </a:t>
            </a:r>
            <a:r>
              <a:rPr lang="ru-RU" sz="3400" i="1" dirty="0" err="1"/>
              <a:t>відділу</a:t>
            </a:r>
            <a:r>
              <a:rPr lang="ru-RU" sz="3400" i="1" dirty="0"/>
              <a:t> хребта</a:t>
            </a:r>
            <a:r>
              <a:rPr lang="ru-RU" sz="3400" dirty="0"/>
              <a:t> </a:t>
            </a:r>
            <a:r>
              <a:rPr lang="ru-RU" sz="3400" dirty="0" err="1"/>
              <a:t>можна</a:t>
            </a:r>
            <a:r>
              <a:rPr lang="ru-RU" sz="3400" dirty="0"/>
              <a:t> </a:t>
            </a:r>
            <a:r>
              <a:rPr lang="ru-RU" sz="3400" dirty="0" err="1"/>
              <a:t>використати</a:t>
            </a:r>
            <a:r>
              <a:rPr lang="ru-RU" sz="3400" dirty="0"/>
              <a:t> </a:t>
            </a:r>
            <a:r>
              <a:rPr lang="ru-RU" sz="3400" dirty="0" err="1"/>
              <a:t>такі</a:t>
            </a:r>
            <a:r>
              <a:rPr lang="ru-RU" sz="3400" dirty="0"/>
              <a:t> </a:t>
            </a:r>
            <a:r>
              <a:rPr lang="ru-RU" sz="3400" dirty="0" err="1"/>
              <a:t>вправи</a:t>
            </a:r>
            <a:r>
              <a:rPr lang="ru-RU" sz="3400" dirty="0"/>
              <a:t>: стоячи </a:t>
            </a:r>
            <a:r>
              <a:rPr lang="ru-RU" sz="3400" dirty="0" err="1"/>
              <a:t>біля</a:t>
            </a:r>
            <a:r>
              <a:rPr lang="ru-RU" sz="3400" dirty="0"/>
              <a:t> </a:t>
            </a:r>
            <a:r>
              <a:rPr lang="ru-RU" sz="3400" dirty="0" err="1"/>
              <a:t>стінки</a:t>
            </a:r>
            <a:r>
              <a:rPr lang="ru-RU" sz="3400" dirty="0"/>
              <a:t>, </a:t>
            </a:r>
            <a:r>
              <a:rPr lang="ru-RU" sz="3400" dirty="0" err="1"/>
              <a:t>натискати</a:t>
            </a:r>
            <a:r>
              <a:rPr lang="ru-RU" sz="3400" dirty="0"/>
              <a:t> на </a:t>
            </a:r>
            <a:r>
              <a:rPr lang="ru-RU" sz="3400" dirty="0" err="1"/>
              <a:t>неї</a:t>
            </a:r>
            <a:r>
              <a:rPr lang="ru-RU" sz="3400" dirty="0"/>
              <a:t> </a:t>
            </a:r>
            <a:r>
              <a:rPr lang="ru-RU" sz="3400" dirty="0" err="1"/>
              <a:t>потилицею</a:t>
            </a:r>
            <a:r>
              <a:rPr lang="ru-RU" sz="3400" dirty="0"/>
              <a:t> </a:t>
            </a:r>
            <a:r>
              <a:rPr lang="ru-RU" sz="3400" dirty="0" err="1"/>
              <a:t>протягом</a:t>
            </a:r>
            <a:r>
              <a:rPr lang="ru-RU" sz="3400" dirty="0"/>
              <a:t> 3-5 с з </a:t>
            </a:r>
            <a:r>
              <a:rPr lang="ru-RU" sz="3400" dirty="0" err="1"/>
              <a:t>наступним</a:t>
            </a:r>
            <a:r>
              <a:rPr lang="ru-RU" sz="3400" dirty="0"/>
              <a:t> </a:t>
            </a:r>
            <a:r>
              <a:rPr lang="ru-RU" sz="3400" dirty="0" err="1"/>
              <a:t>розслабленням</a:t>
            </a:r>
            <a:r>
              <a:rPr lang="ru-RU" sz="3400" dirty="0"/>
              <a:t> </a:t>
            </a:r>
            <a:r>
              <a:rPr lang="ru-RU" sz="3400" dirty="0" err="1"/>
              <a:t>м'язів</a:t>
            </a:r>
            <a:r>
              <a:rPr lang="ru-RU" sz="3400" dirty="0"/>
              <a:t>; </a:t>
            </a:r>
            <a:r>
              <a:rPr lang="ru-RU" sz="3400" dirty="0" err="1"/>
              <a:t>сидячи</a:t>
            </a:r>
            <a:r>
              <a:rPr lang="ru-RU" sz="3400" dirty="0"/>
              <a:t> за столом, </a:t>
            </a:r>
            <a:r>
              <a:rPr lang="ru-RU" sz="3400" dirty="0" err="1"/>
              <a:t>спертися</a:t>
            </a:r>
            <a:r>
              <a:rPr lang="ru-RU" sz="3400" dirty="0"/>
              <a:t> </a:t>
            </a:r>
            <a:r>
              <a:rPr lang="ru-RU" sz="3400" dirty="0" err="1"/>
              <a:t>підборіддям</a:t>
            </a:r>
            <a:r>
              <a:rPr lang="ru-RU" sz="3400" dirty="0"/>
              <a:t> на </a:t>
            </a:r>
            <a:r>
              <a:rPr lang="ru-RU" sz="3400" dirty="0" err="1"/>
              <a:t>зігнуті</a:t>
            </a:r>
            <a:r>
              <a:rPr lang="ru-RU" sz="3400" dirty="0"/>
              <a:t> руки і </a:t>
            </a:r>
            <a:r>
              <a:rPr lang="ru-RU" sz="3400" dirty="0" err="1"/>
              <a:t>тиснути</a:t>
            </a:r>
            <a:r>
              <a:rPr lang="ru-RU" sz="3400" dirty="0"/>
              <a:t> на них, </a:t>
            </a:r>
            <a:r>
              <a:rPr lang="ru-RU" sz="3400" dirty="0" err="1"/>
              <a:t>намагаючись</a:t>
            </a:r>
            <a:r>
              <a:rPr lang="ru-RU" sz="3400" dirty="0"/>
              <a:t> при </a:t>
            </a:r>
            <a:r>
              <a:rPr lang="ru-RU" sz="3400" dirty="0" err="1"/>
              <a:t>цьому</a:t>
            </a:r>
            <a:r>
              <a:rPr lang="ru-RU" sz="3400" dirty="0"/>
              <a:t> </a:t>
            </a:r>
            <a:r>
              <a:rPr lang="ru-RU" sz="3400" dirty="0" err="1"/>
              <a:t>нахилити</a:t>
            </a:r>
            <a:r>
              <a:rPr lang="ru-RU" sz="3400" dirty="0"/>
              <a:t> голову </a:t>
            </a:r>
            <a:r>
              <a:rPr lang="ru-RU" sz="3400" dirty="0" err="1"/>
              <a:t>або</a:t>
            </a:r>
            <a:r>
              <a:rPr lang="ru-RU" sz="3400" dirty="0"/>
              <a:t> </a:t>
            </a:r>
            <a:r>
              <a:rPr lang="ru-RU" sz="3400" dirty="0" err="1"/>
              <a:t>повернути</a:t>
            </a:r>
            <a:r>
              <a:rPr lang="ru-RU" sz="3400" dirty="0"/>
              <a:t> </a:t>
            </a:r>
            <a:r>
              <a:rPr lang="ru-RU" sz="3400" dirty="0" err="1"/>
              <a:t>її</a:t>
            </a:r>
            <a:r>
              <a:rPr lang="ru-RU" sz="3400" dirty="0"/>
              <a:t> </a:t>
            </a:r>
            <a:r>
              <a:rPr lang="ru-RU" sz="3400" dirty="0" err="1"/>
              <a:t>убік</a:t>
            </a:r>
            <a:r>
              <a:rPr lang="ru-RU" sz="3400" dirty="0"/>
              <a:t> і т.д.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 </a:t>
            </a:r>
            <a:r>
              <a:rPr lang="ru-RU" sz="3400" dirty="0" smtClean="0"/>
              <a:t>При </a:t>
            </a:r>
            <a:r>
              <a:rPr lang="ru-RU" sz="3400" i="1" dirty="0" err="1"/>
              <a:t>попереково-крижовому</a:t>
            </a:r>
            <a:r>
              <a:rPr lang="ru-RU" sz="3400" i="1" dirty="0"/>
              <a:t> </a:t>
            </a:r>
            <a:r>
              <a:rPr lang="ru-RU" sz="3400" i="1" dirty="0" err="1"/>
              <a:t>остеохондрозі</a:t>
            </a:r>
            <a:r>
              <a:rPr lang="ru-RU" sz="3400" dirty="0"/>
              <a:t> </a:t>
            </a:r>
            <a:r>
              <a:rPr lang="ru-RU" sz="3400" dirty="0" err="1"/>
              <a:t>рекомендують</a:t>
            </a:r>
            <a:r>
              <a:rPr lang="ru-RU" sz="3400" dirty="0"/>
              <a:t>: </a:t>
            </a:r>
            <a:r>
              <a:rPr lang="ru-RU" sz="3400" dirty="0" err="1"/>
              <a:t>сидячи</a:t>
            </a:r>
            <a:r>
              <a:rPr lang="ru-RU" sz="3400" dirty="0"/>
              <a:t> на </a:t>
            </a:r>
            <a:r>
              <a:rPr lang="ru-RU" sz="3400" dirty="0" err="1"/>
              <a:t>стільці</a:t>
            </a:r>
            <a:r>
              <a:rPr lang="ru-RU" sz="3400" dirty="0"/>
              <a:t>, </a:t>
            </a:r>
            <a:r>
              <a:rPr lang="ru-RU" sz="3400" dirty="0" err="1"/>
              <a:t>натискати</a:t>
            </a:r>
            <a:r>
              <a:rPr lang="ru-RU" sz="3400" dirty="0"/>
              <a:t> лопатками, </a:t>
            </a:r>
            <a:r>
              <a:rPr lang="ru-RU" sz="3400" dirty="0" err="1"/>
              <a:t>попереком</a:t>
            </a:r>
            <a:r>
              <a:rPr lang="ru-RU" sz="3400" dirty="0"/>
              <a:t> на спинку </a:t>
            </a:r>
            <a:r>
              <a:rPr lang="ru-RU" sz="3400" dirty="0" err="1"/>
              <a:t>стільця</a:t>
            </a:r>
            <a:r>
              <a:rPr lang="ru-RU" sz="3400" dirty="0"/>
              <a:t>; </a:t>
            </a:r>
            <a:r>
              <a:rPr lang="ru-RU" sz="3400" dirty="0" err="1"/>
              <a:t>тримаючись</a:t>
            </a:r>
            <a:r>
              <a:rPr lang="ru-RU" sz="3400" dirty="0"/>
              <a:t> руками за </a:t>
            </a:r>
            <a:r>
              <a:rPr lang="ru-RU" sz="3400" dirty="0" err="1"/>
              <a:t>сидіння</a:t>
            </a:r>
            <a:r>
              <a:rPr lang="ru-RU" sz="3400" dirty="0"/>
              <a:t> </a:t>
            </a:r>
            <a:r>
              <a:rPr lang="ru-RU" sz="3400" dirty="0" err="1"/>
              <a:t>стільця</a:t>
            </a:r>
            <a:r>
              <a:rPr lang="ru-RU" sz="3400" dirty="0"/>
              <a:t>, </a:t>
            </a:r>
            <a:r>
              <a:rPr lang="ru-RU" sz="3400" dirty="0" err="1"/>
              <a:t>намагатись</a:t>
            </a:r>
            <a:r>
              <a:rPr lang="ru-RU" sz="3400" dirty="0"/>
              <a:t> </a:t>
            </a:r>
            <a:r>
              <a:rPr lang="ru-RU" sz="3400" dirty="0" err="1"/>
              <a:t>підняти</a:t>
            </a:r>
            <a:r>
              <a:rPr lang="ru-RU" sz="3400" dirty="0"/>
              <a:t> себе разом </a:t>
            </a:r>
            <a:r>
              <a:rPr lang="ru-RU" sz="3400" dirty="0" err="1"/>
              <a:t>зі</a:t>
            </a:r>
            <a:r>
              <a:rPr lang="ru-RU" sz="3400" dirty="0"/>
              <a:t> </a:t>
            </a:r>
            <a:r>
              <a:rPr lang="ru-RU" sz="3400" dirty="0" err="1"/>
              <a:t>стільцем</a:t>
            </a:r>
            <a:r>
              <a:rPr lang="ru-RU" sz="3400" dirty="0"/>
              <a:t>; </a:t>
            </a:r>
            <a:r>
              <a:rPr lang="ru-RU" sz="3400" dirty="0" err="1"/>
              <a:t>покласти</a:t>
            </a:r>
            <a:r>
              <a:rPr lang="ru-RU" sz="3400" dirty="0"/>
              <a:t> </a:t>
            </a:r>
            <a:r>
              <a:rPr lang="ru-RU" sz="3400" dirty="0" err="1"/>
              <a:t>лікті</a:t>
            </a:r>
            <a:r>
              <a:rPr lang="ru-RU" sz="3400" dirty="0"/>
              <a:t> на </a:t>
            </a:r>
            <a:r>
              <a:rPr lang="ru-RU" sz="3400" dirty="0" err="1"/>
              <a:t>стіл</a:t>
            </a:r>
            <a:r>
              <a:rPr lang="ru-RU" sz="3400" dirty="0"/>
              <a:t>, тиснута на </a:t>
            </a:r>
            <a:r>
              <a:rPr lang="ru-RU" sz="3400" dirty="0" err="1"/>
              <a:t>нього</a:t>
            </a:r>
            <a:r>
              <a:rPr lang="ru-RU" sz="3400" dirty="0"/>
              <a:t>; стоячи, </a:t>
            </a:r>
            <a:r>
              <a:rPr lang="ru-RU" sz="3400" dirty="0" err="1"/>
              <a:t>торкаючись</a:t>
            </a:r>
            <a:r>
              <a:rPr lang="ru-RU" sz="3400" dirty="0"/>
              <a:t> спиною </a:t>
            </a:r>
            <a:r>
              <a:rPr lang="ru-RU" sz="3400" dirty="0" err="1"/>
              <a:t>стінки</a:t>
            </a:r>
            <a:r>
              <a:rPr lang="ru-RU" sz="3400" dirty="0"/>
              <a:t>, </a:t>
            </a:r>
            <a:r>
              <a:rPr lang="ru-RU" sz="3400" dirty="0" err="1"/>
              <a:t>поперемінно</a:t>
            </a:r>
            <a:r>
              <a:rPr lang="ru-RU" sz="3400" dirty="0"/>
              <a:t> </a:t>
            </a:r>
            <a:r>
              <a:rPr lang="ru-RU" sz="3400" dirty="0" err="1"/>
              <a:t>сідницями</a:t>
            </a:r>
            <a:r>
              <a:rPr lang="ru-RU" sz="3400" dirty="0"/>
              <a:t>, </a:t>
            </a:r>
            <a:r>
              <a:rPr lang="ru-RU" sz="3400" dirty="0" err="1"/>
              <a:t>попереком</a:t>
            </a:r>
            <a:r>
              <a:rPr lang="ru-RU" sz="3400" dirty="0"/>
              <a:t>, лопатками </a:t>
            </a:r>
            <a:r>
              <a:rPr lang="ru-RU" sz="3400" dirty="0" err="1"/>
              <a:t>дозовано</a:t>
            </a:r>
            <a:r>
              <a:rPr lang="ru-RU" sz="3400" dirty="0"/>
              <a:t> </a:t>
            </a:r>
            <a:r>
              <a:rPr lang="ru-RU" sz="3400" dirty="0" err="1"/>
              <a:t>тиснути</a:t>
            </a:r>
            <a:r>
              <a:rPr lang="ru-RU" sz="3400" dirty="0"/>
              <a:t> на </a:t>
            </a:r>
            <a:r>
              <a:rPr lang="ru-RU" sz="3400" dirty="0" err="1"/>
              <a:t>неї</a:t>
            </a:r>
            <a:r>
              <a:rPr lang="ru-RU" sz="3400" dirty="0"/>
              <a:t>. </a:t>
            </a:r>
            <a:r>
              <a:rPr lang="ru-RU" sz="3400" dirty="0" err="1"/>
              <a:t>Після</a:t>
            </a:r>
            <a:r>
              <a:rPr lang="ru-RU" sz="3400" dirty="0"/>
              <a:t> </a:t>
            </a:r>
            <a:r>
              <a:rPr lang="ru-RU" sz="3400" dirty="0" err="1"/>
              <a:t>кожної</a:t>
            </a:r>
            <a:r>
              <a:rPr lang="ru-RU" sz="3400" dirty="0"/>
              <a:t> </a:t>
            </a:r>
            <a:r>
              <a:rPr lang="ru-RU" sz="3400" dirty="0" err="1"/>
              <a:t>вправи</a:t>
            </a:r>
            <a:r>
              <a:rPr lang="ru-RU" sz="3400" dirty="0"/>
              <a:t> </a:t>
            </a:r>
            <a:r>
              <a:rPr lang="ru-RU" sz="3400" dirty="0" err="1"/>
              <a:t>слід</a:t>
            </a:r>
            <a:r>
              <a:rPr lang="ru-RU" sz="3400" dirty="0"/>
              <a:t> </a:t>
            </a:r>
            <a:r>
              <a:rPr lang="ru-RU" sz="3400" dirty="0" err="1"/>
              <a:t>розслабити</a:t>
            </a:r>
            <a:r>
              <a:rPr lang="ru-RU" sz="3400" dirty="0"/>
              <a:t> </a:t>
            </a:r>
            <a:r>
              <a:rPr lang="ru-RU" sz="3400" dirty="0" err="1"/>
              <a:t>м'язи</a:t>
            </a:r>
            <a:r>
              <a:rPr lang="ru-RU" sz="3400" dirty="0"/>
              <a:t> і </a:t>
            </a:r>
            <a:r>
              <a:rPr lang="ru-RU" sz="3400" dirty="0" err="1"/>
              <a:t>зробити</a:t>
            </a:r>
            <a:r>
              <a:rPr lang="ru-RU" sz="3400" dirty="0"/>
              <a:t> паузу для </a:t>
            </a:r>
            <a:r>
              <a:rPr lang="ru-RU" sz="3400" dirty="0" err="1"/>
              <a:t>відпочинку</a:t>
            </a:r>
            <a:r>
              <a:rPr lang="ru-RU" sz="3400" dirty="0"/>
              <a:t>. </a:t>
            </a:r>
            <a:r>
              <a:rPr lang="ru-RU" sz="3400" dirty="0" err="1"/>
              <a:t>Кількість</a:t>
            </a:r>
            <a:r>
              <a:rPr lang="ru-RU" sz="3400" dirty="0"/>
              <a:t> </a:t>
            </a:r>
            <a:r>
              <a:rPr lang="ru-RU" sz="3400" dirty="0" err="1"/>
              <a:t>ізометричних</a:t>
            </a:r>
            <a:r>
              <a:rPr lang="ru-RU" sz="3400" dirty="0"/>
              <a:t> </a:t>
            </a:r>
            <a:r>
              <a:rPr lang="ru-RU" sz="3400" dirty="0" err="1"/>
              <a:t>напружень</a:t>
            </a:r>
            <a:r>
              <a:rPr lang="ru-RU" sz="3400" dirty="0"/>
              <a:t> </a:t>
            </a:r>
            <a:r>
              <a:rPr lang="ru-RU" sz="3400" dirty="0" err="1"/>
              <a:t>м'язів</a:t>
            </a:r>
            <a:r>
              <a:rPr lang="ru-RU" sz="3400" dirty="0"/>
              <a:t> в одному </a:t>
            </a:r>
            <a:r>
              <a:rPr lang="ru-RU" sz="3400" dirty="0" err="1"/>
              <a:t>занятті</a:t>
            </a:r>
            <a:r>
              <a:rPr lang="ru-RU" sz="3400" dirty="0"/>
              <a:t> 4-5.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/>
          </a:bodyPr>
          <a:lstStyle/>
          <a:p>
            <a:r>
              <a:rPr lang="uk-UA" dirty="0">
                <a:cs typeface="Times New Roman" pitchFamily="18" charset="0"/>
              </a:rPr>
              <a:t>4. </a:t>
            </a:r>
            <a:r>
              <a:rPr lang="uk-UA" dirty="0" smtClean="0">
                <a:cs typeface="Times New Roman" pitchFamily="18" charset="0"/>
              </a:rPr>
              <a:t>ЛФК при переломі : перелом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575" y="1411263"/>
            <a:ext cx="5424537" cy="541248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	Переломи </a:t>
            </a:r>
            <a:r>
              <a:rPr lang="ru-RU" i="1" dirty="0" err="1"/>
              <a:t>кісток</a:t>
            </a:r>
            <a:r>
              <a:rPr lang="ru-RU" i="1" dirty="0"/>
              <a:t> </a:t>
            </a:r>
            <a:r>
              <a:rPr lang="ru-RU" b="1" dirty="0"/>
              <a:t>-</a:t>
            </a:r>
            <a:r>
              <a:rPr lang="ru-RU" i="1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цілості</a:t>
            </a:r>
            <a:r>
              <a:rPr lang="ru-RU" dirty="0"/>
              <a:t>.</a:t>
            </a:r>
            <a:r>
              <a:rPr lang="ru-RU" i="1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вони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скелета. Переломи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 (</a:t>
            </a:r>
            <a:r>
              <a:rPr lang="ru-RU" dirty="0" err="1"/>
              <a:t>механічні</a:t>
            </a:r>
            <a:r>
              <a:rPr lang="ru-RU" dirty="0"/>
              <a:t>) і </a:t>
            </a:r>
            <a:r>
              <a:rPr lang="ru-RU" dirty="0" err="1"/>
              <a:t>патологічного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(</a:t>
            </a:r>
            <a:r>
              <a:rPr lang="ru-RU" dirty="0" err="1"/>
              <a:t>пухлини</a:t>
            </a:r>
            <a:r>
              <a:rPr lang="ru-RU" dirty="0"/>
              <a:t>, </a:t>
            </a:r>
            <a:r>
              <a:rPr lang="ru-RU" dirty="0" err="1"/>
              <a:t>остеомієліт</a:t>
            </a:r>
            <a:r>
              <a:rPr lang="ru-RU" dirty="0"/>
              <a:t>, </a:t>
            </a:r>
            <a:r>
              <a:rPr lang="ru-RU" dirty="0" err="1"/>
              <a:t>туберкульоз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/>
              <a:t>відкритими</a:t>
            </a:r>
            <a:r>
              <a:rPr lang="ru-RU" dirty="0"/>
              <a:t> при </a:t>
            </a:r>
            <a:r>
              <a:rPr lang="ru-RU" dirty="0" err="1"/>
              <a:t>порушенні</a:t>
            </a:r>
            <a:r>
              <a:rPr lang="ru-RU" dirty="0"/>
              <a:t> </a:t>
            </a:r>
            <a:r>
              <a:rPr lang="ru-RU" dirty="0" err="1"/>
              <a:t>цілості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і </a:t>
            </a:r>
            <a:r>
              <a:rPr lang="ru-RU" dirty="0" err="1"/>
              <a:t>закритими</a:t>
            </a:r>
            <a:r>
              <a:rPr lang="ru-RU" dirty="0"/>
              <a:t>, коли вона </a:t>
            </a:r>
            <a:r>
              <a:rPr lang="ru-RU" dirty="0" err="1"/>
              <a:t>збережена</a:t>
            </a:r>
            <a:r>
              <a:rPr lang="ru-RU" dirty="0"/>
              <a:t>. </a:t>
            </a:r>
            <a:r>
              <a:rPr lang="ru-RU" dirty="0" err="1"/>
              <a:t>Спостерігаються</a:t>
            </a:r>
            <a:r>
              <a:rPr lang="ru-RU" dirty="0"/>
              <a:t> переломи без </a:t>
            </a:r>
            <a:r>
              <a:rPr lang="ru-RU" dirty="0" err="1"/>
              <a:t>зміщення</a:t>
            </a:r>
            <a:r>
              <a:rPr lang="ru-RU" dirty="0"/>
              <a:t> та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зміщенням</a:t>
            </a:r>
            <a:r>
              <a:rPr lang="ru-RU" dirty="0"/>
              <a:t> </a:t>
            </a:r>
            <a:r>
              <a:rPr lang="ru-RU" dirty="0" err="1"/>
              <a:t>відламків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80</a:t>
            </a:r>
            <a:r>
              <a:rPr lang="ru-RU" i="1" dirty="0"/>
              <a:t>%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переломи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.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діафізарні</a:t>
            </a:r>
            <a:r>
              <a:rPr lang="ru-RU" dirty="0"/>
              <a:t> (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), </a:t>
            </a:r>
            <a:r>
              <a:rPr lang="ru-RU" dirty="0" err="1"/>
              <a:t>епіфізарні</a:t>
            </a:r>
            <a:r>
              <a:rPr lang="ru-RU" dirty="0"/>
              <a:t> (</a:t>
            </a:r>
            <a:r>
              <a:rPr lang="ru-RU" dirty="0" err="1"/>
              <a:t>внутрішньосуглобові</a:t>
            </a:r>
            <a:r>
              <a:rPr lang="ru-RU" dirty="0"/>
              <a:t>) та </a:t>
            </a:r>
            <a:r>
              <a:rPr lang="ru-RU" dirty="0" err="1"/>
              <a:t>метафізарні</a:t>
            </a:r>
            <a:r>
              <a:rPr lang="ru-RU" dirty="0"/>
              <a:t> (</a:t>
            </a:r>
            <a:r>
              <a:rPr lang="ru-RU" dirty="0" err="1"/>
              <a:t>навколосуглобові</a:t>
            </a:r>
            <a:r>
              <a:rPr lang="ru-RU" dirty="0"/>
              <a:t>) переломи </a:t>
            </a:r>
            <a:r>
              <a:rPr lang="ru-RU" dirty="0" err="1"/>
              <a:t>трубчастих</a:t>
            </a:r>
            <a:r>
              <a:rPr lang="ru-RU" dirty="0"/>
              <a:t> </a:t>
            </a:r>
            <a:r>
              <a:rPr lang="ru-RU" dirty="0" err="1"/>
              <a:t>кісток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dirty="0" smtClean="0"/>
              <a:t>	Переломи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болем</a:t>
            </a:r>
            <a:r>
              <a:rPr lang="ru-RU" dirty="0"/>
              <a:t>, </a:t>
            </a:r>
            <a:r>
              <a:rPr lang="ru-RU" dirty="0" err="1"/>
              <a:t>припухлістю</a:t>
            </a:r>
            <a:r>
              <a:rPr lang="ru-RU" dirty="0"/>
              <a:t>, </a:t>
            </a:r>
            <a:r>
              <a:rPr lang="ru-RU" dirty="0" err="1"/>
              <a:t>деформацією</a:t>
            </a:r>
            <a:r>
              <a:rPr lang="ru-RU" dirty="0"/>
              <a:t>, </a:t>
            </a:r>
            <a:r>
              <a:rPr lang="ru-RU" dirty="0" err="1"/>
              <a:t>появою</a:t>
            </a:r>
            <a:r>
              <a:rPr lang="ru-RU" dirty="0"/>
              <a:t> </a:t>
            </a:r>
            <a:r>
              <a:rPr lang="ru-RU" dirty="0" err="1"/>
              <a:t>рухливості</a:t>
            </a:r>
            <a:r>
              <a:rPr lang="ru-RU" dirty="0"/>
              <a:t> 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, </a:t>
            </a:r>
            <a:r>
              <a:rPr lang="ru-RU" dirty="0" err="1"/>
              <a:t>кістковим</a:t>
            </a:r>
            <a:r>
              <a:rPr lang="ru-RU" dirty="0"/>
              <a:t> хрустом (</a:t>
            </a:r>
            <a:r>
              <a:rPr lang="ru-RU" dirty="0" err="1"/>
              <a:t>крепітація</a:t>
            </a:r>
            <a:r>
              <a:rPr lang="ru-RU" dirty="0"/>
              <a:t>) і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Объект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1263"/>
            <a:ext cx="3086100" cy="21107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09406" y="3709789"/>
            <a:ext cx="30857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переломів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трубчастих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кісток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вбитий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гвинтоподібний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осколковий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4. </a:t>
            </a:r>
            <a:r>
              <a:rPr lang="uk-UA" dirty="0" smtClean="0">
                <a:cs typeface="Times New Roman" pitchFamily="18" charset="0"/>
              </a:rPr>
              <a:t>ЛФК при переломі : лікування переломів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574" y="1700808"/>
            <a:ext cx="8880921" cy="512294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300" dirty="0" err="1" smtClean="0"/>
              <a:t>Лікування</a:t>
            </a:r>
            <a:r>
              <a:rPr lang="ru-RU" sz="3300" dirty="0" smtClean="0"/>
              <a:t> </a:t>
            </a:r>
            <a:r>
              <a:rPr lang="ru-RU" sz="3300" dirty="0" err="1"/>
              <a:t>переломів</a:t>
            </a:r>
            <a:r>
              <a:rPr lang="ru-RU" sz="3300" dirty="0"/>
              <a:t> </a:t>
            </a:r>
            <a:r>
              <a:rPr lang="ru-RU" sz="3300" dirty="0" err="1"/>
              <a:t>зводиться</a:t>
            </a:r>
            <a:r>
              <a:rPr lang="ru-RU" sz="3300" dirty="0"/>
              <a:t> до </a:t>
            </a:r>
            <a:r>
              <a:rPr lang="ru-RU" sz="3300" dirty="0" err="1"/>
              <a:t>трьох</a:t>
            </a:r>
            <a:r>
              <a:rPr lang="ru-RU" sz="3300" dirty="0"/>
              <a:t> </a:t>
            </a:r>
            <a:r>
              <a:rPr lang="ru-RU" sz="3300" dirty="0" err="1"/>
              <a:t>основних</a:t>
            </a:r>
            <a:r>
              <a:rPr lang="ru-RU" sz="3300" dirty="0"/>
              <a:t> </a:t>
            </a:r>
            <a:r>
              <a:rPr lang="ru-RU" sz="3300" dirty="0" err="1"/>
              <a:t>принципів</a:t>
            </a:r>
            <a:r>
              <a:rPr lang="ru-RU" sz="3300" dirty="0"/>
              <a:t>: </a:t>
            </a:r>
            <a:r>
              <a:rPr lang="ru-RU" sz="3300" i="1" dirty="0" err="1"/>
              <a:t>репозиції</a:t>
            </a:r>
            <a:r>
              <a:rPr lang="ru-RU" sz="3300" i="1" dirty="0"/>
              <a:t> - </a:t>
            </a:r>
            <a:r>
              <a:rPr lang="ru-RU" sz="3300" dirty="0" err="1"/>
              <a:t>зіставлення</a:t>
            </a:r>
            <a:r>
              <a:rPr lang="ru-RU" sz="3300" dirty="0"/>
              <a:t> </a:t>
            </a:r>
            <a:r>
              <a:rPr lang="ru-RU" sz="3300" dirty="0" err="1"/>
              <a:t>відламків</a:t>
            </a:r>
            <a:r>
              <a:rPr lang="ru-RU" sz="3300" dirty="0"/>
              <a:t> </a:t>
            </a:r>
            <a:r>
              <a:rPr lang="ru-RU" sz="3300" dirty="0" err="1"/>
              <a:t>кісток</a:t>
            </a:r>
            <a:r>
              <a:rPr lang="ru-RU" sz="3300" dirty="0"/>
              <a:t>,</a:t>
            </a:r>
            <a:r>
              <a:rPr lang="ru-RU" sz="3300" i="1" dirty="0"/>
              <a:t> </a:t>
            </a:r>
            <a:r>
              <a:rPr lang="ru-RU" sz="3300" i="1" dirty="0" err="1"/>
              <a:t>іммобілізації</a:t>
            </a:r>
            <a:r>
              <a:rPr lang="ru-RU" sz="3300" i="1" dirty="0"/>
              <a:t> </a:t>
            </a:r>
            <a:r>
              <a:rPr lang="ru-RU" sz="3300" b="1" dirty="0"/>
              <a:t>-</a:t>
            </a:r>
            <a:r>
              <a:rPr lang="ru-RU" sz="3300" i="1" dirty="0"/>
              <a:t> </a:t>
            </a:r>
            <a:r>
              <a:rPr lang="ru-RU" sz="3300" dirty="0" err="1"/>
              <a:t>утримання</a:t>
            </a:r>
            <a:r>
              <a:rPr lang="ru-RU" sz="3300" dirty="0"/>
              <a:t> </a:t>
            </a:r>
            <a:r>
              <a:rPr lang="ru-RU" sz="3300" dirty="0" err="1"/>
              <a:t>їх</a:t>
            </a:r>
            <a:r>
              <a:rPr lang="ru-RU" sz="3300" dirty="0"/>
              <a:t> у</a:t>
            </a:r>
            <a:r>
              <a:rPr lang="ru-RU" sz="3300" i="1" dirty="0"/>
              <a:t> </a:t>
            </a:r>
            <a:r>
              <a:rPr lang="ru-RU" sz="3300" dirty="0" err="1"/>
              <a:t>нерухомому</a:t>
            </a:r>
            <a:r>
              <a:rPr lang="ru-RU" sz="3300" dirty="0"/>
              <a:t> </a:t>
            </a:r>
            <a:r>
              <a:rPr lang="ru-RU" sz="3300" dirty="0" err="1"/>
              <a:t>положенні</a:t>
            </a:r>
            <a:r>
              <a:rPr lang="ru-RU" sz="3300" dirty="0"/>
              <a:t> до </a:t>
            </a:r>
            <a:r>
              <a:rPr lang="ru-RU" sz="3300" dirty="0" err="1"/>
              <a:t>зрощення</a:t>
            </a:r>
            <a:r>
              <a:rPr lang="ru-RU" sz="3300" dirty="0"/>
              <a:t> перелому (</a:t>
            </a:r>
            <a:r>
              <a:rPr lang="ru-RU" sz="3300" dirty="0" err="1"/>
              <a:t>консолідація</a:t>
            </a:r>
            <a:r>
              <a:rPr lang="ru-RU" sz="3300" dirty="0"/>
              <a:t>), </a:t>
            </a:r>
            <a:r>
              <a:rPr lang="ru-RU" sz="3300" i="1" dirty="0" err="1"/>
              <a:t>відновлення</a:t>
            </a:r>
            <a:r>
              <a:rPr lang="ru-RU" sz="3300" i="1" dirty="0"/>
              <a:t> </a:t>
            </a:r>
            <a:r>
              <a:rPr lang="ru-RU" sz="3300" i="1" dirty="0" err="1"/>
              <a:t>функції</a:t>
            </a:r>
            <a:r>
              <a:rPr lang="ru-RU" sz="3300" dirty="0"/>
              <a:t>.</a:t>
            </a:r>
            <a:r>
              <a:rPr lang="ru-RU" sz="3300" i="1" dirty="0"/>
              <a:t> </a:t>
            </a:r>
            <a:r>
              <a:rPr lang="ru-RU" sz="3300" dirty="0" err="1"/>
              <a:t>Існують</a:t>
            </a:r>
            <a:r>
              <a:rPr lang="ru-RU" sz="3300" dirty="0"/>
              <a:t> два </a:t>
            </a:r>
            <a:r>
              <a:rPr lang="ru-RU" sz="3300" dirty="0" err="1"/>
              <a:t>основні</a:t>
            </a:r>
            <a:r>
              <a:rPr lang="ru-RU" sz="3300" dirty="0"/>
              <a:t> </a:t>
            </a:r>
            <a:r>
              <a:rPr lang="ru-RU" sz="3300" dirty="0" err="1"/>
              <a:t>методи</a:t>
            </a:r>
            <a:r>
              <a:rPr lang="ru-RU" sz="3300" dirty="0"/>
              <a:t> </a:t>
            </a:r>
            <a:r>
              <a:rPr lang="ru-RU" sz="3300" dirty="0" err="1"/>
              <a:t>лікування</a:t>
            </a:r>
            <a:r>
              <a:rPr lang="ru-RU" sz="3300" dirty="0"/>
              <a:t> </a:t>
            </a:r>
            <a:r>
              <a:rPr lang="ru-RU" sz="3300" dirty="0" err="1"/>
              <a:t>переломів</a:t>
            </a:r>
            <a:r>
              <a:rPr lang="ru-RU" sz="3300" dirty="0"/>
              <a:t>:</a:t>
            </a:r>
            <a:r>
              <a:rPr lang="ru-RU" sz="3300" i="1" dirty="0"/>
              <a:t> </a:t>
            </a:r>
            <a:r>
              <a:rPr lang="ru-RU" sz="3300" dirty="0" err="1"/>
              <a:t>консервативний</a:t>
            </a:r>
            <a:r>
              <a:rPr lang="ru-RU" sz="3300" dirty="0"/>
              <a:t> і </a:t>
            </a:r>
            <a:r>
              <a:rPr lang="ru-RU" sz="3300" dirty="0" err="1"/>
              <a:t>оперативний</a:t>
            </a:r>
            <a:r>
              <a:rPr lang="ru-RU" sz="3300" dirty="0"/>
              <a:t>. Перший </a:t>
            </a:r>
            <a:r>
              <a:rPr lang="ru-RU" sz="3300" dirty="0" err="1"/>
              <a:t>застосовують</a:t>
            </a:r>
            <a:r>
              <a:rPr lang="ru-RU" sz="3300" dirty="0"/>
              <a:t> у </a:t>
            </a:r>
            <a:r>
              <a:rPr lang="ru-RU" sz="3300" dirty="0" err="1"/>
              <a:t>переважної</a:t>
            </a:r>
            <a:r>
              <a:rPr lang="ru-RU" sz="3300" dirty="0"/>
              <a:t> </a:t>
            </a:r>
            <a:r>
              <a:rPr lang="ru-RU" sz="3300" dirty="0" err="1"/>
              <a:t>більшості</a:t>
            </a:r>
            <a:r>
              <a:rPr lang="ru-RU" sz="3300" dirty="0"/>
              <a:t> </a:t>
            </a:r>
            <a:r>
              <a:rPr lang="ru-RU" sz="3300" dirty="0" err="1"/>
              <a:t>хворих</a:t>
            </a:r>
            <a:r>
              <a:rPr lang="ru-RU" sz="3300" dirty="0"/>
              <a:t> у </a:t>
            </a:r>
            <a:r>
              <a:rPr lang="ru-RU" sz="3300" dirty="0" err="1"/>
              <a:t>вигляді</a:t>
            </a:r>
            <a:r>
              <a:rPr lang="ru-RU" sz="3300" dirty="0"/>
              <a:t> </a:t>
            </a:r>
            <a:r>
              <a:rPr lang="ru-RU" sz="3300" dirty="0" err="1"/>
              <a:t>фіксаційного</a:t>
            </a:r>
            <a:r>
              <a:rPr lang="ru-RU" sz="3300" dirty="0"/>
              <a:t> і </a:t>
            </a:r>
            <a:r>
              <a:rPr lang="ru-RU" sz="3300" dirty="0" err="1"/>
              <a:t>екстензійного</a:t>
            </a:r>
            <a:r>
              <a:rPr lang="ru-RU" sz="3300" dirty="0"/>
              <a:t> </a:t>
            </a:r>
            <a:r>
              <a:rPr lang="ru-RU" sz="3300" dirty="0" err="1"/>
              <a:t>методів</a:t>
            </a:r>
            <a:r>
              <a:rPr lang="ru-RU" sz="3300" dirty="0" smtClean="0"/>
              <a:t>.</a:t>
            </a:r>
          </a:p>
          <a:p>
            <a:pPr marL="0" indent="0" algn="just">
              <a:buNone/>
            </a:pPr>
            <a:r>
              <a:rPr lang="ru-RU" sz="3300" dirty="0" smtClean="0"/>
              <a:t>	</a:t>
            </a:r>
            <a:r>
              <a:rPr lang="ru-RU" sz="3300" dirty="0" err="1" smtClean="0"/>
              <a:t>Іммобілізація</a:t>
            </a:r>
            <a:r>
              <a:rPr lang="ru-RU" sz="3300" dirty="0" smtClean="0"/>
              <a:t> </a:t>
            </a:r>
            <a:r>
              <a:rPr lang="ru-RU" sz="3300" dirty="0"/>
              <a:t>проводиться шляхом </a:t>
            </a:r>
            <a:r>
              <a:rPr lang="ru-RU" sz="3300" dirty="0" err="1"/>
              <a:t>гіпсових</a:t>
            </a:r>
            <a:r>
              <a:rPr lang="ru-RU" sz="3300" dirty="0"/>
              <a:t> </a:t>
            </a:r>
            <a:r>
              <a:rPr lang="ru-RU" sz="3300" dirty="0" err="1"/>
              <a:t>пов'язок</a:t>
            </a:r>
            <a:r>
              <a:rPr lang="ru-RU" sz="3300" dirty="0"/>
              <a:t>, </a:t>
            </a:r>
            <a:r>
              <a:rPr lang="ru-RU" sz="3300" dirty="0" err="1"/>
              <a:t>витяганням</a:t>
            </a:r>
            <a:r>
              <a:rPr lang="ru-RU" sz="3300" dirty="0"/>
              <a:t> і оперативно. </a:t>
            </a:r>
            <a:r>
              <a:rPr lang="ru-RU" sz="3300" dirty="0" err="1"/>
              <a:t>Після</a:t>
            </a:r>
            <a:r>
              <a:rPr lang="ru-RU" sz="3300" dirty="0"/>
              <a:t> </a:t>
            </a:r>
            <a:r>
              <a:rPr lang="ru-RU" sz="3300" dirty="0" err="1"/>
              <a:t>іммобілізації</a:t>
            </a:r>
            <a:r>
              <a:rPr lang="ru-RU" sz="3300" dirty="0"/>
              <a:t>, </a:t>
            </a:r>
            <a:r>
              <a:rPr lang="ru-RU" sz="3300" dirty="0" err="1"/>
              <a:t>незалежно</a:t>
            </a:r>
            <a:r>
              <a:rPr lang="ru-RU" sz="3300" dirty="0"/>
              <a:t> </a:t>
            </a:r>
            <a:r>
              <a:rPr lang="ru-RU" sz="3300" dirty="0" err="1"/>
              <a:t>від</a:t>
            </a:r>
            <a:r>
              <a:rPr lang="ru-RU" sz="3300" dirty="0"/>
              <a:t> </a:t>
            </a:r>
            <a:r>
              <a:rPr lang="ru-RU" sz="3300" dirty="0" err="1"/>
              <a:t>її</a:t>
            </a:r>
            <a:r>
              <a:rPr lang="ru-RU" sz="3300" dirty="0"/>
              <a:t> методу, у комплексному </a:t>
            </a:r>
            <a:r>
              <a:rPr lang="ru-RU" sz="3300" dirty="0" err="1"/>
              <a:t>лікуванні</a:t>
            </a:r>
            <a:r>
              <a:rPr lang="ru-RU" sz="3300" dirty="0"/>
              <a:t> </a:t>
            </a:r>
            <a:r>
              <a:rPr lang="ru-RU" sz="3300" dirty="0" err="1"/>
              <a:t>призначають</a:t>
            </a:r>
            <a:r>
              <a:rPr lang="ru-RU" sz="3300" dirty="0"/>
              <a:t> </a:t>
            </a:r>
            <a:r>
              <a:rPr lang="ru-RU" sz="3300" dirty="0" err="1"/>
              <a:t>засоби</a:t>
            </a:r>
            <a:r>
              <a:rPr lang="ru-RU" sz="3300" dirty="0"/>
              <a:t> </a:t>
            </a:r>
            <a:r>
              <a:rPr lang="ru-RU" sz="3300" dirty="0" err="1"/>
              <a:t>фізичної</a:t>
            </a:r>
            <a:r>
              <a:rPr lang="ru-RU" sz="3300" dirty="0"/>
              <a:t> </a:t>
            </a:r>
            <a:r>
              <a:rPr lang="ru-RU" sz="3300" dirty="0" err="1"/>
              <a:t>реабілітації</a:t>
            </a:r>
            <a:r>
              <a:rPr lang="ru-RU" sz="3300" dirty="0"/>
              <a:t>.</a:t>
            </a:r>
          </a:p>
          <a:p>
            <a:pPr marL="0" indent="0" algn="just">
              <a:buNone/>
            </a:pPr>
            <a:r>
              <a:rPr lang="ru-RU" sz="3300" dirty="0"/>
              <a:t> </a:t>
            </a:r>
            <a:r>
              <a:rPr lang="ru-RU" sz="3300" dirty="0" smtClean="0"/>
              <a:t>У </a:t>
            </a:r>
            <a:r>
              <a:rPr lang="ru-RU" sz="3300" i="1" dirty="0" err="1" smtClean="0"/>
              <a:t>лікарняний</a:t>
            </a:r>
            <a:r>
              <a:rPr lang="ru-RU" sz="3300" i="1" dirty="0" smtClean="0"/>
              <a:t> </a:t>
            </a:r>
            <a:r>
              <a:rPr lang="ru-RU" sz="3300" i="1" dirty="0" err="1"/>
              <a:t>період</a:t>
            </a:r>
            <a:r>
              <a:rPr lang="ru-RU" sz="3300" i="1" dirty="0"/>
              <a:t> </a:t>
            </a:r>
            <a:r>
              <a:rPr lang="ru-RU" sz="3300" i="1" dirty="0" err="1"/>
              <a:t>реабілітації</a:t>
            </a:r>
            <a:r>
              <a:rPr lang="ru-RU" sz="3300" i="1" dirty="0"/>
              <a:t> </a:t>
            </a:r>
            <a:r>
              <a:rPr lang="ru-RU" sz="3300" dirty="0" err="1"/>
              <a:t>застосовують</a:t>
            </a:r>
            <a:r>
              <a:rPr lang="ru-RU" sz="3300" dirty="0"/>
              <a:t> ЛФК,</a:t>
            </a:r>
            <a:r>
              <a:rPr lang="ru-RU" sz="3300" i="1" dirty="0"/>
              <a:t> </a:t>
            </a:r>
            <a:r>
              <a:rPr lang="ru-RU" sz="3300" dirty="0" err="1"/>
              <a:t>лікувальний</a:t>
            </a:r>
            <a:r>
              <a:rPr lang="ru-RU" sz="3300" i="1" dirty="0"/>
              <a:t> </a:t>
            </a:r>
            <a:r>
              <a:rPr lang="ru-RU" sz="3300" dirty="0" err="1"/>
              <a:t>масаж</a:t>
            </a:r>
            <a:r>
              <a:rPr lang="ru-RU" sz="3300" dirty="0"/>
              <a:t>, </a:t>
            </a:r>
            <a:r>
              <a:rPr lang="ru-RU" sz="3300" dirty="0" err="1"/>
              <a:t>фізіотерапію</a:t>
            </a:r>
            <a:r>
              <a:rPr lang="ru-RU" sz="3300" dirty="0"/>
              <a:t>, </a:t>
            </a:r>
            <a:r>
              <a:rPr lang="ru-RU" sz="3300" dirty="0" err="1"/>
              <a:t>працетерапію</a:t>
            </a:r>
            <a:r>
              <a:rPr lang="ru-RU" sz="3300" dirty="0" smtClean="0"/>
              <a:t>.</a:t>
            </a:r>
          </a:p>
          <a:p>
            <a:pPr marL="0" indent="0">
              <a:buNone/>
            </a:pPr>
            <a:r>
              <a:rPr lang="ru-RU" sz="3300" dirty="0" smtClean="0"/>
              <a:t>	</a:t>
            </a:r>
            <a:r>
              <a:rPr lang="ru-RU" sz="3300" dirty="0" err="1" smtClean="0"/>
              <a:t>Лікувальна</a:t>
            </a:r>
            <a:r>
              <a:rPr lang="ru-RU" sz="3300" dirty="0" smtClean="0"/>
              <a:t> </a:t>
            </a:r>
            <a:r>
              <a:rPr lang="ru-RU" sz="3300" dirty="0" err="1"/>
              <a:t>фізична</a:t>
            </a:r>
            <a:r>
              <a:rPr lang="ru-RU" sz="3300" dirty="0"/>
              <a:t> культура при </a:t>
            </a:r>
            <a:r>
              <a:rPr lang="ru-RU" sz="3300" dirty="0" err="1"/>
              <a:t>діафізарних</a:t>
            </a:r>
            <a:r>
              <a:rPr lang="ru-RU" sz="3300" dirty="0"/>
              <a:t> переломах </a:t>
            </a:r>
            <a:r>
              <a:rPr lang="ru-RU" sz="3300" dirty="0" err="1"/>
              <a:t>призначається</a:t>
            </a:r>
            <a:r>
              <a:rPr lang="ru-RU" sz="3300" dirty="0"/>
              <a:t> з 1-2-го дня за </a:t>
            </a:r>
            <a:r>
              <a:rPr lang="ru-RU" sz="3300" dirty="0" err="1"/>
              <a:t>двома</a:t>
            </a:r>
            <a:r>
              <a:rPr lang="ru-RU" sz="3300" dirty="0"/>
              <a:t> </a:t>
            </a:r>
            <a:r>
              <a:rPr lang="ru-RU" sz="3300" dirty="0" err="1"/>
              <a:t>періодами</a:t>
            </a:r>
            <a:r>
              <a:rPr lang="ru-RU" sz="3300" dirty="0"/>
              <a:t>: І - </a:t>
            </a:r>
            <a:r>
              <a:rPr lang="ru-RU" sz="3300" dirty="0" err="1"/>
              <a:t>іммобілізаційний</a:t>
            </a:r>
            <a:r>
              <a:rPr lang="ru-RU" sz="3300" dirty="0"/>
              <a:t>, II -</a:t>
            </a:r>
            <a:r>
              <a:rPr lang="ru-RU" sz="3300" dirty="0" err="1"/>
              <a:t>постіммобілізаційний</a:t>
            </a:r>
            <a:r>
              <a:rPr lang="ru-RU" sz="3300" dirty="0" smtClean="0"/>
              <a:t>.</a:t>
            </a:r>
            <a:endParaRPr lang="ru-RU" sz="3300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4. </a:t>
            </a:r>
            <a:r>
              <a:rPr lang="uk-UA" dirty="0" smtClean="0">
                <a:cs typeface="Times New Roman" pitchFamily="18" charset="0"/>
              </a:rPr>
              <a:t>ЛФК при переломі : ЛФК в </a:t>
            </a:r>
            <a:r>
              <a:rPr lang="uk-UA" dirty="0" err="1" smtClean="0">
                <a:cs typeface="Times New Roman" pitchFamily="18" charset="0"/>
              </a:rPr>
              <a:t>імобілізаційний</a:t>
            </a:r>
            <a:r>
              <a:rPr lang="uk-UA" dirty="0" smtClean="0">
                <a:cs typeface="Times New Roman" pitchFamily="18" charset="0"/>
              </a:rPr>
              <a:t> період переломів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5575" y="1826600"/>
            <a:ext cx="8568952" cy="49971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i="1" dirty="0"/>
              <a:t> </a:t>
            </a:r>
            <a:endParaRPr lang="ru-RU" dirty="0"/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i="1" dirty="0" smtClean="0"/>
              <a:t>	І </a:t>
            </a:r>
            <a:r>
              <a:rPr lang="ru-RU" sz="3400" i="1" dirty="0" err="1" smtClean="0"/>
              <a:t>період</a:t>
            </a:r>
            <a:r>
              <a:rPr lang="ru-RU" sz="3400" i="1" dirty="0" smtClean="0"/>
              <a:t>  </a:t>
            </a:r>
            <a:r>
              <a:rPr lang="ru-RU" sz="3400" dirty="0"/>
              <a:t>-</a:t>
            </a:r>
            <a:r>
              <a:rPr lang="ru-RU" sz="3400" i="1" dirty="0"/>
              <a:t> </a:t>
            </a:r>
            <a:r>
              <a:rPr lang="ru-RU" sz="3400" i="1" dirty="0" err="1"/>
              <a:t>іммобілізаційний</a:t>
            </a:r>
            <a:r>
              <a:rPr lang="ru-RU" sz="3400" i="1" dirty="0" smtClean="0"/>
              <a:t>, </a:t>
            </a:r>
            <a:r>
              <a:rPr lang="ru-RU" sz="3400" dirty="0" err="1" smtClean="0"/>
              <a:t>продовжується</a:t>
            </a:r>
            <a:r>
              <a:rPr lang="ru-RU" sz="3400" dirty="0" smtClean="0"/>
              <a:t> </a:t>
            </a:r>
            <a:r>
              <a:rPr lang="ru-RU" sz="3400" dirty="0"/>
              <a:t>до </a:t>
            </a:r>
            <a:r>
              <a:rPr lang="ru-RU" sz="3400" dirty="0" err="1"/>
              <a:t>утворення</a:t>
            </a:r>
            <a:r>
              <a:rPr lang="ru-RU" sz="3400" dirty="0"/>
              <a:t> </a:t>
            </a:r>
            <a:r>
              <a:rPr lang="ru-RU" sz="3400" dirty="0" err="1"/>
              <a:t>кісткового</a:t>
            </a:r>
            <a:r>
              <a:rPr lang="ru-RU" sz="3400" dirty="0"/>
              <a:t> мозоля і </a:t>
            </a:r>
            <a:r>
              <a:rPr lang="ru-RU" sz="3400" dirty="0" err="1"/>
              <a:t>зняття</a:t>
            </a:r>
            <a:r>
              <a:rPr lang="ru-RU" sz="3400" dirty="0"/>
              <a:t> </a:t>
            </a:r>
            <a:r>
              <a:rPr lang="ru-RU" sz="3400" dirty="0" err="1"/>
              <a:t>іммобілізації</a:t>
            </a:r>
            <a:r>
              <a:rPr lang="ru-RU" sz="3400" dirty="0"/>
              <a:t>. </a:t>
            </a:r>
            <a:r>
              <a:rPr lang="ru-RU" sz="3400" dirty="0" err="1"/>
              <a:t>Його</a:t>
            </a:r>
            <a:r>
              <a:rPr lang="ru-RU" sz="3400" dirty="0"/>
              <a:t> </a:t>
            </a:r>
            <a:r>
              <a:rPr lang="ru-RU" sz="3400" dirty="0" err="1"/>
              <a:t>завдання</a:t>
            </a:r>
            <a:r>
              <a:rPr lang="ru-RU" sz="3400" dirty="0"/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err="1" smtClean="0"/>
              <a:t>попередження</a:t>
            </a:r>
            <a:r>
              <a:rPr lang="ru-RU" sz="3400" dirty="0" smtClean="0"/>
              <a:t> </a:t>
            </a:r>
            <a:r>
              <a:rPr lang="ru-RU" sz="3400" dirty="0" err="1"/>
              <a:t>пневмонії</a:t>
            </a:r>
            <a:r>
              <a:rPr lang="ru-RU" sz="3400" dirty="0"/>
              <a:t>, тромбозу, </a:t>
            </a:r>
            <a:r>
              <a:rPr lang="ru-RU" sz="3400" dirty="0" err="1"/>
              <a:t>пролежнів</a:t>
            </a:r>
            <a:r>
              <a:rPr lang="ru-RU" sz="3400" dirty="0"/>
              <a:t>, </a:t>
            </a:r>
            <a:r>
              <a:rPr lang="ru-RU" sz="3400" dirty="0" err="1"/>
              <a:t>трофічних</a:t>
            </a:r>
            <a:endParaRPr lang="ru-RU" sz="3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err="1" smtClean="0"/>
              <a:t>розладів,атрофіїм'язів</a:t>
            </a:r>
            <a:r>
              <a:rPr lang="ru-RU" sz="3400" dirty="0"/>
              <a:t>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err="1" smtClean="0"/>
              <a:t>контрактур,остеопорозу</a:t>
            </a:r>
            <a:r>
              <a:rPr lang="ru-RU" sz="3400" dirty="0"/>
              <a:t>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 err="1" smtClean="0"/>
              <a:t>стимуляція</a:t>
            </a:r>
            <a:r>
              <a:rPr lang="ru-RU" sz="3400" dirty="0" smtClean="0"/>
              <a:t> </a:t>
            </a:r>
            <a:r>
              <a:rPr lang="ru-RU" sz="3400" dirty="0" err="1" smtClean="0"/>
              <a:t>регенеративних</a:t>
            </a:r>
            <a:r>
              <a:rPr lang="ru-RU" sz="3400" dirty="0" smtClean="0"/>
              <a:t> </a:t>
            </a:r>
            <a:r>
              <a:rPr lang="ru-RU" sz="3400" dirty="0" err="1"/>
              <a:t>процесів</a:t>
            </a:r>
            <a:r>
              <a:rPr lang="ru-RU" sz="3400" dirty="0"/>
              <a:t>, </a:t>
            </a:r>
            <a:r>
              <a:rPr lang="ru-RU" sz="3400" dirty="0" err="1"/>
              <a:t>навчання</a:t>
            </a:r>
            <a:r>
              <a:rPr lang="ru-RU" sz="3400" dirty="0"/>
              <a:t> </a:t>
            </a:r>
            <a:r>
              <a:rPr lang="ru-RU" sz="3400" dirty="0" err="1"/>
              <a:t>прикладних</a:t>
            </a:r>
            <a:r>
              <a:rPr lang="ru-RU" sz="3400" dirty="0"/>
              <a:t> і </a:t>
            </a:r>
            <a:r>
              <a:rPr lang="ru-RU" sz="3400" dirty="0" err="1"/>
              <a:t>побутових</a:t>
            </a:r>
            <a:r>
              <a:rPr lang="ru-RU" sz="3400" dirty="0"/>
              <a:t> </a:t>
            </a:r>
            <a:r>
              <a:rPr lang="ru-RU" sz="3400" dirty="0" err="1"/>
              <a:t>навичок</a:t>
            </a:r>
            <a:r>
              <a:rPr lang="ru-RU" sz="3400" dirty="0"/>
              <a:t> </a:t>
            </a:r>
            <a:r>
              <a:rPr lang="ru-RU" sz="3400" dirty="0" err="1" smtClean="0"/>
              <a:t>самообслуговування</a:t>
            </a:r>
            <a:r>
              <a:rPr lang="ru-RU" sz="3400" dirty="0"/>
              <a:t>. </a:t>
            </a:r>
            <a:endParaRPr lang="ru-RU" sz="34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	</a:t>
            </a:r>
            <a:r>
              <a:rPr lang="ru-RU" sz="3400" dirty="0" err="1" smtClean="0"/>
              <a:t>Застосовують</a:t>
            </a:r>
            <a:r>
              <a:rPr lang="ru-RU" sz="3400" dirty="0" smtClean="0"/>
              <a:t> </a:t>
            </a:r>
            <a:r>
              <a:rPr lang="ru-RU" sz="3400" dirty="0" err="1"/>
              <a:t>ранкову</a:t>
            </a:r>
            <a:r>
              <a:rPr lang="ru-RU" sz="3400" dirty="0"/>
              <a:t> </a:t>
            </a:r>
            <a:r>
              <a:rPr lang="ru-RU" sz="3400" dirty="0" err="1"/>
              <a:t>гігієнічну</a:t>
            </a:r>
            <a:r>
              <a:rPr lang="ru-RU" sz="3400" dirty="0"/>
              <a:t> </a:t>
            </a:r>
            <a:r>
              <a:rPr lang="ru-RU" sz="3400" dirty="0" err="1"/>
              <a:t>гімнастику</a:t>
            </a:r>
            <a:r>
              <a:rPr lang="ru-RU" sz="3400" dirty="0"/>
              <a:t>, </a:t>
            </a:r>
            <a:r>
              <a:rPr lang="ru-RU" sz="3400" dirty="0" err="1"/>
              <a:t>лікувальну</a:t>
            </a:r>
            <a:r>
              <a:rPr lang="ru-RU" sz="3400" dirty="0"/>
              <a:t> </a:t>
            </a:r>
            <a:r>
              <a:rPr lang="ru-RU" sz="3400" dirty="0" err="1"/>
              <a:t>гімнастику</a:t>
            </a:r>
            <a:r>
              <a:rPr lang="ru-RU" sz="3400" dirty="0"/>
              <a:t> по 10-15 хв., </a:t>
            </a:r>
            <a:r>
              <a:rPr lang="ru-RU" sz="3400" dirty="0" err="1"/>
              <a:t>самостійні</a:t>
            </a:r>
            <a:r>
              <a:rPr lang="ru-RU" sz="3400" dirty="0"/>
              <a:t> </a:t>
            </a:r>
            <a:r>
              <a:rPr lang="ru-RU" sz="3400" dirty="0" err="1"/>
              <a:t>заняття</a:t>
            </a:r>
            <a:r>
              <a:rPr lang="ru-RU" sz="3400" dirty="0"/>
              <a:t> 4-6 </a:t>
            </a:r>
            <a:r>
              <a:rPr lang="ru-RU" sz="3400" dirty="0" err="1"/>
              <a:t>разів</a:t>
            </a:r>
            <a:r>
              <a:rPr lang="ru-RU" sz="3400" dirty="0"/>
              <a:t> на день.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/>
              <a:t> </a:t>
            </a:r>
            <a:r>
              <a:rPr lang="ru-RU" sz="3400" dirty="0" smtClean="0"/>
              <a:t>	У комплексах </a:t>
            </a:r>
            <a:r>
              <a:rPr lang="ru-RU" sz="3400" dirty="0" err="1"/>
              <a:t>лікувальної</a:t>
            </a:r>
            <a:r>
              <a:rPr lang="ru-RU" sz="3400" dirty="0"/>
              <a:t> </a:t>
            </a:r>
            <a:r>
              <a:rPr lang="ru-RU" sz="3400" dirty="0" err="1"/>
              <a:t>гімнастики</a:t>
            </a:r>
            <a:r>
              <a:rPr lang="ru-RU" sz="3400" dirty="0"/>
              <a:t> </a:t>
            </a:r>
            <a:r>
              <a:rPr lang="ru-RU" sz="3400" dirty="0" err="1"/>
              <a:t>використовують</a:t>
            </a:r>
            <a:r>
              <a:rPr lang="ru-RU" sz="3400" dirty="0"/>
              <a:t> до 75</a:t>
            </a:r>
            <a:r>
              <a:rPr lang="ru-RU" sz="3400" i="1" dirty="0"/>
              <a:t>%</a:t>
            </a:r>
            <a:r>
              <a:rPr lang="ru-RU" sz="3400" dirty="0"/>
              <a:t> </a:t>
            </a:r>
            <a:r>
              <a:rPr lang="ru-RU" sz="3400" dirty="0" err="1"/>
              <a:t>загально-розвиваючих</a:t>
            </a:r>
            <a:r>
              <a:rPr lang="ru-RU" sz="3400" dirty="0"/>
              <a:t> і </a:t>
            </a:r>
            <a:r>
              <a:rPr lang="ru-RU" sz="3400" dirty="0" err="1"/>
              <a:t>близько</a:t>
            </a:r>
            <a:r>
              <a:rPr lang="ru-RU" sz="3400" dirty="0"/>
              <a:t> 25 %</a:t>
            </a:r>
            <a:r>
              <a:rPr lang="ru-RU" sz="3400" dirty="0" err="1"/>
              <a:t>спеціальних</a:t>
            </a:r>
            <a:r>
              <a:rPr lang="ru-RU" sz="3400" dirty="0"/>
              <a:t> </a:t>
            </a:r>
            <a:r>
              <a:rPr lang="ru-RU" sz="3400" dirty="0" err="1"/>
              <a:t>вправ</a:t>
            </a:r>
            <a:r>
              <a:rPr lang="ru-RU" sz="3400" dirty="0"/>
              <a:t>. </a:t>
            </a:r>
            <a:r>
              <a:rPr lang="ru-RU" sz="3400" dirty="0" err="1"/>
              <a:t>Призначають</a:t>
            </a:r>
            <a:r>
              <a:rPr lang="ru-RU" sz="3400" dirty="0"/>
              <a:t> </a:t>
            </a:r>
            <a:r>
              <a:rPr lang="ru-RU" sz="3400" dirty="0" err="1"/>
              <a:t>вправи</a:t>
            </a:r>
            <a:r>
              <a:rPr lang="ru-RU" sz="3400" dirty="0"/>
              <a:t> для </a:t>
            </a:r>
            <a:r>
              <a:rPr lang="ru-RU" sz="3400" dirty="0" err="1"/>
              <a:t>вільних</a:t>
            </a:r>
            <a:r>
              <a:rPr lang="ru-RU" sz="3400" dirty="0"/>
              <a:t> </a:t>
            </a:r>
            <a:r>
              <a:rPr lang="ru-RU" sz="3400" dirty="0" err="1"/>
              <a:t>від</a:t>
            </a:r>
            <a:r>
              <a:rPr lang="ru-RU" sz="3400" dirty="0"/>
              <a:t> </a:t>
            </a:r>
            <a:r>
              <a:rPr lang="ru-RU" sz="3400" dirty="0" err="1"/>
              <a:t>іммобілізації</a:t>
            </a:r>
            <a:r>
              <a:rPr lang="ru-RU" sz="3400" dirty="0"/>
              <a:t> </a:t>
            </a:r>
            <a:r>
              <a:rPr lang="ru-RU" sz="3400" dirty="0" err="1"/>
              <a:t>суглобів</a:t>
            </a:r>
            <a:r>
              <a:rPr lang="ru-RU" sz="3400" dirty="0"/>
              <a:t>, </a:t>
            </a:r>
            <a:r>
              <a:rPr lang="ru-RU" sz="3400" dirty="0" err="1"/>
              <a:t>тиск</a:t>
            </a:r>
            <a:r>
              <a:rPr lang="ru-RU" sz="3400" dirty="0"/>
              <a:t> по </a:t>
            </a:r>
            <a:r>
              <a:rPr lang="ru-RU" sz="3400" dirty="0" err="1"/>
              <a:t>осі</a:t>
            </a:r>
            <a:r>
              <a:rPr lang="ru-RU" sz="3400" dirty="0"/>
              <a:t> </a:t>
            </a:r>
            <a:r>
              <a:rPr lang="ru-RU" sz="3400" dirty="0" err="1"/>
              <a:t>кінцівки</a:t>
            </a:r>
            <a:r>
              <a:rPr lang="ru-RU" sz="3400" dirty="0"/>
              <a:t>, </a:t>
            </a:r>
            <a:r>
              <a:rPr lang="ru-RU" sz="3400" dirty="0" err="1"/>
              <a:t>ізометричні</a:t>
            </a:r>
            <a:r>
              <a:rPr lang="ru-RU" sz="3400" dirty="0"/>
              <a:t> </a:t>
            </a:r>
            <a:r>
              <a:rPr lang="ru-RU" sz="3400" dirty="0" err="1"/>
              <a:t>напруження</a:t>
            </a:r>
            <a:r>
              <a:rPr lang="ru-RU" sz="3400" dirty="0"/>
              <a:t> </a:t>
            </a:r>
            <a:r>
              <a:rPr lang="ru-RU" sz="3400" dirty="0" err="1"/>
              <a:t>м'язів</a:t>
            </a:r>
            <a:r>
              <a:rPr lang="ru-RU" sz="3400" dirty="0"/>
              <a:t> </a:t>
            </a:r>
            <a:r>
              <a:rPr lang="ru-RU" sz="3400" dirty="0" err="1"/>
              <a:t>спочатку</a:t>
            </a:r>
            <a:r>
              <a:rPr lang="ru-RU" sz="3400" dirty="0"/>
              <a:t> 2-3 с, а у </a:t>
            </a:r>
            <a:r>
              <a:rPr lang="ru-RU" sz="3400" dirty="0" err="1"/>
              <a:t>подальшому</a:t>
            </a:r>
            <a:r>
              <a:rPr lang="ru-RU" sz="3400" dirty="0"/>
              <a:t> - 5-7 с. </a:t>
            </a:r>
            <a:r>
              <a:rPr lang="ru-RU" sz="3400" dirty="0" err="1"/>
              <a:t>Рекомендуються</a:t>
            </a:r>
            <a:r>
              <a:rPr lang="ru-RU" sz="3400" dirty="0"/>
              <a:t> </a:t>
            </a:r>
            <a:r>
              <a:rPr lang="ru-RU" sz="3400" dirty="0" err="1"/>
              <a:t>уявні</a:t>
            </a:r>
            <a:r>
              <a:rPr lang="ru-RU" sz="3400" dirty="0"/>
              <a:t> </a:t>
            </a:r>
            <a:r>
              <a:rPr lang="ru-RU" sz="3400" dirty="0" err="1"/>
              <a:t>рухи</a:t>
            </a:r>
            <a:r>
              <a:rPr lang="ru-RU" sz="3400" dirty="0"/>
              <a:t> в </a:t>
            </a:r>
            <a:r>
              <a:rPr lang="ru-RU" sz="3400" dirty="0" err="1"/>
              <a:t>знерухомлених</a:t>
            </a:r>
            <a:r>
              <a:rPr lang="ru-RU" sz="3400" dirty="0"/>
              <a:t> </a:t>
            </a:r>
            <a:r>
              <a:rPr lang="ru-RU" sz="3400" dirty="0" err="1"/>
              <a:t>суглобах</a:t>
            </a:r>
            <a:r>
              <a:rPr lang="ru-RU" sz="3400" dirty="0"/>
              <a:t> з </a:t>
            </a:r>
            <a:r>
              <a:rPr lang="ru-RU" sz="3400" dirty="0" err="1"/>
              <a:t>одночасним</a:t>
            </a:r>
            <a:r>
              <a:rPr lang="ru-RU" sz="3400" dirty="0"/>
              <a:t> </a:t>
            </a:r>
            <a:r>
              <a:rPr lang="ru-RU" sz="3400" dirty="0" err="1"/>
              <a:t>виконанням</a:t>
            </a:r>
            <a:r>
              <a:rPr lang="ru-RU" sz="3400" dirty="0"/>
              <a:t> </a:t>
            </a:r>
            <a:r>
              <a:rPr lang="ru-RU" sz="3400" dirty="0" err="1"/>
              <a:t>активних</a:t>
            </a:r>
            <a:r>
              <a:rPr lang="ru-RU" sz="3400" dirty="0"/>
              <a:t> у </a:t>
            </a:r>
            <a:r>
              <a:rPr lang="ru-RU" sz="3400" dirty="0" err="1"/>
              <a:t>симетричних</a:t>
            </a:r>
            <a:r>
              <a:rPr lang="ru-RU" sz="3400" dirty="0"/>
              <a:t> </a:t>
            </a:r>
            <a:r>
              <a:rPr lang="ru-RU" sz="3400" dirty="0" err="1"/>
              <a:t>ділянках</a:t>
            </a:r>
            <a:r>
              <a:rPr lang="ru-RU" sz="3400" dirty="0"/>
              <a:t> </a:t>
            </a:r>
            <a:r>
              <a:rPr lang="ru-RU" sz="3400" dirty="0" err="1"/>
              <a:t>здорової</a:t>
            </a:r>
            <a:r>
              <a:rPr lang="ru-RU" sz="3400" dirty="0"/>
              <a:t> </a:t>
            </a:r>
            <a:r>
              <a:rPr lang="ru-RU" sz="3400" dirty="0" err="1"/>
              <a:t>кінцівки</a:t>
            </a:r>
            <a:r>
              <a:rPr lang="ru-RU" sz="3400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4. </a:t>
            </a:r>
            <a:r>
              <a:rPr lang="uk-UA" dirty="0" smtClean="0">
                <a:cs typeface="Times New Roman" pitchFamily="18" charset="0"/>
              </a:rPr>
              <a:t>ЛФК при переломі : ЛФК в </a:t>
            </a:r>
            <a:r>
              <a:rPr lang="uk-UA" dirty="0" err="1" smtClean="0">
                <a:cs typeface="Times New Roman" pitchFamily="18" charset="0"/>
              </a:rPr>
              <a:t>постімобілізаційний</a:t>
            </a:r>
            <a:r>
              <a:rPr lang="uk-UA" dirty="0" smtClean="0">
                <a:cs typeface="Times New Roman" pitchFamily="18" charset="0"/>
              </a:rPr>
              <a:t> період переломів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2470" y="1556792"/>
            <a:ext cx="8802017" cy="519495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i="1" dirty="0"/>
              <a:t> </a:t>
            </a:r>
            <a:endParaRPr lang="ru-RU" dirty="0"/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i="1" dirty="0" smtClean="0"/>
              <a:t>ІІ </a:t>
            </a:r>
            <a:r>
              <a:rPr lang="ru-RU" sz="6200" i="1" dirty="0" err="1" smtClean="0"/>
              <a:t>період</a:t>
            </a:r>
            <a:r>
              <a:rPr lang="ru-RU" sz="6200" i="1" dirty="0" smtClean="0"/>
              <a:t> </a:t>
            </a:r>
            <a:r>
              <a:rPr lang="ru-RU" sz="6200" dirty="0"/>
              <a:t>-</a:t>
            </a:r>
            <a:r>
              <a:rPr lang="ru-RU" sz="6200" i="1" dirty="0"/>
              <a:t> </a:t>
            </a:r>
            <a:r>
              <a:rPr lang="ru-RU" sz="6200" i="1" dirty="0" err="1"/>
              <a:t>постіммобілізаційний</a:t>
            </a:r>
            <a:r>
              <a:rPr lang="ru-RU" sz="6200" i="1" dirty="0"/>
              <a:t>, </a:t>
            </a:r>
            <a:r>
              <a:rPr lang="ru-RU" sz="6200" dirty="0" err="1"/>
              <a:t>починається</a:t>
            </a:r>
            <a:r>
              <a:rPr lang="ru-RU" sz="6200" dirty="0"/>
              <a:t> з моменту </a:t>
            </a:r>
            <a:r>
              <a:rPr lang="ru-RU" sz="6200" dirty="0" err="1"/>
              <a:t>утворення</a:t>
            </a:r>
            <a:r>
              <a:rPr lang="ru-RU" sz="6200" i="1" dirty="0"/>
              <a:t> </a:t>
            </a:r>
            <a:r>
              <a:rPr lang="ru-RU" sz="6200" dirty="0" err="1"/>
              <a:t>первинного</a:t>
            </a:r>
            <a:r>
              <a:rPr lang="ru-RU" sz="6200" dirty="0"/>
              <a:t> </a:t>
            </a:r>
            <a:r>
              <a:rPr lang="ru-RU" sz="6200" dirty="0" err="1"/>
              <a:t>кісткового</a:t>
            </a:r>
            <a:r>
              <a:rPr lang="ru-RU" sz="6200" dirty="0"/>
              <a:t> мозоля і </a:t>
            </a:r>
            <a:r>
              <a:rPr lang="ru-RU" sz="6200" dirty="0" err="1"/>
              <a:t>зняття</a:t>
            </a:r>
            <a:r>
              <a:rPr lang="ru-RU" sz="6200" dirty="0"/>
              <a:t> </a:t>
            </a:r>
            <a:r>
              <a:rPr lang="ru-RU" sz="6200" dirty="0" err="1"/>
              <a:t>чи</a:t>
            </a:r>
            <a:r>
              <a:rPr lang="ru-RU" sz="6200" dirty="0"/>
              <a:t> </a:t>
            </a:r>
            <a:r>
              <a:rPr lang="ru-RU" sz="6200" dirty="0" err="1"/>
              <a:t>заміни</a:t>
            </a:r>
            <a:r>
              <a:rPr lang="ru-RU" sz="6200" dirty="0"/>
              <a:t> </a:t>
            </a:r>
            <a:r>
              <a:rPr lang="ru-RU" sz="6200" dirty="0" err="1"/>
              <a:t>іммобілізації</a:t>
            </a:r>
            <a:r>
              <a:rPr lang="ru-RU" sz="6200" dirty="0"/>
              <a:t> на </a:t>
            </a:r>
            <a:r>
              <a:rPr lang="ru-RU" sz="6200" dirty="0" err="1"/>
              <a:t>часткову</a:t>
            </a:r>
            <a:r>
              <a:rPr lang="ru-RU" sz="6200" dirty="0"/>
              <a:t> (</a:t>
            </a:r>
            <a:r>
              <a:rPr lang="ru-RU" sz="6200" dirty="0" err="1"/>
              <a:t>зйомна</a:t>
            </a:r>
            <a:r>
              <a:rPr lang="ru-RU" sz="6200" dirty="0"/>
              <a:t> </a:t>
            </a:r>
            <a:r>
              <a:rPr lang="ru-RU" sz="6200" dirty="0" err="1"/>
              <a:t>гіпсова</a:t>
            </a:r>
            <a:r>
              <a:rPr lang="ru-RU" sz="6200" dirty="0"/>
              <a:t> шина, лонгета </a:t>
            </a:r>
            <a:r>
              <a:rPr lang="ru-RU" sz="6200" dirty="0" err="1"/>
              <a:t>чи</a:t>
            </a:r>
            <a:r>
              <a:rPr lang="ru-RU" sz="6200" dirty="0"/>
              <a:t> косинка </a:t>
            </a:r>
            <a:r>
              <a:rPr lang="ru-RU" sz="6200" dirty="0" err="1"/>
              <a:t>тощо</a:t>
            </a:r>
            <a:r>
              <a:rPr lang="ru-RU" sz="6200" dirty="0"/>
              <a:t>). У хворого </a:t>
            </a:r>
            <a:r>
              <a:rPr lang="ru-RU" sz="6200" dirty="0" err="1"/>
              <a:t>можуть</a:t>
            </a:r>
            <a:r>
              <a:rPr lang="ru-RU" sz="6200" dirty="0"/>
              <a:t> </a:t>
            </a:r>
            <a:r>
              <a:rPr lang="ru-RU" sz="6200" dirty="0" err="1"/>
              <a:t>мати</a:t>
            </a:r>
            <a:r>
              <a:rPr lang="ru-RU" sz="6200" dirty="0"/>
              <a:t> </a:t>
            </a:r>
            <a:r>
              <a:rPr lang="ru-RU" sz="6200" dirty="0" err="1"/>
              <a:t>місце</a:t>
            </a:r>
            <a:r>
              <a:rPr lang="ru-RU" sz="6200" dirty="0"/>
              <a:t> </a:t>
            </a:r>
            <a:r>
              <a:rPr lang="ru-RU" sz="6200" dirty="0" err="1"/>
              <a:t>атрофія</a:t>
            </a:r>
            <a:r>
              <a:rPr lang="ru-RU" sz="6200" dirty="0"/>
              <a:t> </a:t>
            </a:r>
            <a:r>
              <a:rPr lang="ru-RU" sz="6200" dirty="0" err="1"/>
              <a:t>м'язів</a:t>
            </a:r>
            <a:r>
              <a:rPr lang="ru-RU" sz="6200" dirty="0"/>
              <a:t>, </a:t>
            </a:r>
            <a:r>
              <a:rPr lang="ru-RU" sz="6200" dirty="0" err="1"/>
              <a:t>тугорухливість</a:t>
            </a:r>
            <a:r>
              <a:rPr lang="ru-RU" sz="6200" dirty="0"/>
              <a:t> </a:t>
            </a:r>
            <a:r>
              <a:rPr lang="ru-RU" sz="6200" dirty="0" err="1"/>
              <a:t>суглобів</a:t>
            </a:r>
            <a:r>
              <a:rPr lang="ru-RU" sz="6200" dirty="0"/>
              <a:t>, </a:t>
            </a:r>
            <a:r>
              <a:rPr lang="ru-RU" sz="6200" dirty="0" err="1"/>
              <a:t>що</a:t>
            </a:r>
            <a:r>
              <a:rPr lang="ru-RU" sz="6200" dirty="0"/>
              <a:t> </a:t>
            </a:r>
            <a:r>
              <a:rPr lang="ru-RU" sz="6200" dirty="0" err="1"/>
              <a:t>підлягали</a:t>
            </a:r>
            <a:r>
              <a:rPr lang="ru-RU" sz="6200" dirty="0"/>
              <a:t> </a:t>
            </a:r>
            <a:r>
              <a:rPr lang="ru-RU" sz="6200" dirty="0" err="1"/>
              <a:t>іммобілізації</a:t>
            </a:r>
            <a:r>
              <a:rPr lang="ru-RU" sz="6200" dirty="0"/>
              <a:t>, контрактура, </a:t>
            </a:r>
            <a:r>
              <a:rPr lang="ru-RU" sz="6200" dirty="0" err="1"/>
              <a:t>послаблення</a:t>
            </a:r>
            <a:r>
              <a:rPr lang="ru-RU" sz="6200" dirty="0"/>
              <a:t> </a:t>
            </a:r>
            <a:r>
              <a:rPr lang="ru-RU" sz="6200" dirty="0" err="1"/>
              <a:t>м'язової</a:t>
            </a:r>
            <a:r>
              <a:rPr lang="ru-RU" sz="6200" dirty="0"/>
              <a:t> </a:t>
            </a:r>
            <a:r>
              <a:rPr lang="ru-RU" sz="6200" dirty="0" err="1"/>
              <a:t>сили</a:t>
            </a:r>
            <a:r>
              <a:rPr lang="ru-RU" sz="6200" dirty="0"/>
              <a:t>, </a:t>
            </a:r>
            <a:r>
              <a:rPr lang="ru-RU" sz="6200" dirty="0" err="1"/>
              <a:t>порушення</a:t>
            </a:r>
            <a:r>
              <a:rPr lang="ru-RU" sz="6200" dirty="0"/>
              <a:t> </a:t>
            </a:r>
            <a:r>
              <a:rPr lang="ru-RU" sz="6200" dirty="0" err="1"/>
              <a:t>координації</a:t>
            </a:r>
            <a:r>
              <a:rPr lang="ru-RU" sz="6200" dirty="0"/>
              <a:t> </a:t>
            </a:r>
            <a:r>
              <a:rPr lang="ru-RU" sz="6200" dirty="0" err="1"/>
              <a:t>рухів</a:t>
            </a:r>
            <a:r>
              <a:rPr lang="ru-RU" sz="6200" dirty="0"/>
              <a:t>, </a:t>
            </a:r>
            <a:r>
              <a:rPr lang="ru-RU" sz="6200" dirty="0" err="1"/>
              <a:t>зниження</a:t>
            </a:r>
            <a:r>
              <a:rPr lang="ru-RU" sz="6200" dirty="0"/>
              <a:t> </a:t>
            </a:r>
            <a:r>
              <a:rPr lang="ru-RU" sz="6200" dirty="0" err="1"/>
              <a:t>функцій</a:t>
            </a:r>
            <a:r>
              <a:rPr lang="ru-RU" sz="6200" dirty="0"/>
              <a:t> </a:t>
            </a:r>
            <a:r>
              <a:rPr lang="ru-RU" sz="6200" dirty="0" err="1"/>
              <a:t>органів</a:t>
            </a:r>
            <a:r>
              <a:rPr lang="ru-RU" sz="6200" dirty="0"/>
              <a:t> і систем </a:t>
            </a:r>
            <a:r>
              <a:rPr lang="ru-RU" sz="6200" dirty="0" err="1"/>
              <a:t>організму</a:t>
            </a:r>
            <a:r>
              <a:rPr lang="ru-RU" sz="6200" dirty="0"/>
              <a:t>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i="1" dirty="0"/>
              <a:t> </a:t>
            </a:r>
            <a:r>
              <a:rPr lang="ru-RU" sz="6200" dirty="0" smtClean="0"/>
              <a:t>В </a:t>
            </a:r>
            <a:r>
              <a:rPr lang="ru-RU" sz="6200" dirty="0" err="1"/>
              <a:t>цей</a:t>
            </a:r>
            <a:r>
              <a:rPr lang="ru-RU" sz="6200" dirty="0"/>
              <a:t> </a:t>
            </a:r>
            <a:r>
              <a:rPr lang="ru-RU" sz="6200" dirty="0" err="1"/>
              <a:t>період</a:t>
            </a:r>
            <a:r>
              <a:rPr lang="ru-RU" sz="6200" dirty="0"/>
              <a:t> основною метою ЛФК є </a:t>
            </a:r>
            <a:r>
              <a:rPr lang="ru-RU" sz="6200" dirty="0" err="1"/>
              <a:t>відновлення</a:t>
            </a:r>
            <a:r>
              <a:rPr lang="ru-RU" sz="6200" dirty="0"/>
              <a:t> </a:t>
            </a:r>
            <a:r>
              <a:rPr lang="ru-RU" sz="6200" dirty="0" err="1"/>
              <a:t>функції</a:t>
            </a:r>
            <a:r>
              <a:rPr lang="ru-RU" sz="6200" dirty="0"/>
              <a:t> </a:t>
            </a:r>
            <a:r>
              <a:rPr lang="ru-RU" sz="6200" dirty="0" err="1"/>
              <a:t>кінцівки</a:t>
            </a:r>
            <a:r>
              <a:rPr lang="ru-RU" sz="6200" dirty="0"/>
              <a:t> і </a:t>
            </a:r>
            <a:r>
              <a:rPr lang="ru-RU" sz="6200" dirty="0" err="1"/>
              <a:t>загального</a:t>
            </a:r>
            <a:r>
              <a:rPr lang="ru-RU" sz="6200" dirty="0"/>
              <a:t> стану </a:t>
            </a:r>
            <a:r>
              <a:rPr lang="ru-RU" sz="6200" dirty="0" err="1"/>
              <a:t>організму</a:t>
            </a:r>
            <a:r>
              <a:rPr lang="ru-RU" sz="6200" dirty="0"/>
              <a:t>. </a:t>
            </a:r>
            <a:r>
              <a:rPr lang="ru-RU" sz="6200" dirty="0" err="1"/>
              <a:t>Окремими</a:t>
            </a:r>
            <a:r>
              <a:rPr lang="ru-RU" sz="6200" dirty="0"/>
              <a:t> </a:t>
            </a:r>
            <a:r>
              <a:rPr lang="ru-RU" sz="6200" dirty="0" err="1"/>
              <a:t>завданнями</a:t>
            </a:r>
            <a:r>
              <a:rPr lang="ru-RU" sz="6200" dirty="0"/>
              <a:t> є: </a:t>
            </a:r>
            <a:endParaRPr lang="ru-RU" sz="62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 err="1" smtClean="0"/>
              <a:t>відновлення</a:t>
            </a:r>
            <a:r>
              <a:rPr lang="ru-RU" sz="6200" dirty="0" smtClean="0"/>
              <a:t> </a:t>
            </a:r>
            <a:r>
              <a:rPr lang="ru-RU" sz="6200" dirty="0" err="1"/>
              <a:t>амплітуди</a:t>
            </a:r>
            <a:r>
              <a:rPr lang="ru-RU" sz="6200" dirty="0"/>
              <a:t> </a:t>
            </a:r>
            <a:r>
              <a:rPr lang="ru-RU" sz="6200" dirty="0" err="1"/>
              <a:t>рухів</a:t>
            </a:r>
            <a:r>
              <a:rPr lang="ru-RU" sz="6200" dirty="0"/>
              <a:t> в </a:t>
            </a:r>
            <a:r>
              <a:rPr lang="ru-RU" sz="6200" dirty="0" err="1"/>
              <a:t>ушкодженій</a:t>
            </a:r>
            <a:r>
              <a:rPr lang="ru-RU" sz="6200" dirty="0"/>
              <a:t> </a:t>
            </a:r>
            <a:r>
              <a:rPr lang="ru-RU" sz="6200" dirty="0" err="1"/>
              <a:t>кінцівці</a:t>
            </a:r>
            <a:r>
              <a:rPr lang="ru-RU" sz="6200" dirty="0"/>
              <a:t>, </a:t>
            </a:r>
            <a:endParaRPr lang="ru-RU" sz="62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 err="1" smtClean="0"/>
              <a:t>усунення</a:t>
            </a:r>
            <a:r>
              <a:rPr lang="ru-RU" sz="6200" dirty="0" smtClean="0"/>
              <a:t> </a:t>
            </a:r>
            <a:r>
              <a:rPr lang="ru-RU" sz="6200" dirty="0" err="1"/>
              <a:t>тугорухливості</a:t>
            </a:r>
            <a:r>
              <a:rPr lang="ru-RU" sz="6200" dirty="0"/>
              <a:t> і контрактур, </a:t>
            </a:r>
            <a:endParaRPr lang="ru-RU" sz="62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 err="1" smtClean="0"/>
              <a:t>зміцнення</a:t>
            </a:r>
            <a:r>
              <a:rPr lang="ru-RU" sz="6200" dirty="0" smtClean="0"/>
              <a:t> </a:t>
            </a:r>
            <a:r>
              <a:rPr lang="ru-RU" sz="6200" dirty="0" err="1"/>
              <a:t>м'язів</a:t>
            </a:r>
            <a:r>
              <a:rPr lang="ru-RU" sz="6200" dirty="0"/>
              <a:t>, </a:t>
            </a:r>
            <a:endParaRPr lang="ru-RU" sz="62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200" dirty="0" err="1" smtClean="0"/>
              <a:t>сприяння</a:t>
            </a:r>
            <a:r>
              <a:rPr lang="ru-RU" sz="6200" dirty="0" smtClean="0"/>
              <a:t> </a:t>
            </a:r>
            <a:r>
              <a:rPr lang="ru-RU" sz="6200" dirty="0" err="1"/>
              <a:t>утворенню</a:t>
            </a:r>
            <a:r>
              <a:rPr lang="ru-RU" sz="6200" dirty="0"/>
              <a:t> </a:t>
            </a:r>
            <a:r>
              <a:rPr lang="ru-RU" sz="6200" dirty="0" err="1"/>
              <a:t>щільного</a:t>
            </a:r>
            <a:r>
              <a:rPr lang="ru-RU" sz="6200" dirty="0"/>
              <a:t> </a:t>
            </a:r>
            <a:r>
              <a:rPr lang="ru-RU" sz="6200" dirty="0" err="1"/>
              <a:t>кісткового</a:t>
            </a:r>
            <a:r>
              <a:rPr lang="ru-RU" sz="6200" dirty="0"/>
              <a:t> мозоля. </a:t>
            </a:r>
            <a:endParaRPr lang="ru-RU" sz="6200" dirty="0" smtClean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err="1" smtClean="0"/>
              <a:t>Застосовують</a:t>
            </a:r>
            <a:r>
              <a:rPr lang="ru-RU" sz="6200" dirty="0" smtClean="0"/>
              <a:t> </a:t>
            </a:r>
            <a:r>
              <a:rPr lang="ru-RU" sz="6200" dirty="0" err="1"/>
              <a:t>ранкову</a:t>
            </a:r>
            <a:r>
              <a:rPr lang="ru-RU" sz="6200" dirty="0"/>
              <a:t> </a:t>
            </a:r>
            <a:r>
              <a:rPr lang="ru-RU" sz="6200" dirty="0" err="1"/>
              <a:t>гігієнічну</a:t>
            </a:r>
            <a:r>
              <a:rPr lang="ru-RU" sz="6200" dirty="0"/>
              <a:t> і </a:t>
            </a:r>
            <a:r>
              <a:rPr lang="ru-RU" sz="6200" dirty="0" err="1"/>
              <a:t>лікувальну</a:t>
            </a:r>
            <a:r>
              <a:rPr lang="ru-RU" sz="6200" dirty="0"/>
              <a:t> </a:t>
            </a:r>
            <a:r>
              <a:rPr lang="ru-RU" sz="6200" dirty="0" err="1"/>
              <a:t>гімнастику</a:t>
            </a:r>
            <a:r>
              <a:rPr lang="ru-RU" sz="6200" dirty="0"/>
              <a:t> 25-30 хв., </a:t>
            </a:r>
            <a:r>
              <a:rPr lang="ru-RU" sz="6200" dirty="0" err="1"/>
              <a:t>самостійні</a:t>
            </a:r>
            <a:r>
              <a:rPr lang="ru-RU" sz="6200" dirty="0"/>
              <a:t> </a:t>
            </a:r>
            <a:r>
              <a:rPr lang="ru-RU" sz="6200" dirty="0" err="1"/>
              <a:t>заняття</a:t>
            </a:r>
            <a:r>
              <a:rPr lang="ru-RU" sz="6200" dirty="0"/>
              <a:t> через </a:t>
            </a:r>
            <a:r>
              <a:rPr lang="ru-RU" sz="6200" dirty="0" err="1"/>
              <a:t>кожних</a:t>
            </a:r>
            <a:r>
              <a:rPr lang="ru-RU" sz="6200" dirty="0"/>
              <a:t> 1-1,5 год, </a:t>
            </a:r>
            <a:r>
              <a:rPr lang="ru-RU" sz="6200" dirty="0" err="1"/>
              <a:t>гідрокінезотерапію</a:t>
            </a:r>
            <a:r>
              <a:rPr lang="ru-RU" sz="6200" dirty="0"/>
              <a:t>, спортивно-</a:t>
            </a:r>
            <a:r>
              <a:rPr lang="ru-RU" sz="6200" dirty="0" err="1"/>
              <a:t>прикладні</a:t>
            </a:r>
            <a:r>
              <a:rPr lang="ru-RU" sz="6200" dirty="0"/>
              <a:t> </a:t>
            </a:r>
            <a:r>
              <a:rPr lang="ru-RU" sz="6200" dirty="0" err="1"/>
              <a:t>вправи</a:t>
            </a:r>
            <a:r>
              <a:rPr lang="ru-RU" sz="6200" dirty="0"/>
              <a:t>, ходьбу, </a:t>
            </a:r>
            <a:r>
              <a:rPr lang="ru-RU" sz="6200" dirty="0" err="1"/>
              <a:t>малорухливі</a:t>
            </a:r>
            <a:r>
              <a:rPr lang="ru-RU" sz="6200" dirty="0"/>
              <a:t> </a:t>
            </a:r>
            <a:r>
              <a:rPr lang="ru-RU" sz="6200" dirty="0" err="1"/>
              <a:t>ігри</a:t>
            </a:r>
            <a:r>
              <a:rPr lang="ru-RU" sz="6200" dirty="0"/>
              <a:t>. </a:t>
            </a:r>
            <a:endParaRPr lang="ru-RU" sz="6200" dirty="0" smtClean="0"/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/>
              <a:t>До </a:t>
            </a:r>
            <a:r>
              <a:rPr lang="ru-RU" sz="6200" dirty="0" err="1"/>
              <a:t>комплексів</a:t>
            </a:r>
            <a:r>
              <a:rPr lang="ru-RU" sz="6200" dirty="0"/>
              <a:t> </a:t>
            </a:r>
            <a:r>
              <a:rPr lang="ru-RU" sz="6200" dirty="0" err="1"/>
              <a:t>лікувальної</a:t>
            </a:r>
            <a:r>
              <a:rPr lang="ru-RU" sz="6200" dirty="0"/>
              <a:t> </a:t>
            </a:r>
            <a:r>
              <a:rPr lang="ru-RU" sz="6200" dirty="0" err="1"/>
              <a:t>гімнастики</a:t>
            </a:r>
            <a:r>
              <a:rPr lang="ru-RU" sz="6200" dirty="0"/>
              <a:t> </a:t>
            </a:r>
            <a:r>
              <a:rPr lang="ru-RU" sz="6200" dirty="0" err="1"/>
              <a:t>включають</a:t>
            </a:r>
            <a:r>
              <a:rPr lang="ru-RU" sz="6200" dirty="0"/>
              <a:t> </a:t>
            </a:r>
            <a:r>
              <a:rPr lang="ru-RU" sz="6200" dirty="0" err="1"/>
              <a:t>вправи</a:t>
            </a:r>
            <a:r>
              <a:rPr lang="ru-RU" sz="6200" dirty="0"/>
              <a:t>: </a:t>
            </a:r>
            <a:r>
              <a:rPr lang="ru-RU" sz="6200" dirty="0" err="1"/>
              <a:t>активні</a:t>
            </a:r>
            <a:r>
              <a:rPr lang="ru-RU" sz="6200" dirty="0"/>
              <a:t> і </a:t>
            </a:r>
            <a:r>
              <a:rPr lang="ru-RU" sz="6200" dirty="0" err="1"/>
              <a:t>пасивні</a:t>
            </a:r>
            <a:r>
              <a:rPr lang="ru-RU" sz="6200" dirty="0"/>
              <a:t>, з булавами, </a:t>
            </a:r>
            <a:r>
              <a:rPr lang="ru-RU" sz="6200" dirty="0" err="1"/>
              <a:t>гімнастичними</a:t>
            </a:r>
            <a:r>
              <a:rPr lang="ru-RU" sz="6200" dirty="0"/>
              <a:t> </a:t>
            </a:r>
            <a:r>
              <a:rPr lang="ru-RU" sz="6200" dirty="0" smtClean="0"/>
              <a:t>палками, </a:t>
            </a:r>
            <a:r>
              <a:rPr lang="ru-RU" sz="6200" dirty="0" err="1" smtClean="0"/>
              <a:t>м'ячами</a:t>
            </a:r>
            <a:r>
              <a:rPr lang="ru-RU" sz="6200" dirty="0"/>
              <a:t>, гантелями </a:t>
            </a:r>
            <a:r>
              <a:rPr lang="ru-RU" sz="6200" dirty="0" err="1"/>
              <a:t>різної</a:t>
            </a:r>
            <a:r>
              <a:rPr lang="ru-RU" sz="6200" dirty="0"/>
              <a:t> </a:t>
            </a:r>
            <a:r>
              <a:rPr lang="ru-RU" sz="6200" dirty="0" err="1"/>
              <a:t>маси</a:t>
            </a:r>
            <a:r>
              <a:rPr lang="ru-RU" sz="6200" dirty="0"/>
              <a:t>, на снарядах. На початку </a:t>
            </a:r>
            <a:r>
              <a:rPr lang="ru-RU" sz="6200" dirty="0" err="1"/>
              <a:t>періоду</a:t>
            </a:r>
            <a:r>
              <a:rPr lang="ru-RU" sz="6200" dirty="0"/>
              <a:t> </a:t>
            </a:r>
            <a:r>
              <a:rPr lang="ru-RU" sz="6200" dirty="0" err="1"/>
              <a:t>використовують</a:t>
            </a:r>
            <a:r>
              <a:rPr lang="ru-RU" sz="6200" dirty="0"/>
              <a:t> </a:t>
            </a:r>
            <a:r>
              <a:rPr lang="ru-RU" sz="6200" dirty="0" err="1"/>
              <a:t>вихідні</a:t>
            </a:r>
            <a:r>
              <a:rPr lang="ru-RU" sz="6200" dirty="0"/>
              <a:t> </a:t>
            </a:r>
            <a:r>
              <a:rPr lang="ru-RU" sz="6200" dirty="0" err="1"/>
              <a:t>положення</a:t>
            </a:r>
            <a:r>
              <a:rPr lang="ru-RU" sz="6200" dirty="0"/>
              <a:t> та </a:t>
            </a:r>
            <a:r>
              <a:rPr lang="ru-RU" sz="6200" dirty="0" err="1"/>
              <a:t>різноманітні</a:t>
            </a:r>
            <a:r>
              <a:rPr lang="ru-RU" sz="6200" dirty="0"/>
              <a:t> </a:t>
            </a:r>
            <a:r>
              <a:rPr lang="ru-RU" sz="6200" dirty="0" err="1"/>
              <a:t>пристосування</a:t>
            </a:r>
            <a:r>
              <a:rPr lang="ru-RU" sz="6200" dirty="0"/>
              <a:t>, </a:t>
            </a:r>
            <a:r>
              <a:rPr lang="ru-RU" sz="6200" dirty="0" err="1"/>
              <a:t>що</a:t>
            </a:r>
            <a:r>
              <a:rPr lang="ru-RU" sz="6200" dirty="0"/>
              <a:t> </a:t>
            </a:r>
            <a:r>
              <a:rPr lang="ru-RU" sz="6200" dirty="0" err="1"/>
              <a:t>полегшують</a:t>
            </a:r>
            <a:r>
              <a:rPr lang="ru-RU" sz="6200" dirty="0"/>
              <a:t> </a:t>
            </a:r>
            <a:r>
              <a:rPr lang="ru-RU" sz="6200" dirty="0" err="1"/>
              <a:t>рух</a:t>
            </a:r>
            <a:r>
              <a:rPr lang="ru-RU" sz="6200" dirty="0"/>
              <a:t>: </a:t>
            </a:r>
            <a:r>
              <a:rPr lang="ru-RU" sz="6200" dirty="0" err="1"/>
              <a:t>ковзаючі</a:t>
            </a:r>
            <a:r>
              <a:rPr lang="ru-RU" sz="6200" dirty="0"/>
              <a:t> </a:t>
            </a:r>
            <a:r>
              <a:rPr lang="ru-RU" sz="6200" dirty="0" err="1"/>
              <a:t>площини</a:t>
            </a:r>
            <a:r>
              <a:rPr lang="ru-RU" sz="6200" dirty="0"/>
              <a:t>, </a:t>
            </a:r>
            <a:r>
              <a:rPr lang="ru-RU" sz="6200" dirty="0" err="1"/>
              <a:t>роликові</a:t>
            </a:r>
            <a:r>
              <a:rPr lang="ru-RU" sz="6200" dirty="0"/>
              <a:t> </a:t>
            </a:r>
            <a:r>
              <a:rPr lang="ru-RU" sz="6200" dirty="0" err="1"/>
              <a:t>візки</a:t>
            </a:r>
            <a:r>
              <a:rPr lang="ru-RU" sz="6200" dirty="0"/>
              <a:t>, </a:t>
            </a:r>
            <a:r>
              <a:rPr lang="ru-RU" sz="6200" dirty="0" err="1"/>
              <a:t>блокові</a:t>
            </a:r>
            <a:r>
              <a:rPr lang="ru-RU" sz="6200" dirty="0"/>
              <a:t> установки, а </a:t>
            </a:r>
            <a:r>
              <a:rPr lang="ru-RU" sz="6200" dirty="0" err="1"/>
              <a:t>також</a:t>
            </a:r>
            <a:r>
              <a:rPr lang="ru-RU" sz="6200" dirty="0"/>
              <a:t> </a:t>
            </a:r>
            <a:r>
              <a:rPr lang="ru-RU" sz="6200" dirty="0" err="1"/>
              <a:t>вправи</a:t>
            </a:r>
            <a:r>
              <a:rPr lang="ru-RU" sz="6200" dirty="0"/>
              <a:t> у </a:t>
            </a:r>
            <a:r>
              <a:rPr lang="ru-RU" sz="6200" dirty="0" err="1"/>
              <a:t>воді</a:t>
            </a:r>
            <a:r>
              <a:rPr lang="ru-RU" sz="6200" dirty="0"/>
              <a:t>. При переломах </a:t>
            </a:r>
            <a:r>
              <a:rPr lang="ru-RU" sz="6200" dirty="0" err="1"/>
              <a:t>нижніх</a:t>
            </a:r>
            <a:r>
              <a:rPr lang="ru-RU" sz="6200" dirty="0"/>
              <a:t> </a:t>
            </a:r>
            <a:r>
              <a:rPr lang="ru-RU" sz="6200" dirty="0" err="1"/>
              <a:t>кінцівок</a:t>
            </a:r>
            <a:r>
              <a:rPr lang="ru-RU" sz="6200" dirty="0"/>
              <a:t> </a:t>
            </a:r>
            <a:r>
              <a:rPr lang="ru-RU" sz="6200" dirty="0" err="1"/>
              <a:t>приділяють</a:t>
            </a:r>
            <a:r>
              <a:rPr lang="ru-RU" sz="6200" dirty="0"/>
              <a:t> </a:t>
            </a:r>
            <a:r>
              <a:rPr lang="ru-RU" sz="6200" dirty="0" err="1"/>
              <a:t>увагу</a:t>
            </a:r>
            <a:r>
              <a:rPr lang="ru-RU" sz="6200" dirty="0"/>
              <a:t> </a:t>
            </a:r>
            <a:r>
              <a:rPr lang="ru-RU" sz="6200" dirty="0" err="1"/>
              <a:t>поступовому</a:t>
            </a:r>
            <a:r>
              <a:rPr lang="ru-RU" sz="6200" dirty="0"/>
              <a:t> </a:t>
            </a:r>
            <a:r>
              <a:rPr lang="ru-RU" sz="6200" dirty="0" err="1"/>
              <a:t>осьовому</a:t>
            </a:r>
            <a:r>
              <a:rPr lang="ru-RU" sz="6200" dirty="0"/>
              <a:t> </a:t>
            </a:r>
            <a:r>
              <a:rPr lang="ru-RU" sz="6200" dirty="0" err="1"/>
              <a:t>навантаженню</a:t>
            </a:r>
            <a:r>
              <a:rPr lang="ru-RU" sz="6200" dirty="0"/>
              <a:t> на </a:t>
            </a:r>
            <a:r>
              <a:rPr lang="ru-RU" sz="6200" dirty="0" err="1"/>
              <a:t>ушкоджену</a:t>
            </a:r>
            <a:r>
              <a:rPr lang="ru-RU" sz="6200" dirty="0"/>
              <a:t> ногу і </a:t>
            </a:r>
            <a:r>
              <a:rPr lang="ru-RU" sz="6200" dirty="0" err="1"/>
              <a:t>тренуванню</a:t>
            </a:r>
            <a:r>
              <a:rPr lang="ru-RU" sz="6200" dirty="0"/>
              <a:t> </a:t>
            </a:r>
            <a:r>
              <a:rPr lang="ru-RU" sz="6200" dirty="0" err="1"/>
              <a:t>опороздатності</a:t>
            </a:r>
            <a:r>
              <a:rPr lang="ru-RU" sz="6200" dirty="0"/>
              <a:t> </a:t>
            </a:r>
            <a:r>
              <a:rPr lang="ru-RU" sz="6200" dirty="0" err="1"/>
              <a:t>здорової</a:t>
            </a:r>
            <a:r>
              <a:rPr lang="ru-RU" sz="6200" dirty="0"/>
              <a:t>, а при переломах руки - </a:t>
            </a:r>
            <a:r>
              <a:rPr lang="ru-RU" sz="6200" dirty="0" err="1"/>
              <a:t>точності</a:t>
            </a:r>
            <a:r>
              <a:rPr lang="ru-RU" sz="6200" dirty="0"/>
              <a:t> та </a:t>
            </a:r>
            <a:r>
              <a:rPr lang="ru-RU" sz="6200" dirty="0" err="1"/>
              <a:t>координації</a:t>
            </a:r>
            <a:r>
              <a:rPr lang="ru-RU" sz="6200" dirty="0"/>
              <a:t> </a:t>
            </a:r>
            <a:r>
              <a:rPr lang="ru-RU" sz="6200" dirty="0" err="1"/>
              <a:t>рухів</a:t>
            </a:r>
            <a:r>
              <a:rPr lang="ru-RU" sz="6200" dirty="0"/>
              <a:t>. </a:t>
            </a:r>
            <a:r>
              <a:rPr lang="ru-RU" sz="6200" dirty="0" err="1"/>
              <a:t>Співвідношення</a:t>
            </a:r>
            <a:r>
              <a:rPr lang="ru-RU" sz="6200" dirty="0"/>
              <a:t> </a:t>
            </a:r>
            <a:r>
              <a:rPr lang="ru-RU" sz="6200" dirty="0" err="1"/>
              <a:t>загальнорозвиваючих</a:t>
            </a:r>
            <a:r>
              <a:rPr lang="ru-RU" sz="6200" dirty="0"/>
              <a:t> і </a:t>
            </a:r>
            <a:r>
              <a:rPr lang="ru-RU" sz="6200" dirty="0" err="1"/>
              <a:t>спеціальних</a:t>
            </a:r>
            <a:r>
              <a:rPr lang="ru-RU" sz="6200" dirty="0"/>
              <a:t> </a:t>
            </a:r>
            <a:r>
              <a:rPr lang="ru-RU" sz="6200" dirty="0" err="1"/>
              <a:t>вправ</a:t>
            </a:r>
            <a:r>
              <a:rPr lang="ru-RU" sz="6200" dirty="0"/>
              <a:t> в </a:t>
            </a:r>
            <a:r>
              <a:rPr lang="ru-RU" sz="6200" dirty="0" err="1"/>
              <a:t>заняттях</a:t>
            </a:r>
            <a:r>
              <a:rPr lang="ru-RU" sz="6200" dirty="0"/>
              <a:t> </a:t>
            </a:r>
            <a:r>
              <a:rPr lang="ru-RU" sz="6200" dirty="0" err="1"/>
              <a:t>приблизно</a:t>
            </a:r>
            <a:r>
              <a:rPr lang="ru-RU" sz="6200" dirty="0"/>
              <a:t> </a:t>
            </a:r>
            <a:r>
              <a:rPr lang="ru-RU" sz="6200" dirty="0" err="1"/>
              <a:t>однакове.Темп</a:t>
            </a:r>
            <a:r>
              <a:rPr lang="ru-RU" sz="6200" dirty="0"/>
              <a:t> </a:t>
            </a:r>
            <a:r>
              <a:rPr lang="ru-RU" sz="6200" dirty="0" err="1"/>
              <a:t>виконання</a:t>
            </a:r>
            <a:r>
              <a:rPr lang="ru-RU" sz="6200" dirty="0"/>
              <a:t> </a:t>
            </a:r>
            <a:r>
              <a:rPr lang="ru-RU" sz="6200" dirty="0" err="1"/>
              <a:t>вправ</a:t>
            </a:r>
            <a:r>
              <a:rPr lang="ru-RU" sz="6200" dirty="0"/>
              <a:t> </a:t>
            </a:r>
            <a:r>
              <a:rPr lang="ru-RU" sz="6200" dirty="0" err="1"/>
              <a:t>середній</a:t>
            </a:r>
            <a:r>
              <a:rPr lang="ru-RU" sz="6200" dirty="0"/>
              <a:t> і </a:t>
            </a:r>
            <a:r>
              <a:rPr lang="ru-RU" sz="6200" dirty="0" err="1"/>
              <a:t>повільний</a:t>
            </a:r>
            <a:r>
              <a:rPr lang="ru-RU" sz="6200" dirty="0"/>
              <a:t>.</a:t>
            </a:r>
          </a:p>
          <a:p>
            <a:pPr marL="0" indent="0" algn="just">
              <a:buNone/>
            </a:pPr>
            <a:endParaRPr lang="ru-RU" sz="6200" dirty="0"/>
          </a:p>
          <a:p>
            <a:pPr marL="0" indent="0" algn="just">
              <a:buNone/>
            </a:pPr>
            <a:endParaRPr lang="ru-RU" sz="6200" dirty="0"/>
          </a:p>
        </p:txBody>
      </p:sp>
      <p:sp>
        <p:nvSpPr>
          <p:cNvPr id="3" name="AutoShape 2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ртроз суставов ✔️: симптомы, причины, диагностика и лечение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queleto | Xray art, Art wallpaper, Funny ske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00192" y="980728"/>
            <a:ext cx="3312368" cy="1143000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ЛФК при порушеннях постави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сколіозі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порушення </a:t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190"/>
            <a:ext cx="2784426" cy="69865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5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косметичний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дефект,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неприємним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фактом.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до того ж,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супроводжуються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серйозними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складними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функціонуванні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стискання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правильного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Неправильне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порушує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легеневу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вентиляцію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утруднює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приплив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спричиняти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серцево-судинної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інсульт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інфаркт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гіпертонічна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хвороба) та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дихальної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систем (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бронхіт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бронхіальна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астма,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запалення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легень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576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Дидактичний пазл &quot;Скелет&quot;. Т651 - KomarovToy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1" b="13449"/>
          <a:stretch/>
        </p:blipFill>
        <p:spPr bwMode="auto">
          <a:xfrm>
            <a:off x="0" y="-73152"/>
            <a:ext cx="9144000" cy="693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3925417">
            <a:off x="755576" y="779225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597802">
            <a:off x="107504" y="11331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827" y="18448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077198">
            <a:off x="107504" y="285293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379190">
            <a:off x="7452320" y="22373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71184">
            <a:off x="8028384" y="109335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615369">
            <a:off x="171202" y="53093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152470">
            <a:off x="881243" y="6012381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010673">
            <a:off x="2009612" y="599712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515096">
            <a:off x="6715132" y="569302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173058">
            <a:off x="7644870" y="560669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8315" y="5102825"/>
            <a:ext cx="825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причини порушень постави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08" y="1700808"/>
            <a:ext cx="89289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	</a:t>
            </a:r>
            <a:r>
              <a:rPr lang="ru-RU" sz="2000" dirty="0" smtClean="0"/>
              <a:t>1) </a:t>
            </a:r>
            <a:r>
              <a:rPr lang="ru-RU" sz="2000" dirty="0" err="1" smtClean="0"/>
              <a:t>Вродженого</a:t>
            </a:r>
            <a:r>
              <a:rPr lang="ru-RU" sz="2000" dirty="0" smtClean="0"/>
              <a:t> </a:t>
            </a:r>
            <a:r>
              <a:rPr lang="ru-RU" sz="2000" dirty="0"/>
              <a:t>характеру. До них належать: </a:t>
            </a:r>
            <a:r>
              <a:rPr lang="ru-RU" sz="2000" dirty="0" err="1"/>
              <a:t>наявність</a:t>
            </a:r>
            <a:r>
              <a:rPr lang="ru-RU" sz="2000" dirty="0"/>
              <a:t> у </a:t>
            </a:r>
            <a:r>
              <a:rPr lang="ru-RU" sz="2000" dirty="0" err="1"/>
              <a:t>дитини</a:t>
            </a:r>
            <a:r>
              <a:rPr lang="ru-RU" sz="2000" dirty="0"/>
              <a:t> клиновидного </a:t>
            </a:r>
            <a:r>
              <a:rPr lang="ru-RU" sz="2000" dirty="0" err="1"/>
              <a:t>хребця</a:t>
            </a:r>
            <a:r>
              <a:rPr lang="ru-RU" sz="2000" dirty="0"/>
              <a:t>, </a:t>
            </a:r>
            <a:r>
              <a:rPr lang="ru-RU" sz="2000" dirty="0" err="1"/>
              <a:t>порушення</a:t>
            </a:r>
            <a:r>
              <a:rPr lang="ru-RU" sz="2000" dirty="0"/>
              <a:t> росту та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хребців</a:t>
            </a:r>
            <a:r>
              <a:rPr lang="ru-RU" sz="2000" dirty="0"/>
              <a:t>,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додаткового</a:t>
            </a:r>
            <a:r>
              <a:rPr lang="ru-RU" sz="2000" dirty="0"/>
              <a:t> ребра та </a:t>
            </a:r>
            <a:r>
              <a:rPr lang="ru-RU" sz="2000" dirty="0" err="1"/>
              <a:t>інші</a:t>
            </a:r>
            <a:r>
              <a:rPr lang="ru-RU" sz="2000" dirty="0"/>
              <a:t>.</a:t>
            </a:r>
          </a:p>
          <a:p>
            <a:pPr lvl="0"/>
            <a:r>
              <a:rPr lang="ru-RU" sz="2000" dirty="0" smtClean="0"/>
              <a:t>	2) </a:t>
            </a:r>
            <a:r>
              <a:rPr lang="ru-RU" sz="2000" dirty="0" err="1" smtClean="0"/>
              <a:t>Набуті</a:t>
            </a:r>
            <a:r>
              <a:rPr lang="ru-RU" sz="2000" dirty="0"/>
              <a:t>, як </a:t>
            </a:r>
            <a:r>
              <a:rPr lang="ru-RU" sz="2000" dirty="0" err="1"/>
              <a:t>наслідок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хвороб. </a:t>
            </a:r>
          </a:p>
          <a:p>
            <a:pPr lvl="0"/>
            <a:r>
              <a:rPr lang="ru-RU" sz="2000" dirty="0" smtClean="0"/>
              <a:t>	3) </a:t>
            </a:r>
            <a:r>
              <a:rPr lang="ru-RU" sz="2000" dirty="0" err="1" smtClean="0"/>
              <a:t>Набуті</a:t>
            </a:r>
            <a:r>
              <a:rPr lang="ru-RU" sz="2000" dirty="0"/>
              <a:t>,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негармонійного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м’язових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. Прикладом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дисгармонії</a:t>
            </a:r>
            <a:r>
              <a:rPr lang="ru-RU" sz="2000" dirty="0"/>
              <a:t> є </a:t>
            </a:r>
            <a:r>
              <a:rPr lang="ru-RU" sz="2000" dirty="0" err="1"/>
              <a:t>переважання</a:t>
            </a:r>
            <a:r>
              <a:rPr lang="ru-RU" sz="2000" dirty="0"/>
              <a:t> у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м’язів</a:t>
            </a:r>
            <a:r>
              <a:rPr lang="ru-RU" sz="2000" dirty="0"/>
              <a:t> грудей над </a:t>
            </a:r>
            <a:r>
              <a:rPr lang="ru-RU" sz="2000" dirty="0" err="1"/>
              <a:t>м’язами</a:t>
            </a:r>
            <a:r>
              <a:rPr lang="ru-RU" sz="2000" dirty="0"/>
              <a:t> </a:t>
            </a:r>
            <a:r>
              <a:rPr lang="ru-RU" sz="2000" dirty="0" err="1"/>
              <a:t>спини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	4) </a:t>
            </a:r>
            <a:r>
              <a:rPr lang="ru-RU" sz="2000" dirty="0" err="1" smtClean="0"/>
              <a:t>Набуті</a:t>
            </a:r>
            <a:r>
              <a:rPr lang="ru-RU" sz="2000" dirty="0" smtClean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звичайної</a:t>
            </a:r>
            <a:r>
              <a:rPr lang="ru-RU" sz="2000" dirty="0"/>
              <a:t> </a:t>
            </a:r>
            <a:r>
              <a:rPr lang="ru-RU" sz="2000" dirty="0" err="1"/>
              <a:t>неправильної</a:t>
            </a:r>
            <a:r>
              <a:rPr lang="ru-RU" sz="2000" dirty="0"/>
              <a:t> </a:t>
            </a:r>
            <a:r>
              <a:rPr lang="ru-RU" sz="2000" dirty="0" err="1"/>
              <a:t>пози</a:t>
            </a:r>
            <a:r>
              <a:rPr lang="ru-RU" sz="2000" dirty="0"/>
              <a:t>, </a:t>
            </a:r>
            <a:r>
              <a:rPr lang="ru-RU" sz="2000" dirty="0" err="1"/>
              <a:t>асиметричного</a:t>
            </a:r>
            <a:r>
              <a:rPr lang="ru-RU" sz="2000" dirty="0"/>
              <a:t> статичного </a:t>
            </a:r>
            <a:r>
              <a:rPr lang="ru-RU" sz="2000" dirty="0" err="1"/>
              <a:t>навантаження</a:t>
            </a:r>
            <a:r>
              <a:rPr lang="ru-RU" sz="2000" dirty="0"/>
              <a:t> на </a:t>
            </a:r>
            <a:r>
              <a:rPr lang="ru-RU" sz="2000" dirty="0" err="1"/>
              <a:t>фоні</a:t>
            </a:r>
            <a:r>
              <a:rPr lang="ru-RU" sz="2000" dirty="0"/>
              <a:t> </a:t>
            </a:r>
            <a:r>
              <a:rPr lang="ru-RU" sz="2000" dirty="0" err="1"/>
              <a:t>загального</a:t>
            </a:r>
            <a:r>
              <a:rPr lang="ru-RU" sz="2000" dirty="0"/>
              <a:t> </a:t>
            </a:r>
            <a:r>
              <a:rPr lang="ru-RU" sz="2000" dirty="0" err="1"/>
              <a:t>слабкого</a:t>
            </a:r>
            <a:r>
              <a:rPr lang="ru-RU" sz="2000" dirty="0"/>
              <a:t> </a:t>
            </a:r>
            <a:r>
              <a:rPr lang="ru-RU" sz="2000" dirty="0" err="1"/>
              <a:t>фізичного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 </a:t>
            </a:r>
          </a:p>
          <a:p>
            <a:r>
              <a:rPr lang="ru-RU" sz="2000" dirty="0" smtClean="0"/>
              <a:t>	5) </a:t>
            </a:r>
            <a:r>
              <a:rPr lang="ru-RU" sz="2000" dirty="0" err="1" smtClean="0"/>
              <a:t>Малорухомий</a:t>
            </a:r>
            <a:r>
              <a:rPr lang="ru-RU" sz="2000" dirty="0" smtClean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</a:p>
          <a:p>
            <a:pPr lvl="0"/>
            <a:r>
              <a:rPr lang="ru-RU" sz="2000" dirty="0" smtClean="0"/>
              <a:t>	6)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: </a:t>
            </a:r>
            <a:endParaRPr lang="ru-RU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	а</a:t>
            </a:r>
            <a:r>
              <a:rPr lang="ru-RU" sz="2000" dirty="0"/>
              <a:t>) </a:t>
            </a:r>
            <a:r>
              <a:rPr lang="ru-RU" sz="2000" dirty="0" err="1"/>
              <a:t>гігієнічні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(</a:t>
            </a:r>
            <a:r>
              <a:rPr lang="ru-RU" sz="2000" dirty="0" err="1"/>
              <a:t>м’яка</a:t>
            </a:r>
            <a:r>
              <a:rPr lang="ru-RU" sz="2000" dirty="0"/>
              <a:t> </a:t>
            </a:r>
            <a:r>
              <a:rPr lang="ru-RU" sz="2000" dirty="0" err="1"/>
              <a:t>постіль</a:t>
            </a:r>
            <a:r>
              <a:rPr lang="ru-RU" sz="2000" dirty="0"/>
              <a:t>, </a:t>
            </a:r>
            <a:r>
              <a:rPr lang="ru-RU" sz="2000" dirty="0" err="1"/>
              <a:t>одяг</a:t>
            </a:r>
            <a:r>
              <a:rPr lang="ru-RU" sz="2000" dirty="0"/>
              <a:t>); </a:t>
            </a:r>
            <a:endParaRPr lang="ru-RU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	б) </a:t>
            </a:r>
            <a:r>
              <a:rPr lang="ru-RU" sz="2000" dirty="0" err="1"/>
              <a:t>екологічні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; </a:t>
            </a:r>
            <a:endParaRPr lang="ru-RU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	в</a:t>
            </a:r>
            <a:r>
              <a:rPr lang="ru-RU" sz="2000" dirty="0"/>
              <a:t>) </a:t>
            </a:r>
            <a:r>
              <a:rPr lang="ru-RU" sz="2000" dirty="0" err="1"/>
              <a:t>харчування</a:t>
            </a:r>
            <a:r>
              <a:rPr lang="ru-RU" sz="2000" dirty="0"/>
              <a:t>; </a:t>
            </a:r>
            <a:endParaRPr lang="ru-RU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/>
              <a:t>	г</a:t>
            </a:r>
            <a:r>
              <a:rPr lang="ru-RU" sz="2000" dirty="0"/>
              <a:t>) </a:t>
            </a:r>
            <a:r>
              <a:rPr lang="ru-RU" sz="2000" dirty="0" err="1"/>
              <a:t>гіпокінезія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82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849880" cy="29260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види порушень постави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75053286"/>
              </p:ext>
            </p:extLst>
          </p:nvPr>
        </p:nvGraphicFramePr>
        <p:xfrm>
          <a:off x="2987824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500667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сутулість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кругло-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ввігнута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спина;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плоска спина;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асиметрична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постава</a:t>
            </a:r>
          </a:p>
        </p:txBody>
      </p:sp>
    </p:spTree>
    <p:extLst>
      <p:ext uri="{BB962C8B-B14F-4D97-AF65-F5344CB8AC3E}">
        <p14:creationId xmlns:p14="http://schemas.microsoft.com/office/powerpoint/2010/main" val="42779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7" y="92399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1. ЛФК при порушеннях постави та сколіозі: види порушень постави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446449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Сутула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спина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збільшеним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грудним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кіфозом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лордозах.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відрізняти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справжню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сутулість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несправжньої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значним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мускулатури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викривленням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хребта,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слабкістю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відрізняти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кіфоз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круглої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сутулості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Кіфоз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ними, як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фіксоване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викривлення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хребта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травми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рахіту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круглої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сутулості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вдиху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видиху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економна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дихальної</a:t>
            </a:r>
            <a:r>
              <a:rPr lang="uk-UA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00" dirty="0" err="1">
                <a:latin typeface="Times New Roman" pitchFamily="18" charset="0"/>
                <a:cs typeface="Times New Roman" pitchFamily="18" charset="0"/>
              </a:rPr>
              <a:t>сис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теми.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Неповноцінна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екскурсія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грудної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клітки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присмоктуючої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грудної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клітки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ускладнює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Ось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розпочати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цими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дефектами,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запущені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піддаються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виправленню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484784"/>
            <a:ext cx="43418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Кругла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спина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збільшенням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грудного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кіфозу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зменшенням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шийного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поперекового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вигинів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лордозів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недостатнім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кутом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нахилу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таза.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м’язи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згиначі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переважають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розгиначами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м’язи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грудей, живота,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задньої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стегон - над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м’язами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передньої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стегон.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проявами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нахилена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вперед голова,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дугоподібна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спина,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крилоподібні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лопатки,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звисаючі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плоскі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сідниці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зігнуті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колінах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ноги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живіт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вип’ячується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нижній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4009" y="3054444"/>
            <a:ext cx="43418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	Кругло-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вгнута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спина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збільшенням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вигинів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хребта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надмірним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кутом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нахилу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таза,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недостатнім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язів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живота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передньої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стегон.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Проявами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кругло-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вгнутої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дугоподібна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форма,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крилоподібні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лопатки,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зведені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вперед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опущені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плечі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нахилена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вперед голова,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звисаючий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живіт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сідниці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різко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назад.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дефект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піддається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корекції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легше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кругла спина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5" y="4107561"/>
            <a:ext cx="4464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Плоско-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вгнута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i="1" dirty="0" err="1">
                <a:latin typeface="Times New Roman" pitchFamily="18" charset="0"/>
                <a:cs typeface="Times New Roman" pitchFamily="18" charset="0"/>
              </a:rPr>
              <a:t>лордотична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) спина.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різновид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плоскої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зменшеним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грудним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кіфозом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збільшеним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поперековим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лордозом.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Проявами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плоско-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вгнутої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є сильно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нахилений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вперед таз,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вип’ячені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назад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сідниці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відвислий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живіт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плоска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грудна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клітка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крилоподібні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лопатки.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дефект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постави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зустрічається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4009" y="4509120"/>
            <a:ext cx="43418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Плоска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спина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зменшенням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вигинів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хребта (особливо в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поперековій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недостатнім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кутом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нахилу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таза,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розтягнутими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м’язами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і грудей.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Характерними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плоскої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крилоподібна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форма лопаток,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випукла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(плоска)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грудна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клітка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нижня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живота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видається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вперед,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плоскі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сідниці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вигинів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хребта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погіршується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ресорна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 свою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негативний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стан спинного та головного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особливо при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бігу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стрибках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вправах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струшування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хребта. Тому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подібною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деформацією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скаржаться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швидку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втомлюваність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знижену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працездатність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3" y="5661248"/>
            <a:ext cx="44644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i="1" dirty="0" err="1" smtClean="0">
                <a:latin typeface="Times New Roman" pitchFamily="18" charset="0"/>
                <a:cs typeface="Times New Roman" pitchFamily="18" charset="0"/>
              </a:rPr>
              <a:t>Асиметрична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i="1" dirty="0" err="1">
                <a:latin typeface="Times New Roman" pitchFamily="18" charset="0"/>
                <a:cs typeface="Times New Roman" pitchFamily="18" charset="0"/>
              </a:rPr>
              <a:t>сколіотична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постава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асиметрією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правою і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лівою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асиметричному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розташуванні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плечового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поясу, лопаток,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трикутників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талії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752"/>
            <a:ext cx="734437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728192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itchFamily="18" charset="0"/>
              </a:rPr>
              <a:t>1. ЛФК при порушеннях постави та сколіозі: </a:t>
            </a:r>
            <a:r>
              <a:rPr lang="uk-UA" dirty="0" smtClean="0">
                <a:cs typeface="Times New Roman" pitchFamily="18" charset="0"/>
              </a:rPr>
              <a:t>з</a:t>
            </a:r>
            <a:r>
              <a:rPr lang="ru-RU" i="1" dirty="0" err="1" smtClean="0"/>
              <a:t>авдання</a:t>
            </a:r>
            <a:r>
              <a:rPr lang="ru-RU" i="1" dirty="0" smtClean="0"/>
              <a:t> </a:t>
            </a:r>
            <a:r>
              <a:rPr lang="ru-RU" i="1" dirty="0"/>
              <a:t>ЛФК при </a:t>
            </a:r>
            <a:r>
              <a:rPr lang="ru-RU" i="1" dirty="0" err="1"/>
              <a:t>порушеннях</a:t>
            </a:r>
            <a:r>
              <a:rPr lang="ru-RU" i="1" dirty="0"/>
              <a:t> </a:t>
            </a:r>
            <a:r>
              <a:rPr lang="ru-RU" i="1" dirty="0" err="1"/>
              <a:t>постави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352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200" dirty="0" err="1" smtClean="0"/>
              <a:t>Зміцнення</a:t>
            </a:r>
            <a:r>
              <a:rPr lang="ru-RU" sz="2200" dirty="0" smtClean="0"/>
              <a:t> </a:t>
            </a:r>
            <a:r>
              <a:rPr lang="ru-RU" sz="2200" dirty="0" err="1"/>
              <a:t>всього</a:t>
            </a:r>
            <a:r>
              <a:rPr lang="ru-RU" sz="2200" dirty="0"/>
              <a:t> </a:t>
            </a:r>
            <a:r>
              <a:rPr lang="ru-RU" sz="2200" dirty="0" err="1"/>
              <a:t>організму</a:t>
            </a:r>
            <a:r>
              <a:rPr lang="ru-RU" sz="22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err="1"/>
              <a:t>Покращання</a:t>
            </a:r>
            <a:r>
              <a:rPr lang="ru-RU" sz="2200" dirty="0"/>
              <a:t> </a:t>
            </a:r>
            <a:r>
              <a:rPr lang="ru-RU" sz="2200" dirty="0" err="1"/>
              <a:t>функції</a:t>
            </a:r>
            <a:r>
              <a:rPr lang="ru-RU" sz="2200" dirty="0"/>
              <a:t> </a:t>
            </a:r>
            <a:r>
              <a:rPr lang="ru-RU" sz="2200" dirty="0" err="1"/>
              <a:t>серцево-судинної</a:t>
            </a:r>
            <a:r>
              <a:rPr lang="ru-RU" sz="2200" dirty="0"/>
              <a:t> </a:t>
            </a:r>
            <a:r>
              <a:rPr lang="ru-RU" sz="2200" dirty="0" err="1"/>
              <a:t>системи</a:t>
            </a:r>
            <a:r>
              <a:rPr lang="ru-RU" sz="2200" dirty="0"/>
              <a:t>, </a:t>
            </a:r>
            <a:r>
              <a:rPr lang="ru-RU" sz="2200" dirty="0" err="1"/>
              <a:t>тренування</a:t>
            </a:r>
            <a:r>
              <a:rPr lang="ru-RU" sz="2200" dirty="0"/>
              <a:t> </a:t>
            </a:r>
            <a:r>
              <a:rPr lang="ru-RU" sz="2200" dirty="0" err="1"/>
              <a:t>загальної</a:t>
            </a:r>
            <a:r>
              <a:rPr lang="ru-RU" sz="2200" dirty="0"/>
              <a:t> </a:t>
            </a:r>
            <a:r>
              <a:rPr lang="ru-RU" sz="2200" dirty="0" err="1"/>
              <a:t>витривалості</a:t>
            </a:r>
            <a:r>
              <a:rPr lang="ru-RU" sz="22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err="1"/>
              <a:t>Покращання</a:t>
            </a:r>
            <a:r>
              <a:rPr lang="ru-RU" sz="2200" dirty="0"/>
              <a:t> </a:t>
            </a:r>
            <a:r>
              <a:rPr lang="ru-RU" sz="2200" dirty="0" err="1"/>
              <a:t>фізичного</a:t>
            </a:r>
            <a:r>
              <a:rPr lang="ru-RU" sz="2200" dirty="0"/>
              <a:t> </a:t>
            </a:r>
            <a:r>
              <a:rPr lang="ru-RU" sz="2200" dirty="0" err="1"/>
              <a:t>розвитку</a:t>
            </a:r>
            <a:r>
              <a:rPr lang="ru-RU" sz="22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err="1"/>
              <a:t>Нормалізація</a:t>
            </a:r>
            <a:r>
              <a:rPr lang="ru-RU" sz="2200" dirty="0"/>
              <a:t> </a:t>
            </a:r>
            <a:r>
              <a:rPr lang="ru-RU" sz="2200" dirty="0" err="1"/>
              <a:t>емоційного</a:t>
            </a:r>
            <a:r>
              <a:rPr lang="ru-RU" sz="2200" dirty="0"/>
              <a:t> стану хворого.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err="1"/>
              <a:t>Загартування</a:t>
            </a:r>
            <a:r>
              <a:rPr lang="ru-RU" sz="2200" dirty="0"/>
              <a:t> </a:t>
            </a:r>
            <a:r>
              <a:rPr lang="ru-RU" sz="2200" dirty="0" err="1"/>
              <a:t>організму</a:t>
            </a:r>
            <a:r>
              <a:rPr lang="ru-RU" sz="22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err="1"/>
              <a:t>Підвищення</a:t>
            </a:r>
            <a:r>
              <a:rPr lang="ru-RU" sz="2200" dirty="0"/>
              <a:t> </a:t>
            </a:r>
            <a:r>
              <a:rPr lang="ru-RU" sz="2200" dirty="0" err="1"/>
              <a:t>силової</a:t>
            </a:r>
            <a:r>
              <a:rPr lang="ru-RU" sz="2200" dirty="0"/>
              <a:t> </a:t>
            </a:r>
            <a:r>
              <a:rPr lang="ru-RU" sz="2200" dirty="0" err="1"/>
              <a:t>витривалості</a:t>
            </a:r>
            <a:r>
              <a:rPr lang="ru-RU" sz="2200" dirty="0"/>
              <a:t> </a:t>
            </a:r>
            <a:r>
              <a:rPr lang="ru-RU" sz="2200" dirty="0" err="1"/>
              <a:t>м’язів</a:t>
            </a:r>
            <a:r>
              <a:rPr lang="ru-RU" sz="2200" dirty="0"/>
              <a:t> </a:t>
            </a:r>
            <a:r>
              <a:rPr lang="ru-RU" sz="2200" dirty="0" err="1"/>
              <a:t>всього</a:t>
            </a:r>
            <a:r>
              <a:rPr lang="ru-RU" sz="2200" dirty="0"/>
              <a:t> </a:t>
            </a:r>
            <a:r>
              <a:rPr lang="ru-RU" sz="2200" dirty="0" err="1"/>
              <a:t>тіла</a:t>
            </a:r>
            <a:r>
              <a:rPr lang="ru-RU" sz="2200" dirty="0"/>
              <a:t>, </a:t>
            </a:r>
            <a:r>
              <a:rPr lang="ru-RU" sz="2200" dirty="0" err="1"/>
              <a:t>укріплення</a:t>
            </a:r>
            <a:r>
              <a:rPr lang="ru-RU" sz="2200" dirty="0"/>
              <a:t> «</a:t>
            </a:r>
            <a:r>
              <a:rPr lang="ru-RU" sz="2200" dirty="0" err="1"/>
              <a:t>м’язового</a:t>
            </a:r>
            <a:r>
              <a:rPr lang="ru-RU" sz="2200" dirty="0"/>
              <a:t> корсету».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err="1"/>
              <a:t>Розвантаження</a:t>
            </a:r>
            <a:r>
              <a:rPr lang="ru-RU" sz="2200" dirty="0"/>
              <a:t> хребта та </a:t>
            </a:r>
            <a:r>
              <a:rPr lang="ru-RU" sz="2200" dirty="0" err="1"/>
              <a:t>збільшення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рухливості</a:t>
            </a:r>
            <a:r>
              <a:rPr lang="ru-RU" sz="22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err="1"/>
              <a:t>Корекція</a:t>
            </a:r>
            <a:r>
              <a:rPr lang="ru-RU" sz="2200" dirty="0"/>
              <a:t> дефекту </a:t>
            </a:r>
            <a:r>
              <a:rPr lang="ru-RU" sz="2200" dirty="0" err="1"/>
              <a:t>постави</a:t>
            </a:r>
            <a:r>
              <a:rPr lang="ru-RU" sz="22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200" dirty="0" err="1"/>
              <a:t>Вироблення</a:t>
            </a:r>
            <a:r>
              <a:rPr lang="ru-RU" sz="2200" dirty="0"/>
              <a:t> </a:t>
            </a:r>
            <a:r>
              <a:rPr lang="ru-RU" sz="2200" dirty="0" err="1"/>
              <a:t>м’язово-суглобного</a:t>
            </a:r>
            <a:r>
              <a:rPr lang="ru-RU" sz="2200" dirty="0"/>
              <a:t> </a:t>
            </a:r>
            <a:r>
              <a:rPr lang="ru-RU" sz="2200" dirty="0" err="1"/>
              <a:t>відчуття</a:t>
            </a:r>
            <a:r>
              <a:rPr lang="ru-RU" sz="2200" dirty="0"/>
              <a:t> і на </a:t>
            </a:r>
            <a:r>
              <a:rPr lang="ru-RU" sz="2200" dirty="0" err="1"/>
              <a:t>основі</a:t>
            </a:r>
            <a:r>
              <a:rPr lang="ru-RU" sz="2200" dirty="0"/>
              <a:t> </a:t>
            </a:r>
            <a:r>
              <a:rPr lang="ru-RU" sz="2200" dirty="0" err="1"/>
              <a:t>цього</a:t>
            </a:r>
            <a:r>
              <a:rPr lang="ru-RU" sz="2200" dirty="0"/>
              <a:t> </a:t>
            </a:r>
            <a:r>
              <a:rPr lang="ru-RU" sz="2200" dirty="0" err="1"/>
              <a:t>формування</a:t>
            </a:r>
            <a:r>
              <a:rPr lang="ru-RU" sz="2200" dirty="0"/>
              <a:t> і </a:t>
            </a:r>
            <a:r>
              <a:rPr lang="ru-RU" sz="2200" dirty="0" err="1"/>
              <a:t>закріплення</a:t>
            </a:r>
            <a:r>
              <a:rPr lang="ru-RU" sz="2200" dirty="0"/>
              <a:t> </a:t>
            </a:r>
            <a:r>
              <a:rPr lang="ru-RU" sz="2200" dirty="0" err="1"/>
              <a:t>навички</a:t>
            </a:r>
            <a:r>
              <a:rPr lang="ru-RU" sz="2200" dirty="0"/>
              <a:t> </a:t>
            </a:r>
            <a:r>
              <a:rPr lang="ru-RU" sz="2200" dirty="0" err="1"/>
              <a:t>правильної</a:t>
            </a:r>
            <a:r>
              <a:rPr lang="ru-RU" sz="2200" dirty="0"/>
              <a:t> </a:t>
            </a:r>
            <a:r>
              <a:rPr lang="ru-RU" sz="2200" dirty="0" err="1"/>
              <a:t>постави</a:t>
            </a:r>
            <a:r>
              <a:rPr lang="ru-RU" sz="22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err="1"/>
              <a:t>Тренування</a:t>
            </a:r>
            <a:r>
              <a:rPr lang="ru-RU" sz="2200" dirty="0"/>
              <a:t> </a:t>
            </a:r>
            <a:r>
              <a:rPr lang="ru-RU" sz="2200" dirty="0" err="1"/>
              <a:t>координаційних</a:t>
            </a:r>
            <a:r>
              <a:rPr lang="ru-RU" sz="2200" dirty="0"/>
              <a:t> </a:t>
            </a:r>
            <a:r>
              <a:rPr lang="ru-RU" sz="2200" dirty="0" err="1"/>
              <a:t>можливостей</a:t>
            </a:r>
            <a:r>
              <a:rPr lang="ru-RU" sz="2200" dirty="0"/>
              <a:t> і </a:t>
            </a:r>
            <a:r>
              <a:rPr lang="ru-RU" sz="2200" dirty="0" err="1"/>
              <a:t>відчуття</a:t>
            </a:r>
            <a:r>
              <a:rPr lang="ru-RU" sz="2200" dirty="0"/>
              <a:t> </a:t>
            </a:r>
            <a:r>
              <a:rPr lang="ru-RU" sz="2200" dirty="0" err="1"/>
              <a:t>рівноваги</a:t>
            </a:r>
            <a:r>
              <a:rPr lang="ru-RU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2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1967</Words>
  <Application>Microsoft Office PowerPoint</Application>
  <PresentationFormat>Экран (4:3)</PresentationFormat>
  <Paragraphs>331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План:</vt:lpstr>
      <vt:lpstr>1. ЛФК при порушеннях постави та сколіозі: постава</vt:lpstr>
      <vt:lpstr>1. ЛФК при порушеннях постави та сколіозі: ознаки правильної постави</vt:lpstr>
      <vt:lpstr>1. ЛФК при порушеннях постави  та сколіозі: порушення  постави</vt:lpstr>
      <vt:lpstr>1. ЛФК при порушеннях постави та сколіозі: причини порушень постави</vt:lpstr>
      <vt:lpstr>1. ЛФК при порушеннях постави та сколіозі: види порушень постави</vt:lpstr>
      <vt:lpstr>1. ЛФК при порушеннях постави та сколіозі: види порушень постави</vt:lpstr>
      <vt:lpstr>1. ЛФК при порушеннях постави та сколіозі: завдання ЛФК при порушеннях постави </vt:lpstr>
      <vt:lpstr>1. ЛФК при порушеннях постави та сколіозі: особливості ЛФК при порушеннях постави </vt:lpstr>
      <vt:lpstr>1. ЛФК при порушеннях постави та сколіозі: оптимальні вправи при порушеннях постави</vt:lpstr>
      <vt:lpstr>1. ЛФК при порушеннях постави та сколіозі: принципи ЛФК при порушеннях постави</vt:lpstr>
      <vt:lpstr>1. ЛФК при порушеннях постави та сколіозі: сколіоз</vt:lpstr>
      <vt:lpstr>1. ЛФК при порушеннях постави та сколіозі: причини сколіозу</vt:lpstr>
      <vt:lpstr>1. ЛФК при порушеннях постави та сколіозі: класифікація сколіозу</vt:lpstr>
      <vt:lpstr>1. ЛФК при порушеннях постави та сколіозі: види сколіозу</vt:lpstr>
      <vt:lpstr>1. ЛФК при порушеннях постави та сколіозі: види сколіозу</vt:lpstr>
      <vt:lpstr>1. ЛФК при порушеннях постави та сколіозі: завдання ЛФК при сколіозі</vt:lpstr>
      <vt:lpstr>1. ЛФК при порушеннях постави та сколіозі: особливості ЛФК при сколіозі</vt:lpstr>
      <vt:lpstr>1. ЛФК при порушеннях постави та сколіозі: оптимальні вправ при сколіозі</vt:lpstr>
      <vt:lpstr>1. ЛФК при порушеннях постави та сколіозі: заборонені вправи при сколіозі</vt:lpstr>
      <vt:lpstr>2. ЛФК при плоскостопості: плоскостопість</vt:lpstr>
      <vt:lpstr>2. ЛФК при плоскостопості: види плоскостопості</vt:lpstr>
      <vt:lpstr>2. ЛФК при плоскостопості: завдання ЛФК</vt:lpstr>
      <vt:lpstr>2. ЛФК при плоскостопості: періоди ЛФК</vt:lpstr>
      <vt:lpstr>2. ЛФК при плоскостопості: ефективність ЛФК</vt:lpstr>
      <vt:lpstr>3. ЛФК при артриті, артрозі та остеохондрозі: артрити і артрози </vt:lpstr>
      <vt:lpstr>3. ЛФК при артриті, артрозі та остеохондрозі: вплив ЛФК</vt:lpstr>
      <vt:lpstr>3. ЛФК при артриті, артрозі та остеохондрозі: артрит</vt:lpstr>
      <vt:lpstr>3. ЛФК при артриті, артрозі та остеохондрозі: ЛФК при артриті</vt:lpstr>
      <vt:lpstr>3. ЛФК при артриті, артрозі та остеохондрозі: завдання ЛФК при артриті</vt:lpstr>
      <vt:lpstr>3. ЛФК при артриті, артрозі та остеохондрозі: особливості ЛФК при артриті</vt:lpstr>
      <vt:lpstr>3. ЛФК при артриті, артрозі та остеохондрозі: особливості режимів ЛФК при артриті</vt:lpstr>
      <vt:lpstr>3. ЛФК при артриті, артрозі та остеохондрозі: завдання ЛФК у післялікарняний період при артриті</vt:lpstr>
      <vt:lpstr>3. ЛФК при артриті, артрозі та остеохондрозі: основи ЛФК при артриті</vt:lpstr>
      <vt:lpstr>3. ЛФК при артриті, артрозі та остеохондрозі: артроз</vt:lpstr>
      <vt:lpstr>3. ЛФК при артриті, артрозі та остеохондрозі: симптоми артрозу</vt:lpstr>
      <vt:lpstr>3. ЛФК при артриті, артрозі та остеохондрозі: особливості ЛФК при артрозі</vt:lpstr>
      <vt:lpstr>3. ЛФК при артриті, артрозі та остеохондрозі: Завдання ЛФК у І період при деформуючих артрозах</vt:lpstr>
      <vt:lpstr>3. ЛФК при артриті, артрозі та остеохондрозі: Завдання ЛФК у ІІ період при деформуючих артрозах</vt:lpstr>
      <vt:lpstr>3. ЛФК при артриті, артрозі та остеохондрозі: остеохондроз</vt:lpstr>
      <vt:lpstr>3. ЛФК при артриті, артрозі та остеохондрозі: остеохондроз</vt:lpstr>
      <vt:lpstr>3. ЛФК при артриті, артрозі та остеохондрозі: завдання ЛФК І періоду при остеохондрозі</vt:lpstr>
      <vt:lpstr>3. ЛФК при артриті, артрозі та остеохондрозі: завдання ЛФК ІІ періоду при остеохондрозі</vt:lpstr>
      <vt:lpstr>3. ЛФК при артриті, артрозі та остеохондрозі: особливості ЛФК при остеохондрозі</vt:lpstr>
      <vt:lpstr>4. ЛФК при переломі : перелом</vt:lpstr>
      <vt:lpstr>4. ЛФК при переломі : лікування переломів</vt:lpstr>
      <vt:lpstr>4. ЛФК при переломі : ЛФК в імобілізаційний період переломів</vt:lpstr>
      <vt:lpstr>4. ЛФК при переломі : ЛФК в постімобілізаційний період переломів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69</cp:revision>
  <dcterms:created xsi:type="dcterms:W3CDTF">2024-01-27T11:30:40Z</dcterms:created>
  <dcterms:modified xsi:type="dcterms:W3CDTF">2024-02-11T20:08:12Z</dcterms:modified>
</cp:coreProperties>
</file>