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6" r:id="rId3"/>
    <p:sldId id="260" r:id="rId4"/>
    <p:sldId id="257" r:id="rId5"/>
    <p:sldId id="258" r:id="rId6"/>
    <p:sldId id="261" r:id="rId7"/>
    <p:sldId id="259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6F709-26A7-4E71-89E8-1E768778F34D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6ED3-05CB-40BC-A58A-13B220F70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6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6ED3-05CB-40BC-A58A-13B220F705F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Petliura_S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Ukrainska_nar_parti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Ukraynskaia_zhyzn_z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Dzv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Soiuz_vyzvolenni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Revoliutsijna_ukrainaska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Porsh_M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Literaturno_naukovy_vistny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Persha_svitova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Ukrainskyj_informatsijnyj_1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Visnyk_SVU_z" TargetMode="External"/><Relationship Id="rId4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Soiuz_vyzvolenn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УКРАЇНА В РОКИ ПЕРШОЇ СВІТОВОЇ ВІЙНИ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Персоналії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5400600"/>
          </a:xfrm>
        </p:spPr>
        <p:txBody>
          <a:bodyPr>
            <a:normAutofit fontScale="92500" lnSpcReduction="10000"/>
          </a:bodyPr>
          <a:lstStyle/>
          <a:p>
            <a:pPr marL="0" indent="539750">
              <a:buNone/>
            </a:pPr>
            <a:r>
              <a:rPr lang="uk-UA" dirty="0" smtClean="0"/>
              <a:t>У серпні 1914 переїхав до Відня. Був членом Головної української ради (1914–15), Загальної української ради від Наддніпрянської  України (1915–16), </a:t>
            </a:r>
            <a:r>
              <a:rPr lang="uk-UA" dirty="0" err="1" smtClean="0"/>
              <a:t>Боєвої</a:t>
            </a:r>
            <a:r>
              <a:rPr lang="uk-UA" dirty="0" smtClean="0"/>
              <a:t> (потім – Центр.) управи УСС (1915–20). Перебував на дипломатичній службі в посольстві Української Держави у Відні. На запрошення посла </a:t>
            </a:r>
            <a:r>
              <a:rPr lang="uk-UA" dirty="0" err="1" smtClean="0"/>
              <a:t>В.Липинського</a:t>
            </a:r>
            <a:r>
              <a:rPr lang="uk-UA" dirty="0" smtClean="0"/>
              <a:t> відав справами </a:t>
            </a:r>
            <a:r>
              <a:rPr lang="uk-UA" dirty="0" err="1" smtClean="0"/>
              <a:t>укр</a:t>
            </a:r>
            <a:r>
              <a:rPr lang="uk-UA" dirty="0" smtClean="0"/>
              <a:t>. військовиків, </a:t>
            </a:r>
            <a:r>
              <a:rPr lang="uk-UA" dirty="0" err="1" smtClean="0"/>
              <a:t>колиш</a:t>
            </a:r>
            <a:r>
              <a:rPr lang="uk-UA" dirty="0" smtClean="0"/>
              <a:t>. полонених рос. армії. На </a:t>
            </a:r>
            <a:r>
              <a:rPr lang="uk-UA" dirty="0" err="1" smtClean="0"/>
              <a:t>поч</a:t>
            </a:r>
            <a:r>
              <a:rPr lang="uk-UA" dirty="0" smtClean="0"/>
              <a:t>. черв. 1919 призначений радником МЗС Української Народної Республіки.  </a:t>
            </a:r>
          </a:p>
          <a:p>
            <a:pPr marL="0" indent="539750">
              <a:buNone/>
            </a:pPr>
            <a:r>
              <a:rPr lang="uk-UA" dirty="0" smtClean="0"/>
              <a:t>1919 увійшов до </a:t>
            </a:r>
            <a:r>
              <a:rPr lang="uk-UA" u="sng" dirty="0" smtClean="0">
                <a:hlinkClick r:id="rId2" tooltip="Перейти"/>
              </a:rPr>
              <a:t>Української народної партії</a:t>
            </a:r>
            <a:r>
              <a:rPr lang="uk-UA" dirty="0" smtClean="0"/>
              <a:t>, яка стояла на монархістських позиціях. На знак незгоди з політикою </a:t>
            </a:r>
            <a:r>
              <a:rPr lang="uk-UA" u="sng" dirty="0" err="1" smtClean="0">
                <a:hlinkClick r:id="rId3" tooltip="Перейти"/>
              </a:rPr>
              <a:t>С.Петлюри</a:t>
            </a:r>
            <a:r>
              <a:rPr lang="uk-UA" dirty="0" smtClean="0"/>
              <a:t> на укладання союзницької угоди з Польщею у лютому 1920 пішов у відставку. Працював деякий час референтом диктатора ЗО УНР Є. </a:t>
            </a:r>
            <a:r>
              <a:rPr lang="uk-UA" dirty="0" err="1" smtClean="0"/>
              <a:t>Петрушевича</a:t>
            </a:r>
            <a:r>
              <a:rPr lang="uk-UA" dirty="0" smtClean="0"/>
              <a:t>. Після 1923 перейшов на </a:t>
            </a:r>
            <a:r>
              <a:rPr lang="uk-UA" dirty="0" err="1" smtClean="0"/>
              <a:t>радянофільські</a:t>
            </a:r>
            <a:r>
              <a:rPr lang="uk-UA" dirty="0" smtClean="0"/>
              <a:t> позиції, сподіваючись на побудову самостійної України націонал-комуністами .</a:t>
            </a:r>
          </a:p>
          <a:p>
            <a:pPr marL="0" indent="539750">
              <a:buNone/>
            </a:pPr>
            <a:r>
              <a:rPr lang="uk-UA" dirty="0" smtClean="0"/>
              <a:t>1930 відійшов від активної політики, пише і публікує статті в суспільно-політичній періодиці Європи, США й Канади.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Андрій Жук</a:t>
            </a:r>
          </a:p>
        </p:txBody>
      </p:sp>
    </p:spTree>
    <p:extLst>
      <p:ext uri="{BB962C8B-B14F-4D97-AF65-F5344CB8AC3E}">
        <p14:creationId xmlns:p14="http://schemas.microsoft.com/office/powerpoint/2010/main" val="297467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4000872" cy="48965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громад</a:t>
            </a:r>
            <a:r>
              <a:rPr lang="uk-UA" dirty="0"/>
              <a:t>. та освіт. діяч. </a:t>
            </a:r>
            <a:r>
              <a:rPr lang="uk-UA" dirty="0" smtClean="0"/>
              <a:t>Народився </a:t>
            </a:r>
            <a:r>
              <a:rPr lang="uk-UA" dirty="0"/>
              <a:t>в с. </a:t>
            </a:r>
            <a:r>
              <a:rPr lang="uk-UA" dirty="0" err="1"/>
              <a:t>Дзвиняча</a:t>
            </a:r>
            <a:r>
              <a:rPr lang="uk-UA" dirty="0"/>
              <a:t> </a:t>
            </a:r>
            <a:r>
              <a:rPr lang="uk-UA" dirty="0" smtClean="0"/>
              <a:t>(Тернопільської </a:t>
            </a:r>
            <a:r>
              <a:rPr lang="uk-UA" dirty="0"/>
              <a:t>обл.) в родині священика. Освіту здобув у </a:t>
            </a:r>
            <a:r>
              <a:rPr lang="uk-UA" dirty="0" smtClean="0"/>
              <a:t>гімназії </a:t>
            </a:r>
            <a:r>
              <a:rPr lang="uk-UA" dirty="0"/>
              <a:t>в </a:t>
            </a:r>
            <a:r>
              <a:rPr lang="uk-UA" dirty="0" err="1"/>
              <a:t>м.Тернопіль</a:t>
            </a:r>
            <a:r>
              <a:rPr lang="uk-UA" dirty="0"/>
              <a:t> (1898), на </a:t>
            </a:r>
            <a:r>
              <a:rPr lang="uk-UA" dirty="0" smtClean="0"/>
              <a:t>філософських  </a:t>
            </a:r>
            <a:r>
              <a:rPr lang="uk-UA" dirty="0"/>
              <a:t>ф-</a:t>
            </a:r>
            <a:r>
              <a:rPr lang="uk-UA" dirty="0" err="1"/>
              <a:t>тах</a:t>
            </a:r>
            <a:r>
              <a:rPr lang="uk-UA" dirty="0"/>
              <a:t> Львів. ун-ту й Віденського університету (1901). Брав активну участь у </a:t>
            </a:r>
            <a:r>
              <a:rPr lang="uk-UA" dirty="0" err="1"/>
              <a:t>нац</a:t>
            </a:r>
            <a:r>
              <a:rPr lang="uk-UA" dirty="0"/>
              <a:t>. молодіжному русі, був </a:t>
            </a:r>
            <a:r>
              <a:rPr lang="uk-UA" dirty="0" err="1"/>
              <a:t>чл</a:t>
            </a:r>
            <a:r>
              <a:rPr lang="uk-UA" dirty="0"/>
              <a:t>."Молодої України". Обраний головою "Академічної громади" у Львові та "Січі" у Відні. 1904–09 – </a:t>
            </a:r>
            <a:r>
              <a:rPr lang="uk-UA" dirty="0" smtClean="0"/>
              <a:t>викладач </a:t>
            </a:r>
            <a:r>
              <a:rPr lang="uk-UA" dirty="0"/>
              <a:t>г-</a:t>
            </a:r>
            <a:r>
              <a:rPr lang="uk-UA" dirty="0" err="1"/>
              <a:t>зій</a:t>
            </a:r>
            <a:r>
              <a:rPr lang="uk-UA" dirty="0"/>
              <a:t> у містах Львів (1901–04) і Золочів. </a:t>
            </a:r>
            <a:r>
              <a:rPr lang="uk-UA" dirty="0" smtClean="0"/>
              <a:t>Засновник </a:t>
            </a:r>
            <a:r>
              <a:rPr lang="uk-UA" dirty="0"/>
              <a:t>і </a:t>
            </a:r>
            <a:r>
              <a:rPr lang="uk-UA" dirty="0" smtClean="0"/>
              <a:t>керівник </a:t>
            </a:r>
            <a:r>
              <a:rPr lang="uk-UA" dirty="0"/>
              <a:t>філій т-в "Січ" і "Пласт". </a:t>
            </a:r>
            <a:r>
              <a:rPr lang="uk-UA" b="1" dirty="0">
                <a:solidFill>
                  <a:srgbClr val="FF0000"/>
                </a:solidFill>
              </a:rPr>
              <a:t>У роки Першої світової війни – перший </a:t>
            </a:r>
            <a:r>
              <a:rPr lang="uk-UA" b="1" dirty="0" err="1">
                <a:solidFill>
                  <a:srgbClr val="FF0000"/>
                </a:solidFill>
              </a:rPr>
              <a:t>командант</a:t>
            </a:r>
            <a:r>
              <a:rPr lang="uk-UA" b="1" dirty="0">
                <a:solidFill>
                  <a:srgbClr val="FF0000"/>
                </a:solidFill>
              </a:rPr>
              <a:t> Легіону Українських січових стрільців, </a:t>
            </a:r>
            <a:r>
              <a:rPr lang="uk-UA" dirty="0"/>
              <a:t>від 1915 – референт з </a:t>
            </a:r>
            <a:r>
              <a:rPr lang="uk-UA" dirty="0" err="1"/>
              <a:t>укр</a:t>
            </a:r>
            <a:r>
              <a:rPr lang="uk-UA" dirty="0"/>
              <a:t>. справ при штабі </a:t>
            </a:r>
            <a:r>
              <a:rPr lang="uk-UA" dirty="0" smtClean="0"/>
              <a:t>австрійського </a:t>
            </a:r>
            <a:r>
              <a:rPr lang="uk-UA" dirty="0"/>
              <a:t>корпусу. Після війни – провідний діяч "Рідної школи", голова т-ва "Просвіта" (1923–31), організатор широкомасштабної освіт. роботи в Галичині, проф</a:t>
            </a:r>
            <a:r>
              <a:rPr lang="uk-UA" dirty="0" smtClean="0"/>
              <a:t>. Львівського </a:t>
            </a:r>
            <a:r>
              <a:rPr lang="uk-UA" dirty="0"/>
              <a:t>таємного українського університету, </a:t>
            </a:r>
            <a:r>
              <a:rPr lang="uk-UA" dirty="0" smtClean="0"/>
              <a:t>Автор </a:t>
            </a:r>
            <a:r>
              <a:rPr lang="uk-UA" dirty="0"/>
              <a:t>споминів "З Українськими січовими стрільцями" (видрукувані посмертно 1934), низки праць із проблем освіти й виховання. </a:t>
            </a:r>
            <a:r>
              <a:rPr lang="uk-UA" dirty="0" smtClean="0"/>
              <a:t>Помер у </a:t>
            </a:r>
          </a:p>
          <a:p>
            <a:r>
              <a:rPr lang="uk-UA" dirty="0" smtClean="0"/>
              <a:t>м</a:t>
            </a:r>
            <a:r>
              <a:rPr lang="uk-UA" dirty="0"/>
              <a:t>. Львів.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52800" cy="1252728"/>
          </a:xfrm>
        </p:spPr>
        <p:txBody>
          <a:bodyPr/>
          <a:lstStyle/>
          <a:p>
            <a:r>
              <a:rPr lang="uk-UA" dirty="0" smtClean="0"/>
              <a:t>Михайло </a:t>
            </a:r>
            <a:r>
              <a:rPr lang="uk-UA" dirty="0" err="1" smtClean="0"/>
              <a:t>Галущинський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2552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699792" cy="345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0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4824536" cy="475252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Австрійський </a:t>
            </a:r>
            <a:r>
              <a:rPr lang="uk-UA" dirty="0" err="1"/>
              <a:t>архикнязь</a:t>
            </a:r>
            <a:r>
              <a:rPr lang="uk-UA" dirty="0"/>
              <a:t> (ерцгерцог), військовий діяч, політик, дипломат, поет, полковник Легіону Українських Січових Стрільців. Його прихильники монархії в Україні розглядали як кандидата на український престол, хоч сам він ніколи цього не декларував</a:t>
            </a:r>
            <a:r>
              <a:rPr lang="uk-UA" dirty="0" smtClean="0"/>
              <a:t>.</a:t>
            </a:r>
          </a:p>
          <a:p>
            <a:r>
              <a:rPr lang="uk-UA" dirty="0"/>
              <a:t>В 1913 році Вільгельма віддають на навчання до військової академії у Вінер-</a:t>
            </a:r>
            <a:r>
              <a:rPr lang="uk-UA" dirty="0" err="1"/>
              <a:t>Найштадті</a:t>
            </a:r>
            <a:r>
              <a:rPr lang="uk-UA" dirty="0"/>
              <a:t>, хоч це було не обов'язково, бо офіцерські звання членам королівської родини надавались без цього. </a:t>
            </a:r>
            <a:r>
              <a:rPr lang="uk-UA" b="1" dirty="0">
                <a:solidFill>
                  <a:srgbClr val="FF0000"/>
                </a:solidFill>
              </a:rPr>
              <a:t>В період навчання почав серйозно цікавитися українською культурою </a:t>
            </a:r>
            <a:r>
              <a:rPr lang="uk-UA" dirty="0"/>
              <a:t>- вивчав мову, читав книжки українських письменників та поетів, захоплювався творами Івана Франка, </a:t>
            </a:r>
            <a:r>
              <a:rPr lang="uk-UA" dirty="0" err="1"/>
              <a:t>Федьковича</a:t>
            </a:r>
            <a:r>
              <a:rPr lang="uk-UA" dirty="0"/>
              <a:t>, Стефаника, Шевченка та ін.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5472608" cy="1252728"/>
          </a:xfrm>
        </p:spPr>
        <p:txBody>
          <a:bodyPr/>
          <a:lstStyle/>
          <a:p>
            <a:r>
              <a:rPr lang="uk-UA" dirty="0" smtClean="0"/>
              <a:t>Вільгельм Франц  фон Габсбург-</a:t>
            </a:r>
            <a:r>
              <a:rPr lang="uk-UA" dirty="0" err="1" smtClean="0"/>
              <a:t>Лютрінген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(Василь Вишиваний)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32" y="1828800"/>
            <a:ext cx="28421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0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1" cy="4752528"/>
          </a:xfrm>
        </p:spPr>
        <p:txBody>
          <a:bodyPr>
            <a:normAutofit fontScale="92500" lnSpcReduction="10000"/>
          </a:bodyPr>
          <a:lstStyle/>
          <a:p>
            <a:pPr marL="0" indent="539750">
              <a:buNone/>
            </a:pPr>
            <a:r>
              <a:rPr lang="uk-UA" dirty="0"/>
              <a:t>Після закінчення академії в 1915 році отримавши звання лейтенанта австрійської армії був направлений </a:t>
            </a:r>
            <a:r>
              <a:rPr lang="uk-UA" dirty="0">
                <a:solidFill>
                  <a:srgbClr val="FF0000"/>
                </a:solidFill>
              </a:rPr>
              <a:t>до 13-го полку уланів</a:t>
            </a:r>
            <a:r>
              <a:rPr lang="uk-UA" dirty="0"/>
              <a:t>, що розташовувався в м. Золочів Львівської обл. на посаду </a:t>
            </a:r>
            <a:r>
              <a:rPr lang="uk-UA" dirty="0">
                <a:solidFill>
                  <a:srgbClr val="FF0000"/>
                </a:solidFill>
              </a:rPr>
              <a:t>командира роти</a:t>
            </a:r>
            <a:r>
              <a:rPr lang="uk-UA" dirty="0"/>
              <a:t>. Ця частина, переважно складалася з місцевих українців, і саме тут Вільгельм фон Габсбург остаточно перероджується в Василя Вишиваного. </a:t>
            </a:r>
            <a:r>
              <a:rPr lang="uk-UA" b="1" dirty="0">
                <a:solidFill>
                  <a:srgbClr val="FF0000"/>
                </a:solidFill>
              </a:rPr>
              <a:t>За ініціативою Вільгельма його сотня, при підтримці командування полку, була </a:t>
            </a:r>
            <a:r>
              <a:rPr lang="uk-UA" b="1" dirty="0" err="1">
                <a:solidFill>
                  <a:srgbClr val="FF0000"/>
                </a:solidFill>
              </a:rPr>
              <a:t>повністтю</a:t>
            </a:r>
            <a:r>
              <a:rPr lang="uk-UA" b="1" dirty="0">
                <a:solidFill>
                  <a:srgbClr val="FF0000"/>
                </a:solidFill>
              </a:rPr>
              <a:t> українізована, </a:t>
            </a:r>
            <a:r>
              <a:rPr lang="uk-UA" dirty="0"/>
              <a:t>з її складу були вилучені мадяри і поляки а на їх місце прийшли українці. Всі улани мали на формі жовто-блакитні відзнаки та заохочувались до активного національного самовизначення. В період служби в </a:t>
            </a:r>
            <a:r>
              <a:rPr lang="uk-UA" dirty="0" err="1"/>
              <a:t>Золочеві</a:t>
            </a:r>
            <a:r>
              <a:rPr lang="uk-UA" dirty="0"/>
              <a:t> Вільгельм вивчає «Історію України» </a:t>
            </a:r>
            <a:r>
              <a:rPr lang="uk-UA" dirty="0" err="1"/>
              <a:t>М.Грушевського</a:t>
            </a:r>
            <a:r>
              <a:rPr lang="uk-UA" dirty="0"/>
              <a:t> і з </a:t>
            </a:r>
            <a:r>
              <a:rPr lang="uk-UA" dirty="0" err="1"/>
              <a:t>гордісттю</a:t>
            </a:r>
            <a:r>
              <a:rPr lang="uk-UA" dirty="0"/>
              <a:t> носить під уніформою вишивану сорочку, подаровану йому одним з його солдатів, за що отримує прізвище Василь Вишиваний.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Василь Вишиваний</a:t>
            </a:r>
          </a:p>
        </p:txBody>
      </p:sp>
    </p:spTree>
    <p:extLst>
      <p:ext uri="{BB962C8B-B14F-4D97-AF65-F5344CB8AC3E}">
        <p14:creationId xmlns:p14="http://schemas.microsoft.com/office/powerpoint/2010/main" val="220798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1" cy="4425355"/>
          </a:xfrm>
        </p:spPr>
        <p:txBody>
          <a:bodyPr>
            <a:normAutofit fontScale="92500" lnSpcReduction="10000"/>
          </a:bodyPr>
          <a:lstStyle/>
          <a:p>
            <a:pPr marL="0" indent="452438">
              <a:buNone/>
            </a:pPr>
            <a:r>
              <a:rPr lang="uk-UA" dirty="0" smtClean="0"/>
              <a:t>За законами Австро-Угорщини кожен член імператорської сім'ї після 21 року автоматично стає членом сенату. І в 1916 році Вільгельм Габсбург іде в парламент де контактує з українськими депутатами і політиками Євгеном </a:t>
            </a:r>
            <a:r>
              <a:rPr lang="uk-UA" dirty="0" err="1" smtClean="0"/>
              <a:t>Петрушевичем</a:t>
            </a:r>
            <a:r>
              <a:rPr lang="uk-UA" dirty="0" smtClean="0"/>
              <a:t>, Костем Левицьким. </a:t>
            </a:r>
            <a:r>
              <a:rPr lang="uk-UA" b="1" dirty="0" smtClean="0"/>
              <a:t>Для українців підтримка члена імператорської сім'ї виявилась дуже корисною</a:t>
            </a:r>
            <a:r>
              <a:rPr lang="uk-UA" dirty="0" smtClean="0"/>
              <a:t>, бо за протекцією </a:t>
            </a:r>
            <a:r>
              <a:rPr lang="uk-UA" dirty="0" err="1" smtClean="0"/>
              <a:t>архикнязя</a:t>
            </a:r>
            <a:r>
              <a:rPr lang="uk-UA" dirty="0" smtClean="0"/>
              <a:t>, українця Івана </a:t>
            </a:r>
            <a:r>
              <a:rPr lang="uk-UA" dirty="0" err="1" smtClean="0"/>
              <a:t>Горбачевського</a:t>
            </a:r>
            <a:r>
              <a:rPr lang="uk-UA" dirty="0" smtClean="0"/>
              <a:t> призначають міністром охорони </a:t>
            </a:r>
            <a:r>
              <a:rPr lang="uk-UA" dirty="0" err="1" smtClean="0"/>
              <a:t>здоров»я</a:t>
            </a:r>
            <a:r>
              <a:rPr lang="uk-UA" dirty="0" smtClean="0"/>
              <a:t>.</a:t>
            </a:r>
          </a:p>
          <a:p>
            <a:pPr marL="0" indent="452438">
              <a:buNone/>
            </a:pPr>
            <a:r>
              <a:rPr lang="uk-UA" dirty="0" smtClean="0"/>
              <a:t>У травні 1918 р. Одеські соціалісти планують підняти повстання проти влади Скоропадського, котрого не безпідставно вважають німецькою маріонеткою, і в разі згоди, готові були проголосити Габсбурга-Вишиваного новим гетьманом, але сам Вільгельм на це згоди не дає бо не має впевненості, що його прихід до влади підтримає вся Україна.</a:t>
            </a:r>
          </a:p>
          <a:p>
            <a:endParaRPr lang="uk-UA" dirty="0"/>
          </a:p>
          <a:p>
            <a:pPr marL="0" indent="452438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Василь Вишиваний</a:t>
            </a:r>
          </a:p>
        </p:txBody>
      </p:sp>
    </p:spTree>
    <p:extLst>
      <p:ext uri="{BB962C8B-B14F-4D97-AF65-F5344CB8AC3E}">
        <p14:creationId xmlns:p14="http://schemas.microsoft.com/office/powerpoint/2010/main" val="59472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752528"/>
          </a:xfrm>
        </p:spPr>
        <p:txBody>
          <a:bodyPr>
            <a:normAutofit fontScale="85000" lnSpcReduction="20000"/>
          </a:bodyPr>
          <a:lstStyle/>
          <a:p>
            <a:pPr marL="0" indent="539750">
              <a:buNone/>
            </a:pPr>
            <a:r>
              <a:rPr lang="uk-UA" dirty="0" smtClean="0"/>
              <a:t>Крім </a:t>
            </a:r>
            <a:r>
              <a:rPr lang="uk-UA" dirty="0"/>
              <a:t>цього випадку було ще кілька планів приведення </a:t>
            </a:r>
            <a:r>
              <a:rPr lang="uk-UA" dirty="0" err="1"/>
              <a:t>архикнязя</a:t>
            </a:r>
            <a:r>
              <a:rPr lang="uk-UA" dirty="0"/>
              <a:t> до влади в Україні, але </a:t>
            </a:r>
            <a:r>
              <a:rPr lang="uk-UA" b="1" dirty="0"/>
              <a:t>не зважаючи на свою прихильність до справи української державності ні на один з них він згоди не дав, </a:t>
            </a:r>
            <a:r>
              <a:rPr lang="uk-UA" b="1" dirty="0">
                <a:solidFill>
                  <a:srgbClr val="FF0000"/>
                </a:solidFill>
              </a:rPr>
              <a:t>бо бачив майбутнє України тільки в федерації з </a:t>
            </a:r>
            <a:r>
              <a:rPr lang="uk-UA" b="1" dirty="0" err="1">
                <a:solidFill>
                  <a:srgbClr val="FF0000"/>
                </a:solidFill>
              </a:rPr>
              <a:t>габсбургською</a:t>
            </a:r>
            <a:r>
              <a:rPr lang="uk-UA" b="1" dirty="0">
                <a:solidFill>
                  <a:srgbClr val="FF0000"/>
                </a:solidFill>
              </a:rPr>
              <a:t> монархією</a:t>
            </a:r>
            <a:r>
              <a:rPr lang="uk-UA" dirty="0"/>
              <a:t>. </a:t>
            </a:r>
          </a:p>
          <a:p>
            <a:pPr marL="0" indent="539750">
              <a:buNone/>
            </a:pPr>
            <a:r>
              <a:rPr lang="uk-UA" dirty="0"/>
              <a:t>Після підписання Петлюрою в </a:t>
            </a:r>
            <a:r>
              <a:rPr lang="uk-UA" b="1" dirty="0">
                <a:solidFill>
                  <a:srgbClr val="FF0000"/>
                </a:solidFill>
              </a:rPr>
              <a:t>квітні 1920 року Варшавської угоди з Польщею</a:t>
            </a:r>
            <a:r>
              <a:rPr lang="uk-UA" dirty="0"/>
              <a:t>, за якою Галичина визнавалась Польською, </a:t>
            </a:r>
            <a:r>
              <a:rPr lang="uk-UA" b="1" dirty="0"/>
              <a:t>Вільгельм, на знак протесту подає у відставку, а потім через Румунію виїжджає до Чехословаччини і далі до Відня.</a:t>
            </a:r>
          </a:p>
          <a:p>
            <a:pPr marL="0" indent="539750">
              <a:buNone/>
            </a:pPr>
            <a:r>
              <a:rPr lang="uk-UA" dirty="0"/>
              <a:t>Після закінчення війни, Відень, де проживав Вільгельм Габсбург, був в радянській окупаційній зоні з 1944 до 1947 року, а сталінська розвідка, пам'ятаючи його любов до України і прагнення створити українську державу вела за ним таємне стеження, бо підозрювала в зв'язках з ОУН. 26 серпня 1947 Вільгельма Габсбурга </a:t>
            </a:r>
            <a:r>
              <a:rPr lang="uk-UA" dirty="0" smtClean="0"/>
              <a:t>було </a:t>
            </a:r>
            <a:r>
              <a:rPr lang="uk-UA" dirty="0"/>
              <a:t>заарештовано радянською секретною службою СМЕРШ, а в листопаді перевезено до Лук'янівської в'язниці Києва.</a:t>
            </a:r>
          </a:p>
          <a:p>
            <a:pPr marL="0" indent="539750">
              <a:buNone/>
            </a:pPr>
            <a:r>
              <a:rPr lang="uk-UA" dirty="0"/>
              <a:t>Менш як за рік 18 серпня 1948 року Вільгельма Габсбурга не стало, в </a:t>
            </a:r>
            <a:r>
              <a:rPr lang="uk-UA" dirty="0" err="1"/>
              <a:t>свідотстві</a:t>
            </a:r>
            <a:r>
              <a:rPr lang="uk-UA" dirty="0"/>
              <a:t> про смерть причиною вказано двосторонній туберкульоз.</a:t>
            </a:r>
          </a:p>
          <a:p>
            <a:pPr marL="0" indent="539750">
              <a:buNone/>
            </a:pPr>
            <a:r>
              <a:rPr lang="uk-UA" dirty="0"/>
              <a:t>16 січня 1989 його посмертно </a:t>
            </a:r>
            <a:r>
              <a:rPr lang="uk-UA" dirty="0" smtClean="0"/>
              <a:t>реабілітовано.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Василь Вишиваний</a:t>
            </a:r>
          </a:p>
        </p:txBody>
      </p:sp>
    </p:spTree>
    <p:extLst>
      <p:ext uri="{BB962C8B-B14F-4D97-AF65-F5344CB8AC3E}">
        <p14:creationId xmlns:p14="http://schemas.microsoft.com/office/powerpoint/2010/main" val="80498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1" cy="4281339"/>
          </a:xfrm>
        </p:spPr>
        <p:txBody>
          <a:bodyPr>
            <a:normAutofit fontScale="85000" lnSpcReduction="10000"/>
          </a:bodyPr>
          <a:lstStyle/>
          <a:p>
            <a:pPr marL="0" indent="452438">
              <a:buNone/>
            </a:pPr>
            <a:r>
              <a:rPr lang="uk-UA" dirty="0" smtClean="0"/>
              <a:t>державний і громадський  діяч, дійсний та почесний член Наукового товариства імені Шевченка, почесний член т-ва "Просвіта". Народився  в м. Тисмениця в сім'ї священика. Навчався на юридичних ф-</a:t>
            </a:r>
            <a:r>
              <a:rPr lang="uk-UA" dirty="0" err="1" smtClean="0"/>
              <a:t>тах</a:t>
            </a:r>
            <a:r>
              <a:rPr lang="uk-UA" dirty="0" smtClean="0"/>
              <a:t> Віденського та Львівського ун-тів</a:t>
            </a:r>
            <a:r>
              <a:rPr lang="ru-RU" dirty="0" smtClean="0"/>
              <a:t>.</a:t>
            </a:r>
          </a:p>
          <a:p>
            <a:pPr marL="0" indent="452438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адвокатську</a:t>
            </a:r>
            <a:r>
              <a:rPr lang="ru-RU" dirty="0"/>
              <a:t> </a:t>
            </a:r>
            <a:r>
              <a:rPr lang="ru-RU" dirty="0" err="1"/>
              <a:t>канцелярію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й </a:t>
            </a:r>
            <a:r>
              <a:rPr lang="ru-RU" b="1" dirty="0"/>
              <a:t>одним </a:t>
            </a:r>
            <a:r>
              <a:rPr lang="ru-RU" b="1" dirty="0" err="1"/>
              <a:t>із</a:t>
            </a:r>
            <a:r>
              <a:rPr lang="ru-RU" b="1" dirty="0"/>
              <a:t> перших став </a:t>
            </a:r>
            <a:r>
              <a:rPr lang="ru-RU" b="1" dirty="0" err="1"/>
              <a:t>писати</a:t>
            </a:r>
            <a:r>
              <a:rPr lang="ru-RU" b="1" dirty="0"/>
              <a:t> </a:t>
            </a:r>
            <a:r>
              <a:rPr lang="ru-RU" b="1" dirty="0" err="1"/>
              <a:t>скарги</a:t>
            </a:r>
            <a:r>
              <a:rPr lang="ru-RU" b="1" dirty="0"/>
              <a:t> і </a:t>
            </a:r>
            <a:r>
              <a:rPr lang="ru-RU" b="1" dirty="0" err="1"/>
              <a:t>подання</a:t>
            </a:r>
            <a:r>
              <a:rPr lang="ru-RU" b="1" dirty="0"/>
              <a:t> до суду </a:t>
            </a:r>
            <a:r>
              <a:rPr lang="ru-RU" b="1" dirty="0" err="1"/>
              <a:t>українською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.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громад. </a:t>
            </a:r>
            <a:r>
              <a:rPr lang="ru-RU" dirty="0" err="1"/>
              <a:t>діяльність</a:t>
            </a:r>
            <a:r>
              <a:rPr lang="ru-RU" dirty="0"/>
              <a:t> у т-</a:t>
            </a:r>
            <a:r>
              <a:rPr lang="ru-RU" dirty="0" err="1"/>
              <a:t>ві</a:t>
            </a:r>
            <a:r>
              <a:rPr lang="ru-RU" dirty="0"/>
              <a:t> "</a:t>
            </a:r>
            <a:r>
              <a:rPr lang="ru-RU" dirty="0" err="1"/>
              <a:t>Просвіта</a:t>
            </a:r>
            <a:r>
              <a:rPr lang="ru-RU" dirty="0"/>
              <a:t>" </a:t>
            </a:r>
            <a:r>
              <a:rPr lang="ru-RU" dirty="0" err="1"/>
              <a:t>виданням</a:t>
            </a:r>
            <a:r>
              <a:rPr lang="ru-RU" dirty="0"/>
              <a:t> популярно-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: "Про закон о </a:t>
            </a:r>
            <a:r>
              <a:rPr lang="ru-RU" dirty="0" err="1"/>
              <a:t>товариствах</a:t>
            </a:r>
            <a:r>
              <a:rPr lang="ru-RU" dirty="0"/>
              <a:t> і право </a:t>
            </a:r>
            <a:r>
              <a:rPr lang="ru-RU" dirty="0" err="1"/>
              <a:t>збору</a:t>
            </a:r>
            <a:r>
              <a:rPr lang="ru-RU" dirty="0"/>
              <a:t>" (1884), "Наша свобода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маємо</a:t>
            </a:r>
            <a:r>
              <a:rPr lang="ru-RU" dirty="0"/>
              <a:t> права" (1888), </a:t>
            </a:r>
            <a:r>
              <a:rPr lang="ru-RU" dirty="0" smtClean="0"/>
              <a:t>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"</a:t>
            </a:r>
            <a:r>
              <a:rPr lang="ru-RU" dirty="0" err="1"/>
              <a:t>Просвіти</a:t>
            </a:r>
            <a:r>
              <a:rPr lang="ru-RU" dirty="0"/>
              <a:t>" з </a:t>
            </a:r>
            <a:r>
              <a:rPr lang="ru-RU" dirty="0" err="1"/>
              <a:t>просвітнього</a:t>
            </a:r>
            <a:r>
              <a:rPr lang="ru-RU" dirty="0"/>
              <a:t> т-</a:t>
            </a:r>
            <a:r>
              <a:rPr lang="ru-RU" dirty="0" err="1"/>
              <a:t>ва</a:t>
            </a:r>
            <a:r>
              <a:rPr lang="ru-RU" dirty="0"/>
              <a:t> на </a:t>
            </a:r>
            <a:r>
              <a:rPr lang="ru-RU" dirty="0" err="1"/>
              <a:t>просвітньо-екон</a:t>
            </a:r>
            <a:r>
              <a:rPr lang="ru-RU" dirty="0"/>
              <a:t>., автором </a:t>
            </a:r>
            <a:r>
              <a:rPr lang="ru-RU" dirty="0" err="1"/>
              <a:t>її</a:t>
            </a:r>
            <a:r>
              <a:rPr lang="ru-RU" dirty="0"/>
              <a:t> нового статуту (1890), брав участь у </a:t>
            </a:r>
            <a:r>
              <a:rPr lang="ru-RU" dirty="0" err="1"/>
              <a:t>створенні</a:t>
            </a:r>
            <a:r>
              <a:rPr lang="ru-RU" dirty="0"/>
              <a:t> низки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укр</a:t>
            </a:r>
            <a:r>
              <a:rPr lang="ru-RU" dirty="0"/>
              <a:t>. громад. </a:t>
            </a:r>
            <a:r>
              <a:rPr lang="ru-RU" dirty="0" err="1"/>
              <a:t>інституцій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т-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ремісників</a:t>
            </a:r>
            <a:r>
              <a:rPr lang="ru-RU" dirty="0"/>
              <a:t> "Зоря", </a:t>
            </a:r>
            <a:r>
              <a:rPr lang="ru-RU" dirty="0" err="1"/>
              <a:t>першого</a:t>
            </a:r>
            <a:r>
              <a:rPr lang="ru-RU" dirty="0"/>
              <a:t> на </a:t>
            </a:r>
            <a:r>
              <a:rPr lang="ru-RU" dirty="0" err="1"/>
              <a:t>західноукр</a:t>
            </a:r>
            <a:r>
              <a:rPr lang="ru-RU" dirty="0"/>
              <a:t>. землях </a:t>
            </a:r>
            <a:r>
              <a:rPr lang="ru-RU" dirty="0" err="1"/>
              <a:t>споживчого</a:t>
            </a:r>
            <a:r>
              <a:rPr lang="ru-RU" dirty="0"/>
              <a:t> кооперативу "Народна </a:t>
            </a:r>
            <a:r>
              <a:rPr lang="ru-RU" dirty="0" err="1" smtClean="0"/>
              <a:t>торгівля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співзасн</a:t>
            </a:r>
            <a:r>
              <a:rPr lang="ru-RU" dirty="0"/>
              <a:t>. і ред.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україномовного</a:t>
            </a:r>
            <a:r>
              <a:rPr lang="ru-RU" dirty="0"/>
              <a:t> </a:t>
            </a:r>
            <a:r>
              <a:rPr lang="ru-RU" dirty="0" err="1"/>
              <a:t>юрид</a:t>
            </a:r>
            <a:r>
              <a:rPr lang="ru-RU" dirty="0"/>
              <a:t>. </a:t>
            </a:r>
            <a:r>
              <a:rPr lang="ru-RU" dirty="0" err="1"/>
              <a:t>періодичного</a:t>
            </a:r>
            <a:r>
              <a:rPr lang="ru-RU" dirty="0"/>
              <a:t> вид. "</a:t>
            </a:r>
            <a:r>
              <a:rPr lang="ru-RU" dirty="0" err="1"/>
              <a:t>Часопись</a:t>
            </a:r>
            <a:r>
              <a:rPr lang="ru-RU" dirty="0"/>
              <a:t> </a:t>
            </a:r>
            <a:r>
              <a:rPr lang="ru-RU" dirty="0" err="1"/>
              <a:t>правнича</a:t>
            </a:r>
            <a:r>
              <a:rPr lang="ru-RU" dirty="0"/>
              <a:t>" (1899–1900).</a:t>
            </a:r>
          </a:p>
          <a:p>
            <a:pPr marL="0" indent="452438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ЛЕВИЦЬКИЙ Кость Антонович </a:t>
            </a:r>
          </a:p>
        </p:txBody>
      </p:sp>
    </p:spTree>
    <p:extLst>
      <p:ext uri="{BB962C8B-B14F-4D97-AF65-F5344CB8AC3E}">
        <p14:creationId xmlns:p14="http://schemas.microsoft.com/office/powerpoint/2010/main" val="129817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708920"/>
            <a:ext cx="4824536" cy="3672408"/>
          </a:xfrm>
        </p:spPr>
        <p:txBody>
          <a:bodyPr>
            <a:normAutofit/>
          </a:bodyPr>
          <a:lstStyle/>
          <a:p>
            <a:pPr indent="452438"/>
            <a:r>
              <a:rPr lang="uk-UA" sz="2400" dirty="0"/>
              <a:t>З початком Першої світової війни став на чолі (1 серпня 1914) </a:t>
            </a:r>
            <a:r>
              <a:rPr lang="uk-UA" sz="2400" dirty="0">
                <a:solidFill>
                  <a:srgbClr val="FF0000"/>
                </a:solidFill>
              </a:rPr>
              <a:t>Головної української ради </a:t>
            </a:r>
            <a:r>
              <a:rPr lang="uk-UA" sz="2400" dirty="0"/>
              <a:t>у Львові, опісля – </a:t>
            </a:r>
            <a:r>
              <a:rPr lang="uk-UA" sz="2400" dirty="0">
                <a:solidFill>
                  <a:srgbClr val="FF0000"/>
                </a:solidFill>
              </a:rPr>
              <a:t>Загальної української ради у Відні </a:t>
            </a:r>
            <a:r>
              <a:rPr lang="uk-UA" sz="2400" dirty="0"/>
              <a:t>(5 травня 1915) як репрезентацію всього українського  народу.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340768"/>
            <a:ext cx="3352800" cy="1252728"/>
          </a:xfrm>
        </p:spPr>
        <p:txBody>
          <a:bodyPr/>
          <a:lstStyle/>
          <a:p>
            <a:r>
              <a:rPr lang="uk-UA" dirty="0"/>
              <a:t>ЛЕВИЦЬКИЙ Кость Антонович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7" y="1938337"/>
            <a:ext cx="2524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5" cy="4353347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uk-UA" sz="2800" dirty="0" smtClean="0"/>
              <a:t>10 </a:t>
            </a:r>
            <a:r>
              <a:rPr lang="uk-UA" sz="2800" dirty="0"/>
              <a:t>жовтня 1918 став головою галицької делегації створеної у Львові </a:t>
            </a:r>
            <a:r>
              <a:rPr lang="uk-UA" sz="2800" dirty="0" smtClean="0"/>
              <a:t>Української національної Ради, </a:t>
            </a:r>
            <a:r>
              <a:rPr lang="uk-UA" sz="2800" dirty="0"/>
              <a:t>яка </a:t>
            </a:r>
            <a:r>
              <a:rPr lang="uk-UA" sz="2800" dirty="0" smtClean="0"/>
              <a:t>підготувала </a:t>
            </a:r>
            <a:r>
              <a:rPr lang="uk-UA" sz="2800" dirty="0"/>
              <a:t>та 1 листопада 1918 здійснила </a:t>
            </a:r>
            <a:r>
              <a:rPr lang="uk-UA" sz="2800" dirty="0" err="1"/>
              <a:t>перебрання</a:t>
            </a:r>
            <a:r>
              <a:rPr lang="uk-UA" sz="2800" dirty="0"/>
              <a:t> на себе всієї повноти влади на </a:t>
            </a:r>
            <a:r>
              <a:rPr lang="uk-UA" sz="2800" dirty="0" err="1"/>
              <a:t>західноукр</a:t>
            </a:r>
            <a:r>
              <a:rPr lang="uk-UA" sz="2800" dirty="0"/>
              <a:t>. землях. Після проголошення Західноукраїнської Народної Республіки обраний </a:t>
            </a:r>
            <a:r>
              <a:rPr lang="uk-UA" sz="2800" dirty="0" err="1"/>
              <a:t>Укр</a:t>
            </a:r>
            <a:r>
              <a:rPr lang="uk-UA" sz="2800" dirty="0"/>
              <a:t>. </a:t>
            </a:r>
            <a:r>
              <a:rPr lang="uk-UA" sz="2800" dirty="0" err="1"/>
              <a:t>нац</a:t>
            </a:r>
            <a:r>
              <a:rPr lang="uk-UA" sz="2800" dirty="0"/>
              <a:t>. радою </a:t>
            </a:r>
            <a:r>
              <a:rPr lang="uk-UA" sz="2800" dirty="0">
                <a:solidFill>
                  <a:srgbClr val="FF0000"/>
                </a:solidFill>
              </a:rPr>
              <a:t>першим главою її уряду – Державного секретаріату Західноукраїнської Народної Республіки</a:t>
            </a:r>
            <a:r>
              <a:rPr lang="uk-UA" sz="28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ЛЕВИЦЬКИЙ Кость Антонович </a:t>
            </a:r>
          </a:p>
        </p:txBody>
      </p:sp>
    </p:spTree>
    <p:extLst>
      <p:ext uri="{BB962C8B-B14F-4D97-AF65-F5344CB8AC3E}">
        <p14:creationId xmlns:p14="http://schemas.microsoft.com/office/powerpoint/2010/main" val="128261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1" cy="4425355"/>
          </a:xfrm>
        </p:spPr>
        <p:txBody>
          <a:bodyPr>
            <a:normAutofit fontScale="92500" lnSpcReduction="10000"/>
          </a:bodyPr>
          <a:lstStyle/>
          <a:p>
            <a:pPr marL="0" indent="452438">
              <a:buNone/>
            </a:pPr>
            <a:r>
              <a:rPr lang="uk-UA" dirty="0"/>
              <a:t>Після повернення з еміграції до Львова (1924) був обраний членом ЦК Українського національно-демократичного об'єднання, очолив Союз </a:t>
            </a:r>
            <a:r>
              <a:rPr lang="uk-UA" dirty="0" err="1"/>
              <a:t>укр</a:t>
            </a:r>
            <a:r>
              <a:rPr lang="uk-UA" dirty="0"/>
              <a:t>. адвокатів, заснував його друкований орган – ж. "Життя і право" (1928–39). Очолював Центробанк у Львові. У цей період видав праці: "Історія політичної думки галицьких українців 1848–1914. </a:t>
            </a:r>
            <a:endParaRPr lang="uk-UA" dirty="0" smtClean="0"/>
          </a:p>
          <a:p>
            <a:pPr marL="0" indent="452438">
              <a:buNone/>
            </a:pPr>
            <a:r>
              <a:rPr lang="ru-RU" dirty="0"/>
              <a:t>З приходом рад. </a:t>
            </a:r>
            <a:r>
              <a:rPr lang="ru-RU" dirty="0" err="1"/>
              <a:t>військ</a:t>
            </a:r>
            <a:r>
              <a:rPr lang="ru-RU" dirty="0"/>
              <a:t> у </a:t>
            </a:r>
            <a:r>
              <a:rPr lang="ru-RU" dirty="0" err="1"/>
              <a:t>Західну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 на початку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органами НКВС УРСР й </a:t>
            </a:r>
            <a:r>
              <a:rPr lang="ru-RU" dirty="0" err="1"/>
              <a:t>утримувався</a:t>
            </a:r>
            <a:r>
              <a:rPr lang="ru-RU" dirty="0"/>
              <a:t> в </a:t>
            </a:r>
            <a:r>
              <a:rPr lang="ru-RU" dirty="0" err="1"/>
              <a:t>тюрмах</a:t>
            </a:r>
            <a:r>
              <a:rPr lang="ru-RU" dirty="0"/>
              <a:t> Львова та </a:t>
            </a:r>
            <a:r>
              <a:rPr lang="ru-RU" dirty="0" err="1"/>
              <a:t>Москви</a:t>
            </a:r>
            <a:r>
              <a:rPr lang="ru-RU" dirty="0"/>
              <a:t> 20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Звільнений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нападу </a:t>
            </a:r>
            <a:r>
              <a:rPr lang="ru-RU" dirty="0" err="1"/>
              <a:t>Німеччини</a:t>
            </a:r>
            <a:r>
              <a:rPr lang="ru-RU" dirty="0"/>
              <a:t> на СРСР. </a:t>
            </a:r>
            <a:r>
              <a:rPr lang="ru-RU" dirty="0" err="1"/>
              <a:t>Повернувся</a:t>
            </a:r>
            <a:r>
              <a:rPr lang="ru-RU" dirty="0"/>
              <a:t> до Львова.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Акта </a:t>
            </a:r>
            <a:r>
              <a:rPr lang="ru-RU" dirty="0" err="1"/>
              <a:t>Тридцятого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/>
              <a:t> 1941 став головою Ради </a:t>
            </a:r>
            <a:r>
              <a:rPr lang="ru-RU" dirty="0" err="1"/>
              <a:t>сеньйорів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мала бути </a:t>
            </a:r>
            <a:r>
              <a:rPr lang="ru-RU" dirty="0" err="1"/>
              <a:t>всеукр</a:t>
            </a:r>
            <a:r>
              <a:rPr lang="ru-RU" dirty="0"/>
              <a:t>. </a:t>
            </a:r>
            <a:r>
              <a:rPr lang="ru-RU" dirty="0" err="1"/>
              <a:t>понадпарт</a:t>
            </a:r>
            <a:r>
              <a:rPr lang="ru-RU" dirty="0"/>
              <a:t>. </a:t>
            </a:r>
            <a:r>
              <a:rPr lang="ru-RU" dirty="0" err="1"/>
              <a:t>представницьким</a:t>
            </a:r>
            <a:r>
              <a:rPr lang="ru-RU" dirty="0"/>
              <a:t> органом. </a:t>
            </a:r>
            <a:r>
              <a:rPr lang="ru-RU" dirty="0" err="1"/>
              <a:t>Невдовзі</a:t>
            </a:r>
            <a:r>
              <a:rPr lang="ru-RU" dirty="0"/>
              <a:t> помер у м. </a:t>
            </a:r>
            <a:r>
              <a:rPr lang="ru-RU" dirty="0" err="1"/>
              <a:t>Львів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на </a:t>
            </a:r>
            <a:r>
              <a:rPr lang="ru-RU" dirty="0" err="1"/>
              <a:t>Янівському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ЛЕВИЦЬКИЙ Кость Антонович </a:t>
            </a:r>
          </a:p>
        </p:txBody>
      </p:sp>
    </p:spTree>
    <p:extLst>
      <p:ext uri="{BB962C8B-B14F-4D97-AF65-F5344CB8AC3E}">
        <p14:creationId xmlns:p14="http://schemas.microsoft.com/office/powerpoint/2010/main" val="295540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4536504" cy="5184576"/>
          </a:xfrm>
        </p:spPr>
        <p:txBody>
          <a:bodyPr>
            <a:noAutofit/>
          </a:bodyPr>
          <a:lstStyle/>
          <a:p>
            <a:r>
              <a:rPr lang="uk-UA" dirty="0" smtClean="0"/>
              <a:t>політичний </a:t>
            </a:r>
            <a:r>
              <a:rPr lang="uk-UA" dirty="0"/>
              <a:t>діяч, журналіст, </a:t>
            </a:r>
            <a:r>
              <a:rPr lang="uk-UA" dirty="0" smtClean="0"/>
              <a:t>літературний </a:t>
            </a:r>
            <a:r>
              <a:rPr lang="uk-UA" dirty="0"/>
              <a:t>критик, </a:t>
            </a:r>
            <a:r>
              <a:rPr lang="uk-UA" dirty="0">
                <a:solidFill>
                  <a:srgbClr val="FF0000"/>
                </a:solidFill>
              </a:rPr>
              <a:t>теоретик та ідеолог </a:t>
            </a:r>
            <a:r>
              <a:rPr lang="uk-UA" dirty="0" smtClean="0">
                <a:solidFill>
                  <a:srgbClr val="FF0000"/>
                </a:solidFill>
              </a:rPr>
              <a:t>українського </a:t>
            </a:r>
            <a:r>
              <a:rPr lang="uk-UA" dirty="0">
                <a:solidFill>
                  <a:srgbClr val="FF0000"/>
                </a:solidFill>
              </a:rPr>
              <a:t>націоналізму</a:t>
            </a:r>
            <a:r>
              <a:rPr lang="uk-UA" dirty="0"/>
              <a:t>. Д-р права (1917). </a:t>
            </a:r>
            <a:r>
              <a:rPr lang="uk-UA" dirty="0" smtClean="0"/>
              <a:t>Народився  </a:t>
            </a:r>
            <a:r>
              <a:rPr lang="uk-UA" dirty="0"/>
              <a:t>в м. Мелітополь. 1900–07 </a:t>
            </a:r>
            <a:r>
              <a:rPr lang="uk-UA" dirty="0" err="1"/>
              <a:t>навч</a:t>
            </a:r>
            <a:r>
              <a:rPr lang="uk-UA" dirty="0"/>
              <a:t>. (з перервою) на </a:t>
            </a:r>
            <a:r>
              <a:rPr lang="uk-UA" dirty="0" smtClean="0"/>
              <a:t>юридичному  </a:t>
            </a:r>
            <a:r>
              <a:rPr lang="uk-UA" dirty="0"/>
              <a:t>ф-ті </a:t>
            </a:r>
            <a:r>
              <a:rPr lang="uk-UA" dirty="0" smtClean="0"/>
              <a:t>Петербурзького </a:t>
            </a:r>
            <a:r>
              <a:rPr lang="uk-UA" dirty="0"/>
              <a:t>ун-ту. Активно співробітничав із </a:t>
            </a:r>
            <a:r>
              <a:rPr lang="uk-UA" dirty="0" smtClean="0"/>
              <a:t>українськими </a:t>
            </a:r>
            <a:r>
              <a:rPr lang="uk-UA" dirty="0"/>
              <a:t>гуртками в Санкт-Петербурзі. </a:t>
            </a:r>
            <a:r>
              <a:rPr lang="uk-UA" dirty="0" smtClean="0">
                <a:solidFill>
                  <a:srgbClr val="FF0000"/>
                </a:solidFill>
              </a:rPr>
              <a:t>Член </a:t>
            </a:r>
            <a:r>
              <a:rPr lang="uk-UA" dirty="0">
                <a:solidFill>
                  <a:srgbClr val="FF0000"/>
                </a:solidFill>
              </a:rPr>
              <a:t>Революційної української партії, Української соціал-демократичної робітничої партії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  <a:p>
            <a:r>
              <a:rPr lang="uk-UA" dirty="0"/>
              <a:t>Публіцистичну ді-</a:t>
            </a:r>
            <a:r>
              <a:rPr lang="uk-UA" dirty="0" err="1"/>
              <a:t>яльність</a:t>
            </a:r>
            <a:r>
              <a:rPr lang="uk-UA" dirty="0"/>
              <a:t> розпочав у журналах </a:t>
            </a:r>
            <a:r>
              <a:rPr lang="uk-UA" u="sng" dirty="0">
                <a:hlinkClick r:id="rId2" tooltip="Перейти"/>
              </a:rPr>
              <a:t>"Дзвін"</a:t>
            </a:r>
            <a:r>
              <a:rPr lang="uk-UA" dirty="0"/>
              <a:t> та </a:t>
            </a:r>
            <a:r>
              <a:rPr lang="uk-UA" u="sng" dirty="0">
                <a:hlinkClick r:id="rId3" tooltip="Перейти"/>
              </a:rPr>
              <a:t>"</a:t>
            </a:r>
            <a:r>
              <a:rPr lang="uk-UA" u="sng" dirty="0" err="1">
                <a:hlinkClick r:id="rId3" tooltip="Перейти"/>
              </a:rPr>
              <a:t>Украинская</a:t>
            </a:r>
            <a:r>
              <a:rPr lang="uk-UA" u="sng" dirty="0">
                <a:hlinkClick r:id="rId3" tooltip="Перейти"/>
              </a:rPr>
              <a:t> </a:t>
            </a:r>
            <a:r>
              <a:rPr lang="uk-UA" u="sng" dirty="0" err="1">
                <a:hlinkClick r:id="rId3" tooltip="Перейти"/>
              </a:rPr>
              <a:t>жизнь</a:t>
            </a:r>
            <a:r>
              <a:rPr lang="uk-UA" u="sng" dirty="0">
                <a:hlinkClick r:id="rId3" tooltip="Перейти"/>
              </a:rPr>
              <a:t>"</a:t>
            </a:r>
            <a:r>
              <a:rPr lang="uk-UA" dirty="0"/>
              <a:t>. </a:t>
            </a:r>
            <a:r>
              <a:rPr lang="uk-UA" dirty="0">
                <a:solidFill>
                  <a:srgbClr val="FF0000"/>
                </a:solidFill>
              </a:rPr>
              <a:t>1914–18 – голова </a:t>
            </a:r>
            <a:r>
              <a:rPr lang="uk-UA" u="sng" dirty="0">
                <a:solidFill>
                  <a:srgbClr val="FF0000"/>
                </a:solidFill>
                <a:hlinkClick r:id="rId4" tooltip="Перейти"/>
              </a:rPr>
              <a:t>Союзу визволення України.</a:t>
            </a:r>
            <a:r>
              <a:rPr lang="uk-UA" dirty="0">
                <a:solidFill>
                  <a:srgbClr val="FF0000"/>
                </a:solidFill>
              </a:rPr>
              <a:t> </a:t>
            </a:r>
            <a:r>
              <a:rPr lang="uk-UA" dirty="0"/>
              <a:t>1914–16 очолював у Берліні (Німеччина) інформаційний центр </a:t>
            </a:r>
            <a:r>
              <a:rPr lang="uk-UA" dirty="0" smtClean="0"/>
              <a:t>Українського парламентського </a:t>
            </a:r>
            <a:r>
              <a:rPr lang="uk-UA" dirty="0"/>
              <a:t>клубу. 1916–17 керував Бюро народів Росії в Берні (Швейцарія) та видавав його прес-бюлетень.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5040560" cy="720080"/>
          </a:xfrm>
        </p:spPr>
        <p:txBody>
          <a:bodyPr/>
          <a:lstStyle/>
          <a:p>
            <a:r>
              <a:rPr lang="uk-UA" sz="4000" dirty="0" smtClean="0"/>
              <a:t>Дмитро Донцов</a:t>
            </a:r>
            <a:endParaRPr lang="uk-UA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1990725"/>
            <a:ext cx="2600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5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1" cy="4353347"/>
          </a:xfrm>
        </p:spPr>
        <p:txBody>
          <a:bodyPr>
            <a:normAutofit fontScale="77500" lnSpcReduction="20000"/>
          </a:bodyPr>
          <a:lstStyle/>
          <a:p>
            <a:pPr marL="0" indent="452438">
              <a:buNone/>
            </a:pPr>
            <a:r>
              <a:rPr lang="uk-UA" dirty="0" smtClean="0"/>
              <a:t>1917 повернувся до Києва. </a:t>
            </a:r>
            <a:r>
              <a:rPr lang="uk-UA" dirty="0" smtClean="0">
                <a:solidFill>
                  <a:srgbClr val="FF0000"/>
                </a:solidFill>
              </a:rPr>
              <a:t>За Української Держави очолив Українське телеграфне агентство і Державне бюро преси. </a:t>
            </a:r>
            <a:r>
              <a:rPr lang="uk-UA" dirty="0" smtClean="0"/>
              <a:t>Від 1918 – член гол. управи Партії українських хліборобів-демократів. 1919–21 – кер. пресової та інформаційної місії в Берліні. </a:t>
            </a:r>
          </a:p>
          <a:p>
            <a:pPr marL="0" indent="452438">
              <a:buNone/>
            </a:pPr>
            <a:r>
              <a:rPr lang="uk-UA" dirty="0" smtClean="0"/>
              <a:t>Від </a:t>
            </a:r>
            <a:r>
              <a:rPr lang="uk-UA" dirty="0"/>
              <a:t>1922 проживав у Львові. </a:t>
            </a:r>
            <a:r>
              <a:rPr lang="uk-UA" dirty="0" smtClean="0"/>
              <a:t>Засновник </a:t>
            </a:r>
            <a:r>
              <a:rPr lang="uk-UA" dirty="0"/>
              <a:t>Української партії національної роботи, </a:t>
            </a:r>
            <a:r>
              <a:rPr lang="uk-UA" dirty="0" smtClean="0"/>
              <a:t>редактор </a:t>
            </a:r>
            <a:r>
              <a:rPr lang="uk-UA" dirty="0"/>
              <a:t>її органу "Заграва" (1923–24). Відновив видання "Літературно-наукового </a:t>
            </a:r>
            <a:r>
              <a:rPr lang="uk-UA" dirty="0" smtClean="0"/>
              <a:t>вісника" </a:t>
            </a:r>
            <a:r>
              <a:rPr lang="uk-UA" dirty="0"/>
              <a:t>(1922–32). Редагував </a:t>
            </a:r>
            <a:r>
              <a:rPr lang="uk-UA" dirty="0" smtClean="0"/>
              <a:t>"Вісник" </a:t>
            </a:r>
            <a:r>
              <a:rPr lang="uk-UA" dirty="0"/>
              <a:t>(1932–39), видання якого поновив Є</a:t>
            </a:r>
            <a:r>
              <a:rPr lang="uk-UA" dirty="0" smtClean="0"/>
              <a:t>. Коновалець. </a:t>
            </a:r>
          </a:p>
          <a:p>
            <a:pPr marL="0" indent="452438">
              <a:buNone/>
            </a:pPr>
            <a:r>
              <a:rPr lang="uk-UA" dirty="0" smtClean="0"/>
              <a:t>Від </a:t>
            </a:r>
            <a:r>
              <a:rPr lang="uk-UA" dirty="0"/>
              <a:t>1941 перебував у Берліні й Празі, де писав статті для нім. преси. </a:t>
            </a:r>
            <a:r>
              <a:rPr lang="uk-UA" dirty="0" smtClean="0"/>
              <a:t>1947 </a:t>
            </a:r>
            <a:r>
              <a:rPr lang="uk-UA" dirty="0"/>
              <a:t>оселився в Канаді, викладав </a:t>
            </a:r>
            <a:r>
              <a:rPr lang="uk-UA" dirty="0" err="1"/>
              <a:t>укр</a:t>
            </a:r>
            <a:r>
              <a:rPr lang="uk-UA" dirty="0"/>
              <a:t>. літ. в </a:t>
            </a:r>
            <a:r>
              <a:rPr lang="uk-UA" dirty="0" err="1"/>
              <a:t>Монреальському</a:t>
            </a:r>
            <a:r>
              <a:rPr lang="uk-UA" dirty="0"/>
              <a:t> ун-ті (1949–52).</a:t>
            </a:r>
          </a:p>
          <a:p>
            <a:pPr marL="0" indent="452438">
              <a:buNone/>
            </a:pPr>
            <a:r>
              <a:rPr lang="uk-UA" dirty="0" smtClean="0">
                <a:solidFill>
                  <a:srgbClr val="FF0000"/>
                </a:solidFill>
              </a:rPr>
              <a:t>У </a:t>
            </a:r>
            <a:r>
              <a:rPr lang="uk-UA" dirty="0">
                <a:solidFill>
                  <a:srgbClr val="FF0000"/>
                </a:solidFill>
              </a:rPr>
              <a:t>своїх </a:t>
            </a:r>
            <a:r>
              <a:rPr lang="uk-UA" dirty="0" smtClean="0">
                <a:solidFill>
                  <a:srgbClr val="FF0000"/>
                </a:solidFill>
              </a:rPr>
              <a:t>теоретичних </a:t>
            </a:r>
            <a:r>
              <a:rPr lang="uk-UA" dirty="0">
                <a:solidFill>
                  <a:srgbClr val="FF0000"/>
                </a:solidFill>
              </a:rPr>
              <a:t>поглядах пройшов еволюцію від прийняття </a:t>
            </a:r>
            <a:r>
              <a:rPr lang="uk-UA" dirty="0" smtClean="0">
                <a:solidFill>
                  <a:srgbClr val="FF0000"/>
                </a:solidFill>
              </a:rPr>
              <a:t>соціалістичних  </a:t>
            </a:r>
            <a:r>
              <a:rPr lang="uk-UA" dirty="0">
                <a:solidFill>
                  <a:srgbClr val="FF0000"/>
                </a:solidFill>
              </a:rPr>
              <a:t>та марксистських ідей до їх повного заперечення</a:t>
            </a:r>
            <a:r>
              <a:rPr lang="uk-UA" b="1" dirty="0"/>
              <a:t>. Обґрунтував ідею </a:t>
            </a:r>
            <a:r>
              <a:rPr lang="uk-UA" b="1" dirty="0" smtClean="0"/>
              <a:t>українського націоналізму</a:t>
            </a:r>
            <a:r>
              <a:rPr lang="uk-UA" dirty="0" smtClean="0"/>
              <a:t>, </a:t>
            </a:r>
            <a:r>
              <a:rPr lang="uk-UA" dirty="0">
                <a:solidFill>
                  <a:srgbClr val="FF0000"/>
                </a:solidFill>
              </a:rPr>
              <a:t>ідеологічно обґрунтував діяльність Організації українських націоналістів.</a:t>
            </a:r>
          </a:p>
          <a:p>
            <a:pPr marL="0" indent="452438">
              <a:buNone/>
            </a:pPr>
            <a:r>
              <a:rPr lang="uk-UA" dirty="0" smtClean="0"/>
              <a:t>Для </a:t>
            </a:r>
            <a:r>
              <a:rPr lang="uk-UA" dirty="0"/>
              <a:t>гострополемічних публіцистичних </a:t>
            </a:r>
            <a:r>
              <a:rPr lang="uk-UA" dirty="0" smtClean="0"/>
              <a:t>творів Донцова </a:t>
            </a:r>
            <a:r>
              <a:rPr lang="uk-UA" dirty="0"/>
              <a:t>характерна пристрасна аргументація без будь-яких компромісів. </a:t>
            </a:r>
            <a:endParaRPr lang="uk-UA" dirty="0" smtClean="0"/>
          </a:p>
          <a:p>
            <a:pPr marL="0" indent="452438">
              <a:buNone/>
            </a:pPr>
            <a:r>
              <a:rPr lang="uk-UA" dirty="0" smtClean="0"/>
              <a:t>Помер у </a:t>
            </a:r>
            <a:r>
              <a:rPr lang="uk-UA" dirty="0"/>
              <a:t>м. Монреаль.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Дмитро Донцов</a:t>
            </a:r>
          </a:p>
        </p:txBody>
      </p:sp>
    </p:spTree>
    <p:extLst>
      <p:ext uri="{BB962C8B-B14F-4D97-AF65-F5344CB8AC3E}">
        <p14:creationId xmlns:p14="http://schemas.microsoft.com/office/powerpoint/2010/main" val="317377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4320480" cy="52565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громадський </a:t>
            </a:r>
            <a:r>
              <a:rPr lang="uk-UA" dirty="0"/>
              <a:t>і </a:t>
            </a:r>
            <a:r>
              <a:rPr lang="uk-UA" dirty="0" smtClean="0"/>
              <a:t>політичний </a:t>
            </a:r>
            <a:r>
              <a:rPr lang="uk-UA" dirty="0"/>
              <a:t>діяч, публіцист, кооператор, історик </a:t>
            </a:r>
            <a:r>
              <a:rPr lang="uk-UA" dirty="0" smtClean="0"/>
              <a:t>революційного </a:t>
            </a:r>
            <a:r>
              <a:rPr lang="uk-UA" dirty="0"/>
              <a:t>руху та </a:t>
            </a:r>
            <a:r>
              <a:rPr lang="uk-UA" dirty="0" err="1"/>
              <a:t>сусп</a:t>
            </a:r>
            <a:r>
              <a:rPr lang="uk-UA" dirty="0"/>
              <a:t>.-політ. думки, геополітик. Дійсний </a:t>
            </a:r>
            <a:r>
              <a:rPr lang="uk-UA" dirty="0" smtClean="0"/>
              <a:t>член </a:t>
            </a:r>
            <a:r>
              <a:rPr lang="uk-UA" dirty="0"/>
              <a:t>Наукового товариства імені Шевченка (1961). </a:t>
            </a:r>
            <a:r>
              <a:rPr lang="uk-UA" dirty="0" smtClean="0"/>
              <a:t>Народився  </a:t>
            </a:r>
            <a:r>
              <a:rPr lang="uk-UA" dirty="0"/>
              <a:t>в с. Вовчок (нині с. Вовчик </a:t>
            </a:r>
            <a:r>
              <a:rPr lang="uk-UA" dirty="0" smtClean="0"/>
              <a:t>Лубенського </a:t>
            </a:r>
            <a:r>
              <a:rPr lang="uk-UA" dirty="0"/>
              <a:t>р-ну </a:t>
            </a:r>
            <a:r>
              <a:rPr lang="uk-UA" dirty="0" smtClean="0"/>
              <a:t>Полтавської </a:t>
            </a:r>
            <a:r>
              <a:rPr lang="uk-UA" dirty="0"/>
              <a:t>обл.). Походив з родини потомственних козаків. </a:t>
            </a:r>
            <a:r>
              <a:rPr lang="uk-UA" b="1" dirty="0"/>
              <a:t>Закінчив 3-річну парафіяльну школу, подальшу освіту здобув самотужки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 smtClean="0"/>
              <a:t>помічником</a:t>
            </a:r>
            <a:r>
              <a:rPr lang="ru-RU" dirty="0" smtClean="0"/>
              <a:t>  </a:t>
            </a:r>
            <a:r>
              <a:rPr lang="ru-RU" dirty="0"/>
              <a:t>волосного писаря </a:t>
            </a:r>
            <a:r>
              <a:rPr lang="ru-RU" dirty="0" err="1"/>
              <a:t>Вовчанського</a:t>
            </a:r>
            <a:r>
              <a:rPr lang="ru-RU" dirty="0"/>
              <a:t> волосного </a:t>
            </a:r>
            <a:r>
              <a:rPr lang="ru-RU" dirty="0" err="1" smtClean="0"/>
              <a:t>правління</a:t>
            </a:r>
            <a:r>
              <a:rPr lang="ru-RU" dirty="0" smtClean="0"/>
              <a:t>, </a:t>
            </a:r>
            <a:r>
              <a:rPr lang="ru-RU" dirty="0"/>
              <a:t>писарем волосного суду. </a:t>
            </a:r>
            <a:r>
              <a:rPr lang="ru-RU" dirty="0" err="1"/>
              <a:t>Від</a:t>
            </a:r>
            <a:r>
              <a:rPr lang="ru-RU" dirty="0"/>
              <a:t> 1898 – канцелярист </a:t>
            </a:r>
            <a:r>
              <a:rPr lang="ru-RU" dirty="0" err="1" smtClean="0"/>
              <a:t>Лубенської</a:t>
            </a:r>
            <a:r>
              <a:rPr lang="ru-RU" dirty="0" smtClean="0"/>
              <a:t> </a:t>
            </a:r>
            <a:r>
              <a:rPr lang="ru-RU" dirty="0" err="1"/>
              <a:t>повітової</a:t>
            </a:r>
            <a:r>
              <a:rPr lang="ru-RU" dirty="0"/>
              <a:t> </a:t>
            </a:r>
            <a:r>
              <a:rPr lang="ru-RU" dirty="0" err="1"/>
              <a:t>земської</a:t>
            </a:r>
            <a:r>
              <a:rPr lang="ru-RU" dirty="0"/>
              <a:t> </a:t>
            </a:r>
            <a:r>
              <a:rPr lang="ru-RU" dirty="0" err="1"/>
              <a:t>управи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С.Андрієвського</a:t>
            </a:r>
            <a:r>
              <a:rPr lang="ru-RU" dirty="0"/>
              <a:t>, </a:t>
            </a:r>
            <a:r>
              <a:rPr lang="ru-RU" dirty="0" err="1"/>
              <a:t>В.Шемета</a:t>
            </a:r>
            <a:r>
              <a:rPr lang="ru-RU" dirty="0"/>
              <a:t>, </a:t>
            </a:r>
            <a:r>
              <a:rPr lang="ru-RU" dirty="0" err="1"/>
              <a:t>В.Леонтовича</a:t>
            </a:r>
            <a:r>
              <a:rPr lang="ru-RU" dirty="0"/>
              <a:t>,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Яновських</a:t>
            </a:r>
            <a:r>
              <a:rPr lang="ru-RU" dirty="0"/>
              <a:t> активно </a:t>
            </a:r>
            <a:r>
              <a:rPr lang="ru-RU" b="1" dirty="0" err="1"/>
              <a:t>включився</a:t>
            </a:r>
            <a:r>
              <a:rPr lang="ru-RU" b="1" dirty="0"/>
              <a:t> в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 </a:t>
            </a:r>
            <a:r>
              <a:rPr lang="ru-RU" b="1" dirty="0" err="1"/>
              <a:t>рух</a:t>
            </a:r>
            <a:r>
              <a:rPr lang="ru-RU" dirty="0"/>
              <a:t>. </a:t>
            </a:r>
            <a:r>
              <a:rPr lang="uk-UA" dirty="0"/>
              <a:t>Був </a:t>
            </a:r>
            <a:r>
              <a:rPr lang="uk-UA" dirty="0" smtClean="0"/>
              <a:t>членом лубенського нелегального </a:t>
            </a:r>
            <a:r>
              <a:rPr lang="uk-UA" dirty="0" err="1"/>
              <a:t>укр</a:t>
            </a:r>
            <a:r>
              <a:rPr lang="uk-UA" dirty="0"/>
              <a:t>. гуртка, яким керували </a:t>
            </a:r>
            <a:r>
              <a:rPr lang="uk-UA" u="sng" dirty="0" err="1">
                <a:hlinkClick r:id="rId2" tooltip="Перейти"/>
              </a:rPr>
              <a:t>М.Порш</a:t>
            </a:r>
            <a:r>
              <a:rPr lang="uk-UA" dirty="0"/>
              <a:t> і </a:t>
            </a:r>
            <a:r>
              <a:rPr lang="uk-UA" dirty="0" err="1"/>
              <a:t>О.Кірст</a:t>
            </a:r>
            <a:r>
              <a:rPr lang="uk-UA" dirty="0"/>
              <a:t> (1900–01 цей гурток став первинною </a:t>
            </a:r>
            <a:r>
              <a:rPr lang="uk-UA" dirty="0" err="1"/>
              <a:t>орг</a:t>
            </a:r>
            <a:r>
              <a:rPr lang="uk-UA" dirty="0"/>
              <a:t>-цією </a:t>
            </a:r>
            <a:r>
              <a:rPr lang="uk-UA" b="1" u="sng" dirty="0">
                <a:hlinkClick r:id="rId3" tooltip="Перейти"/>
              </a:rPr>
              <a:t>Революційної української партії</a:t>
            </a:r>
            <a:r>
              <a:rPr lang="uk-UA" dirty="0"/>
              <a:t>). Почав друкуватися з 1901, перша хронікальна публікація з'явилася в </a:t>
            </a:r>
            <a:r>
              <a:rPr lang="uk-UA" u="sng" dirty="0">
                <a:hlinkClick r:id="rId4" tooltip="Перейти"/>
              </a:rPr>
              <a:t>"Літературно-науковому </a:t>
            </a:r>
            <a:r>
              <a:rPr lang="uk-UA" u="sng" dirty="0" err="1">
                <a:hlinkClick r:id="rId4" tooltip="Перейти"/>
              </a:rPr>
              <a:t>вістнику</a:t>
            </a:r>
            <a:r>
              <a:rPr lang="uk-UA" u="sng" dirty="0">
                <a:hlinkClick r:id="rId4" tooltip="Перейти"/>
              </a:rPr>
              <a:t>"</a:t>
            </a:r>
            <a:r>
              <a:rPr lang="uk-UA" dirty="0"/>
              <a:t>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3352800" cy="648072"/>
          </a:xfrm>
        </p:spPr>
        <p:txBody>
          <a:bodyPr/>
          <a:lstStyle/>
          <a:p>
            <a:r>
              <a:rPr lang="uk-UA" b="1" dirty="0" smtClean="0"/>
              <a:t>Андрій Жук</a:t>
            </a:r>
            <a:endParaRPr lang="uk-UA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957387"/>
            <a:ext cx="2552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9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7" cy="4425355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0070C0"/>
                </a:solidFill>
                <a:latin typeface="Arial"/>
              </a:rPr>
              <a:t>Поділяв погляди тієї частини </a:t>
            </a:r>
            <a:r>
              <a:rPr lang="uk-UA" dirty="0" err="1">
                <a:solidFill>
                  <a:srgbClr val="0070C0"/>
                </a:solidFill>
                <a:latin typeface="Arial"/>
              </a:rPr>
              <a:t>рупівців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, які вирішення 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національного 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питання пов'язували зі здійсненням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соціальних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перетворень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.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 Від 1909 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ініціює загальнопартійну 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дискусію 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про, 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про шукання союзників у таборі 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націонал-демократії, </a:t>
            </a:r>
            <a:r>
              <a:rPr lang="uk-UA" b="1" dirty="0">
                <a:solidFill>
                  <a:srgbClr val="0070C0"/>
                </a:solidFill>
                <a:latin typeface="Arial"/>
              </a:rPr>
              <a:t>пропагує ідею </a:t>
            </a:r>
            <a:r>
              <a:rPr lang="uk-UA" b="1" dirty="0" smtClean="0">
                <a:solidFill>
                  <a:srgbClr val="0070C0"/>
                </a:solidFill>
                <a:latin typeface="Arial"/>
              </a:rPr>
              <a:t>української державної </a:t>
            </a:r>
            <a:r>
              <a:rPr lang="uk-UA" b="1" dirty="0">
                <a:solidFill>
                  <a:srgbClr val="0070C0"/>
                </a:solidFill>
                <a:latin typeface="Arial"/>
              </a:rPr>
              <a:t>незалежності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. 1911 разом зі своїми прихильниками 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був 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виключений з УСДРП її лідерами 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(</a:t>
            </a:r>
            <a:r>
              <a:rPr lang="uk-UA" dirty="0" err="1" smtClean="0">
                <a:solidFill>
                  <a:srgbClr val="0070C0"/>
                </a:solidFill>
                <a:latin typeface="Arial"/>
              </a:rPr>
              <a:t>В.Винниченком</a:t>
            </a:r>
            <a:r>
              <a:rPr lang="uk-UA" dirty="0" smtClean="0">
                <a:solidFill>
                  <a:srgbClr val="0070C0"/>
                </a:solidFill>
                <a:latin typeface="Arial"/>
              </a:rPr>
              <a:t>).</a:t>
            </a:r>
            <a:r>
              <a:rPr lang="uk-UA" dirty="0">
                <a:solidFill>
                  <a:srgbClr val="0070C0"/>
                </a:solidFill>
                <a:latin typeface="Arial"/>
              </a:rPr>
              <a:t> </a:t>
            </a:r>
            <a:endParaRPr lang="uk-UA" dirty="0" smtClean="0">
              <a:solidFill>
                <a:srgbClr val="0070C0"/>
              </a:solidFill>
              <a:latin typeface="Arial"/>
            </a:endParaRPr>
          </a:p>
          <a:p>
            <a:r>
              <a:rPr lang="uk-UA" dirty="0"/>
              <a:t>Був ініціатором і учасником березневої 1911 наради наддніпрянських емігрантів, на якій було створено групу "Вільна Україна", що ставила своїм завданням пропаганду ідеї незалежної України. 1912 </a:t>
            </a:r>
            <a:r>
              <a:rPr lang="uk-UA" b="1" dirty="0"/>
              <a:t>заснував </a:t>
            </a:r>
            <a:r>
              <a:rPr lang="uk-UA" b="1" u="sng" dirty="0">
                <a:hlinkClick r:id="rId2" tooltip="Перейти"/>
              </a:rPr>
              <a:t>Український інформаційний комітет</a:t>
            </a:r>
            <a:r>
              <a:rPr lang="uk-UA" b="1" dirty="0"/>
              <a:t>, на основі якого з початком </a:t>
            </a:r>
            <a:r>
              <a:rPr lang="uk-UA" b="1" u="sng" dirty="0">
                <a:hlinkClick r:id="rId3" tooltip="Перейти"/>
              </a:rPr>
              <a:t>Першої світової війни</a:t>
            </a:r>
            <a:r>
              <a:rPr lang="uk-UA" b="1" dirty="0"/>
              <a:t> був утворений </a:t>
            </a:r>
            <a:r>
              <a:rPr lang="uk-UA" b="1" u="sng" dirty="0">
                <a:solidFill>
                  <a:srgbClr val="FF0000"/>
                </a:solidFill>
                <a:hlinkClick r:id="rId4" tooltip="Перейти"/>
              </a:rPr>
              <a:t>Союз визволення </a:t>
            </a:r>
            <a:r>
              <a:rPr lang="uk-UA" b="1" u="sng" dirty="0">
                <a:hlinkClick r:id="rId4" tooltip="Перейти"/>
              </a:rPr>
              <a:t>України</a:t>
            </a:r>
            <a:r>
              <a:rPr lang="uk-UA" b="1" dirty="0"/>
              <a:t> (СВУ). Був секретарем і фактичним </a:t>
            </a:r>
            <a:r>
              <a:rPr lang="uk-UA" b="1" dirty="0" err="1"/>
              <a:t>керманичем</a:t>
            </a:r>
            <a:r>
              <a:rPr lang="uk-UA" b="1" dirty="0"/>
              <a:t> СВУ</a:t>
            </a:r>
            <a:r>
              <a:rPr lang="uk-UA" dirty="0"/>
              <a:t>, офіційно будучи лише </a:t>
            </a:r>
            <a:r>
              <a:rPr lang="uk-UA" dirty="0" smtClean="0"/>
              <a:t>членом </a:t>
            </a:r>
            <a:r>
              <a:rPr lang="uk-UA" dirty="0"/>
              <a:t>проводу, спів-ред. видань і періодичного органу – </a:t>
            </a:r>
            <a:r>
              <a:rPr lang="uk-UA" u="sng" dirty="0">
                <a:hlinkClick r:id="rId5" tooltip="Перейти"/>
              </a:rPr>
              <a:t>"Вісника Союзу визволення України".</a:t>
            </a:r>
            <a:r>
              <a:rPr lang="uk-UA" dirty="0"/>
              <a:t> </a:t>
            </a:r>
            <a:r>
              <a:rPr lang="uk-UA" dirty="0" smtClean="0"/>
              <a:t>Чимало </a:t>
            </a:r>
            <a:r>
              <a:rPr lang="uk-UA" dirty="0"/>
              <a:t>зробив для формування з </a:t>
            </a:r>
            <a:r>
              <a:rPr lang="uk-UA" dirty="0" smtClean="0"/>
              <a:t>українських </a:t>
            </a:r>
            <a:r>
              <a:rPr lang="uk-UA" dirty="0"/>
              <a:t>полонених синьожупанної й </a:t>
            </a:r>
            <a:r>
              <a:rPr lang="uk-UA" dirty="0" err="1"/>
              <a:t>сірожупанної</a:t>
            </a:r>
            <a:r>
              <a:rPr lang="uk-UA" dirty="0"/>
              <a:t> </a:t>
            </a:r>
            <a:r>
              <a:rPr lang="uk-UA" dirty="0" smtClean="0"/>
              <a:t>дивізій</a:t>
            </a:r>
            <a:r>
              <a:rPr lang="uk-UA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Андрій Жук</a:t>
            </a:r>
          </a:p>
        </p:txBody>
      </p:sp>
    </p:spTree>
    <p:extLst>
      <p:ext uri="{BB962C8B-B14F-4D97-AF65-F5344CB8AC3E}">
        <p14:creationId xmlns:p14="http://schemas.microsoft.com/office/powerpoint/2010/main" val="254567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1568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УКРАЇНА В РОКИ ПЕРШОЇ СВІТОВОЇ ВІЙНИ</vt:lpstr>
      <vt:lpstr>ЛЕВИЦЬКИЙ Кость Антонович </vt:lpstr>
      <vt:lpstr>ЛЕВИЦЬКИЙ Кость Антонович </vt:lpstr>
      <vt:lpstr>ЛЕВИЦЬКИЙ Кость Антонович </vt:lpstr>
      <vt:lpstr>ЛЕВИЦЬКИЙ Кость Антонович </vt:lpstr>
      <vt:lpstr>Дмитро Донцов</vt:lpstr>
      <vt:lpstr>Дмитро Донцов</vt:lpstr>
      <vt:lpstr>Андрій Жук</vt:lpstr>
      <vt:lpstr>Андрій Жук</vt:lpstr>
      <vt:lpstr>Андрій Жук</vt:lpstr>
      <vt:lpstr>Михайло Галущинський</vt:lpstr>
      <vt:lpstr>Вільгельм Франц  фон Габсбург-Лютрінген  (Василь Вишиваний)</vt:lpstr>
      <vt:lpstr>Василь Вишиваний</vt:lpstr>
      <vt:lpstr>Василь Вишиваний</vt:lpstr>
      <vt:lpstr>Василь Вишиваний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ЛЕВИЦЬКИЙ Кость Антонович </dc:title>
  <dc:creator>User</dc:creator>
  <cp:lastModifiedBy>User</cp:lastModifiedBy>
  <cp:revision>15</cp:revision>
  <dcterms:created xsi:type="dcterms:W3CDTF">2019-11-21T18:19:41Z</dcterms:created>
  <dcterms:modified xsi:type="dcterms:W3CDTF">2019-11-28T21:28:18Z</dcterms:modified>
</cp:coreProperties>
</file>