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9" r:id="rId3"/>
    <p:sldId id="258" r:id="rId4"/>
    <p:sldId id="335" r:id="rId5"/>
    <p:sldId id="340" r:id="rId6"/>
    <p:sldId id="262" r:id="rId7"/>
    <p:sldId id="263" r:id="rId8"/>
    <p:sldId id="267" r:id="rId9"/>
    <p:sldId id="264" r:id="rId10"/>
    <p:sldId id="265" r:id="rId11"/>
    <p:sldId id="313" r:id="rId12"/>
    <p:sldId id="318" r:id="rId13"/>
    <p:sldId id="344" r:id="rId14"/>
    <p:sldId id="341" r:id="rId15"/>
    <p:sldId id="266" r:id="rId16"/>
    <p:sldId id="314" r:id="rId17"/>
    <p:sldId id="268" r:id="rId18"/>
    <p:sldId id="334" r:id="rId19"/>
    <p:sldId id="270" r:id="rId20"/>
    <p:sldId id="271" r:id="rId21"/>
    <p:sldId id="272" r:id="rId22"/>
    <p:sldId id="316" r:id="rId23"/>
    <p:sldId id="317" r:id="rId24"/>
    <p:sldId id="275" r:id="rId25"/>
    <p:sldId id="342" r:id="rId26"/>
    <p:sldId id="273" r:id="rId27"/>
    <p:sldId id="300" r:id="rId28"/>
    <p:sldId id="274" r:id="rId29"/>
    <p:sldId id="301" r:id="rId30"/>
    <p:sldId id="320" r:id="rId31"/>
    <p:sldId id="278" r:id="rId32"/>
    <p:sldId id="319" r:id="rId33"/>
    <p:sldId id="321" r:id="rId34"/>
    <p:sldId id="322" r:id="rId35"/>
    <p:sldId id="279" r:id="rId36"/>
    <p:sldId id="336" r:id="rId37"/>
    <p:sldId id="280" r:id="rId38"/>
    <p:sldId id="323" r:id="rId39"/>
    <p:sldId id="324" r:id="rId40"/>
    <p:sldId id="345" r:id="rId41"/>
    <p:sldId id="325" r:id="rId42"/>
    <p:sldId id="282" r:id="rId43"/>
    <p:sldId id="284" r:id="rId44"/>
    <p:sldId id="288" r:id="rId45"/>
    <p:sldId id="287" r:id="rId46"/>
    <p:sldId id="338" r:id="rId47"/>
    <p:sldId id="326" r:id="rId48"/>
    <p:sldId id="339" r:id="rId49"/>
    <p:sldId id="332" r:id="rId50"/>
    <p:sldId id="294" r:id="rId51"/>
    <p:sldId id="295" r:id="rId52"/>
    <p:sldId id="296" r:id="rId53"/>
    <p:sldId id="293" r:id="rId54"/>
    <p:sldId id="327" r:id="rId55"/>
    <p:sldId id="329" r:id="rId56"/>
    <p:sldId id="290" r:id="rId57"/>
    <p:sldId id="330" r:id="rId58"/>
    <p:sldId id="291" r:id="rId59"/>
    <p:sldId id="343" r:id="rId60"/>
    <p:sldId id="292" r:id="rId61"/>
    <p:sldId id="302" r:id="rId62"/>
    <p:sldId id="303" r:id="rId63"/>
    <p:sldId id="333" r:id="rId64"/>
    <p:sldId id="305" r:id="rId65"/>
    <p:sldId id="306" r:id="rId66"/>
    <p:sldId id="307" r:id="rId67"/>
    <p:sldId id="308" r:id="rId68"/>
    <p:sldId id="309" r:id="rId69"/>
    <p:sldId id="310" r:id="rId70"/>
    <p:sldId id="312" r:id="rId71"/>
    <p:sldId id="311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3105837"/>
            <a:ext cx="7344816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333333"/>
                </a:solidFill>
                <a:latin typeface="Helvetica Neue"/>
              </a:rPr>
              <a:t>Козацька Україна наприкінці 50-80-х рр. XVII СТ.</a:t>
            </a:r>
          </a:p>
          <a:p>
            <a:r>
              <a:rPr lang="uk-UA" sz="4000" b="1" dirty="0" smtClean="0">
                <a:solidFill>
                  <a:srgbClr val="333333"/>
                </a:solidFill>
                <a:latin typeface="Helvetica Neue"/>
              </a:rPr>
              <a:t> ПОДІЛ ГЕТЬМАНЩИНИ. РУЇНА.</a:t>
            </a:r>
            <a:endParaRPr lang="uk-UA" sz="4000" b="1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57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88050"/>
          </a:xfrm>
        </p:spPr>
        <p:txBody>
          <a:bodyPr>
            <a:normAutofit fontScale="90000"/>
          </a:bodyPr>
          <a:lstStyle/>
          <a:p>
            <a:r>
              <a:rPr lang="uk-UA" sz="2000" dirty="0"/>
              <a:t>6 вересня 1658 р . на козацькій раді було схвалено </a:t>
            </a:r>
            <a:r>
              <a:rPr lang="uk-UA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Гадяцький договір :</a:t>
            </a:r>
            <a:br>
              <a:rPr lang="uk-UA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7620000" cy="51454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200" b="0" dirty="0" smtClean="0"/>
              <a:t>Україна </a:t>
            </a:r>
            <a:r>
              <a:rPr lang="uk-UA" sz="2200" b="0" dirty="0"/>
              <a:t>в межах </a:t>
            </a:r>
            <a:r>
              <a:rPr lang="uk-UA" sz="2200" b="0" dirty="0">
                <a:solidFill>
                  <a:srgbClr val="0070C0"/>
                </a:solidFill>
              </a:rPr>
              <a:t>Київського, Чернігівського і Брацлавського воєводств </a:t>
            </a:r>
            <a:r>
              <a:rPr lang="uk-UA" sz="2200" b="0" dirty="0"/>
              <a:t>під назвою </a:t>
            </a:r>
            <a:r>
              <a:rPr lang="uk-UA" sz="2200" u="sng" dirty="0" smtClean="0">
                <a:solidFill>
                  <a:srgbClr val="0070C0"/>
                </a:solidFill>
              </a:rPr>
              <a:t>Велике </a:t>
            </a:r>
            <a:r>
              <a:rPr lang="uk-UA" sz="2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князівство руське </a:t>
            </a:r>
            <a:r>
              <a:rPr lang="uk-UA" sz="2200" b="0" dirty="0" smtClean="0"/>
              <a:t>входила </a:t>
            </a:r>
            <a:r>
              <a:rPr lang="uk-UA" sz="2200" b="0" dirty="0"/>
              <a:t>до складу Речі Посполитої як третя складова федерації — поряд із Польським королівством і Великим князівством Литовським;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200" b="0" dirty="0"/>
              <a:t>федерація об'єднувалася особою </a:t>
            </a:r>
            <a:r>
              <a:rPr lang="uk-UA" sz="2200" dirty="0"/>
              <a:t>спільного короля</a:t>
            </a:r>
            <a:r>
              <a:rPr lang="uk-UA" sz="2200" b="0" dirty="0"/>
              <a:t>, обраного представниками всіх трьох держав;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200" dirty="0"/>
              <a:t>на чолі Руського князівства був гетьман</a:t>
            </a:r>
            <a:r>
              <a:rPr lang="uk-UA" sz="2200" b="0" dirty="0"/>
              <a:t>, якого </a:t>
            </a:r>
            <a:r>
              <a:rPr lang="uk-UA" sz="2200" dirty="0"/>
              <a:t>затверджував </a:t>
            </a:r>
            <a:r>
              <a:rPr lang="uk-UA" sz="2200" dirty="0" smtClean="0"/>
              <a:t>король, гетьман </a:t>
            </a:r>
            <a:r>
              <a:rPr lang="uk-UA" sz="2200" dirty="0"/>
              <a:t>обирався довічно</a:t>
            </a:r>
            <a:r>
              <a:rPr lang="uk-UA" sz="2200" b="0" dirty="0" smtClean="0"/>
              <a:t>; В його руках зосереджена виконавча влада.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200" b="0" dirty="0" smtClean="0"/>
              <a:t>гетьманові </a:t>
            </a:r>
            <a:r>
              <a:rPr lang="uk-UA" sz="2200" dirty="0"/>
              <a:t>заборонялися зовнішньополітичні відносин</a:t>
            </a:r>
            <a:r>
              <a:rPr lang="uk-UA" sz="2200" b="0" dirty="0"/>
              <a:t>и з іншими державами</a:t>
            </a:r>
            <a:r>
              <a:rPr lang="uk-UA" sz="2200" b="0" dirty="0" smtClean="0"/>
              <a:t>;</a:t>
            </a:r>
            <a:endParaRPr lang="uk-UA" sz="2200" b="0" dirty="0"/>
          </a:p>
        </p:txBody>
      </p:sp>
    </p:spTree>
    <p:extLst>
      <p:ext uri="{BB962C8B-B14F-4D97-AF65-F5344CB8AC3E}">
        <p14:creationId xmlns:p14="http://schemas.microsoft.com/office/powerpoint/2010/main" val="33712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211144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sz="2200" dirty="0" smtClean="0">
                <a:solidFill>
                  <a:srgbClr val="D1282E"/>
                </a:solidFill>
              </a:rPr>
              <a:t>Гадяцький договір (1658 р.) з Річчю Посполитою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7620000" cy="528945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 польські й литовські війська </a:t>
            </a:r>
            <a:r>
              <a:rPr lang="uk-UA" u="sng" dirty="0" smtClean="0"/>
              <a:t>не мали права перебувати в Україні;</a:t>
            </a:r>
            <a:r>
              <a:rPr lang="uk-UA" dirty="0" smtClean="0"/>
              <a:t> Князівство матиме власну армію - козацький реєстр повинен був становити 30 тис. осіб + 10 тис найманців.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0" dirty="0" smtClean="0"/>
              <a:t>дозволялася </a:t>
            </a:r>
            <a:r>
              <a:rPr lang="uk-UA" sz="2400" u="sng" dirty="0" smtClean="0"/>
              <a:t>власна </a:t>
            </a:r>
            <a:r>
              <a:rPr lang="uk-UA" sz="2400" u="sng" dirty="0"/>
              <a:t>судова і фінансова система, карбування власної монети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0" dirty="0" smtClean="0"/>
              <a:t>дозволялося </a:t>
            </a:r>
            <a:r>
              <a:rPr lang="uk-UA" sz="2400" b="0" u="sng" dirty="0"/>
              <a:t>заснувати</a:t>
            </a:r>
            <a:r>
              <a:rPr lang="uk-UA" sz="2400" b="0" dirty="0"/>
              <a:t> в Руському князівстві </a:t>
            </a:r>
            <a:r>
              <a:rPr lang="uk-UA" sz="2400" u="sng" dirty="0"/>
              <a:t>дві академії й необмежену кількість гімназій, шкіл і друкарень.</a:t>
            </a:r>
            <a:r>
              <a:rPr lang="uk-UA" sz="2400" b="0" u="sng" dirty="0"/>
              <a:t> </a:t>
            </a:r>
            <a:endParaRPr lang="uk-UA" sz="2400" b="0" u="sng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u="sng" dirty="0" smtClean="0"/>
              <a:t>Церковна </a:t>
            </a:r>
            <a:r>
              <a:rPr lang="uk-UA" sz="2400" u="sng" dirty="0"/>
              <a:t>унія мала бути скасована</a:t>
            </a:r>
            <a:r>
              <a:rPr lang="uk-UA" sz="2400" b="0" dirty="0"/>
              <a:t>. Водночас п'ять право­славних ієрархів отримували місце в сенаті.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0" dirty="0"/>
              <a:t>Запроваджувалася </a:t>
            </a:r>
            <a:r>
              <a:rPr lang="uk-UA" sz="2400" u="sng" dirty="0"/>
              <a:t>свобода слова і друку</a:t>
            </a:r>
          </a:p>
          <a:p>
            <a:endParaRPr lang="uk-UA" dirty="0"/>
          </a:p>
          <a:p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81774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39136" cy="323954"/>
          </a:xfrm>
        </p:spPr>
        <p:txBody>
          <a:bodyPr>
            <a:noAutofit/>
          </a:bodyPr>
          <a:lstStyle/>
          <a:p>
            <a:r>
              <a:rPr lang="uk-UA" sz="1800" dirty="0" smtClean="0"/>
              <a:t>Річ посполита після гадяцької угоди</a:t>
            </a:r>
            <a:endParaRPr lang="uk-UA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632848" cy="49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33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Річ</a:t>
            </a:r>
            <a:r>
              <a:rPr lang="ru-RU" dirty="0"/>
              <a:t> </a:t>
            </a:r>
            <a:r>
              <a:rPr lang="ru-RU" dirty="0" err="1"/>
              <a:t>посполита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гадяцької</a:t>
            </a:r>
            <a:r>
              <a:rPr lang="ru-RU" dirty="0"/>
              <a:t> угоди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2600"/>
            <a:ext cx="8208912" cy="48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5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99288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4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україно-московська </a:t>
            </a:r>
            <a:r>
              <a:rPr lang="uk-UA" dirty="0" smtClean="0"/>
              <a:t>війна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uk-UA" b="0" dirty="0" smtClean="0"/>
              <a:t>	Гадяцький </a:t>
            </a:r>
            <a:r>
              <a:rPr lang="uk-UA" b="0" dirty="0"/>
              <a:t>договір </a:t>
            </a:r>
            <a:r>
              <a:rPr lang="uk-UA" dirty="0"/>
              <a:t>не було втілено вжиття. </a:t>
            </a:r>
            <a:endParaRPr lang="uk-UA" dirty="0" smtClean="0"/>
          </a:p>
          <a:p>
            <a:r>
              <a:rPr lang="uk-UA" b="0" dirty="0" smtClean="0"/>
              <a:t>	Хоча </a:t>
            </a:r>
            <a:r>
              <a:rPr lang="uk-UA" b="0" dirty="0"/>
              <a:t>польський сейм і ратифікував його (крім пункту про </a:t>
            </a:r>
            <a:r>
              <a:rPr lang="uk-UA" b="0" dirty="0" err="1" smtClean="0"/>
              <a:t>скасуванн</a:t>
            </a:r>
            <a:r>
              <a:rPr lang="uk-UA" b="0" dirty="0" smtClean="0"/>
              <a:t> </a:t>
            </a:r>
            <a:r>
              <a:rPr lang="uk-UA" b="0" dirty="0" err="1" smtClean="0"/>
              <a:t>яцерковної</a:t>
            </a:r>
            <a:r>
              <a:rPr lang="uk-UA" b="0" dirty="0" smtClean="0"/>
              <a:t> </a:t>
            </a:r>
            <a:r>
              <a:rPr lang="uk-UA" b="0" dirty="0"/>
              <a:t>унії), </a:t>
            </a:r>
            <a:r>
              <a:rPr lang="uk-UA" dirty="0"/>
              <a:t>виконувати умови договору поляки не збиралися.</a:t>
            </a:r>
            <a:r>
              <a:rPr lang="uk-UA" b="0" dirty="0"/>
              <a:t> </a:t>
            </a:r>
            <a:endParaRPr lang="uk-UA" b="0" dirty="0" smtClean="0"/>
          </a:p>
          <a:p>
            <a:r>
              <a:rPr lang="uk-UA" b="0" dirty="0" smtClean="0"/>
              <a:t>	Московський </a:t>
            </a:r>
            <a:r>
              <a:rPr lang="uk-UA" b="0" dirty="0"/>
              <a:t>уряд </a:t>
            </a:r>
            <a:r>
              <a:rPr lang="uk-UA" b="0" dirty="0" smtClean="0"/>
              <a:t>закликав народ до непокори гетьману, підтримав </a:t>
            </a:r>
            <a:r>
              <a:rPr lang="uk-UA" b="0" dirty="0"/>
              <a:t>тих, хто протистояв гетьману й во­сени 1658р., оголосивши І. Виговського </a:t>
            </a:r>
            <a:r>
              <a:rPr lang="uk-UA" b="0" dirty="0" smtClean="0"/>
              <a:t>зрадником</a:t>
            </a:r>
            <a:r>
              <a:rPr lang="uk-UA" b="0" dirty="0"/>
              <a:t>, розгорнув на­ступ на Україну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/>
              <a:t>	</a:t>
            </a:r>
            <a:r>
              <a:rPr lang="uk-UA" b="0" dirty="0"/>
              <a:t> </a:t>
            </a:r>
            <a:r>
              <a:rPr lang="uk-U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Розпочалася україно-московська війна</a:t>
            </a:r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наприкінці </a:t>
            </a:r>
            <a:r>
              <a:rPr lang="uk-U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 1659 р. </a:t>
            </a:r>
            <a:r>
              <a:rPr lang="uk-UA" b="0" dirty="0"/>
              <a:t>понад 100-тисячна армія на чолі з </a:t>
            </a:r>
            <a:r>
              <a:rPr lang="uk-UA" b="0" dirty="0" smtClean="0"/>
              <a:t>князем </a:t>
            </a:r>
            <a:r>
              <a:rPr lang="uk-UA" b="0" i="1" dirty="0" smtClean="0"/>
              <a:t>О</a:t>
            </a:r>
            <a:r>
              <a:rPr lang="uk-UA" b="0" i="1" dirty="0"/>
              <a:t>. Трубецьким</a:t>
            </a:r>
            <a:r>
              <a:rPr lang="uk-UA" b="0" dirty="0"/>
              <a:t> вторглась в Україну.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квітня її було 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зупинено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 Конотопом 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битва відбулась </a:t>
            </a:r>
            <a:r>
              <a:rPr lang="uk-UA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червня 1659 р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районі </a:t>
            </a:r>
          </a:p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uk-UA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Соснівки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 Конотопом. Козацька армія за підтримки кримських татар розгромила вщент армію загарбників.</a:t>
            </a:r>
          </a:p>
          <a:p>
            <a:endParaRPr lang="uk-UA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71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Карта бою під Конотопом</a:t>
            </a:r>
            <a:endParaRPr lang="uk-UA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2600"/>
            <a:ext cx="612068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31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Битва під Конотопом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68952" cy="45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8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467970"/>
          </a:xfrm>
        </p:spPr>
        <p:txBody>
          <a:bodyPr>
            <a:normAutofit fontScale="90000"/>
          </a:bodyPr>
          <a:lstStyle/>
          <a:p>
            <a:r>
              <a:rPr lang="uk-UA" sz="2000" dirty="0" smtClean="0"/>
              <a:t>Прихід до влади Ю. Хмельницького</a:t>
            </a: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7620000" cy="52174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0" dirty="0" smtClean="0"/>
              <a:t>	Проте, перемога </a:t>
            </a:r>
            <a:r>
              <a:rPr lang="uk-UA" b="0" dirty="0"/>
              <a:t>над </a:t>
            </a:r>
            <a:r>
              <a:rPr lang="uk-UA" b="0" dirty="0" err="1"/>
              <a:t>московитами</a:t>
            </a:r>
            <a:r>
              <a:rPr lang="uk-UA" b="0" dirty="0"/>
              <a:t> </a:t>
            </a:r>
            <a:r>
              <a:rPr lang="uk-UA" dirty="0"/>
              <a:t>не принесла внутрішньополітичної стабільності</a:t>
            </a:r>
            <a:r>
              <a:rPr lang="uk-UA" b="0" dirty="0"/>
              <a:t>, пропольська орієнтація Виговського </a:t>
            </a:r>
            <a:r>
              <a:rPr lang="uk-UA" dirty="0"/>
              <a:t>відштовхнули від нього рядових козаків та селянство</a:t>
            </a:r>
            <a:r>
              <a:rPr lang="uk-UA" b="0" dirty="0"/>
              <a:t>, які побоювались повернення влади польської шляхти. </a:t>
            </a:r>
          </a:p>
          <a:p>
            <a:r>
              <a:rPr lang="uk-UA" b="0" dirty="0"/>
              <a:t>	</a:t>
            </a:r>
            <a:r>
              <a:rPr lang="uk-UA" b="0" dirty="0">
                <a:solidFill>
                  <a:srgbClr val="FF0000"/>
                </a:solidFill>
              </a:rPr>
              <a:t>Розпочався </a:t>
            </a:r>
            <a:r>
              <a:rPr lang="uk-UA" b="0" dirty="0" err="1">
                <a:solidFill>
                  <a:srgbClr val="FF0000"/>
                </a:solidFill>
              </a:rPr>
              <a:t>антигетьманський</a:t>
            </a:r>
            <a:r>
              <a:rPr lang="uk-UA" b="0" dirty="0">
                <a:solidFill>
                  <a:srgbClr val="FF0000"/>
                </a:solidFill>
              </a:rPr>
              <a:t> виступ, полум'я </a:t>
            </a:r>
            <a:r>
              <a:rPr lang="uk-UA" b="0" dirty="0"/>
              <a:t>громадянської війни  запалили  </a:t>
            </a:r>
            <a:r>
              <a:rPr lang="uk-UA" u="sng" dirty="0"/>
              <a:t>Яким Сомко, Іван Золотаренко</a:t>
            </a:r>
            <a:r>
              <a:rPr lang="uk-UA" dirty="0"/>
              <a:t>, проти </a:t>
            </a:r>
            <a:r>
              <a:rPr lang="uk-UA" dirty="0" smtClean="0"/>
              <a:t>Виговського </a:t>
            </a:r>
            <a:r>
              <a:rPr lang="uk-UA" dirty="0"/>
              <a:t>виступив </a:t>
            </a:r>
            <a:r>
              <a:rPr lang="uk-UA" u="sng" dirty="0"/>
              <a:t>Іван Богун. Іван Сірко підняв Запорожців.</a:t>
            </a:r>
          </a:p>
          <a:p>
            <a:r>
              <a:rPr lang="uk-UA" dirty="0"/>
              <a:t>	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вересня 1659 р. </a:t>
            </a:r>
            <a:r>
              <a:rPr lang="uk-UA" dirty="0"/>
              <a:t>під містом </a:t>
            </a:r>
            <a:r>
              <a:rPr lang="uk-UA" dirty="0" err="1"/>
              <a:t>Германівкою</a:t>
            </a:r>
            <a:r>
              <a:rPr lang="uk-UA" dirty="0"/>
              <a:t> на Київщині відбулася козацька рада, на якій було виголошено недовіру Івану Виговському та обрано новим гетьманом </a:t>
            </a:r>
            <a:r>
              <a:rPr lang="uk-UA" dirty="0">
                <a:solidFill>
                  <a:srgbClr val="FF0000"/>
                </a:solidFill>
              </a:rPr>
              <a:t>Ю. Хмельницького.</a:t>
            </a:r>
          </a:p>
          <a:p>
            <a:r>
              <a:rPr lang="uk-UA" dirty="0" smtClean="0"/>
              <a:t>	І</a:t>
            </a:r>
            <a:r>
              <a:rPr lang="uk-UA" dirty="0"/>
              <a:t>. Виговський змушений був зректися гетьманської булави та втекти на Волинь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6555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/>
              <a:t>Гетьман Юрій </a:t>
            </a:r>
            <a:r>
              <a:rPr lang="uk-UA" sz="2400" dirty="0" smtClean="0"/>
              <a:t>Хмельницький.</a:t>
            </a:r>
            <a:br>
              <a:rPr lang="uk-UA" sz="2400" dirty="0" smtClean="0"/>
            </a:br>
            <a:r>
              <a:rPr lang="uk-UA" sz="2400" dirty="0" smtClean="0"/>
              <a:t>Порушення </a:t>
            </a:r>
            <a:r>
              <a:rPr lang="uk-UA" sz="2400" dirty="0"/>
              <a:t>територіальної цілісності Гетьманщини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uk-UA" b="0" dirty="0" smtClean="0"/>
              <a:t>Після </a:t>
            </a:r>
            <a:r>
              <a:rPr lang="uk-UA" b="0" dirty="0"/>
              <a:t>отримання гетьманської булави Ю. Хмельницький вирішив </a:t>
            </a:r>
            <a:r>
              <a:rPr lang="uk-UA" dirty="0"/>
              <a:t>налагодити мирні відносини з Московською </a:t>
            </a:r>
            <a:r>
              <a:rPr lang="uk-UA" b="0" dirty="0"/>
              <a:t>державою. Були укладені </a:t>
            </a:r>
            <a:r>
              <a:rPr lang="uk-UA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Переяславські статті 1659 </a:t>
            </a:r>
            <a:r>
              <a:rPr lang="uk-UA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р., </a:t>
            </a:r>
            <a:r>
              <a:rPr lang="uk-UA" b="0" dirty="0"/>
              <a:t>які містили </a:t>
            </a:r>
            <a:r>
              <a:rPr lang="uk-UA" b="0" dirty="0" smtClean="0"/>
              <a:t>наступні положення, та мали для Гетьманщини </a:t>
            </a:r>
            <a:r>
              <a:rPr lang="uk-UA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небажані результати</a:t>
            </a:r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викликали глибоке </a:t>
            </a:r>
            <a:r>
              <a:rPr lang="uk-UA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обурення у більшості козаків</a:t>
            </a:r>
            <a:endParaRPr lang="uk-UA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0" dirty="0" smtClean="0"/>
              <a:t>старшина </a:t>
            </a:r>
            <a:r>
              <a:rPr lang="uk-UA" b="0" dirty="0"/>
              <a:t>без дозволу царя </a:t>
            </a:r>
            <a:r>
              <a:rPr lang="uk-UA" dirty="0"/>
              <a:t>не мала права переобирати геть­мана;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0" dirty="0"/>
              <a:t>гетьман </a:t>
            </a:r>
            <a:r>
              <a:rPr lang="uk-UA" dirty="0"/>
              <a:t>позбавлявся права самостійно призначати, звільняти чи засуджувати до страти старшину й полковників</a:t>
            </a:r>
            <a:r>
              <a:rPr lang="uk-UA" b="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/>
              <a:t>московське військо</a:t>
            </a:r>
            <a:r>
              <a:rPr lang="uk-UA" b="0" dirty="0"/>
              <a:t>, окрім </a:t>
            </a:r>
            <a:r>
              <a:rPr lang="uk-UA" b="0" dirty="0">
                <a:solidFill>
                  <a:srgbClr val="0070C0"/>
                </a:solidFill>
              </a:rPr>
              <a:t>Києва,</a:t>
            </a:r>
            <a:r>
              <a:rPr lang="uk-UA" b="0" dirty="0"/>
              <a:t> </a:t>
            </a:r>
            <a:r>
              <a:rPr lang="uk-UA" dirty="0"/>
              <a:t>розміщувалося</a:t>
            </a:r>
            <a:r>
              <a:rPr lang="uk-UA" b="0" dirty="0"/>
              <a:t> ще в </a:t>
            </a:r>
            <a:r>
              <a:rPr lang="uk-UA" b="0" dirty="0">
                <a:solidFill>
                  <a:srgbClr val="0070C0"/>
                </a:solidFill>
              </a:rPr>
              <a:t>Переяславі, Ніжині, Чернігові, Брацлаві та Умані</a:t>
            </a:r>
            <a:r>
              <a:rPr lang="uk-UA" b="0" dirty="0" smtClean="0"/>
              <a:t>.</a:t>
            </a:r>
          </a:p>
          <a:p>
            <a:r>
              <a:rPr lang="uk-UA" i="1" u="sng" dirty="0" smtClean="0"/>
              <a:t>Фактично Гетьманщина перетворилася на автономію</a:t>
            </a:r>
          </a:p>
          <a:p>
            <a:r>
              <a:rPr lang="uk-UA" i="1" u="sng" dirty="0" smtClean="0"/>
              <a:t>Московії,</a:t>
            </a:r>
            <a:r>
              <a:rPr lang="uk-UA" i="1" dirty="0" smtClean="0"/>
              <a:t> що спричинило велике незадоволення</a:t>
            </a:r>
          </a:p>
          <a:p>
            <a:r>
              <a:rPr lang="uk-UA" i="1" dirty="0" smtClean="0"/>
              <a:t>старшини, особливо на Правобережжі. </a:t>
            </a:r>
          </a:p>
          <a:p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20869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44034"/>
          </a:xfrm>
        </p:spPr>
        <p:txBody>
          <a:bodyPr>
            <a:normAutofit fontScale="90000"/>
          </a:bodyPr>
          <a:lstStyle/>
          <a:p>
            <a:r>
              <a:rPr lang="ru-RU" sz="2400" dirty="0" err="1"/>
              <a:t>Програмні</a:t>
            </a:r>
            <a:r>
              <a:rPr lang="ru-RU" sz="2400" dirty="0"/>
              <a:t> </a:t>
            </a:r>
            <a:r>
              <a:rPr lang="ru-RU" sz="2400" dirty="0" err="1"/>
              <a:t>вимоги</a:t>
            </a:r>
            <a:r>
              <a:rPr lang="ru-RU" sz="2400" dirty="0"/>
              <a:t> </a:t>
            </a:r>
            <a:r>
              <a:rPr lang="ru-RU" sz="2400" dirty="0" err="1"/>
              <a:t>міністерства</a:t>
            </a:r>
            <a:r>
              <a:rPr lang="ru-RU" sz="2400" dirty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 при </a:t>
            </a:r>
            <a:r>
              <a:rPr lang="ru-RU" sz="2400" dirty="0" err="1" smtClean="0"/>
              <a:t>підготовці</a:t>
            </a:r>
            <a:r>
              <a:rPr lang="ru-RU" sz="2400" dirty="0" smtClean="0"/>
              <a:t> до ЗНО.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544616"/>
          </a:xfrm>
        </p:spPr>
        <p:txBody>
          <a:bodyPr>
            <a:noAutofit/>
          </a:bodyPr>
          <a:lstStyle/>
          <a:p>
            <a:r>
              <a:rPr lang="uk-UA" sz="1800" dirty="0"/>
              <a:t>ФАКТИ:</a:t>
            </a:r>
          </a:p>
          <a:p>
            <a:r>
              <a:rPr lang="uk-UA" sz="1800" dirty="0" smtClean="0"/>
              <a:t>Гетьманування </a:t>
            </a:r>
            <a:r>
              <a:rPr lang="uk-UA" sz="1800" dirty="0"/>
              <a:t>І. Виговського. Ухвалення Гадяцьких пунктів. </a:t>
            </a:r>
            <a:r>
              <a:rPr lang="uk-UA" sz="1800" dirty="0" err="1"/>
              <a:t>Московсько</a:t>
            </a:r>
            <a:r>
              <a:rPr lang="uk-UA" sz="1800" dirty="0"/>
              <a:t>-українська війна. Гетьманування Ю. Хмельницького. Поділ Гетьманщини. Гетьманування П. </a:t>
            </a:r>
            <a:r>
              <a:rPr lang="uk-UA" sz="1800" dirty="0" err="1"/>
              <a:t>Тетері</a:t>
            </a:r>
            <a:r>
              <a:rPr lang="uk-UA" sz="1800" dirty="0"/>
              <a:t>, І. Брюховецького, П. Дорошенка, Д. Многогрішного, І. Самойловича. Чигиринські походи </a:t>
            </a:r>
            <a:r>
              <a:rPr lang="uk-UA" sz="1800" dirty="0" err="1"/>
              <a:t>турецько</a:t>
            </a:r>
            <a:r>
              <a:rPr lang="uk-UA" sz="1800" dirty="0"/>
              <a:t>-татарського війська. Занепад Правобережжя. Запорозька Січ у складі Гетьманщини. Адміністративно- територіальний устрій Слобідської України.</a:t>
            </a:r>
          </a:p>
          <a:p>
            <a:r>
              <a:rPr lang="uk-UA" sz="1800" dirty="0" smtClean="0"/>
              <a:t>Персоналії</a:t>
            </a:r>
            <a:r>
              <a:rPr lang="uk-UA" sz="1800" dirty="0"/>
              <a:t>: </a:t>
            </a:r>
            <a:endParaRPr lang="uk-UA" sz="1800" dirty="0" smtClean="0"/>
          </a:p>
          <a:p>
            <a:r>
              <a:rPr lang="uk-UA" sz="1800" dirty="0" smtClean="0"/>
              <a:t>І</a:t>
            </a:r>
            <a:r>
              <a:rPr lang="uk-UA" sz="1800" dirty="0"/>
              <a:t>. Виговський, </a:t>
            </a:r>
            <a:r>
              <a:rPr lang="uk-UA" sz="1800" dirty="0" smtClean="0"/>
              <a:t>Ю. Немирич, П</a:t>
            </a:r>
            <a:r>
              <a:rPr lang="uk-UA" sz="1800" dirty="0"/>
              <a:t>. Тетеря, П. Дорошенко, І. Брюховецький, І. Сірко, </a:t>
            </a:r>
            <a:r>
              <a:rPr lang="uk-UA" sz="1800" dirty="0" err="1"/>
              <a:t>Ю.Хмельницький</a:t>
            </a:r>
            <a:r>
              <a:rPr lang="uk-UA" sz="1800" dirty="0"/>
              <a:t>, </a:t>
            </a:r>
            <a:r>
              <a:rPr lang="uk-UA" sz="1800" dirty="0" smtClean="0"/>
              <a:t> </a:t>
            </a:r>
            <a:r>
              <a:rPr lang="uk-UA" sz="1800" dirty="0" err="1" smtClean="0"/>
              <a:t>Д.Многогрішний</a:t>
            </a:r>
            <a:r>
              <a:rPr lang="uk-UA" sz="1800" dirty="0"/>
              <a:t>, І. Самойлович.</a:t>
            </a:r>
          </a:p>
          <a:p>
            <a:endParaRPr lang="uk-UA" sz="1800" dirty="0" smtClean="0"/>
          </a:p>
          <a:p>
            <a:r>
              <a:rPr lang="uk-UA" sz="1800" dirty="0" smtClean="0"/>
              <a:t>ПОНЯТТЯ </a:t>
            </a:r>
            <a:r>
              <a:rPr lang="uk-UA" sz="1800" dirty="0"/>
              <a:t>ТА ТЕРМІНИ</a:t>
            </a:r>
            <a:r>
              <a:rPr lang="uk-UA" sz="1800" dirty="0" smtClean="0"/>
              <a:t>:</a:t>
            </a:r>
          </a:p>
          <a:p>
            <a:r>
              <a:rPr lang="uk-UA" sz="1800" dirty="0" smtClean="0"/>
              <a:t>«</a:t>
            </a:r>
            <a:r>
              <a:rPr lang="uk-UA" sz="1800" dirty="0"/>
              <a:t>Руїна</a:t>
            </a:r>
            <a:r>
              <a:rPr lang="uk-UA" sz="1800" dirty="0" smtClean="0"/>
              <a:t>», «Великий згін», «Чигиринські походи».</a:t>
            </a:r>
            <a:endParaRPr lang="uk-UA" sz="1800" dirty="0"/>
          </a:p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207000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Слободищенський</a:t>
            </a:r>
            <a:r>
              <a:rPr lang="uk-UA" dirty="0"/>
              <a:t> </a:t>
            </a:r>
            <a:r>
              <a:rPr lang="uk-UA" dirty="0" smtClean="0"/>
              <a:t>трактат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52600"/>
            <a:ext cx="8640960" cy="49887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uk-UA" dirty="0" smtClean="0"/>
              <a:t>Тим часом Росія та Польща готуються до нової війни, щоб остаточно завершити боротьбу за українські землі. У воєнній кампанії 1660 </a:t>
            </a:r>
            <a:r>
              <a:rPr lang="uk-UA" dirty="0"/>
              <a:t>р. </a:t>
            </a:r>
            <a:r>
              <a:rPr lang="uk-UA" dirty="0" smtClean="0"/>
              <a:t>московська армія</a:t>
            </a:r>
            <a:r>
              <a:rPr lang="uk-UA" dirty="0"/>
              <a:t>, до якої змушені були приєднатися козаки</a:t>
            </a:r>
            <a:r>
              <a:rPr lang="uk-UA" dirty="0" smtClean="0"/>
              <a:t>, </a:t>
            </a:r>
            <a:r>
              <a:rPr lang="uk-UA" b="0" dirty="0" smtClean="0"/>
              <a:t>зазнала </a:t>
            </a:r>
            <a:r>
              <a:rPr lang="uk-UA" u="sng" dirty="0" smtClean="0"/>
              <a:t>поразки на території </a:t>
            </a:r>
            <a:r>
              <a:rPr lang="uk-UA" dirty="0" smtClean="0"/>
              <a:t>Західної України, території якої хотіли визволити з під влади Польщі,</a:t>
            </a:r>
            <a:r>
              <a:rPr lang="uk-UA" u="sng" dirty="0" smtClean="0"/>
              <a:t> від польсько-татарської армії</a:t>
            </a:r>
            <a:endParaRPr lang="uk-UA" dirty="0" smtClean="0"/>
          </a:p>
          <a:p>
            <a:r>
              <a:rPr lang="uk-UA" b="0" dirty="0" smtClean="0"/>
              <a:t>Основні події кампанії відбувалися </a:t>
            </a:r>
            <a:r>
              <a:rPr lang="uk-UA" i="1" dirty="0" smtClean="0"/>
              <a:t>в районі </a:t>
            </a:r>
            <a:r>
              <a:rPr lang="uk-UA" i="1" dirty="0" err="1" smtClean="0"/>
              <a:t>Чуднова</a:t>
            </a:r>
            <a:r>
              <a:rPr lang="uk-UA" i="1" dirty="0" smtClean="0"/>
              <a:t> на Волині. </a:t>
            </a:r>
          </a:p>
          <a:p>
            <a:r>
              <a:rPr lang="uk-UA" i="1" dirty="0" smtClean="0"/>
              <a:t>Політичним наслідком цього став перехід </a:t>
            </a:r>
            <a:r>
              <a:rPr lang="uk-UA" dirty="0" smtClean="0"/>
              <a:t>Ю</a:t>
            </a:r>
            <a:r>
              <a:rPr lang="uk-UA" dirty="0"/>
              <a:t>. </a:t>
            </a:r>
            <a:r>
              <a:rPr lang="uk-UA" dirty="0" smtClean="0"/>
              <a:t>Хмельницького на бік поляків і у </a:t>
            </a:r>
            <a:r>
              <a:rPr lang="uk-UA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жовтні 1660 р. він укладає </a:t>
            </a:r>
            <a:r>
              <a:rPr lang="uk-UA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Слободищенський</a:t>
            </a:r>
            <a:r>
              <a:rPr lang="uk-UA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трактат</a:t>
            </a:r>
            <a:r>
              <a:rPr lang="uk-UA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Україна відновлювала державний зв'язок з </a:t>
            </a:r>
            <a:r>
              <a:rPr lang="uk-UA" dirty="0" smtClean="0">
                <a:solidFill>
                  <a:srgbClr val="0070C0"/>
                </a:solidFill>
              </a:rPr>
              <a:t>Річчю Посполитою </a:t>
            </a:r>
            <a:r>
              <a:rPr lang="uk-UA" dirty="0"/>
              <a:t>на основі Гадяцького </a:t>
            </a:r>
            <a:r>
              <a:rPr lang="uk-UA" dirty="0" smtClean="0"/>
              <a:t>договору 1658 </a:t>
            </a:r>
            <a:r>
              <a:rPr lang="uk-UA" dirty="0"/>
              <a:t>р.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Велике князівство Руське не створювалося, </a:t>
            </a:r>
            <a:r>
              <a:rPr lang="uk-UA" dirty="0" smtClean="0">
                <a:solidFill>
                  <a:srgbClr val="0070C0"/>
                </a:solidFill>
              </a:rPr>
              <a:t>Україна отримувала </a:t>
            </a:r>
            <a:r>
              <a:rPr lang="uk-UA" dirty="0">
                <a:solidFill>
                  <a:srgbClr val="0070C0"/>
                </a:solidFill>
              </a:rPr>
              <a:t>лише автономію на чолі з гетьманом</a:t>
            </a:r>
            <a:r>
              <a:rPr lang="uk-UA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 </a:t>
            </a:r>
            <a:r>
              <a:rPr lang="uk-UA" dirty="0"/>
              <a:t>Українська армія зобов'язувалася взяти </a:t>
            </a:r>
            <a:r>
              <a:rPr lang="uk-UA" dirty="0" smtClean="0">
                <a:solidFill>
                  <a:srgbClr val="0070C0"/>
                </a:solidFill>
              </a:rPr>
              <a:t>участь у </a:t>
            </a:r>
            <a:r>
              <a:rPr lang="uk-UA" dirty="0">
                <a:solidFill>
                  <a:srgbClr val="0070C0"/>
                </a:solidFill>
              </a:rPr>
              <a:t>воєнних діях проти Московської держави. </a:t>
            </a:r>
          </a:p>
        </p:txBody>
      </p:sp>
    </p:spTree>
    <p:extLst>
      <p:ext uri="{BB962C8B-B14F-4D97-AF65-F5344CB8AC3E}">
        <p14:creationId xmlns:p14="http://schemas.microsoft.com/office/powerpoint/2010/main" val="5462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політичний розкол українського суспільства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484784"/>
            <a:ext cx="8856984" cy="525658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uk-UA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спричинило політичний розкол українського суспільства. </a:t>
            </a:r>
          </a:p>
          <a:p>
            <a:pPr indent="625475"/>
            <a:r>
              <a:rPr lang="uk-UA" b="0" dirty="0" smtClean="0"/>
              <a:t>Ю. Хмельницький залишився без підтримки. </a:t>
            </a:r>
            <a:r>
              <a:rPr lang="uk-UA" dirty="0" smtClean="0"/>
              <a:t>З'являється загроза перетворення українських земель на арену боротьби між Московією і Річчю Посполитою, </a:t>
            </a:r>
            <a:r>
              <a:rPr lang="uk-UA" b="0" dirty="0" smtClean="0"/>
              <a:t>бо </a:t>
            </a:r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 з цих держав вважала, що має законні права на українські землі.</a:t>
            </a:r>
          </a:p>
          <a:p>
            <a:pPr indent="625475"/>
            <a:r>
              <a:rPr lang="uk-UA" u="sng" dirty="0" smtClean="0">
                <a:solidFill>
                  <a:srgbClr val="00B050"/>
                </a:solidFill>
              </a:rPr>
              <a:t>Лівобережні полки підтримали Московію</a:t>
            </a:r>
            <a:r>
              <a:rPr lang="uk-UA" b="0" dirty="0" smtClean="0"/>
              <a:t>, рух проти гетьмана очолив його дядько </a:t>
            </a:r>
            <a:r>
              <a:rPr lang="uk-UA" dirty="0" smtClean="0"/>
              <a:t>Яким Сомко</a:t>
            </a:r>
            <a:r>
              <a:rPr lang="uk-UA" b="0" dirty="0" smtClean="0"/>
              <a:t>, але це був не єдиний претендент на гетьманську булаву, також вступив у боротьбу і </a:t>
            </a:r>
            <a:r>
              <a:rPr lang="uk-UA" dirty="0" smtClean="0"/>
              <a:t>Василь Золотаренко. </a:t>
            </a:r>
          </a:p>
          <a:p>
            <a:pPr indent="625475"/>
            <a:r>
              <a:rPr lang="uk-UA" dirty="0" smtClean="0"/>
              <a:t>Московський уряд скористався ситуацією і посилював свою владу на Лівобережжі. </a:t>
            </a:r>
          </a:p>
          <a:p>
            <a:pPr indent="625475"/>
            <a:r>
              <a:rPr lang="uk-UA" b="0" dirty="0" smtClean="0"/>
              <a:t>Царю імпонувала </a:t>
            </a:r>
            <a:r>
              <a:rPr lang="uk-UA" b="0" dirty="0" smtClean="0">
                <a:solidFill>
                  <a:srgbClr val="00B050"/>
                </a:solidFill>
              </a:rPr>
              <a:t>постать </a:t>
            </a:r>
            <a:r>
              <a:rPr lang="uk-UA" dirty="0" smtClean="0">
                <a:solidFill>
                  <a:srgbClr val="00B050"/>
                </a:solidFill>
              </a:rPr>
              <a:t>Івана Брюховецького</a:t>
            </a:r>
            <a:r>
              <a:rPr lang="uk-UA" dirty="0" smtClean="0"/>
              <a:t>, </a:t>
            </a:r>
            <a:r>
              <a:rPr lang="uk-UA" b="0" dirty="0" smtClean="0"/>
              <a:t>тодішнього отамана Запорізької Січі.</a:t>
            </a:r>
          </a:p>
          <a:p>
            <a:pPr indent="625475"/>
            <a:r>
              <a:rPr lang="uk-UA" b="0" dirty="0" smtClean="0"/>
              <a:t>Польща також не бажала відмовлятися від українських земель. </a:t>
            </a:r>
          </a:p>
          <a:p>
            <a:pPr indent="625475"/>
            <a:r>
              <a:rPr lang="uk-UA" dirty="0" smtClean="0"/>
              <a:t>Спалахнула нова громадянська війна</a:t>
            </a:r>
            <a:r>
              <a:rPr lang="uk-UA" b="0" dirty="0" smtClean="0"/>
              <a:t>. </a:t>
            </a:r>
          </a:p>
          <a:p>
            <a:pPr indent="625475"/>
            <a:r>
              <a:rPr lang="uk-UA" b="0" dirty="0" smtClean="0"/>
              <a:t>Спроби Ю. Хмельницького врегулювати ситуацію були </a:t>
            </a:r>
            <a:r>
              <a:rPr lang="uk-UA" b="0" dirty="0"/>
              <a:t>марними і він </a:t>
            </a:r>
            <a:r>
              <a:rPr lang="uk-UA" dirty="0"/>
              <a:t>зрікається гетьманської </a:t>
            </a:r>
            <a:r>
              <a:rPr lang="uk-UA" dirty="0" smtClean="0"/>
              <a:t>булави</a:t>
            </a:r>
          </a:p>
        </p:txBody>
      </p:sp>
    </p:spTree>
    <p:extLst>
      <p:ext uri="{BB962C8B-B14F-4D97-AF65-F5344CB8AC3E}">
        <p14:creationId xmlns:p14="http://schemas.microsoft.com/office/powerpoint/2010/main" val="24579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65527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447675"/>
            <a:r>
              <a:rPr lang="uk-UA" dirty="0" smtClean="0"/>
              <a:t>Почався поділ території України на </a:t>
            </a:r>
            <a:r>
              <a:rPr lang="uk-UA" dirty="0" smtClean="0">
                <a:solidFill>
                  <a:srgbClr val="0070C0"/>
                </a:solidFill>
              </a:rPr>
              <a:t>Правобережну,</a:t>
            </a:r>
            <a:r>
              <a:rPr lang="uk-UA" dirty="0" smtClean="0"/>
              <a:t> яка визнавала </a:t>
            </a:r>
            <a:r>
              <a:rPr lang="uk-UA" dirty="0" smtClean="0">
                <a:solidFill>
                  <a:srgbClr val="0070C0"/>
                </a:solidFill>
              </a:rPr>
              <a:t>польську владу</a:t>
            </a:r>
            <a:r>
              <a:rPr lang="uk-UA" dirty="0" smtClean="0"/>
              <a:t>, і </a:t>
            </a:r>
            <a:r>
              <a:rPr lang="uk-UA" dirty="0" smtClean="0">
                <a:solidFill>
                  <a:srgbClr val="00B050"/>
                </a:solidFill>
              </a:rPr>
              <a:t>Лівобережжя</a:t>
            </a:r>
            <a:r>
              <a:rPr lang="uk-UA" dirty="0" smtClean="0"/>
              <a:t>, під­владну </a:t>
            </a:r>
            <a:r>
              <a:rPr lang="uk-UA" dirty="0" smtClean="0">
                <a:solidFill>
                  <a:srgbClr val="00B050"/>
                </a:solidFill>
              </a:rPr>
              <a:t>Московській державі. </a:t>
            </a:r>
          </a:p>
          <a:p>
            <a:pPr indent="447675"/>
            <a:r>
              <a:rPr lang="uk-UA" dirty="0" smtClean="0"/>
              <a:t>В обох частинах Української держави </a:t>
            </a:r>
            <a:r>
              <a:rPr lang="uk-UA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1663 р</a:t>
            </a:r>
            <a:r>
              <a:rPr lang="uk-UA" dirty="0" smtClean="0"/>
              <a:t>. було встановлено окремі гетьманати: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u="sng" dirty="0" smtClean="0">
                <a:solidFill>
                  <a:srgbClr val="0070C0"/>
                </a:solidFill>
              </a:rPr>
              <a:t>на Правобережжі </a:t>
            </a:r>
            <a:r>
              <a:rPr lang="uk-UA" dirty="0" smtClean="0"/>
              <a:t>в січні 1663 р. козацька рада в Чигирині обрала гетьманом </a:t>
            </a:r>
            <a:r>
              <a:rPr lang="uk-UA" dirty="0" smtClean="0">
                <a:solidFill>
                  <a:srgbClr val="0070C0"/>
                </a:solidFill>
              </a:rPr>
              <a:t>Павла </a:t>
            </a:r>
            <a:r>
              <a:rPr lang="uk-UA" dirty="0" err="1" smtClean="0">
                <a:solidFill>
                  <a:srgbClr val="0070C0"/>
                </a:solidFill>
              </a:rPr>
              <a:t>Тетерю</a:t>
            </a:r>
            <a:r>
              <a:rPr lang="uk-UA" dirty="0" smtClean="0">
                <a:solidFill>
                  <a:srgbClr val="0070C0"/>
                </a:solidFill>
              </a:rPr>
              <a:t> (1663—1665 рр.),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u="sng" dirty="0" smtClean="0">
                <a:solidFill>
                  <a:srgbClr val="00B050"/>
                </a:solidFill>
              </a:rPr>
              <a:t>на Лівобережжі </a:t>
            </a:r>
            <a:r>
              <a:rPr lang="uk-UA" dirty="0" smtClean="0"/>
              <a:t>після короткого гетьма­нування Я. Сомка (1662 р.), якого не визнала Москва, 27 червня 1663 р. на Чорній раді в околицях міста Ніжина обрали гетьманом </a:t>
            </a:r>
            <a:r>
              <a:rPr lang="uk-UA" dirty="0" smtClean="0">
                <a:solidFill>
                  <a:srgbClr val="00B050"/>
                </a:solidFill>
              </a:rPr>
              <a:t>Івана Брюховецького (1663—1668 рр.).</a:t>
            </a:r>
          </a:p>
          <a:p>
            <a:pPr indent="355600"/>
            <a:r>
              <a:rPr lang="uk-UA" b="0" dirty="0" smtClean="0">
                <a:solidFill>
                  <a:schemeClr val="tx1"/>
                </a:solidFill>
              </a:rPr>
              <a:t>Отже, Україна </a:t>
            </a:r>
            <a:r>
              <a:rPr lang="uk-UA" b="0" dirty="0" err="1" smtClean="0">
                <a:solidFill>
                  <a:schemeClr val="tx1"/>
                </a:solidFill>
              </a:rPr>
              <a:t>розпалася</a:t>
            </a:r>
            <a:r>
              <a:rPr lang="uk-UA" b="0" dirty="0" smtClean="0">
                <a:solidFill>
                  <a:schemeClr val="tx1"/>
                </a:solidFill>
              </a:rPr>
              <a:t> на 2 частини з </a:t>
            </a:r>
            <a:r>
              <a:rPr lang="uk-UA" b="0" dirty="0" err="1" smtClean="0">
                <a:solidFill>
                  <a:srgbClr val="C00000"/>
                </a:solidFill>
              </a:rPr>
              <a:t>пртилежною</a:t>
            </a:r>
            <a:r>
              <a:rPr lang="uk-UA" b="0" dirty="0" smtClean="0">
                <a:solidFill>
                  <a:srgbClr val="C00000"/>
                </a:solidFill>
              </a:rPr>
              <a:t> політичною орієнтацією, </a:t>
            </a:r>
            <a:r>
              <a:rPr lang="uk-UA" b="0" dirty="0" smtClean="0">
                <a:solidFill>
                  <a:schemeClr val="tx1"/>
                </a:solidFill>
              </a:rPr>
              <a:t>на 2 держави, що боролися між собою: одна – на боці ПОЛЬЩІ,  інша – на боці МОСКВИ. Українська державність опинилася в стані глибокої кризи. </a:t>
            </a:r>
          </a:p>
          <a:p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95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784887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262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Гетьмани розділеної України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886453"/>
              </p:ext>
            </p:extLst>
          </p:nvPr>
        </p:nvGraphicFramePr>
        <p:xfrm>
          <a:off x="457200" y="1752600"/>
          <a:ext cx="7620000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10000"/>
                <a:gridCol w="3810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uk-UA" sz="2400" noProof="0" dirty="0" smtClean="0"/>
                    </a:p>
                    <a:p>
                      <a:pPr algn="ctr"/>
                      <a:r>
                        <a:rPr lang="uk-UA" sz="2400" noProof="0" dirty="0" smtClean="0">
                          <a:solidFill>
                            <a:srgbClr val="0070C0"/>
                          </a:solidFill>
                        </a:rPr>
                        <a:t>Правобережна Україна</a:t>
                      </a:r>
                    </a:p>
                    <a:p>
                      <a:pPr algn="ctr"/>
                      <a:r>
                        <a:rPr lang="uk-UA" sz="2400" noProof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uk-UA" sz="2400" noProof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2400" noProof="0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uk-UA" sz="2400" noProof="0" dirty="0" smtClean="0">
                          <a:solidFill>
                            <a:srgbClr val="00B050"/>
                          </a:solidFill>
                        </a:rPr>
                        <a:t>Лівобережна Україна </a:t>
                      </a:r>
                      <a:endParaRPr lang="uk-UA" sz="24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70C0"/>
                          </a:solidFill>
                        </a:rPr>
                        <a:t>Павло Тетеря 1663- 1665 </a:t>
                      </a:r>
                    </a:p>
                    <a:p>
                      <a:pPr algn="ctr"/>
                      <a:endParaRPr lang="uk-UA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uk-UA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B050"/>
                          </a:solidFill>
                        </a:rPr>
                        <a:t>Іван Брюховецький 1663- 1668 </a:t>
                      </a:r>
                      <a:endParaRPr lang="uk-UA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70C0"/>
                          </a:solidFill>
                        </a:rPr>
                        <a:t>Петро Дорошенко 1665- 1677 </a:t>
                      </a:r>
                    </a:p>
                    <a:p>
                      <a:pPr algn="ctr"/>
                      <a:endParaRPr lang="uk-UA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uk-UA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B050"/>
                          </a:solidFill>
                        </a:rPr>
                        <a:t>Дем'ян Многогрішний 1669- 1672 </a:t>
                      </a:r>
                      <a:endParaRPr lang="uk-UA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70C0"/>
                          </a:solidFill>
                        </a:rPr>
                        <a:t>Юрій Хмельницький 1677- 1681 </a:t>
                      </a:r>
                    </a:p>
                    <a:p>
                      <a:pPr algn="ctr"/>
                      <a:endParaRPr lang="uk-UA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B050"/>
                          </a:solidFill>
                        </a:rPr>
                        <a:t>Іван Самойлович 1672- 1687</a:t>
                      </a:r>
                    </a:p>
                    <a:p>
                      <a:pPr algn="ctr"/>
                      <a:endParaRPr lang="uk-UA" dirty="0" smtClean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uk-UA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3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664"/>
            <a:ext cx="8712968" cy="63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834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Гетьманування</a:t>
            </a:r>
            <a:r>
              <a:rPr lang="ru-RU" dirty="0"/>
              <a:t> Павла </a:t>
            </a:r>
            <a:r>
              <a:rPr lang="ru-RU" dirty="0" err="1"/>
              <a:t>Тетері</a:t>
            </a:r>
            <a:r>
              <a:rPr lang="ru-RU" dirty="0"/>
              <a:t> 1663-1665 </a:t>
            </a:r>
            <a:r>
              <a:rPr lang="ru-RU" dirty="0" err="1"/>
              <a:t>рр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496944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9750"/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Спираючись на підтримку </a:t>
            </a:r>
            <a:r>
              <a:rPr lang="uk-UA" sz="2400" b="1" dirty="0" smtClean="0">
                <a:solidFill>
                  <a:srgbClr val="0070C0"/>
                </a:solidFill>
                <a:latin typeface="Helvetica Neue"/>
              </a:rPr>
              <a:t>Польщі </a:t>
            </a:r>
            <a:r>
              <a:rPr lang="uk-UA" sz="2400" dirty="0" smtClean="0">
                <a:solidFill>
                  <a:srgbClr val="0070C0"/>
                </a:solidFill>
                <a:latin typeface="Helvetica Neue"/>
              </a:rPr>
              <a:t>Павло Тетеря </a:t>
            </a:r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сподівався поширити свою владу на Лівобережжя. </a:t>
            </a:r>
          </a:p>
          <a:p>
            <a:pPr indent="539750"/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Восени </a:t>
            </a:r>
            <a:r>
              <a:rPr lang="uk-UA" sz="2400" b="1" i="1" dirty="0" smtClean="0">
                <a:solidFill>
                  <a:srgbClr val="333333"/>
                </a:solidFill>
                <a:latin typeface="Helvetica Neue"/>
              </a:rPr>
              <a:t>1663 р.</a:t>
            </a:r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 розпочався похід на Лівобережну Україну за підтримки королівських військ. Але </a:t>
            </a:r>
            <a:r>
              <a:rPr lang="uk-UA" sz="2400" b="1" dirty="0" smtClean="0">
                <a:solidFill>
                  <a:srgbClr val="333333"/>
                </a:solidFill>
                <a:latin typeface="Helvetica Neue"/>
              </a:rPr>
              <a:t>він не приніс ніякого результату,</a:t>
            </a:r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 оскільки на Правобережжі розпочався </a:t>
            </a:r>
            <a:r>
              <a:rPr lang="uk-UA" sz="2400" dirty="0" err="1" smtClean="0">
                <a:solidFill>
                  <a:srgbClr val="333333"/>
                </a:solidFill>
                <a:latin typeface="Helvetica Neue"/>
              </a:rPr>
              <a:t>антигетьманський</a:t>
            </a:r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 виступ і Тетеря змушений був повернутись. Усі невдачі походу звалили на</a:t>
            </a:r>
            <a:r>
              <a:rPr lang="uk-UA" sz="2400" b="1" i="1" dirty="0" smtClean="0">
                <a:solidFill>
                  <a:srgbClr val="333333"/>
                </a:solidFill>
                <a:latin typeface="Helvetica Neue"/>
              </a:rPr>
              <a:t> Івана Богуна</a:t>
            </a:r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, якого звинуватили в таємних зв'язках з московським урядом та розстріляли. </a:t>
            </a:r>
            <a:r>
              <a:rPr lang="uk-UA" sz="2400" b="1" dirty="0" err="1" smtClean="0">
                <a:solidFill>
                  <a:srgbClr val="C00000"/>
                </a:solidFill>
                <a:latin typeface="Helvetica Neue"/>
              </a:rPr>
              <a:t>Антигетьманське</a:t>
            </a:r>
            <a:r>
              <a:rPr lang="uk-UA" sz="2400" b="1" dirty="0" smtClean="0">
                <a:solidFill>
                  <a:srgbClr val="C00000"/>
                </a:solidFill>
                <a:latin typeface="Helvetica Neue"/>
              </a:rPr>
              <a:t> повстання було спричинене поверненням польських порядків. </a:t>
            </a:r>
            <a:r>
              <a:rPr lang="uk-UA" sz="2400" dirty="0" smtClean="0">
                <a:solidFill>
                  <a:srgbClr val="333333"/>
                </a:solidFill>
                <a:latin typeface="Helvetica Neue"/>
              </a:rPr>
              <a:t>За таких складних умов у </a:t>
            </a:r>
            <a:r>
              <a:rPr lang="uk-UA" sz="2400" b="1" dirty="0" smtClean="0">
                <a:solidFill>
                  <a:srgbClr val="333333"/>
                </a:solidFill>
                <a:latin typeface="Helvetica Neue"/>
              </a:rPr>
              <a:t>липні 1665 р. Тетеря зрікся булави.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0181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Павло</a:t>
            </a:r>
            <a:r>
              <a:rPr lang="ru-RU" sz="2800" dirty="0"/>
              <a:t> Тетеря - </a:t>
            </a:r>
            <a:r>
              <a:rPr lang="ru-RU" sz="2800" dirty="0" err="1"/>
              <a:t>гетьман</a:t>
            </a:r>
            <a:r>
              <a:rPr lang="ru-RU" sz="2800" dirty="0"/>
              <a:t> </a:t>
            </a:r>
            <a:r>
              <a:rPr lang="ru-RU" sz="2800" dirty="0" err="1"/>
              <a:t>Правобережної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(1663 - 1665)</a:t>
            </a:r>
            <a:endParaRPr lang="uk-UA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8" y="2204864"/>
            <a:ext cx="273630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6313"/>
            <a:ext cx="2411338" cy="337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24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39136" cy="1371600"/>
          </a:xfrm>
        </p:spPr>
        <p:txBody>
          <a:bodyPr>
            <a:noAutofit/>
          </a:bodyPr>
          <a:lstStyle/>
          <a:p>
            <a:r>
              <a:rPr lang="uk-UA" sz="1800" dirty="0" smtClean="0"/>
              <a:t>Гетьманування Івана Брюховецького</a:t>
            </a:r>
            <a:br>
              <a:rPr lang="uk-UA" sz="1800" dirty="0" smtClean="0"/>
            </a:br>
            <a:r>
              <a:rPr lang="uk-UA" sz="1800" dirty="0" smtClean="0"/>
              <a:t>(1663-1668 </a:t>
            </a:r>
            <a:r>
              <a:rPr lang="uk-UA" sz="1800" dirty="0" err="1" smtClean="0"/>
              <a:t>pp</a:t>
            </a:r>
            <a:r>
              <a:rPr lang="uk-UA" sz="1800" dirty="0" smtClean="0"/>
              <a:t>.)</a:t>
            </a:r>
            <a:br>
              <a:rPr lang="uk-UA" sz="1800" dirty="0" smtClean="0"/>
            </a:br>
            <a:r>
              <a:rPr lang="uk-UA" sz="1800" dirty="0" smtClean="0"/>
              <a:t>Гетьман Лівобережної України, обраний на</a:t>
            </a:r>
            <a:br>
              <a:rPr lang="uk-UA" sz="1800" dirty="0" smtClean="0"/>
            </a:br>
            <a:r>
              <a:rPr lang="uk-UA" sz="1800" dirty="0" smtClean="0"/>
              <a:t>«Чорній раді»</a:t>
            </a:r>
            <a:endParaRPr lang="uk-UA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44824"/>
            <a:ext cx="8352928" cy="37548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sz="2000" dirty="0" smtClean="0"/>
              <a:t>Був </a:t>
            </a:r>
            <a:r>
              <a:rPr lang="uk-UA" sz="2000" dirty="0"/>
              <a:t>першим українським гетьманом, що </a:t>
            </a:r>
            <a:r>
              <a:rPr lang="uk-UA" sz="2000" dirty="0" smtClean="0"/>
              <a:t>відвідав Москву </a:t>
            </a:r>
            <a:r>
              <a:rPr lang="uk-UA" sz="2000" dirty="0"/>
              <a:t>і навіть одружився з московською </a:t>
            </a:r>
            <a:r>
              <a:rPr lang="uk-UA" sz="2000" dirty="0" err="1"/>
              <a:t>княжною</a:t>
            </a:r>
            <a:r>
              <a:rPr lang="uk-UA" sz="2000" dirty="0"/>
              <a:t>.</a:t>
            </a:r>
          </a:p>
          <a:p>
            <a:r>
              <a:rPr lang="uk-UA" sz="2000" dirty="0" smtClean="0"/>
              <a:t> </a:t>
            </a:r>
            <a:r>
              <a:rPr lang="uk-UA" sz="2000" dirty="0"/>
              <a:t>Уклав із </a:t>
            </a:r>
            <a:r>
              <a:rPr lang="uk-UA" sz="2000" dirty="0" smtClean="0"/>
              <a:t>Москвою </a:t>
            </a:r>
            <a:r>
              <a:rPr lang="uk-UA" sz="2000" b="1" u="sng" dirty="0" smtClean="0">
                <a:solidFill>
                  <a:schemeClr val="tx2"/>
                </a:solidFill>
              </a:rPr>
              <a:t>Батуринські статті (</a:t>
            </a:r>
            <a:r>
              <a:rPr lang="uk-UA" sz="2000" b="1" u="sng" dirty="0">
                <a:solidFill>
                  <a:schemeClr val="tx2"/>
                </a:solidFill>
              </a:rPr>
              <a:t>1663 р.): </a:t>
            </a:r>
            <a:endParaRPr lang="uk-UA" sz="2000" b="1" u="sng" dirty="0" smtClean="0">
              <a:solidFill>
                <a:schemeClr val="tx2"/>
              </a:solidFill>
            </a:endParaRPr>
          </a:p>
          <a:p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підтверджено </a:t>
            </a:r>
            <a:r>
              <a:rPr lang="uk-UA" sz="2000" dirty="0"/>
              <a:t>умови Березневих </a:t>
            </a:r>
            <a:r>
              <a:rPr lang="uk-UA" sz="2000" dirty="0" smtClean="0"/>
              <a:t>статей (</a:t>
            </a:r>
            <a:r>
              <a:rPr lang="uk-UA" sz="2000" dirty="0"/>
              <a:t>1654 р.) і Переяславських статей (1659 </a:t>
            </a:r>
            <a:r>
              <a:rPr lang="en-US" sz="2000" dirty="0"/>
              <a:t>p.);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Гетьманщина </a:t>
            </a:r>
            <a:r>
              <a:rPr lang="uk-UA" sz="2000" dirty="0"/>
              <a:t>забезпечує харчами </a:t>
            </a:r>
            <a:r>
              <a:rPr lang="uk-UA" sz="2000" dirty="0" smtClean="0"/>
              <a:t>московське військо </a:t>
            </a:r>
            <a:r>
              <a:rPr lang="uk-UA" sz="2000" dirty="0"/>
              <a:t>в Україні;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Україна </a:t>
            </a:r>
            <a:r>
              <a:rPr lang="uk-UA" sz="2000" dirty="0"/>
              <a:t>повертає московським поміщикам селян-утікачів;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 smtClean="0"/>
              <a:t>українським </a:t>
            </a:r>
            <a:r>
              <a:rPr lang="uk-UA" sz="2000" dirty="0"/>
              <a:t>купцям заборонено ввозити і </a:t>
            </a:r>
            <a:r>
              <a:rPr lang="uk-UA" sz="2000" dirty="0" smtClean="0"/>
              <a:t>продавати тютюн </a:t>
            </a:r>
            <a:r>
              <a:rPr lang="uk-UA" sz="2000" dirty="0"/>
              <a:t>і горілку в Московській державі</a:t>
            </a:r>
            <a:r>
              <a:rPr lang="uk-UA" sz="2000" dirty="0" smtClean="0"/>
              <a:t>, а </a:t>
            </a:r>
            <a:r>
              <a:rPr lang="uk-UA" sz="2000" dirty="0"/>
              <a:t>хліб — на Правобережжі й у </a:t>
            </a:r>
            <a:r>
              <a:rPr lang="uk-UA" sz="2000" dirty="0" smtClean="0"/>
              <a:t>Кримському ханстві</a:t>
            </a:r>
            <a:r>
              <a:rPr lang="uk-UA" sz="20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57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Іван</a:t>
            </a:r>
            <a:r>
              <a:rPr lang="ru-RU" sz="2800" dirty="0"/>
              <a:t> </a:t>
            </a:r>
            <a:r>
              <a:rPr lang="ru-RU" sz="2800" dirty="0" err="1"/>
              <a:t>Брюховецький</a:t>
            </a:r>
            <a:r>
              <a:rPr lang="ru-RU" sz="2800" dirty="0"/>
              <a:t> - </a:t>
            </a:r>
            <a:r>
              <a:rPr lang="ru-RU" sz="2800" dirty="0" err="1"/>
              <a:t>гетьман</a:t>
            </a:r>
            <a:r>
              <a:rPr lang="ru-RU" sz="2800" dirty="0"/>
              <a:t> </a:t>
            </a:r>
            <a:r>
              <a:rPr lang="ru-RU" sz="2800" dirty="0" err="1"/>
              <a:t>Лівобережної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(1663 - 1668)</a:t>
            </a:r>
            <a:endParaRPr lang="uk-UA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302433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312368" cy="366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02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44034"/>
          </a:xfrm>
        </p:spPr>
        <p:txBody>
          <a:bodyPr>
            <a:normAutofit fontScale="90000"/>
          </a:bodyPr>
          <a:lstStyle/>
          <a:p>
            <a:r>
              <a:rPr lang="uk-UA" dirty="0"/>
              <a:t>Основні дати: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uk-UA" dirty="0"/>
          </a:p>
          <a:p>
            <a:r>
              <a:rPr lang="uk-UA" dirty="0" smtClean="0"/>
              <a:t>. </a:t>
            </a:r>
            <a:endParaRPr lang="uk-UA" dirty="0"/>
          </a:p>
          <a:p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129707"/>
              </p:ext>
            </p:extLst>
          </p:nvPr>
        </p:nvGraphicFramePr>
        <p:xfrm>
          <a:off x="467544" y="1052737"/>
          <a:ext cx="8280920" cy="5089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5688632"/>
              </a:tblGrid>
              <a:tr h="583676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ДАТА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ПОДІЯ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56483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1658 р., </a:t>
                      </a:r>
                      <a:endParaRPr lang="uk-UA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вересень - укладення українсько-польського договору в Гадячі</a:t>
                      </a:r>
                      <a:endParaRPr lang="uk-UA" dirty="0"/>
                    </a:p>
                  </a:txBody>
                  <a:tcPr/>
                </a:tc>
              </a:tr>
              <a:tr h="445027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1659 р. -</a:t>
                      </a:r>
                      <a:endParaRPr lang="uk-UA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Конотопська битва.</a:t>
                      </a:r>
                      <a:endParaRPr lang="uk-UA" dirty="0"/>
                    </a:p>
                  </a:txBody>
                  <a:tcPr/>
                </a:tc>
              </a:tr>
              <a:tr h="778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1667 р., 30 січня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Андрусівське перемир`я між Москвою та Річчю Посполитою.</a:t>
                      </a:r>
                    </a:p>
                  </a:txBody>
                  <a:tcPr/>
                </a:tc>
              </a:tr>
              <a:tr h="7787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1669 </a:t>
                      </a:r>
                      <a:endParaRPr lang="uk-UA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Корсунська угода, визнання Правобережною Гетьманщиною протекторату Османської імперії</a:t>
                      </a:r>
                      <a:endParaRPr lang="uk-UA" dirty="0"/>
                    </a:p>
                  </a:txBody>
                  <a:tcPr/>
                </a:tc>
              </a:tr>
              <a:tr h="366696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1681 </a:t>
                      </a:r>
                      <a:endParaRPr lang="uk-UA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Бахчисарайський мирний договір</a:t>
                      </a:r>
                      <a:endParaRPr lang="uk-UA" dirty="0"/>
                    </a:p>
                  </a:txBody>
                  <a:tcPr/>
                </a:tc>
              </a:tr>
              <a:tr h="583676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1686</a:t>
                      </a:r>
                      <a:endParaRPr lang="uk-UA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«Вічний мир» між Московським царством і Річчю Посполитою</a:t>
                      </a:r>
                      <a:endParaRPr lang="uk-UA" dirty="0"/>
                    </a:p>
                  </a:txBody>
                  <a:tcPr/>
                </a:tc>
              </a:tr>
              <a:tr h="583676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1686</a:t>
                      </a:r>
                    </a:p>
                    <a:p>
                      <a:pPr algn="ctr"/>
                      <a:endParaRPr lang="uk-UA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підпорядкування Київської  митрополії Московському патріархату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2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044034"/>
          </a:xfrm>
        </p:spPr>
        <p:txBody>
          <a:bodyPr>
            <a:normAutofit fontScale="90000"/>
          </a:bodyPr>
          <a:lstStyle/>
          <a:p>
            <a:r>
              <a:rPr lang="uk-UA" dirty="0"/>
              <a:t>Московські статті (1665 р.)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61206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uk-UA" sz="2200" b="0" dirty="0" smtClean="0"/>
              <a:t>вже </a:t>
            </a:r>
            <a:r>
              <a:rPr lang="uk-UA" sz="2200" b="0" dirty="0"/>
              <a:t>у 1665 р. він уклав з Росією інший </a:t>
            </a:r>
            <a:r>
              <a:rPr lang="uk-UA" sz="2200" b="0" dirty="0" smtClean="0"/>
              <a:t>договір </a:t>
            </a:r>
            <a:r>
              <a:rPr lang="uk-UA" sz="2200" dirty="0" smtClean="0">
                <a:solidFill>
                  <a:srgbClr val="00B050"/>
                </a:solidFill>
              </a:rPr>
              <a:t>Московські </a:t>
            </a:r>
            <a:r>
              <a:rPr lang="uk-UA" sz="2200" dirty="0">
                <a:solidFill>
                  <a:srgbClr val="00B050"/>
                </a:solidFill>
              </a:rPr>
              <a:t>статті</a:t>
            </a:r>
            <a:r>
              <a:rPr lang="uk-UA" sz="2200" b="0" dirty="0"/>
              <a:t>, які значно обмежували автономію лівобережної Гетьманщини.</a:t>
            </a:r>
          </a:p>
          <a:p>
            <a:pPr algn="ctr"/>
            <a:r>
              <a:rPr lang="uk-UA" sz="2200" dirty="0" smtClean="0"/>
              <a:t>Московські статті (</a:t>
            </a:r>
            <a:r>
              <a:rPr lang="uk-UA" sz="2200" dirty="0"/>
              <a:t>1665 р.)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b="0" dirty="0" smtClean="0"/>
              <a:t>вибори </a:t>
            </a:r>
            <a:r>
              <a:rPr lang="uk-UA" sz="2200" b="0" dirty="0"/>
              <a:t>гетьмана відбувалися лише за згоди царя;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b="0" dirty="0"/>
              <a:t>московські залоги розташовувалися в усіх найбільших українських містах, а також у фортеці Кодак;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b="0" dirty="0"/>
              <a:t>податки збирали московські посадовці;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200" b="0" dirty="0"/>
              <a:t>митрополит української православної церкви призначався Москвою.</a:t>
            </a:r>
          </a:p>
          <a:p>
            <a:pPr indent="539750" algn="just"/>
            <a:r>
              <a:rPr lang="uk-UA" sz="2200" b="0" dirty="0"/>
              <a:t>За те, що </a:t>
            </a:r>
            <a:r>
              <a:rPr lang="uk-UA" sz="2200" b="0" dirty="0">
                <a:solidFill>
                  <a:srgbClr val="C00000"/>
                </a:solidFill>
              </a:rPr>
              <a:t>І. Брюховецький фактично «запродав» Україну Московському царству</a:t>
            </a:r>
            <a:r>
              <a:rPr lang="uk-UA" sz="2200" b="0" dirty="0"/>
              <a:t>, він отримав титул російського боярина та маєток</a:t>
            </a:r>
            <a:r>
              <a:rPr lang="uk-UA" sz="2200" b="0" dirty="0" smtClean="0"/>
              <a:t>. </a:t>
            </a:r>
          </a:p>
          <a:p>
            <a:pPr indent="539750" algn="just"/>
            <a:r>
              <a:rPr lang="uk-UA" sz="2200" dirty="0" smtClean="0"/>
              <a:t>Ці статті стали важливим ударом для української державності. Призвели до нових заворушень та повстань.</a:t>
            </a:r>
          </a:p>
          <a:p>
            <a:pPr indent="539750" algn="just"/>
            <a:endParaRPr lang="uk-UA" sz="2200" b="0" dirty="0"/>
          </a:p>
        </p:txBody>
      </p:sp>
    </p:spTree>
    <p:extLst>
      <p:ext uri="{BB962C8B-B14F-4D97-AF65-F5344CB8AC3E}">
        <p14:creationId xmlns:p14="http://schemas.microsoft.com/office/powerpoint/2010/main" val="4111932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54" y="260648"/>
            <a:ext cx="5791200" cy="648072"/>
          </a:xfrm>
        </p:spPr>
        <p:txBody>
          <a:bodyPr>
            <a:normAutofit/>
          </a:bodyPr>
          <a:lstStyle/>
          <a:p>
            <a:r>
              <a:rPr lang="uk-UA" sz="2400" b="1" cap="none" spc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Андрусівське перемир'я (1667р</a:t>
            </a:r>
            <a:r>
              <a:rPr lang="uk-UA" sz="2400" cap="none" spc="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.)</a:t>
            </a:r>
            <a:endParaRPr lang="uk-UA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8712968" cy="5847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sz="2200" dirty="0"/>
              <a:t>Підписав </a:t>
            </a:r>
            <a:r>
              <a:rPr lang="uk-UA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Андрусівське перемир'я (1667р</a:t>
            </a:r>
            <a:r>
              <a:rPr lang="uk-UA" sz="2200" dirty="0"/>
              <a:t>.) </a:t>
            </a:r>
            <a:r>
              <a:rPr lang="uk-UA" sz="2200" dirty="0" smtClean="0"/>
              <a:t>між Московською державою та Річчю Посполитою:</a:t>
            </a:r>
          </a:p>
          <a:p>
            <a:r>
              <a:rPr lang="uk-UA" sz="2200" dirty="0" smtClean="0"/>
              <a:t>— </a:t>
            </a:r>
            <a:r>
              <a:rPr lang="uk-UA" sz="2200" dirty="0" smtClean="0">
                <a:solidFill>
                  <a:srgbClr val="0070C0"/>
                </a:solidFill>
              </a:rPr>
              <a:t>Правобережна</a:t>
            </a:r>
            <a:r>
              <a:rPr lang="uk-UA" sz="2200" dirty="0" smtClean="0"/>
              <a:t> Україна відходила до </a:t>
            </a:r>
            <a:r>
              <a:rPr lang="uk-UA" sz="2200" dirty="0" smtClean="0">
                <a:solidFill>
                  <a:srgbClr val="0070C0"/>
                </a:solidFill>
              </a:rPr>
              <a:t>Польщі;</a:t>
            </a:r>
          </a:p>
          <a:p>
            <a:r>
              <a:rPr lang="uk-UA" sz="2200" dirty="0" smtClean="0"/>
              <a:t>— </a:t>
            </a:r>
            <a:r>
              <a:rPr lang="uk-UA" sz="2200" dirty="0" smtClean="0">
                <a:solidFill>
                  <a:srgbClr val="00B050"/>
                </a:solidFill>
              </a:rPr>
              <a:t>Лівобережна </a:t>
            </a:r>
            <a:r>
              <a:rPr lang="uk-UA" sz="2200" dirty="0" smtClean="0"/>
              <a:t>Україна залишалася за </a:t>
            </a:r>
            <a:r>
              <a:rPr lang="uk-UA" sz="2200" dirty="0" smtClean="0">
                <a:solidFill>
                  <a:srgbClr val="00B050"/>
                </a:solidFill>
              </a:rPr>
              <a:t>Московською державою</a:t>
            </a:r>
            <a:r>
              <a:rPr lang="uk-UA" sz="2200" dirty="0" smtClean="0"/>
              <a:t>;</a:t>
            </a:r>
          </a:p>
          <a:p>
            <a:r>
              <a:rPr lang="uk-UA" sz="2200" dirty="0" smtClean="0"/>
              <a:t>— </a:t>
            </a:r>
            <a:r>
              <a:rPr lang="uk-UA" sz="2200" b="1" dirty="0" smtClean="0"/>
              <a:t>Київ</a:t>
            </a:r>
            <a:r>
              <a:rPr lang="uk-UA" sz="2200" dirty="0" smtClean="0"/>
              <a:t> тимчасово контролював лівобережний гетьман, згодом це місто мало відійти до Польщі;</a:t>
            </a:r>
          </a:p>
          <a:p>
            <a:r>
              <a:rPr lang="uk-UA" sz="2200" dirty="0" smtClean="0"/>
              <a:t>— </a:t>
            </a:r>
            <a:r>
              <a:rPr lang="uk-UA" sz="2200" b="1" dirty="0" smtClean="0"/>
              <a:t>Запорозька Січ </a:t>
            </a:r>
            <a:r>
              <a:rPr lang="uk-UA" sz="2200" dirty="0" smtClean="0"/>
              <a:t>перебувала під спільним контролем обох держав. </a:t>
            </a:r>
          </a:p>
          <a:p>
            <a:r>
              <a:rPr lang="uk-UA" sz="2200" dirty="0" smtClean="0"/>
              <a:t>У </a:t>
            </a:r>
            <a:r>
              <a:rPr lang="uk-UA" sz="2200" b="1" dirty="0" smtClean="0"/>
              <a:t>1668p</a:t>
            </a:r>
            <a:r>
              <a:rPr lang="uk-UA" sz="2200" dirty="0" smtClean="0"/>
              <a:t>., Іван Брюховецький, побоюючись втратити гетьманство через загальне  незадоволення, </a:t>
            </a:r>
            <a:r>
              <a:rPr lang="uk-UA" sz="2200" b="1" dirty="0" smtClean="0"/>
              <a:t>заявив про вихід України з-під влади Москви і перехід під турецький протекторат, очолив антимосковське повстання</a:t>
            </a:r>
            <a:r>
              <a:rPr lang="uk-UA" sz="2200" dirty="0" smtClean="0"/>
              <a:t>;</a:t>
            </a:r>
          </a:p>
          <a:p>
            <a:r>
              <a:rPr lang="uk-UA" sz="2200" dirty="0" smtClean="0"/>
              <a:t>розпочав переговори з </a:t>
            </a:r>
            <a:r>
              <a:rPr lang="uk-UA" sz="2200" b="1" dirty="0" smtClean="0"/>
              <a:t>П. Дорошенком</a:t>
            </a:r>
            <a:r>
              <a:rPr lang="uk-UA" sz="2200" dirty="0" smtClean="0"/>
              <a:t>, правобережним гетьманом.</a:t>
            </a:r>
          </a:p>
          <a:p>
            <a:r>
              <a:rPr lang="uk-UA" sz="2200" dirty="0" smtClean="0"/>
              <a:t>Коли на Лівобережну Україну перейшли полки П. Дорошенка, лівобережні козаки виступили проти І. Брюховецького і вбили його. П. Дорошенко наказав поховати гетьмана з почестями.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2012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Андрусівське перемир'я (1667р.)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57363"/>
            <a:ext cx="7848872" cy="47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436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2079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739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784976" cy="66247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539750"/>
            <a:r>
              <a:rPr lang="uk-UA" dirty="0"/>
              <a:t> </a:t>
            </a:r>
            <a:r>
              <a:rPr lang="uk-UA" sz="2800" b="0" dirty="0" smtClean="0"/>
              <a:t>Таким </a:t>
            </a:r>
            <a:r>
              <a:rPr lang="uk-UA" sz="2800" b="0" dirty="0"/>
              <a:t>чином, Московське царство та Річ Посполита зовсім не враховуючи інтереси української сторони поділили між собою Україну</a:t>
            </a:r>
            <a:r>
              <a:rPr lang="uk-UA" sz="2800" b="0" dirty="0" smtClean="0"/>
              <a:t>.</a:t>
            </a:r>
          </a:p>
          <a:p>
            <a:pPr indent="625475"/>
            <a:r>
              <a:rPr lang="uk-UA" sz="2800" b="0" dirty="0" smtClean="0"/>
              <a:t>На підписання цієї угоди не запросили ні лівобережного гетьмана </a:t>
            </a:r>
            <a:r>
              <a:rPr lang="uk-UA" sz="2800" b="0" dirty="0" smtClean="0">
                <a:solidFill>
                  <a:srgbClr val="0070C0"/>
                </a:solidFill>
              </a:rPr>
              <a:t>І. Брюховецького</a:t>
            </a:r>
            <a:r>
              <a:rPr lang="uk-UA" sz="2800" b="0" dirty="0" smtClean="0"/>
              <a:t>, ні новообраного гетьмана Правобережної України    </a:t>
            </a:r>
            <a:r>
              <a:rPr lang="uk-UA" sz="2800" b="0" dirty="0" smtClean="0">
                <a:solidFill>
                  <a:srgbClr val="00B050"/>
                </a:solidFill>
              </a:rPr>
              <a:t>П. Дорошенка</a:t>
            </a:r>
            <a:r>
              <a:rPr lang="uk-UA" sz="2800" b="0" dirty="0" smtClean="0"/>
              <a:t>.</a:t>
            </a:r>
          </a:p>
          <a:p>
            <a:r>
              <a:rPr lang="uk-UA" dirty="0" smtClean="0"/>
              <a:t>	</a:t>
            </a:r>
            <a:r>
              <a:rPr lang="uk-UA" sz="2400" dirty="0" smtClean="0"/>
              <a:t>Це </a:t>
            </a:r>
            <a:r>
              <a:rPr lang="uk-UA" sz="2400" dirty="0"/>
              <a:t>викликало обурення П. Дорошенка, який у зовнішньополітичній діяльності починає орієнтуватися на </a:t>
            </a:r>
            <a:r>
              <a:rPr lang="uk-UA" sz="2400" dirty="0">
                <a:solidFill>
                  <a:srgbClr val="CC0066"/>
                </a:solidFill>
              </a:rPr>
              <a:t>Туреччину (Османську імперію).</a:t>
            </a:r>
          </a:p>
        </p:txBody>
      </p:sp>
    </p:spTree>
    <p:extLst>
      <p:ext uri="{BB962C8B-B14F-4D97-AF65-F5344CB8AC3E}">
        <p14:creationId xmlns:p14="http://schemas.microsoft.com/office/powerpoint/2010/main" val="245231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699" y="188640"/>
            <a:ext cx="8219256" cy="972026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Петро </a:t>
            </a:r>
            <a:r>
              <a:rPr lang="ru-RU" sz="2400" dirty="0"/>
              <a:t>Дорошенко - </a:t>
            </a:r>
            <a:r>
              <a:rPr lang="ru-RU" sz="2400" dirty="0" err="1"/>
              <a:t>гетьман</a:t>
            </a:r>
            <a:r>
              <a:rPr lang="ru-RU" sz="2400" dirty="0"/>
              <a:t> </a:t>
            </a:r>
            <a:r>
              <a:rPr lang="ru-RU" sz="2400" dirty="0" err="1"/>
              <a:t>Правобережної</a:t>
            </a:r>
            <a:r>
              <a:rPr lang="ru-RU" sz="2400" dirty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– </a:t>
            </a:r>
            <a:r>
              <a:rPr lang="ru-RU" sz="2400" i="1" dirty="0" smtClean="0"/>
              <a:t>«</a:t>
            </a:r>
            <a:r>
              <a:rPr lang="ru-RU" sz="2400" i="1" dirty="0" err="1" smtClean="0"/>
              <a:t>Сонце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Руїни</a:t>
            </a:r>
            <a:r>
              <a:rPr lang="ru-RU" sz="2400" i="1" dirty="0" smtClean="0"/>
              <a:t>»</a:t>
            </a:r>
            <a:br>
              <a:rPr lang="ru-RU" sz="2400" i="1" dirty="0" smtClean="0"/>
            </a:br>
            <a:r>
              <a:rPr lang="ru-RU" sz="2400" dirty="0" smtClean="0"/>
              <a:t> </a:t>
            </a:r>
            <a:r>
              <a:rPr lang="ru-RU" sz="2400" dirty="0"/>
              <a:t>(1665 </a:t>
            </a:r>
            <a:r>
              <a:rPr lang="ru-RU" sz="2400" dirty="0" smtClean="0"/>
              <a:t>– 1676)  «»</a:t>
            </a:r>
            <a:endParaRPr lang="uk-UA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10757" cy="444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60489"/>
            <a:ext cx="374441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5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00018"/>
          </a:xfrm>
        </p:spPr>
        <p:txBody>
          <a:bodyPr/>
          <a:lstStyle/>
          <a:p>
            <a:r>
              <a:rPr lang="uk-UA" dirty="0" smtClean="0"/>
              <a:t>Петро </a:t>
            </a:r>
            <a:r>
              <a:rPr lang="uk-UA" dirty="0" err="1" smtClean="0"/>
              <a:t>дорошенко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5472608"/>
          </a:xfrm>
        </p:spPr>
        <p:txBody>
          <a:bodyPr>
            <a:normAutofit lnSpcReduction="10000"/>
          </a:bodyPr>
          <a:lstStyle/>
          <a:p>
            <a:pPr indent="539750"/>
            <a:r>
              <a:rPr lang="uk-UA" sz="2200" b="0" dirty="0" smtClean="0"/>
              <a:t>Визначний український військовий, політичний і державний діяч. Гетьман Війська Запорозького Правобережної України (1665-1676), очільник Гетьманщини (1668 - 1670). Козацький полковник, один із найближчих соратників Б. Хмельницького. </a:t>
            </a:r>
          </a:p>
          <a:p>
            <a:pPr indent="539750"/>
            <a:r>
              <a:rPr lang="uk-UA" sz="2200" dirty="0" smtClean="0"/>
              <a:t>У 1668 р. </a:t>
            </a:r>
            <a:r>
              <a:rPr lang="uk-UA" sz="2200" b="0" dirty="0" smtClean="0"/>
              <a:t>домігся возз'єднання Української козацької держави і був обраний її гетьманом. В умовах загострення боротьби з Річчю Посполитою і Московською державою у </a:t>
            </a:r>
            <a:r>
              <a:rPr lang="uk-UA" sz="2200" dirty="0" smtClean="0">
                <a:solidFill>
                  <a:srgbClr val="CC0066"/>
                </a:solidFill>
              </a:rPr>
              <a:t>1669 році прийняв протекторат Османської імперії</a:t>
            </a:r>
            <a:r>
              <a:rPr lang="uk-UA" sz="2200" b="0" dirty="0" smtClean="0"/>
              <a:t>, через це Правобережжя стало ареною виснажливої війни польської, московської й </a:t>
            </a:r>
            <a:r>
              <a:rPr lang="uk-UA" sz="2200" b="0" dirty="0" err="1" smtClean="0"/>
              <a:t>турецько</a:t>
            </a:r>
            <a:r>
              <a:rPr lang="uk-UA" sz="2200" b="0" dirty="0" smtClean="0"/>
              <a:t>-татарської армії. У цій ситуації Дорошенко зрікся влади.</a:t>
            </a:r>
            <a:r>
              <a:rPr lang="uk-UA" sz="2200" b="0" dirty="0"/>
              <a:t> </a:t>
            </a:r>
            <a:endParaRPr lang="uk-UA" sz="2200" b="0" dirty="0" smtClean="0"/>
          </a:p>
          <a:p>
            <a:pPr indent="539750"/>
            <a:r>
              <a:rPr lang="uk-UA" sz="2200" b="0" dirty="0" smtClean="0"/>
              <a:t>Гетьманування</a:t>
            </a:r>
            <a:r>
              <a:rPr lang="uk-UA" sz="2200" b="0" dirty="0"/>
              <a:t>, котре припало на добу Руїни, провів у постійних війнах, як з зовнішніми так і внутрішніми супротивниками</a:t>
            </a:r>
            <a:r>
              <a:rPr lang="uk-UA" sz="2200" dirty="0"/>
              <a:t>. </a:t>
            </a:r>
          </a:p>
          <a:p>
            <a:pPr indent="539750"/>
            <a:endParaRPr lang="uk-UA" sz="2200" b="0" dirty="0" smtClean="0"/>
          </a:p>
          <a:p>
            <a:pPr indent="539750"/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3006486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Петро </a:t>
            </a:r>
            <a:r>
              <a:rPr lang="uk-UA" dirty="0"/>
              <a:t>Дорошенко (1665—1676 рр.).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208912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9750"/>
            <a:r>
              <a:rPr lang="uk-UA" sz="2000" dirty="0" smtClean="0"/>
              <a:t>Становище, що склалося після укладення Андрусівського перемир'я, вима­гало від українства </a:t>
            </a:r>
            <a:r>
              <a:rPr lang="uk-UA" sz="2000" b="1" dirty="0" smtClean="0"/>
              <a:t>згуртованості у відстоюванні власних інтересів</a:t>
            </a:r>
            <a:r>
              <a:rPr lang="uk-UA" sz="2000" dirty="0" smtClean="0"/>
              <a:t>. Для проведення такої лінії потрібна була сильна особистість. Такою особистістю став гетьман </a:t>
            </a:r>
          </a:p>
          <a:p>
            <a:r>
              <a:rPr lang="uk-UA" sz="2000" b="1" dirty="0" smtClean="0"/>
              <a:t>П. Дорошенко (1665—1676 рр.). </a:t>
            </a:r>
            <a:r>
              <a:rPr lang="uk-UA" sz="2000" dirty="0" smtClean="0"/>
              <a:t>Він зумів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/>
              <a:t>приборкати анархію, що панувала на Правобережжі,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 smtClean="0"/>
              <a:t>відновити діяль­ність органів влади і зміцнити свою владу. </a:t>
            </a:r>
          </a:p>
          <a:p>
            <a:pPr indent="539750"/>
            <a:r>
              <a:rPr lang="uk-UA" sz="2000" dirty="0" smtClean="0"/>
              <a:t>Своїм першочерговим завданням П. Дорошенко вважав </a:t>
            </a:r>
            <a:r>
              <a:rPr lang="uk-UA" sz="2000" b="1" dirty="0" smtClean="0"/>
              <a:t>об'єднання двох частин України. В 1668 </a:t>
            </a:r>
            <a:r>
              <a:rPr lang="uk-UA" sz="2000" dirty="0" smtClean="0"/>
              <a:t>р. після успішного антимосковського повстання на Лівобережжі </a:t>
            </a:r>
            <a:r>
              <a:rPr lang="uk-UA" sz="2000" b="1" dirty="0" smtClean="0"/>
              <a:t>Дорошенка було оголошено гетьманом обох боків Дніпра.</a:t>
            </a:r>
          </a:p>
          <a:p>
            <a:pPr indent="539750"/>
            <a:r>
              <a:rPr lang="uk-UA" sz="2000" dirty="0" smtClean="0"/>
              <a:t>Для організації опору Польщі Дорошенко був змушений повернутися на Правобережжя, залишивши на </a:t>
            </a:r>
            <a:r>
              <a:rPr lang="uk-UA" sz="2000" b="1" dirty="0" smtClean="0">
                <a:solidFill>
                  <a:srgbClr val="00B050"/>
                </a:solidFill>
              </a:rPr>
              <a:t>Лівобережжі </a:t>
            </a:r>
            <a:r>
              <a:rPr lang="uk-UA" sz="2000" dirty="0" smtClean="0"/>
              <a:t>наказним гетьманом </a:t>
            </a:r>
            <a:r>
              <a:rPr lang="uk-UA" sz="2000" b="1" dirty="0" smtClean="0">
                <a:solidFill>
                  <a:srgbClr val="00B050"/>
                </a:solidFill>
              </a:rPr>
              <a:t>Дем'яна Многогрішного</a:t>
            </a:r>
            <a:endParaRPr lang="uk-UA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Петро Дорошенко (1665—1676 рр.).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452438"/>
            <a:r>
              <a:rPr lang="uk-UA" b="0" dirty="0" smtClean="0"/>
              <a:t>Але </a:t>
            </a:r>
            <a:r>
              <a:rPr lang="uk-UA" dirty="0" smtClean="0"/>
              <a:t>Росія і Річ Посполита</a:t>
            </a:r>
            <a:r>
              <a:rPr lang="uk-UA" b="0" dirty="0" smtClean="0"/>
              <a:t>, не бажаючи втрачати свою присутність в Україні, </a:t>
            </a:r>
            <a:r>
              <a:rPr lang="uk-UA" dirty="0" smtClean="0"/>
              <a:t>виступили проти її возз’єднання в єдину державу</a:t>
            </a:r>
            <a:r>
              <a:rPr lang="uk-UA" b="0" dirty="0" smtClean="0"/>
              <a:t>. Гетьману довелося вести війну на два фронти. До того ж </a:t>
            </a:r>
            <a:r>
              <a:rPr lang="uk-UA" dirty="0" smtClean="0"/>
              <a:t>ворожу позицію щодо нього зайняли і запорожці</a:t>
            </a:r>
            <a:r>
              <a:rPr lang="uk-UA" b="0" dirty="0" smtClean="0"/>
              <a:t>. Вони висунули своїх кандидатів на посаду гетьмана – спочатку П. </a:t>
            </a:r>
            <a:r>
              <a:rPr lang="uk-UA" dirty="0" smtClean="0"/>
              <a:t>Сухові</a:t>
            </a:r>
            <a:r>
              <a:rPr lang="uk-UA" b="0" dirty="0" smtClean="0"/>
              <a:t>я, якого підтримували татари, а </a:t>
            </a:r>
            <a:r>
              <a:rPr lang="uk-UA" dirty="0" smtClean="0"/>
              <a:t>потім М. Ханенка</a:t>
            </a:r>
            <a:r>
              <a:rPr lang="uk-UA" b="0" dirty="0" smtClean="0"/>
              <a:t> (1669-1674), якого визнала Польща</a:t>
            </a:r>
            <a:r>
              <a:rPr lang="uk-UA" dirty="0" smtClean="0"/>
              <a:t>. </a:t>
            </a:r>
            <a:r>
              <a:rPr lang="uk-UA" dirty="0" smtClean="0">
                <a:solidFill>
                  <a:srgbClr val="00B050"/>
                </a:solidFill>
              </a:rPr>
              <a:t>А наказний (тимчасовий) гетьман Лівобережжя Д. Многогрішний переходить на бік Росії</a:t>
            </a:r>
            <a:r>
              <a:rPr lang="uk-UA" b="0" dirty="0" smtClean="0">
                <a:solidFill>
                  <a:srgbClr val="00B050"/>
                </a:solidFill>
              </a:rPr>
              <a:t>. </a:t>
            </a:r>
            <a:r>
              <a:rPr lang="uk-UA" b="0" dirty="0" smtClean="0">
                <a:solidFill>
                  <a:schemeClr val="tx1"/>
                </a:solidFill>
              </a:rPr>
              <a:t>На старшинській раді в грудні 1668 р. він був проголошеній новим лівобережним гетьманом (1668-1672). </a:t>
            </a:r>
            <a:r>
              <a:rPr lang="uk-UA" dirty="0" smtClean="0">
                <a:solidFill>
                  <a:schemeClr val="tx1"/>
                </a:solidFill>
              </a:rPr>
              <a:t>Козацька Україна знову розкололась на два гетьманства.</a:t>
            </a:r>
          </a:p>
        </p:txBody>
      </p:sp>
    </p:spTree>
    <p:extLst>
      <p:ext uri="{BB962C8B-B14F-4D97-AF65-F5344CB8AC3E}">
        <p14:creationId xmlns:p14="http://schemas.microsoft.com/office/powerpoint/2010/main" val="3002104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Петро Дорошенко (1665—1676 рр.).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1600" dirty="0">
                <a:solidFill>
                  <a:srgbClr val="CC0066"/>
                </a:solidFill>
              </a:rPr>
              <a:t>У 1669 р. П. Дорошенко укладає союзний договір з Туреччиною (Корсунські статті</a:t>
            </a:r>
            <a:r>
              <a:rPr lang="uk-UA" sz="1600" b="0" dirty="0">
                <a:solidFill>
                  <a:srgbClr val="CC0066"/>
                </a:solidFill>
              </a:rPr>
              <a:t>) </a:t>
            </a:r>
            <a:r>
              <a:rPr lang="uk-UA" sz="1600" b="0" dirty="0"/>
              <a:t>і переходить під протекторат турецького султана. Дорошенко отримав від османського  султана </a:t>
            </a:r>
            <a:r>
              <a:rPr lang="uk-UA" sz="1600" b="0" dirty="0" err="1"/>
              <a:t>Мехмеда</a:t>
            </a:r>
            <a:r>
              <a:rPr lang="uk-UA" sz="1600" b="0" dirty="0"/>
              <a:t> </a:t>
            </a:r>
            <a:r>
              <a:rPr lang="en-US" sz="1600" b="0" dirty="0"/>
              <a:t>IV </a:t>
            </a:r>
            <a:r>
              <a:rPr lang="uk-UA" sz="1600" b="0" dirty="0"/>
              <a:t>титул  бея  українського  </a:t>
            </a:r>
            <a:r>
              <a:rPr lang="uk-UA" sz="1600" dirty="0"/>
              <a:t>санджаку (області)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600" b="0" dirty="0" smtClean="0"/>
              <a:t>територія </a:t>
            </a:r>
            <a:r>
              <a:rPr lang="uk-UA" sz="1600" b="0" dirty="0"/>
              <a:t>Української держави мала охоплювати землі від Перемишля до Путивля;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600" b="0" dirty="0"/>
              <a:t>підтверджувалося право вільного вибору гетьмана, який обирався довічно;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600" b="0" dirty="0" smtClean="0"/>
              <a:t>українське </a:t>
            </a:r>
            <a:r>
              <a:rPr lang="uk-UA" sz="1600" b="0" dirty="0"/>
              <a:t>населення звільнялося від сплати податків і данини на користь османської казни;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600" b="0" dirty="0"/>
              <a:t>на українських землях османи і татари не мали права споруджувати мечеті і брати ясир;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600" b="0" dirty="0"/>
              <a:t>Османська імперія і Кримське ханство не повинні були укладати мирних договорів з Річчю Посполитою і Московією без згоди гетьмана</a:t>
            </a:r>
            <a:r>
              <a:rPr lang="uk-UA" sz="1600" b="0" dirty="0" smtClean="0"/>
              <a:t>;</a:t>
            </a:r>
            <a:endParaRPr lang="uk-UA" sz="1600" b="0" dirty="0"/>
          </a:p>
        </p:txBody>
      </p:sp>
    </p:spTree>
    <p:extLst>
      <p:ext uri="{BB962C8B-B14F-4D97-AF65-F5344CB8AC3E}">
        <p14:creationId xmlns:p14="http://schemas.microsoft.com/office/powerpoint/2010/main" val="4174876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Поняття 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067813"/>
              </p:ext>
            </p:extLst>
          </p:nvPr>
        </p:nvGraphicFramePr>
        <p:xfrm>
          <a:off x="457200" y="1752600"/>
          <a:ext cx="8435280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3395"/>
                <a:gridCol w="6191885"/>
              </a:tblGrid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«Руїна</a:t>
                      </a:r>
                      <a:r>
                        <a:rPr lang="uk-UA" b="1" baseline="0" dirty="0" smtClean="0"/>
                        <a:t> </a:t>
                      </a:r>
                      <a:r>
                        <a:rPr lang="uk-UA" b="1" dirty="0" smtClean="0"/>
                        <a:t>»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Період від смерті Богдана Хмельницького до початку гетьманування Івана Мазепи.</a:t>
                      </a:r>
                      <a:endParaRPr lang="uk-UA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ВЕЛИКИЙ ЗГІН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Заходи, проведені </a:t>
                      </a:r>
                      <a:r>
                        <a:rPr lang="uk-UA" dirty="0" err="1" smtClean="0"/>
                        <a:t>І.Самойловичем</a:t>
                      </a:r>
                      <a:r>
                        <a:rPr lang="uk-UA" dirty="0" smtClean="0"/>
                        <a:t> в 1678-1679 </a:t>
                      </a:r>
                      <a:r>
                        <a:rPr lang="uk-UA" dirty="0" err="1" smtClean="0"/>
                        <a:t>рр</a:t>
                      </a:r>
                      <a:r>
                        <a:rPr lang="uk-UA" dirty="0" smtClean="0"/>
                        <a:t>, передбачали примусове</a:t>
                      </a:r>
                      <a:r>
                        <a:rPr lang="uk-UA" baseline="0" dirty="0" smtClean="0"/>
                        <a:t> переселення населення з Правобережної України на Лівобережну, з метою підірвати економіку на території, яка перебувала під владою Петра Дорошенка. 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«Чигиринські походи»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 smtClean="0"/>
                        <a:t>воєн ні дії Туреччини з метою загарбання Правобережної України. У центрі турецьких зусиль було здобуття гетьманської столиці Чигирина (звідки й назва всієї кампанії). Як наслідок, під час обох Чигиринських походів Туреччина спромоглася зруйнувати гетьманську столицю, але змушена була назавжди припинити завойовницькі походи в Україну.</a:t>
                      </a:r>
                      <a:endParaRPr lang="uk-UA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681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0" dirty="0" smtClean="0"/>
              <a:t>Не все козацтво сприймає позитивно рішення, щодо протекторату Османської імперії. </a:t>
            </a:r>
            <a:r>
              <a:rPr lang="uk-UA" dirty="0" smtClean="0"/>
              <a:t>Запорозькі козаки засудили таке рішення старшини.</a:t>
            </a:r>
          </a:p>
          <a:p>
            <a:r>
              <a:rPr lang="uk-UA" dirty="0" smtClean="0"/>
              <a:t>Правобережна Україна розколюється ще на 2 частини</a:t>
            </a:r>
            <a:r>
              <a:rPr lang="uk-UA" b="0" dirty="0" smtClean="0"/>
              <a:t>. </a:t>
            </a:r>
          </a:p>
          <a:p>
            <a:r>
              <a:rPr lang="uk-UA" b="0" dirty="0" smtClean="0"/>
              <a:t>На північній частині Правобережної України гетьманом обрано </a:t>
            </a:r>
            <a:r>
              <a:rPr lang="uk-UA" dirty="0" err="1" smtClean="0"/>
              <a:t>М.Ханенка</a:t>
            </a:r>
            <a:r>
              <a:rPr lang="uk-UA" b="0" dirty="0" smtClean="0"/>
              <a:t>.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Відтепер</a:t>
            </a:r>
            <a:r>
              <a:rPr lang="ru-RU" dirty="0" smtClean="0">
                <a:solidFill>
                  <a:srgbClr val="C00000"/>
                </a:solidFill>
              </a:rPr>
              <a:t> в  </a:t>
            </a:r>
            <a:r>
              <a:rPr lang="ru-RU" dirty="0" err="1">
                <a:solidFill>
                  <a:srgbClr val="C00000"/>
                </a:solidFill>
              </a:rPr>
              <a:t>Україні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одночасно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перебувало</a:t>
            </a:r>
            <a:r>
              <a:rPr lang="ru-RU" dirty="0">
                <a:solidFill>
                  <a:srgbClr val="C00000"/>
                </a:solidFill>
              </a:rPr>
              <a:t>  три </a:t>
            </a:r>
            <a:r>
              <a:rPr lang="ru-RU" dirty="0" err="1">
                <a:solidFill>
                  <a:srgbClr val="C00000"/>
                </a:solidFill>
              </a:rPr>
              <a:t>гетьмана</a:t>
            </a:r>
            <a:r>
              <a:rPr lang="ru-RU" dirty="0">
                <a:solidFill>
                  <a:srgbClr val="C00000"/>
                </a:solidFill>
              </a:rPr>
              <a:t>:</a:t>
            </a:r>
          </a:p>
          <a:p>
            <a:r>
              <a:rPr lang="ru-RU" dirty="0">
                <a:solidFill>
                  <a:srgbClr val="C00000"/>
                </a:solidFill>
              </a:rPr>
              <a:t>П. Дорошенко,</a:t>
            </a:r>
          </a:p>
          <a:p>
            <a:r>
              <a:rPr lang="ru-RU" dirty="0">
                <a:solidFill>
                  <a:srgbClr val="C00000"/>
                </a:solidFill>
              </a:rPr>
              <a:t>Д. </a:t>
            </a:r>
            <a:r>
              <a:rPr lang="ru-RU" dirty="0" err="1">
                <a:solidFill>
                  <a:srgbClr val="C00000"/>
                </a:solidFill>
              </a:rPr>
              <a:t>Многогрішний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М. Ханенко.</a:t>
            </a:r>
          </a:p>
          <a:p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4004437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Петро Дорошенко (1665—1676 рр.).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uk-UA" sz="2400" dirty="0"/>
              <a:t>Об’єднані козацько-турецькі війська здійснюють похід на Правобережжя проти поляків</a:t>
            </a:r>
            <a:r>
              <a:rPr lang="uk-UA" sz="2400" dirty="0" smtClean="0"/>
              <a:t>.</a:t>
            </a:r>
          </a:p>
          <a:p>
            <a:r>
              <a:rPr lang="uk-UA" sz="2400" dirty="0"/>
              <a:t>Завдані поразки змусили </a:t>
            </a:r>
            <a:r>
              <a:rPr lang="uk-UA" sz="2400" u="sng" dirty="0">
                <a:solidFill>
                  <a:srgbClr val="FF0000"/>
                </a:solidFill>
              </a:rPr>
              <a:t>поляків</a:t>
            </a:r>
            <a:r>
              <a:rPr lang="uk-UA" sz="2400" dirty="0">
                <a:solidFill>
                  <a:srgbClr val="FF0000"/>
                </a:solidFill>
              </a:rPr>
              <a:t> у жовтні 1672 р. підписати з </a:t>
            </a:r>
            <a:r>
              <a:rPr lang="uk-UA" sz="2400" u="sng" dirty="0">
                <a:solidFill>
                  <a:srgbClr val="FF0000"/>
                </a:solidFill>
              </a:rPr>
              <a:t>Туреччиною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i="1" dirty="0">
                <a:solidFill>
                  <a:srgbClr val="CC0066"/>
                </a:solidFill>
              </a:rPr>
              <a:t>Бучацький мирний договір </a:t>
            </a:r>
            <a:r>
              <a:rPr lang="uk-UA" sz="2400" dirty="0">
                <a:solidFill>
                  <a:srgbClr val="FF0000"/>
                </a:solidFill>
              </a:rPr>
              <a:t>, за яким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Річ Посполита визнавала існування Української козацької держави під протек­торатом турецького султана в межах Брацлавщини і Південної Київщини.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Східне Поділля переходило до Туреччини, а решта Правобережжя залишалася під владою поляків.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Польща зобов'язувалася сплачувати данину. 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17687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16042"/>
          </a:xfrm>
        </p:spPr>
        <p:txBody>
          <a:bodyPr>
            <a:normAutofit/>
          </a:bodyPr>
          <a:lstStyle/>
          <a:p>
            <a:r>
              <a:rPr lang="uk-UA" sz="2800" dirty="0"/>
              <a:t>Бучацький мирний договір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784976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9750"/>
            <a:r>
              <a:rPr lang="uk-UA" sz="2400" b="1" i="1" dirty="0" smtClean="0">
                <a:solidFill>
                  <a:srgbClr val="FF0000"/>
                </a:solidFill>
              </a:rPr>
              <a:t>Бучацький мир </a:t>
            </a:r>
            <a:r>
              <a:rPr lang="uk-UA" sz="2400" b="1" i="1" dirty="0" smtClean="0"/>
              <a:t>засвідчив помилковість політики П. Дорошенка, який у боротьбі за об'єднання України сподівався на допомогу </a:t>
            </a:r>
            <a:r>
              <a:rPr lang="uk-UA" sz="2400" b="1" i="1" dirty="0" smtClean="0">
                <a:solidFill>
                  <a:srgbClr val="CC0066"/>
                </a:solidFill>
              </a:rPr>
              <a:t>Туреччини. </a:t>
            </a:r>
          </a:p>
          <a:p>
            <a:pPr indent="539750"/>
            <a:r>
              <a:rPr lang="uk-UA" sz="2400" b="1" dirty="0" smtClean="0"/>
              <a:t>Московська держава сприйняла Бучацький договір як зречення Речі Посполитої й наприкінці 1673 р. розпочала воєнні дії проти П. Дорошенка</a:t>
            </a:r>
          </a:p>
          <a:p>
            <a:pPr indent="539750"/>
            <a:r>
              <a:rPr lang="uk-UA" sz="2400" dirty="0" smtClean="0">
                <a:solidFill>
                  <a:srgbClr val="C00000"/>
                </a:solidFill>
              </a:rPr>
              <a:t>П. Дорошенко опинився в скрутному становищі. Його влада поширювалася лише на Чигирин та його околиці</a:t>
            </a:r>
            <a:r>
              <a:rPr lang="uk-UA" sz="2400" dirty="0" smtClean="0"/>
              <a:t>. У вересні 1676 р ., коли московська армія оточила Чигирин, </a:t>
            </a:r>
            <a:r>
              <a:rPr lang="uk-UA" sz="2400" dirty="0" smtClean="0">
                <a:solidFill>
                  <a:srgbClr val="FF0000"/>
                </a:solidFill>
              </a:rPr>
              <a:t>П. До­рошенко, щоб уникнути кровопролиття, поклав перед брамою булаву і склав присягу царю. </a:t>
            </a:r>
          </a:p>
          <a:p>
            <a:pPr indent="539750"/>
            <a:r>
              <a:rPr lang="uk-UA" sz="2400" dirty="0" smtClean="0"/>
              <a:t>Зі </a:t>
            </a:r>
            <a:r>
              <a:rPr lang="uk-UA" sz="2400" dirty="0"/>
              <a:t>зреченням гетьмана П. Дорошенка, на думку істориків </a:t>
            </a:r>
            <a:r>
              <a:rPr lang="uk-UA" sz="2400" dirty="0" err="1"/>
              <a:t>В.Смолія</a:t>
            </a:r>
            <a:r>
              <a:rPr lang="uk-UA" sz="2400" dirty="0"/>
              <a:t> і </a:t>
            </a:r>
            <a:r>
              <a:rPr lang="uk-UA" sz="2400" dirty="0" err="1"/>
              <a:t>В.Степанкова</a:t>
            </a:r>
            <a:r>
              <a:rPr lang="uk-UA" sz="2400" dirty="0"/>
              <a:t>, </a:t>
            </a:r>
            <a:r>
              <a:rPr lang="uk-UA" sz="2400" b="1" dirty="0"/>
              <a:t>за­вершився останній етап Української національ­ної революції (1648—1676 рр.).</a:t>
            </a:r>
          </a:p>
        </p:txBody>
      </p:sp>
    </p:spTree>
    <p:extLst>
      <p:ext uri="{BB962C8B-B14F-4D97-AF65-F5344CB8AC3E}">
        <p14:creationId xmlns:p14="http://schemas.microsoft.com/office/powerpoint/2010/main" val="11296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3716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Політика </a:t>
            </a:r>
            <a:r>
              <a:rPr lang="uk-UA" dirty="0"/>
              <a:t>Д. </a:t>
            </a:r>
            <a:r>
              <a:rPr lang="uk-UA" dirty="0" smtClean="0"/>
              <a:t>Многогрішного </a:t>
            </a:r>
            <a:br>
              <a:rPr lang="uk-UA" dirty="0" smtClean="0"/>
            </a:br>
            <a:r>
              <a:rPr lang="ru-RU" dirty="0" smtClean="0"/>
              <a:t>1669-1672 </a:t>
            </a:r>
            <a:r>
              <a:rPr lang="ru-RU" dirty="0" err="1" smtClean="0"/>
              <a:t>рр</a:t>
            </a:r>
            <a:r>
              <a:rPr lang="ru-RU" dirty="0" smtClean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540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1800" u="sng" dirty="0">
                <a:solidFill>
                  <a:srgbClr val="FF0000"/>
                </a:solidFill>
              </a:rPr>
              <a:t>У 1669 р. </a:t>
            </a:r>
            <a:r>
              <a:rPr lang="uk-UA" sz="1800" u="sng" dirty="0">
                <a:solidFill>
                  <a:srgbClr val="00B050"/>
                </a:solidFill>
              </a:rPr>
              <a:t>Д. Многогрішний підписав з Росією</a:t>
            </a:r>
            <a:r>
              <a:rPr lang="uk-UA" sz="1800" u="sng" dirty="0">
                <a:solidFill>
                  <a:srgbClr val="FF0000"/>
                </a:solidFill>
              </a:rPr>
              <a:t> Глухівські статті,</a:t>
            </a:r>
            <a:r>
              <a:rPr lang="uk-UA" sz="1800" dirty="0"/>
              <a:t> які дещо розширювали права української автономії.</a:t>
            </a:r>
          </a:p>
          <a:p>
            <a:r>
              <a:rPr lang="uk-UA" sz="1800" dirty="0" smtClean="0"/>
              <a:t> </a:t>
            </a:r>
            <a:r>
              <a:rPr lang="uk-UA" sz="1800" i="1" dirty="0"/>
              <a:t>Глухівські </a:t>
            </a:r>
            <a:r>
              <a:rPr lang="uk-UA" sz="1800" i="1" dirty="0" smtClean="0"/>
              <a:t>статті (</a:t>
            </a:r>
            <a:r>
              <a:rPr lang="uk-UA" sz="1800" i="1" dirty="0"/>
              <a:t>1669 р.)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800" dirty="0" smtClean="0"/>
              <a:t>московські </a:t>
            </a:r>
            <a:r>
              <a:rPr lang="uk-UA" sz="1800" dirty="0"/>
              <a:t>залоги розташовувалися лише в п’яти містах — Києві, Переяславі, Чернігові, Ніжині та Острі;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800" dirty="0"/>
              <a:t>податки збирала козацька старшина;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800" dirty="0"/>
              <a:t>реєстр становив 30 тис. осіб;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800" dirty="0"/>
              <a:t>гетьманові дозволялося тримати наймане військо – </a:t>
            </a:r>
            <a:r>
              <a:rPr lang="uk-UA" sz="1800" dirty="0">
                <a:solidFill>
                  <a:srgbClr val="FF0000"/>
                </a:solidFill>
              </a:rPr>
              <a:t>компанійців</a:t>
            </a:r>
            <a:r>
              <a:rPr lang="uk-UA" sz="1800" dirty="0"/>
              <a:t> (кінноту</a:t>
            </a:r>
            <a:r>
              <a:rPr lang="uk-UA" sz="1800" dirty="0" smtClean="0"/>
              <a:t>) 1 тис. осіб. На них покладалися функції підтримання порядку (попереджати про «</a:t>
            </a:r>
            <a:r>
              <a:rPr lang="uk-UA" sz="1800" dirty="0" err="1" smtClean="0"/>
              <a:t>всякие</a:t>
            </a:r>
            <a:r>
              <a:rPr lang="uk-UA" sz="1800" dirty="0" smtClean="0"/>
              <a:t> </a:t>
            </a:r>
            <a:r>
              <a:rPr lang="uk-UA" sz="1800" dirty="0" err="1" smtClean="0"/>
              <a:t>шатости</a:t>
            </a:r>
            <a:r>
              <a:rPr lang="uk-UA" sz="1800" dirty="0" smtClean="0"/>
              <a:t> й </a:t>
            </a:r>
            <a:r>
              <a:rPr lang="uk-UA" sz="1800" dirty="0" err="1" smtClean="0"/>
              <a:t>измены</a:t>
            </a:r>
            <a:r>
              <a:rPr lang="uk-UA" sz="1800" dirty="0" smtClean="0"/>
              <a:t>», перешкоджати самовільному вступу до козацтва тощо);</a:t>
            </a:r>
            <a:endParaRPr lang="uk-UA" sz="1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1800" dirty="0"/>
              <a:t>резиденція гетьмана переносилася </a:t>
            </a:r>
            <a:r>
              <a:rPr lang="uk-UA" sz="1800" dirty="0">
                <a:solidFill>
                  <a:srgbClr val="FF0000"/>
                </a:solidFill>
              </a:rPr>
              <a:t>до Батурина.</a:t>
            </a:r>
          </a:p>
          <a:p>
            <a:pPr indent="539750"/>
            <a:r>
              <a:rPr lang="uk-UA" sz="1800" dirty="0"/>
              <a:t>У 1672 р. </a:t>
            </a:r>
            <a:r>
              <a:rPr lang="uk-UA" sz="1800" dirty="0" smtClean="0"/>
              <a:t>проти Д</a:t>
            </a:r>
            <a:r>
              <a:rPr lang="uk-UA" sz="1800" dirty="0"/>
              <a:t>. </a:t>
            </a:r>
            <a:r>
              <a:rPr lang="uk-UA" sz="1800" dirty="0" smtClean="0"/>
              <a:t>Многогрішного, </a:t>
            </a:r>
            <a:r>
              <a:rPr lang="uk-UA" sz="1800" dirty="0" smtClean="0">
                <a:solidFill>
                  <a:srgbClr val="C00000"/>
                </a:solidFill>
              </a:rPr>
              <a:t>проросійська козацька старшина</a:t>
            </a:r>
            <a:r>
              <a:rPr lang="uk-UA" sz="1800" dirty="0" smtClean="0"/>
              <a:t>, яку Многогрішний усунув від влади сфабрикувала проти нього справу про «зраду». Гетьман був </a:t>
            </a:r>
            <a:r>
              <a:rPr lang="uk-UA" sz="1800" dirty="0"/>
              <a:t>звинувачений у </a:t>
            </a:r>
            <a:r>
              <a:rPr lang="uk-UA" sz="1800" dirty="0">
                <a:solidFill>
                  <a:srgbClr val="C00000"/>
                </a:solidFill>
              </a:rPr>
              <a:t>таємних зносинах із </a:t>
            </a:r>
            <a:r>
              <a:rPr lang="uk-UA" sz="1800" dirty="0" smtClean="0">
                <a:solidFill>
                  <a:srgbClr val="C00000"/>
                </a:solidFill>
              </a:rPr>
              <a:t>Дорошенком </a:t>
            </a:r>
            <a:r>
              <a:rPr lang="uk-UA" sz="1800" dirty="0">
                <a:solidFill>
                  <a:srgbClr val="C00000"/>
                </a:solidFill>
              </a:rPr>
              <a:t>і знятий з посади гетьмана.</a:t>
            </a:r>
          </a:p>
        </p:txBody>
      </p:sp>
    </p:spTree>
    <p:extLst>
      <p:ext uri="{BB962C8B-B14F-4D97-AF65-F5344CB8AC3E}">
        <p14:creationId xmlns:p14="http://schemas.microsoft.com/office/powerpoint/2010/main" val="666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dirty="0" smtClean="0"/>
              <a:t>Дем'ян Многогрішний - гетьман Лівобережної України (1669 - 1672</a:t>
            </a:r>
            <a:r>
              <a:rPr lang="uk-UA" dirty="0" smtClean="0"/>
              <a:t>)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77" y="0"/>
            <a:ext cx="3184748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347864" cy="36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138363"/>
            <a:ext cx="1771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Гетьманування Івана Самойловича</a:t>
            </a:r>
            <a:br>
              <a:rPr lang="uk-UA" sz="2400" dirty="0" smtClean="0"/>
            </a:br>
            <a:r>
              <a:rPr lang="uk-UA" sz="2400" dirty="0" smtClean="0"/>
              <a:t>(1672-1687 </a:t>
            </a:r>
            <a:r>
              <a:rPr lang="uk-UA" sz="2400" dirty="0" err="1" smtClean="0"/>
              <a:t>pp</a:t>
            </a:r>
            <a:r>
              <a:rPr lang="uk-UA" sz="2400" dirty="0" smtClean="0"/>
              <a:t>.) </a:t>
            </a:r>
            <a:br>
              <a:rPr lang="uk-UA" sz="2400" dirty="0" smtClean="0"/>
            </a:br>
            <a:endParaRPr lang="uk-UA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303046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17646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Іван </a:t>
            </a:r>
            <a:r>
              <a:rPr lang="uk-UA" dirty="0" err="1" smtClean="0"/>
              <a:t>самойлович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91264" cy="4373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452438"/>
            <a:r>
              <a:rPr lang="uk-UA" b="0" dirty="0" smtClean="0"/>
              <a:t>Гетьман Лівобережної України у 1672-1687 рр. </a:t>
            </a:r>
          </a:p>
          <a:p>
            <a:pPr indent="452438"/>
            <a:r>
              <a:rPr lang="uk-UA" b="0" dirty="0" smtClean="0"/>
              <a:t>За гетьманування </a:t>
            </a:r>
            <a:r>
              <a:rPr lang="uk-UA" b="0" dirty="0" err="1" smtClean="0"/>
              <a:t>Д.Многогрішного</a:t>
            </a:r>
            <a:r>
              <a:rPr lang="uk-UA" b="0" dirty="0" smtClean="0"/>
              <a:t> був генеральним суддею. Підтримав змову козацької старшини проти Д. Многогрішного  й </a:t>
            </a:r>
            <a:r>
              <a:rPr lang="uk-UA" dirty="0" smtClean="0">
                <a:solidFill>
                  <a:srgbClr val="FF0000"/>
                </a:solidFill>
              </a:rPr>
              <a:t>1672</a:t>
            </a:r>
            <a:r>
              <a:rPr lang="uk-UA" dirty="0" smtClean="0"/>
              <a:t> на старшинській раді обраний лівобережним гетьманом</a:t>
            </a:r>
            <a:r>
              <a:rPr lang="uk-UA" b="0" dirty="0" smtClean="0"/>
              <a:t>. </a:t>
            </a:r>
          </a:p>
          <a:p>
            <a:pPr indent="452438"/>
            <a:r>
              <a:rPr lang="uk-UA" dirty="0" smtClean="0"/>
              <a:t>На Переяславській раді </a:t>
            </a:r>
            <a:r>
              <a:rPr lang="uk-UA" dirty="0" smtClean="0">
                <a:solidFill>
                  <a:srgbClr val="FF0000"/>
                </a:solidFill>
              </a:rPr>
              <a:t>1674 р</a:t>
            </a:r>
            <a:r>
              <a:rPr lang="uk-UA" dirty="0" smtClean="0"/>
              <a:t>. обраний гетьманом  усієї України. </a:t>
            </a:r>
            <a:r>
              <a:rPr lang="uk-UA" b="0" dirty="0" smtClean="0"/>
              <a:t>Проте фактично об'єднання Лівобережної та Правобережної України відбулося після зречення булави </a:t>
            </a:r>
            <a:r>
              <a:rPr lang="uk-UA" b="0" dirty="0" err="1" smtClean="0"/>
              <a:t>П.Доршенка</a:t>
            </a:r>
            <a:r>
              <a:rPr lang="uk-UA" b="0" dirty="0" smtClean="0"/>
              <a:t>. </a:t>
            </a:r>
            <a:r>
              <a:rPr lang="uk-UA" dirty="0" smtClean="0"/>
              <a:t>За бахчисарайським договором 1681 р. втратив владу на Правобережжі</a:t>
            </a:r>
            <a:r>
              <a:rPr lang="uk-UA" b="0" dirty="0" smtClean="0"/>
              <a:t>. Командував козацькими військами в першому Кримському поході 1687 р., був звинувачений у його  провалі й позбавлений гетьманства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3012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ru-RU" sz="2800" dirty="0" err="1"/>
              <a:t>Гетьманування</a:t>
            </a:r>
            <a:r>
              <a:rPr lang="ru-RU" sz="2800" dirty="0"/>
              <a:t> </a:t>
            </a:r>
            <a:r>
              <a:rPr lang="ru-RU" sz="2800" dirty="0" err="1"/>
              <a:t>Івана</a:t>
            </a:r>
            <a:r>
              <a:rPr lang="ru-RU" sz="2800" dirty="0"/>
              <a:t> Самойловича</a:t>
            </a:r>
            <a:br>
              <a:rPr lang="ru-RU" sz="2800" dirty="0"/>
            </a:br>
            <a:r>
              <a:rPr lang="ru-RU" sz="2800" dirty="0"/>
              <a:t>(1672-1687 </a:t>
            </a:r>
            <a:r>
              <a:rPr lang="ru-RU" sz="2800" dirty="0" err="1"/>
              <a:t>pp</a:t>
            </a:r>
            <a:r>
              <a:rPr lang="ru-RU" sz="2800" dirty="0"/>
              <a:t>.) </a:t>
            </a:r>
            <a:br>
              <a:rPr lang="ru-RU" sz="2800" dirty="0"/>
            </a:b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fontAlgn="base"/>
            <a:r>
              <a:rPr lang="ru-RU" b="0" dirty="0"/>
              <a:t>У </a:t>
            </a:r>
            <a:r>
              <a:rPr lang="uk-UA" dirty="0" smtClean="0"/>
              <a:t>1672 р.</a:t>
            </a:r>
            <a:r>
              <a:rPr lang="uk-UA" b="0" dirty="0" smtClean="0"/>
              <a:t> І. Самойлович підписав з Росією </a:t>
            </a:r>
            <a:r>
              <a:rPr lang="uk-UA" dirty="0" smtClean="0"/>
              <a:t>Конотопські статті</a:t>
            </a:r>
            <a:r>
              <a:rPr lang="uk-UA" b="0" dirty="0" smtClean="0"/>
              <a:t>.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uk-UA" dirty="0" smtClean="0"/>
              <a:t>скасовувалися компанійські (наймані) полки;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 smtClean="0"/>
              <a:t>гетьман позбавлявся права знімати старшину з посади без </a:t>
            </a:r>
            <a:r>
              <a:rPr lang="uk-UA" dirty="0" err="1" smtClean="0"/>
              <a:t>вироку</a:t>
            </a:r>
            <a:r>
              <a:rPr lang="uk-UA" dirty="0" smtClean="0"/>
              <a:t> військового суду або згоди старшинської ради;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 smtClean="0"/>
              <a:t>гетьманові заборонялося підтримувати зовнішні відносини без царської згоди, особливо з </a:t>
            </a:r>
            <a:r>
              <a:rPr lang="uk-UA" dirty="0" err="1" smtClean="0"/>
              <a:t>П.Дорошенком</a:t>
            </a:r>
            <a:endParaRPr lang="uk-UA" dirty="0" smtClean="0"/>
          </a:p>
          <a:p>
            <a:pPr indent="452438"/>
            <a:r>
              <a:rPr lang="uk-UA" b="0" dirty="0" smtClean="0">
                <a:solidFill>
                  <a:srgbClr val="FF0000"/>
                </a:solidFill>
              </a:rPr>
              <a:t>У 1674 р. І. Самойлович оголосив себе гетьманом обох берегів Дніпра (усієї України</a:t>
            </a:r>
            <a:r>
              <a:rPr lang="uk-UA" b="0" dirty="0" smtClean="0"/>
              <a:t>), здійснив похід на Правобережжя, але під натиском </a:t>
            </a:r>
            <a:r>
              <a:rPr lang="uk-UA" b="0" dirty="0" err="1" smtClean="0"/>
              <a:t>турецько</a:t>
            </a:r>
            <a:r>
              <a:rPr lang="uk-UA" b="0" dirty="0" smtClean="0"/>
              <a:t>-татарської армії був змушений відступити.</a:t>
            </a:r>
          </a:p>
          <a:p>
            <a:pPr indent="452438"/>
            <a:r>
              <a:rPr lang="uk-UA" b="0" dirty="0" smtClean="0"/>
              <a:t>Щоб остаточно підірвати економіку Правобережжя </a:t>
            </a:r>
          </a:p>
          <a:p>
            <a:pPr indent="452438"/>
            <a:r>
              <a:rPr lang="uk-UA" dirty="0" smtClean="0"/>
              <a:t>І. Самойлович </a:t>
            </a:r>
            <a:r>
              <a:rPr lang="uk-UA" dirty="0" smtClean="0">
                <a:solidFill>
                  <a:srgbClr val="FF0000"/>
                </a:solidFill>
              </a:rPr>
              <a:t>здійснив «Великий згін» </a:t>
            </a:r>
            <a:r>
              <a:rPr lang="uk-UA" dirty="0" smtClean="0"/>
              <a:t>— насильне переселення мешканців Правобережжя на Лівобережжя.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5171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Іван </a:t>
            </a:r>
            <a:r>
              <a:rPr lang="uk-UA" dirty="0" err="1" smtClean="0"/>
              <a:t>самойлович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196064" cy="4373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0" dirty="0" smtClean="0"/>
              <a:t>Гетьман рішуче протидіяв спробам Запорозької січі відіграват</a:t>
            </a:r>
            <a:r>
              <a:rPr lang="uk-UA" b="0" dirty="0"/>
              <a:t>и роль самостійної політичної сили. </a:t>
            </a:r>
            <a:r>
              <a:rPr lang="uk-UA" dirty="0" smtClean="0"/>
              <a:t>Він по суті поклав край скликанню загальних козацьких рад </a:t>
            </a:r>
            <a:r>
              <a:rPr lang="uk-UA" b="0" dirty="0" smtClean="0"/>
              <a:t>і називав себе «верховним володарем і господарем вітчизни».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0" dirty="0" smtClean="0"/>
              <a:t>Самойлович започаткував інститут </a:t>
            </a:r>
            <a:r>
              <a:rPr lang="uk-UA" dirty="0" smtClean="0"/>
              <a:t>«бунчукових товаришів», </a:t>
            </a:r>
            <a:r>
              <a:rPr lang="uk-UA" b="0" dirty="0" smtClean="0"/>
              <a:t>до якого належали </a:t>
            </a:r>
            <a:r>
              <a:rPr lang="uk-UA" dirty="0" smtClean="0"/>
              <a:t>діти старшини, які з юнацьких років, перебуваючи в оточенні гетьмана, готувались обіймати в майбутньому керівні посади.</a:t>
            </a:r>
            <a:r>
              <a:rPr lang="uk-UA" b="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0" dirty="0" smtClean="0"/>
              <a:t>Гетьман сприяв становленню старшинського землеволодіння. Сам він був великим землевласником. Володів м. Гадяч і 14 селами.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0" dirty="0" smtClean="0"/>
              <a:t>Прагнення Самойловича до одноосібної влади, явне тяжіння </a:t>
            </a:r>
            <a:r>
              <a:rPr lang="uk-UA" dirty="0" smtClean="0"/>
              <a:t>до запровадження монархії в Україні </a:t>
            </a:r>
            <a:r>
              <a:rPr lang="uk-UA" b="0" dirty="0" smtClean="0"/>
              <a:t>непокоїло царський уряд, його було усунуто від влади. </a:t>
            </a:r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90517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пожвавлення культурного життя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Яскравою  рисою гетьманування І. Самойловича стало пожвавлення культурного життя. </a:t>
            </a:r>
          </a:p>
          <a:p>
            <a:r>
              <a:rPr lang="uk-UA" dirty="0" smtClean="0"/>
              <a:t>Найбільші зрушення сталися в архітектурі та будівництві. </a:t>
            </a:r>
            <a:r>
              <a:rPr lang="uk-UA" b="0" dirty="0" smtClean="0"/>
              <a:t>Зокрема </a:t>
            </a:r>
            <a:r>
              <a:rPr lang="uk-UA" b="0" dirty="0" err="1" smtClean="0"/>
              <a:t>І.Самойлович</a:t>
            </a:r>
            <a:r>
              <a:rPr lang="uk-UA" b="0" dirty="0" smtClean="0"/>
              <a:t>  фундував Троїцький собор </a:t>
            </a:r>
            <a:r>
              <a:rPr lang="uk-UA" b="0" dirty="0" err="1" smtClean="0"/>
              <a:t>Гусятинського</a:t>
            </a:r>
            <a:r>
              <a:rPr lang="uk-UA" b="0" dirty="0" smtClean="0"/>
              <a:t> монастиря під Прилуками, збудований у 1674-1676 рр. Визначними пам'ятками тих часів стала мурована церква Іоанна Предтечі в </a:t>
            </a:r>
            <a:r>
              <a:rPr lang="uk-UA" b="0" dirty="0" err="1" smtClean="0"/>
              <a:t>Стародубі</a:t>
            </a:r>
            <a:r>
              <a:rPr lang="uk-UA" b="0" dirty="0" smtClean="0"/>
              <a:t> , трапезна Троїцького монастиря в Чернігові (1677-1679). У 1679 розпочалося будівництво Троїцького собору в Чернігові, а в 1682 – Преображенського собору </a:t>
            </a:r>
            <a:r>
              <a:rPr lang="uk-UA" b="0" dirty="0" err="1" smtClean="0"/>
              <a:t>Мгарського</a:t>
            </a:r>
            <a:r>
              <a:rPr lang="uk-UA" b="0" dirty="0" smtClean="0"/>
              <a:t> монастиря біля Лубен (обидва собори остаточно збудовані при І. Мазепі)</a:t>
            </a:r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1829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Персоналії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Іван Виговський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Юрій Немирич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Юрій Хмельницький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Павло Тетеря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Іван Брюховецький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Петро Дорошенко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Іван Сірко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Дем'ян Многогрішний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dirty="0" smtClean="0"/>
              <a:t>Іван Самойлович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3861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Троїцький</a:t>
            </a:r>
            <a:r>
              <a:rPr lang="ru-RU" dirty="0"/>
              <a:t> собор </a:t>
            </a:r>
            <a:r>
              <a:rPr lang="ru-RU" dirty="0" err="1"/>
              <a:t>Густинського</a:t>
            </a:r>
            <a:r>
              <a:rPr lang="ru-RU" dirty="0"/>
              <a:t> </a:t>
            </a:r>
            <a:r>
              <a:rPr lang="ru-RU" dirty="0" err="1"/>
              <a:t>монастиря</a:t>
            </a:r>
            <a:r>
              <a:rPr lang="ru-RU" dirty="0"/>
              <a:t>. 1674–1676. </a:t>
            </a:r>
            <a:endParaRPr lang="uk-U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576064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925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Троїцький</a:t>
            </a:r>
            <a:r>
              <a:rPr lang="ru-RU" sz="2400" dirty="0"/>
              <a:t> собор </a:t>
            </a:r>
            <a:r>
              <a:rPr lang="ru-RU" sz="2400" dirty="0" err="1"/>
              <a:t>Троїцько-Іллінського</a:t>
            </a:r>
            <a:r>
              <a:rPr lang="ru-RU" sz="2400" dirty="0"/>
              <a:t> </a:t>
            </a:r>
            <a:r>
              <a:rPr lang="ru-RU" sz="2400" dirty="0" err="1"/>
              <a:t>монастиря</a:t>
            </a:r>
            <a:r>
              <a:rPr lang="ru-RU" sz="2400" dirty="0"/>
              <a:t> в </a:t>
            </a:r>
            <a:r>
              <a:rPr lang="ru-RU" sz="2400" dirty="0" err="1"/>
              <a:t>Чернігові</a:t>
            </a:r>
            <a:r>
              <a:rPr lang="ru-RU" sz="2400" dirty="0"/>
              <a:t>. 1679-1695.</a:t>
            </a:r>
            <a:endParaRPr lang="uk-UA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8437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816424" cy="35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539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Троїцький</a:t>
            </a:r>
            <a:r>
              <a:rPr lang="ru-RU" sz="2400" dirty="0"/>
              <a:t> собор </a:t>
            </a:r>
            <a:r>
              <a:rPr lang="ru-RU" sz="2400" dirty="0" err="1"/>
              <a:t>Троїцько-Іллінського</a:t>
            </a:r>
            <a:r>
              <a:rPr lang="ru-RU" sz="2400" dirty="0"/>
              <a:t> </a:t>
            </a:r>
            <a:r>
              <a:rPr lang="ru-RU" sz="2400" dirty="0" err="1"/>
              <a:t>монастиря</a:t>
            </a:r>
            <a:r>
              <a:rPr lang="ru-RU" sz="2400" dirty="0"/>
              <a:t> в </a:t>
            </a:r>
            <a:r>
              <a:rPr lang="ru-RU" sz="2400" dirty="0" err="1"/>
              <a:t>Чернігові</a:t>
            </a:r>
            <a:r>
              <a:rPr lang="ru-RU" sz="2400" dirty="0"/>
              <a:t>. 1679-1695.</a:t>
            </a:r>
            <a:endParaRPr lang="uk-UA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972469"/>
            <a:ext cx="5238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75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Юрій Хмельницький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26642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3199606" cy="32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2520280" cy="32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1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Гетьманування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dirty="0"/>
              <a:t>Ю</a:t>
            </a:r>
            <a:r>
              <a:rPr lang="uk-UA" dirty="0" smtClean="0"/>
              <a:t>. Хмельницького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«</a:t>
            </a:r>
            <a:r>
              <a:rPr lang="uk-UA" dirty="0" smtClean="0"/>
              <a:t>Князь Сарматії та України, Володар Війська Запорозького»</a:t>
            </a:r>
          </a:p>
          <a:p>
            <a:pPr fontAlgn="base"/>
            <a:r>
              <a:rPr lang="uk-UA" b="0" dirty="0" smtClean="0">
                <a:solidFill>
                  <a:srgbClr val="CC0066"/>
                </a:solidFill>
              </a:rPr>
              <a:t>Ю. Хмельницький був ставлеником Туреччини, яка прагнула зберегти контроль над правобережжям після зречення П. Дорошенка.</a:t>
            </a:r>
          </a:p>
          <a:p>
            <a:pPr fontAlgn="base"/>
            <a:r>
              <a:rPr lang="uk-UA" b="0" dirty="0" smtClean="0"/>
              <a:t>У </a:t>
            </a:r>
            <a:r>
              <a:rPr lang="uk-UA" dirty="0" smtClean="0"/>
              <a:t>1677 р.</a:t>
            </a:r>
            <a:r>
              <a:rPr lang="uk-UA" b="0" dirty="0" smtClean="0"/>
              <a:t> Ю. Хмельницький здійснив проти росіян та лівобережного гетьмана </a:t>
            </a:r>
            <a:r>
              <a:rPr lang="uk-UA" b="0" dirty="0" err="1" smtClean="0"/>
              <a:t>І.Самойловича</a:t>
            </a:r>
            <a:r>
              <a:rPr lang="uk-UA" b="0" dirty="0" smtClean="0"/>
              <a:t> разом з татарами та турками </a:t>
            </a:r>
            <a:r>
              <a:rPr lang="uk-UA" dirty="0" smtClean="0"/>
              <a:t>перший Чигиринський похід</a:t>
            </a:r>
            <a:r>
              <a:rPr lang="uk-UA" b="0" dirty="0" smtClean="0"/>
              <a:t>, але невдало.</a:t>
            </a:r>
          </a:p>
          <a:p>
            <a:pPr fontAlgn="base"/>
            <a:r>
              <a:rPr lang="uk-UA" b="0" dirty="0" smtClean="0"/>
              <a:t>У </a:t>
            </a:r>
            <a:r>
              <a:rPr lang="uk-UA" dirty="0" smtClean="0"/>
              <a:t>1678 р.</a:t>
            </a:r>
            <a:r>
              <a:rPr lang="uk-UA" b="0" dirty="0" smtClean="0"/>
              <a:t> відбувся </a:t>
            </a:r>
            <a:r>
              <a:rPr lang="uk-UA" dirty="0" smtClean="0"/>
              <a:t>другий Чигиринський похід</a:t>
            </a:r>
            <a:r>
              <a:rPr lang="uk-UA" b="0" dirty="0" smtClean="0"/>
              <a:t>, у результаті якого Чигирин був зруйнований.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8352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Чигиринські походи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1" y="1752600"/>
            <a:ext cx="686395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18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87208" cy="1371600"/>
          </a:xfrm>
        </p:spPr>
        <p:txBody>
          <a:bodyPr>
            <a:normAutofit fontScale="90000"/>
          </a:bodyPr>
          <a:lstStyle/>
          <a:p>
            <a:r>
              <a:rPr lang="uk-UA" dirty="0"/>
              <a:t>Чигиринські походи та гетьман Юрій Хмельницький (1677-1681)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363272" cy="49167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 	Боротьба </a:t>
            </a:r>
            <a:r>
              <a:rPr lang="uk-UA" dirty="0"/>
              <a:t>між Московським царством та Туреччиною і Кримським ханством завершилась </a:t>
            </a:r>
            <a:r>
              <a:rPr lang="uk-UA" dirty="0">
                <a:solidFill>
                  <a:srgbClr val="FF0000"/>
                </a:solidFill>
              </a:rPr>
              <a:t>13 січня 1681 </a:t>
            </a:r>
            <a:r>
              <a:rPr lang="uk-UA" dirty="0"/>
              <a:t>р. підписанням </a:t>
            </a:r>
            <a:r>
              <a:rPr lang="uk-UA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договору у Бахчисараї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b="0" dirty="0" smtClean="0"/>
              <a:t>За </a:t>
            </a:r>
            <a:r>
              <a:rPr lang="uk-UA" b="0" dirty="0"/>
              <a:t>цим договором </a:t>
            </a:r>
            <a:endParaRPr lang="uk-UA" b="0" dirty="0" smtClean="0"/>
          </a:p>
          <a:p>
            <a:pPr marL="342900" indent="-342900">
              <a:buFontTx/>
              <a:buChar char="-"/>
            </a:pPr>
            <a:r>
              <a:rPr lang="uk-UA" b="0" dirty="0" smtClean="0"/>
              <a:t>кордон </a:t>
            </a:r>
            <a:r>
              <a:rPr lang="uk-UA" b="0" dirty="0"/>
              <a:t>між Османською імперією та Московією встановлювався по Дніпру; </a:t>
            </a:r>
            <a:endParaRPr lang="uk-UA" b="0" dirty="0" smtClean="0"/>
          </a:p>
          <a:p>
            <a:pPr marL="342900" indent="-342900">
              <a:buFontTx/>
              <a:buChar char="-"/>
            </a:pPr>
            <a:r>
              <a:rPr lang="uk-UA" b="0" dirty="0" smtClean="0"/>
              <a:t>Стамбул </a:t>
            </a:r>
            <a:r>
              <a:rPr lang="uk-UA" b="0" dirty="0"/>
              <a:t>отримував Північну Київщину, Брацлавщину та Поділля.</a:t>
            </a:r>
          </a:p>
        </p:txBody>
      </p:sp>
    </p:spTree>
    <p:extLst>
      <p:ext uri="{BB962C8B-B14F-4D97-AF65-F5344CB8AC3E}">
        <p14:creationId xmlns:p14="http://schemas.microsoft.com/office/powerpoint/2010/main" val="20076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91" y="1752600"/>
            <a:ext cx="583141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405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"Вічний мир"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1686 </a:t>
            </a:r>
            <a:r>
              <a:rPr lang="uk-UA" dirty="0"/>
              <a:t>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b="0" dirty="0" smtClean="0"/>
              <a:t>	Бахчисарайський </a:t>
            </a:r>
            <a:r>
              <a:rPr lang="uk-UA" b="0" dirty="0"/>
              <a:t>мир </a:t>
            </a:r>
            <a:r>
              <a:rPr lang="uk-UA" dirty="0"/>
              <a:t>не був вигідним для Речі Посполитої</a:t>
            </a:r>
            <a:r>
              <a:rPr lang="uk-UA" b="0" dirty="0"/>
              <a:t>, яка скориставшись поразкою Османської імперії під Віднем 1683 р. відновила контроль над більшою частиною Правобережної України. </a:t>
            </a:r>
            <a:endParaRPr lang="uk-UA" b="0" dirty="0" smtClean="0"/>
          </a:p>
          <a:p>
            <a:r>
              <a:rPr lang="uk-UA" b="0" dirty="0" smtClean="0"/>
              <a:t>А </a:t>
            </a:r>
            <a:r>
              <a:rPr lang="uk-UA" b="0" dirty="0"/>
              <a:t>вже </a:t>
            </a:r>
            <a:r>
              <a:rPr lang="uk-UA" dirty="0"/>
              <a:t>6 травня 1686 р. в Москві між Польщею та Московією було укладено новий - "Вічний мир".</a:t>
            </a:r>
            <a:r>
              <a:rPr lang="uk-UA" b="0" dirty="0"/>
              <a:t> </a:t>
            </a:r>
            <a:endParaRPr lang="uk-UA" b="0" dirty="0" smtClean="0"/>
          </a:p>
          <a:p>
            <a:r>
              <a:rPr lang="uk-UA" b="0" dirty="0" smtClean="0"/>
              <a:t>За </a:t>
            </a:r>
            <a:r>
              <a:rPr lang="uk-UA" b="0" dirty="0"/>
              <a:t>яким, </a:t>
            </a:r>
            <a:endParaRPr lang="uk-UA" b="0" dirty="0" smtClean="0"/>
          </a:p>
          <a:p>
            <a:r>
              <a:rPr lang="uk-UA" dirty="0" smtClean="0"/>
              <a:t>Польща </a:t>
            </a:r>
            <a:r>
              <a:rPr lang="uk-UA" i="1" dirty="0"/>
              <a:t>визнавала</a:t>
            </a:r>
            <a:r>
              <a:rPr lang="uk-UA" dirty="0"/>
              <a:t> </a:t>
            </a:r>
            <a:r>
              <a:rPr lang="uk-UA" b="0" dirty="0"/>
              <a:t>Лівобережну Україну, Київ за </a:t>
            </a:r>
            <a:r>
              <a:rPr lang="uk-UA" u="sng" dirty="0"/>
              <a:t>Московією;</a:t>
            </a:r>
            <a:r>
              <a:rPr lang="uk-UA" b="0" dirty="0"/>
              <a:t> </a:t>
            </a:r>
            <a:r>
              <a:rPr lang="uk-UA" b="0" dirty="0">
                <a:solidFill>
                  <a:srgbClr val="FF0000"/>
                </a:solidFill>
              </a:rPr>
              <a:t>Польща </a:t>
            </a:r>
            <a:r>
              <a:rPr lang="uk-UA" b="0" i="1" dirty="0">
                <a:solidFill>
                  <a:srgbClr val="FF0000"/>
                </a:solidFill>
              </a:rPr>
              <a:t>отримувал</a:t>
            </a:r>
            <a:r>
              <a:rPr lang="uk-UA" b="0" dirty="0">
                <a:solidFill>
                  <a:srgbClr val="FF0000"/>
                </a:solidFill>
              </a:rPr>
              <a:t>а </a:t>
            </a:r>
            <a:r>
              <a:rPr lang="uk-UA" b="0" dirty="0"/>
              <a:t>Північну Київщину, Волинь та Галичину; </a:t>
            </a:r>
            <a:r>
              <a:rPr lang="uk-UA" b="0" u="sng" dirty="0">
                <a:solidFill>
                  <a:srgbClr val="00B050"/>
                </a:solidFill>
              </a:rPr>
              <a:t>Поділля </a:t>
            </a:r>
            <a:r>
              <a:rPr lang="uk-UA" b="0" dirty="0">
                <a:solidFill>
                  <a:srgbClr val="00B050"/>
                </a:solidFill>
              </a:rPr>
              <a:t>до 1699 р. залишалось в складі Османської імперії, після чого також було включеним до Речі Посполитої.</a:t>
            </a:r>
          </a:p>
        </p:txBody>
      </p:sp>
    </p:spTree>
    <p:extLst>
      <p:ext uri="{BB962C8B-B14F-4D97-AF65-F5344CB8AC3E}">
        <p14:creationId xmlns:p14="http://schemas.microsoft.com/office/powerpoint/2010/main" val="36739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29603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7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Причини Руїни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 smtClean="0"/>
              <a:t>— </a:t>
            </a:r>
            <a:r>
              <a:rPr lang="uk-UA" dirty="0"/>
              <a:t>Відсутність загальнонаціонального лідера, </a:t>
            </a:r>
            <a:r>
              <a:rPr lang="uk-UA" dirty="0" smtClean="0"/>
              <a:t>який би </a:t>
            </a:r>
            <a:r>
              <a:rPr lang="uk-UA" dirty="0"/>
              <a:t>міг продовжити справу Б, Хмельницького </a:t>
            </a:r>
            <a:r>
              <a:rPr lang="uk-UA" dirty="0" smtClean="0"/>
              <a:t>після його </a:t>
            </a:r>
            <a:r>
              <a:rPr lang="uk-UA" dirty="0"/>
              <a:t>смерті.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/>
              <a:t>— Розкол серед української еліти з питань </a:t>
            </a:r>
            <a:r>
              <a:rPr lang="uk-UA" dirty="0" smtClean="0"/>
              <a:t>внутрішньої і </a:t>
            </a:r>
            <a:r>
              <a:rPr lang="uk-UA" dirty="0"/>
              <a:t>зовнішньої політики: частина </a:t>
            </a:r>
            <a:r>
              <a:rPr lang="uk-UA" dirty="0" smtClean="0"/>
              <a:t>орієнтувалася на </a:t>
            </a:r>
            <a:r>
              <a:rPr lang="uk-UA" dirty="0"/>
              <a:t>Москву, частина — на Річ Посполиту.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/>
              <a:t>— Нездатність старшини поставити державні </a:t>
            </a:r>
            <a:r>
              <a:rPr lang="uk-UA" dirty="0" smtClean="0"/>
              <a:t>інтереси над  особистими</a:t>
            </a:r>
            <a:r>
              <a:rPr lang="uk-UA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/>
              <a:t>— Гострі соціальні конфлікти, небажання </a:t>
            </a:r>
            <a:r>
              <a:rPr lang="uk-UA" dirty="0" smtClean="0"/>
              <a:t>рядового козацтва </a:t>
            </a:r>
            <a:r>
              <a:rPr lang="uk-UA" dirty="0"/>
              <a:t>і селянства підпорядковуватися </a:t>
            </a:r>
            <a:r>
              <a:rPr lang="uk-UA" dirty="0" smtClean="0"/>
              <a:t>будь-якому уряду</a:t>
            </a:r>
            <a:r>
              <a:rPr lang="uk-UA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dirty="0"/>
              <a:t>— Втручання у </a:t>
            </a:r>
            <a:r>
              <a:rPr lang="uk-UA" dirty="0" err="1" smtClean="0"/>
              <a:t>внутрішньоукраїнські</a:t>
            </a:r>
            <a:r>
              <a:rPr lang="uk-UA" dirty="0" smtClean="0"/>
              <a:t> </a:t>
            </a:r>
            <a:r>
              <a:rPr lang="uk-UA" dirty="0"/>
              <a:t>справи та </a:t>
            </a:r>
            <a:r>
              <a:rPr lang="uk-UA" dirty="0" smtClean="0"/>
              <a:t> безпосередня агресія </a:t>
            </a:r>
            <a:r>
              <a:rPr lang="uk-UA" dirty="0"/>
              <a:t>з боку </a:t>
            </a:r>
            <a:r>
              <a:rPr lang="uk-UA" dirty="0">
                <a:solidFill>
                  <a:srgbClr val="0070C0"/>
                </a:solidFill>
              </a:rPr>
              <a:t>Речі Посполитої</a:t>
            </a:r>
            <a:r>
              <a:rPr lang="uk-UA" dirty="0"/>
              <a:t>, </a:t>
            </a:r>
            <a:r>
              <a:rPr lang="uk-UA" dirty="0">
                <a:solidFill>
                  <a:srgbClr val="0070C0"/>
                </a:solidFill>
              </a:rPr>
              <a:t>Московської</a:t>
            </a:r>
          </a:p>
          <a:p>
            <a:r>
              <a:rPr lang="uk-UA" dirty="0">
                <a:solidFill>
                  <a:srgbClr val="0070C0"/>
                </a:solidFill>
              </a:rPr>
              <a:t>держави, Османської імперії та </a:t>
            </a:r>
            <a:r>
              <a:rPr lang="uk-UA" dirty="0" smtClean="0">
                <a:solidFill>
                  <a:srgbClr val="0070C0"/>
                </a:solidFill>
              </a:rPr>
              <a:t>Кримського ханства</a:t>
            </a:r>
            <a:r>
              <a:rPr lang="uk-UA" dirty="0"/>
              <a:t>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986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987008" cy="137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/>
              <a:t>Кримський</a:t>
            </a:r>
            <a:r>
              <a:rPr lang="ru-RU" dirty="0"/>
              <a:t> </a:t>
            </a:r>
            <a:r>
              <a:rPr lang="ru-RU" dirty="0" err="1"/>
              <a:t>похід</a:t>
            </a:r>
            <a:r>
              <a:rPr lang="ru-RU" dirty="0"/>
              <a:t> 1687 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280920" cy="4373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	</a:t>
            </a:r>
            <a:r>
              <a:rPr lang="ru-RU" b="0" dirty="0" smtClean="0"/>
              <a:t> </a:t>
            </a:r>
            <a:r>
              <a:rPr lang="uk-UA" b="0" dirty="0" smtClean="0"/>
              <a:t>Уклавши «Вічний мир" з Польщею Москва вбачала своє головне завдання  у ліквідації </a:t>
            </a:r>
            <a:r>
              <a:rPr lang="uk-UA" b="0" dirty="0" err="1" smtClean="0"/>
              <a:t>турецько</a:t>
            </a:r>
            <a:r>
              <a:rPr lang="uk-UA" b="0" dirty="0" smtClean="0"/>
              <a:t>-татарських володінь на Чорному та Азовському морях.</a:t>
            </a:r>
          </a:p>
          <a:p>
            <a:r>
              <a:rPr lang="uk-UA" b="0" dirty="0" smtClean="0"/>
              <a:t>	 Саме тому в </a:t>
            </a:r>
            <a:r>
              <a:rPr lang="uk-UA" dirty="0" smtClean="0"/>
              <a:t>1687 р. </a:t>
            </a:r>
            <a:r>
              <a:rPr lang="uk-UA" b="0" dirty="0" smtClean="0"/>
              <a:t>100-тисячна армія </a:t>
            </a:r>
            <a:r>
              <a:rPr lang="uk-UA" dirty="0" err="1" smtClean="0"/>
              <a:t>московитів</a:t>
            </a:r>
            <a:r>
              <a:rPr lang="uk-UA" dirty="0" smtClean="0"/>
              <a:t> та козаків рушили на Крим</a:t>
            </a:r>
            <a:r>
              <a:rPr lang="uk-UA" b="0" dirty="0" smtClean="0"/>
              <a:t>, командував походом </a:t>
            </a:r>
            <a:r>
              <a:rPr lang="uk-UA" dirty="0" smtClean="0"/>
              <a:t>Василь Голіцин</a:t>
            </a:r>
            <a:r>
              <a:rPr lang="uk-UA" b="0" dirty="0" smtClean="0"/>
              <a:t>. Але військо не дійшло навіть до Криму, шукаючи </a:t>
            </a:r>
            <a:r>
              <a:rPr lang="uk-UA" b="0" dirty="0" err="1" smtClean="0"/>
              <a:t>виних</a:t>
            </a:r>
            <a:r>
              <a:rPr lang="uk-UA" b="0" dirty="0" smtClean="0"/>
              <a:t> Голіцин скориставшись невдоволенням козацької старшини </a:t>
            </a:r>
            <a:r>
              <a:rPr lang="uk-UA" b="0" dirty="0" err="1" smtClean="0"/>
              <a:t>Самойловичом</a:t>
            </a:r>
            <a:r>
              <a:rPr lang="uk-UA" b="0" dirty="0" smtClean="0"/>
              <a:t>, заарештував його та вислав до Сибіру, </a:t>
            </a:r>
            <a:r>
              <a:rPr lang="uk-UA" dirty="0" smtClean="0">
                <a:solidFill>
                  <a:srgbClr val="FF0000"/>
                </a:solidFill>
              </a:rPr>
              <a:t>гетьманом 25 липня 1687 р. було обрано генерального осавула Івана Степановича Мазепу. 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000" dirty="0" smtClean="0"/>
              <a:t>Лівобережна Україна та Слобожанщина</a:t>
            </a:r>
            <a:br>
              <a:rPr lang="uk-UA" sz="2000" dirty="0" smtClean="0"/>
            </a:br>
            <a:r>
              <a:rPr lang="uk-UA" sz="2000" dirty="0" smtClean="0"/>
              <a:t>в другій половині XVIII ст. </a:t>
            </a:r>
            <a:br>
              <a:rPr lang="uk-UA" sz="2000" dirty="0" smtClean="0"/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/>
              <a:t>Після укладення Вічного миру в 1686 р. Гетьманщину</a:t>
            </a:r>
          </a:p>
          <a:p>
            <a:r>
              <a:rPr lang="uk-UA" dirty="0"/>
              <a:t>розглядають як Лівобережну та Правобережну.</a:t>
            </a:r>
          </a:p>
          <a:p>
            <a:r>
              <a:rPr lang="uk-UA" dirty="0"/>
              <a:t>Лівобережна Гетьманщина — лівобережні українські</a:t>
            </a:r>
          </a:p>
          <a:p>
            <a:r>
              <a:rPr lang="uk-UA" dirty="0"/>
              <a:t>землі; Київ із приміською зоною.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724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1013"/>
            <a:ext cx="7632848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6121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19" y="-1"/>
            <a:ext cx="9588892" cy="685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482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адміністративно-політичного</a:t>
            </a:r>
            <a:b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устрою Лівобережної Гетьманщини</a:t>
            </a:r>
            <a:r>
              <a:rPr lang="ru-RU" sz="2000" dirty="0"/>
              <a:t/>
            </a:r>
            <a:br>
              <a:rPr lang="ru-RU" sz="2000" dirty="0"/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1</a:t>
            </a:r>
            <a:r>
              <a:rPr lang="uk-UA" dirty="0" smtClean="0"/>
              <a:t>. Формально Гетьманщина перебувала у межах Московського царства. </a:t>
            </a:r>
          </a:p>
          <a:p>
            <a:r>
              <a:rPr lang="uk-UA" dirty="0" smtClean="0"/>
              <a:t>2. Ділилася на 10 полків, що були і військовими </a:t>
            </a:r>
          </a:p>
          <a:p>
            <a:r>
              <a:rPr lang="uk-UA" dirty="0" smtClean="0"/>
              <a:t>й адміністративно-територіальними одиницями.</a:t>
            </a:r>
          </a:p>
          <a:p>
            <a:r>
              <a:rPr lang="uk-UA" dirty="0" smtClean="0"/>
              <a:t>3. Гетьмана обирала старшинська рада на невизначений</a:t>
            </a:r>
          </a:p>
          <a:p>
            <a:r>
              <a:rPr lang="uk-UA" dirty="0" smtClean="0"/>
              <a:t>термін; кандидатура затверджувалася царем.</a:t>
            </a:r>
          </a:p>
          <a:p>
            <a:r>
              <a:rPr lang="uk-UA" dirty="0" smtClean="0"/>
              <a:t>4. Гетьман займався кадровими призначеннями,</a:t>
            </a:r>
          </a:p>
          <a:p>
            <a:r>
              <a:rPr lang="uk-UA" dirty="0" smtClean="0"/>
              <a:t>встановленням податків, призначенням нагород і роздавав землю за службу, або у власність, тому</a:t>
            </a:r>
          </a:p>
          <a:p>
            <a:r>
              <a:rPr lang="uk-UA" dirty="0" smtClean="0"/>
              <a:t>старшина опинилася в залежності від гетьмана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79223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адміністративно-політичного</a:t>
            </a:r>
            <a:b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устрою Лівобережної Гетьманщини</a:t>
            </a:r>
            <a:b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k-UA" dirty="0"/>
              <a:t>До генеральної старшини входили:</a:t>
            </a:r>
          </a:p>
          <a:p>
            <a:r>
              <a:rPr lang="uk-UA" dirty="0"/>
              <a:t>— обозний (відповідав за постачання армії);</a:t>
            </a:r>
          </a:p>
          <a:p>
            <a:r>
              <a:rPr lang="uk-UA" dirty="0"/>
              <a:t>— суддя (очолював генеральний суд);</a:t>
            </a:r>
          </a:p>
          <a:p>
            <a:r>
              <a:rPr lang="uk-UA" dirty="0"/>
              <a:t>— осавул (відповідав за організацію військових</a:t>
            </a:r>
          </a:p>
          <a:p>
            <a:r>
              <a:rPr lang="uk-UA" dirty="0"/>
              <a:t>частин);</a:t>
            </a:r>
          </a:p>
          <a:p>
            <a:r>
              <a:rPr lang="uk-UA" dirty="0"/>
              <a:t>— підскарбій (займався казною, фінансовою та</a:t>
            </a:r>
          </a:p>
          <a:p>
            <a:r>
              <a:rPr lang="uk-UA" dirty="0"/>
              <a:t>податковою політикою);</a:t>
            </a:r>
          </a:p>
          <a:p>
            <a:r>
              <a:rPr lang="uk-UA" dirty="0"/>
              <a:t>— хорунжий (відповідав за збереження військового</a:t>
            </a:r>
          </a:p>
          <a:p>
            <a:r>
              <a:rPr lang="uk-UA" dirty="0"/>
              <a:t>прапора — корогви);</a:t>
            </a:r>
          </a:p>
          <a:p>
            <a:r>
              <a:rPr lang="uk-UA" dirty="0"/>
              <a:t>— бунчужний (зберігав бунчук — гетьманський</a:t>
            </a:r>
          </a:p>
          <a:p>
            <a:r>
              <a:rPr lang="uk-UA" dirty="0"/>
              <a:t>символ влади). </a:t>
            </a:r>
          </a:p>
        </p:txBody>
      </p:sp>
    </p:spTree>
    <p:extLst>
      <p:ext uri="{BB962C8B-B14F-4D97-AF65-F5344CB8AC3E}">
        <p14:creationId xmlns:p14="http://schemas.microsoft.com/office/powerpoint/2010/main" val="3612550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718"/>
            <a:ext cx="6068888" cy="137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000" dirty="0" smtClean="0">
                <a:solidFill>
                  <a:srgbClr val="D1282E"/>
                </a:solidFill>
              </a:rPr>
              <a:t/>
            </a:r>
            <a:br>
              <a:rPr lang="uk-UA" sz="2000" dirty="0" smtClean="0">
                <a:solidFill>
                  <a:srgbClr val="D1282E"/>
                </a:solidFill>
              </a:rPr>
            </a:br>
            <a:r>
              <a:rPr lang="uk-UA" sz="2000" dirty="0">
                <a:solidFill>
                  <a:srgbClr val="D1282E"/>
                </a:solidFill>
              </a:rPr>
              <a:t/>
            </a:r>
            <a:br>
              <a:rPr lang="uk-UA" sz="2000" dirty="0">
                <a:solidFill>
                  <a:srgbClr val="D1282E"/>
                </a:solidFill>
              </a:rPr>
            </a:br>
            <a:r>
              <a:rPr lang="uk-UA" sz="2000" dirty="0" smtClean="0">
                <a:solidFill>
                  <a:srgbClr val="D1282E"/>
                </a:solidFill>
              </a:rPr>
              <a:t/>
            </a:r>
            <a:br>
              <a:rPr lang="uk-UA" sz="2000" dirty="0" smtClean="0">
                <a:solidFill>
                  <a:srgbClr val="D1282E"/>
                </a:solidFill>
              </a:rPr>
            </a:br>
            <a:r>
              <a:rPr lang="uk-UA" sz="2000" dirty="0">
                <a:solidFill>
                  <a:srgbClr val="D1282E"/>
                </a:solidFill>
              </a:rPr>
              <a:t/>
            </a:r>
            <a:br>
              <a:rPr lang="uk-UA" sz="2000" dirty="0">
                <a:solidFill>
                  <a:srgbClr val="D1282E"/>
                </a:solidFill>
              </a:rPr>
            </a:br>
            <a:r>
              <a:rPr lang="uk-UA" sz="2000" dirty="0" smtClean="0">
                <a:solidFill>
                  <a:srgbClr val="D1282E"/>
                </a:solidFill>
              </a:rPr>
              <a:t/>
            </a:r>
            <a:br>
              <a:rPr lang="uk-UA" sz="2000" dirty="0" smtClean="0">
                <a:solidFill>
                  <a:srgbClr val="D1282E"/>
                </a:solidFill>
              </a:rPr>
            </a:br>
            <a:r>
              <a:rPr lang="uk-UA" sz="2000" dirty="0">
                <a:solidFill>
                  <a:srgbClr val="D1282E"/>
                </a:solidFill>
              </a:rPr>
              <a:t/>
            </a:r>
            <a:br>
              <a:rPr lang="uk-UA" sz="2000" dirty="0">
                <a:solidFill>
                  <a:srgbClr val="D1282E"/>
                </a:solidFill>
              </a:rPr>
            </a:br>
            <a:r>
              <a:rPr lang="uk-UA" sz="2000" dirty="0" smtClean="0">
                <a:solidFill>
                  <a:srgbClr val="D1282E"/>
                </a:solidFill>
              </a:rPr>
              <a:t/>
            </a:r>
            <a:br>
              <a:rPr lang="uk-UA" sz="2000" dirty="0" smtClean="0">
                <a:solidFill>
                  <a:srgbClr val="D1282E"/>
                </a:solidFill>
              </a:rPr>
            </a:br>
            <a:r>
              <a:rPr lang="uk-UA" sz="2000" dirty="0">
                <a:solidFill>
                  <a:srgbClr val="D1282E"/>
                </a:solidFill>
              </a:rPr>
              <a:t/>
            </a:r>
            <a:br>
              <a:rPr lang="uk-UA" sz="2000" dirty="0">
                <a:solidFill>
                  <a:srgbClr val="D1282E"/>
                </a:solidFill>
              </a:rPr>
            </a:br>
            <a:r>
              <a:rPr lang="uk-UA" sz="2000" dirty="0" smtClean="0">
                <a:solidFill>
                  <a:srgbClr val="D1282E"/>
                </a:solidFill>
              </a:rPr>
              <a:t/>
            </a:r>
            <a:br>
              <a:rPr lang="uk-UA" sz="2000" dirty="0" smtClean="0">
                <a:solidFill>
                  <a:srgbClr val="D1282E"/>
                </a:solidFill>
              </a:rPr>
            </a:br>
            <a:r>
              <a:rPr lang="uk-UA" sz="2000" dirty="0">
                <a:solidFill>
                  <a:srgbClr val="D1282E"/>
                </a:solidFill>
              </a:rPr>
              <a:t/>
            </a:r>
            <a:br>
              <a:rPr lang="uk-UA" sz="2000" dirty="0">
                <a:solidFill>
                  <a:srgbClr val="D1282E"/>
                </a:solidFill>
              </a:rPr>
            </a:br>
            <a:r>
              <a:rPr lang="uk-UA" sz="2000" dirty="0" smtClean="0">
                <a:solidFill>
                  <a:srgbClr val="D1282E"/>
                </a:solidFill>
              </a:rPr>
              <a:t/>
            </a:r>
            <a:br>
              <a:rPr lang="uk-UA" sz="2000" dirty="0" smtClean="0">
                <a:solidFill>
                  <a:srgbClr val="D1282E"/>
                </a:solidFill>
              </a:rPr>
            </a:br>
            <a:r>
              <a:rPr lang="uk-UA" sz="2000" dirty="0">
                <a:solidFill>
                  <a:srgbClr val="D1282E"/>
                </a:solidFill>
              </a:rPr>
              <a:t/>
            </a:r>
            <a:br>
              <a:rPr lang="uk-UA" sz="2000" dirty="0">
                <a:solidFill>
                  <a:srgbClr val="D1282E"/>
                </a:solidFill>
              </a:rPr>
            </a:br>
            <a: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адміністративно-політичного</a:t>
            </a:r>
            <a:b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устрою Лівобережної Гетьманщини</a:t>
            </a:r>
            <a:br>
              <a:rPr lang="uk-UA" sz="2000" b="1" dirty="0" smtClean="0">
                <a:solidFill>
                  <a:srgbClr val="D12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Із кожним новим гетьманом царський уряд підписував</a:t>
            </a:r>
          </a:p>
          <a:p>
            <a:r>
              <a:rPr lang="uk-UA" dirty="0" smtClean="0"/>
              <a:t>новий договір — статті.</a:t>
            </a:r>
          </a:p>
          <a:p>
            <a:r>
              <a:rPr lang="uk-UA" dirty="0" smtClean="0"/>
              <a:t>7. Загальновійськова рада скликалася залежно від обставин і перестала бути законодавчо-розпорядчим</a:t>
            </a:r>
          </a:p>
          <a:p>
            <a:r>
              <a:rPr lang="uk-UA" dirty="0" smtClean="0"/>
              <a:t>владними органом.</a:t>
            </a:r>
          </a:p>
          <a:p>
            <a:r>
              <a:rPr lang="uk-UA" dirty="0" smtClean="0"/>
              <a:t>8. Старшинська рада замінила загальновійськову:</a:t>
            </a:r>
          </a:p>
          <a:p>
            <a:r>
              <a:rPr lang="uk-UA" dirty="0" smtClean="0"/>
              <a:t>вона вирішувала питання оборонного характеру,</a:t>
            </a:r>
          </a:p>
          <a:p>
            <a:r>
              <a:rPr lang="uk-UA" dirty="0" smtClean="0"/>
              <a:t>обирала генеральну старшину, визначала розмір</a:t>
            </a:r>
          </a:p>
          <a:p>
            <a:r>
              <a:rPr lang="uk-UA" dirty="0" smtClean="0"/>
              <a:t>податків та орендної плати.</a:t>
            </a:r>
          </a:p>
          <a:p>
            <a:r>
              <a:rPr lang="uk-UA" dirty="0" smtClean="0"/>
              <a:t>9. У містах існувало магдебурзьке право.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92115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Слобожанщина (слобідська </a:t>
            </a:r>
            <a:r>
              <a:rPr lang="uk-UA" dirty="0" err="1" smtClean="0"/>
              <a:t>україна</a:t>
            </a:r>
            <a:r>
              <a:rPr lang="uk-UA" dirty="0" smtClean="0"/>
              <a:t>)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600" dirty="0" smtClean="0"/>
              <a:t>— </a:t>
            </a:r>
            <a:r>
              <a:rPr lang="uk-UA" sz="3600" dirty="0"/>
              <a:t>історична область, яка </a:t>
            </a:r>
            <a:r>
              <a:rPr lang="uk-UA" sz="3600" dirty="0" smtClean="0"/>
              <a:t>охоплює території </a:t>
            </a:r>
            <a:r>
              <a:rPr lang="uk-UA" sz="3600" dirty="0"/>
              <a:t>сучасних Харківської, Сумської, Донецької</a:t>
            </a:r>
            <a:r>
              <a:rPr lang="uk-UA" sz="3600" dirty="0" smtClean="0"/>
              <a:t>, Луганської </a:t>
            </a:r>
            <a:r>
              <a:rPr lang="uk-UA" sz="3600" dirty="0"/>
              <a:t>областей України, частину Воронезької,</a:t>
            </a:r>
          </a:p>
          <a:p>
            <a:r>
              <a:rPr lang="uk-UA" sz="3600" dirty="0"/>
              <a:t>Бєлгородської та Курської областей </a:t>
            </a:r>
            <a:r>
              <a:rPr lang="uk-UA" sz="3600" dirty="0" smtClean="0"/>
              <a:t>Російської Федерації</a:t>
            </a:r>
            <a:r>
              <a:rPr lang="uk-UA" sz="3600" dirty="0"/>
              <a:t>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76828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/>
              <a:t>Особливості розвитку Слобожанщини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507342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452438"/>
            <a:r>
              <a:rPr lang="uk-UA" b="0" dirty="0" smtClean="0"/>
              <a:t>Починаючи від другої половини </a:t>
            </a:r>
            <a:r>
              <a:rPr lang="uk-UA" b="0" dirty="0" smtClean="0">
                <a:solidFill>
                  <a:srgbClr val="FF0000"/>
                </a:solidFill>
              </a:rPr>
              <a:t>16 ст. а особливо 30-х </a:t>
            </a:r>
            <a:r>
              <a:rPr lang="uk-UA" b="0" dirty="0" err="1" smtClean="0">
                <a:solidFill>
                  <a:srgbClr val="FF0000"/>
                </a:solidFill>
              </a:rPr>
              <a:t>рр</a:t>
            </a:r>
            <a:r>
              <a:rPr lang="uk-UA" b="0" dirty="0" smtClean="0">
                <a:solidFill>
                  <a:srgbClr val="FF0000"/>
                </a:solidFill>
              </a:rPr>
              <a:t> 17 ст. </a:t>
            </a:r>
            <a:r>
              <a:rPr lang="uk-UA" b="0" dirty="0" smtClean="0"/>
              <a:t>Слобожанщину  почали поступово заселяти українські селяни й козаки  з Лівобережжя і Правобережжя, які втікали від польсько-шляхетського гноблення. </a:t>
            </a:r>
            <a:r>
              <a:rPr lang="uk-UA" dirty="0" smtClean="0"/>
              <a:t>Масове переселення до Слобожанщини українського населення розпочалося у </a:t>
            </a:r>
            <a:r>
              <a:rPr lang="uk-UA" dirty="0" err="1" smtClean="0"/>
              <a:t>др</a:t>
            </a:r>
            <a:r>
              <a:rPr lang="uk-UA" dirty="0" smtClean="0"/>
              <a:t>. пол. 17 ст. і було пов'язане з Руїною</a:t>
            </a:r>
            <a:r>
              <a:rPr lang="uk-UA" b="0" dirty="0" smtClean="0"/>
              <a:t>. </a:t>
            </a:r>
            <a:r>
              <a:rPr lang="uk-UA" dirty="0" smtClean="0">
                <a:solidFill>
                  <a:srgbClr val="00B050"/>
                </a:solidFill>
              </a:rPr>
              <a:t>Поселення, які засновували переселенці на нових землях, називалися «слободами» (звідси і назва). </a:t>
            </a:r>
            <a:r>
              <a:rPr lang="uk-UA" b="0" dirty="0" smtClean="0"/>
              <a:t>Одночасно Слобожанщину заселяли московські служилі люди, які перебували під управлінням царських воєвод. </a:t>
            </a:r>
          </a:p>
          <a:p>
            <a:pPr indent="452438"/>
            <a:r>
              <a:rPr lang="uk-UA" b="0" dirty="0" smtClean="0"/>
              <a:t>У Слобідській Україні існував козацький устрій. У 50-х рр. 17 ст. сформовано з українських переселенців козацькі слобідські полки </a:t>
            </a:r>
            <a:r>
              <a:rPr lang="uk-UA" dirty="0" err="1" smtClean="0"/>
              <a:t>Острогозький</a:t>
            </a:r>
            <a:r>
              <a:rPr lang="uk-UA" dirty="0" smtClean="0"/>
              <a:t> (</a:t>
            </a:r>
            <a:r>
              <a:rPr lang="uk-UA" dirty="0" err="1" smtClean="0"/>
              <a:t>Рибинський</a:t>
            </a:r>
            <a:r>
              <a:rPr lang="uk-UA" dirty="0" smtClean="0"/>
              <a:t>), Харківський, Сумський, Охтирський, Ізюмський. </a:t>
            </a:r>
            <a:r>
              <a:rPr lang="uk-UA" b="0" dirty="0" smtClean="0"/>
              <a:t>Полки були як підрозділами так адміністративно-територіальними одиницями.</a:t>
            </a:r>
          </a:p>
          <a:p>
            <a:pPr indent="452438"/>
            <a:r>
              <a:rPr lang="uk-UA" dirty="0" smtClean="0">
                <a:solidFill>
                  <a:srgbClr val="C00000"/>
                </a:solidFill>
              </a:rPr>
              <a:t>Посади гетьмана на Слобожанщині не було. </a:t>
            </a:r>
          </a:p>
          <a:p>
            <a:pPr indent="452438"/>
            <a:endParaRPr lang="uk-UA" b="0" dirty="0" smtClean="0"/>
          </a:p>
        </p:txBody>
      </p:sp>
    </p:spTree>
    <p:extLst>
      <p:ext uri="{BB962C8B-B14F-4D97-AF65-F5344CB8AC3E}">
        <p14:creationId xmlns:p14="http://schemas.microsoft.com/office/powerpoint/2010/main" val="38465584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Слобожанщина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indent="539750"/>
            <a:r>
              <a:rPr lang="uk-UA" b="0" dirty="0" smtClean="0"/>
              <a:t>Царський уряд використовував українських переселенців для господарського освоєння та охорони </a:t>
            </a:r>
            <a:r>
              <a:rPr lang="uk-UA" dirty="0" smtClean="0"/>
              <a:t>південних кордонів Московської держави від нападів кримських і ногайських татар, </a:t>
            </a:r>
            <a:r>
              <a:rPr lang="uk-UA" b="0" dirty="0" smtClean="0"/>
              <a:t>постачав їм зброю, продовольство, зберігав за переселенцями козацькі привілеї і самоврядування.</a:t>
            </a:r>
          </a:p>
          <a:p>
            <a:pPr indent="539750"/>
            <a:r>
              <a:rPr lang="uk-UA" b="0" dirty="0" smtClean="0"/>
              <a:t> </a:t>
            </a:r>
            <a:r>
              <a:rPr lang="uk-UA" dirty="0" smtClean="0">
                <a:solidFill>
                  <a:srgbClr val="C00000"/>
                </a:solidFill>
              </a:rPr>
              <a:t>Система землеволодіння у Слобожанщині мала свої особливості</a:t>
            </a:r>
            <a:r>
              <a:rPr lang="uk-UA" b="0" dirty="0" smtClean="0"/>
              <a:t>. В </a:t>
            </a:r>
            <a:r>
              <a:rPr lang="uk-UA" b="0" dirty="0" err="1" smtClean="0"/>
              <a:t>др</a:t>
            </a:r>
            <a:r>
              <a:rPr lang="uk-UA" b="0" dirty="0" smtClean="0"/>
              <a:t>. пол. 17 ст. там ще було багато незаселених земель і діяло </a:t>
            </a:r>
            <a:r>
              <a:rPr lang="uk-UA" dirty="0" smtClean="0"/>
              <a:t>право займанщини</a:t>
            </a:r>
            <a:r>
              <a:rPr lang="uk-UA" b="0" dirty="0" smtClean="0"/>
              <a:t>. Кожен поселенець міг вільно займати стільки землі, стільки був спроможний обробити. </a:t>
            </a:r>
            <a:r>
              <a:rPr lang="uk-UA" dirty="0" smtClean="0"/>
              <a:t>Лісами, луками, річками та озерами населення </a:t>
            </a:r>
            <a:r>
              <a:rPr lang="uk-UA" u="sng" dirty="0" smtClean="0"/>
              <a:t>користувалося спільно.</a:t>
            </a:r>
          </a:p>
          <a:p>
            <a:pPr indent="539750"/>
            <a:r>
              <a:rPr lang="uk-UA" b="0" dirty="0" smtClean="0"/>
              <a:t>Кожен полк мав </a:t>
            </a:r>
            <a:r>
              <a:rPr lang="uk-UA" dirty="0" smtClean="0"/>
              <a:t>резерв незайманих земель</a:t>
            </a:r>
            <a:r>
              <a:rPr lang="uk-UA" b="0" dirty="0" smtClean="0"/>
              <a:t>, якими розпоряджався полковник. Однак багато поселень відмовилися від наділів із полкового фонду, бо за них необхідно було записуватися в козаки й нести важку і небезпечну військову службу. </a:t>
            </a:r>
          </a:p>
          <a:p>
            <a:pPr indent="539750"/>
            <a:r>
              <a:rPr lang="uk-UA" dirty="0" smtClean="0"/>
              <a:t>Козацька старшина </a:t>
            </a:r>
            <a:r>
              <a:rPr lang="uk-UA" b="0" dirty="0" smtClean="0"/>
              <a:t>захоплювала громадські угіддя, змушувала дрібних господарів за безцінь продавати свої ділянки, володіла селами і хуторами. </a:t>
            </a:r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3958433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11604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3100" dirty="0" smtClean="0"/>
              <a:t>Гетьманування </a:t>
            </a:r>
            <a:r>
              <a:rPr lang="uk-UA" sz="3100" dirty="0"/>
              <a:t>Івана Виговського</a:t>
            </a:r>
            <a:br>
              <a:rPr lang="uk-UA" sz="3100" dirty="0"/>
            </a:br>
            <a:r>
              <a:rPr lang="uk-UA" sz="3100" dirty="0"/>
              <a:t>(1657-1659 </a:t>
            </a:r>
            <a:r>
              <a:rPr lang="en-US" sz="3100" dirty="0"/>
              <a:t>pp</a:t>
            </a:r>
            <a:r>
              <a:rPr lang="en-US" sz="3100" dirty="0" smtClean="0"/>
              <a:t>.)</a:t>
            </a:r>
            <a:endParaRPr lang="uk-UA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Перед </a:t>
            </a:r>
            <a:r>
              <a:rPr lang="uk-UA" dirty="0"/>
              <a:t>смертю Б. Хмельницький заповів гетьманську</a:t>
            </a:r>
          </a:p>
          <a:p>
            <a:r>
              <a:rPr lang="uk-UA" dirty="0"/>
              <a:t>булаву своєму 16-річному синові </a:t>
            </a:r>
            <a:r>
              <a:rPr lang="uk-UA" dirty="0" smtClean="0"/>
              <a:t>Юрію</a:t>
            </a:r>
            <a:r>
              <a:rPr lang="uk-UA" dirty="0"/>
              <a:t>.</a:t>
            </a:r>
          </a:p>
          <a:p>
            <a:r>
              <a:rPr lang="uk-UA" u="sng" dirty="0" smtClean="0"/>
              <a:t>У вересні 1657р</a:t>
            </a:r>
            <a:r>
              <a:rPr lang="uk-UA" dirty="0"/>
              <a:t>. старшинська рада в Чигирині доручила </a:t>
            </a:r>
            <a:r>
              <a:rPr lang="uk-UA" dirty="0" smtClean="0">
                <a:solidFill>
                  <a:srgbClr val="0070C0"/>
                </a:solidFill>
              </a:rPr>
              <a:t>генеральному писареві </a:t>
            </a:r>
            <a:r>
              <a:rPr lang="uk-UA" dirty="0">
                <a:solidFill>
                  <a:srgbClr val="0070C0"/>
                </a:solidFill>
              </a:rPr>
              <a:t>І. Виговському </a:t>
            </a:r>
            <a:r>
              <a:rPr lang="uk-UA" dirty="0"/>
              <a:t>виконувати </a:t>
            </a:r>
            <a:r>
              <a:rPr lang="uk-UA" dirty="0" smtClean="0"/>
              <a:t>гетьманські повноваження </a:t>
            </a:r>
            <a:r>
              <a:rPr lang="uk-UA" dirty="0"/>
              <a:t>до повноліття Юрія. За місяць</a:t>
            </a:r>
          </a:p>
          <a:p>
            <a:r>
              <a:rPr lang="uk-UA" dirty="0"/>
              <a:t>на </a:t>
            </a:r>
            <a:r>
              <a:rPr lang="uk-UA" dirty="0" smtClean="0"/>
              <a:t>Корсунській раді</a:t>
            </a:r>
            <a:r>
              <a:rPr lang="uk-UA" dirty="0"/>
              <a:t>, де були присутні рядові козаки,</a:t>
            </a:r>
          </a:p>
          <a:p>
            <a:r>
              <a:rPr lang="uk-UA" dirty="0"/>
              <a:t>міщани, духівництво та посли іноземних держав,</a:t>
            </a:r>
          </a:p>
          <a:p>
            <a:r>
              <a:rPr lang="uk-UA" dirty="0">
                <a:solidFill>
                  <a:srgbClr val="FF0000"/>
                </a:solidFill>
              </a:rPr>
              <a:t>І. Виговського обрали повноправним гетьманом. </a:t>
            </a:r>
          </a:p>
          <a:p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/>
              <a:t>Соціальна</a:t>
            </a:r>
            <a:r>
              <a:rPr lang="ru-RU" sz="2000" dirty="0"/>
              <a:t> структура </a:t>
            </a:r>
            <a:r>
              <a:rPr lang="ru-RU" sz="2000" dirty="0" err="1"/>
              <a:t>населення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Лівобережжя</a:t>
            </a:r>
            <a:r>
              <a:rPr lang="ru-RU" sz="2000" dirty="0"/>
              <a:t> та </a:t>
            </a:r>
            <a:r>
              <a:rPr lang="ru-RU" sz="2000" dirty="0" err="1"/>
              <a:t>Слобожанщини</a:t>
            </a:r>
            <a:r>
              <a:rPr lang="ru-RU" sz="2000" dirty="0"/>
              <a:t> </a:t>
            </a:r>
            <a:br>
              <a:rPr lang="ru-RU" sz="2000" dirty="0"/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u="sng" dirty="0" smtClean="0"/>
              <a:t>Козаки</a:t>
            </a:r>
            <a:r>
              <a:rPr lang="uk-UA" dirty="0" smtClean="0"/>
              <a:t> — </a:t>
            </a:r>
            <a:r>
              <a:rPr lang="uk-UA" b="0" dirty="0" smtClean="0"/>
              <a:t>привілейований стан тогочасного суспільства: особисто вільні, звільнені від державних податків і повинностей, обов'язком козаків було нести військову службу за власний рахунок.</a:t>
            </a:r>
          </a:p>
          <a:p>
            <a:r>
              <a:rPr lang="uk-UA" u="sng" dirty="0" smtClean="0"/>
              <a:t>Українська шляхта </a:t>
            </a:r>
            <a:r>
              <a:rPr lang="uk-UA" b="0" dirty="0" smtClean="0"/>
              <a:t>— панівний стан українського суспільства, який досить швидко злився з козацькою старшиною.</a:t>
            </a:r>
          </a:p>
          <a:p>
            <a:r>
              <a:rPr lang="uk-UA" u="sng" dirty="0" smtClean="0"/>
              <a:t>Духовенство</a:t>
            </a:r>
            <a:r>
              <a:rPr lang="uk-UA" b="0" dirty="0" smtClean="0"/>
              <a:t> — привілейований стан; верхівка духовенства та монастирі мали великі землеволодіння, а також залежних селян на цих володіннях</a:t>
            </a:r>
            <a:r>
              <a:rPr lang="uk-UA" dirty="0" smtClean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54619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075240" cy="4373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uk-UA" u="sng" dirty="0" smtClean="0">
                <a:solidFill>
                  <a:srgbClr val="FF0000"/>
                </a:solidFill>
              </a:rPr>
              <a:t>Міщанство</a:t>
            </a:r>
            <a:r>
              <a:rPr lang="uk-UA" b="0" dirty="0" smtClean="0"/>
              <a:t> — </a:t>
            </a:r>
            <a:r>
              <a:rPr lang="uk-UA" b="0" dirty="0" err="1" smtClean="0"/>
              <a:t>напівпривілейований</a:t>
            </a:r>
            <a:r>
              <a:rPr lang="uk-UA" b="0" dirty="0" smtClean="0"/>
              <a:t> стан; міщани мали права та привілеї на самоврядування, становий суд, заняття ремеслами, промислами і торгівлею, але повинні були сплачувати податки й виконувати повинності на користь держави.</a:t>
            </a:r>
          </a:p>
          <a:p>
            <a:pPr>
              <a:lnSpc>
                <a:spcPct val="120000"/>
              </a:lnSpc>
            </a:pPr>
            <a:r>
              <a:rPr lang="uk-UA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Селянство</a:t>
            </a:r>
            <a:r>
              <a:rPr lang="uk-UA" b="0" dirty="0" smtClean="0"/>
              <a:t> (посполиті) — найчисленніший непривілейований</a:t>
            </a:r>
          </a:p>
          <a:p>
            <a:pPr>
              <a:lnSpc>
                <a:spcPct val="120000"/>
              </a:lnSpc>
            </a:pPr>
            <a:r>
              <a:rPr lang="uk-UA" b="0" dirty="0" smtClean="0"/>
              <a:t>стан. Унаслідок Національно-визвольної війни селяни отримали особисту свободу і право змінювати місце проживання, але не мали спадкової власності на землю. Працювали на старшину, шляхту й монастирі, сплачували податки продуктами і грошима. На Слобожанщині селяни сплачували податки до царської казни</a:t>
            </a:r>
            <a:r>
              <a:rPr lang="ru-RU" b="0" dirty="0" smtClean="0"/>
              <a:t>. </a:t>
            </a:r>
            <a:endParaRPr lang="uk-UA" b="0" dirty="0"/>
          </a:p>
        </p:txBody>
      </p:sp>
    </p:spTree>
    <p:extLst>
      <p:ext uri="{BB962C8B-B14F-4D97-AF65-F5344CB8AC3E}">
        <p14:creationId xmlns:p14="http://schemas.microsoft.com/office/powerpoint/2010/main" val="43525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Іван Виговський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904656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8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068888" cy="1440160"/>
          </a:xfrm>
        </p:spPr>
        <p:txBody>
          <a:bodyPr>
            <a:normAutofit fontScale="90000"/>
          </a:bodyPr>
          <a:lstStyle/>
          <a:p>
            <a:r>
              <a:rPr lang="uk-UA" dirty="0"/>
              <a:t>Політика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І</a:t>
            </a:r>
            <a:r>
              <a:rPr lang="uk-UA" dirty="0"/>
              <a:t>. Виговського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500141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uk-UA" dirty="0" smtClean="0"/>
              <a:t>1</a:t>
            </a:r>
            <a:r>
              <a:rPr lang="uk-UA" dirty="0"/>
              <a:t>. Зберігав союзницькі відносини з Московською</a:t>
            </a:r>
          </a:p>
          <a:p>
            <a:r>
              <a:rPr lang="uk-UA" dirty="0"/>
              <a:t>державою.</a:t>
            </a:r>
          </a:p>
          <a:p>
            <a:r>
              <a:rPr lang="uk-UA" dirty="0"/>
              <a:t>2. Активізував зв'язки з Кримом, Швецією, </a:t>
            </a:r>
            <a:r>
              <a:rPr lang="uk-UA" dirty="0" smtClean="0"/>
              <a:t>домовився про </a:t>
            </a:r>
            <a:r>
              <a:rPr lang="uk-UA" dirty="0"/>
              <a:t>перемир'я з Польщею.</a:t>
            </a:r>
          </a:p>
          <a:p>
            <a:r>
              <a:rPr lang="uk-UA" dirty="0"/>
              <a:t>3. </a:t>
            </a:r>
            <a:r>
              <a:rPr lang="uk-UA" dirty="0" smtClean="0"/>
              <a:t>Зміцнював </a:t>
            </a:r>
            <a:r>
              <a:rPr lang="uk-UA" dirty="0"/>
              <a:t>становище козацької старшини і </a:t>
            </a:r>
            <a:r>
              <a:rPr lang="uk-UA" dirty="0" smtClean="0"/>
              <a:t>православної шляхти</a:t>
            </a:r>
            <a:r>
              <a:rPr lang="uk-UA" dirty="0"/>
              <a:t>, роздаючи землі, </a:t>
            </a:r>
            <a:r>
              <a:rPr lang="uk-UA" i="1" u="sng" dirty="0"/>
              <a:t>що </a:t>
            </a:r>
            <a:r>
              <a:rPr lang="uk-UA" i="1" u="sng" dirty="0" smtClean="0"/>
              <a:t>призводило до </a:t>
            </a:r>
            <a:r>
              <a:rPr lang="uk-UA" i="1" u="sng" dirty="0"/>
              <a:t>наростання соціальної напруженості та </a:t>
            </a:r>
            <a:r>
              <a:rPr lang="uk-UA" i="1" u="sng" dirty="0" smtClean="0"/>
              <a:t>невдоволення народу</a:t>
            </a:r>
            <a:r>
              <a:rPr lang="uk-UA" i="1" u="sng" dirty="0"/>
              <a:t>.</a:t>
            </a:r>
          </a:p>
          <a:p>
            <a:r>
              <a:rPr lang="uk-UA" dirty="0"/>
              <a:t>4. Боровся з </a:t>
            </a:r>
            <a:r>
              <a:rPr lang="uk-UA" dirty="0" err="1"/>
              <a:t>антигетьманською</a:t>
            </a:r>
            <a:r>
              <a:rPr lang="uk-UA" dirty="0"/>
              <a:t> опозицією: </a:t>
            </a:r>
            <a:r>
              <a:rPr lang="uk-UA" dirty="0" smtClean="0"/>
              <a:t>здійснював економічну </a:t>
            </a:r>
            <a:r>
              <a:rPr lang="uk-UA" dirty="0"/>
              <a:t>блокаду Запоріжжя, за </a:t>
            </a:r>
            <a:r>
              <a:rPr lang="uk-UA" dirty="0" smtClean="0"/>
              <a:t>допомогою татарського </a:t>
            </a:r>
            <a:r>
              <a:rPr lang="uk-UA" dirty="0"/>
              <a:t>війська придушив повстання </a:t>
            </a:r>
            <a:r>
              <a:rPr lang="uk-UA" dirty="0" smtClean="0"/>
              <a:t>полтавського полковника </a:t>
            </a:r>
            <a:r>
              <a:rPr lang="uk-UA" dirty="0"/>
              <a:t>М</a:t>
            </a:r>
            <a:r>
              <a:rPr lang="uk-UA" u="sng" dirty="0"/>
              <a:t>. Пушкаря і кошового </a:t>
            </a:r>
            <a:r>
              <a:rPr lang="uk-UA" u="sng" dirty="0" smtClean="0"/>
              <a:t>отамана Я</a:t>
            </a:r>
            <a:r>
              <a:rPr lang="uk-UA" u="sng" dirty="0"/>
              <a:t>. </a:t>
            </a:r>
            <a:r>
              <a:rPr lang="uk-UA" u="sng" dirty="0" smtClean="0"/>
              <a:t>Барабаша під Полтавою, підтримуване </a:t>
            </a:r>
            <a:r>
              <a:rPr lang="uk-UA" u="sng" dirty="0"/>
              <a:t>Москвою (1658 </a:t>
            </a:r>
            <a:r>
              <a:rPr lang="en-US" u="sng" dirty="0"/>
              <a:t>p</a:t>
            </a:r>
            <a:r>
              <a:rPr lang="en-US" u="sng" dirty="0" smtClean="0"/>
              <a:t>.).</a:t>
            </a:r>
            <a:r>
              <a:rPr lang="uk-UA" u="sng" dirty="0" smtClean="0"/>
              <a:t> Подвійна гра </a:t>
            </a:r>
            <a:r>
              <a:rPr lang="uk-UA" u="sng" dirty="0" err="1" smtClean="0"/>
              <a:t>москви</a:t>
            </a:r>
            <a:r>
              <a:rPr lang="uk-UA" u="sng" dirty="0" smtClean="0"/>
              <a:t> змусила Виговського замислитися </a:t>
            </a:r>
            <a:r>
              <a:rPr lang="uk-UA" u="sng" dirty="0" smtClean="0">
                <a:solidFill>
                  <a:srgbClr val="0070C0"/>
                </a:solidFill>
              </a:rPr>
              <a:t>над пошуком нового союзника.</a:t>
            </a:r>
          </a:p>
          <a:p>
            <a:r>
              <a:rPr lang="uk-UA" u="sng" dirty="0" smtClean="0"/>
              <a:t>5. Після довгих вагань він звертається до Речі посполитої</a:t>
            </a:r>
            <a:endParaRPr lang="en-US" u="sng" dirty="0"/>
          </a:p>
          <a:p>
            <a:r>
              <a:rPr lang="uk-UA" dirty="0" smtClean="0">
                <a:solidFill>
                  <a:srgbClr val="FF0000"/>
                </a:solidFill>
              </a:rPr>
              <a:t>Підписав </a:t>
            </a:r>
            <a:r>
              <a:rPr lang="uk-UA" dirty="0">
                <a:solidFill>
                  <a:srgbClr val="FF0000"/>
                </a:solidFill>
              </a:rPr>
              <a:t>Гадяцький договір (1658 р.) з Річчю Посполитою.</a:t>
            </a:r>
          </a:p>
          <a:p>
            <a:endParaRPr lang="uk-UA" dirty="0">
              <a:solidFill>
                <a:srgbClr val="FF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05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1393</TotalTime>
  <Words>3617</Words>
  <Application>Microsoft Office PowerPoint</Application>
  <PresentationFormat>Экран (4:3)</PresentationFormat>
  <Paragraphs>326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Главная</vt:lpstr>
      <vt:lpstr>Презентация PowerPoint</vt:lpstr>
      <vt:lpstr>Програмні вимоги міністерства освіти при підготовці до ЗНО.</vt:lpstr>
      <vt:lpstr>Основні дати: </vt:lpstr>
      <vt:lpstr>Поняття </vt:lpstr>
      <vt:lpstr>Персоналії</vt:lpstr>
      <vt:lpstr>Причини Руїни </vt:lpstr>
      <vt:lpstr>        Гетьманування Івана Виговського (1657-1659 pp.)</vt:lpstr>
      <vt:lpstr>Іван Виговський</vt:lpstr>
      <vt:lpstr>Політика  І. Виговського </vt:lpstr>
      <vt:lpstr>6 вересня 1658 р . на козацькій раді було схвалено Гадяцький договір :  </vt:lpstr>
      <vt:lpstr>                    Гадяцький договір (1658 р.) з Річчю Посполитою </vt:lpstr>
      <vt:lpstr>Річ посполита після гадяцької угоди</vt:lpstr>
      <vt:lpstr>Річ посполита після гадяцької угоди</vt:lpstr>
      <vt:lpstr>Презентация PowerPoint</vt:lpstr>
      <vt:lpstr>україно-московська війна</vt:lpstr>
      <vt:lpstr>Карта бою під Конотопом</vt:lpstr>
      <vt:lpstr>Битва під Конотопом</vt:lpstr>
      <vt:lpstr>Прихід до влади Ю. Хмельницького</vt:lpstr>
      <vt:lpstr>Гетьман Юрій Хмельницький. Порушення територіальної цілісності Гетьманщини</vt:lpstr>
      <vt:lpstr>Слободищенський трактат</vt:lpstr>
      <vt:lpstr>політичний розкол українського суспільства</vt:lpstr>
      <vt:lpstr>Презентация PowerPoint</vt:lpstr>
      <vt:lpstr>Презентация PowerPoint</vt:lpstr>
      <vt:lpstr>Гетьмани розділеної України </vt:lpstr>
      <vt:lpstr>Презентация PowerPoint</vt:lpstr>
      <vt:lpstr>Гетьманування Павла Тетері 1663-1665 рр.</vt:lpstr>
      <vt:lpstr>Павло Тетеря - гетьман Правобережної України (1663 - 1665)</vt:lpstr>
      <vt:lpstr>Гетьманування Івана Брюховецького (1663-1668 pp.) Гетьман Лівобережної України, обраний на «Чорній раді»</vt:lpstr>
      <vt:lpstr>Іван Брюховецький - гетьман Лівобережної України (1663 - 1668)</vt:lpstr>
      <vt:lpstr>Московські статті (1665 р.) </vt:lpstr>
      <vt:lpstr>Андрусівське перемир'я (1667р.)</vt:lpstr>
      <vt:lpstr>Андрусівське перемир'я (1667р.)</vt:lpstr>
      <vt:lpstr>Презентация PowerPoint</vt:lpstr>
      <vt:lpstr>Презентация PowerPoint</vt:lpstr>
      <vt:lpstr>  Петро Дорошенко - гетьман Правобережної України – «Сонце Руїни»  (1665 – 1676)  «»</vt:lpstr>
      <vt:lpstr>Петро дорошенко</vt:lpstr>
      <vt:lpstr>Петро Дорошенко (1665—1676 рр.).</vt:lpstr>
      <vt:lpstr>Петро Дорошенко (1665—1676 рр.).</vt:lpstr>
      <vt:lpstr>Петро Дорошенко (1665—1676 рр.).</vt:lpstr>
      <vt:lpstr>Презентация PowerPoint</vt:lpstr>
      <vt:lpstr>Петро Дорошенко (1665—1676 рр.).</vt:lpstr>
      <vt:lpstr>Бучацький мирний договір </vt:lpstr>
      <vt:lpstr>   Політика Д. Многогрішного  1669-1672 рр. </vt:lpstr>
      <vt:lpstr>Дем'ян Многогрішний - гетьман Лівобережної України (1669 - 1672)</vt:lpstr>
      <vt:lpstr>Гетьманування Івана Самойловича (1672-1687 pp.)  </vt:lpstr>
      <vt:lpstr>Іван самойлович</vt:lpstr>
      <vt:lpstr>Гетьманування Івана Самойловича (1672-1687 pp.)  </vt:lpstr>
      <vt:lpstr>Іван самойлович</vt:lpstr>
      <vt:lpstr>пожвавлення культурного життя</vt:lpstr>
      <vt:lpstr>Троїцький собор Густинського монастиря. 1674–1676. </vt:lpstr>
      <vt:lpstr>Троїцький собор Троїцько-Іллінського монастиря в Чернігові. 1679-1695.</vt:lpstr>
      <vt:lpstr>Троїцький собор Троїцько-Іллінського монастиря в Чернігові. 1679-1695.</vt:lpstr>
      <vt:lpstr>Юрій Хмельницький</vt:lpstr>
      <vt:lpstr>Гетьманування  Ю. Хмельницького </vt:lpstr>
      <vt:lpstr>Чигиринські походи </vt:lpstr>
      <vt:lpstr>Чигиринські походи та гетьман Юрій Хмельницький (1677-1681)</vt:lpstr>
      <vt:lpstr>Презентация PowerPoint</vt:lpstr>
      <vt:lpstr>"Вічний мир"  1686 р.</vt:lpstr>
      <vt:lpstr>Презентация PowerPoint</vt:lpstr>
      <vt:lpstr>Кримський похід 1687 р</vt:lpstr>
      <vt:lpstr>Лівобережна Україна та Слобожанщина в другій половині XVIII ст.  </vt:lpstr>
      <vt:lpstr>Презентация PowerPoint</vt:lpstr>
      <vt:lpstr>Презентация PowerPoint</vt:lpstr>
      <vt:lpstr>Особливості адміністративно-політичного устрою Лівобережної Гетьманщини </vt:lpstr>
      <vt:lpstr>Особливості адміністративно-політичного устрою Лівобережної Гетьманщини </vt:lpstr>
      <vt:lpstr>            Особливості адміністративно-політичного устрою Лівобережної Гетьманщини </vt:lpstr>
      <vt:lpstr>Слобожанщина (слобідська україна)</vt:lpstr>
      <vt:lpstr>Особливості розвитку Слобожанщини  </vt:lpstr>
      <vt:lpstr>Слобожанщина </vt:lpstr>
      <vt:lpstr>Соціальна структура населення Лівобережжя та Слобожанщини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100</cp:revision>
  <dcterms:created xsi:type="dcterms:W3CDTF">2018-11-21T19:22:20Z</dcterms:created>
  <dcterms:modified xsi:type="dcterms:W3CDTF">2020-04-09T22:06:29Z</dcterms:modified>
</cp:coreProperties>
</file>