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3"/>
  </p:notesMasterIdLst>
  <p:sldIdLst>
    <p:sldId id="256" r:id="rId2"/>
    <p:sldId id="357" r:id="rId3"/>
    <p:sldId id="288" r:id="rId4"/>
    <p:sldId id="348" r:id="rId5"/>
    <p:sldId id="349" r:id="rId6"/>
    <p:sldId id="350" r:id="rId7"/>
    <p:sldId id="351" r:id="rId8"/>
    <p:sldId id="352" r:id="rId9"/>
    <p:sldId id="289" r:id="rId10"/>
    <p:sldId id="346" r:id="rId11"/>
    <p:sldId id="347" r:id="rId12"/>
    <p:sldId id="353" r:id="rId13"/>
    <p:sldId id="290" r:id="rId14"/>
    <p:sldId id="360" r:id="rId15"/>
    <p:sldId id="361" r:id="rId16"/>
    <p:sldId id="340" r:id="rId17"/>
    <p:sldId id="362" r:id="rId18"/>
    <p:sldId id="355" r:id="rId19"/>
    <p:sldId id="356" r:id="rId20"/>
    <p:sldId id="285" r:id="rId21"/>
    <p:sldId id="36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8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0F97E90-96C2-4639-AAD3-DE5A3B3CD9DF}" type="datetimeFigureOut">
              <a:rPr lang="ru-RU"/>
              <a:pPr>
                <a:defRPr/>
              </a:pPr>
              <a:t>17.04.2023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B1FE51-13D6-473D-B5C9-FB8B84B160E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755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DF3E6AC-EE2A-4D92-BFD4-7D35F37B4F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99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259013"/>
            <a:ext cx="9142413" cy="4597400"/>
            <a:chOff x="0" y="1423"/>
            <a:chExt cx="5759" cy="2896"/>
          </a:xfrm>
        </p:grpSpPr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0" y="3378"/>
              <a:ext cx="2509" cy="196"/>
            </a:xfrm>
            <a:custGeom>
              <a:avLst/>
              <a:gdLst>
                <a:gd name="T0" fmla="*/ 39 w 2509"/>
                <a:gd name="T1" fmla="*/ 61 h 196"/>
                <a:gd name="T2" fmla="*/ 104 w 2509"/>
                <a:gd name="T3" fmla="*/ 28 h 196"/>
                <a:gd name="T4" fmla="*/ 182 w 2509"/>
                <a:gd name="T5" fmla="*/ 13 h 196"/>
                <a:gd name="T6" fmla="*/ 281 w 2509"/>
                <a:gd name="T7" fmla="*/ 13 h 196"/>
                <a:gd name="T8" fmla="*/ 357 w 2509"/>
                <a:gd name="T9" fmla="*/ 34 h 196"/>
                <a:gd name="T10" fmla="*/ 440 w 2509"/>
                <a:gd name="T11" fmla="*/ 85 h 196"/>
                <a:gd name="T12" fmla="*/ 509 w 2509"/>
                <a:gd name="T13" fmla="*/ 129 h 196"/>
                <a:gd name="T14" fmla="*/ 626 w 2509"/>
                <a:gd name="T15" fmla="*/ 148 h 196"/>
                <a:gd name="T16" fmla="*/ 728 w 2509"/>
                <a:gd name="T17" fmla="*/ 135 h 196"/>
                <a:gd name="T18" fmla="*/ 806 w 2509"/>
                <a:gd name="T19" fmla="*/ 93 h 196"/>
                <a:gd name="T20" fmla="*/ 899 w 2509"/>
                <a:gd name="T21" fmla="*/ 36 h 196"/>
                <a:gd name="T22" fmla="*/ 998 w 2509"/>
                <a:gd name="T23" fmla="*/ 4 h 196"/>
                <a:gd name="T24" fmla="*/ 1119 w 2509"/>
                <a:gd name="T25" fmla="*/ 6 h 196"/>
                <a:gd name="T26" fmla="*/ 1214 w 2509"/>
                <a:gd name="T27" fmla="*/ 39 h 196"/>
                <a:gd name="T28" fmla="*/ 1308 w 2509"/>
                <a:gd name="T29" fmla="*/ 102 h 196"/>
                <a:gd name="T30" fmla="*/ 1403 w 2509"/>
                <a:gd name="T31" fmla="*/ 133 h 196"/>
                <a:gd name="T32" fmla="*/ 1514 w 2509"/>
                <a:gd name="T33" fmla="*/ 133 h 196"/>
                <a:gd name="T34" fmla="*/ 1593 w 2509"/>
                <a:gd name="T35" fmla="*/ 111 h 196"/>
                <a:gd name="T36" fmla="*/ 1668 w 2509"/>
                <a:gd name="T37" fmla="*/ 61 h 196"/>
                <a:gd name="T38" fmla="*/ 1754 w 2509"/>
                <a:gd name="T39" fmla="*/ 18 h 196"/>
                <a:gd name="T40" fmla="*/ 1844 w 2509"/>
                <a:gd name="T41" fmla="*/ 1 h 196"/>
                <a:gd name="T42" fmla="*/ 1958 w 2509"/>
                <a:gd name="T43" fmla="*/ 4 h 196"/>
                <a:gd name="T44" fmla="*/ 2039 w 2509"/>
                <a:gd name="T45" fmla="*/ 33 h 196"/>
                <a:gd name="T46" fmla="*/ 2118 w 2509"/>
                <a:gd name="T47" fmla="*/ 88 h 196"/>
                <a:gd name="T48" fmla="*/ 2192 w 2509"/>
                <a:gd name="T49" fmla="*/ 124 h 196"/>
                <a:gd name="T50" fmla="*/ 2303 w 2509"/>
                <a:gd name="T51" fmla="*/ 138 h 196"/>
                <a:gd name="T52" fmla="*/ 2412 w 2509"/>
                <a:gd name="T53" fmla="*/ 106 h 196"/>
                <a:gd name="T54" fmla="*/ 2463 w 2509"/>
                <a:gd name="T55" fmla="*/ 66 h 196"/>
                <a:gd name="T56" fmla="*/ 2489 w 2509"/>
                <a:gd name="T57" fmla="*/ 61 h 196"/>
                <a:gd name="T58" fmla="*/ 2507 w 2509"/>
                <a:gd name="T59" fmla="*/ 76 h 196"/>
                <a:gd name="T60" fmla="*/ 2508 w 2509"/>
                <a:gd name="T61" fmla="*/ 96 h 196"/>
                <a:gd name="T62" fmla="*/ 2490 w 2509"/>
                <a:gd name="T63" fmla="*/ 118 h 196"/>
                <a:gd name="T64" fmla="*/ 2429 w 2509"/>
                <a:gd name="T65" fmla="*/ 160 h 196"/>
                <a:gd name="T66" fmla="*/ 2352 w 2509"/>
                <a:gd name="T67" fmla="*/ 183 h 196"/>
                <a:gd name="T68" fmla="*/ 2238 w 2509"/>
                <a:gd name="T69" fmla="*/ 184 h 196"/>
                <a:gd name="T70" fmla="*/ 2156 w 2509"/>
                <a:gd name="T71" fmla="*/ 172 h 196"/>
                <a:gd name="T72" fmla="*/ 2076 w 2509"/>
                <a:gd name="T73" fmla="*/ 133 h 196"/>
                <a:gd name="T74" fmla="*/ 2018 w 2509"/>
                <a:gd name="T75" fmla="*/ 87 h 196"/>
                <a:gd name="T76" fmla="*/ 1934 w 2509"/>
                <a:gd name="T77" fmla="*/ 55 h 196"/>
                <a:gd name="T78" fmla="*/ 1836 w 2509"/>
                <a:gd name="T79" fmla="*/ 49 h 196"/>
                <a:gd name="T80" fmla="*/ 1743 w 2509"/>
                <a:gd name="T81" fmla="*/ 79 h 196"/>
                <a:gd name="T82" fmla="*/ 1677 w 2509"/>
                <a:gd name="T83" fmla="*/ 118 h 196"/>
                <a:gd name="T84" fmla="*/ 1586 w 2509"/>
                <a:gd name="T85" fmla="*/ 165 h 196"/>
                <a:gd name="T86" fmla="*/ 1475 w 2509"/>
                <a:gd name="T87" fmla="*/ 186 h 196"/>
                <a:gd name="T88" fmla="*/ 1377 w 2509"/>
                <a:gd name="T89" fmla="*/ 180 h 196"/>
                <a:gd name="T90" fmla="*/ 1269 w 2509"/>
                <a:gd name="T91" fmla="*/ 136 h 196"/>
                <a:gd name="T92" fmla="*/ 1197 w 2509"/>
                <a:gd name="T93" fmla="*/ 84 h 196"/>
                <a:gd name="T94" fmla="*/ 1128 w 2509"/>
                <a:gd name="T95" fmla="*/ 55 h 196"/>
                <a:gd name="T96" fmla="*/ 1020 w 2509"/>
                <a:gd name="T97" fmla="*/ 49 h 196"/>
                <a:gd name="T98" fmla="*/ 914 w 2509"/>
                <a:gd name="T99" fmla="*/ 78 h 196"/>
                <a:gd name="T100" fmla="*/ 831 w 2509"/>
                <a:gd name="T101" fmla="*/ 135 h 196"/>
                <a:gd name="T102" fmla="*/ 713 w 2509"/>
                <a:gd name="T103" fmla="*/ 187 h 196"/>
                <a:gd name="T104" fmla="*/ 600 w 2509"/>
                <a:gd name="T105" fmla="*/ 195 h 196"/>
                <a:gd name="T106" fmla="*/ 494 w 2509"/>
                <a:gd name="T107" fmla="*/ 175 h 196"/>
                <a:gd name="T108" fmla="*/ 408 w 2509"/>
                <a:gd name="T109" fmla="*/ 123 h 196"/>
                <a:gd name="T110" fmla="*/ 338 w 2509"/>
                <a:gd name="T111" fmla="*/ 79 h 196"/>
                <a:gd name="T112" fmla="*/ 251 w 2509"/>
                <a:gd name="T113" fmla="*/ 60 h 196"/>
                <a:gd name="T114" fmla="*/ 144 w 2509"/>
                <a:gd name="T115" fmla="*/ 67 h 196"/>
                <a:gd name="T116" fmla="*/ 56 w 2509"/>
                <a:gd name="T117" fmla="*/ 108 h 196"/>
                <a:gd name="T118" fmla="*/ 5 w 2509"/>
                <a:gd name="T119" fmla="*/ 93 h 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96"/>
              <a:ext cx="276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099F176-48CA-4495-B0D5-FFD035CA7B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23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A7EF0-AC24-4E53-B86F-FBC8D68659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06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D9AD6-73FD-4CA9-B90B-7DF9106F0D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76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2DFCFD2-DF13-4F02-BBD5-B68B0905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9656"/>
            <a:ext cx="7886700" cy="3408893"/>
          </a:xfrm>
        </p:spPr>
        <p:txBody>
          <a:bodyPr rtlCol="0" anchor="t" anchorCtr="0"/>
          <a:lstStyle>
            <a:lvl1pPr algn="ctr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D78B1F9-6755-42E5-8F50-0B945D27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9AB827-2F5B-4A27-9DD1-310559371BB3}" type="datetime1">
              <a:rPr lang="ru-RU" noProof="0" smtClean="0"/>
              <a:t>17.04.2023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A0B890C-0CB4-4A98-9943-9C2257BF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805844CD-8F1F-4298-A223-C4256A6F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Объект 1">
            <a:extLst>
              <a:ext uri="{FF2B5EF4-FFF2-40B4-BE49-F238E27FC236}">
                <a16:creationId xmlns="" xmlns:a16="http://schemas.microsoft.com/office/drawing/2014/main" id="{F84B6337-F0FA-40DA-A205-42E63B13ADB9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1014413" y="6150952"/>
            <a:ext cx="7115175" cy="515492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 rtl="0"/>
            <a:r>
              <a:rPr lang="ru-RU" sz="1500" noProof="0" smtClean="0">
                <a:solidFill>
                  <a:schemeClr val="bg1"/>
                </a:solidFill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4471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7C33A-9DDF-4F50-9EF4-7C441A1F03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99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A9E66-9DFB-4819-BD6C-DECBA41F8A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98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9C29C-9C10-43D5-8B1F-0D3A1EC719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02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FD4C0-22FA-457D-8AD0-2AB39FF895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04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E78B1-9331-4C0D-B3B3-D63A933D26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22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2E3E7-0FD1-4113-AEFE-A8CD7BAD33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95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3AF97-FA7D-48A7-A385-FC67FE22D9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93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3910B-4059-4CAA-91F9-882B635312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64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1150"/>
            <a:ext cx="9142413" cy="5275263"/>
            <a:chOff x="0" y="996"/>
            <a:chExt cx="5759" cy="3323"/>
          </a:xfrm>
        </p:grpSpPr>
        <p:pic>
          <p:nvPicPr>
            <p:cNvPr id="1032" name="Picture 3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0" y="3522"/>
              <a:ext cx="2509" cy="196"/>
            </a:xfrm>
            <a:custGeom>
              <a:avLst/>
              <a:gdLst>
                <a:gd name="T0" fmla="*/ 39 w 2509"/>
                <a:gd name="T1" fmla="*/ 61 h 196"/>
                <a:gd name="T2" fmla="*/ 104 w 2509"/>
                <a:gd name="T3" fmla="*/ 28 h 196"/>
                <a:gd name="T4" fmla="*/ 182 w 2509"/>
                <a:gd name="T5" fmla="*/ 13 h 196"/>
                <a:gd name="T6" fmla="*/ 281 w 2509"/>
                <a:gd name="T7" fmla="*/ 13 h 196"/>
                <a:gd name="T8" fmla="*/ 357 w 2509"/>
                <a:gd name="T9" fmla="*/ 34 h 196"/>
                <a:gd name="T10" fmla="*/ 440 w 2509"/>
                <a:gd name="T11" fmla="*/ 85 h 196"/>
                <a:gd name="T12" fmla="*/ 509 w 2509"/>
                <a:gd name="T13" fmla="*/ 129 h 196"/>
                <a:gd name="T14" fmla="*/ 626 w 2509"/>
                <a:gd name="T15" fmla="*/ 148 h 196"/>
                <a:gd name="T16" fmla="*/ 728 w 2509"/>
                <a:gd name="T17" fmla="*/ 135 h 196"/>
                <a:gd name="T18" fmla="*/ 806 w 2509"/>
                <a:gd name="T19" fmla="*/ 93 h 196"/>
                <a:gd name="T20" fmla="*/ 899 w 2509"/>
                <a:gd name="T21" fmla="*/ 36 h 196"/>
                <a:gd name="T22" fmla="*/ 998 w 2509"/>
                <a:gd name="T23" fmla="*/ 4 h 196"/>
                <a:gd name="T24" fmla="*/ 1119 w 2509"/>
                <a:gd name="T25" fmla="*/ 6 h 196"/>
                <a:gd name="T26" fmla="*/ 1214 w 2509"/>
                <a:gd name="T27" fmla="*/ 39 h 196"/>
                <a:gd name="T28" fmla="*/ 1308 w 2509"/>
                <a:gd name="T29" fmla="*/ 102 h 196"/>
                <a:gd name="T30" fmla="*/ 1403 w 2509"/>
                <a:gd name="T31" fmla="*/ 133 h 196"/>
                <a:gd name="T32" fmla="*/ 1514 w 2509"/>
                <a:gd name="T33" fmla="*/ 133 h 196"/>
                <a:gd name="T34" fmla="*/ 1593 w 2509"/>
                <a:gd name="T35" fmla="*/ 111 h 196"/>
                <a:gd name="T36" fmla="*/ 1668 w 2509"/>
                <a:gd name="T37" fmla="*/ 61 h 196"/>
                <a:gd name="T38" fmla="*/ 1754 w 2509"/>
                <a:gd name="T39" fmla="*/ 18 h 196"/>
                <a:gd name="T40" fmla="*/ 1844 w 2509"/>
                <a:gd name="T41" fmla="*/ 1 h 196"/>
                <a:gd name="T42" fmla="*/ 1958 w 2509"/>
                <a:gd name="T43" fmla="*/ 4 h 196"/>
                <a:gd name="T44" fmla="*/ 2039 w 2509"/>
                <a:gd name="T45" fmla="*/ 33 h 196"/>
                <a:gd name="T46" fmla="*/ 2118 w 2509"/>
                <a:gd name="T47" fmla="*/ 88 h 196"/>
                <a:gd name="T48" fmla="*/ 2192 w 2509"/>
                <a:gd name="T49" fmla="*/ 124 h 196"/>
                <a:gd name="T50" fmla="*/ 2303 w 2509"/>
                <a:gd name="T51" fmla="*/ 138 h 196"/>
                <a:gd name="T52" fmla="*/ 2412 w 2509"/>
                <a:gd name="T53" fmla="*/ 106 h 196"/>
                <a:gd name="T54" fmla="*/ 2463 w 2509"/>
                <a:gd name="T55" fmla="*/ 66 h 196"/>
                <a:gd name="T56" fmla="*/ 2489 w 2509"/>
                <a:gd name="T57" fmla="*/ 61 h 196"/>
                <a:gd name="T58" fmla="*/ 2507 w 2509"/>
                <a:gd name="T59" fmla="*/ 76 h 196"/>
                <a:gd name="T60" fmla="*/ 2508 w 2509"/>
                <a:gd name="T61" fmla="*/ 96 h 196"/>
                <a:gd name="T62" fmla="*/ 2490 w 2509"/>
                <a:gd name="T63" fmla="*/ 118 h 196"/>
                <a:gd name="T64" fmla="*/ 2429 w 2509"/>
                <a:gd name="T65" fmla="*/ 160 h 196"/>
                <a:gd name="T66" fmla="*/ 2352 w 2509"/>
                <a:gd name="T67" fmla="*/ 183 h 196"/>
                <a:gd name="T68" fmla="*/ 2238 w 2509"/>
                <a:gd name="T69" fmla="*/ 184 h 196"/>
                <a:gd name="T70" fmla="*/ 2156 w 2509"/>
                <a:gd name="T71" fmla="*/ 172 h 196"/>
                <a:gd name="T72" fmla="*/ 2076 w 2509"/>
                <a:gd name="T73" fmla="*/ 133 h 196"/>
                <a:gd name="T74" fmla="*/ 2018 w 2509"/>
                <a:gd name="T75" fmla="*/ 87 h 196"/>
                <a:gd name="T76" fmla="*/ 1934 w 2509"/>
                <a:gd name="T77" fmla="*/ 55 h 196"/>
                <a:gd name="T78" fmla="*/ 1836 w 2509"/>
                <a:gd name="T79" fmla="*/ 49 h 196"/>
                <a:gd name="T80" fmla="*/ 1743 w 2509"/>
                <a:gd name="T81" fmla="*/ 79 h 196"/>
                <a:gd name="T82" fmla="*/ 1677 w 2509"/>
                <a:gd name="T83" fmla="*/ 118 h 196"/>
                <a:gd name="T84" fmla="*/ 1586 w 2509"/>
                <a:gd name="T85" fmla="*/ 165 h 196"/>
                <a:gd name="T86" fmla="*/ 1475 w 2509"/>
                <a:gd name="T87" fmla="*/ 186 h 196"/>
                <a:gd name="T88" fmla="*/ 1377 w 2509"/>
                <a:gd name="T89" fmla="*/ 180 h 196"/>
                <a:gd name="T90" fmla="*/ 1269 w 2509"/>
                <a:gd name="T91" fmla="*/ 136 h 196"/>
                <a:gd name="T92" fmla="*/ 1197 w 2509"/>
                <a:gd name="T93" fmla="*/ 84 h 196"/>
                <a:gd name="T94" fmla="*/ 1128 w 2509"/>
                <a:gd name="T95" fmla="*/ 55 h 196"/>
                <a:gd name="T96" fmla="*/ 1020 w 2509"/>
                <a:gd name="T97" fmla="*/ 49 h 196"/>
                <a:gd name="T98" fmla="*/ 914 w 2509"/>
                <a:gd name="T99" fmla="*/ 78 h 196"/>
                <a:gd name="T100" fmla="*/ 831 w 2509"/>
                <a:gd name="T101" fmla="*/ 135 h 196"/>
                <a:gd name="T102" fmla="*/ 713 w 2509"/>
                <a:gd name="T103" fmla="*/ 187 h 196"/>
                <a:gd name="T104" fmla="*/ 600 w 2509"/>
                <a:gd name="T105" fmla="*/ 195 h 196"/>
                <a:gd name="T106" fmla="*/ 494 w 2509"/>
                <a:gd name="T107" fmla="*/ 175 h 196"/>
                <a:gd name="T108" fmla="*/ 408 w 2509"/>
                <a:gd name="T109" fmla="*/ 123 h 196"/>
                <a:gd name="T110" fmla="*/ 338 w 2509"/>
                <a:gd name="T111" fmla="*/ 79 h 196"/>
                <a:gd name="T112" fmla="*/ 251 w 2509"/>
                <a:gd name="T113" fmla="*/ 60 h 196"/>
                <a:gd name="T114" fmla="*/ 144 w 2509"/>
                <a:gd name="T115" fmla="*/ 67 h 196"/>
                <a:gd name="T116" fmla="*/ 56 w 2509"/>
                <a:gd name="T117" fmla="*/ 108 h 196"/>
                <a:gd name="T118" fmla="*/ 5 w 2509"/>
                <a:gd name="T119" fmla="*/ 93 h 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6"/>
              <a:ext cx="276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fld id="{98EC50DA-8A00-4E82-8802-D48B6C5BD2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C:\Documents and Settings\User\Local Settings\Temporary Internet Files\Content.IE5\QTWASUWH\MPj0439393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2783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95400"/>
            <a:ext cx="7772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19400" y="914400"/>
            <a:ext cx="5832909" cy="533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uk-U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Основні види рівнянь з однією змінною. Методи їх розв’язання.</a:t>
            </a:r>
            <a:r>
              <a:rPr lang="uk-U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»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Заміна </a:t>
            </a:r>
            <a:r>
              <a:rPr lang="uk-UA" sz="32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змінної в </a:t>
            </a:r>
            <a:r>
              <a:rPr lang="uk-UA" sz="32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показникових</a:t>
            </a:r>
            <a:r>
              <a:rPr lang="uk-UA" sz="32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рівняннях</a:t>
            </a:r>
            <a:endParaRPr lang="en-US" sz="32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728353"/>
                <a:ext cx="5021892" cy="5427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2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+7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−2=0</m:t>
                      </m:r>
                    </m:oMath>
                  </m:oMathPara>
                </a14:m>
                <a:endParaRPr lang="ru-RU" sz="3200" dirty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ts val="3225"/>
                  </a:lnSpc>
                </a:pPr>
                <a:r>
                  <a:rPr lang="ru-RU" sz="3200" i="1" u="sng" dirty="0" err="1">
                    <a:solidFill>
                      <a:srgbClr val="1C1C1C"/>
                    </a:solidFill>
                  </a:rPr>
                  <a:t>Розв</a:t>
                </a:r>
                <a:r>
                  <a:rPr lang="en-US" sz="3200" i="1" u="sng" dirty="0">
                    <a:solidFill>
                      <a:srgbClr val="1C1C1C"/>
                    </a:solidFill>
                  </a:rPr>
                  <a:t>’</a:t>
                </a:r>
                <a:r>
                  <a:rPr lang="ru-RU" sz="3200" i="1" u="sng" dirty="0" err="1" smtClean="0">
                    <a:solidFill>
                      <a:srgbClr val="1C1C1C"/>
                    </a:solidFill>
                  </a:rPr>
                  <a:t>язання</a:t>
                </a:r>
                <a:endParaRPr lang="ru-RU" sz="3200" i="1" u="sng" dirty="0" smtClean="0">
                  <a:solidFill>
                    <a:srgbClr val="1C1C1C"/>
                  </a:solidFill>
                </a:endParaRPr>
              </a:p>
              <a:p>
                <a:pPr algn="ctr">
                  <a:lnSpc>
                    <a:spcPts val="3225"/>
                  </a:lnSpc>
                </a:pPr>
                <a:endParaRPr lang="en-US" sz="3200" i="1" dirty="0">
                  <a:solidFill>
                    <a:srgbClr val="1C1C1C"/>
                  </a:solidFill>
                </a:endParaRPr>
              </a:p>
              <a:p>
                <a:pPr>
                  <a:lnSpc>
                    <a:spcPts val="322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+7∙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−2=0</m:t>
                      </m:r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</a:endParaRPr>
              </a:p>
              <a:p>
                <a:pPr>
                  <a:lnSpc>
                    <a:spcPts val="3225"/>
                  </a:lnSpc>
                </a:pPr>
                <a:r>
                  <a:rPr lang="uk-UA" sz="3200" i="1" dirty="0">
                    <a:solidFill>
                      <a:srgbClr val="000000"/>
                    </a:solidFill>
                  </a:rPr>
                  <a:t>Заміна: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uk-UA" sz="3200" i="1" dirty="0">
                    <a:solidFill>
                      <a:srgbClr val="000000"/>
                    </a:solidFill>
                  </a:rPr>
                  <a:t>, тоді </a:t>
                </a:r>
              </a:p>
              <a:p>
                <a:pPr>
                  <a:lnSpc>
                    <a:spcPts val="322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uk-UA" sz="3200" dirty="0" smtClean="0">
                  <a:solidFill>
                    <a:srgbClr val="000000"/>
                  </a:solidFill>
                </a:endParaRPr>
              </a:p>
              <a:p>
                <a:pPr>
                  <a:lnSpc>
                    <a:spcPts val="322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+7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−2=0</m:t>
                      </m:r>
                    </m:oMath>
                  </m:oMathPara>
                </a14:m>
                <a:endParaRPr lang="uk-UA" sz="3200" dirty="0" smtClean="0">
                  <a:solidFill>
                    <a:srgbClr val="000000"/>
                  </a:solidFill>
                </a:endParaRPr>
              </a:p>
              <a:p>
                <a:pPr>
                  <a:lnSpc>
                    <a:spcPts val="3225"/>
                  </a:lnSpc>
                </a:pPr>
                <a:endParaRPr lang="en-US" sz="3200" dirty="0">
                  <a:solidFill>
                    <a:srgbClr val="000000"/>
                  </a:solidFill>
                </a:endParaRPr>
              </a:p>
              <a:p>
                <a:pPr>
                  <a:lnSpc>
                    <a:spcPts val="322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=49+4∙4∙2=81</m:t>
                      </m:r>
                    </m:oMath>
                  </m:oMathPara>
                </a14:m>
                <a:endParaRPr lang="uk-UA" sz="3200" i="1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ts val="3225"/>
                  </a:lnSpc>
                </a:pPr>
                <a:endParaRPr lang="uk-UA" sz="3200" i="1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ts val="322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−7+9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box>
                        </m:e>
                      </m:box>
                    </m:oMath>
                  </m:oMathPara>
                </a14:m>
                <a:endParaRPr lang="uk-UA" sz="3200" dirty="0" smtClean="0">
                  <a:solidFill>
                    <a:srgbClr val="000000"/>
                  </a:solidFill>
                </a:endParaRPr>
              </a:p>
              <a:p>
                <a:pPr>
                  <a:lnSpc>
                    <a:spcPts val="3225"/>
                  </a:lnSpc>
                </a:pPr>
                <a:endParaRPr lang="en-US" sz="3200" dirty="0">
                  <a:solidFill>
                    <a:srgbClr val="000000"/>
                  </a:solidFill>
                </a:endParaRPr>
              </a:p>
              <a:p>
                <a:pPr>
                  <a:lnSpc>
                    <a:spcPts val="322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−7−9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=−2</m:t>
                          </m:r>
                        </m:e>
                      </m:box>
                    </m:oMath>
                  </m:oMathPara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728353"/>
                <a:ext cx="5021892" cy="5427127"/>
              </a:xfrm>
              <a:prstGeom prst="rect">
                <a:avLst/>
              </a:prstGeom>
              <a:blipFill rotWithShape="0">
                <a:blip r:embed="rId2"/>
                <a:stretch>
                  <a:fillRect l="-3034" b="-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6069" y="838200"/>
                <a:ext cx="3436307" cy="5561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200" i="1" dirty="0">
                    <a:solidFill>
                      <a:srgbClr val="000000"/>
                    </a:solidFill>
                  </a:rPr>
                  <a:t>Повертаючись до заміни, маємо:</a:t>
                </a:r>
                <a:endParaRPr lang="en-US" sz="3200" i="1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ru-RU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;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ru-RU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=−2;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=−2;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∈∅.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</a:endParaRPr>
              </a:p>
              <a:p>
                <a:endParaRPr lang="en-US" sz="3200" i="1" dirty="0">
                  <a:solidFill>
                    <a:srgbClr val="000000"/>
                  </a:solidFill>
                </a:endParaRPr>
              </a:p>
              <a:p>
                <a:r>
                  <a:rPr lang="uk-UA" sz="3200" i="1" dirty="0">
                    <a:solidFill>
                      <a:srgbClr val="000000"/>
                    </a:solidFill>
                  </a:rPr>
                  <a:t>Відповідь:-2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.</a:t>
                </a:r>
                <a:endParaRPr lang="ru-RU" sz="3200" dirty="0">
                  <a:solidFill>
                    <a:srgbClr val="000000"/>
                  </a:solidFill>
                </a:endParaRPr>
              </a:p>
              <a:p>
                <a:endParaRPr lang="ru-RU" sz="225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069" y="838200"/>
                <a:ext cx="3436307" cy="5561844"/>
              </a:xfrm>
              <a:prstGeom prst="rect">
                <a:avLst/>
              </a:prstGeom>
              <a:blipFill rotWithShape="0">
                <a:blip r:embed="rId3"/>
                <a:stretch>
                  <a:fillRect l="-4433" t="-14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5026069" y="990600"/>
            <a:ext cx="0" cy="3380015"/>
          </a:xfrm>
          <a:prstGeom prst="line">
            <a:avLst/>
          </a:prstGeom>
          <a:ln w="1905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13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304800"/>
                <a:ext cx="8458200" cy="5806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u="sng" dirty="0">
                    <a:solidFill>
                      <a:srgbClr val="1C1C1C"/>
                    </a:solidFill>
                  </a:rPr>
                  <a:t>Наприклад</a:t>
                </a:r>
                <a:r>
                  <a:rPr lang="en-US" sz="2400" b="1" i="1" u="sng" dirty="0">
                    <a:solidFill>
                      <a:srgbClr val="1C1C1C"/>
                    </a:solidFill>
                  </a:rPr>
                  <a:t>:</a:t>
                </a:r>
                <a:endParaRPr lang="en-US" sz="2400" b="1" i="1" dirty="0">
                  <a:solidFill>
                    <a:srgbClr val="1C1C1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2400" b="1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400" b="1" i="1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2400" b="1" dirty="0">
                  <a:solidFill>
                    <a:srgbClr val="1C1C1C"/>
                  </a:solidFill>
                </a:endParaRPr>
              </a:p>
              <a:p>
                <a:pPr algn="ctr"/>
                <a:r>
                  <a:rPr lang="ru-RU" sz="2400" b="1" i="1" u="sng" dirty="0" err="1">
                    <a:solidFill>
                      <a:srgbClr val="1C1C1C"/>
                    </a:solidFill>
                  </a:rPr>
                  <a:t>Розв</a:t>
                </a:r>
                <a:r>
                  <a:rPr lang="en-US" sz="2400" b="1" i="1" u="sng" dirty="0">
                    <a:solidFill>
                      <a:srgbClr val="1C1C1C"/>
                    </a:solidFill>
                  </a:rPr>
                  <a:t>’</a:t>
                </a:r>
                <a:r>
                  <a:rPr lang="ru-RU" sz="2400" b="1" i="1" u="sng" dirty="0" err="1">
                    <a:solidFill>
                      <a:srgbClr val="1C1C1C"/>
                    </a:solidFill>
                  </a:rPr>
                  <a:t>язання</a:t>
                </a:r>
                <a:endParaRPr lang="en-US" sz="2400" b="1" i="1" u="sng" dirty="0">
                  <a:solidFill>
                    <a:srgbClr val="1C1C1C"/>
                  </a:solidFill>
                </a:endParaRPr>
              </a:p>
              <a:p>
                <a:pPr algn="ctr"/>
                <a:r>
                  <a:rPr lang="uk-UA" sz="2400" b="1" dirty="0">
                    <a:solidFill>
                      <a:srgbClr val="1C1C1C"/>
                    </a:solidFill>
                  </a:rPr>
                  <a:t>Заміна: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1C1C1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1C1C1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1C1C1C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1C1C1C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1C1C1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2400" b="1" i="1">
                            <a:solidFill>
                              <a:srgbClr val="1C1C1C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1C1C1C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1C1C1C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1C1C1C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400" b="1" dirty="0">
                    <a:solidFill>
                      <a:srgbClr val="1C1C1C"/>
                    </a:solidFill>
                  </a:rPr>
                  <a:t>,</a:t>
                </a:r>
                <a:r>
                  <a:rPr lang="uk-UA" sz="2400" b="1" i="1" dirty="0">
                    <a:solidFill>
                      <a:srgbClr val="1C1C1C"/>
                    </a:solidFill>
                  </a:rPr>
                  <a:t> тоді</a:t>
                </a:r>
                <a:r>
                  <a:rPr lang="en-US" sz="2400" b="1" i="1" dirty="0">
                    <a:solidFill>
                      <a:srgbClr val="1C1C1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1C1C1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1C1C1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400" b="1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1C1C1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rgbClr val="1C1C1C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1C1C1C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1C1C1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1C1C1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1C1C1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1C1C1C"/>
                            </a:solidFill>
                            <a:latin typeface="Cambria Math"/>
                          </a:rPr>
                          <m:t>𝒕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𝑫</m:t>
                      </m:r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en-US" sz="2400" b="1" dirty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1C1C1C"/>
                          </a:solidFill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solidFill>
                    <a:srgbClr val="1C1C1C"/>
                  </a:solidFill>
                </a:endParaRPr>
              </a:p>
              <a:p>
                <a:r>
                  <a:rPr lang="uk-UA" sz="2400" b="1" i="1" dirty="0">
                    <a:solidFill>
                      <a:srgbClr val="1C1C1C"/>
                    </a:solidFill>
                  </a:rPr>
                  <a:t>Повертаючись до заміни, маємо: </a:t>
                </a:r>
                <a:endParaRPr lang="en-US" sz="2400" b="1" i="1" dirty="0">
                  <a:solidFill>
                    <a:srgbClr val="1C1C1C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400" b="1" i="1">
                            <a:solidFill>
                              <a:srgbClr val="1C1C1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>
                                <a:solidFill>
                                  <a:srgbClr val="1C1C1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ru-RU" sz="2400" b="1" i="1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( </m:t>
                                  </m:r>
                                  <m:r>
                                    <a:rPr lang="en-US" sz="2400" b="1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1" i="1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  <m:r>
                                    <a:rPr lang="en-US" sz="2400" b="1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2400" b="1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ru-RU" sz="2400" b="1" i="1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( </m:t>
                                  </m:r>
                                  <m:r>
                                    <a:rPr lang="en-US" sz="2400" b="1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1" i="1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  <m:r>
                                    <a:rPr lang="en-US" sz="2400" b="1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2400" b="1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;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b="1" dirty="0">
                    <a:solidFill>
                      <a:srgbClr val="1C1C1C"/>
                    </a:solidFill>
                  </a:rPr>
                  <a:t> │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sz="2400" b="1" i="1" dirty="0">
                            <a:solidFill>
                              <a:srgbClr val="1C1C1C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b="1" dirty="0">
                    <a:solidFill>
                      <a:srgbClr val="1C1C1C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400" b="1" i="1" dirty="0">
                            <a:solidFill>
                              <a:srgbClr val="1C1C1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 dirty="0">
                                <a:solidFill>
                                  <a:srgbClr val="1C1C1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1" i="1" dirty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dirty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 dirty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 dirty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1" i="1" dirty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dirty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2400" b="1" i="1" dirty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 dirty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.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b="1" dirty="0">
                    <a:solidFill>
                      <a:srgbClr val="1C1C1C"/>
                    </a:solidFill>
                  </a:rPr>
                  <a:t>   </a:t>
                </a:r>
              </a:p>
              <a:p>
                <a:pPr algn="r"/>
                <a:r>
                  <a:rPr lang="uk-UA" sz="2400" b="1" i="1" dirty="0">
                    <a:solidFill>
                      <a:srgbClr val="1C1C1C"/>
                    </a:solidFill>
                  </a:rPr>
                  <a:t>Відповідь:</a:t>
                </a:r>
                <a:r>
                  <a:rPr lang="en-US" sz="2400" b="1" i="1" dirty="0">
                    <a:solidFill>
                      <a:srgbClr val="1C1C1C"/>
                    </a:solidFill>
                  </a:rPr>
                  <a:t> -1; 1.</a:t>
                </a:r>
                <a:endParaRPr lang="ru-RU" sz="2400" b="1" dirty="0">
                  <a:solidFill>
                    <a:srgbClr val="1C1C1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"/>
                <a:ext cx="8458200" cy="5806590"/>
              </a:xfrm>
              <a:prstGeom prst="rect">
                <a:avLst/>
              </a:prstGeom>
              <a:blipFill rotWithShape="0">
                <a:blip r:embed="rId2"/>
                <a:stretch>
                  <a:fillRect l="-1154" t="-735" r="-1081" b="-15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09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2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2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zno.osvita.ua/doc/images/znotest/145/14535/os-math-2007-13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" y="120117"/>
            <a:ext cx="8991600" cy="146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https://zno.osvita.ua/doc/images/znotest/170/17080/os-math-2019-20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" y="4953000"/>
            <a:ext cx="8991600" cy="1729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s://zno.osvita.ua/doc/images/znotest/81/8181/1_matematika_14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" y="3354204"/>
            <a:ext cx="8991600" cy="159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zno.osvita.ua/doc/images/znotest/94/9430/1_matematika_2016_4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" y="1619601"/>
            <a:ext cx="8991600" cy="170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лыбающееся лицо 8"/>
          <p:cNvSpPr/>
          <p:nvPr/>
        </p:nvSpPr>
        <p:spPr>
          <a:xfrm>
            <a:off x="152400" y="4267200"/>
            <a:ext cx="457200" cy="495300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лыбающееся лицо 25"/>
          <p:cNvSpPr/>
          <p:nvPr/>
        </p:nvSpPr>
        <p:spPr>
          <a:xfrm>
            <a:off x="5562600" y="781401"/>
            <a:ext cx="457200" cy="495300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лыбающееся лицо 46"/>
          <p:cNvSpPr/>
          <p:nvPr/>
        </p:nvSpPr>
        <p:spPr>
          <a:xfrm>
            <a:off x="1981200" y="2576714"/>
            <a:ext cx="457200" cy="495300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лыбающееся лицо 52"/>
          <p:cNvSpPr/>
          <p:nvPr/>
        </p:nvSpPr>
        <p:spPr>
          <a:xfrm>
            <a:off x="5562600" y="5531227"/>
            <a:ext cx="457200" cy="495300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5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  <p:bldP spid="47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9800" y="1143000"/>
            <a:ext cx="670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err="1">
                <a:solidFill>
                  <a:srgbClr val="006600"/>
                </a:solidFill>
                <a:latin typeface="Georgia" panose="02040502050405020303" pitchFamily="18" charset="0"/>
              </a:rPr>
              <a:t>Розв</a:t>
            </a:r>
            <a:r>
              <a:rPr lang="en-US" sz="5400" b="1" i="1" dirty="0">
                <a:solidFill>
                  <a:srgbClr val="006600"/>
                </a:solidFill>
                <a:latin typeface="Georgia" panose="02040502050405020303" pitchFamily="18" charset="0"/>
              </a:rPr>
              <a:t>’</a:t>
            </a:r>
            <a:r>
              <a:rPr lang="uk-UA" sz="5400" b="1" i="1" dirty="0" err="1">
                <a:solidFill>
                  <a:srgbClr val="006600"/>
                </a:solidFill>
                <a:latin typeface="Georgia" panose="02040502050405020303" pitchFamily="18" charset="0"/>
              </a:rPr>
              <a:t>язування</a:t>
            </a:r>
            <a:r>
              <a:rPr lang="uk-UA" sz="5400" b="1" i="1" dirty="0">
                <a:solidFill>
                  <a:srgbClr val="006600"/>
                </a:solidFill>
                <a:latin typeface="Georgia" panose="02040502050405020303" pitchFamily="18" charset="0"/>
              </a:rPr>
              <a:t> логарифмічних рівнянь</a:t>
            </a:r>
            <a:endParaRPr lang="ru-RU" sz="5400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5410200" cy="2977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8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43000" y="65072"/>
            <a:ext cx="6589712" cy="855664"/>
          </a:xfrm>
        </p:spPr>
        <p:txBody>
          <a:bodyPr/>
          <a:lstStyle/>
          <a:p>
            <a:r>
              <a:rPr lang="ru-RU" altLang="uk-UA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Хвилинка</a:t>
            </a:r>
            <a:r>
              <a:rPr lang="ru-RU" altLang="uk-UA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altLang="uk-UA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ерудита</a:t>
            </a:r>
            <a:endParaRPr lang="uk-UA" altLang="uk-UA" b="1" dirty="0" smtClean="0">
              <a:ln w="12700">
                <a:solidFill>
                  <a:sysClr val="windowText" lastClr="0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33450"/>
            <a:ext cx="8991600" cy="592455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uk-UA" sz="2600" b="1" dirty="0" smtClean="0"/>
              <a:t>Що називають логарифмом числа N за основою a?</a:t>
            </a:r>
          </a:p>
          <a:p>
            <a:pPr>
              <a:defRPr/>
            </a:pPr>
            <a:r>
              <a:rPr lang="uk-UA" sz="2600" b="1" dirty="0" smtClean="0"/>
              <a:t>Як правильно прочитати запис </a:t>
            </a:r>
            <a:r>
              <a:rPr lang="en-US" sz="2600" b="1" dirty="0" smtClean="0"/>
              <a:t>log</a:t>
            </a:r>
            <a:r>
              <a:rPr lang="uk-UA" sz="2600" b="1" baseline="-25000" dirty="0" smtClean="0"/>
              <a:t>2</a:t>
            </a:r>
            <a:r>
              <a:rPr lang="uk-UA" sz="2600" b="1" dirty="0" smtClean="0"/>
              <a:t>16 ? </a:t>
            </a:r>
          </a:p>
          <a:p>
            <a:pPr>
              <a:defRPr/>
            </a:pPr>
            <a:r>
              <a:rPr lang="uk-UA" sz="2600" b="1" dirty="0" smtClean="0"/>
              <a:t>Що означає запис </a:t>
            </a:r>
            <a:r>
              <a:rPr lang="en-US" sz="2600" b="1" dirty="0" err="1" smtClean="0"/>
              <a:t>lg</a:t>
            </a:r>
            <a:r>
              <a:rPr lang="en-US" sz="2600" b="1" dirty="0" smtClean="0"/>
              <a:t> N </a:t>
            </a:r>
            <a:r>
              <a:rPr lang="uk-UA" sz="2600" b="1" dirty="0" smtClean="0"/>
              <a:t>, </a:t>
            </a:r>
            <a:r>
              <a:rPr lang="en-US" sz="2600" b="1" dirty="0" err="1" smtClean="0"/>
              <a:t>ln</a:t>
            </a:r>
            <a:r>
              <a:rPr lang="en-US" sz="2600" b="1" dirty="0" smtClean="0"/>
              <a:t> N</a:t>
            </a:r>
            <a:r>
              <a:rPr lang="uk-UA" sz="2600" b="1" dirty="0" smtClean="0"/>
              <a:t>? </a:t>
            </a:r>
          </a:p>
          <a:p>
            <a:pPr>
              <a:defRPr/>
            </a:pPr>
            <a:r>
              <a:rPr lang="uk-UA" sz="2600" b="1" dirty="0" smtClean="0"/>
              <a:t>Чому дорівнює логарифм числа 1 за основою а? </a:t>
            </a:r>
          </a:p>
          <a:p>
            <a:pPr>
              <a:defRPr/>
            </a:pPr>
            <a:r>
              <a:rPr lang="uk-UA" sz="2600" b="1" dirty="0" smtClean="0">
                <a:solidFill>
                  <a:schemeClr val="bg1"/>
                </a:solidFill>
              </a:rPr>
              <a:t>       </a:t>
            </a:r>
            <a:r>
              <a:rPr lang="en-US" sz="2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</a:t>
            </a:r>
            <a:r>
              <a:rPr lang="en-US" sz="2600" baseline="-25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uk-UA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= </a:t>
            </a: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uk-UA" sz="2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defRPr/>
            </a:pPr>
            <a:r>
              <a:rPr lang="uk-UA" sz="2600" b="1" dirty="0" smtClean="0"/>
              <a:t>Чому дорівнює логарифм числа а за основою а? </a:t>
            </a:r>
          </a:p>
          <a:p>
            <a:pPr>
              <a:defRPr/>
            </a:pP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log</a:t>
            </a:r>
            <a:r>
              <a:rPr lang="en-US" sz="2600" baseline="-2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=1</a:t>
            </a:r>
            <a:endParaRPr lang="uk-UA" sz="2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defRPr/>
            </a:pPr>
            <a:r>
              <a:rPr lang="uk-UA" sz="2600" b="1" dirty="0" smtClean="0"/>
              <a:t>Чому дорівнює логарифм добутку?</a:t>
            </a:r>
          </a:p>
          <a:p>
            <a:pPr>
              <a:defRPr/>
            </a:pP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log </a:t>
            </a:r>
            <a:r>
              <a:rPr lang="en-US" sz="2600" baseline="-2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2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bc</a:t>
            </a: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= </a:t>
            </a:r>
            <a:r>
              <a:rPr lang="en-US" sz="2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</a:t>
            </a:r>
            <a:r>
              <a:rPr lang="en-US" sz="2600" baseline="-25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</a:t>
            </a:r>
            <a:r>
              <a:rPr lang="en-US" sz="2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</a:t>
            </a:r>
            <a:r>
              <a:rPr lang="en-US" sz="2600" baseline="-25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 b&gt;0, c&gt;0</a:t>
            </a:r>
            <a:endParaRPr lang="uk-UA" sz="2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defRPr/>
            </a:pPr>
            <a:r>
              <a:rPr lang="uk-UA" sz="2600" b="1" dirty="0" smtClean="0"/>
              <a:t>Чому дорівнює логарифм частки? </a:t>
            </a:r>
          </a:p>
          <a:p>
            <a:pPr>
              <a:defRPr/>
            </a:pPr>
            <a:r>
              <a:rPr lang="en-US" sz="2600" b="1" dirty="0" smtClean="0"/>
              <a:t>       </a:t>
            </a:r>
            <a:r>
              <a:rPr lang="en-US" sz="2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</a:t>
            </a:r>
            <a:r>
              <a:rPr lang="en-US" sz="2600" baseline="-25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   ) = </a:t>
            </a:r>
            <a:r>
              <a:rPr lang="en-US" sz="2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</a:t>
            </a:r>
            <a:r>
              <a:rPr lang="en-US" sz="2600" baseline="-25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2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</a:t>
            </a:r>
            <a:r>
              <a:rPr lang="en-US" sz="2600" baseline="-25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 b&gt;0, c&gt;0</a:t>
            </a:r>
            <a:endParaRPr lang="uk-UA" sz="2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defRPr/>
            </a:pPr>
            <a:r>
              <a:rPr lang="uk-UA" sz="2600" b="1" dirty="0" smtClean="0"/>
              <a:t>Чому дорівнює логарифм степеня?</a:t>
            </a:r>
          </a:p>
          <a:p>
            <a:pPr>
              <a:defRPr/>
            </a:pP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log</a:t>
            </a:r>
            <a:r>
              <a:rPr lang="en-US" sz="2600" baseline="-2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en-US" sz="2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2600" baseline="30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m </a:t>
            </a:r>
            <a:r>
              <a:rPr lang="en-US" sz="2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</a:t>
            </a:r>
            <a:r>
              <a:rPr lang="en-US" sz="2600" baseline="-25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 </a:t>
            </a:r>
            <a:endParaRPr lang="uk-UA" sz="2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defRPr/>
            </a:pPr>
            <a:r>
              <a:rPr lang="uk-UA" sz="2600" b="1" dirty="0" smtClean="0"/>
              <a:t>Чи існує логарифм від’ємного числа? </a:t>
            </a:r>
          </a:p>
          <a:p>
            <a:pPr>
              <a:defRPr/>
            </a:pPr>
            <a:r>
              <a:rPr lang="uk-UA" sz="2600" b="1" dirty="0" smtClean="0"/>
              <a:t>Основна логарифмічна тотожність. </a:t>
            </a:r>
          </a:p>
          <a:p>
            <a:pPr>
              <a:defRPr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Cooper Std Black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19800"/>
            <a:ext cx="13144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Cooper Std Black" pitchFamily="18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4026"/>
            <a:ext cx="144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2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65532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uk-UA" altLang="uk-UA" sz="4800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Усні вправи</a:t>
            </a:r>
            <a:endParaRPr lang="ru-RU" altLang="uk-UA" sz="4800" cap="none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582006" y="1309119"/>
            <a:ext cx="1656184" cy="792088"/>
          </a:xfrm>
          <a:blipFill rotWithShape="1">
            <a:blip r:embed="rId2" cstate="print"/>
            <a:stretch>
              <a:fillRect t="-3846" r="-6985"/>
            </a:stretch>
          </a:blipFill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2452" y="2314778"/>
            <a:ext cx="1715292" cy="815736"/>
          </a:xfrm>
          <a:prstGeom prst="rect">
            <a:avLst/>
          </a:prstGeom>
          <a:blipFill rotWithShape="1">
            <a:blip r:embed="rId3" cstate="print"/>
            <a:stretch>
              <a:fillRect b="-8209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97273" y="1395913"/>
            <a:ext cx="1728192" cy="584775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87146" y="2429599"/>
            <a:ext cx="2736304" cy="584775"/>
          </a:xfrm>
          <a:prstGeom prst="rect">
            <a:avLst/>
          </a:prstGeom>
          <a:blipFill rotWithShape="1">
            <a:blip r:embed="rId5" cstate="print"/>
            <a:stretch>
              <a:fillRect t="-12632" b="-35789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noFill/>
                <a:latin typeface="+mn-lt"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64088" y="1412776"/>
            <a:ext cx="1440160" cy="584775"/>
          </a:xfrm>
          <a:prstGeom prst="rect">
            <a:avLst/>
          </a:prstGeom>
          <a:blipFill rotWithShape="1">
            <a:blip r:embed="rId6" cstate="print"/>
            <a:stretch>
              <a:fillRect r="-63559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3501008"/>
            <a:ext cx="1368152" cy="606769"/>
          </a:xfrm>
          <a:prstGeom prst="rect">
            <a:avLst/>
          </a:prstGeom>
          <a:blipFill rotWithShape="1">
            <a:blip r:embed="rId7" cstate="print"/>
            <a:stretch>
              <a:fillRect t="-8000" r="-10667" b="-3300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55875" y="3695700"/>
            <a:ext cx="2232025" cy="584200"/>
          </a:xfrm>
          <a:prstGeom prst="rect">
            <a:avLst/>
          </a:prstGeom>
          <a:blipFill rotWithShape="1">
            <a:blip r:embed="rId8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6136" y="3525886"/>
            <a:ext cx="2520280" cy="923971"/>
          </a:xfrm>
          <a:prstGeom prst="rect">
            <a:avLst/>
          </a:prstGeom>
          <a:blipFill rotWithShape="1">
            <a:blip r:embed="rId9" cstate="print"/>
            <a:stretch>
              <a:fillRect b="-3289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8010" y="4641100"/>
            <a:ext cx="1584176" cy="584775"/>
          </a:xfrm>
          <a:prstGeom prst="rect">
            <a:avLst/>
          </a:prstGeom>
          <a:blipFill rotWithShape="1">
            <a:blip r:embed="rId10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304800" y="307868"/>
            <a:ext cx="7967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545" name="Picture 1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47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548" name="Picture 2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9" name="Rectangle 27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5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551" name="Picture 2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2" name="Rectangle 30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5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554" name="Picture 3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Rectangle 33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56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57" name="Rectangle 36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58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559" name="Picture 3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Rectangle 39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61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62" name="Rectangle 42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63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564" name="Picture 4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Rectangle 45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5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WordArt 9"/>
          <p:cNvSpPr>
            <a:spLocks noChangeArrowheads="1" noChangeShapeType="1" noTextEdit="1"/>
          </p:cNvSpPr>
          <p:nvPr/>
        </p:nvSpPr>
        <p:spPr bwMode="auto">
          <a:xfrm>
            <a:off x="609600" y="94040"/>
            <a:ext cx="7924799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</a:t>
            </a:r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endParaRPr lang="ru-RU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18"/>
          <p:cNvSpPr>
            <a:spLocks noChangeArrowheads="1"/>
          </p:cNvSpPr>
          <p:nvPr/>
        </p:nvSpPr>
        <p:spPr bwMode="auto">
          <a:xfrm>
            <a:off x="6516688" y="1406951"/>
            <a:ext cx="2322512" cy="953922"/>
          </a:xfrm>
          <a:prstGeom prst="star16">
            <a:avLst>
              <a:gd name="adj" fmla="val 41884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9pPr>
          </a:lstStyle>
          <a:p>
            <a:pPr algn="ctr" eaLnBrk="1" hangingPunct="1"/>
            <a:r>
              <a:rPr lang="uk-UA" sz="3200" b="1" dirty="0">
                <a:latin typeface="Comic Sans MS" panose="030F0702030302020204" pitchFamily="66" charset="0"/>
              </a:rPr>
              <a:t>Х=4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6146" name="Object 3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2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04800" y="1484313"/>
            <a:ext cx="5922963" cy="792162"/>
            <a:chOff x="288" y="768"/>
            <a:chExt cx="1584" cy="512"/>
          </a:xfrm>
        </p:grpSpPr>
        <p:sp>
          <p:nvSpPr>
            <p:cNvPr id="6185" name="AutoShape 45"/>
            <p:cNvSpPr>
              <a:spLocks noChangeArrowheads="1"/>
            </p:cNvSpPr>
            <p:nvPr/>
          </p:nvSpPr>
          <p:spPr bwMode="auto">
            <a:xfrm>
              <a:off x="576" y="768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9pPr>
            </a:lstStyle>
            <a:p>
              <a:pPr eaLnBrk="1" hangingPunct="1"/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86" name="Text Box 46"/>
            <p:cNvSpPr txBox="1">
              <a:spLocks noChangeArrowheads="1"/>
            </p:cNvSpPr>
            <p:nvPr/>
          </p:nvSpPr>
          <p:spPr bwMode="auto">
            <a:xfrm>
              <a:off x="288" y="864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1)</a:t>
              </a:r>
            </a:p>
          </p:txBody>
        </p:sp>
        <p:sp>
          <p:nvSpPr>
            <p:cNvPr id="6187" name="Text Box 47"/>
            <p:cNvSpPr txBox="1">
              <a:spLocks noChangeArrowheads="1"/>
            </p:cNvSpPr>
            <p:nvPr/>
          </p:nvSpPr>
          <p:spPr bwMode="auto">
            <a:xfrm>
              <a:off x="612" y="880"/>
              <a:ext cx="1225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04800" y="2420938"/>
            <a:ext cx="5851525" cy="792162"/>
            <a:chOff x="288" y="768"/>
            <a:chExt cx="1584" cy="512"/>
          </a:xfrm>
        </p:grpSpPr>
        <p:sp>
          <p:nvSpPr>
            <p:cNvPr id="6182" name="AutoShape 45"/>
            <p:cNvSpPr>
              <a:spLocks noChangeArrowheads="1"/>
            </p:cNvSpPr>
            <p:nvPr/>
          </p:nvSpPr>
          <p:spPr bwMode="auto">
            <a:xfrm>
              <a:off x="576" y="768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9pPr>
            </a:lstStyle>
            <a:p>
              <a:pPr eaLnBrk="1" hangingPunct="1"/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83" name="Text Box 46"/>
            <p:cNvSpPr txBox="1">
              <a:spLocks noChangeArrowheads="1"/>
            </p:cNvSpPr>
            <p:nvPr/>
          </p:nvSpPr>
          <p:spPr bwMode="auto">
            <a:xfrm>
              <a:off x="288" y="864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2)</a:t>
              </a:r>
            </a:p>
          </p:txBody>
        </p:sp>
        <p:sp>
          <p:nvSpPr>
            <p:cNvPr id="6184" name="Text Box 47"/>
            <p:cNvSpPr txBox="1">
              <a:spLocks noChangeArrowheads="1"/>
            </p:cNvSpPr>
            <p:nvPr/>
          </p:nvSpPr>
          <p:spPr bwMode="auto">
            <a:xfrm>
              <a:off x="612" y="880"/>
              <a:ext cx="1225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304800" y="3429000"/>
            <a:ext cx="5851525" cy="812800"/>
            <a:chOff x="288" y="768"/>
            <a:chExt cx="1584" cy="512"/>
          </a:xfrm>
        </p:grpSpPr>
        <p:sp>
          <p:nvSpPr>
            <p:cNvPr id="6179" name="AutoShape 45"/>
            <p:cNvSpPr>
              <a:spLocks noChangeArrowheads="1"/>
            </p:cNvSpPr>
            <p:nvPr/>
          </p:nvSpPr>
          <p:spPr bwMode="auto">
            <a:xfrm>
              <a:off x="576" y="768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9pPr>
            </a:lstStyle>
            <a:p>
              <a:pPr eaLnBrk="1" hangingPunct="1"/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80" name="Text Box 46"/>
            <p:cNvSpPr txBox="1">
              <a:spLocks noChangeArrowheads="1"/>
            </p:cNvSpPr>
            <p:nvPr/>
          </p:nvSpPr>
          <p:spPr bwMode="auto">
            <a:xfrm>
              <a:off x="288" y="86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3)</a:t>
              </a:r>
            </a:p>
          </p:txBody>
        </p:sp>
        <p:sp>
          <p:nvSpPr>
            <p:cNvPr id="6181" name="Text Box 47"/>
            <p:cNvSpPr txBox="1">
              <a:spLocks noChangeArrowheads="1"/>
            </p:cNvSpPr>
            <p:nvPr/>
          </p:nvSpPr>
          <p:spPr bwMode="auto">
            <a:xfrm>
              <a:off x="612" y="880"/>
              <a:ext cx="12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04800" y="4437063"/>
            <a:ext cx="5922963" cy="885825"/>
            <a:chOff x="288" y="768"/>
            <a:chExt cx="1584" cy="512"/>
          </a:xfrm>
        </p:grpSpPr>
        <p:sp>
          <p:nvSpPr>
            <p:cNvPr id="6176" name="AutoShape 45"/>
            <p:cNvSpPr>
              <a:spLocks noChangeArrowheads="1"/>
            </p:cNvSpPr>
            <p:nvPr/>
          </p:nvSpPr>
          <p:spPr bwMode="auto">
            <a:xfrm>
              <a:off x="576" y="768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9pPr>
            </a:lstStyle>
            <a:p>
              <a:pPr eaLnBrk="1" hangingPunct="1"/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77" name="Text Box 46"/>
            <p:cNvSpPr txBox="1">
              <a:spLocks noChangeArrowheads="1"/>
            </p:cNvSpPr>
            <p:nvPr/>
          </p:nvSpPr>
          <p:spPr bwMode="auto">
            <a:xfrm>
              <a:off x="288" y="864"/>
              <a:ext cx="28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4)</a:t>
              </a:r>
            </a:p>
          </p:txBody>
        </p:sp>
        <p:sp>
          <p:nvSpPr>
            <p:cNvPr id="6178" name="Text Box 47"/>
            <p:cNvSpPr txBox="1">
              <a:spLocks noChangeArrowheads="1"/>
            </p:cNvSpPr>
            <p:nvPr/>
          </p:nvSpPr>
          <p:spPr bwMode="auto">
            <a:xfrm>
              <a:off x="612" y="880"/>
              <a:ext cx="122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04801" y="5589588"/>
            <a:ext cx="5924550" cy="812800"/>
            <a:chOff x="288" y="768"/>
            <a:chExt cx="1584" cy="512"/>
          </a:xfrm>
        </p:grpSpPr>
        <p:sp>
          <p:nvSpPr>
            <p:cNvPr id="6173" name="AutoShape 45"/>
            <p:cNvSpPr>
              <a:spLocks noChangeArrowheads="1"/>
            </p:cNvSpPr>
            <p:nvPr/>
          </p:nvSpPr>
          <p:spPr bwMode="auto">
            <a:xfrm>
              <a:off x="576" y="768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9pPr>
            </a:lstStyle>
            <a:p>
              <a:pPr eaLnBrk="1" hangingPunct="1"/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74" name="Text Box 46"/>
            <p:cNvSpPr txBox="1">
              <a:spLocks noChangeArrowheads="1"/>
            </p:cNvSpPr>
            <p:nvPr/>
          </p:nvSpPr>
          <p:spPr bwMode="auto">
            <a:xfrm>
              <a:off x="288" y="86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5)</a:t>
              </a:r>
            </a:p>
          </p:txBody>
        </p:sp>
        <p:sp>
          <p:nvSpPr>
            <p:cNvPr id="6175" name="Text Box 47"/>
            <p:cNvSpPr txBox="1">
              <a:spLocks noChangeArrowheads="1"/>
            </p:cNvSpPr>
            <p:nvPr/>
          </p:nvSpPr>
          <p:spPr bwMode="auto">
            <a:xfrm>
              <a:off x="612" y="880"/>
              <a:ext cx="12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oper Std Black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oper Std Black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61" name="Rectangle 4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9pPr>
          </a:lstStyle>
          <a:p>
            <a:pPr eaLnBrk="1" hangingPunct="1"/>
            <a:endParaRPr lang="ru-RU"/>
          </a:p>
        </p:txBody>
      </p:sp>
      <p:graphicFrame>
        <p:nvGraphicFramePr>
          <p:cNvPr id="6147" name="Object 41"/>
          <p:cNvGraphicFramePr>
            <a:graphicFrameLocks noChangeAspect="1"/>
          </p:cNvGraphicFramePr>
          <p:nvPr/>
        </p:nvGraphicFramePr>
        <p:xfrm>
          <a:off x="2700338" y="1557338"/>
          <a:ext cx="2951162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3" name="Формула" r:id="rId5" imgW="1002865" imgH="228501" progId="Equation.3">
                  <p:embed/>
                </p:oleObj>
              </mc:Choice>
              <mc:Fallback>
                <p:oleObj name="Формула" r:id="rId5" imgW="100286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557338"/>
                        <a:ext cx="2951162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4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9pPr>
          </a:lstStyle>
          <a:p>
            <a:pPr eaLnBrk="1" hangingPunct="1"/>
            <a:endParaRPr lang="ru-RU"/>
          </a:p>
        </p:txBody>
      </p:sp>
      <p:graphicFrame>
        <p:nvGraphicFramePr>
          <p:cNvPr id="6148" name="Object 43"/>
          <p:cNvGraphicFramePr>
            <a:graphicFrameLocks noChangeAspect="1"/>
          </p:cNvGraphicFramePr>
          <p:nvPr/>
        </p:nvGraphicFramePr>
        <p:xfrm>
          <a:off x="2700338" y="2565400"/>
          <a:ext cx="295116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4" name="Формула" r:id="rId7" imgW="1320227" imgH="241195" progId="Equation.3">
                  <p:embed/>
                </p:oleObj>
              </mc:Choice>
              <mc:Fallback>
                <p:oleObj name="Формула" r:id="rId7" imgW="132022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565400"/>
                        <a:ext cx="2951162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6516687" y="2440415"/>
            <a:ext cx="2246311" cy="891747"/>
          </a:xfrm>
          <a:prstGeom prst="star16">
            <a:avLst>
              <a:gd name="adj" fmla="val 41884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9pPr>
          </a:lstStyle>
          <a:p>
            <a:pPr algn="ctr" eaLnBrk="1" hangingPunct="1"/>
            <a:r>
              <a:rPr lang="uk-UA" sz="3200" b="1" dirty="0">
                <a:latin typeface="Comic Sans MS" panose="030F0702030302020204" pitchFamily="66" charset="0"/>
              </a:rPr>
              <a:t>Х=2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164" name="Rectangle 4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9pPr>
          </a:lstStyle>
          <a:p>
            <a:pPr eaLnBrk="1" hangingPunct="1"/>
            <a:endParaRPr lang="ru-RU"/>
          </a:p>
        </p:txBody>
      </p:sp>
      <p:graphicFrame>
        <p:nvGraphicFramePr>
          <p:cNvPr id="6149" name="Object 46"/>
          <p:cNvGraphicFramePr>
            <a:graphicFrameLocks noChangeAspect="1"/>
          </p:cNvGraphicFramePr>
          <p:nvPr/>
        </p:nvGraphicFramePr>
        <p:xfrm>
          <a:off x="2700338" y="3500438"/>
          <a:ext cx="28797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5" name="Формула" r:id="rId9" imgW="1181100" imgH="228600" progId="Equation.3">
                  <p:embed/>
                </p:oleObj>
              </mc:Choice>
              <mc:Fallback>
                <p:oleObj name="Формула" r:id="rId9" imgW="1181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500438"/>
                        <a:ext cx="287972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6516687" y="3429000"/>
            <a:ext cx="2246311" cy="864761"/>
          </a:xfrm>
          <a:prstGeom prst="star16">
            <a:avLst>
              <a:gd name="adj" fmla="val 41884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9pPr>
          </a:lstStyle>
          <a:p>
            <a:pPr algn="ctr" eaLnBrk="1" hangingPunct="1"/>
            <a:r>
              <a:rPr lang="uk-UA" sz="3200" b="1" dirty="0">
                <a:latin typeface="Comic Sans MS" panose="030F0702030302020204" pitchFamily="66" charset="0"/>
              </a:rPr>
              <a:t>Х=2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166" name="Rectangle 5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6607175" y="5507038"/>
            <a:ext cx="2155823" cy="1039812"/>
          </a:xfrm>
          <a:prstGeom prst="star16">
            <a:avLst>
              <a:gd name="adj" fmla="val 41884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9pPr>
          </a:lstStyle>
          <a:p>
            <a:pPr algn="ctr" eaLnBrk="1" hangingPunct="1"/>
            <a:r>
              <a:rPr lang="uk-UA" sz="2400" b="1" dirty="0">
                <a:latin typeface="Comic Sans MS" panose="030F0702030302020204" pitchFamily="66" charset="0"/>
              </a:rPr>
              <a:t>Х=0,2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6168" name="Rectangle 5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6169" name="Rectangle 5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6516688" y="4400125"/>
            <a:ext cx="2246310" cy="1010075"/>
          </a:xfrm>
          <a:prstGeom prst="star16">
            <a:avLst>
              <a:gd name="adj" fmla="val 41884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9pPr>
          </a:lstStyle>
          <a:p>
            <a:pPr algn="ctr" eaLnBrk="1" hangingPunct="1"/>
            <a:r>
              <a:rPr lang="uk-UA" sz="3200" b="1" dirty="0">
                <a:latin typeface="Comic Sans MS" panose="030F0702030302020204" pitchFamily="66" charset="0"/>
              </a:rPr>
              <a:t>Х=2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171" name="Rectangle 59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9pPr>
          </a:lstStyle>
          <a:p>
            <a:pPr eaLnBrk="1" hangingPunct="1"/>
            <a:endParaRPr lang="ru-RU"/>
          </a:p>
        </p:txBody>
      </p:sp>
      <p:graphicFrame>
        <p:nvGraphicFramePr>
          <p:cNvPr id="6150" name="Object 58"/>
          <p:cNvGraphicFramePr>
            <a:graphicFrameLocks noChangeAspect="1"/>
          </p:cNvGraphicFramePr>
          <p:nvPr/>
        </p:nvGraphicFramePr>
        <p:xfrm>
          <a:off x="2700338" y="4508500"/>
          <a:ext cx="30241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6" name="Формула" r:id="rId11" imgW="710891" imgH="215806" progId="Equation.3">
                  <p:embed/>
                </p:oleObj>
              </mc:Choice>
              <mc:Fallback>
                <p:oleObj name="Формула" r:id="rId11" imgW="71089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508500"/>
                        <a:ext cx="3024187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2" name="Rectangle 61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oper Std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oper Std Black" pitchFamily="18" charset="0"/>
              </a:defRPr>
            </a:lvl9pPr>
          </a:lstStyle>
          <a:p>
            <a:pPr eaLnBrk="1" hangingPunct="1"/>
            <a:endParaRPr lang="ru-RU"/>
          </a:p>
        </p:txBody>
      </p:sp>
      <p:graphicFrame>
        <p:nvGraphicFramePr>
          <p:cNvPr id="6151" name="Object 60"/>
          <p:cNvGraphicFramePr>
            <a:graphicFrameLocks noChangeAspect="1"/>
          </p:cNvGraphicFramePr>
          <p:nvPr/>
        </p:nvGraphicFramePr>
        <p:xfrm>
          <a:off x="2627313" y="5589588"/>
          <a:ext cx="288131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7" name="Формула" r:id="rId13" imgW="710891" imgH="215806" progId="Equation.3">
                  <p:embed/>
                </p:oleObj>
              </mc:Choice>
              <mc:Fallback>
                <p:oleObj name="Формула" r:id="rId13" imgW="71089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589588"/>
                        <a:ext cx="2881312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5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6013450" y="3863975"/>
            <a:ext cx="3873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ClrTx/>
              <a:buFontTx/>
              <a:buNone/>
            </a:pPr>
            <a:r>
              <a:rPr lang="ru-RU" altLang="uk-UA" sz="1400">
                <a:solidFill>
                  <a:schemeClr val="tx1"/>
                </a:solidFill>
                <a:latin typeface="Arial Cyr" panose="020B0604020202020204" pitchFamily="34" charset="0"/>
              </a:rPr>
              <a:t> </a:t>
            </a:r>
            <a:endParaRPr lang="ru-RU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4067175" y="1552575"/>
            <a:ext cx="0" cy="3465513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6013450" y="1552575"/>
            <a:ext cx="0" cy="3465513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25" name="Group 6"/>
          <p:cNvGrpSpPr>
            <a:grpSpLocks/>
          </p:cNvGrpSpPr>
          <p:nvPr/>
        </p:nvGrpSpPr>
        <p:grpSpPr bwMode="auto">
          <a:xfrm>
            <a:off x="3995738" y="1196975"/>
            <a:ext cx="4105275" cy="3676650"/>
            <a:chOff x="2562" y="845"/>
            <a:chExt cx="2495" cy="2316"/>
          </a:xfrm>
        </p:grpSpPr>
        <p:sp>
          <p:nvSpPr>
            <p:cNvPr id="30754" name="Line 7"/>
            <p:cNvSpPr>
              <a:spLocks noChangeShapeType="1"/>
            </p:cNvSpPr>
            <p:nvPr/>
          </p:nvSpPr>
          <p:spPr bwMode="auto">
            <a:xfrm>
              <a:off x="2562" y="2432"/>
              <a:ext cx="24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5" name="Line 8"/>
            <p:cNvSpPr>
              <a:spLocks noChangeShapeType="1"/>
            </p:cNvSpPr>
            <p:nvPr/>
          </p:nvSpPr>
          <p:spPr bwMode="auto">
            <a:xfrm>
              <a:off x="2562" y="978"/>
              <a:ext cx="2450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6" name="Line 9"/>
            <p:cNvSpPr>
              <a:spLocks noChangeShapeType="1"/>
            </p:cNvSpPr>
            <p:nvPr/>
          </p:nvSpPr>
          <p:spPr bwMode="auto">
            <a:xfrm>
              <a:off x="2562" y="3161"/>
              <a:ext cx="2450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7" name="Line 10"/>
            <p:cNvSpPr>
              <a:spLocks noChangeShapeType="1"/>
            </p:cNvSpPr>
            <p:nvPr/>
          </p:nvSpPr>
          <p:spPr bwMode="auto">
            <a:xfrm>
              <a:off x="5012" y="978"/>
              <a:ext cx="0" cy="2183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8" name="Line 11"/>
            <p:cNvSpPr>
              <a:spLocks noChangeShapeType="1"/>
            </p:cNvSpPr>
            <p:nvPr/>
          </p:nvSpPr>
          <p:spPr bwMode="auto">
            <a:xfrm>
              <a:off x="2562" y="1220"/>
              <a:ext cx="2450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9" name="Line 12"/>
            <p:cNvSpPr>
              <a:spLocks noChangeShapeType="1"/>
            </p:cNvSpPr>
            <p:nvPr/>
          </p:nvSpPr>
          <p:spPr bwMode="auto">
            <a:xfrm>
              <a:off x="2808" y="978"/>
              <a:ext cx="0" cy="2183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60" name="Line 13"/>
            <p:cNvSpPr>
              <a:spLocks noChangeShapeType="1"/>
            </p:cNvSpPr>
            <p:nvPr/>
          </p:nvSpPr>
          <p:spPr bwMode="auto">
            <a:xfrm>
              <a:off x="3052" y="978"/>
              <a:ext cx="0" cy="2183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61" name="Line 14"/>
            <p:cNvSpPr>
              <a:spLocks noChangeShapeType="1"/>
            </p:cNvSpPr>
            <p:nvPr/>
          </p:nvSpPr>
          <p:spPr bwMode="auto">
            <a:xfrm>
              <a:off x="3298" y="978"/>
              <a:ext cx="0" cy="2183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62" name="Line 15"/>
            <p:cNvSpPr>
              <a:spLocks noChangeShapeType="1"/>
            </p:cNvSpPr>
            <p:nvPr/>
          </p:nvSpPr>
          <p:spPr bwMode="auto">
            <a:xfrm>
              <a:off x="3542" y="978"/>
              <a:ext cx="0" cy="2183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63" name="Line 16"/>
            <p:cNvSpPr>
              <a:spLocks noChangeShapeType="1"/>
            </p:cNvSpPr>
            <p:nvPr/>
          </p:nvSpPr>
          <p:spPr bwMode="auto">
            <a:xfrm>
              <a:off x="4032" y="978"/>
              <a:ext cx="0" cy="2183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64" name="Line 17"/>
            <p:cNvSpPr>
              <a:spLocks noChangeShapeType="1"/>
            </p:cNvSpPr>
            <p:nvPr/>
          </p:nvSpPr>
          <p:spPr bwMode="auto">
            <a:xfrm>
              <a:off x="4278" y="978"/>
              <a:ext cx="0" cy="2183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65" name="Line 18"/>
            <p:cNvSpPr>
              <a:spLocks noChangeShapeType="1"/>
            </p:cNvSpPr>
            <p:nvPr/>
          </p:nvSpPr>
          <p:spPr bwMode="auto">
            <a:xfrm>
              <a:off x="4522" y="978"/>
              <a:ext cx="0" cy="2183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66" name="Line 19"/>
            <p:cNvSpPr>
              <a:spLocks noChangeShapeType="1"/>
            </p:cNvSpPr>
            <p:nvPr/>
          </p:nvSpPr>
          <p:spPr bwMode="auto">
            <a:xfrm>
              <a:off x="4768" y="978"/>
              <a:ext cx="0" cy="2183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67" name="Line 20"/>
            <p:cNvSpPr>
              <a:spLocks noChangeShapeType="1"/>
            </p:cNvSpPr>
            <p:nvPr/>
          </p:nvSpPr>
          <p:spPr bwMode="auto">
            <a:xfrm>
              <a:off x="2562" y="1463"/>
              <a:ext cx="2450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68" name="Line 21"/>
            <p:cNvSpPr>
              <a:spLocks noChangeShapeType="1"/>
            </p:cNvSpPr>
            <p:nvPr/>
          </p:nvSpPr>
          <p:spPr bwMode="auto">
            <a:xfrm>
              <a:off x="2562" y="1705"/>
              <a:ext cx="2450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69" name="Line 22"/>
            <p:cNvSpPr>
              <a:spLocks noChangeShapeType="1"/>
            </p:cNvSpPr>
            <p:nvPr/>
          </p:nvSpPr>
          <p:spPr bwMode="auto">
            <a:xfrm>
              <a:off x="2562" y="1948"/>
              <a:ext cx="2450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70" name="Line 23"/>
            <p:cNvSpPr>
              <a:spLocks noChangeShapeType="1"/>
            </p:cNvSpPr>
            <p:nvPr/>
          </p:nvSpPr>
          <p:spPr bwMode="auto">
            <a:xfrm>
              <a:off x="2562" y="2191"/>
              <a:ext cx="2450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71" name="Line 24"/>
            <p:cNvSpPr>
              <a:spLocks noChangeShapeType="1"/>
            </p:cNvSpPr>
            <p:nvPr/>
          </p:nvSpPr>
          <p:spPr bwMode="auto">
            <a:xfrm>
              <a:off x="2562" y="2676"/>
              <a:ext cx="2450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72" name="Line 25"/>
            <p:cNvSpPr>
              <a:spLocks noChangeShapeType="1"/>
            </p:cNvSpPr>
            <p:nvPr/>
          </p:nvSpPr>
          <p:spPr bwMode="auto">
            <a:xfrm>
              <a:off x="2562" y="2919"/>
              <a:ext cx="2450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73" name="Line 26"/>
            <p:cNvSpPr>
              <a:spLocks noChangeShapeType="1"/>
            </p:cNvSpPr>
            <p:nvPr/>
          </p:nvSpPr>
          <p:spPr bwMode="auto">
            <a:xfrm flipV="1">
              <a:off x="3788" y="845"/>
              <a:ext cx="0" cy="2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26" name="Text Box 28"/>
          <p:cNvSpPr txBox="1">
            <a:spLocks noChangeArrowheads="1"/>
          </p:cNvSpPr>
          <p:nvPr/>
        </p:nvSpPr>
        <p:spPr bwMode="auto">
          <a:xfrm>
            <a:off x="900113" y="26035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uk-UA" b="1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413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750" y="5734050"/>
            <a:ext cx="360363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uk-UA" sz="2400" b="1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6414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750" y="3933825"/>
            <a:ext cx="360363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uk-UA" sz="2400" b="1">
                <a:solidFill>
                  <a:schemeClr val="tx1"/>
                </a:solidFill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16415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750" y="4797425"/>
            <a:ext cx="360363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400" b="1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endParaRPr lang="ru-RU" altLang="uk-UA" sz="24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416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750" y="2997200"/>
            <a:ext cx="360363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uk-UA" sz="2400" b="1">
                <a:solidFill>
                  <a:schemeClr val="tx1"/>
                </a:solidFill>
                <a:latin typeface="Arial" panose="020B0604020202020204" pitchFamily="34" charset="0"/>
              </a:rPr>
              <a:t>-0</a:t>
            </a:r>
          </a:p>
        </p:txBody>
      </p:sp>
      <p:sp>
        <p:nvSpPr>
          <p:cNvPr id="16418" name="AutoShape 34"/>
          <p:cNvSpPr>
            <a:spLocks noChangeArrowheads="1"/>
          </p:cNvSpPr>
          <p:nvPr/>
        </p:nvSpPr>
        <p:spPr bwMode="auto">
          <a:xfrm>
            <a:off x="827088" y="2205038"/>
            <a:ext cx="2160587" cy="503237"/>
          </a:xfrm>
          <a:prstGeom prst="wedgeEllipseCallout">
            <a:avLst>
              <a:gd name="adj1" fmla="val -42139"/>
              <a:gd name="adj2" fmla="val 163250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  <a:contourClr>
              <a:srgbClr val="00FFCC"/>
            </a:contourClr>
          </a:sp3d>
        </p:spPr>
        <p:txBody>
          <a:bodyPr>
            <a:flatTx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uk-UA" sz="2000" b="1">
                <a:solidFill>
                  <a:schemeClr val="tx1"/>
                </a:solidFill>
                <a:latin typeface="Arial" panose="020B0604020202020204" pitchFamily="34" charset="0"/>
              </a:rPr>
              <a:t>Подумай!</a:t>
            </a:r>
          </a:p>
        </p:txBody>
      </p:sp>
      <p:sp>
        <p:nvSpPr>
          <p:cNvPr id="16419" name="AutoShape 35"/>
          <p:cNvSpPr>
            <a:spLocks noChangeArrowheads="1"/>
          </p:cNvSpPr>
          <p:nvPr/>
        </p:nvSpPr>
        <p:spPr bwMode="auto">
          <a:xfrm>
            <a:off x="1042988" y="4005263"/>
            <a:ext cx="2016125" cy="504825"/>
          </a:xfrm>
          <a:prstGeom prst="wedgeEllipseCallout">
            <a:avLst>
              <a:gd name="adj1" fmla="val -48898"/>
              <a:gd name="adj2" fmla="val 171384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  <a:contourClr>
              <a:srgbClr val="00FFCC"/>
            </a:contourClr>
          </a:sp3d>
        </p:spPr>
        <p:txBody>
          <a:bodyPr>
            <a:flatTx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uk-UA" sz="2000" b="1">
                <a:solidFill>
                  <a:schemeClr val="tx1"/>
                </a:solidFill>
                <a:latin typeface="Arial" panose="020B0604020202020204" pitchFamily="34" charset="0"/>
              </a:rPr>
              <a:t>Подумай!</a:t>
            </a:r>
          </a:p>
        </p:txBody>
      </p:sp>
      <p:sp>
        <p:nvSpPr>
          <p:cNvPr id="16420" name="AutoShape 36"/>
          <p:cNvSpPr>
            <a:spLocks noChangeArrowheads="1"/>
          </p:cNvSpPr>
          <p:nvPr/>
        </p:nvSpPr>
        <p:spPr bwMode="auto">
          <a:xfrm>
            <a:off x="1042988" y="5084763"/>
            <a:ext cx="2016125" cy="504825"/>
          </a:xfrm>
          <a:prstGeom prst="wedgeEllipseCallout">
            <a:avLst>
              <a:gd name="adj1" fmla="val -52361"/>
              <a:gd name="adj2" fmla="val 127356"/>
            </a:avLst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  <a:contourClr>
              <a:srgbClr val="FF00FF"/>
            </a:contourClr>
          </a:sp3d>
        </p:spPr>
        <p:txBody>
          <a:bodyPr>
            <a:flatTx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uk-UA" sz="2000" b="1">
                <a:solidFill>
                  <a:srgbClr val="FF0000"/>
                </a:solidFill>
                <a:latin typeface="Arial" panose="020B0604020202020204" pitchFamily="34" charset="0"/>
              </a:rPr>
              <a:t>В</a:t>
            </a:r>
            <a:r>
              <a:rPr lang="uk-UA" altLang="uk-UA" sz="2000" b="1">
                <a:solidFill>
                  <a:srgbClr val="FF0000"/>
                </a:solidFill>
                <a:latin typeface="Arial" panose="020B0604020202020204" pitchFamily="34" charset="0"/>
              </a:rPr>
              <a:t>і</a:t>
            </a:r>
            <a:r>
              <a:rPr lang="ru-RU" altLang="uk-UA" sz="2000" b="1">
                <a:solidFill>
                  <a:srgbClr val="FF0000"/>
                </a:solidFill>
                <a:latin typeface="Arial" panose="020B0604020202020204" pitchFamily="34" charset="0"/>
              </a:rPr>
              <a:t>рно! </a:t>
            </a:r>
          </a:p>
        </p:txBody>
      </p:sp>
      <p:sp>
        <p:nvSpPr>
          <p:cNvPr id="16421" name="AutoShape 37"/>
          <p:cNvSpPr>
            <a:spLocks noChangeArrowheads="1"/>
          </p:cNvSpPr>
          <p:nvPr/>
        </p:nvSpPr>
        <p:spPr bwMode="auto">
          <a:xfrm>
            <a:off x="1116013" y="3141663"/>
            <a:ext cx="1944687" cy="503237"/>
          </a:xfrm>
          <a:prstGeom prst="wedgeEllipseCallout">
            <a:avLst>
              <a:gd name="adj1" fmla="val -59634"/>
              <a:gd name="adj2" fmla="val 135806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  <a:contourClr>
              <a:srgbClr val="00FFCC"/>
            </a:contourClr>
          </a:sp3d>
        </p:spPr>
        <p:txBody>
          <a:bodyPr>
            <a:flatTx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uk-UA" sz="2000" b="1">
                <a:solidFill>
                  <a:schemeClr val="tx1"/>
                </a:solidFill>
                <a:latin typeface="Arial" panose="020B0604020202020204" pitchFamily="34" charset="0"/>
              </a:rPr>
              <a:t>Подумай!</a:t>
            </a:r>
          </a:p>
        </p:txBody>
      </p:sp>
      <p:sp>
        <p:nvSpPr>
          <p:cNvPr id="16422" name="Freeform 38"/>
          <p:cNvSpPr>
            <a:spLocks/>
          </p:cNvSpPr>
          <p:nvPr/>
        </p:nvSpPr>
        <p:spPr bwMode="auto">
          <a:xfrm>
            <a:off x="6011863" y="2852738"/>
            <a:ext cx="2590800" cy="2016125"/>
          </a:xfrm>
          <a:custGeom>
            <a:avLst/>
            <a:gdLst>
              <a:gd name="T0" fmla="*/ 0 w 1882"/>
              <a:gd name="T1" fmla="*/ 2147483646 h 1834"/>
              <a:gd name="T2" fmla="*/ 2147483646 w 1882"/>
              <a:gd name="T3" fmla="*/ 2147483646 h 1834"/>
              <a:gd name="T4" fmla="*/ 2147483646 w 1882"/>
              <a:gd name="T5" fmla="*/ 0 h 1834"/>
              <a:gd name="T6" fmla="*/ 0 60000 65536"/>
              <a:gd name="T7" fmla="*/ 0 60000 65536"/>
              <a:gd name="T8" fmla="*/ 0 60000 65536"/>
              <a:gd name="T9" fmla="*/ 0 w 1882"/>
              <a:gd name="T10" fmla="*/ 0 h 1834"/>
              <a:gd name="T11" fmla="*/ 1882 w 1882"/>
              <a:gd name="T12" fmla="*/ 1834 h 18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2" h="1834">
                <a:moveTo>
                  <a:pt x="0" y="1834"/>
                </a:moveTo>
                <a:cubicBezTo>
                  <a:pt x="79" y="1617"/>
                  <a:pt x="158" y="835"/>
                  <a:pt x="472" y="529"/>
                </a:cubicBezTo>
                <a:cubicBezTo>
                  <a:pt x="786" y="223"/>
                  <a:pt x="1588" y="110"/>
                  <a:pt x="1882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4801983" y="1924053"/>
            <a:ext cx="2418739" cy="271621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7" name="Oval 40"/>
          <p:cNvSpPr>
            <a:spLocks noChangeArrowheads="1"/>
          </p:cNvSpPr>
          <p:nvPr/>
        </p:nvSpPr>
        <p:spPr bwMode="auto">
          <a:xfrm>
            <a:off x="6372225" y="3716338"/>
            <a:ext cx="71438" cy="71437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30738" name="Text Box 41"/>
          <p:cNvSpPr txBox="1">
            <a:spLocks noChangeArrowheads="1"/>
          </p:cNvSpPr>
          <p:nvPr/>
        </p:nvSpPr>
        <p:spPr bwMode="auto">
          <a:xfrm>
            <a:off x="7667625" y="3860800"/>
            <a:ext cx="288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uk-UA" b="1" i="1">
                <a:solidFill>
                  <a:schemeClr val="tx1"/>
                </a:solidFill>
                <a:latin typeface="Arial" panose="020B0604020202020204" pitchFamily="34" charset="0"/>
              </a:rPr>
              <a:t>x</a:t>
            </a:r>
            <a:endParaRPr lang="ru-RU" altLang="uk-UA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3203575" y="5157788"/>
            <a:ext cx="5329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uk-UA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1" name="WordArt 51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5532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Графічний</a:t>
            </a:r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розв'язування</a:t>
            </a:r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рівнянь</a:t>
            </a:r>
            <a:endParaRPr lang="ru-RU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2" name="Text Box 52"/>
          <p:cNvSpPr txBox="1">
            <a:spLocks noChangeArrowheads="1"/>
          </p:cNvSpPr>
          <p:nvPr/>
        </p:nvSpPr>
        <p:spPr bwMode="auto">
          <a:xfrm>
            <a:off x="7308850" y="2565400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uk-UA">
                <a:solidFill>
                  <a:schemeClr val="tx1"/>
                </a:solidFill>
                <a:latin typeface="Cooper Std Black" pitchFamily="18" charset="0"/>
              </a:rPr>
              <a:t>y</a:t>
            </a:r>
            <a:r>
              <a:rPr lang="uk-UA" altLang="uk-UA">
                <a:solidFill>
                  <a:schemeClr val="tx1"/>
                </a:solidFill>
                <a:latin typeface="Cooper Std Black" pitchFamily="18" charset="0"/>
              </a:rPr>
              <a:t>=</a:t>
            </a:r>
            <a:r>
              <a:rPr lang="en-US" altLang="uk-UA">
                <a:solidFill>
                  <a:schemeClr val="tx1"/>
                </a:solidFill>
                <a:latin typeface="Cooper Std Black" pitchFamily="18" charset="0"/>
              </a:rPr>
              <a:t>lgx</a:t>
            </a:r>
            <a:endParaRPr lang="ru-RU" altLang="uk-UA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30743" name="Text Box 53"/>
          <p:cNvSpPr txBox="1">
            <a:spLocks noChangeArrowheads="1"/>
          </p:cNvSpPr>
          <p:nvPr/>
        </p:nvSpPr>
        <p:spPr bwMode="auto">
          <a:xfrm>
            <a:off x="4716463" y="2492375"/>
            <a:ext cx="1141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uk-UA">
                <a:solidFill>
                  <a:schemeClr val="tx1"/>
                </a:solidFill>
                <a:latin typeface="Cooper Std Black" pitchFamily="18" charset="0"/>
              </a:rPr>
              <a:t>y=1-x</a:t>
            </a:r>
            <a:endParaRPr lang="ru-RU" altLang="uk-UA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30744" name="Text Box 54"/>
          <p:cNvSpPr txBox="1">
            <a:spLocks noChangeArrowheads="1"/>
          </p:cNvSpPr>
          <p:nvPr/>
        </p:nvSpPr>
        <p:spPr bwMode="auto">
          <a:xfrm>
            <a:off x="6135688" y="1293813"/>
            <a:ext cx="333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uk-UA">
                <a:solidFill>
                  <a:schemeClr val="tx1"/>
                </a:solidFill>
                <a:latin typeface="Cooper Std Black" pitchFamily="18" charset="0"/>
              </a:rPr>
              <a:t>y</a:t>
            </a:r>
            <a:endParaRPr lang="ru-RU" altLang="uk-UA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30745" name="Text Box 55"/>
          <p:cNvSpPr txBox="1">
            <a:spLocks noChangeArrowheads="1"/>
          </p:cNvSpPr>
          <p:nvPr/>
        </p:nvSpPr>
        <p:spPr bwMode="auto">
          <a:xfrm>
            <a:off x="5651500" y="3741738"/>
            <a:ext cx="215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uk-UA">
                <a:solidFill>
                  <a:schemeClr val="tx1"/>
                </a:solidFill>
                <a:latin typeface="Cooper Std Black" pitchFamily="18" charset="0"/>
              </a:rPr>
              <a:t>0</a:t>
            </a:r>
            <a:endParaRPr lang="ru-RU" altLang="uk-UA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30746" name="Oval 56"/>
          <p:cNvSpPr>
            <a:spLocks noChangeArrowheads="1"/>
          </p:cNvSpPr>
          <p:nvPr/>
        </p:nvSpPr>
        <p:spPr bwMode="auto">
          <a:xfrm>
            <a:off x="5940425" y="3284538"/>
            <a:ext cx="142875" cy="7302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30747" name="WordArt 58"/>
          <p:cNvSpPr>
            <a:spLocks noChangeArrowheads="1" noChangeShapeType="1" noTextEdit="1"/>
          </p:cNvSpPr>
          <p:nvPr/>
        </p:nvSpPr>
        <p:spPr bwMode="auto">
          <a:xfrm>
            <a:off x="611188" y="1125538"/>
            <a:ext cx="3419475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Приклад: Розв'яжіть рівняння</a:t>
            </a:r>
          </a:p>
        </p:txBody>
      </p:sp>
      <p:sp>
        <p:nvSpPr>
          <p:cNvPr id="30748" name="WordArt 59"/>
          <p:cNvSpPr>
            <a:spLocks noChangeArrowheads="1" noChangeShapeType="1" noTextEdit="1"/>
          </p:cNvSpPr>
          <p:nvPr/>
        </p:nvSpPr>
        <p:spPr bwMode="auto">
          <a:xfrm>
            <a:off x="4213225" y="877888"/>
            <a:ext cx="2089150" cy="50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lgx=1-x</a:t>
            </a:r>
            <a:endParaRPr lang="ru-RU" sz="28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0749" name="Text Box 60"/>
          <p:cNvSpPr txBox="1">
            <a:spLocks noChangeArrowheads="1"/>
          </p:cNvSpPr>
          <p:nvPr/>
        </p:nvSpPr>
        <p:spPr bwMode="auto">
          <a:xfrm>
            <a:off x="5292725" y="3789363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uk-UA">
                <a:solidFill>
                  <a:schemeClr val="tx1"/>
                </a:solidFill>
                <a:latin typeface="Cooper Std Black" pitchFamily="18" charset="0"/>
              </a:rPr>
              <a:t>-1</a:t>
            </a:r>
            <a:endParaRPr lang="ru-RU" altLang="uk-UA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30750" name="Text Box 61"/>
          <p:cNvSpPr txBox="1">
            <a:spLocks noChangeArrowheads="1"/>
          </p:cNvSpPr>
          <p:nvPr/>
        </p:nvSpPr>
        <p:spPr bwMode="auto">
          <a:xfrm>
            <a:off x="6516688" y="3789363"/>
            <a:ext cx="328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uk-UA">
                <a:solidFill>
                  <a:schemeClr val="tx1"/>
                </a:solidFill>
                <a:latin typeface="Cooper Std Black" pitchFamily="18" charset="0"/>
              </a:rPr>
              <a:t>1</a:t>
            </a:r>
            <a:endParaRPr lang="ru-RU" altLang="uk-UA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30751" name="Rectangle 62"/>
          <p:cNvSpPr>
            <a:spLocks noChangeArrowheads="1"/>
          </p:cNvSpPr>
          <p:nvPr/>
        </p:nvSpPr>
        <p:spPr bwMode="auto">
          <a:xfrm>
            <a:off x="5508625" y="3141663"/>
            <a:ext cx="328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uk-UA">
                <a:solidFill>
                  <a:schemeClr val="tx1"/>
                </a:solidFill>
                <a:latin typeface="Cooper Std Black" pitchFamily="18" charset="0"/>
              </a:rPr>
              <a:t>1</a:t>
            </a:r>
            <a:endParaRPr lang="ru-RU" altLang="uk-UA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30752" name="Text Box 63"/>
          <p:cNvSpPr txBox="1">
            <a:spLocks noChangeArrowheads="1"/>
          </p:cNvSpPr>
          <p:nvPr/>
        </p:nvSpPr>
        <p:spPr bwMode="auto">
          <a:xfrm>
            <a:off x="6156325" y="292417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uk-UA" altLang="uk-UA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30753" name="Text Box 64"/>
          <p:cNvSpPr txBox="1">
            <a:spLocks noChangeArrowheads="1"/>
          </p:cNvSpPr>
          <p:nvPr/>
        </p:nvSpPr>
        <p:spPr bwMode="auto">
          <a:xfrm>
            <a:off x="1835150" y="566102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uk-UA" sz="2400">
                <a:solidFill>
                  <a:schemeClr val="tx1"/>
                </a:solidFill>
                <a:latin typeface="Cooper Std Black" pitchFamily="18" charset="0"/>
              </a:rPr>
              <a:t>В одн</a:t>
            </a:r>
            <a:r>
              <a:rPr lang="uk-UA" altLang="uk-UA" sz="2400">
                <a:solidFill>
                  <a:schemeClr val="tx1"/>
                </a:solidFill>
                <a:latin typeface="Cooper Std Black" pitchFamily="18" charset="0"/>
              </a:rPr>
              <a:t>і</a:t>
            </a:r>
            <a:r>
              <a:rPr lang="ru-RU" altLang="uk-UA" sz="2400">
                <a:solidFill>
                  <a:schemeClr val="tx1"/>
                </a:solidFill>
                <a:latin typeface="Cooper Std Black" pitchFamily="18" charset="0"/>
              </a:rPr>
              <a:t>й і тій же системі координат будуємо графіки функцій у =</a:t>
            </a:r>
            <a:r>
              <a:rPr lang="en-US" altLang="uk-UA" sz="2400">
                <a:solidFill>
                  <a:schemeClr val="tx1"/>
                </a:solidFill>
                <a:latin typeface="Cooper Std Black" pitchFamily="18" charset="0"/>
              </a:rPr>
              <a:t>lgx </a:t>
            </a:r>
            <a:r>
              <a:rPr lang="uk-UA" altLang="uk-UA" sz="2400">
                <a:solidFill>
                  <a:schemeClr val="tx1"/>
                </a:solidFill>
                <a:latin typeface="Cooper Std Black" pitchFamily="18" charset="0"/>
              </a:rPr>
              <a:t>і </a:t>
            </a:r>
            <a:r>
              <a:rPr lang="en-US" altLang="uk-UA" sz="2400">
                <a:solidFill>
                  <a:schemeClr val="tx1"/>
                </a:solidFill>
                <a:latin typeface="Cooper Std Black" pitchFamily="18" charset="0"/>
              </a:rPr>
              <a:t>y=1-x. </a:t>
            </a:r>
            <a:r>
              <a:rPr lang="uk-UA" altLang="uk-UA" sz="2400">
                <a:solidFill>
                  <a:schemeClr val="tx1"/>
                </a:solidFill>
                <a:latin typeface="Cooper Std Black" pitchFamily="18" charset="0"/>
              </a:rPr>
              <a:t>Знаходимо абсцису точки перетину графіків функцій. Відповідь: х=?</a:t>
            </a:r>
            <a:endParaRPr lang="ru-RU" altLang="uk-UA" sz="2400">
              <a:solidFill>
                <a:schemeClr val="tx1"/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67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4"/>
                  </p:tgtEl>
                </p:cond>
              </p:nextCondLst>
            </p:seq>
          </p:childTnLst>
        </p:cTn>
      </p:par>
    </p:tnLst>
    <p:bldLst>
      <p:bldP spid="16418" grpId="0" animBg="1"/>
      <p:bldP spid="16418" grpId="1" animBg="1"/>
      <p:bldP spid="16419" grpId="0" animBg="1"/>
      <p:bldP spid="16419" grpId="1" animBg="1"/>
      <p:bldP spid="16420" grpId="0" animBg="1"/>
      <p:bldP spid="16421" grpId="0" animBg="1"/>
      <p:bldP spid="16421" grpId="1" animBg="1"/>
      <p:bldP spid="16422" grpId="0" animBg="1"/>
      <p:bldP spid="16423" grpId="0" animBg="1"/>
      <p:bldP spid="164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4" name="Picture 14" descr="https://zno.osvita.ua/doc/images/znotest/152/15241/ds-math-2018-07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5153204"/>
            <a:ext cx="8909786" cy="167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s://zno.osvita.ua/doc/images/znotest/146/14600/os-math-2018-05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4" y="3661130"/>
            <a:ext cx="8915401" cy="1516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s://zno.osvita.ua/doc/images/znotest/125/12521/ds-math-2017-20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9" y="1813543"/>
            <a:ext cx="8952296" cy="184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s://zno.osvita.ua/doc/images/znotest/62/6226/matematika_2010-II_16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9" y="76200"/>
            <a:ext cx="8952296" cy="1737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ердце 5"/>
          <p:cNvSpPr/>
          <p:nvPr/>
        </p:nvSpPr>
        <p:spPr>
          <a:xfrm>
            <a:off x="7391400" y="914400"/>
            <a:ext cx="533400" cy="609600"/>
          </a:xfrm>
          <a:prstGeom prst="heart">
            <a:avLst/>
          </a:prstGeom>
          <a:ln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>
            <a:off x="7312025" y="2419942"/>
            <a:ext cx="533400" cy="609600"/>
          </a:xfrm>
          <a:prstGeom prst="heart">
            <a:avLst/>
          </a:prstGeom>
          <a:ln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рдце 9"/>
          <p:cNvSpPr/>
          <p:nvPr/>
        </p:nvSpPr>
        <p:spPr>
          <a:xfrm>
            <a:off x="5486400" y="4217870"/>
            <a:ext cx="533400" cy="609600"/>
          </a:xfrm>
          <a:prstGeom prst="heart">
            <a:avLst/>
          </a:prstGeom>
          <a:ln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5486400" y="5867400"/>
            <a:ext cx="533400" cy="609600"/>
          </a:xfrm>
          <a:prstGeom prst="heart">
            <a:avLst/>
          </a:prstGeom>
          <a:ln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5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https://zno.osvita.ua/doc/images/znotest/212/21223/ds-math-2020-17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" y="3500548"/>
            <a:ext cx="8984782" cy="181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zno.osvita.ua/doc/images/znotest/199/19960/os-math-2020-16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" y="1676400"/>
            <a:ext cx="898478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https://zno.osvita.ua/doc/images/znotest/194/19499/pr-math-2020-14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" y="35533"/>
            <a:ext cx="8991600" cy="166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7277099" y="555538"/>
            <a:ext cx="651309" cy="565324"/>
          </a:xfrm>
          <a:prstGeom prst="cloudCallout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5562600" y="2362200"/>
            <a:ext cx="685800" cy="565324"/>
          </a:xfrm>
          <a:prstGeom prst="cloudCallout">
            <a:avLst/>
          </a:prstGeom>
          <a:ln>
            <a:solidFill>
              <a:srgbClr val="99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7296750" y="4118558"/>
            <a:ext cx="685800" cy="575912"/>
          </a:xfrm>
          <a:prstGeom prst="cloudCallout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2" name="Picture 12" descr="https://zno.osvita.ua/doc/images/znotest/145/14549/os-math-2007-27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" y="5307828"/>
            <a:ext cx="8984782" cy="147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28408" y="5486400"/>
            <a:ext cx="60599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-3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666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утешествие черепахи ">
            <a:extLst>
              <a:ext uri="{FF2B5EF4-FFF2-40B4-BE49-F238E27FC236}">
                <a16:creationId xmlns="" xmlns:a16="http://schemas.microsoft.com/office/drawing/2014/main" id="{8B53DFA4-51A9-49E0-A7E1-C6D4BFDD0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"/>
          <a:stretch/>
        </p:blipFill>
        <p:spPr>
          <a:xfrm>
            <a:off x="0" y="0"/>
            <a:ext cx="9153000" cy="6858000"/>
          </a:xfrm>
          <a:prstGeom prst="rect">
            <a:avLst/>
          </a:prstGeom>
        </p:spPr>
      </p:pic>
      <p:sp>
        <p:nvSpPr>
          <p:cNvPr id="5" name="Прямоугольник: скругленные углы 4" descr="декоративный элемент">
            <a:extLst>
              <a:ext uri="{FF2B5EF4-FFF2-40B4-BE49-F238E27FC236}">
                <a16:creationId xmlns="" xmlns:a16="http://schemas.microsoft.com/office/drawing/2014/main" id="{3F1C3BC9-355B-40D1-86CA-7D31F9A5B7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white">
          <a:xfrm>
            <a:off x="414337" y="2718470"/>
            <a:ext cx="8272463" cy="486000"/>
          </a:xfrm>
          <a:prstGeom prst="roundRect">
            <a:avLst>
              <a:gd name="adj" fmla="val 10787"/>
            </a:avLst>
          </a:prstGeom>
          <a:solidFill>
            <a:srgbClr val="133A61">
              <a:alpha val="26000"/>
            </a:srgbClr>
          </a:solidFill>
          <a:ln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06F5BC-C327-4B84-98EC-949A3566C7BE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78606" y="779298"/>
            <a:ext cx="8632257" cy="562940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Если вы не можете летать, </a:t>
            </a: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БЕГИТЕ.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Если вы не можете бежать, </a:t>
            </a: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ИДИТЕ.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Если вы не можете идти, </a:t>
            </a: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ПОЛЗИТЕ.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 что бы вы ни делали,</a:t>
            </a:r>
            <a:b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4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4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ПРОДОЛЖАЙТЕ ДВИГАТЬСЯ ВПЕРЕД.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5C1DE2F-A945-4DE9-80C0-A8D4AF4C4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ru-RU" sz="1500" dirty="0">
                <a:solidFill>
                  <a:prstClr val="white"/>
                </a:solidFill>
              </a:rPr>
              <a:t>Мартин Лютер Кинг-мл. — борец за гражданские права и пастор</a:t>
            </a:r>
          </a:p>
        </p:txBody>
      </p:sp>
    </p:spTree>
    <p:extLst>
      <p:ext uri="{BB962C8B-B14F-4D97-AF65-F5344CB8AC3E}">
        <p14:creationId xmlns:p14="http://schemas.microsoft.com/office/powerpoint/2010/main" val="29408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Pictures\Кв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88416" y="-3778921"/>
            <a:ext cx="1866901" cy="9196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7772400" cy="1143000"/>
          </a:xfrm>
        </p:spPr>
        <p:txBody>
          <a:bodyPr/>
          <a:lstStyle/>
          <a:p>
            <a:r>
              <a:rPr lang="uk-UA" sz="6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Домашнє завдання.</a:t>
            </a:r>
            <a:endParaRPr lang="ru-RU" sz="6000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981200" y="2895600"/>
            <a:ext cx="3962400" cy="1905000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РОБОЧИЙ ЗОШИТ З  </a:t>
            </a:r>
            <a:r>
              <a:rPr lang="uk-UA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МАТЕМАТИКИ</a:t>
            </a:r>
          </a:p>
          <a:p>
            <a:r>
              <a:rPr lang="uk-UA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Тема 3. ст. 46-54</a:t>
            </a:r>
            <a:endParaRPr lang="ru-RU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Дякую за пару. 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17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7800" y="685800"/>
            <a:ext cx="716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" sz="80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Microsoft YaHei" panose="020B0503020204020204" pitchFamily="34" charset="-122"/>
              </a:rPr>
              <a:t>Показникові </a:t>
            </a:r>
            <a:r>
              <a:rPr lang="" sz="80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Microsoft YaHei" panose="020B0503020204020204" pitchFamily="34" charset="-122"/>
              </a:rPr>
              <a:t>рівняння</a:t>
            </a:r>
            <a:r>
              <a:rPr lang="uk-UA" sz="80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Microsoft YaHei" panose="020B0503020204020204" pitchFamily="34" charset="-122"/>
              </a:rPr>
              <a:t>.</a:t>
            </a:r>
            <a:r>
              <a:rPr lang="" sz="80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endParaRPr lang="ru-RU" sz="80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3581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6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720" y="222195"/>
            <a:ext cx="6566315" cy="916230"/>
          </a:xfrm>
        </p:spPr>
        <p:txBody>
          <a:bodyPr/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Фронтальне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670" y="680310"/>
            <a:ext cx="8229600" cy="483137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Закінчити речення: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у = а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називається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показниковою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показникової функції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Яким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бути а?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стале число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(додатне, але не дорівнює одиниці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функції;</a:t>
            </a:r>
          </a:p>
          <a:p>
            <a:pPr marL="0" lv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01670" y="6949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Які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значення може приймати х ?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належить множині дійсних чисел. Множина </a:t>
                </a:r>
                <a:r>
                  <a:rPr lang="uk-U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дійсних чисел – нескінченна множина, до якої належать усі раціональні та ірраціональні 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числа;</a:t>
                </a:r>
              </a:p>
              <a:p>
                <a:pPr marL="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Які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 даних функцій показникові?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uk-UA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uk-UA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b="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uk-UA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uk-UA" b="1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uk-UA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uk-UA" b="1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uk-UA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uk-UA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b="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uk-UA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uk-UA" b="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k-UA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uk-UA" b="1" i="1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Яка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область визначення показникової функції? 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Область визначення — множина всіх дійсних 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чисел;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670" y="69490"/>
                <a:ext cx="8229600" cy="4525963"/>
              </a:xfrm>
              <a:blipFill rotWithShape="0">
                <a:blip r:embed="rId2"/>
                <a:stretch>
                  <a:fillRect l="-1926" t="-1884" r="-2444" b="-42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38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4375" y="374900"/>
            <a:ext cx="8085130" cy="559855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область значень? 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 — множина всіх до­датних чисел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показниковій функції невідома величина знаходиться в показнику степеня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(так);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Показникова функція визначена на всій числовій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прямій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(так)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Показникова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є парною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54375" y="527605"/>
                <a:ext cx="8229600" cy="5598558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Функція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 зростаючою </a:t>
                </a:r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так)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 Функція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0,5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зростаючою</a:t>
                </a:r>
              </a:p>
              <a:p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ні)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Якщо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= 1, то значення показникової функції також дорівнює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ні)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4375" y="527605"/>
                <a:ext cx="8229600" cy="5598558"/>
              </a:xfrm>
              <a:blipFill rotWithShape="0">
                <a:blip r:embed="rId2"/>
                <a:stretch>
                  <a:fillRect l="-1926" t="-15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65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4950" y="19665"/>
            <a:ext cx="5955495" cy="768100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БЛІЦ-ОПИТУВАННЯ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128720" y="680310"/>
                <a:ext cx="6260905" cy="6177690"/>
              </a:xfrm>
            </p:spPr>
            <p:txBody>
              <a:bodyPr numCol="2"/>
              <a:lstStyle/>
              <a:p>
                <a:pPr marL="514350" lvl="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  <m:r>
                      <a:rPr lang="ru-RU" sz="24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= …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ru-RU" sz="240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ru-RU" sz="24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ru-RU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ru-RU" sz="240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ru-RU" sz="2400">
                        <a:latin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ru-RU" sz="240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ru-RU" sz="2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=1,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125 =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;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uk-UA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uk-UA" sz="240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uk-UA" sz="2400">
                        <a:latin typeface="Cambria Math" panose="02040503050406030204" pitchFamily="18" charset="0"/>
                      </a:rPr>
                      <m:t>y</m:t>
                    </m:r>
                    <m:r>
                      <a:rPr lang="uk-UA" sz="240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uk-UA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uk-UA" sz="240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uk-UA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0,5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uk-UA" sz="2400">
                        <a:latin typeface="Cambria Math" panose="02040503050406030204" pitchFamily="18" charset="0"/>
                      </a:rPr>
                      <m:t>=2,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= …</m:t>
                    </m:r>
                  </m:oMath>
                </a14:m>
                <a:endParaRPr lang="ru-RU" sz="2400" dirty="0" smtClean="0"/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uk-UA" sz="240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uk-UA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4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uk-UA" sz="24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z</m:t>
                        </m:r>
                      </m:sup>
                    </m:sSup>
                    <m:r>
                      <a:rPr lang="uk-UA" sz="240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z</m:t>
                    </m:r>
                    <m:r>
                      <a:rPr lang="uk-UA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0" i="0" smtClean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endParaRPr lang="uk-UA" sz="2400" b="0" dirty="0" smtClean="0"/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uk-UA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uk-UA" sz="2400" i="1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ru-RU" sz="2400" dirty="0"/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uk-UA" sz="2400">
                        <a:latin typeface="Cambria Math" panose="02040503050406030204" pitchFamily="18" charset="0"/>
                      </a:rPr>
                      <m:t>=81,   </m:t>
                    </m:r>
                    <m:r>
                      <m:rPr>
                        <m:sty m:val="p"/>
                      </m:rPr>
                      <a:rPr lang="uk-UA" sz="2400">
                        <a:latin typeface="Cambria Math" panose="02040503050406030204" pitchFamily="18" charset="0"/>
                      </a:rPr>
                      <m:t>y</m:t>
                    </m:r>
                    <m:r>
                      <a:rPr lang="uk-UA" sz="2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2400" dirty="0"/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8720" y="680310"/>
                <a:ext cx="6260905" cy="6177690"/>
              </a:xfrm>
              <a:blipFill rotWithShape="0">
                <a:blip r:embed="rId2"/>
                <a:stretch>
                  <a:fillRect l="-1461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38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https://zno.osvita.ua/doc/images/znotest/143/14321/os-math-2008-16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" y="5345755"/>
            <a:ext cx="8933047" cy="151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s://zno.osvita.ua/doc/images/znotest/120/12067/os-math-2017-03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" y="3597517"/>
            <a:ext cx="9006038" cy="1682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zno.osvita.ua/doc/images/znotest/62/6254/matematika-08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09750"/>
            <a:ext cx="8991600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s://zno.osvita.ua/doc/images/znotest/61/6137/matematika_2011_16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"/>
            <a:ext cx="89916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лнце 4"/>
          <p:cNvSpPr/>
          <p:nvPr/>
        </p:nvSpPr>
        <p:spPr>
          <a:xfrm>
            <a:off x="3924300" y="1001604"/>
            <a:ext cx="533400" cy="4191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3687679" y="5944351"/>
            <a:ext cx="533400" cy="4191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3924300" y="4262086"/>
            <a:ext cx="533400" cy="4191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2819400" y="2914650"/>
            <a:ext cx="533400" cy="4191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01069050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7F796F"/>
        </a:dk1>
        <a:lt1>
          <a:srgbClr val="FFFFFF"/>
        </a:lt1>
        <a:dk2>
          <a:srgbClr val="BDBB92"/>
        </a:dk2>
        <a:lt2>
          <a:srgbClr val="FFFFCC"/>
        </a:lt2>
        <a:accent1>
          <a:srgbClr val="8B91B9"/>
        </a:accent1>
        <a:accent2>
          <a:srgbClr val="D5D9B7"/>
        </a:accent2>
        <a:accent3>
          <a:srgbClr val="DBDAC7"/>
        </a:accent3>
        <a:accent4>
          <a:srgbClr val="DADADA"/>
        </a:accent4>
        <a:accent5>
          <a:srgbClr val="C4C7D9"/>
        </a:accent5>
        <a:accent6>
          <a:srgbClr val="C1C4A6"/>
        </a:accent6>
        <a:hlink>
          <a:srgbClr val="B46875"/>
        </a:hlink>
        <a:folHlink>
          <a:srgbClr val="C2BAA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EE"/>
        </a:lt1>
        <a:dk2>
          <a:srgbClr val="000000"/>
        </a:dk2>
        <a:lt2>
          <a:srgbClr val="C3B59F"/>
        </a:lt2>
        <a:accent1>
          <a:srgbClr val="9CB3D8"/>
        </a:accent1>
        <a:accent2>
          <a:srgbClr val="F8F8F8"/>
        </a:accent2>
        <a:accent3>
          <a:srgbClr val="FFFFF5"/>
        </a:accent3>
        <a:accent4>
          <a:srgbClr val="000000"/>
        </a:accent4>
        <a:accent5>
          <a:srgbClr val="CBD6E9"/>
        </a:accent5>
        <a:accent6>
          <a:srgbClr val="E1E1E1"/>
        </a:accent6>
        <a:hlink>
          <a:srgbClr val="A9A460"/>
        </a:hlink>
        <a:folHlink>
          <a:srgbClr val="E4E1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01069050</Template>
  <TotalTime>2048</TotalTime>
  <Words>299</Words>
  <Application>Microsoft Office PowerPoint</Application>
  <PresentationFormat>Экран (4:3)</PresentationFormat>
  <Paragraphs>147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9" baseType="lpstr">
      <vt:lpstr>Microsoft YaHei</vt:lpstr>
      <vt:lpstr>Arial</vt:lpstr>
      <vt:lpstr>Arial Black</vt:lpstr>
      <vt:lpstr>Arial Cyr</vt:lpstr>
      <vt:lpstr>Calibri</vt:lpstr>
      <vt:lpstr>Cambria Math</vt:lpstr>
      <vt:lpstr>Century Gothic</vt:lpstr>
      <vt:lpstr>Comic Sans MS</vt:lpstr>
      <vt:lpstr>Cooper Std Black</vt:lpstr>
      <vt:lpstr>Georgia</vt:lpstr>
      <vt:lpstr>Impact</vt:lpstr>
      <vt:lpstr>Monotype Corsiva</vt:lpstr>
      <vt:lpstr>Tahoma</vt:lpstr>
      <vt:lpstr>Times New Roman</vt:lpstr>
      <vt:lpstr>Verdana</vt:lpstr>
      <vt:lpstr>Wingdings 2</vt:lpstr>
      <vt:lpstr>01069050</vt:lpstr>
      <vt:lpstr>Формула</vt:lpstr>
      <vt:lpstr>            </vt:lpstr>
      <vt:lpstr>Если вы не можете летать, БЕГИТЕ.  Если вы не можете бежать, ИДИТЕ.  Если вы не можете идти, ПОЛЗИТЕ.   Но что бы вы ни делали,   ПРОДОЛЖАЙТЕ ДВИГАТЬСЯ ВПЕРЕД.</vt:lpstr>
      <vt:lpstr>Презентация PowerPoint</vt:lpstr>
      <vt:lpstr>Фронтальне опитування </vt:lpstr>
      <vt:lpstr>Презентация PowerPoint</vt:lpstr>
      <vt:lpstr>Презентация PowerPoint</vt:lpstr>
      <vt:lpstr>Презентация PowerPoint</vt:lpstr>
      <vt:lpstr>БЛІЦ-ОПИТУВАННЯ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Хвилинка ерудита</vt:lpstr>
      <vt:lpstr>Усні вправи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завдання.</vt:lpstr>
      <vt:lpstr>Дякую за пару.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TheThing</dc:creator>
  <cp:lastModifiedBy>Учетная запись Майкрософт</cp:lastModifiedBy>
  <cp:revision>137</cp:revision>
  <cp:lastPrinted>1601-01-01T00:00:00Z</cp:lastPrinted>
  <dcterms:created xsi:type="dcterms:W3CDTF">1601-01-01T00:00:00Z</dcterms:created>
  <dcterms:modified xsi:type="dcterms:W3CDTF">2023-04-17T05:20:04Z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