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71" r:id="rId4"/>
    <p:sldId id="272" r:id="rId5"/>
    <p:sldId id="273" r:id="rId6"/>
    <p:sldId id="274" r:id="rId7"/>
    <p:sldId id="275" r:id="rId8"/>
    <p:sldId id="276" r:id="rId9"/>
    <p:sldId id="277" r:id="rId10"/>
    <p:sldId id="278" r:id="rId11"/>
    <p:sldId id="279" r:id="rId12"/>
    <p:sldId id="269" r:id="rId13"/>
    <p:sldId id="270" r:id="rId14"/>
  </p:sldIdLst>
  <p:sldSz cx="18288000" cy="10287000"/>
  <p:notesSz cx="6858000" cy="9144000"/>
  <p:embeddedFontLst>
    <p:embeddedFont>
      <p:font typeface="Open Sans Bold" panose="020B0604020202020204" charset="0"/>
      <p:regular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Alatsi" panose="020B0604020202020204" charset="0"/>
      <p:regular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12" autoAdjust="0"/>
    <p:restoredTop sz="88953" autoAdjust="0"/>
  </p:normalViewPr>
  <p:slideViewPr>
    <p:cSldViewPr>
      <p:cViewPr varScale="1">
        <p:scale>
          <a:sx n="68" d="100"/>
          <a:sy n="68" d="100"/>
        </p:scale>
        <p:origin x="702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3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1071" y="0"/>
            <a:ext cx="4239083" cy="10287000"/>
            <a:chOff x="0" y="0"/>
            <a:chExt cx="5652111" cy="13716000"/>
          </a:xfrm>
        </p:grpSpPr>
        <p:grpSp>
          <p:nvGrpSpPr>
            <p:cNvPr id="3" name="Group 3"/>
            <p:cNvGrpSpPr/>
            <p:nvPr/>
          </p:nvGrpSpPr>
          <p:grpSpPr>
            <a:xfrm>
              <a:off x="2826056" y="0"/>
              <a:ext cx="2826056" cy="13716000"/>
              <a:chOff x="0" y="0"/>
              <a:chExt cx="558233" cy="2709333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558233" cy="2709333"/>
              </a:xfrm>
              <a:custGeom>
                <a:avLst/>
                <a:gdLst/>
                <a:ahLst/>
                <a:cxnLst/>
                <a:rect l="l" t="t" r="r" b="b"/>
                <a:pathLst>
                  <a:path w="558233" h="2709333">
                    <a:moveTo>
                      <a:pt x="0" y="0"/>
                    </a:moveTo>
                    <a:lnTo>
                      <a:pt x="558233" y="0"/>
                    </a:lnTo>
                    <a:lnTo>
                      <a:pt x="558233" y="2709333"/>
                    </a:lnTo>
                    <a:lnTo>
                      <a:pt x="0" y="2709333"/>
                    </a:lnTo>
                    <a:close/>
                  </a:path>
                </a:pathLst>
              </a:custGeom>
              <a:solidFill>
                <a:srgbClr val="E9E0D9"/>
              </a:solidFill>
            </p:spPr>
          </p:sp>
          <p:sp>
            <p:nvSpPr>
              <p:cNvPr id="5" name="TextBox 5"/>
              <p:cNvSpPr txBox="1"/>
              <p:nvPr/>
            </p:nvSpPr>
            <p:spPr>
              <a:xfrm>
                <a:off x="0" y="-47625"/>
                <a:ext cx="558233" cy="275695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6" name="Group 6"/>
            <p:cNvGrpSpPr/>
            <p:nvPr/>
          </p:nvGrpSpPr>
          <p:grpSpPr>
            <a:xfrm>
              <a:off x="1413028" y="0"/>
              <a:ext cx="2826056" cy="13716000"/>
              <a:chOff x="0" y="0"/>
              <a:chExt cx="558233" cy="2709333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558233" cy="2709333"/>
              </a:xfrm>
              <a:custGeom>
                <a:avLst/>
                <a:gdLst/>
                <a:ahLst/>
                <a:cxnLst/>
                <a:rect l="l" t="t" r="r" b="b"/>
                <a:pathLst>
                  <a:path w="558233" h="2709333">
                    <a:moveTo>
                      <a:pt x="0" y="0"/>
                    </a:moveTo>
                    <a:lnTo>
                      <a:pt x="558233" y="0"/>
                    </a:lnTo>
                    <a:lnTo>
                      <a:pt x="558233" y="2709333"/>
                    </a:lnTo>
                    <a:lnTo>
                      <a:pt x="0" y="2709333"/>
                    </a:lnTo>
                    <a:close/>
                  </a:path>
                </a:pathLst>
              </a:custGeom>
              <a:solidFill>
                <a:srgbClr val="9FC3D0"/>
              </a:solidFill>
            </p:spPr>
          </p:sp>
          <p:sp>
            <p:nvSpPr>
              <p:cNvPr id="8" name="TextBox 8"/>
              <p:cNvSpPr txBox="1"/>
              <p:nvPr/>
            </p:nvSpPr>
            <p:spPr>
              <a:xfrm>
                <a:off x="0" y="-47625"/>
                <a:ext cx="558233" cy="275695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9" name="Group 9"/>
            <p:cNvGrpSpPr/>
            <p:nvPr/>
          </p:nvGrpSpPr>
          <p:grpSpPr>
            <a:xfrm>
              <a:off x="0" y="0"/>
              <a:ext cx="2826056" cy="13716000"/>
              <a:chOff x="0" y="0"/>
              <a:chExt cx="558233" cy="2709333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558233" cy="2709333"/>
              </a:xfrm>
              <a:custGeom>
                <a:avLst/>
                <a:gdLst/>
                <a:ahLst/>
                <a:cxnLst/>
                <a:rect l="l" t="t" r="r" b="b"/>
                <a:pathLst>
                  <a:path w="558233" h="2709333">
                    <a:moveTo>
                      <a:pt x="0" y="0"/>
                    </a:moveTo>
                    <a:lnTo>
                      <a:pt x="558233" y="0"/>
                    </a:lnTo>
                    <a:lnTo>
                      <a:pt x="558233" y="2709333"/>
                    </a:lnTo>
                    <a:lnTo>
                      <a:pt x="0" y="2709333"/>
                    </a:lnTo>
                    <a:close/>
                  </a:path>
                </a:pathLst>
              </a:custGeom>
              <a:solidFill>
                <a:srgbClr val="E9C7C6"/>
              </a:solidFill>
            </p:spPr>
          </p:sp>
          <p:sp>
            <p:nvSpPr>
              <p:cNvPr id="11" name="TextBox 11"/>
              <p:cNvSpPr txBox="1"/>
              <p:nvPr/>
            </p:nvSpPr>
            <p:spPr>
              <a:xfrm>
                <a:off x="0" y="-47625"/>
                <a:ext cx="558233" cy="275695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sp>
        <p:nvSpPr>
          <p:cNvPr id="12" name="TextBox 12"/>
          <p:cNvSpPr txBox="1"/>
          <p:nvPr/>
        </p:nvSpPr>
        <p:spPr>
          <a:xfrm>
            <a:off x="5523539" y="2205771"/>
            <a:ext cx="10750908" cy="37446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4550"/>
              </a:lnSpc>
            </a:pPr>
            <a:r>
              <a:rPr lang="uk-UA" sz="8800" dirty="0" err="1" smtClean="0">
                <a:solidFill>
                  <a:srgbClr val="000000"/>
                </a:solidFill>
                <a:latin typeface="Alatsi"/>
                <a:ea typeface="Alatsi"/>
                <a:cs typeface="Alatsi"/>
                <a:sym typeface="Alatsi"/>
              </a:rPr>
              <a:t>Інклюзивно</a:t>
            </a:r>
            <a:r>
              <a:rPr lang="uk-UA" sz="8800" dirty="0" smtClean="0">
                <a:solidFill>
                  <a:srgbClr val="000000"/>
                </a:solidFill>
                <a:latin typeface="Alatsi"/>
                <a:ea typeface="Alatsi"/>
                <a:cs typeface="Alatsi"/>
                <a:sym typeface="Alatsi"/>
              </a:rPr>
              <a:t>-ресурсні центри</a:t>
            </a:r>
            <a:endParaRPr lang="en-US" sz="8800" dirty="0">
              <a:solidFill>
                <a:srgbClr val="000000"/>
              </a:solidFill>
              <a:latin typeface="Alatsi"/>
              <a:ea typeface="Alatsi"/>
              <a:cs typeface="Alatsi"/>
              <a:sym typeface="Alatsi"/>
            </a:endParaRPr>
          </a:p>
        </p:txBody>
      </p:sp>
      <p:sp>
        <p:nvSpPr>
          <p:cNvPr id="13" name="Freeform 13"/>
          <p:cNvSpPr/>
          <p:nvPr/>
        </p:nvSpPr>
        <p:spPr>
          <a:xfrm>
            <a:off x="12646898" y="-210192"/>
            <a:ext cx="7315200" cy="2477783"/>
          </a:xfrm>
          <a:custGeom>
            <a:avLst/>
            <a:gdLst/>
            <a:ahLst/>
            <a:cxnLst/>
            <a:rect l="l" t="t" r="r" b="b"/>
            <a:pathLst>
              <a:path w="7315200" h="2477783">
                <a:moveTo>
                  <a:pt x="0" y="0"/>
                </a:moveTo>
                <a:lnTo>
                  <a:pt x="7315200" y="0"/>
                </a:lnTo>
                <a:lnTo>
                  <a:pt x="7315200" y="2477784"/>
                </a:lnTo>
                <a:lnTo>
                  <a:pt x="0" y="24777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7239000" y="6811370"/>
            <a:ext cx="6882108" cy="5332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76"/>
              </a:lnSpc>
            </a:pPr>
            <a:r>
              <a:rPr lang="uk-UA" sz="3126" dirty="0" smtClean="0">
                <a:solidFill>
                  <a:srgbClr val="000000"/>
                </a:solidFill>
                <a:latin typeface="Alatsi"/>
                <a:ea typeface="Alatsi"/>
                <a:cs typeface="Alatsi"/>
                <a:sym typeface="Alatsi"/>
              </a:rPr>
              <a:t>Масюк Олег Петрович</a:t>
            </a:r>
            <a:endParaRPr lang="en-US" sz="3126" dirty="0">
              <a:solidFill>
                <a:srgbClr val="000000"/>
              </a:solidFill>
              <a:latin typeface="Alatsi"/>
              <a:ea typeface="Alatsi"/>
              <a:cs typeface="Alatsi"/>
              <a:sym typeface="Alatsi"/>
            </a:endParaRPr>
          </a:p>
        </p:txBody>
      </p:sp>
      <p:sp>
        <p:nvSpPr>
          <p:cNvPr id="16" name="Freeform 16"/>
          <p:cNvSpPr/>
          <p:nvPr/>
        </p:nvSpPr>
        <p:spPr>
          <a:xfrm>
            <a:off x="11118095" y="9258300"/>
            <a:ext cx="7315200" cy="2477783"/>
          </a:xfrm>
          <a:custGeom>
            <a:avLst/>
            <a:gdLst/>
            <a:ahLst/>
            <a:cxnLst/>
            <a:rect l="l" t="t" r="r" b="b"/>
            <a:pathLst>
              <a:path w="7315200" h="2477783">
                <a:moveTo>
                  <a:pt x="0" y="0"/>
                </a:moveTo>
                <a:lnTo>
                  <a:pt x="7315200" y="0"/>
                </a:lnTo>
                <a:lnTo>
                  <a:pt x="7315200" y="2477783"/>
                </a:lnTo>
                <a:lnTo>
                  <a:pt x="0" y="247778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3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5702946" y="8800282"/>
            <a:ext cx="6882108" cy="4648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79"/>
              </a:lnSpc>
            </a:pPr>
            <a:r>
              <a:rPr lang="en-US" sz="2700" dirty="0">
                <a:solidFill>
                  <a:srgbClr val="000000"/>
                </a:solidFill>
                <a:latin typeface="Alatsi"/>
                <a:ea typeface="Alatsi"/>
                <a:cs typeface="Alatsi"/>
                <a:sym typeface="Alatsi"/>
              </a:rPr>
              <a:t>Economics and Law College </a:t>
            </a:r>
            <a:r>
              <a:rPr lang="en-US" sz="2700" dirty="0" smtClean="0">
                <a:solidFill>
                  <a:srgbClr val="000000"/>
                </a:solidFill>
                <a:latin typeface="Alatsi"/>
                <a:ea typeface="Alatsi"/>
                <a:cs typeface="Alatsi"/>
                <a:sym typeface="Alatsi"/>
              </a:rPr>
              <a:t>ZNU</a:t>
            </a:r>
            <a:endParaRPr lang="en-US" sz="2700" dirty="0">
              <a:solidFill>
                <a:srgbClr val="000000"/>
              </a:solidFill>
              <a:latin typeface="Alatsi"/>
              <a:ea typeface="Alatsi"/>
              <a:cs typeface="Alatsi"/>
              <a:sym typeface="Alatsi"/>
            </a:endParaRPr>
          </a:p>
        </p:txBody>
      </p:sp>
      <p:sp>
        <p:nvSpPr>
          <p:cNvPr id="4" name="AutoShape 4"/>
          <p:cNvSpPr/>
          <p:nvPr/>
        </p:nvSpPr>
        <p:spPr>
          <a:xfrm>
            <a:off x="0" y="9061267"/>
            <a:ext cx="6610754" cy="0"/>
          </a:xfrm>
          <a:prstGeom prst="line">
            <a:avLst/>
          </a:prstGeom>
          <a:ln w="114300" cap="flat">
            <a:solidFill>
              <a:srgbClr val="9FC3D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" name="Freeform 5"/>
          <p:cNvSpPr/>
          <p:nvPr/>
        </p:nvSpPr>
        <p:spPr>
          <a:xfrm>
            <a:off x="13764167" y="6208199"/>
            <a:ext cx="7315200" cy="2477783"/>
          </a:xfrm>
          <a:custGeom>
            <a:avLst/>
            <a:gdLst/>
            <a:ahLst/>
            <a:cxnLst/>
            <a:rect l="l" t="t" r="r" b="b"/>
            <a:pathLst>
              <a:path w="7315200" h="2477783">
                <a:moveTo>
                  <a:pt x="0" y="0"/>
                </a:moveTo>
                <a:lnTo>
                  <a:pt x="7315200" y="0"/>
                </a:lnTo>
                <a:lnTo>
                  <a:pt x="7315200" y="2477783"/>
                </a:lnTo>
                <a:lnTo>
                  <a:pt x="0" y="247778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AutoShape 6"/>
          <p:cNvSpPr/>
          <p:nvPr/>
        </p:nvSpPr>
        <p:spPr>
          <a:xfrm>
            <a:off x="11582399" y="9061267"/>
            <a:ext cx="6953033" cy="19050"/>
          </a:xfrm>
          <a:prstGeom prst="line">
            <a:avLst/>
          </a:prstGeom>
          <a:ln w="114300" cap="flat">
            <a:solidFill>
              <a:srgbClr val="9FC3D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8" name="Group 8"/>
          <p:cNvGrpSpPr/>
          <p:nvPr/>
        </p:nvGrpSpPr>
        <p:grpSpPr>
          <a:xfrm>
            <a:off x="15859155" y="0"/>
            <a:ext cx="1562612" cy="1673225"/>
            <a:chOff x="0" y="0"/>
            <a:chExt cx="2083482" cy="2230967"/>
          </a:xfrm>
        </p:grpSpPr>
        <p:grpSp>
          <p:nvGrpSpPr>
            <p:cNvPr id="9" name="Group 9"/>
            <p:cNvGrpSpPr/>
            <p:nvPr/>
          </p:nvGrpSpPr>
          <p:grpSpPr>
            <a:xfrm>
              <a:off x="75599" y="0"/>
              <a:ext cx="1932284" cy="2230967"/>
              <a:chOff x="0" y="0"/>
              <a:chExt cx="703982" cy="81280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703982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703982" h="812800">
                    <a:moveTo>
                      <a:pt x="234787" y="793731"/>
                    </a:moveTo>
                    <a:cubicBezTo>
                      <a:pt x="270879" y="805245"/>
                      <a:pt x="311910" y="812800"/>
                      <a:pt x="352180" y="812800"/>
                    </a:cubicBezTo>
                    <a:cubicBezTo>
                      <a:pt x="392452" y="812800"/>
                      <a:pt x="431204" y="806323"/>
                      <a:pt x="466915" y="794809"/>
                    </a:cubicBezTo>
                    <a:cubicBezTo>
                      <a:pt x="467675" y="794450"/>
                      <a:pt x="468435" y="794450"/>
                      <a:pt x="469194" y="794090"/>
                    </a:cubicBezTo>
                    <a:cubicBezTo>
                      <a:pt x="603304" y="748035"/>
                      <a:pt x="702082" y="626421"/>
                      <a:pt x="703982" y="484298"/>
                    </a:cubicBezTo>
                    <a:lnTo>
                      <a:pt x="703982" y="0"/>
                    </a:lnTo>
                    <a:lnTo>
                      <a:pt x="0" y="0"/>
                    </a:lnTo>
                    <a:lnTo>
                      <a:pt x="0" y="483939"/>
                    </a:lnTo>
                    <a:cubicBezTo>
                      <a:pt x="1900" y="627140"/>
                      <a:pt x="99158" y="748755"/>
                      <a:pt x="234787" y="793731"/>
                    </a:cubicBezTo>
                    <a:close/>
                  </a:path>
                </a:pathLst>
              </a:custGeom>
              <a:solidFill>
                <a:srgbClr val="9FC3D0"/>
              </a:solidFill>
            </p:spPr>
          </p:sp>
          <p:sp>
            <p:nvSpPr>
              <p:cNvPr id="11" name="TextBox 11"/>
              <p:cNvSpPr txBox="1"/>
              <p:nvPr/>
            </p:nvSpPr>
            <p:spPr>
              <a:xfrm>
                <a:off x="0" y="-47625"/>
                <a:ext cx="703982" cy="7334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12" name="TextBox 12"/>
            <p:cNvSpPr txBox="1"/>
            <p:nvPr/>
          </p:nvSpPr>
          <p:spPr>
            <a:xfrm>
              <a:off x="0" y="437582"/>
              <a:ext cx="2083482" cy="124150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805"/>
                </a:lnSpc>
              </a:pPr>
              <a:r>
                <a:rPr lang="uk-UA" sz="5575" dirty="0" smtClean="0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9</a:t>
              </a:r>
              <a:endParaRPr lang="en-US" sz="5575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endParaRPr>
            </a:p>
          </p:txBody>
        </p:sp>
      </p:grpSp>
      <p:sp>
        <p:nvSpPr>
          <p:cNvPr id="13" name="Freeform 13"/>
          <p:cNvSpPr/>
          <p:nvPr/>
        </p:nvSpPr>
        <p:spPr>
          <a:xfrm>
            <a:off x="-2627572" y="-733336"/>
            <a:ext cx="7315200" cy="2477783"/>
          </a:xfrm>
          <a:custGeom>
            <a:avLst/>
            <a:gdLst/>
            <a:ahLst/>
            <a:cxnLst/>
            <a:rect l="l" t="t" r="r" b="b"/>
            <a:pathLst>
              <a:path w="7315200" h="2477783">
                <a:moveTo>
                  <a:pt x="0" y="0"/>
                </a:moveTo>
                <a:lnTo>
                  <a:pt x="7315200" y="0"/>
                </a:lnTo>
                <a:lnTo>
                  <a:pt x="7315200" y="2477783"/>
                </a:lnTo>
                <a:lnTo>
                  <a:pt x="0" y="247778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Прямоугольник 6"/>
          <p:cNvSpPr/>
          <p:nvPr/>
        </p:nvSpPr>
        <p:spPr>
          <a:xfrm>
            <a:off x="1371601" y="2051040"/>
            <a:ext cx="15392399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3600" dirty="0" smtClean="0">
                <a:solidFill>
                  <a:srgbClr val="7030A0"/>
                </a:solidFill>
              </a:rPr>
              <a:t> </a:t>
            </a:r>
            <a:r>
              <a:rPr lang="uk-UA" sz="3600" b="1" dirty="0" err="1" smtClean="0">
                <a:solidFill>
                  <a:srgbClr val="7030A0"/>
                </a:solidFill>
              </a:rPr>
              <a:t>олігофренопедагог</a:t>
            </a:r>
            <a:r>
              <a:rPr lang="uk-UA" sz="3600" dirty="0" smtClean="0">
                <a:solidFill>
                  <a:srgbClr val="7030A0"/>
                </a:solidFill>
              </a:rPr>
              <a:t> </a:t>
            </a:r>
            <a:r>
              <a:rPr lang="uk-UA" sz="3600" dirty="0" smtClean="0"/>
              <a:t>- спеціаліст, використовуючи досягнення та розроблені спеціальні навчальні програми, забезпечує процес навчання, виховання, соціальної та психологічної адаптації дітей та підлітків з відхиленнями в інтелектуальному розвитку.</a:t>
            </a:r>
          </a:p>
          <a:p>
            <a:pPr algn="just"/>
            <a:r>
              <a:rPr lang="uk-UA" sz="3600" dirty="0" smtClean="0"/>
              <a:t> </a:t>
            </a:r>
          </a:p>
          <a:p>
            <a:pPr algn="just"/>
            <a:r>
              <a:rPr lang="uk-UA" sz="3600" b="1" dirty="0" err="1" smtClean="0">
                <a:solidFill>
                  <a:srgbClr val="7030A0"/>
                </a:solidFill>
              </a:rPr>
              <a:t>сурдо</a:t>
            </a:r>
            <a:r>
              <a:rPr lang="uk-UA" sz="3600" b="1" dirty="0" smtClean="0">
                <a:solidFill>
                  <a:srgbClr val="7030A0"/>
                </a:solidFill>
              </a:rPr>
              <a:t>-педагог</a:t>
            </a:r>
            <a:r>
              <a:rPr lang="uk-UA" sz="3600" dirty="0" smtClean="0"/>
              <a:t> - особлива професія, один із різновидів педагогіки, фахівець проводить навчання та </a:t>
            </a:r>
            <a:r>
              <a:rPr lang="uk-UA" sz="3600" dirty="0" err="1" smtClean="0"/>
              <a:t>психо</a:t>
            </a:r>
            <a:r>
              <a:rPr lang="uk-UA" sz="3600" dirty="0" smtClean="0"/>
              <a:t>-педагогічну реабілітацію пацієнтам зі слабким слухом або з його відсутністю.</a:t>
            </a:r>
          </a:p>
          <a:p>
            <a:pPr algn="just"/>
            <a:endParaRPr lang="uk-UA" sz="3600" dirty="0" smtClean="0"/>
          </a:p>
          <a:p>
            <a:pPr algn="just"/>
            <a:r>
              <a:rPr lang="uk-UA" sz="3600" dirty="0" smtClean="0"/>
              <a:t> </a:t>
            </a:r>
            <a:r>
              <a:rPr lang="uk-UA" sz="3600" b="1" dirty="0" smtClean="0">
                <a:solidFill>
                  <a:srgbClr val="7030A0"/>
                </a:solidFill>
              </a:rPr>
              <a:t>тифлопедагог </a:t>
            </a:r>
            <a:r>
              <a:rPr lang="uk-UA" sz="3600" dirty="0" smtClean="0"/>
              <a:t>- це фахівець, який здійснює виховання та навчання дітей з порушеннями зору, а також реабілітацію </a:t>
            </a:r>
            <a:r>
              <a:rPr lang="uk-UA" sz="3600" dirty="0" err="1" smtClean="0"/>
              <a:t>пізноосліплих</a:t>
            </a:r>
            <a:r>
              <a:rPr lang="uk-UA" sz="3600" dirty="0" smtClean="0"/>
              <a:t>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562600" y="1034397"/>
            <a:ext cx="86473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7030A0"/>
                </a:solidFill>
              </a:rPr>
              <a:t>Вчителі-дефектологи:</a:t>
            </a:r>
            <a:endParaRPr lang="uk-UA" sz="3600" b="1" dirty="0">
              <a:solidFill>
                <a:srgbClr val="7030A0"/>
              </a:solidFill>
              <a:latin typeface="MyriadPro-Bold"/>
            </a:endParaRPr>
          </a:p>
        </p:txBody>
      </p:sp>
    </p:spTree>
    <p:extLst>
      <p:ext uri="{BB962C8B-B14F-4D97-AF65-F5344CB8AC3E}">
        <p14:creationId xmlns:p14="http://schemas.microsoft.com/office/powerpoint/2010/main" val="21381450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3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5702946" y="8800282"/>
            <a:ext cx="6882108" cy="4648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79"/>
              </a:lnSpc>
            </a:pPr>
            <a:r>
              <a:rPr lang="en-US" sz="2700" dirty="0">
                <a:solidFill>
                  <a:srgbClr val="000000"/>
                </a:solidFill>
                <a:latin typeface="Alatsi"/>
                <a:ea typeface="Alatsi"/>
                <a:cs typeface="Alatsi"/>
                <a:sym typeface="Alatsi"/>
              </a:rPr>
              <a:t>Economics and Law College </a:t>
            </a:r>
            <a:r>
              <a:rPr lang="en-US" sz="2700" dirty="0" smtClean="0">
                <a:solidFill>
                  <a:srgbClr val="000000"/>
                </a:solidFill>
                <a:latin typeface="Alatsi"/>
                <a:ea typeface="Alatsi"/>
                <a:cs typeface="Alatsi"/>
                <a:sym typeface="Alatsi"/>
              </a:rPr>
              <a:t>ZNU</a:t>
            </a:r>
            <a:endParaRPr lang="en-US" sz="2700" dirty="0">
              <a:solidFill>
                <a:srgbClr val="000000"/>
              </a:solidFill>
              <a:latin typeface="Alatsi"/>
              <a:ea typeface="Alatsi"/>
              <a:cs typeface="Alatsi"/>
              <a:sym typeface="Alatsi"/>
            </a:endParaRPr>
          </a:p>
        </p:txBody>
      </p:sp>
      <p:sp>
        <p:nvSpPr>
          <p:cNvPr id="4" name="AutoShape 4"/>
          <p:cNvSpPr/>
          <p:nvPr/>
        </p:nvSpPr>
        <p:spPr>
          <a:xfrm>
            <a:off x="0" y="9061267"/>
            <a:ext cx="6610754" cy="0"/>
          </a:xfrm>
          <a:prstGeom prst="line">
            <a:avLst/>
          </a:prstGeom>
          <a:ln w="114300" cap="flat">
            <a:solidFill>
              <a:srgbClr val="9FC3D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" name="Freeform 5"/>
          <p:cNvSpPr/>
          <p:nvPr/>
        </p:nvSpPr>
        <p:spPr>
          <a:xfrm>
            <a:off x="13764167" y="6208199"/>
            <a:ext cx="7315200" cy="2477783"/>
          </a:xfrm>
          <a:custGeom>
            <a:avLst/>
            <a:gdLst/>
            <a:ahLst/>
            <a:cxnLst/>
            <a:rect l="l" t="t" r="r" b="b"/>
            <a:pathLst>
              <a:path w="7315200" h="2477783">
                <a:moveTo>
                  <a:pt x="0" y="0"/>
                </a:moveTo>
                <a:lnTo>
                  <a:pt x="7315200" y="0"/>
                </a:lnTo>
                <a:lnTo>
                  <a:pt x="7315200" y="2477783"/>
                </a:lnTo>
                <a:lnTo>
                  <a:pt x="0" y="247778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AutoShape 6"/>
          <p:cNvSpPr/>
          <p:nvPr/>
        </p:nvSpPr>
        <p:spPr>
          <a:xfrm>
            <a:off x="11582399" y="9061267"/>
            <a:ext cx="6953033" cy="19050"/>
          </a:xfrm>
          <a:prstGeom prst="line">
            <a:avLst/>
          </a:prstGeom>
          <a:ln w="114300" cap="flat">
            <a:solidFill>
              <a:srgbClr val="9FC3D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8" name="Group 8"/>
          <p:cNvGrpSpPr/>
          <p:nvPr/>
        </p:nvGrpSpPr>
        <p:grpSpPr>
          <a:xfrm>
            <a:off x="15859155" y="0"/>
            <a:ext cx="1562612" cy="1673225"/>
            <a:chOff x="0" y="0"/>
            <a:chExt cx="2083482" cy="2230967"/>
          </a:xfrm>
        </p:grpSpPr>
        <p:grpSp>
          <p:nvGrpSpPr>
            <p:cNvPr id="9" name="Group 9"/>
            <p:cNvGrpSpPr/>
            <p:nvPr/>
          </p:nvGrpSpPr>
          <p:grpSpPr>
            <a:xfrm>
              <a:off x="75599" y="0"/>
              <a:ext cx="1932284" cy="2230967"/>
              <a:chOff x="0" y="0"/>
              <a:chExt cx="703982" cy="81280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703982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703982" h="812800">
                    <a:moveTo>
                      <a:pt x="234787" y="793731"/>
                    </a:moveTo>
                    <a:cubicBezTo>
                      <a:pt x="270879" y="805245"/>
                      <a:pt x="311910" y="812800"/>
                      <a:pt x="352180" y="812800"/>
                    </a:cubicBezTo>
                    <a:cubicBezTo>
                      <a:pt x="392452" y="812800"/>
                      <a:pt x="431204" y="806323"/>
                      <a:pt x="466915" y="794809"/>
                    </a:cubicBezTo>
                    <a:cubicBezTo>
                      <a:pt x="467675" y="794450"/>
                      <a:pt x="468435" y="794450"/>
                      <a:pt x="469194" y="794090"/>
                    </a:cubicBezTo>
                    <a:cubicBezTo>
                      <a:pt x="603304" y="748035"/>
                      <a:pt x="702082" y="626421"/>
                      <a:pt x="703982" y="484298"/>
                    </a:cubicBezTo>
                    <a:lnTo>
                      <a:pt x="703982" y="0"/>
                    </a:lnTo>
                    <a:lnTo>
                      <a:pt x="0" y="0"/>
                    </a:lnTo>
                    <a:lnTo>
                      <a:pt x="0" y="483939"/>
                    </a:lnTo>
                    <a:cubicBezTo>
                      <a:pt x="1900" y="627140"/>
                      <a:pt x="99158" y="748755"/>
                      <a:pt x="234787" y="793731"/>
                    </a:cubicBezTo>
                    <a:close/>
                  </a:path>
                </a:pathLst>
              </a:custGeom>
              <a:solidFill>
                <a:srgbClr val="9FC3D0"/>
              </a:solidFill>
            </p:spPr>
          </p:sp>
          <p:sp>
            <p:nvSpPr>
              <p:cNvPr id="11" name="TextBox 11"/>
              <p:cNvSpPr txBox="1"/>
              <p:nvPr/>
            </p:nvSpPr>
            <p:spPr>
              <a:xfrm>
                <a:off x="0" y="-47625"/>
                <a:ext cx="703982" cy="7334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12" name="TextBox 12"/>
            <p:cNvSpPr txBox="1"/>
            <p:nvPr/>
          </p:nvSpPr>
          <p:spPr>
            <a:xfrm>
              <a:off x="0" y="437582"/>
              <a:ext cx="2083482" cy="124150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805"/>
                </a:lnSpc>
              </a:pPr>
              <a:r>
                <a:rPr lang="uk-UA" sz="5575" dirty="0" smtClean="0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10</a:t>
              </a:r>
              <a:endParaRPr lang="en-US" sz="5575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endParaRPr>
            </a:p>
          </p:txBody>
        </p:sp>
      </p:grpSp>
      <p:sp>
        <p:nvSpPr>
          <p:cNvPr id="13" name="Freeform 13"/>
          <p:cNvSpPr/>
          <p:nvPr/>
        </p:nvSpPr>
        <p:spPr>
          <a:xfrm>
            <a:off x="-2627572" y="-733336"/>
            <a:ext cx="7315200" cy="2477783"/>
          </a:xfrm>
          <a:custGeom>
            <a:avLst/>
            <a:gdLst/>
            <a:ahLst/>
            <a:cxnLst/>
            <a:rect l="l" t="t" r="r" b="b"/>
            <a:pathLst>
              <a:path w="7315200" h="2477783">
                <a:moveTo>
                  <a:pt x="0" y="0"/>
                </a:moveTo>
                <a:lnTo>
                  <a:pt x="7315200" y="0"/>
                </a:lnTo>
                <a:lnTo>
                  <a:pt x="7315200" y="2477783"/>
                </a:lnTo>
                <a:lnTo>
                  <a:pt x="0" y="247778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Прямоугольник 6"/>
          <p:cNvSpPr/>
          <p:nvPr/>
        </p:nvSpPr>
        <p:spPr>
          <a:xfrm>
            <a:off x="1371601" y="2051040"/>
            <a:ext cx="15392399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600" dirty="0" smtClean="0">
                <a:solidFill>
                  <a:srgbClr val="7030A0"/>
                </a:solidFill>
              </a:rPr>
              <a:t> - </a:t>
            </a:r>
            <a:r>
              <a:rPr lang="uk-UA" sz="2600" dirty="0" smtClean="0"/>
              <a:t>виявляти щиру зацікавленість, доброзичливість по відношенню до дитини, батьків (одного із батьків) або законних представників дитини з особливими освітніми потребами;</a:t>
            </a:r>
          </a:p>
          <a:p>
            <a:pPr algn="just"/>
            <a:r>
              <a:rPr lang="uk-UA" sz="2600" dirty="0" smtClean="0"/>
              <a:t>- вибудовувати свою роботу на взаємній довірі і повазі до дитини, батьків (одного із батьків) або законних представників дитини з особливими освітніми потребами, незалежно від статі, віку, способу життя, національного чи соціального походження, мови, віро сповідання, фізичних чи інтелектуальних особливостей;</a:t>
            </a:r>
          </a:p>
          <a:p>
            <a:pPr algn="just"/>
            <a:r>
              <a:rPr lang="uk-UA" sz="2600" dirty="0" smtClean="0"/>
              <a:t>- висловлювати віру в успіх, в здатність дорослого або дитини впоратися з ситуацією, проблемою, підтримувати віру в його власні сили;</a:t>
            </a:r>
          </a:p>
          <a:p>
            <a:pPr algn="just"/>
            <a:r>
              <a:rPr lang="uk-UA" sz="2600" dirty="0" smtClean="0"/>
              <a:t>- бути коректним в процесі отримання інформації, обережно її використовувати, дотримуватись принципу конфіденційності, що виключає можливість розголошення будь-яких відомостей про дитину, батьків (одного із батьків) або законних представників дитини, за винятком тих випадків, коли це робиться з їхньої згоди чи в установленому законом порядку;</a:t>
            </a:r>
          </a:p>
          <a:p>
            <a:pPr algn="just"/>
            <a:r>
              <a:rPr lang="uk-UA" sz="2600" dirty="0" smtClean="0"/>
              <a:t>- нести відповідальність за результати своєї роботи, в тому числі за надійність використання </a:t>
            </a:r>
            <a:r>
              <a:rPr lang="uk-UA" sz="2600" dirty="0" err="1" smtClean="0"/>
              <a:t>методик</a:t>
            </a:r>
            <a:r>
              <a:rPr lang="uk-UA" sz="2600" dirty="0" smtClean="0"/>
              <a:t> оцінки та валідність обробки даних досліджень;</a:t>
            </a:r>
          </a:p>
          <a:p>
            <a:pPr algn="just"/>
            <a:r>
              <a:rPr lang="uk-UA" sz="2600" dirty="0" smtClean="0"/>
              <a:t>- постійно підвищувати свій професійний рівень.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114800" y="1034397"/>
            <a:ext cx="100951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7030A0"/>
                </a:solidFill>
              </a:rPr>
              <a:t>Етичні вимоги до педагогічних працівників ІРЦ</a:t>
            </a:r>
            <a:endParaRPr lang="uk-UA" sz="3600" b="1" dirty="0">
              <a:solidFill>
                <a:srgbClr val="7030A0"/>
              </a:solidFill>
              <a:latin typeface="MyriadPro-Bold"/>
            </a:endParaRPr>
          </a:p>
        </p:txBody>
      </p:sp>
    </p:spTree>
    <p:extLst>
      <p:ext uri="{BB962C8B-B14F-4D97-AF65-F5344CB8AC3E}">
        <p14:creationId xmlns:p14="http://schemas.microsoft.com/office/powerpoint/2010/main" val="17681174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3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2405333" y="3022839"/>
            <a:ext cx="14847341" cy="18466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ru-RU" sz="4000" b="1" dirty="0" err="1"/>
              <a:t>Організаційно-методичні</a:t>
            </a:r>
            <a:r>
              <a:rPr lang="ru-RU" sz="4000" b="1" dirty="0"/>
              <a:t> засади </a:t>
            </a:r>
            <a:r>
              <a:rPr lang="ru-RU" sz="4000" b="1" dirty="0" err="1"/>
              <a:t>діяльності</a:t>
            </a:r>
            <a:r>
              <a:rPr lang="ru-RU" sz="4000" b="1" dirty="0"/>
              <a:t> </a:t>
            </a:r>
            <a:r>
              <a:rPr lang="ru-RU" sz="4000" b="1" dirty="0" err="1"/>
              <a:t>інклюзивно-ресурсних</a:t>
            </a:r>
            <a:r>
              <a:rPr lang="ru-RU" sz="4000" b="1" dirty="0"/>
              <a:t> </a:t>
            </a:r>
            <a:r>
              <a:rPr lang="ru-RU" sz="4000" b="1" dirty="0" err="1" smtClean="0"/>
              <a:t>центрів</a:t>
            </a:r>
            <a:r>
              <a:rPr lang="ru-RU" sz="4000" b="1" dirty="0" smtClean="0"/>
              <a:t>: </a:t>
            </a:r>
            <a:r>
              <a:rPr lang="ru-RU" sz="4000" dirty="0" err="1" smtClean="0"/>
              <a:t>навчально-методичний</a:t>
            </a:r>
            <a:r>
              <a:rPr lang="ru-RU" sz="4000" dirty="0" smtClean="0"/>
              <a:t> </a:t>
            </a:r>
            <a:r>
              <a:rPr lang="ru-RU" sz="4000" dirty="0" err="1"/>
              <a:t>посібник</a:t>
            </a:r>
            <a:r>
              <a:rPr lang="ru-RU" sz="4000" dirty="0"/>
              <a:t> / За </a:t>
            </a:r>
            <a:r>
              <a:rPr lang="ru-RU" sz="4000" dirty="0" err="1"/>
              <a:t>заг</a:t>
            </a:r>
            <a:r>
              <a:rPr lang="ru-RU" sz="4000" dirty="0"/>
              <a:t>. ред. М.А. Порошенко та </a:t>
            </a:r>
            <a:r>
              <a:rPr lang="ru-RU" sz="4000" dirty="0" err="1"/>
              <a:t>ін</a:t>
            </a:r>
            <a:r>
              <a:rPr lang="ru-RU" sz="4000" dirty="0"/>
              <a:t>. </a:t>
            </a:r>
            <a:r>
              <a:rPr lang="ru-RU" sz="4000" dirty="0" smtClean="0"/>
              <a:t> </a:t>
            </a:r>
            <a:r>
              <a:rPr lang="ru-RU" sz="4000" dirty="0" err="1"/>
              <a:t>Київ</a:t>
            </a:r>
            <a:r>
              <a:rPr lang="ru-RU" sz="4000" dirty="0"/>
              <a:t> : 2018. </a:t>
            </a:r>
            <a:r>
              <a:rPr lang="ru-RU" sz="4000" dirty="0" smtClean="0"/>
              <a:t>252 </a:t>
            </a:r>
            <a:r>
              <a:rPr lang="ru-RU" sz="4000" dirty="0"/>
              <a:t>с.</a:t>
            </a:r>
            <a:endParaRPr lang="en-US" sz="3661" dirty="0">
              <a:solidFill>
                <a:srgbClr val="000000"/>
              </a:solidFill>
              <a:latin typeface="Alatsi"/>
              <a:ea typeface="Alatsi"/>
              <a:cs typeface="Alatsi"/>
              <a:sym typeface="Alatsi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13764167" y="6379649"/>
            <a:ext cx="7315200" cy="2477783"/>
          </a:xfrm>
          <a:custGeom>
            <a:avLst/>
            <a:gdLst/>
            <a:ahLst/>
            <a:cxnLst/>
            <a:rect l="l" t="t" r="r" b="b"/>
            <a:pathLst>
              <a:path w="7315200" h="2477783">
                <a:moveTo>
                  <a:pt x="0" y="0"/>
                </a:moveTo>
                <a:lnTo>
                  <a:pt x="7315200" y="0"/>
                </a:lnTo>
                <a:lnTo>
                  <a:pt x="7315200" y="2477783"/>
                </a:lnTo>
                <a:lnTo>
                  <a:pt x="0" y="247778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2411959" y="866775"/>
            <a:ext cx="13464081" cy="15260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899"/>
              </a:lnSpc>
            </a:pPr>
            <a:r>
              <a:rPr lang="uk-UA" sz="8499" dirty="0" smtClean="0">
                <a:solidFill>
                  <a:srgbClr val="000000"/>
                </a:solidFill>
                <a:latin typeface="Alatsi"/>
                <a:ea typeface="Alatsi"/>
                <a:cs typeface="Alatsi"/>
                <a:sym typeface="Alatsi"/>
              </a:rPr>
              <a:t>Література</a:t>
            </a:r>
            <a:endParaRPr lang="en-US" sz="8499" dirty="0">
              <a:solidFill>
                <a:srgbClr val="000000"/>
              </a:solidFill>
              <a:latin typeface="Alatsi"/>
              <a:ea typeface="Alatsi"/>
              <a:cs typeface="Alatsi"/>
              <a:sym typeface="Alatsi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5702946" y="8800282"/>
            <a:ext cx="6882108" cy="4648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79"/>
              </a:lnSpc>
            </a:pPr>
            <a:r>
              <a:rPr lang="en-US" sz="2700">
                <a:solidFill>
                  <a:srgbClr val="000000"/>
                </a:solidFill>
                <a:latin typeface="Alatsi"/>
                <a:ea typeface="Alatsi"/>
                <a:cs typeface="Alatsi"/>
                <a:sym typeface="Alatsi"/>
              </a:rPr>
              <a:t>Larana University | 2024</a:t>
            </a:r>
          </a:p>
        </p:txBody>
      </p:sp>
      <p:grpSp>
        <p:nvGrpSpPr>
          <p:cNvPr id="12" name="Group 12"/>
          <p:cNvGrpSpPr/>
          <p:nvPr/>
        </p:nvGrpSpPr>
        <p:grpSpPr>
          <a:xfrm>
            <a:off x="1547891" y="3217015"/>
            <a:ext cx="516960" cy="516960"/>
            <a:chOff x="0" y="0"/>
            <a:chExt cx="812800" cy="8128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5" name="AutoShape 15"/>
          <p:cNvSpPr/>
          <p:nvPr/>
        </p:nvSpPr>
        <p:spPr>
          <a:xfrm>
            <a:off x="-260599" y="9061267"/>
            <a:ext cx="7105264" cy="19050"/>
          </a:xfrm>
          <a:prstGeom prst="line">
            <a:avLst/>
          </a:prstGeom>
          <a:ln w="114300" cap="flat">
            <a:solidFill>
              <a:srgbClr val="9FC3D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6" name="AutoShape 16"/>
          <p:cNvSpPr/>
          <p:nvPr/>
        </p:nvSpPr>
        <p:spPr>
          <a:xfrm>
            <a:off x="11430169" y="9061267"/>
            <a:ext cx="7105264" cy="19050"/>
          </a:xfrm>
          <a:prstGeom prst="line">
            <a:avLst/>
          </a:prstGeom>
          <a:ln w="114300" cap="flat">
            <a:solidFill>
              <a:srgbClr val="9FC3D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17" name="Group 17"/>
          <p:cNvGrpSpPr/>
          <p:nvPr/>
        </p:nvGrpSpPr>
        <p:grpSpPr>
          <a:xfrm>
            <a:off x="15859155" y="0"/>
            <a:ext cx="1562612" cy="1673225"/>
            <a:chOff x="0" y="0"/>
            <a:chExt cx="2083482" cy="2230967"/>
          </a:xfrm>
        </p:grpSpPr>
        <p:grpSp>
          <p:nvGrpSpPr>
            <p:cNvPr id="18" name="Group 18"/>
            <p:cNvGrpSpPr/>
            <p:nvPr/>
          </p:nvGrpSpPr>
          <p:grpSpPr>
            <a:xfrm>
              <a:off x="75599" y="0"/>
              <a:ext cx="1932284" cy="2230967"/>
              <a:chOff x="0" y="0"/>
              <a:chExt cx="703982" cy="812800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0" y="0"/>
                <a:ext cx="703982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703982" h="812800">
                    <a:moveTo>
                      <a:pt x="234787" y="793731"/>
                    </a:moveTo>
                    <a:cubicBezTo>
                      <a:pt x="270879" y="805245"/>
                      <a:pt x="311910" y="812800"/>
                      <a:pt x="352180" y="812800"/>
                    </a:cubicBezTo>
                    <a:cubicBezTo>
                      <a:pt x="392452" y="812800"/>
                      <a:pt x="431204" y="806323"/>
                      <a:pt x="466915" y="794809"/>
                    </a:cubicBezTo>
                    <a:cubicBezTo>
                      <a:pt x="467675" y="794450"/>
                      <a:pt x="468435" y="794450"/>
                      <a:pt x="469194" y="794090"/>
                    </a:cubicBezTo>
                    <a:cubicBezTo>
                      <a:pt x="603304" y="748035"/>
                      <a:pt x="702082" y="626421"/>
                      <a:pt x="703982" y="484298"/>
                    </a:cubicBezTo>
                    <a:lnTo>
                      <a:pt x="703982" y="0"/>
                    </a:lnTo>
                    <a:lnTo>
                      <a:pt x="0" y="0"/>
                    </a:lnTo>
                    <a:lnTo>
                      <a:pt x="0" y="483939"/>
                    </a:lnTo>
                    <a:cubicBezTo>
                      <a:pt x="1900" y="627140"/>
                      <a:pt x="99158" y="748755"/>
                      <a:pt x="234787" y="793731"/>
                    </a:cubicBezTo>
                    <a:close/>
                  </a:path>
                </a:pathLst>
              </a:custGeom>
              <a:solidFill>
                <a:srgbClr val="9FC3D0"/>
              </a:solidFill>
            </p:spPr>
          </p:sp>
          <p:sp>
            <p:nvSpPr>
              <p:cNvPr id="20" name="TextBox 20"/>
              <p:cNvSpPr txBox="1"/>
              <p:nvPr/>
            </p:nvSpPr>
            <p:spPr>
              <a:xfrm>
                <a:off x="0" y="-47625"/>
                <a:ext cx="703982" cy="7334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21" name="TextBox 21"/>
            <p:cNvSpPr txBox="1"/>
            <p:nvPr/>
          </p:nvSpPr>
          <p:spPr>
            <a:xfrm>
              <a:off x="0" y="437582"/>
              <a:ext cx="2083482" cy="124150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805"/>
                </a:lnSpc>
              </a:pPr>
              <a:r>
                <a:rPr lang="uk-UA" sz="5575" dirty="0" smtClean="0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11</a:t>
              </a:r>
              <a:endParaRPr lang="en-US" sz="5575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endParaRPr>
            </a:p>
          </p:txBody>
        </p:sp>
      </p:grpSp>
      <p:sp>
        <p:nvSpPr>
          <p:cNvPr id="22" name="Freeform 22"/>
          <p:cNvSpPr/>
          <p:nvPr/>
        </p:nvSpPr>
        <p:spPr>
          <a:xfrm>
            <a:off x="-3657600" y="-402279"/>
            <a:ext cx="7315200" cy="2477783"/>
          </a:xfrm>
          <a:custGeom>
            <a:avLst/>
            <a:gdLst/>
            <a:ahLst/>
            <a:cxnLst/>
            <a:rect l="l" t="t" r="r" b="b"/>
            <a:pathLst>
              <a:path w="7315200" h="2477783">
                <a:moveTo>
                  <a:pt x="0" y="0"/>
                </a:moveTo>
                <a:lnTo>
                  <a:pt x="7315200" y="0"/>
                </a:lnTo>
                <a:lnTo>
                  <a:pt x="7315200" y="2477783"/>
                </a:lnTo>
                <a:lnTo>
                  <a:pt x="0" y="247778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3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554977" y="3748035"/>
            <a:ext cx="11627497" cy="25147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573"/>
              </a:lnSpc>
            </a:pPr>
            <a:r>
              <a:rPr lang="en-US" sz="14695">
                <a:solidFill>
                  <a:srgbClr val="000000"/>
                </a:solidFill>
                <a:latin typeface="Alatsi"/>
                <a:ea typeface="Alatsi"/>
                <a:cs typeface="Alatsi"/>
                <a:sym typeface="Alatsi"/>
              </a:rPr>
              <a:t>THANK YOU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5033857" y="6762653"/>
            <a:ext cx="10669737" cy="7031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63"/>
              </a:lnSpc>
            </a:pPr>
            <a:r>
              <a:rPr lang="en-US" sz="4116" dirty="0">
                <a:solidFill>
                  <a:srgbClr val="000000"/>
                </a:solidFill>
                <a:latin typeface="Alatsi"/>
                <a:ea typeface="Alatsi"/>
                <a:cs typeface="Alatsi"/>
                <a:sym typeface="Alatsi"/>
              </a:rPr>
              <a:t>Presented By : </a:t>
            </a:r>
            <a:r>
              <a:rPr lang="en-US" sz="4116" dirty="0" smtClean="0">
                <a:solidFill>
                  <a:srgbClr val="000000"/>
                </a:solidFill>
                <a:latin typeface="Alatsi"/>
                <a:ea typeface="Alatsi"/>
                <a:cs typeface="Alatsi"/>
                <a:sym typeface="Alatsi"/>
              </a:rPr>
              <a:t>Oleg </a:t>
            </a:r>
            <a:r>
              <a:rPr lang="en-US" sz="4116" dirty="0" err="1" smtClean="0">
                <a:solidFill>
                  <a:srgbClr val="000000"/>
                </a:solidFill>
                <a:latin typeface="Alatsi"/>
                <a:ea typeface="Alatsi"/>
                <a:cs typeface="Alatsi"/>
                <a:sym typeface="Alatsi"/>
              </a:rPr>
              <a:t>Masiuk</a:t>
            </a:r>
            <a:endParaRPr lang="en-US" sz="4116" dirty="0">
              <a:solidFill>
                <a:srgbClr val="000000"/>
              </a:solidFill>
              <a:latin typeface="Alatsi"/>
              <a:ea typeface="Alatsi"/>
              <a:cs typeface="Alatsi"/>
              <a:sym typeface="Alatsi"/>
            </a:endParaRPr>
          </a:p>
        </p:txBody>
      </p:sp>
      <p:grpSp>
        <p:nvGrpSpPr>
          <p:cNvPr id="5" name="Group 5"/>
          <p:cNvGrpSpPr/>
          <p:nvPr/>
        </p:nvGrpSpPr>
        <p:grpSpPr>
          <a:xfrm>
            <a:off x="-31071" y="0"/>
            <a:ext cx="4239083" cy="10287000"/>
            <a:chOff x="0" y="0"/>
            <a:chExt cx="5652111" cy="13716000"/>
          </a:xfrm>
        </p:grpSpPr>
        <p:grpSp>
          <p:nvGrpSpPr>
            <p:cNvPr id="6" name="Group 6"/>
            <p:cNvGrpSpPr/>
            <p:nvPr/>
          </p:nvGrpSpPr>
          <p:grpSpPr>
            <a:xfrm>
              <a:off x="2826056" y="0"/>
              <a:ext cx="2826056" cy="13716000"/>
              <a:chOff x="0" y="0"/>
              <a:chExt cx="558233" cy="2709333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558233" cy="2709333"/>
              </a:xfrm>
              <a:custGeom>
                <a:avLst/>
                <a:gdLst/>
                <a:ahLst/>
                <a:cxnLst/>
                <a:rect l="l" t="t" r="r" b="b"/>
                <a:pathLst>
                  <a:path w="558233" h="2709333">
                    <a:moveTo>
                      <a:pt x="0" y="0"/>
                    </a:moveTo>
                    <a:lnTo>
                      <a:pt x="558233" y="0"/>
                    </a:lnTo>
                    <a:lnTo>
                      <a:pt x="558233" y="2709333"/>
                    </a:lnTo>
                    <a:lnTo>
                      <a:pt x="0" y="2709333"/>
                    </a:lnTo>
                    <a:close/>
                  </a:path>
                </a:pathLst>
              </a:custGeom>
              <a:solidFill>
                <a:srgbClr val="E9E0D9"/>
              </a:solidFill>
            </p:spPr>
          </p:sp>
          <p:sp>
            <p:nvSpPr>
              <p:cNvPr id="8" name="TextBox 8"/>
              <p:cNvSpPr txBox="1"/>
              <p:nvPr/>
            </p:nvSpPr>
            <p:spPr>
              <a:xfrm>
                <a:off x="0" y="-47625"/>
                <a:ext cx="558233" cy="275695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9" name="Group 9"/>
            <p:cNvGrpSpPr/>
            <p:nvPr/>
          </p:nvGrpSpPr>
          <p:grpSpPr>
            <a:xfrm>
              <a:off x="1413028" y="0"/>
              <a:ext cx="2826056" cy="13716000"/>
              <a:chOff x="0" y="0"/>
              <a:chExt cx="558233" cy="2709333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558233" cy="2709333"/>
              </a:xfrm>
              <a:custGeom>
                <a:avLst/>
                <a:gdLst/>
                <a:ahLst/>
                <a:cxnLst/>
                <a:rect l="l" t="t" r="r" b="b"/>
                <a:pathLst>
                  <a:path w="558233" h="2709333">
                    <a:moveTo>
                      <a:pt x="0" y="0"/>
                    </a:moveTo>
                    <a:lnTo>
                      <a:pt x="558233" y="0"/>
                    </a:lnTo>
                    <a:lnTo>
                      <a:pt x="558233" y="2709333"/>
                    </a:lnTo>
                    <a:lnTo>
                      <a:pt x="0" y="2709333"/>
                    </a:lnTo>
                    <a:close/>
                  </a:path>
                </a:pathLst>
              </a:custGeom>
              <a:solidFill>
                <a:srgbClr val="9FC3D0"/>
              </a:solidFill>
            </p:spPr>
          </p:sp>
          <p:sp>
            <p:nvSpPr>
              <p:cNvPr id="11" name="TextBox 11"/>
              <p:cNvSpPr txBox="1"/>
              <p:nvPr/>
            </p:nvSpPr>
            <p:spPr>
              <a:xfrm>
                <a:off x="0" y="-47625"/>
                <a:ext cx="558233" cy="275695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2" name="Group 12"/>
            <p:cNvGrpSpPr/>
            <p:nvPr/>
          </p:nvGrpSpPr>
          <p:grpSpPr>
            <a:xfrm>
              <a:off x="0" y="0"/>
              <a:ext cx="2826056" cy="13716000"/>
              <a:chOff x="0" y="0"/>
              <a:chExt cx="558233" cy="2709333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558233" cy="2709333"/>
              </a:xfrm>
              <a:custGeom>
                <a:avLst/>
                <a:gdLst/>
                <a:ahLst/>
                <a:cxnLst/>
                <a:rect l="l" t="t" r="r" b="b"/>
                <a:pathLst>
                  <a:path w="558233" h="2709333">
                    <a:moveTo>
                      <a:pt x="0" y="0"/>
                    </a:moveTo>
                    <a:lnTo>
                      <a:pt x="558233" y="0"/>
                    </a:lnTo>
                    <a:lnTo>
                      <a:pt x="558233" y="2709333"/>
                    </a:lnTo>
                    <a:lnTo>
                      <a:pt x="0" y="2709333"/>
                    </a:lnTo>
                    <a:close/>
                  </a:path>
                </a:pathLst>
              </a:custGeom>
              <a:solidFill>
                <a:srgbClr val="E9C7C6"/>
              </a:solidFill>
            </p:spPr>
          </p:sp>
          <p:sp>
            <p:nvSpPr>
              <p:cNvPr id="14" name="TextBox 14"/>
              <p:cNvSpPr txBox="1"/>
              <p:nvPr/>
            </p:nvSpPr>
            <p:spPr>
              <a:xfrm>
                <a:off x="0" y="-47625"/>
                <a:ext cx="558233" cy="275695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sp>
        <p:nvSpPr>
          <p:cNvPr id="15" name="Freeform 15"/>
          <p:cNvSpPr/>
          <p:nvPr/>
        </p:nvSpPr>
        <p:spPr>
          <a:xfrm>
            <a:off x="12412831" y="8026211"/>
            <a:ext cx="7315200" cy="2477783"/>
          </a:xfrm>
          <a:custGeom>
            <a:avLst/>
            <a:gdLst/>
            <a:ahLst/>
            <a:cxnLst/>
            <a:rect l="l" t="t" r="r" b="b"/>
            <a:pathLst>
              <a:path w="7315200" h="2477783">
                <a:moveTo>
                  <a:pt x="0" y="0"/>
                </a:moveTo>
                <a:lnTo>
                  <a:pt x="7315200" y="0"/>
                </a:lnTo>
                <a:lnTo>
                  <a:pt x="7315200" y="2477783"/>
                </a:lnTo>
                <a:lnTo>
                  <a:pt x="0" y="247778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11413653" y="-573693"/>
            <a:ext cx="7315200" cy="2477783"/>
          </a:xfrm>
          <a:custGeom>
            <a:avLst/>
            <a:gdLst/>
            <a:ahLst/>
            <a:cxnLst/>
            <a:rect l="l" t="t" r="r" b="b"/>
            <a:pathLst>
              <a:path w="7315200" h="2477783">
                <a:moveTo>
                  <a:pt x="0" y="0"/>
                </a:moveTo>
                <a:lnTo>
                  <a:pt x="7315200" y="0"/>
                </a:lnTo>
                <a:lnTo>
                  <a:pt x="7315200" y="2477784"/>
                </a:lnTo>
                <a:lnTo>
                  <a:pt x="0" y="24777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3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791340" y="2895980"/>
            <a:ext cx="9638829" cy="38779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uk-UA" sz="2800" dirty="0" smtClean="0"/>
              <a:t>ІРЦ є установою, що утворюється з метою забезпечення права </a:t>
            </a:r>
            <a:r>
              <a:rPr lang="uk-UA" sz="2800" b="1" dirty="0" smtClean="0"/>
              <a:t>дітей з особливими освітніми потребами віком від 2 до 18 років</a:t>
            </a:r>
            <a:r>
              <a:rPr lang="uk-UA" sz="2800" dirty="0" smtClean="0"/>
              <a:t> на здобуття дошкільної та загальної середньої освіти, в тому числі у закладах професійно-технічної освіти та інших закладах освіти, які забезпечують здобуття загальної середньої освіти, шляхом проведення </a:t>
            </a:r>
            <a:r>
              <a:rPr lang="uk-UA" sz="2800" b="1" dirty="0" smtClean="0"/>
              <a:t>комплексної психолого-педагогічної оцінки розвитку дитини, надання психолого-педагогічних, корекційно-</a:t>
            </a:r>
            <a:r>
              <a:rPr lang="uk-UA" sz="2800" b="1" dirty="0" err="1" smtClean="0"/>
              <a:t>розвиткових</a:t>
            </a:r>
            <a:r>
              <a:rPr lang="uk-UA" sz="2800" b="1" dirty="0" smtClean="0"/>
              <a:t> послуг </a:t>
            </a:r>
            <a:r>
              <a:rPr lang="uk-UA" sz="2800" dirty="0" smtClean="0"/>
              <a:t>та забезпечення їхнього системного кваліфікованого супроводу.</a:t>
            </a:r>
            <a:endParaRPr lang="uk-UA" sz="2800" dirty="0">
              <a:solidFill>
                <a:srgbClr val="000000"/>
              </a:solidFill>
              <a:latin typeface="Alatsi"/>
              <a:ea typeface="Alatsi"/>
              <a:cs typeface="Alatsi"/>
              <a:sym typeface="Alatsi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5702946" y="8800282"/>
            <a:ext cx="6882108" cy="4648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79"/>
              </a:lnSpc>
            </a:pPr>
            <a:r>
              <a:rPr lang="en-US" sz="2700" dirty="0">
                <a:solidFill>
                  <a:srgbClr val="000000"/>
                </a:solidFill>
                <a:latin typeface="Alatsi"/>
                <a:ea typeface="Alatsi"/>
                <a:cs typeface="Alatsi"/>
                <a:sym typeface="Alatsi"/>
              </a:rPr>
              <a:t>Economics and Law College </a:t>
            </a:r>
            <a:r>
              <a:rPr lang="en-US" sz="2700" dirty="0" smtClean="0">
                <a:solidFill>
                  <a:srgbClr val="000000"/>
                </a:solidFill>
                <a:latin typeface="Alatsi"/>
                <a:ea typeface="Alatsi"/>
                <a:cs typeface="Alatsi"/>
                <a:sym typeface="Alatsi"/>
              </a:rPr>
              <a:t>ZNU</a:t>
            </a:r>
            <a:endParaRPr lang="en-US" sz="2700" dirty="0">
              <a:solidFill>
                <a:srgbClr val="000000"/>
              </a:solidFill>
              <a:latin typeface="Alatsi"/>
              <a:ea typeface="Alatsi"/>
              <a:cs typeface="Alatsi"/>
              <a:sym typeface="Alatsi"/>
            </a:endParaRPr>
          </a:p>
        </p:txBody>
      </p:sp>
      <p:sp>
        <p:nvSpPr>
          <p:cNvPr id="4" name="AutoShape 4"/>
          <p:cNvSpPr/>
          <p:nvPr/>
        </p:nvSpPr>
        <p:spPr>
          <a:xfrm>
            <a:off x="0" y="9061267"/>
            <a:ext cx="6610754" cy="0"/>
          </a:xfrm>
          <a:prstGeom prst="line">
            <a:avLst/>
          </a:prstGeom>
          <a:ln w="114300" cap="flat">
            <a:solidFill>
              <a:srgbClr val="9FC3D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" name="Freeform 5"/>
          <p:cNvSpPr/>
          <p:nvPr/>
        </p:nvSpPr>
        <p:spPr>
          <a:xfrm>
            <a:off x="13764167" y="6208199"/>
            <a:ext cx="7315200" cy="2477783"/>
          </a:xfrm>
          <a:custGeom>
            <a:avLst/>
            <a:gdLst/>
            <a:ahLst/>
            <a:cxnLst/>
            <a:rect l="l" t="t" r="r" b="b"/>
            <a:pathLst>
              <a:path w="7315200" h="2477783">
                <a:moveTo>
                  <a:pt x="0" y="0"/>
                </a:moveTo>
                <a:lnTo>
                  <a:pt x="7315200" y="0"/>
                </a:lnTo>
                <a:lnTo>
                  <a:pt x="7315200" y="2477783"/>
                </a:lnTo>
                <a:lnTo>
                  <a:pt x="0" y="247778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AutoShape 6"/>
          <p:cNvSpPr/>
          <p:nvPr/>
        </p:nvSpPr>
        <p:spPr>
          <a:xfrm>
            <a:off x="11582399" y="9061267"/>
            <a:ext cx="6953033" cy="19050"/>
          </a:xfrm>
          <a:prstGeom prst="line">
            <a:avLst/>
          </a:prstGeom>
          <a:ln w="114300" cap="flat">
            <a:solidFill>
              <a:srgbClr val="9FC3D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" name="TextBox 7"/>
          <p:cNvSpPr txBox="1"/>
          <p:nvPr/>
        </p:nvSpPr>
        <p:spPr>
          <a:xfrm>
            <a:off x="2133600" y="1344866"/>
            <a:ext cx="13180039" cy="15260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899"/>
              </a:lnSpc>
            </a:pPr>
            <a:r>
              <a:rPr lang="uk-UA" sz="5400" dirty="0" err="1" smtClean="0">
                <a:solidFill>
                  <a:srgbClr val="000000"/>
                </a:solidFill>
                <a:latin typeface="Alatsi"/>
                <a:ea typeface="Alatsi"/>
                <a:cs typeface="Alatsi"/>
                <a:sym typeface="Alatsi"/>
              </a:rPr>
              <a:t>Інклюзивно</a:t>
            </a:r>
            <a:r>
              <a:rPr lang="uk-UA" sz="5400" dirty="0" smtClean="0">
                <a:solidFill>
                  <a:srgbClr val="000000"/>
                </a:solidFill>
                <a:latin typeface="Alatsi"/>
                <a:ea typeface="Alatsi"/>
                <a:cs typeface="Alatsi"/>
                <a:sym typeface="Alatsi"/>
              </a:rPr>
              <a:t>-ресурсний центр</a:t>
            </a:r>
            <a:endParaRPr lang="en-US" sz="5400" dirty="0">
              <a:solidFill>
                <a:srgbClr val="000000"/>
              </a:solidFill>
              <a:latin typeface="Alatsi"/>
              <a:ea typeface="Alatsi"/>
              <a:cs typeface="Alatsi"/>
              <a:sym typeface="Alatsi"/>
            </a:endParaRPr>
          </a:p>
        </p:txBody>
      </p:sp>
      <p:grpSp>
        <p:nvGrpSpPr>
          <p:cNvPr id="8" name="Group 8"/>
          <p:cNvGrpSpPr/>
          <p:nvPr/>
        </p:nvGrpSpPr>
        <p:grpSpPr>
          <a:xfrm>
            <a:off x="15859155" y="0"/>
            <a:ext cx="1562612" cy="1673225"/>
            <a:chOff x="0" y="0"/>
            <a:chExt cx="2083482" cy="2230967"/>
          </a:xfrm>
        </p:grpSpPr>
        <p:grpSp>
          <p:nvGrpSpPr>
            <p:cNvPr id="9" name="Group 9"/>
            <p:cNvGrpSpPr/>
            <p:nvPr/>
          </p:nvGrpSpPr>
          <p:grpSpPr>
            <a:xfrm>
              <a:off x="75599" y="0"/>
              <a:ext cx="1932284" cy="2230967"/>
              <a:chOff x="0" y="0"/>
              <a:chExt cx="703982" cy="81280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703982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703982" h="812800">
                    <a:moveTo>
                      <a:pt x="234787" y="793731"/>
                    </a:moveTo>
                    <a:cubicBezTo>
                      <a:pt x="270879" y="805245"/>
                      <a:pt x="311910" y="812800"/>
                      <a:pt x="352180" y="812800"/>
                    </a:cubicBezTo>
                    <a:cubicBezTo>
                      <a:pt x="392452" y="812800"/>
                      <a:pt x="431204" y="806323"/>
                      <a:pt x="466915" y="794809"/>
                    </a:cubicBezTo>
                    <a:cubicBezTo>
                      <a:pt x="467675" y="794450"/>
                      <a:pt x="468435" y="794450"/>
                      <a:pt x="469194" y="794090"/>
                    </a:cubicBezTo>
                    <a:cubicBezTo>
                      <a:pt x="603304" y="748035"/>
                      <a:pt x="702082" y="626421"/>
                      <a:pt x="703982" y="484298"/>
                    </a:cubicBezTo>
                    <a:lnTo>
                      <a:pt x="703982" y="0"/>
                    </a:lnTo>
                    <a:lnTo>
                      <a:pt x="0" y="0"/>
                    </a:lnTo>
                    <a:lnTo>
                      <a:pt x="0" y="483939"/>
                    </a:lnTo>
                    <a:cubicBezTo>
                      <a:pt x="1900" y="627140"/>
                      <a:pt x="99158" y="748755"/>
                      <a:pt x="234787" y="793731"/>
                    </a:cubicBezTo>
                    <a:close/>
                  </a:path>
                </a:pathLst>
              </a:custGeom>
              <a:solidFill>
                <a:srgbClr val="9FC3D0"/>
              </a:solidFill>
            </p:spPr>
          </p:sp>
          <p:sp>
            <p:nvSpPr>
              <p:cNvPr id="11" name="TextBox 11"/>
              <p:cNvSpPr txBox="1"/>
              <p:nvPr/>
            </p:nvSpPr>
            <p:spPr>
              <a:xfrm>
                <a:off x="0" y="-47625"/>
                <a:ext cx="703982" cy="7334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12" name="TextBox 12"/>
            <p:cNvSpPr txBox="1"/>
            <p:nvPr/>
          </p:nvSpPr>
          <p:spPr>
            <a:xfrm>
              <a:off x="0" y="437582"/>
              <a:ext cx="2083482" cy="124150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805"/>
                </a:lnSpc>
              </a:pPr>
              <a:r>
                <a:rPr lang="en-US" sz="5575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1</a:t>
              </a:r>
            </a:p>
          </p:txBody>
        </p:sp>
      </p:grpSp>
      <p:sp>
        <p:nvSpPr>
          <p:cNvPr id="13" name="Freeform 13"/>
          <p:cNvSpPr/>
          <p:nvPr/>
        </p:nvSpPr>
        <p:spPr>
          <a:xfrm>
            <a:off x="-2627572" y="-733336"/>
            <a:ext cx="7315200" cy="2477783"/>
          </a:xfrm>
          <a:custGeom>
            <a:avLst/>
            <a:gdLst/>
            <a:ahLst/>
            <a:cxnLst/>
            <a:rect l="l" t="t" r="r" b="b"/>
            <a:pathLst>
              <a:path w="7315200" h="2477783">
                <a:moveTo>
                  <a:pt x="0" y="0"/>
                </a:moveTo>
                <a:lnTo>
                  <a:pt x="7315200" y="0"/>
                </a:lnTo>
                <a:lnTo>
                  <a:pt x="7315200" y="2477783"/>
                </a:lnTo>
                <a:lnTo>
                  <a:pt x="0" y="247778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pic>
        <p:nvPicPr>
          <p:cNvPr id="1026" name="Picture 2" descr="Інклюзивно-ресурсний центр № 5 – Управління освіти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60889" y="3778054"/>
            <a:ext cx="5905500" cy="2238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3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5702946" y="8800282"/>
            <a:ext cx="6882108" cy="4648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79"/>
              </a:lnSpc>
            </a:pPr>
            <a:r>
              <a:rPr lang="en-US" sz="2700" dirty="0">
                <a:solidFill>
                  <a:srgbClr val="000000"/>
                </a:solidFill>
                <a:latin typeface="Alatsi"/>
                <a:ea typeface="Alatsi"/>
                <a:cs typeface="Alatsi"/>
                <a:sym typeface="Alatsi"/>
              </a:rPr>
              <a:t>Economics and Law College </a:t>
            </a:r>
            <a:r>
              <a:rPr lang="en-US" sz="2700" dirty="0" smtClean="0">
                <a:solidFill>
                  <a:srgbClr val="000000"/>
                </a:solidFill>
                <a:latin typeface="Alatsi"/>
                <a:ea typeface="Alatsi"/>
                <a:cs typeface="Alatsi"/>
                <a:sym typeface="Alatsi"/>
              </a:rPr>
              <a:t>ZNU</a:t>
            </a:r>
            <a:endParaRPr lang="en-US" sz="2700" dirty="0">
              <a:solidFill>
                <a:srgbClr val="000000"/>
              </a:solidFill>
              <a:latin typeface="Alatsi"/>
              <a:ea typeface="Alatsi"/>
              <a:cs typeface="Alatsi"/>
              <a:sym typeface="Alatsi"/>
            </a:endParaRPr>
          </a:p>
        </p:txBody>
      </p:sp>
      <p:sp>
        <p:nvSpPr>
          <p:cNvPr id="4" name="AutoShape 4"/>
          <p:cNvSpPr/>
          <p:nvPr/>
        </p:nvSpPr>
        <p:spPr>
          <a:xfrm>
            <a:off x="0" y="9061267"/>
            <a:ext cx="6610754" cy="0"/>
          </a:xfrm>
          <a:prstGeom prst="line">
            <a:avLst/>
          </a:prstGeom>
          <a:ln w="114300" cap="flat">
            <a:solidFill>
              <a:srgbClr val="9FC3D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" name="Freeform 5"/>
          <p:cNvSpPr/>
          <p:nvPr/>
        </p:nvSpPr>
        <p:spPr>
          <a:xfrm>
            <a:off x="13764167" y="6208199"/>
            <a:ext cx="7315200" cy="2477783"/>
          </a:xfrm>
          <a:custGeom>
            <a:avLst/>
            <a:gdLst/>
            <a:ahLst/>
            <a:cxnLst/>
            <a:rect l="l" t="t" r="r" b="b"/>
            <a:pathLst>
              <a:path w="7315200" h="2477783">
                <a:moveTo>
                  <a:pt x="0" y="0"/>
                </a:moveTo>
                <a:lnTo>
                  <a:pt x="7315200" y="0"/>
                </a:lnTo>
                <a:lnTo>
                  <a:pt x="7315200" y="2477783"/>
                </a:lnTo>
                <a:lnTo>
                  <a:pt x="0" y="247778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AutoShape 6"/>
          <p:cNvSpPr/>
          <p:nvPr/>
        </p:nvSpPr>
        <p:spPr>
          <a:xfrm>
            <a:off x="11582399" y="9061267"/>
            <a:ext cx="6953033" cy="19050"/>
          </a:xfrm>
          <a:prstGeom prst="line">
            <a:avLst/>
          </a:prstGeom>
          <a:ln w="114300" cap="flat">
            <a:solidFill>
              <a:srgbClr val="9FC3D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" name="TextBox 7"/>
          <p:cNvSpPr txBox="1"/>
          <p:nvPr/>
        </p:nvSpPr>
        <p:spPr>
          <a:xfrm>
            <a:off x="2166730" y="1065201"/>
            <a:ext cx="13180039" cy="11079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uk-UA" sz="36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latsi"/>
                <a:cs typeface="Times New Roman" panose="02020603050405020304" pitchFamily="18" charset="0"/>
                <a:sym typeface="Alatsi"/>
              </a:rPr>
              <a:t>Інклюзивно</a:t>
            </a:r>
            <a:r>
              <a:rPr lang="uk-UA" sz="3600" dirty="0" smtClean="0">
                <a:solidFill>
                  <a:srgbClr val="000000"/>
                </a:solidFill>
                <a:latin typeface="Times New Roman" panose="02020603050405020304" pitchFamily="18" charset="0"/>
                <a:ea typeface="Alatsi"/>
                <a:cs typeface="Times New Roman" panose="02020603050405020304" pitchFamily="18" charset="0"/>
                <a:sym typeface="Alatsi"/>
              </a:rPr>
              <a:t>-ресурсний центр як заміна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психолого-медико-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педагогічні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консультації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Україні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uk-UA" sz="3600" dirty="0" smtClean="0">
                <a:solidFill>
                  <a:srgbClr val="000000"/>
                </a:solidFill>
                <a:latin typeface="Times New Roman" panose="02020603050405020304" pitchFamily="18" charset="0"/>
                <a:ea typeface="Alatsi"/>
                <a:cs typeface="Times New Roman" panose="02020603050405020304" pitchFamily="18" charset="0"/>
                <a:sym typeface="Alatsi"/>
              </a:rPr>
              <a:t>  </a:t>
            </a:r>
            <a:endParaRPr lang="en-US" sz="3600" dirty="0">
              <a:solidFill>
                <a:srgbClr val="000000"/>
              </a:solidFill>
              <a:latin typeface="Times New Roman" panose="02020603050405020304" pitchFamily="18" charset="0"/>
              <a:ea typeface="Alatsi"/>
              <a:cs typeface="Times New Roman" panose="02020603050405020304" pitchFamily="18" charset="0"/>
              <a:sym typeface="Alatsi"/>
            </a:endParaRPr>
          </a:p>
        </p:txBody>
      </p:sp>
      <p:grpSp>
        <p:nvGrpSpPr>
          <p:cNvPr id="8" name="Group 8"/>
          <p:cNvGrpSpPr/>
          <p:nvPr/>
        </p:nvGrpSpPr>
        <p:grpSpPr>
          <a:xfrm>
            <a:off x="15859155" y="0"/>
            <a:ext cx="1562612" cy="1673225"/>
            <a:chOff x="0" y="0"/>
            <a:chExt cx="2083482" cy="2230967"/>
          </a:xfrm>
        </p:grpSpPr>
        <p:grpSp>
          <p:nvGrpSpPr>
            <p:cNvPr id="9" name="Group 9"/>
            <p:cNvGrpSpPr/>
            <p:nvPr/>
          </p:nvGrpSpPr>
          <p:grpSpPr>
            <a:xfrm>
              <a:off x="75599" y="0"/>
              <a:ext cx="1932284" cy="2230967"/>
              <a:chOff x="0" y="0"/>
              <a:chExt cx="703982" cy="81280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703982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703982" h="812800">
                    <a:moveTo>
                      <a:pt x="234787" y="793731"/>
                    </a:moveTo>
                    <a:cubicBezTo>
                      <a:pt x="270879" y="805245"/>
                      <a:pt x="311910" y="812800"/>
                      <a:pt x="352180" y="812800"/>
                    </a:cubicBezTo>
                    <a:cubicBezTo>
                      <a:pt x="392452" y="812800"/>
                      <a:pt x="431204" y="806323"/>
                      <a:pt x="466915" y="794809"/>
                    </a:cubicBezTo>
                    <a:cubicBezTo>
                      <a:pt x="467675" y="794450"/>
                      <a:pt x="468435" y="794450"/>
                      <a:pt x="469194" y="794090"/>
                    </a:cubicBezTo>
                    <a:cubicBezTo>
                      <a:pt x="603304" y="748035"/>
                      <a:pt x="702082" y="626421"/>
                      <a:pt x="703982" y="484298"/>
                    </a:cubicBezTo>
                    <a:lnTo>
                      <a:pt x="703982" y="0"/>
                    </a:lnTo>
                    <a:lnTo>
                      <a:pt x="0" y="0"/>
                    </a:lnTo>
                    <a:lnTo>
                      <a:pt x="0" y="483939"/>
                    </a:lnTo>
                    <a:cubicBezTo>
                      <a:pt x="1900" y="627140"/>
                      <a:pt x="99158" y="748755"/>
                      <a:pt x="234787" y="793731"/>
                    </a:cubicBezTo>
                    <a:close/>
                  </a:path>
                </a:pathLst>
              </a:custGeom>
              <a:solidFill>
                <a:srgbClr val="9FC3D0"/>
              </a:solidFill>
            </p:spPr>
          </p:sp>
          <p:sp>
            <p:nvSpPr>
              <p:cNvPr id="11" name="TextBox 11"/>
              <p:cNvSpPr txBox="1"/>
              <p:nvPr/>
            </p:nvSpPr>
            <p:spPr>
              <a:xfrm>
                <a:off x="0" y="-47625"/>
                <a:ext cx="703982" cy="7334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12" name="TextBox 12"/>
            <p:cNvSpPr txBox="1"/>
            <p:nvPr/>
          </p:nvSpPr>
          <p:spPr>
            <a:xfrm>
              <a:off x="0" y="437582"/>
              <a:ext cx="2083482" cy="124150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805"/>
                </a:lnSpc>
              </a:pPr>
              <a:r>
                <a:rPr lang="uk-UA" sz="5575" dirty="0" smtClean="0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2</a:t>
              </a:r>
              <a:endParaRPr lang="en-US" sz="5575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endParaRPr>
            </a:p>
          </p:txBody>
        </p:sp>
      </p:grpSp>
      <p:sp>
        <p:nvSpPr>
          <p:cNvPr id="13" name="Freeform 13"/>
          <p:cNvSpPr/>
          <p:nvPr/>
        </p:nvSpPr>
        <p:spPr>
          <a:xfrm>
            <a:off x="-2627572" y="-733336"/>
            <a:ext cx="7315200" cy="2477783"/>
          </a:xfrm>
          <a:custGeom>
            <a:avLst/>
            <a:gdLst/>
            <a:ahLst/>
            <a:cxnLst/>
            <a:rect l="l" t="t" r="r" b="b"/>
            <a:pathLst>
              <a:path w="7315200" h="2477783">
                <a:moveTo>
                  <a:pt x="0" y="0"/>
                </a:moveTo>
                <a:lnTo>
                  <a:pt x="7315200" y="0"/>
                </a:lnTo>
                <a:lnTo>
                  <a:pt x="7315200" y="2477783"/>
                </a:lnTo>
                <a:lnTo>
                  <a:pt x="0" y="247778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3910963"/>
              </p:ext>
            </p:extLst>
          </p:nvPr>
        </p:nvGraphicFramePr>
        <p:xfrm>
          <a:off x="2143539" y="2302125"/>
          <a:ext cx="14063870" cy="6126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50935"/>
                <a:gridCol w="7412935"/>
              </a:tblGrid>
              <a:tr h="402613">
                <a:tc>
                  <a:txBody>
                    <a:bodyPr/>
                    <a:lstStyle/>
                    <a:p>
                      <a:pPr algn="ctr"/>
                      <a:r>
                        <a:rPr lang="ru-RU" sz="2800" b="1" i="0" u="none" strike="noStrike" baseline="0" dirty="0" smtClean="0">
                          <a:latin typeface="MyriadPro-Bold"/>
                        </a:rPr>
                        <a:t>ПМПК 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i="0" u="none" strike="noStrike" baseline="0" dirty="0" smtClean="0">
                          <a:latin typeface="MyriadPro-Bold"/>
                        </a:rPr>
                        <a:t> ІРЦ</a:t>
                      </a:r>
                      <a:endParaRPr lang="ru-RU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2000" b="1" i="1" u="none" strike="noStrike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Медичний підхід:</a:t>
                      </a:r>
                      <a:endParaRPr lang="uk-UA" sz="20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i="1" u="none" strike="noStrike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Соціальний підхід:</a:t>
                      </a:r>
                      <a:endParaRPr lang="uk-UA" sz="2000" noProof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2000" b="0" i="0" u="none" strike="noStrike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 центрі уваги – діагноз дитини</a:t>
                      </a:r>
                      <a:endParaRPr lang="uk-UA" sz="20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0" i="0" u="none" strike="noStrike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 центрі уваги – дитина та її особливі освітні потреби</a:t>
                      </a:r>
                      <a:endParaRPr lang="uk-UA" sz="2000" noProof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2000" b="0" i="0" u="none" strike="noStrike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здійснення оцінки в контексті діагнозу</a:t>
                      </a:r>
                    </a:p>
                    <a:p>
                      <a:pPr algn="ctr"/>
                      <a:r>
                        <a:rPr lang="uk-UA" sz="2000" b="0" i="0" u="none" strike="noStrike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дитини</a:t>
                      </a:r>
                      <a:endParaRPr lang="uk-UA" sz="20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0" i="0" u="none" strike="noStrike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визначення особливих освітніх потреб дитини, її сильних</a:t>
                      </a:r>
                    </a:p>
                    <a:p>
                      <a:pPr algn="ctr"/>
                      <a:r>
                        <a:rPr lang="uk-UA" sz="2000" b="0" i="0" u="none" strike="noStrike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сторін</a:t>
                      </a:r>
                      <a:endParaRPr lang="uk-UA" sz="2000" noProof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2000" b="0" i="0" u="none" strike="noStrike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надання психолого-педагогічної допомоги дитині з урахуванням Міжнародної класифікації </a:t>
                      </a:r>
                      <a:r>
                        <a:rPr lang="uk-UA" sz="2000" b="0" i="0" u="none" strike="noStrike" kern="1200" baseline="0" noProof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хвороб</a:t>
                      </a:r>
                      <a:endParaRPr lang="uk-UA" sz="20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0" i="0" u="none" strike="noStrike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надання психолого-педагогічної допомоги дитині з урахуванням Міжнародної класифікації функціонування, обмежень життєдіяльності та здоров’я</a:t>
                      </a:r>
                      <a:endParaRPr lang="uk-UA" sz="2000" noProof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2000" b="0" i="0" u="none" strike="noStrike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рекомендації батькам щодо обрання</a:t>
                      </a:r>
                    </a:p>
                    <a:p>
                      <a:pPr algn="ctr"/>
                      <a:r>
                        <a:rPr lang="uk-UA" sz="2000" b="0" i="0" u="none" strike="noStrike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тієї чи іншої форми навчання</a:t>
                      </a:r>
                      <a:endParaRPr lang="uk-UA" sz="20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0" i="0" u="none" strike="noStrike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розробка рекомендацій щодо організації інклюзивного</a:t>
                      </a:r>
                    </a:p>
                    <a:p>
                      <a:pPr algn="ctr"/>
                      <a:r>
                        <a:rPr lang="uk-UA" sz="2000" b="0" i="0" u="none" strike="noStrike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освітнього середовища та навчання дитини</a:t>
                      </a:r>
                      <a:endParaRPr lang="uk-UA" sz="2000" noProof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2000" b="0" i="0" u="none" strike="noStrike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відсутність або несистемна взаємодія</a:t>
                      </a:r>
                    </a:p>
                    <a:p>
                      <a:pPr algn="ctr"/>
                      <a:r>
                        <a:rPr lang="uk-UA" sz="2000" b="0" i="0" u="none" strike="noStrike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із закладами освіти</a:t>
                      </a:r>
                      <a:endParaRPr lang="uk-UA" sz="20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0" i="0" u="none" strike="noStrike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постійний психолого-педагогічний супровід дитини, у</a:t>
                      </a:r>
                    </a:p>
                    <a:p>
                      <a:pPr algn="ctr"/>
                      <a:r>
                        <a:rPr lang="uk-UA" sz="2000" b="0" i="0" u="none" strike="noStrike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тому числі шляхом участі фахівця ІРЦ у командах психолого-педагогічного супроводу дитини з особливими освітніми потребами.</a:t>
                      </a:r>
                      <a:endParaRPr lang="uk-UA" sz="2000" noProof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2000" b="0" i="0" u="none" strike="noStrike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відсутність ранньої та спланованої допомоги</a:t>
                      </a:r>
                      <a:endParaRPr lang="uk-UA" sz="20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0" i="0" u="none" strike="noStrike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рання допомога дитині</a:t>
                      </a:r>
                      <a:endParaRPr lang="uk-UA" sz="2000" noProof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2000" b="0" i="0" u="none" strike="noStrike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відсутність міжвідомчої співпраці,</a:t>
                      </a:r>
                    </a:p>
                    <a:p>
                      <a:pPr algn="ctr"/>
                      <a:r>
                        <a:rPr lang="uk-UA" sz="2000" b="0" i="0" u="none" strike="noStrike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взаємодії з батьками дитини з ООП</a:t>
                      </a:r>
                      <a:endParaRPr lang="uk-UA" sz="20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0" i="0" u="none" strike="noStrike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налагодження міжвідомчої співпраці, взаємодія з батьками як з ключовими партнерами розвитку дитини з ООП</a:t>
                      </a:r>
                      <a:endParaRPr lang="uk-UA" sz="2000" noProof="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716448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3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5702946" y="8800282"/>
            <a:ext cx="6882108" cy="4648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79"/>
              </a:lnSpc>
            </a:pPr>
            <a:r>
              <a:rPr lang="en-US" sz="2700" dirty="0">
                <a:solidFill>
                  <a:srgbClr val="000000"/>
                </a:solidFill>
                <a:latin typeface="Alatsi"/>
                <a:ea typeface="Alatsi"/>
                <a:cs typeface="Alatsi"/>
                <a:sym typeface="Alatsi"/>
              </a:rPr>
              <a:t>Economics and Law College </a:t>
            </a:r>
            <a:r>
              <a:rPr lang="en-US" sz="2700" dirty="0" smtClean="0">
                <a:solidFill>
                  <a:srgbClr val="000000"/>
                </a:solidFill>
                <a:latin typeface="Alatsi"/>
                <a:ea typeface="Alatsi"/>
                <a:cs typeface="Alatsi"/>
                <a:sym typeface="Alatsi"/>
              </a:rPr>
              <a:t>ZNU</a:t>
            </a:r>
            <a:endParaRPr lang="en-US" sz="2700" dirty="0">
              <a:solidFill>
                <a:srgbClr val="000000"/>
              </a:solidFill>
              <a:latin typeface="Alatsi"/>
              <a:ea typeface="Alatsi"/>
              <a:cs typeface="Alatsi"/>
              <a:sym typeface="Alatsi"/>
            </a:endParaRPr>
          </a:p>
        </p:txBody>
      </p:sp>
      <p:sp>
        <p:nvSpPr>
          <p:cNvPr id="4" name="AutoShape 4"/>
          <p:cNvSpPr/>
          <p:nvPr/>
        </p:nvSpPr>
        <p:spPr>
          <a:xfrm>
            <a:off x="0" y="9061267"/>
            <a:ext cx="6610754" cy="0"/>
          </a:xfrm>
          <a:prstGeom prst="line">
            <a:avLst/>
          </a:prstGeom>
          <a:ln w="114300" cap="flat">
            <a:solidFill>
              <a:srgbClr val="9FC3D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" name="Freeform 5"/>
          <p:cNvSpPr/>
          <p:nvPr/>
        </p:nvSpPr>
        <p:spPr>
          <a:xfrm>
            <a:off x="13764167" y="6208199"/>
            <a:ext cx="7315200" cy="2477783"/>
          </a:xfrm>
          <a:custGeom>
            <a:avLst/>
            <a:gdLst/>
            <a:ahLst/>
            <a:cxnLst/>
            <a:rect l="l" t="t" r="r" b="b"/>
            <a:pathLst>
              <a:path w="7315200" h="2477783">
                <a:moveTo>
                  <a:pt x="0" y="0"/>
                </a:moveTo>
                <a:lnTo>
                  <a:pt x="7315200" y="0"/>
                </a:lnTo>
                <a:lnTo>
                  <a:pt x="7315200" y="2477783"/>
                </a:lnTo>
                <a:lnTo>
                  <a:pt x="0" y="247778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AutoShape 6"/>
          <p:cNvSpPr/>
          <p:nvPr/>
        </p:nvSpPr>
        <p:spPr>
          <a:xfrm>
            <a:off x="11582399" y="9061267"/>
            <a:ext cx="6953033" cy="19050"/>
          </a:xfrm>
          <a:prstGeom prst="line">
            <a:avLst/>
          </a:prstGeom>
          <a:ln w="114300" cap="flat">
            <a:solidFill>
              <a:srgbClr val="9FC3D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" name="TextBox 7"/>
          <p:cNvSpPr txBox="1"/>
          <p:nvPr/>
        </p:nvSpPr>
        <p:spPr>
          <a:xfrm>
            <a:off x="2209800" y="1465313"/>
            <a:ext cx="13180039" cy="11079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latsi"/>
                <a:cs typeface="Times New Roman" panose="02020603050405020304" pitchFamily="18" charset="0"/>
                <a:sym typeface="Alatsi"/>
              </a:rPr>
              <a:t>Умови для створення </a:t>
            </a:r>
            <a:r>
              <a:rPr lang="uk-UA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latsi"/>
                <a:cs typeface="Times New Roman" panose="02020603050405020304" pitchFamily="18" charset="0"/>
                <a:sym typeface="Alatsi"/>
              </a:rPr>
              <a:t>інклюзивно</a:t>
            </a:r>
            <a:r>
              <a:rPr lang="uk-UA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latsi"/>
                <a:cs typeface="Times New Roman" panose="02020603050405020304" pitchFamily="18" charset="0"/>
                <a:sym typeface="Alatsi"/>
              </a:rPr>
              <a:t>-ресурсних центрів у територіальних громадах</a:t>
            </a: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uk-UA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latsi"/>
                <a:cs typeface="Times New Roman" panose="02020603050405020304" pitchFamily="18" charset="0"/>
                <a:sym typeface="Alatsi"/>
              </a:rPr>
              <a:t>  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Alatsi"/>
              <a:cs typeface="Times New Roman" panose="02020603050405020304" pitchFamily="18" charset="0"/>
              <a:sym typeface="Alatsi"/>
            </a:endParaRPr>
          </a:p>
        </p:txBody>
      </p:sp>
      <p:grpSp>
        <p:nvGrpSpPr>
          <p:cNvPr id="8" name="Group 8"/>
          <p:cNvGrpSpPr/>
          <p:nvPr/>
        </p:nvGrpSpPr>
        <p:grpSpPr>
          <a:xfrm>
            <a:off x="15859155" y="0"/>
            <a:ext cx="1562612" cy="1673225"/>
            <a:chOff x="0" y="0"/>
            <a:chExt cx="2083482" cy="2230967"/>
          </a:xfrm>
        </p:grpSpPr>
        <p:grpSp>
          <p:nvGrpSpPr>
            <p:cNvPr id="9" name="Group 9"/>
            <p:cNvGrpSpPr/>
            <p:nvPr/>
          </p:nvGrpSpPr>
          <p:grpSpPr>
            <a:xfrm>
              <a:off x="75599" y="0"/>
              <a:ext cx="1932284" cy="2230967"/>
              <a:chOff x="0" y="0"/>
              <a:chExt cx="703982" cy="81280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703982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703982" h="812800">
                    <a:moveTo>
                      <a:pt x="234787" y="793731"/>
                    </a:moveTo>
                    <a:cubicBezTo>
                      <a:pt x="270879" y="805245"/>
                      <a:pt x="311910" y="812800"/>
                      <a:pt x="352180" y="812800"/>
                    </a:cubicBezTo>
                    <a:cubicBezTo>
                      <a:pt x="392452" y="812800"/>
                      <a:pt x="431204" y="806323"/>
                      <a:pt x="466915" y="794809"/>
                    </a:cubicBezTo>
                    <a:cubicBezTo>
                      <a:pt x="467675" y="794450"/>
                      <a:pt x="468435" y="794450"/>
                      <a:pt x="469194" y="794090"/>
                    </a:cubicBezTo>
                    <a:cubicBezTo>
                      <a:pt x="603304" y="748035"/>
                      <a:pt x="702082" y="626421"/>
                      <a:pt x="703982" y="484298"/>
                    </a:cubicBezTo>
                    <a:lnTo>
                      <a:pt x="703982" y="0"/>
                    </a:lnTo>
                    <a:lnTo>
                      <a:pt x="0" y="0"/>
                    </a:lnTo>
                    <a:lnTo>
                      <a:pt x="0" y="483939"/>
                    </a:lnTo>
                    <a:cubicBezTo>
                      <a:pt x="1900" y="627140"/>
                      <a:pt x="99158" y="748755"/>
                      <a:pt x="234787" y="793731"/>
                    </a:cubicBezTo>
                    <a:close/>
                  </a:path>
                </a:pathLst>
              </a:custGeom>
              <a:solidFill>
                <a:srgbClr val="9FC3D0"/>
              </a:solidFill>
            </p:spPr>
          </p:sp>
          <p:sp>
            <p:nvSpPr>
              <p:cNvPr id="11" name="TextBox 11"/>
              <p:cNvSpPr txBox="1"/>
              <p:nvPr/>
            </p:nvSpPr>
            <p:spPr>
              <a:xfrm>
                <a:off x="0" y="-47625"/>
                <a:ext cx="703982" cy="7334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12" name="TextBox 12"/>
            <p:cNvSpPr txBox="1"/>
            <p:nvPr/>
          </p:nvSpPr>
          <p:spPr>
            <a:xfrm>
              <a:off x="0" y="437582"/>
              <a:ext cx="2083482" cy="124150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805"/>
                </a:lnSpc>
              </a:pPr>
              <a:r>
                <a:rPr lang="uk-UA" sz="5575" dirty="0" smtClean="0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3</a:t>
              </a:r>
              <a:endParaRPr lang="en-US" sz="5575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endParaRPr>
            </a:p>
          </p:txBody>
        </p:sp>
      </p:grpSp>
      <p:sp>
        <p:nvSpPr>
          <p:cNvPr id="13" name="Freeform 13"/>
          <p:cNvSpPr/>
          <p:nvPr/>
        </p:nvSpPr>
        <p:spPr>
          <a:xfrm>
            <a:off x="-2627572" y="-733336"/>
            <a:ext cx="7315200" cy="2477783"/>
          </a:xfrm>
          <a:custGeom>
            <a:avLst/>
            <a:gdLst/>
            <a:ahLst/>
            <a:cxnLst/>
            <a:rect l="l" t="t" r="r" b="b"/>
            <a:pathLst>
              <a:path w="7315200" h="2477783">
                <a:moveTo>
                  <a:pt x="0" y="0"/>
                </a:moveTo>
                <a:lnTo>
                  <a:pt x="7315200" y="0"/>
                </a:lnTo>
                <a:lnTo>
                  <a:pt x="7315200" y="2477783"/>
                </a:lnTo>
                <a:lnTo>
                  <a:pt x="0" y="247778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2" name="TextBox 1"/>
          <p:cNvSpPr txBox="1"/>
          <p:nvPr/>
        </p:nvSpPr>
        <p:spPr>
          <a:xfrm>
            <a:off x="685800" y="2740148"/>
            <a:ext cx="10668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uk-UA" sz="2400" b="1" dirty="0" smtClean="0">
                <a:solidFill>
                  <a:srgbClr val="FF0000"/>
                </a:solidFill>
              </a:rPr>
              <a:t>Створення ІРЦ </a:t>
            </a:r>
            <a:r>
              <a:rPr lang="uk-UA" sz="2400" dirty="0" smtClean="0"/>
              <a:t>передбачено в об’єднаних територіальних громадах (районах), містах, районах у містах шляхом реорганізації психолого-медико-педагогічних консультацій;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uk-UA" sz="2400" dirty="0" smtClean="0"/>
              <a:t>Засновниками ІРЦ є </a:t>
            </a:r>
            <a:r>
              <a:rPr lang="uk-UA" sz="2400" b="1" dirty="0" smtClean="0">
                <a:solidFill>
                  <a:srgbClr val="FF0000"/>
                </a:solidFill>
              </a:rPr>
              <a:t>представницькі органи місцевого самоврядування </a:t>
            </a:r>
            <a:r>
              <a:rPr lang="uk-UA" sz="2400" dirty="0" smtClean="0"/>
              <a:t>об’єднаних територіальних громад, районні, міські, районні у містах (у разі їх утворення) ради;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uk-UA" sz="2400" dirty="0" smtClean="0"/>
              <a:t>ІРЦ утворюються з розрахунку один центр не більш як </a:t>
            </a:r>
            <a:r>
              <a:rPr lang="uk-UA" sz="2400" b="1" dirty="0" smtClean="0">
                <a:solidFill>
                  <a:srgbClr val="FF0000"/>
                </a:solidFill>
              </a:rPr>
              <a:t>на 7 тис. дітей</a:t>
            </a:r>
            <a:r>
              <a:rPr lang="uk-UA" sz="2400" dirty="0" smtClean="0"/>
              <a:t>, які проживають на території об’єднаної територіальної громади (району), та не більш як на </a:t>
            </a:r>
            <a:r>
              <a:rPr lang="uk-UA" sz="2400" b="1" dirty="0" smtClean="0">
                <a:solidFill>
                  <a:srgbClr val="FF0000"/>
                </a:solidFill>
              </a:rPr>
              <a:t>12 тис. дітей</a:t>
            </a:r>
            <a:r>
              <a:rPr lang="uk-UA" sz="2400" dirty="0" smtClean="0"/>
              <a:t>, які проживають у місті (районі міста).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uk-UA" sz="2400" dirty="0" smtClean="0"/>
              <a:t>У разі, коли кількість дітей, які проживають на території об’єднаної територіальної громади (району) або у місті (районі міста) перевищує відповідно 7 тис. та 12 тис., ІРЦ додатково залучає необхідних фахівців залежно від кількості виявлених дітей, які потребують психолого-педагогічного супроводу та надання психолого-педагогічних, корекційно-</a:t>
            </a:r>
            <a:r>
              <a:rPr lang="uk-UA" sz="2400" dirty="0" err="1" smtClean="0"/>
              <a:t>розвиткових</a:t>
            </a:r>
            <a:r>
              <a:rPr lang="uk-UA" sz="2400" dirty="0" smtClean="0"/>
              <a:t> послуг.</a:t>
            </a:r>
            <a:endParaRPr lang="uk-UA" sz="2400" dirty="0"/>
          </a:p>
        </p:txBody>
      </p:sp>
      <p:pic>
        <p:nvPicPr>
          <p:cNvPr id="3074" name="Picture 2" descr="Вараська територіальна громада у п'ятірці кращих на Рівненщині –  Володимирець.Сity: Вісник Полісс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9147" y="2761821"/>
            <a:ext cx="6444447" cy="3598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27915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3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5702946" y="8800282"/>
            <a:ext cx="6882108" cy="4648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79"/>
              </a:lnSpc>
            </a:pPr>
            <a:r>
              <a:rPr lang="en-US" sz="2700" dirty="0">
                <a:solidFill>
                  <a:srgbClr val="000000"/>
                </a:solidFill>
                <a:latin typeface="Alatsi"/>
                <a:ea typeface="Alatsi"/>
                <a:cs typeface="Alatsi"/>
                <a:sym typeface="Alatsi"/>
              </a:rPr>
              <a:t>Economics and Law College </a:t>
            </a:r>
            <a:r>
              <a:rPr lang="en-US" sz="2700" dirty="0" smtClean="0">
                <a:solidFill>
                  <a:srgbClr val="000000"/>
                </a:solidFill>
                <a:latin typeface="Alatsi"/>
                <a:ea typeface="Alatsi"/>
                <a:cs typeface="Alatsi"/>
                <a:sym typeface="Alatsi"/>
              </a:rPr>
              <a:t>ZNU</a:t>
            </a:r>
            <a:endParaRPr lang="en-US" sz="2700" dirty="0">
              <a:solidFill>
                <a:srgbClr val="000000"/>
              </a:solidFill>
              <a:latin typeface="Alatsi"/>
              <a:ea typeface="Alatsi"/>
              <a:cs typeface="Alatsi"/>
              <a:sym typeface="Alatsi"/>
            </a:endParaRPr>
          </a:p>
        </p:txBody>
      </p:sp>
      <p:sp>
        <p:nvSpPr>
          <p:cNvPr id="4" name="AutoShape 4"/>
          <p:cNvSpPr/>
          <p:nvPr/>
        </p:nvSpPr>
        <p:spPr>
          <a:xfrm>
            <a:off x="0" y="9061267"/>
            <a:ext cx="6610754" cy="0"/>
          </a:xfrm>
          <a:prstGeom prst="line">
            <a:avLst/>
          </a:prstGeom>
          <a:ln w="114300" cap="flat">
            <a:solidFill>
              <a:srgbClr val="9FC3D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" name="Freeform 5"/>
          <p:cNvSpPr/>
          <p:nvPr/>
        </p:nvSpPr>
        <p:spPr>
          <a:xfrm>
            <a:off x="13764167" y="6208199"/>
            <a:ext cx="7315200" cy="2477783"/>
          </a:xfrm>
          <a:custGeom>
            <a:avLst/>
            <a:gdLst/>
            <a:ahLst/>
            <a:cxnLst/>
            <a:rect l="l" t="t" r="r" b="b"/>
            <a:pathLst>
              <a:path w="7315200" h="2477783">
                <a:moveTo>
                  <a:pt x="0" y="0"/>
                </a:moveTo>
                <a:lnTo>
                  <a:pt x="7315200" y="0"/>
                </a:lnTo>
                <a:lnTo>
                  <a:pt x="7315200" y="2477783"/>
                </a:lnTo>
                <a:lnTo>
                  <a:pt x="0" y="247778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AutoShape 6"/>
          <p:cNvSpPr/>
          <p:nvPr/>
        </p:nvSpPr>
        <p:spPr>
          <a:xfrm>
            <a:off x="11582399" y="9061267"/>
            <a:ext cx="6953033" cy="19050"/>
          </a:xfrm>
          <a:prstGeom prst="line">
            <a:avLst/>
          </a:prstGeom>
          <a:ln w="114300" cap="flat">
            <a:solidFill>
              <a:srgbClr val="9FC3D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8" name="Group 8"/>
          <p:cNvGrpSpPr/>
          <p:nvPr/>
        </p:nvGrpSpPr>
        <p:grpSpPr>
          <a:xfrm>
            <a:off x="15859155" y="0"/>
            <a:ext cx="1562612" cy="1673225"/>
            <a:chOff x="0" y="0"/>
            <a:chExt cx="2083482" cy="2230967"/>
          </a:xfrm>
        </p:grpSpPr>
        <p:grpSp>
          <p:nvGrpSpPr>
            <p:cNvPr id="9" name="Group 9"/>
            <p:cNvGrpSpPr/>
            <p:nvPr/>
          </p:nvGrpSpPr>
          <p:grpSpPr>
            <a:xfrm>
              <a:off x="75599" y="0"/>
              <a:ext cx="1932284" cy="2230967"/>
              <a:chOff x="0" y="0"/>
              <a:chExt cx="703982" cy="81280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703982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703982" h="812800">
                    <a:moveTo>
                      <a:pt x="234787" y="793731"/>
                    </a:moveTo>
                    <a:cubicBezTo>
                      <a:pt x="270879" y="805245"/>
                      <a:pt x="311910" y="812800"/>
                      <a:pt x="352180" y="812800"/>
                    </a:cubicBezTo>
                    <a:cubicBezTo>
                      <a:pt x="392452" y="812800"/>
                      <a:pt x="431204" y="806323"/>
                      <a:pt x="466915" y="794809"/>
                    </a:cubicBezTo>
                    <a:cubicBezTo>
                      <a:pt x="467675" y="794450"/>
                      <a:pt x="468435" y="794450"/>
                      <a:pt x="469194" y="794090"/>
                    </a:cubicBezTo>
                    <a:cubicBezTo>
                      <a:pt x="603304" y="748035"/>
                      <a:pt x="702082" y="626421"/>
                      <a:pt x="703982" y="484298"/>
                    </a:cubicBezTo>
                    <a:lnTo>
                      <a:pt x="703982" y="0"/>
                    </a:lnTo>
                    <a:lnTo>
                      <a:pt x="0" y="0"/>
                    </a:lnTo>
                    <a:lnTo>
                      <a:pt x="0" y="483939"/>
                    </a:lnTo>
                    <a:cubicBezTo>
                      <a:pt x="1900" y="627140"/>
                      <a:pt x="99158" y="748755"/>
                      <a:pt x="234787" y="793731"/>
                    </a:cubicBezTo>
                    <a:close/>
                  </a:path>
                </a:pathLst>
              </a:custGeom>
              <a:solidFill>
                <a:srgbClr val="9FC3D0"/>
              </a:solidFill>
            </p:spPr>
          </p:sp>
          <p:sp>
            <p:nvSpPr>
              <p:cNvPr id="11" name="TextBox 11"/>
              <p:cNvSpPr txBox="1"/>
              <p:nvPr/>
            </p:nvSpPr>
            <p:spPr>
              <a:xfrm>
                <a:off x="0" y="-47625"/>
                <a:ext cx="703982" cy="7334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12" name="TextBox 12"/>
            <p:cNvSpPr txBox="1"/>
            <p:nvPr/>
          </p:nvSpPr>
          <p:spPr>
            <a:xfrm>
              <a:off x="0" y="437582"/>
              <a:ext cx="2083482" cy="124150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805"/>
                </a:lnSpc>
              </a:pPr>
              <a:r>
                <a:rPr lang="uk-UA" sz="5575" dirty="0" smtClean="0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4</a:t>
              </a:r>
              <a:endParaRPr lang="en-US" sz="5575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endParaRPr>
            </a:p>
          </p:txBody>
        </p:sp>
      </p:grpSp>
      <p:sp>
        <p:nvSpPr>
          <p:cNvPr id="13" name="Freeform 13"/>
          <p:cNvSpPr/>
          <p:nvPr/>
        </p:nvSpPr>
        <p:spPr>
          <a:xfrm>
            <a:off x="-2627572" y="-733336"/>
            <a:ext cx="7315200" cy="2477783"/>
          </a:xfrm>
          <a:custGeom>
            <a:avLst/>
            <a:gdLst/>
            <a:ahLst/>
            <a:cxnLst/>
            <a:rect l="l" t="t" r="r" b="b"/>
            <a:pathLst>
              <a:path w="7315200" h="2477783">
                <a:moveTo>
                  <a:pt x="0" y="0"/>
                </a:moveTo>
                <a:lnTo>
                  <a:pt x="7315200" y="0"/>
                </a:lnTo>
                <a:lnTo>
                  <a:pt x="7315200" y="2477783"/>
                </a:lnTo>
                <a:lnTo>
                  <a:pt x="0" y="247778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4" name="Прямоугольник 13"/>
          <p:cNvSpPr/>
          <p:nvPr/>
        </p:nvSpPr>
        <p:spPr>
          <a:xfrm>
            <a:off x="5118652" y="513446"/>
            <a:ext cx="9067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b="1" dirty="0" smtClean="0">
                <a:solidFill>
                  <a:srgbClr val="FF0000"/>
                </a:solidFill>
                <a:latin typeface="MyriadPro-Bold"/>
              </a:rPr>
              <a:t>Схема управління діяльністю ІРЦ</a:t>
            </a:r>
            <a:endParaRPr lang="uk-UA" sz="3600" dirty="0">
              <a:solidFill>
                <a:srgbClr val="FF0000"/>
              </a:solidFill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8954" y="1153383"/>
            <a:ext cx="13030200" cy="770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3282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3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5702946" y="8800282"/>
            <a:ext cx="6882108" cy="4648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79"/>
              </a:lnSpc>
            </a:pPr>
            <a:r>
              <a:rPr lang="en-US" sz="2700" dirty="0">
                <a:solidFill>
                  <a:srgbClr val="000000"/>
                </a:solidFill>
                <a:latin typeface="Alatsi"/>
                <a:ea typeface="Alatsi"/>
                <a:cs typeface="Alatsi"/>
                <a:sym typeface="Alatsi"/>
              </a:rPr>
              <a:t>Economics and Law College </a:t>
            </a:r>
            <a:r>
              <a:rPr lang="en-US" sz="2700" dirty="0" smtClean="0">
                <a:solidFill>
                  <a:srgbClr val="000000"/>
                </a:solidFill>
                <a:latin typeface="Alatsi"/>
                <a:ea typeface="Alatsi"/>
                <a:cs typeface="Alatsi"/>
                <a:sym typeface="Alatsi"/>
              </a:rPr>
              <a:t>ZNU</a:t>
            </a:r>
            <a:endParaRPr lang="en-US" sz="2700" dirty="0">
              <a:solidFill>
                <a:srgbClr val="000000"/>
              </a:solidFill>
              <a:latin typeface="Alatsi"/>
              <a:ea typeface="Alatsi"/>
              <a:cs typeface="Alatsi"/>
              <a:sym typeface="Alatsi"/>
            </a:endParaRPr>
          </a:p>
        </p:txBody>
      </p:sp>
      <p:sp>
        <p:nvSpPr>
          <p:cNvPr id="4" name="AutoShape 4"/>
          <p:cNvSpPr/>
          <p:nvPr/>
        </p:nvSpPr>
        <p:spPr>
          <a:xfrm>
            <a:off x="0" y="9061267"/>
            <a:ext cx="6610754" cy="0"/>
          </a:xfrm>
          <a:prstGeom prst="line">
            <a:avLst/>
          </a:prstGeom>
          <a:ln w="114300" cap="flat">
            <a:solidFill>
              <a:srgbClr val="9FC3D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" name="Freeform 5"/>
          <p:cNvSpPr/>
          <p:nvPr/>
        </p:nvSpPr>
        <p:spPr>
          <a:xfrm>
            <a:off x="13764167" y="6208199"/>
            <a:ext cx="7315200" cy="2477783"/>
          </a:xfrm>
          <a:custGeom>
            <a:avLst/>
            <a:gdLst/>
            <a:ahLst/>
            <a:cxnLst/>
            <a:rect l="l" t="t" r="r" b="b"/>
            <a:pathLst>
              <a:path w="7315200" h="2477783">
                <a:moveTo>
                  <a:pt x="0" y="0"/>
                </a:moveTo>
                <a:lnTo>
                  <a:pt x="7315200" y="0"/>
                </a:lnTo>
                <a:lnTo>
                  <a:pt x="7315200" y="2477783"/>
                </a:lnTo>
                <a:lnTo>
                  <a:pt x="0" y="247778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AutoShape 6"/>
          <p:cNvSpPr/>
          <p:nvPr/>
        </p:nvSpPr>
        <p:spPr>
          <a:xfrm>
            <a:off x="11582399" y="9061267"/>
            <a:ext cx="6953033" cy="19050"/>
          </a:xfrm>
          <a:prstGeom prst="line">
            <a:avLst/>
          </a:prstGeom>
          <a:ln w="114300" cap="flat">
            <a:solidFill>
              <a:srgbClr val="9FC3D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8" name="Group 8"/>
          <p:cNvGrpSpPr/>
          <p:nvPr/>
        </p:nvGrpSpPr>
        <p:grpSpPr>
          <a:xfrm>
            <a:off x="15859155" y="0"/>
            <a:ext cx="1562612" cy="1673225"/>
            <a:chOff x="0" y="0"/>
            <a:chExt cx="2083482" cy="2230967"/>
          </a:xfrm>
        </p:grpSpPr>
        <p:grpSp>
          <p:nvGrpSpPr>
            <p:cNvPr id="9" name="Group 9"/>
            <p:cNvGrpSpPr/>
            <p:nvPr/>
          </p:nvGrpSpPr>
          <p:grpSpPr>
            <a:xfrm>
              <a:off x="75599" y="0"/>
              <a:ext cx="1932284" cy="2230967"/>
              <a:chOff x="0" y="0"/>
              <a:chExt cx="703982" cy="81280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703982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703982" h="812800">
                    <a:moveTo>
                      <a:pt x="234787" y="793731"/>
                    </a:moveTo>
                    <a:cubicBezTo>
                      <a:pt x="270879" y="805245"/>
                      <a:pt x="311910" y="812800"/>
                      <a:pt x="352180" y="812800"/>
                    </a:cubicBezTo>
                    <a:cubicBezTo>
                      <a:pt x="392452" y="812800"/>
                      <a:pt x="431204" y="806323"/>
                      <a:pt x="466915" y="794809"/>
                    </a:cubicBezTo>
                    <a:cubicBezTo>
                      <a:pt x="467675" y="794450"/>
                      <a:pt x="468435" y="794450"/>
                      <a:pt x="469194" y="794090"/>
                    </a:cubicBezTo>
                    <a:cubicBezTo>
                      <a:pt x="603304" y="748035"/>
                      <a:pt x="702082" y="626421"/>
                      <a:pt x="703982" y="484298"/>
                    </a:cubicBezTo>
                    <a:lnTo>
                      <a:pt x="703982" y="0"/>
                    </a:lnTo>
                    <a:lnTo>
                      <a:pt x="0" y="0"/>
                    </a:lnTo>
                    <a:lnTo>
                      <a:pt x="0" y="483939"/>
                    </a:lnTo>
                    <a:cubicBezTo>
                      <a:pt x="1900" y="627140"/>
                      <a:pt x="99158" y="748755"/>
                      <a:pt x="234787" y="793731"/>
                    </a:cubicBezTo>
                    <a:close/>
                  </a:path>
                </a:pathLst>
              </a:custGeom>
              <a:solidFill>
                <a:srgbClr val="9FC3D0"/>
              </a:solidFill>
            </p:spPr>
          </p:sp>
          <p:sp>
            <p:nvSpPr>
              <p:cNvPr id="11" name="TextBox 11"/>
              <p:cNvSpPr txBox="1"/>
              <p:nvPr/>
            </p:nvSpPr>
            <p:spPr>
              <a:xfrm>
                <a:off x="0" y="-47625"/>
                <a:ext cx="703982" cy="7334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12" name="TextBox 12"/>
            <p:cNvSpPr txBox="1"/>
            <p:nvPr/>
          </p:nvSpPr>
          <p:spPr>
            <a:xfrm>
              <a:off x="0" y="437582"/>
              <a:ext cx="2083482" cy="124150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805"/>
                </a:lnSpc>
              </a:pPr>
              <a:r>
                <a:rPr lang="uk-UA" sz="5575" dirty="0" smtClean="0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5</a:t>
              </a:r>
              <a:endParaRPr lang="en-US" sz="5575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endParaRPr>
            </a:p>
          </p:txBody>
        </p:sp>
      </p:grpSp>
      <p:sp>
        <p:nvSpPr>
          <p:cNvPr id="13" name="Freeform 13"/>
          <p:cNvSpPr/>
          <p:nvPr/>
        </p:nvSpPr>
        <p:spPr>
          <a:xfrm>
            <a:off x="-2627572" y="-733336"/>
            <a:ext cx="7315200" cy="2477783"/>
          </a:xfrm>
          <a:custGeom>
            <a:avLst/>
            <a:gdLst/>
            <a:ahLst/>
            <a:cxnLst/>
            <a:rect l="l" t="t" r="r" b="b"/>
            <a:pathLst>
              <a:path w="7315200" h="2477783">
                <a:moveTo>
                  <a:pt x="0" y="0"/>
                </a:moveTo>
                <a:lnTo>
                  <a:pt x="7315200" y="0"/>
                </a:lnTo>
                <a:lnTo>
                  <a:pt x="7315200" y="2477783"/>
                </a:lnTo>
                <a:lnTo>
                  <a:pt x="0" y="247778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4" name="Прямоугольник 13"/>
          <p:cNvSpPr/>
          <p:nvPr/>
        </p:nvSpPr>
        <p:spPr>
          <a:xfrm>
            <a:off x="5118652" y="513446"/>
            <a:ext cx="9067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FF0000"/>
                </a:solidFill>
              </a:rPr>
              <a:t>Функції та завдання ІРЦ</a:t>
            </a:r>
            <a:endParaRPr lang="uk-UA" sz="3600" dirty="0">
              <a:solidFill>
                <a:srgbClr val="FF0000"/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7014806"/>
              </p:ext>
            </p:extLst>
          </p:nvPr>
        </p:nvGraphicFramePr>
        <p:xfrm>
          <a:off x="2347857" y="1145993"/>
          <a:ext cx="13592286" cy="7711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71943"/>
                <a:gridCol w="992034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2800" dirty="0" smtClean="0"/>
                        <a:t>Функції: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dirty="0" smtClean="0"/>
                        <a:t>Завдання:</a:t>
                      </a:r>
                      <a:endParaRPr lang="ru-RU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2200" b="1" i="0" u="none" strike="noStrike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Експертно-діагностична</a:t>
                      </a:r>
                      <a:endParaRPr lang="uk-UA" sz="22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indent="-342900" algn="ctr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uk-UA" sz="2200" b="0" i="1" u="none" strike="noStrike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проведення комплексної оцінки з метою визначення особливих освітніх потреб дитини;</a:t>
                      </a:r>
                    </a:p>
                    <a:p>
                      <a:pPr marL="342900" indent="-342900" algn="ctr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uk-UA" sz="2200" b="0" i="1" u="none" strike="noStrike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підготовка висновку та розроблення рекомендацій щодо освітньої програми.</a:t>
                      </a:r>
                      <a:endParaRPr lang="uk-UA" sz="2200" b="0" i="1" u="none" strike="noStrike" kern="1200" baseline="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2200" b="1" i="0" u="none" strike="noStrike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Інформаційно-аналітична</a:t>
                      </a:r>
                      <a:endParaRPr lang="uk-UA" sz="22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indent="-342900" algn="ctr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uk-UA" sz="2200" b="0" i="1" u="none" strike="noStrike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ведення реєстрів, підготовка звітної інформації про результати діяльності ІРЦ, формування планів, графіків та ведення журналів.</a:t>
                      </a:r>
                      <a:endParaRPr lang="uk-UA" sz="2200" b="0" i="1" u="none" strike="noStrike" kern="1200" baseline="0" noProof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2200" b="1" i="0" u="none" strike="noStrike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Організаційна</a:t>
                      </a:r>
                      <a:endParaRPr lang="uk-UA" sz="22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indent="-342900" algn="ctr">
                        <a:buFont typeface="Arial" panose="020B0604020202020204" pitchFamily="34" charset="0"/>
                        <a:buChar char="•"/>
                      </a:pPr>
                      <a:r>
                        <a:rPr lang="uk-UA" sz="2200" b="0" i="1" u="none" strike="noStrike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ведення діловодства </a:t>
                      </a:r>
                      <a:r>
                        <a:rPr lang="uk-UA" sz="2200" b="0" i="0" u="none" strike="noStrike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ІРЦ як окремої юридичної особи;</a:t>
                      </a:r>
                    </a:p>
                    <a:p>
                      <a:pPr marL="342900" indent="-342900" algn="ctr">
                        <a:buFont typeface="Arial" panose="020B0604020202020204" pitchFamily="34" charset="0"/>
                        <a:buChar char="•"/>
                      </a:pPr>
                      <a:r>
                        <a:rPr lang="uk-UA" sz="2200" b="0" i="1" u="none" strike="noStrike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взаємодія </a:t>
                      </a:r>
                      <a:r>
                        <a:rPr lang="uk-UA" sz="2200" b="0" i="0" u="none" strike="noStrike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 місцевими органами виконавчої влади, органами місцевого </a:t>
                      </a:r>
                      <a:r>
                        <a:rPr lang="uk-UA" sz="2200" b="0" i="0" u="none" strike="noStrike" kern="1200" baseline="0" noProof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самоврядуваннята</a:t>
                      </a:r>
                      <a:r>
                        <a:rPr lang="uk-UA" sz="2200" b="0" i="0" u="none" strike="noStrike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їх установами.</a:t>
                      </a:r>
                      <a:endParaRPr lang="uk-UA" sz="2200" noProof="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2200" b="1" i="0" u="none" strike="noStrike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Методична</a:t>
                      </a:r>
                      <a:endParaRPr lang="uk-UA" sz="22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indent="-342900" algn="ctr">
                        <a:buFont typeface="Arial" panose="020B0604020202020204" pitchFamily="34" charset="0"/>
                        <a:buChar char="•"/>
                      </a:pPr>
                      <a:r>
                        <a:rPr lang="uk-UA" sz="2200" b="0" i="0" u="none" strike="noStrike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надання </a:t>
                      </a:r>
                      <a:r>
                        <a:rPr lang="uk-UA" sz="2200" b="0" i="1" u="none" strike="noStrike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методичної допомоги </a:t>
                      </a:r>
                      <a:r>
                        <a:rPr lang="uk-UA" sz="2200" b="0" i="0" u="none" strike="noStrike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щодо організації освітнього простору</a:t>
                      </a:r>
                      <a:endParaRPr lang="uk-UA" sz="2200" b="0" noProof="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2200" b="1" i="0" u="none" strike="noStrike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Консультативна</a:t>
                      </a:r>
                      <a:endParaRPr lang="uk-UA" sz="22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indent="-342900" algn="ctr">
                        <a:buFont typeface="Arial" panose="020B0604020202020204" pitchFamily="34" charset="0"/>
                        <a:buChar char="•"/>
                      </a:pPr>
                      <a:r>
                        <a:rPr lang="uk-UA" sz="2200" b="0" i="1" u="none" strike="noStrike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надання консультативно-психологічної допомоги </a:t>
                      </a:r>
                      <a:r>
                        <a:rPr lang="uk-UA" sz="2200" b="0" i="0" u="none" strike="noStrike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та проведення бесід з батьками</a:t>
                      </a:r>
                      <a:endParaRPr lang="uk-UA" sz="2200" b="0" noProof="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2200" b="1" noProof="0" dirty="0" smtClean="0"/>
                        <a:t>Обслуговуюча</a:t>
                      </a:r>
                      <a:endParaRPr lang="uk-UA" sz="2200" b="1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indent="-342900" algn="ctr">
                        <a:buFont typeface="Arial" panose="020B0604020202020204" pitchFamily="34" charset="0"/>
                        <a:buChar char="•"/>
                      </a:pPr>
                      <a:r>
                        <a:rPr lang="uk-UA" sz="2200" b="0" i="1" u="none" strike="noStrike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надання психолого-педагогічних, корекційно-</a:t>
                      </a:r>
                      <a:r>
                        <a:rPr lang="uk-UA" sz="2200" b="0" i="1" u="none" strike="noStrike" kern="1200" baseline="0" noProof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розвиткових</a:t>
                      </a:r>
                      <a:r>
                        <a:rPr lang="uk-UA" sz="2200" b="0" i="1" u="none" strike="noStrike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послуг </a:t>
                      </a:r>
                      <a:r>
                        <a:rPr lang="uk-UA" sz="2200" b="0" i="0" u="none" strike="noStrike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дітям з ООП шляхом проведення індивідуальних та групових занять</a:t>
                      </a:r>
                      <a:endParaRPr lang="uk-UA" sz="2200" b="0" noProof="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2200" b="1" i="0" u="none" strike="noStrike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Психолого-педагогічний</a:t>
                      </a:r>
                    </a:p>
                    <a:p>
                      <a:pPr algn="ctr"/>
                      <a:r>
                        <a:rPr lang="uk-UA" sz="2200" b="1" i="0" u="none" strike="noStrike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супровід</a:t>
                      </a:r>
                      <a:endParaRPr lang="uk-UA" sz="22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indent="-342900" algn="ctr">
                        <a:buFont typeface="Arial" panose="020B0604020202020204" pitchFamily="34" charset="0"/>
                        <a:buChar char="•"/>
                      </a:pPr>
                      <a:r>
                        <a:rPr lang="uk-UA" sz="2200" b="0" i="0" u="none" strike="noStrike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Психолого-педагогічний супровід</a:t>
                      </a:r>
                      <a:endParaRPr lang="uk-UA" sz="2200" b="0" noProof="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2200" b="1" i="0" u="none" strike="noStrike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Просвітницька</a:t>
                      </a:r>
                      <a:endParaRPr lang="uk-UA" sz="22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indent="-342900" algn="ctr">
                        <a:buFont typeface="Arial" panose="020B0604020202020204" pitchFamily="34" charset="0"/>
                        <a:buChar char="•"/>
                      </a:pPr>
                      <a:r>
                        <a:rPr lang="uk-UA" sz="2200" b="0" i="1" u="none" strike="noStrike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організація інформаційно-просвітницької діяльності</a:t>
                      </a:r>
                      <a:endParaRPr lang="uk-UA" sz="2200" b="0" noProof="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2200" b="1" i="0" u="none" strike="noStrike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Підвищення</a:t>
                      </a:r>
                    </a:p>
                    <a:p>
                      <a:pPr algn="ctr"/>
                      <a:r>
                        <a:rPr lang="uk-UA" sz="2200" b="1" i="0" u="none" strike="noStrike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кваліфікації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indent="-342900" algn="ctr">
                        <a:buFont typeface="Arial" panose="020B0604020202020204" pitchFamily="34" charset="0"/>
                        <a:buChar char="•"/>
                      </a:pPr>
                      <a:r>
                        <a:rPr lang="uk-UA" sz="2200" b="0" i="0" u="none" strike="noStrike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Підвищення кваліфікаційного рівня</a:t>
                      </a:r>
                      <a:endParaRPr lang="uk-UA" sz="2200" b="0" noProof="0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0015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3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5702946" y="8800282"/>
            <a:ext cx="6882108" cy="4648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79"/>
              </a:lnSpc>
            </a:pPr>
            <a:r>
              <a:rPr lang="en-US" sz="2700" dirty="0">
                <a:solidFill>
                  <a:srgbClr val="000000"/>
                </a:solidFill>
                <a:latin typeface="Alatsi"/>
                <a:ea typeface="Alatsi"/>
                <a:cs typeface="Alatsi"/>
                <a:sym typeface="Alatsi"/>
              </a:rPr>
              <a:t>Economics and Law College </a:t>
            </a:r>
            <a:r>
              <a:rPr lang="en-US" sz="2700" dirty="0" smtClean="0">
                <a:solidFill>
                  <a:srgbClr val="000000"/>
                </a:solidFill>
                <a:latin typeface="Alatsi"/>
                <a:ea typeface="Alatsi"/>
                <a:cs typeface="Alatsi"/>
                <a:sym typeface="Alatsi"/>
              </a:rPr>
              <a:t>ZNU</a:t>
            </a:r>
            <a:endParaRPr lang="en-US" sz="2700" dirty="0">
              <a:solidFill>
                <a:srgbClr val="000000"/>
              </a:solidFill>
              <a:latin typeface="Alatsi"/>
              <a:ea typeface="Alatsi"/>
              <a:cs typeface="Alatsi"/>
              <a:sym typeface="Alatsi"/>
            </a:endParaRPr>
          </a:p>
        </p:txBody>
      </p:sp>
      <p:sp>
        <p:nvSpPr>
          <p:cNvPr id="4" name="AutoShape 4"/>
          <p:cNvSpPr/>
          <p:nvPr/>
        </p:nvSpPr>
        <p:spPr>
          <a:xfrm>
            <a:off x="0" y="9061267"/>
            <a:ext cx="6610754" cy="0"/>
          </a:xfrm>
          <a:prstGeom prst="line">
            <a:avLst/>
          </a:prstGeom>
          <a:ln w="114300" cap="flat">
            <a:solidFill>
              <a:srgbClr val="9FC3D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" name="Freeform 5"/>
          <p:cNvSpPr/>
          <p:nvPr/>
        </p:nvSpPr>
        <p:spPr>
          <a:xfrm>
            <a:off x="13764167" y="6208199"/>
            <a:ext cx="7315200" cy="2477783"/>
          </a:xfrm>
          <a:custGeom>
            <a:avLst/>
            <a:gdLst/>
            <a:ahLst/>
            <a:cxnLst/>
            <a:rect l="l" t="t" r="r" b="b"/>
            <a:pathLst>
              <a:path w="7315200" h="2477783">
                <a:moveTo>
                  <a:pt x="0" y="0"/>
                </a:moveTo>
                <a:lnTo>
                  <a:pt x="7315200" y="0"/>
                </a:lnTo>
                <a:lnTo>
                  <a:pt x="7315200" y="2477783"/>
                </a:lnTo>
                <a:lnTo>
                  <a:pt x="0" y="247778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AutoShape 6"/>
          <p:cNvSpPr/>
          <p:nvPr/>
        </p:nvSpPr>
        <p:spPr>
          <a:xfrm>
            <a:off x="11582399" y="9061267"/>
            <a:ext cx="6953033" cy="19050"/>
          </a:xfrm>
          <a:prstGeom prst="line">
            <a:avLst/>
          </a:prstGeom>
          <a:ln w="114300" cap="flat">
            <a:solidFill>
              <a:srgbClr val="9FC3D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8" name="Group 8"/>
          <p:cNvGrpSpPr/>
          <p:nvPr/>
        </p:nvGrpSpPr>
        <p:grpSpPr>
          <a:xfrm>
            <a:off x="15859155" y="0"/>
            <a:ext cx="1562612" cy="1673225"/>
            <a:chOff x="0" y="0"/>
            <a:chExt cx="2083482" cy="2230967"/>
          </a:xfrm>
        </p:grpSpPr>
        <p:grpSp>
          <p:nvGrpSpPr>
            <p:cNvPr id="9" name="Group 9"/>
            <p:cNvGrpSpPr/>
            <p:nvPr/>
          </p:nvGrpSpPr>
          <p:grpSpPr>
            <a:xfrm>
              <a:off x="75599" y="0"/>
              <a:ext cx="1932284" cy="2230967"/>
              <a:chOff x="0" y="0"/>
              <a:chExt cx="703982" cy="81280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703982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703982" h="812800">
                    <a:moveTo>
                      <a:pt x="234787" y="793731"/>
                    </a:moveTo>
                    <a:cubicBezTo>
                      <a:pt x="270879" y="805245"/>
                      <a:pt x="311910" y="812800"/>
                      <a:pt x="352180" y="812800"/>
                    </a:cubicBezTo>
                    <a:cubicBezTo>
                      <a:pt x="392452" y="812800"/>
                      <a:pt x="431204" y="806323"/>
                      <a:pt x="466915" y="794809"/>
                    </a:cubicBezTo>
                    <a:cubicBezTo>
                      <a:pt x="467675" y="794450"/>
                      <a:pt x="468435" y="794450"/>
                      <a:pt x="469194" y="794090"/>
                    </a:cubicBezTo>
                    <a:cubicBezTo>
                      <a:pt x="603304" y="748035"/>
                      <a:pt x="702082" y="626421"/>
                      <a:pt x="703982" y="484298"/>
                    </a:cubicBezTo>
                    <a:lnTo>
                      <a:pt x="703982" y="0"/>
                    </a:lnTo>
                    <a:lnTo>
                      <a:pt x="0" y="0"/>
                    </a:lnTo>
                    <a:lnTo>
                      <a:pt x="0" y="483939"/>
                    </a:lnTo>
                    <a:cubicBezTo>
                      <a:pt x="1900" y="627140"/>
                      <a:pt x="99158" y="748755"/>
                      <a:pt x="234787" y="793731"/>
                    </a:cubicBezTo>
                    <a:close/>
                  </a:path>
                </a:pathLst>
              </a:custGeom>
              <a:solidFill>
                <a:srgbClr val="9FC3D0"/>
              </a:solidFill>
            </p:spPr>
          </p:sp>
          <p:sp>
            <p:nvSpPr>
              <p:cNvPr id="11" name="TextBox 11"/>
              <p:cNvSpPr txBox="1"/>
              <p:nvPr/>
            </p:nvSpPr>
            <p:spPr>
              <a:xfrm>
                <a:off x="0" y="-47625"/>
                <a:ext cx="703982" cy="7334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12" name="TextBox 12"/>
            <p:cNvSpPr txBox="1"/>
            <p:nvPr/>
          </p:nvSpPr>
          <p:spPr>
            <a:xfrm>
              <a:off x="0" y="437582"/>
              <a:ext cx="2083482" cy="124150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805"/>
                </a:lnSpc>
              </a:pPr>
              <a:r>
                <a:rPr lang="uk-UA" sz="5575" dirty="0" smtClean="0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6</a:t>
              </a:r>
              <a:endParaRPr lang="en-US" sz="5575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endParaRPr>
            </a:p>
          </p:txBody>
        </p:sp>
      </p:grpSp>
      <p:sp>
        <p:nvSpPr>
          <p:cNvPr id="13" name="Freeform 13"/>
          <p:cNvSpPr/>
          <p:nvPr/>
        </p:nvSpPr>
        <p:spPr>
          <a:xfrm>
            <a:off x="-2627572" y="-733336"/>
            <a:ext cx="7315200" cy="2477783"/>
          </a:xfrm>
          <a:custGeom>
            <a:avLst/>
            <a:gdLst/>
            <a:ahLst/>
            <a:cxnLst/>
            <a:rect l="l" t="t" r="r" b="b"/>
            <a:pathLst>
              <a:path w="7315200" h="2477783">
                <a:moveTo>
                  <a:pt x="0" y="0"/>
                </a:moveTo>
                <a:lnTo>
                  <a:pt x="7315200" y="0"/>
                </a:lnTo>
                <a:lnTo>
                  <a:pt x="7315200" y="2477783"/>
                </a:lnTo>
                <a:lnTo>
                  <a:pt x="0" y="247778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Прямоугольник 6"/>
          <p:cNvSpPr/>
          <p:nvPr/>
        </p:nvSpPr>
        <p:spPr>
          <a:xfrm>
            <a:off x="1371601" y="2051040"/>
            <a:ext cx="14487554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Засновник </a:t>
            </a:r>
            <a:r>
              <a:rPr lang="uk-UA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(районна, міська, селищна ради, об´єднана територіальна громада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приймають рішення про утворення комунальної установи ІРЦ (рішення сесії відповідної ради).</a:t>
            </a:r>
          </a:p>
          <a:p>
            <a:pPr algn="just"/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Засновник розробляє та затверджує Статут ІРЦ відповідно до Постанови КМУ від 12.07.2017 №545.</a:t>
            </a:r>
          </a:p>
          <a:p>
            <a:pPr algn="just"/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Засновник здійснює державну реєстрацію комунальної установи ІРЦ у відповідному Центрі надання адміністративних послуг. Для державної реєстрації юридичної особи необхідно подати відповідні документи:</a:t>
            </a:r>
          </a:p>
          <a:p>
            <a:pPr algn="just"/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Засновник затверджує штатний розпис, графік роботи ІРЦ (оформлюється рішенням сесії відповідної ради).</a:t>
            </a:r>
          </a:p>
          <a:p>
            <a:pPr algn="just"/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Засновник затверджує Положення про конкурсний відбір на посади директора та педагогічних працівників ІРЦ (рішення сесії відповідної ради).</a:t>
            </a:r>
          </a:p>
          <a:p>
            <a:pPr algn="just"/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Засновник приймає рішення про оголошення конкурсу на посади директора та педагогічних працівників, а також проводить відповідний конкурсний відбір.</a:t>
            </a:r>
          </a:p>
          <a:p>
            <a:pPr algn="just"/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 Засновник погоджує з управлінням (департаментом) освіти і науки облдержадміністрації статут, кандидатуру на посаду директора ІРЦ.</a:t>
            </a:r>
          </a:p>
          <a:p>
            <a:pPr algn="just"/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8. Засновник приймає рішення щодо призначення переможця конкурсу на посаду директора ІРЦ (рішення сесії ради) та укладає з ним контракт.</a:t>
            </a:r>
          </a:p>
          <a:p>
            <a:pPr algn="just"/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9. Директор ІРЦ призначає на посади педагогічних працівників ІРЦ на конкурсній основі, розробляє та затверджує їх посадові інструкції.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562600" y="1034397"/>
            <a:ext cx="86473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  <a:latin typeface="MyriadPro-Bold"/>
              </a:rPr>
              <a:t>Порядок </a:t>
            </a:r>
            <a:r>
              <a:rPr lang="ru-RU" sz="3200" b="1" dirty="0" err="1">
                <a:solidFill>
                  <a:srgbClr val="FF0000"/>
                </a:solidFill>
                <a:latin typeface="MyriadPro-Bold"/>
              </a:rPr>
              <a:t>створення</a:t>
            </a:r>
            <a:r>
              <a:rPr lang="ru-RU" sz="3200" b="1" dirty="0">
                <a:solidFill>
                  <a:srgbClr val="FF0000"/>
                </a:solidFill>
                <a:latin typeface="MyriadPro-Bold"/>
              </a:rPr>
              <a:t> ІРЦ</a:t>
            </a:r>
            <a:endParaRPr lang="ru-RU" sz="3200" b="1" dirty="0">
              <a:solidFill>
                <a:srgbClr val="FF0000"/>
              </a:solidFill>
              <a:latin typeface="MyriadPro-Bold"/>
            </a:endParaRPr>
          </a:p>
        </p:txBody>
      </p:sp>
    </p:spTree>
    <p:extLst>
      <p:ext uri="{BB962C8B-B14F-4D97-AF65-F5344CB8AC3E}">
        <p14:creationId xmlns:p14="http://schemas.microsoft.com/office/powerpoint/2010/main" val="38361152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3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5702946" y="8800282"/>
            <a:ext cx="6882108" cy="4648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79"/>
              </a:lnSpc>
            </a:pPr>
            <a:r>
              <a:rPr lang="en-US" sz="2700" dirty="0">
                <a:solidFill>
                  <a:srgbClr val="000000"/>
                </a:solidFill>
                <a:latin typeface="Alatsi"/>
                <a:ea typeface="Alatsi"/>
                <a:cs typeface="Alatsi"/>
                <a:sym typeface="Alatsi"/>
              </a:rPr>
              <a:t>Economics and Law College </a:t>
            </a:r>
            <a:r>
              <a:rPr lang="en-US" sz="2700" dirty="0" smtClean="0">
                <a:solidFill>
                  <a:srgbClr val="000000"/>
                </a:solidFill>
                <a:latin typeface="Alatsi"/>
                <a:ea typeface="Alatsi"/>
                <a:cs typeface="Alatsi"/>
                <a:sym typeface="Alatsi"/>
              </a:rPr>
              <a:t>ZNU</a:t>
            </a:r>
            <a:endParaRPr lang="en-US" sz="2700" dirty="0">
              <a:solidFill>
                <a:srgbClr val="000000"/>
              </a:solidFill>
              <a:latin typeface="Alatsi"/>
              <a:ea typeface="Alatsi"/>
              <a:cs typeface="Alatsi"/>
              <a:sym typeface="Alatsi"/>
            </a:endParaRPr>
          </a:p>
        </p:txBody>
      </p:sp>
      <p:sp>
        <p:nvSpPr>
          <p:cNvPr id="4" name="AutoShape 4"/>
          <p:cNvSpPr/>
          <p:nvPr/>
        </p:nvSpPr>
        <p:spPr>
          <a:xfrm>
            <a:off x="0" y="9061267"/>
            <a:ext cx="6610754" cy="0"/>
          </a:xfrm>
          <a:prstGeom prst="line">
            <a:avLst/>
          </a:prstGeom>
          <a:ln w="114300" cap="flat">
            <a:solidFill>
              <a:srgbClr val="9FC3D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" name="Freeform 5"/>
          <p:cNvSpPr/>
          <p:nvPr/>
        </p:nvSpPr>
        <p:spPr>
          <a:xfrm>
            <a:off x="13764167" y="6208199"/>
            <a:ext cx="7315200" cy="2477783"/>
          </a:xfrm>
          <a:custGeom>
            <a:avLst/>
            <a:gdLst/>
            <a:ahLst/>
            <a:cxnLst/>
            <a:rect l="l" t="t" r="r" b="b"/>
            <a:pathLst>
              <a:path w="7315200" h="2477783">
                <a:moveTo>
                  <a:pt x="0" y="0"/>
                </a:moveTo>
                <a:lnTo>
                  <a:pt x="7315200" y="0"/>
                </a:lnTo>
                <a:lnTo>
                  <a:pt x="7315200" y="2477783"/>
                </a:lnTo>
                <a:lnTo>
                  <a:pt x="0" y="247778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AutoShape 6"/>
          <p:cNvSpPr/>
          <p:nvPr/>
        </p:nvSpPr>
        <p:spPr>
          <a:xfrm>
            <a:off x="11582399" y="9061267"/>
            <a:ext cx="6953033" cy="19050"/>
          </a:xfrm>
          <a:prstGeom prst="line">
            <a:avLst/>
          </a:prstGeom>
          <a:ln w="114300" cap="flat">
            <a:solidFill>
              <a:srgbClr val="9FC3D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8" name="Group 8"/>
          <p:cNvGrpSpPr/>
          <p:nvPr/>
        </p:nvGrpSpPr>
        <p:grpSpPr>
          <a:xfrm>
            <a:off x="15859155" y="0"/>
            <a:ext cx="1562612" cy="1673225"/>
            <a:chOff x="0" y="0"/>
            <a:chExt cx="2083482" cy="2230967"/>
          </a:xfrm>
        </p:grpSpPr>
        <p:grpSp>
          <p:nvGrpSpPr>
            <p:cNvPr id="9" name="Group 9"/>
            <p:cNvGrpSpPr/>
            <p:nvPr/>
          </p:nvGrpSpPr>
          <p:grpSpPr>
            <a:xfrm>
              <a:off x="75599" y="0"/>
              <a:ext cx="1932284" cy="2230967"/>
              <a:chOff x="0" y="0"/>
              <a:chExt cx="703982" cy="81280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703982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703982" h="812800">
                    <a:moveTo>
                      <a:pt x="234787" y="793731"/>
                    </a:moveTo>
                    <a:cubicBezTo>
                      <a:pt x="270879" y="805245"/>
                      <a:pt x="311910" y="812800"/>
                      <a:pt x="352180" y="812800"/>
                    </a:cubicBezTo>
                    <a:cubicBezTo>
                      <a:pt x="392452" y="812800"/>
                      <a:pt x="431204" y="806323"/>
                      <a:pt x="466915" y="794809"/>
                    </a:cubicBezTo>
                    <a:cubicBezTo>
                      <a:pt x="467675" y="794450"/>
                      <a:pt x="468435" y="794450"/>
                      <a:pt x="469194" y="794090"/>
                    </a:cubicBezTo>
                    <a:cubicBezTo>
                      <a:pt x="603304" y="748035"/>
                      <a:pt x="702082" y="626421"/>
                      <a:pt x="703982" y="484298"/>
                    </a:cubicBezTo>
                    <a:lnTo>
                      <a:pt x="703982" y="0"/>
                    </a:lnTo>
                    <a:lnTo>
                      <a:pt x="0" y="0"/>
                    </a:lnTo>
                    <a:lnTo>
                      <a:pt x="0" y="483939"/>
                    </a:lnTo>
                    <a:cubicBezTo>
                      <a:pt x="1900" y="627140"/>
                      <a:pt x="99158" y="748755"/>
                      <a:pt x="234787" y="793731"/>
                    </a:cubicBezTo>
                    <a:close/>
                  </a:path>
                </a:pathLst>
              </a:custGeom>
              <a:solidFill>
                <a:srgbClr val="9FC3D0"/>
              </a:solidFill>
            </p:spPr>
          </p:sp>
          <p:sp>
            <p:nvSpPr>
              <p:cNvPr id="11" name="TextBox 11"/>
              <p:cNvSpPr txBox="1"/>
              <p:nvPr/>
            </p:nvSpPr>
            <p:spPr>
              <a:xfrm>
                <a:off x="0" y="-47625"/>
                <a:ext cx="703982" cy="7334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12" name="TextBox 12"/>
            <p:cNvSpPr txBox="1"/>
            <p:nvPr/>
          </p:nvSpPr>
          <p:spPr>
            <a:xfrm>
              <a:off x="0" y="437582"/>
              <a:ext cx="2083482" cy="124150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805"/>
                </a:lnSpc>
              </a:pPr>
              <a:r>
                <a:rPr lang="uk-UA" sz="5575" dirty="0" smtClean="0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7</a:t>
              </a:r>
              <a:endParaRPr lang="en-US" sz="5575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endParaRPr>
            </a:p>
          </p:txBody>
        </p:sp>
      </p:grpSp>
      <p:sp>
        <p:nvSpPr>
          <p:cNvPr id="13" name="Freeform 13"/>
          <p:cNvSpPr/>
          <p:nvPr/>
        </p:nvSpPr>
        <p:spPr>
          <a:xfrm>
            <a:off x="-2627572" y="-733336"/>
            <a:ext cx="7315200" cy="2477783"/>
          </a:xfrm>
          <a:custGeom>
            <a:avLst/>
            <a:gdLst/>
            <a:ahLst/>
            <a:cxnLst/>
            <a:rect l="l" t="t" r="r" b="b"/>
            <a:pathLst>
              <a:path w="7315200" h="2477783">
                <a:moveTo>
                  <a:pt x="0" y="0"/>
                </a:moveTo>
                <a:lnTo>
                  <a:pt x="7315200" y="0"/>
                </a:lnTo>
                <a:lnTo>
                  <a:pt x="7315200" y="2477783"/>
                </a:lnTo>
                <a:lnTo>
                  <a:pt x="0" y="247778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Прямоугольник 6"/>
          <p:cNvSpPr/>
          <p:nvPr/>
        </p:nvSpPr>
        <p:spPr>
          <a:xfrm>
            <a:off x="1371601" y="2051040"/>
            <a:ext cx="10363199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3600" dirty="0" smtClean="0"/>
              <a:t>- </a:t>
            </a:r>
            <a:r>
              <a:rPr lang="uk-UA" sz="3600" b="1" dirty="0" smtClean="0">
                <a:solidFill>
                  <a:srgbClr val="7030A0"/>
                </a:solidFill>
              </a:rPr>
              <a:t>освітня субвенція </a:t>
            </a:r>
            <a:r>
              <a:rPr lang="uk-UA" sz="3600" dirty="0" smtClean="0"/>
              <a:t>(фінансуються педагогічні працівники ІРЦ);</a:t>
            </a:r>
          </a:p>
          <a:p>
            <a:pPr algn="just"/>
            <a:r>
              <a:rPr lang="uk-UA" sz="3600" dirty="0" smtClean="0"/>
              <a:t>- </a:t>
            </a:r>
            <a:r>
              <a:rPr lang="uk-UA" sz="3600" b="1" dirty="0" smtClean="0">
                <a:solidFill>
                  <a:srgbClr val="7030A0"/>
                </a:solidFill>
              </a:rPr>
              <a:t>кошти засновника </a:t>
            </a:r>
            <a:r>
              <a:rPr lang="uk-UA" sz="3600" dirty="0" smtClean="0"/>
              <a:t>(виділяються за рішенням сесії відповідної ради на матеріально-технічне забезпечення ІРЦ та оплату праці непедагогічних працівників). Територіальні громади, які уклали договір про співробітництво, визначають обсяги </a:t>
            </a:r>
            <a:r>
              <a:rPr lang="uk-UA" sz="3600" dirty="0" err="1" smtClean="0"/>
              <a:t>співфінансування</a:t>
            </a:r>
            <a:r>
              <a:rPr lang="uk-UA" sz="3600" dirty="0" smtClean="0"/>
              <a:t> ІРЦ;</a:t>
            </a:r>
          </a:p>
          <a:p>
            <a:pPr algn="just"/>
            <a:r>
              <a:rPr lang="uk-UA" sz="3600" dirty="0" smtClean="0"/>
              <a:t>- благодійні внески фізичних та юридичних осіб;</a:t>
            </a:r>
          </a:p>
          <a:p>
            <a:pPr algn="just"/>
            <a:r>
              <a:rPr lang="uk-UA" sz="3600" dirty="0" smtClean="0"/>
              <a:t>- інші джерела незаборонені законодавством</a:t>
            </a:r>
            <a:r>
              <a:rPr lang="uk-UA" sz="4000" dirty="0" smtClean="0"/>
              <a:t>.</a:t>
            </a:r>
            <a:endParaRPr lang="uk-UA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562600" y="1034397"/>
            <a:ext cx="86473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7030A0"/>
                </a:solidFill>
              </a:rPr>
              <a:t>Джерела фінансування ІРЦ</a:t>
            </a:r>
            <a:endParaRPr lang="uk-UA" sz="3600" b="1" dirty="0">
              <a:solidFill>
                <a:srgbClr val="7030A0"/>
              </a:solidFill>
              <a:latin typeface="MyriadPro-Bold"/>
            </a:endParaRPr>
          </a:p>
        </p:txBody>
      </p:sp>
      <p:pic>
        <p:nvPicPr>
          <p:cNvPr id="1026" name="Picture 2" descr="На прихожан парагвайської церкви падав &quot;дощ&quot; з грошей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44400" y="2895813"/>
            <a:ext cx="4662606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64232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3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5702946" y="8800282"/>
            <a:ext cx="6882108" cy="4648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79"/>
              </a:lnSpc>
            </a:pPr>
            <a:r>
              <a:rPr lang="en-US" sz="2700" dirty="0">
                <a:solidFill>
                  <a:srgbClr val="000000"/>
                </a:solidFill>
                <a:latin typeface="Alatsi"/>
                <a:ea typeface="Alatsi"/>
                <a:cs typeface="Alatsi"/>
                <a:sym typeface="Alatsi"/>
              </a:rPr>
              <a:t>Economics and Law College </a:t>
            </a:r>
            <a:r>
              <a:rPr lang="en-US" sz="2700" dirty="0" smtClean="0">
                <a:solidFill>
                  <a:srgbClr val="000000"/>
                </a:solidFill>
                <a:latin typeface="Alatsi"/>
                <a:ea typeface="Alatsi"/>
                <a:cs typeface="Alatsi"/>
                <a:sym typeface="Alatsi"/>
              </a:rPr>
              <a:t>ZNU</a:t>
            </a:r>
            <a:endParaRPr lang="en-US" sz="2700" dirty="0">
              <a:solidFill>
                <a:srgbClr val="000000"/>
              </a:solidFill>
              <a:latin typeface="Alatsi"/>
              <a:ea typeface="Alatsi"/>
              <a:cs typeface="Alatsi"/>
              <a:sym typeface="Alatsi"/>
            </a:endParaRPr>
          </a:p>
        </p:txBody>
      </p:sp>
      <p:sp>
        <p:nvSpPr>
          <p:cNvPr id="4" name="AutoShape 4"/>
          <p:cNvSpPr/>
          <p:nvPr/>
        </p:nvSpPr>
        <p:spPr>
          <a:xfrm>
            <a:off x="0" y="9061267"/>
            <a:ext cx="6610754" cy="0"/>
          </a:xfrm>
          <a:prstGeom prst="line">
            <a:avLst/>
          </a:prstGeom>
          <a:ln w="114300" cap="flat">
            <a:solidFill>
              <a:srgbClr val="9FC3D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" name="Freeform 5"/>
          <p:cNvSpPr/>
          <p:nvPr/>
        </p:nvSpPr>
        <p:spPr>
          <a:xfrm>
            <a:off x="13764167" y="6208199"/>
            <a:ext cx="7315200" cy="2477783"/>
          </a:xfrm>
          <a:custGeom>
            <a:avLst/>
            <a:gdLst/>
            <a:ahLst/>
            <a:cxnLst/>
            <a:rect l="l" t="t" r="r" b="b"/>
            <a:pathLst>
              <a:path w="7315200" h="2477783">
                <a:moveTo>
                  <a:pt x="0" y="0"/>
                </a:moveTo>
                <a:lnTo>
                  <a:pt x="7315200" y="0"/>
                </a:lnTo>
                <a:lnTo>
                  <a:pt x="7315200" y="2477783"/>
                </a:lnTo>
                <a:lnTo>
                  <a:pt x="0" y="247778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AutoShape 6"/>
          <p:cNvSpPr/>
          <p:nvPr/>
        </p:nvSpPr>
        <p:spPr>
          <a:xfrm>
            <a:off x="11582399" y="9061267"/>
            <a:ext cx="6953033" cy="19050"/>
          </a:xfrm>
          <a:prstGeom prst="line">
            <a:avLst/>
          </a:prstGeom>
          <a:ln w="114300" cap="flat">
            <a:solidFill>
              <a:srgbClr val="9FC3D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8" name="Group 8"/>
          <p:cNvGrpSpPr/>
          <p:nvPr/>
        </p:nvGrpSpPr>
        <p:grpSpPr>
          <a:xfrm>
            <a:off x="15859155" y="0"/>
            <a:ext cx="1562612" cy="1673225"/>
            <a:chOff x="0" y="0"/>
            <a:chExt cx="2083482" cy="2230967"/>
          </a:xfrm>
        </p:grpSpPr>
        <p:grpSp>
          <p:nvGrpSpPr>
            <p:cNvPr id="9" name="Group 9"/>
            <p:cNvGrpSpPr/>
            <p:nvPr/>
          </p:nvGrpSpPr>
          <p:grpSpPr>
            <a:xfrm>
              <a:off x="75599" y="0"/>
              <a:ext cx="1932284" cy="2230967"/>
              <a:chOff x="0" y="0"/>
              <a:chExt cx="703982" cy="81280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703982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703982" h="812800">
                    <a:moveTo>
                      <a:pt x="234787" y="793731"/>
                    </a:moveTo>
                    <a:cubicBezTo>
                      <a:pt x="270879" y="805245"/>
                      <a:pt x="311910" y="812800"/>
                      <a:pt x="352180" y="812800"/>
                    </a:cubicBezTo>
                    <a:cubicBezTo>
                      <a:pt x="392452" y="812800"/>
                      <a:pt x="431204" y="806323"/>
                      <a:pt x="466915" y="794809"/>
                    </a:cubicBezTo>
                    <a:cubicBezTo>
                      <a:pt x="467675" y="794450"/>
                      <a:pt x="468435" y="794450"/>
                      <a:pt x="469194" y="794090"/>
                    </a:cubicBezTo>
                    <a:cubicBezTo>
                      <a:pt x="603304" y="748035"/>
                      <a:pt x="702082" y="626421"/>
                      <a:pt x="703982" y="484298"/>
                    </a:cubicBezTo>
                    <a:lnTo>
                      <a:pt x="703982" y="0"/>
                    </a:lnTo>
                    <a:lnTo>
                      <a:pt x="0" y="0"/>
                    </a:lnTo>
                    <a:lnTo>
                      <a:pt x="0" y="483939"/>
                    </a:lnTo>
                    <a:cubicBezTo>
                      <a:pt x="1900" y="627140"/>
                      <a:pt x="99158" y="748755"/>
                      <a:pt x="234787" y="793731"/>
                    </a:cubicBezTo>
                    <a:close/>
                  </a:path>
                </a:pathLst>
              </a:custGeom>
              <a:solidFill>
                <a:srgbClr val="9FC3D0"/>
              </a:solidFill>
            </p:spPr>
          </p:sp>
          <p:sp>
            <p:nvSpPr>
              <p:cNvPr id="11" name="TextBox 11"/>
              <p:cNvSpPr txBox="1"/>
              <p:nvPr/>
            </p:nvSpPr>
            <p:spPr>
              <a:xfrm>
                <a:off x="0" y="-47625"/>
                <a:ext cx="703982" cy="7334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12" name="TextBox 12"/>
            <p:cNvSpPr txBox="1"/>
            <p:nvPr/>
          </p:nvSpPr>
          <p:spPr>
            <a:xfrm>
              <a:off x="0" y="437582"/>
              <a:ext cx="2083482" cy="124150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805"/>
                </a:lnSpc>
              </a:pPr>
              <a:r>
                <a:rPr lang="uk-UA" sz="5575" dirty="0" smtClean="0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8</a:t>
              </a:r>
              <a:endParaRPr lang="en-US" sz="5575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endParaRPr>
            </a:p>
          </p:txBody>
        </p:sp>
      </p:grpSp>
      <p:sp>
        <p:nvSpPr>
          <p:cNvPr id="13" name="Freeform 13"/>
          <p:cNvSpPr/>
          <p:nvPr/>
        </p:nvSpPr>
        <p:spPr>
          <a:xfrm>
            <a:off x="-2627572" y="-733336"/>
            <a:ext cx="7315200" cy="2477783"/>
          </a:xfrm>
          <a:custGeom>
            <a:avLst/>
            <a:gdLst/>
            <a:ahLst/>
            <a:cxnLst/>
            <a:rect l="l" t="t" r="r" b="b"/>
            <a:pathLst>
              <a:path w="7315200" h="2477783">
                <a:moveTo>
                  <a:pt x="0" y="0"/>
                </a:moveTo>
                <a:lnTo>
                  <a:pt x="7315200" y="0"/>
                </a:lnTo>
                <a:lnTo>
                  <a:pt x="7315200" y="2477783"/>
                </a:lnTo>
                <a:lnTo>
                  <a:pt x="0" y="247778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Прямоугольник 6"/>
          <p:cNvSpPr/>
          <p:nvPr/>
        </p:nvSpPr>
        <p:spPr>
          <a:xfrm>
            <a:off x="1371601" y="2051040"/>
            <a:ext cx="10972799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7030A0"/>
                </a:solidFill>
              </a:rPr>
              <a:t>Діяльність </a:t>
            </a:r>
            <a:r>
              <a:rPr lang="uk-UA" sz="3600" b="1" dirty="0" err="1" smtClean="0">
                <a:solidFill>
                  <a:srgbClr val="7030A0"/>
                </a:solidFill>
              </a:rPr>
              <a:t>інклюзивно</a:t>
            </a:r>
            <a:r>
              <a:rPr lang="uk-UA" sz="3600" b="1" dirty="0" smtClean="0">
                <a:solidFill>
                  <a:srgbClr val="7030A0"/>
                </a:solidFill>
              </a:rPr>
              <a:t>-ресурсного центру забезпечують:</a:t>
            </a:r>
          </a:p>
          <a:p>
            <a:pPr algn="just"/>
            <a:r>
              <a:rPr lang="uk-UA" sz="3600" dirty="0" smtClean="0"/>
              <a:t>• директор </a:t>
            </a:r>
            <a:r>
              <a:rPr lang="uk-UA" sz="3600" dirty="0" err="1" smtClean="0"/>
              <a:t>інклюзивно</a:t>
            </a:r>
            <a:r>
              <a:rPr lang="uk-UA" sz="3600" dirty="0" smtClean="0"/>
              <a:t>-ресурсного центру;</a:t>
            </a:r>
          </a:p>
          <a:p>
            <a:pPr algn="just"/>
            <a:r>
              <a:rPr lang="uk-UA" sz="3600" dirty="0" smtClean="0"/>
              <a:t>• педагогічні працівники – вчитель-логопед, вчителі-дефектологи (</a:t>
            </a:r>
            <a:r>
              <a:rPr lang="uk-UA" sz="3600" dirty="0" err="1" smtClean="0"/>
              <a:t>олігофренопедагог</a:t>
            </a:r>
            <a:r>
              <a:rPr lang="uk-UA" sz="3600" dirty="0" smtClean="0"/>
              <a:t>, </a:t>
            </a:r>
            <a:r>
              <a:rPr lang="uk-UA" sz="3600" dirty="0" err="1" smtClean="0"/>
              <a:t>сурдо</a:t>
            </a:r>
            <a:r>
              <a:rPr lang="uk-UA" sz="3600" dirty="0" smtClean="0"/>
              <a:t>-педагог, тифлопедагог), практичні психологи, вчитель-</a:t>
            </a:r>
            <a:r>
              <a:rPr lang="uk-UA" sz="3600" dirty="0" err="1" smtClean="0"/>
              <a:t>реабілітолог</a:t>
            </a:r>
            <a:r>
              <a:rPr lang="uk-UA" sz="3600" dirty="0" smtClean="0"/>
              <a:t>;</a:t>
            </a:r>
          </a:p>
          <a:p>
            <a:pPr algn="just"/>
            <a:r>
              <a:rPr lang="uk-UA" sz="3600" dirty="0" smtClean="0"/>
              <a:t>• медична сестра, бухгалтер, інші фахівці;</a:t>
            </a:r>
          </a:p>
          <a:p>
            <a:pPr algn="just"/>
            <a:r>
              <a:rPr lang="uk-UA" sz="3600" dirty="0" smtClean="0"/>
              <a:t>• технічний персонал, робітники.</a:t>
            </a:r>
            <a:endParaRPr lang="uk-UA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562600" y="1034397"/>
            <a:ext cx="86473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7030A0"/>
                </a:solidFill>
              </a:rPr>
              <a:t>Штатний розпис ІРЦ</a:t>
            </a:r>
            <a:endParaRPr lang="uk-UA" sz="3600" b="1" dirty="0">
              <a:solidFill>
                <a:srgbClr val="7030A0"/>
              </a:solidFill>
              <a:latin typeface="MyriadPro-Bold"/>
            </a:endParaRPr>
          </a:p>
        </p:txBody>
      </p:sp>
      <p:pic>
        <p:nvPicPr>
          <p:cNvPr id="2050" name="Picture 2" descr="Щодо обов'язковості штатного розпису - КАДРОВИК.UA. Головний кадровий  журнал України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27736" y="2923795"/>
            <a:ext cx="5860264" cy="3662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00111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1179</Words>
  <Application>Microsoft Office PowerPoint</Application>
  <PresentationFormat>Произвольный</PresentationFormat>
  <Paragraphs>121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Open Sans Bold</vt:lpstr>
      <vt:lpstr>Arial</vt:lpstr>
      <vt:lpstr>Calibri</vt:lpstr>
      <vt:lpstr>Times New Roman</vt:lpstr>
      <vt:lpstr>Alatsi</vt:lpstr>
      <vt:lpstr>MyriadPro-Bold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Beige Pastel Minimalist Thesis Defense Presentation</dc:title>
  <dc:creator>Oleg</dc:creator>
  <cp:lastModifiedBy>Учетная запись Майкрософт</cp:lastModifiedBy>
  <cp:revision>10</cp:revision>
  <dcterms:created xsi:type="dcterms:W3CDTF">2006-08-16T00:00:00Z</dcterms:created>
  <dcterms:modified xsi:type="dcterms:W3CDTF">2024-07-11T11:59:50Z</dcterms:modified>
  <dc:identifier>DAGKomSRwAM</dc:identifier>
</cp:coreProperties>
</file>