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handoutMasterIdLst>
    <p:handoutMasterId r:id="rId26"/>
  </p:handout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46" autoAdjust="0"/>
  </p:normalViewPr>
  <p:slideViewPr>
    <p:cSldViewPr>
      <p:cViewPr>
        <p:scale>
          <a:sx n="44" d="100"/>
          <a:sy n="44" d="100"/>
        </p:scale>
        <p:origin x="-3444" y="-1458"/>
      </p:cViewPr>
      <p:guideLst>
        <p:guide orient="horz" pos="2160"/>
        <p:guide pos="2880"/>
      </p:guideLst>
    </p:cSldViewPr>
  </p:slideViewPr>
  <p:outlineViewPr>
    <p:cViewPr>
      <p:scale>
        <a:sx n="33" d="100"/>
        <a:sy n="33" d="100"/>
      </p:scale>
      <p:origin x="72" y="100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EE913B8F-0028-4995-A7F2-37D17B6D9980}" type="datetimeFigureOut">
              <a:rPr lang="ru-RU" smtClean="0"/>
              <a:t>01.02.2021</a:t>
            </a:fld>
            <a:endParaRPr lang="ru-RU"/>
          </a:p>
        </p:txBody>
      </p:sp>
      <p:sp>
        <p:nvSpPr>
          <p:cNvPr id="4" name="Нижний колонтитул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4C0A77C8-38E1-4848-B7D1-F73A9A6EA1A0}" type="slidenum">
              <a:rPr lang="ru-RU" smtClean="0"/>
              <a:t>‹#›</a:t>
            </a:fld>
            <a:endParaRPr lang="ru-RU"/>
          </a:p>
        </p:txBody>
      </p:sp>
    </p:spTree>
    <p:extLst>
      <p:ext uri="{BB962C8B-B14F-4D97-AF65-F5344CB8AC3E}">
        <p14:creationId xmlns:p14="http://schemas.microsoft.com/office/powerpoint/2010/main" val="275786184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2AD4BFF3-250A-4648-972D-752CAE4F6BAC}" type="datetimeFigureOut">
              <a:rPr lang="ru-RU" smtClean="0"/>
              <a:t>01.02.2021</a:t>
            </a:fld>
            <a:endParaRPr lang="ru-RU"/>
          </a:p>
        </p:txBody>
      </p:sp>
      <p:sp>
        <p:nvSpPr>
          <p:cNvPr id="5" name="Footer Placeholder 4"/>
          <p:cNvSpPr>
            <a:spLocks noGrp="1"/>
          </p:cNvSpPr>
          <p:nvPr>
            <p:ph type="ftr" sz="quarter" idx="11"/>
          </p:nvPr>
        </p:nvSpPr>
        <p:spPr>
          <a:xfrm>
            <a:off x="1174044" y="5357592"/>
            <a:ext cx="5034845" cy="365125"/>
          </a:xfrm>
        </p:spPr>
        <p:txBody>
          <a:bodyPr/>
          <a:lstStyle/>
          <a:p>
            <a:endParaRPr lang="ru-RU"/>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CC49E77D-533A-4714-8B0D-C2ABA48B5C59}"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AD4BFF3-250A-4648-972D-752CAE4F6BAC}" type="datetimeFigureOut">
              <a:rPr lang="ru-RU" smtClean="0"/>
              <a:t>01.02.2021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49E77D-533A-4714-8B0D-C2ABA48B5C5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AD4BFF3-250A-4648-972D-752CAE4F6BAC}" type="datetimeFigureOut">
              <a:rPr lang="ru-RU" smtClean="0"/>
              <a:t>01.02.2021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49E77D-533A-4714-8B0D-C2ABA48B5C5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AD4BFF3-250A-4648-972D-752CAE4F6BAC}" type="datetimeFigureOut">
              <a:rPr lang="ru-RU" smtClean="0"/>
              <a:t>01.02.2021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49E77D-533A-4714-8B0D-C2ABA48B5C5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D4BFF3-250A-4648-972D-752CAE4F6BAC}" type="datetimeFigureOut">
              <a:rPr lang="ru-RU" smtClean="0"/>
              <a:t>01.02.2021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49E77D-533A-4714-8B0D-C2ABA48B5C59}"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2AD4BFF3-250A-4648-972D-752CAE4F6BAC}" type="datetimeFigureOut">
              <a:rPr lang="ru-RU" smtClean="0"/>
              <a:t>01.02.2021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C49E77D-533A-4714-8B0D-C2ABA48B5C59}" type="slidenum">
              <a:rPr lang="ru-RU" smtClean="0"/>
              <a:t>‹#›</a:t>
            </a:fld>
            <a:endParaRPr lang="ru-RU"/>
          </a:p>
        </p:txBody>
      </p:sp>
      <p:sp>
        <p:nvSpPr>
          <p:cNvPr id="9" name="Content Placeholder 8"/>
          <p:cNvSpPr>
            <a:spLocks noGrp="1"/>
          </p:cNvSpPr>
          <p:nvPr>
            <p:ph sz="quarter" idx="13"/>
          </p:nvPr>
        </p:nvSpPr>
        <p:spPr>
          <a:xfrm>
            <a:off x="1298448" y="2121407"/>
            <a:ext cx="3200400" cy="360273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2AD4BFF3-250A-4648-972D-752CAE4F6BAC}" type="datetimeFigureOut">
              <a:rPr lang="ru-RU" smtClean="0"/>
              <a:t>01.02.2021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C49E77D-533A-4714-8B0D-C2ABA48B5C59}" type="slidenum">
              <a:rPr lang="ru-RU" smtClean="0"/>
              <a:t>‹#›</a:t>
            </a:fld>
            <a:endParaRPr lang="ru-RU"/>
          </a:p>
        </p:txBody>
      </p:sp>
      <p:sp>
        <p:nvSpPr>
          <p:cNvPr id="11" name="Content Placeholder 10"/>
          <p:cNvSpPr>
            <a:spLocks noGrp="1"/>
          </p:cNvSpPr>
          <p:nvPr>
            <p:ph sz="quarter" idx="13"/>
          </p:nvPr>
        </p:nvSpPr>
        <p:spPr>
          <a:xfrm>
            <a:off x="1298448" y="2944368"/>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AD4BFF3-250A-4648-972D-752CAE4F6BAC}" type="datetimeFigureOut">
              <a:rPr lang="ru-RU" smtClean="0"/>
              <a:t>01.02.2021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C49E77D-533A-4714-8B0D-C2ABA48B5C5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4BFF3-250A-4648-972D-752CAE4F6BAC}" type="datetimeFigureOut">
              <a:rPr lang="ru-RU" smtClean="0"/>
              <a:t>01.02.2021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C49E77D-533A-4714-8B0D-C2ABA48B5C5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ru-RU" smtClean="0"/>
              <a:t>Образец заголовка</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1698" y="5885672"/>
            <a:ext cx="1213821" cy="365125"/>
          </a:xfrm>
        </p:spPr>
        <p:txBody>
          <a:bodyPr/>
          <a:lstStyle/>
          <a:p>
            <a:fld id="{2AD4BFF3-250A-4648-972D-752CAE4F6BAC}" type="datetimeFigureOut">
              <a:rPr lang="ru-RU" smtClean="0"/>
              <a:t>01.02.2021</a:t>
            </a:fld>
            <a:endParaRPr lang="ru-RU"/>
          </a:p>
        </p:txBody>
      </p:sp>
      <p:sp>
        <p:nvSpPr>
          <p:cNvPr id="6" name="Footer Placeholder 5"/>
          <p:cNvSpPr>
            <a:spLocks noGrp="1"/>
          </p:cNvSpPr>
          <p:nvPr>
            <p:ph type="ftr" sz="quarter" idx="11"/>
          </p:nvPr>
        </p:nvSpPr>
        <p:spPr>
          <a:xfrm rot="-60000">
            <a:off x="914554" y="5829261"/>
            <a:ext cx="3522607" cy="365125"/>
          </a:xfrm>
        </p:spPr>
        <p:txBody>
          <a:bodyPr/>
          <a:lstStyle/>
          <a:p>
            <a:endParaRPr lang="ru-RU"/>
          </a:p>
        </p:txBody>
      </p:sp>
      <p:sp>
        <p:nvSpPr>
          <p:cNvPr id="7" name="Slide Number Placeholder 6"/>
          <p:cNvSpPr>
            <a:spLocks noGrp="1"/>
          </p:cNvSpPr>
          <p:nvPr>
            <p:ph type="sldNum" sz="quarter" idx="12"/>
          </p:nvPr>
        </p:nvSpPr>
        <p:spPr>
          <a:xfrm rot="60000">
            <a:off x="7557313" y="5896961"/>
            <a:ext cx="554023" cy="365125"/>
          </a:xfrm>
        </p:spPr>
        <p:txBody>
          <a:bodyPr/>
          <a:lstStyle/>
          <a:p>
            <a:fld id="{CC49E77D-533A-4714-8B0D-C2ABA48B5C5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5936" y="5888737"/>
            <a:ext cx="1213821" cy="365125"/>
          </a:xfrm>
        </p:spPr>
        <p:txBody>
          <a:bodyPr/>
          <a:lstStyle/>
          <a:p>
            <a:fld id="{2AD4BFF3-250A-4648-972D-752CAE4F6BAC}" type="datetimeFigureOut">
              <a:rPr lang="ru-RU" smtClean="0"/>
              <a:t>01.02.2021</a:t>
            </a:fld>
            <a:endParaRPr lang="ru-RU"/>
          </a:p>
        </p:txBody>
      </p:sp>
      <p:sp>
        <p:nvSpPr>
          <p:cNvPr id="6" name="Footer Placeholder 5"/>
          <p:cNvSpPr>
            <a:spLocks noGrp="1"/>
          </p:cNvSpPr>
          <p:nvPr>
            <p:ph type="ftr" sz="quarter" idx="11"/>
          </p:nvPr>
        </p:nvSpPr>
        <p:spPr>
          <a:xfrm rot="-60000">
            <a:off x="914569" y="5831037"/>
            <a:ext cx="3319043" cy="365125"/>
          </a:xfrm>
        </p:spPr>
        <p:txBody>
          <a:bodyPr/>
          <a:lstStyle/>
          <a:p>
            <a:endParaRPr lang="ru-RU"/>
          </a:p>
        </p:txBody>
      </p:sp>
      <p:sp>
        <p:nvSpPr>
          <p:cNvPr id="7" name="Slide Number Placeholder 6"/>
          <p:cNvSpPr>
            <a:spLocks noGrp="1"/>
          </p:cNvSpPr>
          <p:nvPr>
            <p:ph type="sldNum" sz="quarter" idx="12"/>
          </p:nvPr>
        </p:nvSpPr>
        <p:spPr>
          <a:xfrm rot="60000">
            <a:off x="7562089" y="5900026"/>
            <a:ext cx="554023" cy="365125"/>
          </a:xfrm>
        </p:spPr>
        <p:txBody>
          <a:bodyPr/>
          <a:lstStyle/>
          <a:p>
            <a:fld id="{CC49E77D-533A-4714-8B0D-C2ABA48B5C59}"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2AD4BFF3-250A-4648-972D-752CAE4F6BAC}" type="datetimeFigureOut">
              <a:rPr lang="ru-RU" smtClean="0"/>
              <a:t>01.02.2021</a:t>
            </a:fld>
            <a:endParaRPr lang="ru-RU"/>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ru-RU"/>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CC49E77D-533A-4714-8B0D-C2ABA48B5C59}"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32657"/>
            <a:ext cx="7560840" cy="4032448"/>
          </a:xfrm>
        </p:spPr>
        <p:txBody>
          <a:bodyPr>
            <a:normAutofit/>
          </a:bodyPr>
          <a:lstStyle/>
          <a:p>
            <a:r>
              <a:rPr lang="uk-UA" dirty="0" smtClean="0"/>
              <a:t>Дисципліна </a:t>
            </a:r>
            <a:r>
              <a:rPr lang="uk-UA" dirty="0" smtClean="0"/>
              <a:t> «</a:t>
            </a:r>
            <a:r>
              <a:rPr lang="uk-UA" dirty="0" smtClean="0"/>
              <a:t>Безпека життєдіяльності та основи охорони праці»</a:t>
            </a:r>
            <a:br>
              <a:rPr lang="uk-UA" dirty="0" smtClean="0"/>
            </a:br>
            <a:endParaRPr lang="ru-RU" dirty="0"/>
          </a:p>
        </p:txBody>
      </p:sp>
    </p:spTree>
    <p:extLst>
      <p:ext uri="{BB962C8B-B14F-4D97-AF65-F5344CB8AC3E}">
        <p14:creationId xmlns:p14="http://schemas.microsoft.com/office/powerpoint/2010/main" val="12915756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980728"/>
            <a:ext cx="7128792" cy="4742341"/>
          </a:xfrm>
        </p:spPr>
        <p:txBody>
          <a:bodyPr>
            <a:normAutofit/>
          </a:bodyPr>
          <a:lstStyle/>
          <a:p>
            <a:pPr algn="just"/>
            <a:r>
              <a:rPr lang="uk-UA" b="1" dirty="0" smtClean="0">
                <a:solidFill>
                  <a:srgbClr val="FF0000"/>
                </a:solidFill>
              </a:rPr>
              <a:t>3. Соціальні </a:t>
            </a:r>
            <a:r>
              <a:rPr lang="uk-UA" b="1" dirty="0">
                <a:solidFill>
                  <a:srgbClr val="FF0000"/>
                </a:solidFill>
              </a:rPr>
              <a:t>небезпеки </a:t>
            </a:r>
            <a:r>
              <a:rPr lang="uk-UA" b="1" dirty="0"/>
              <a:t>– це небезпеки, викликані низьким духовним та культурним рівнем (бродяжництво, проституція, пияцтво, алкоголізм, тютюнопаління). Джерелами цих небезпек є незадовільний матеріальний стан, погані умови проживання, страйки, повстання, конфліктні ситуації на міжнаціональному, етнічному, расовому чи релігійному ґрунті.</a:t>
            </a:r>
            <a:endParaRPr lang="ru-RU" dirty="0"/>
          </a:p>
          <a:p>
            <a:pPr algn="just"/>
            <a:r>
              <a:rPr lang="uk-UA" dirty="0" smtClean="0">
                <a:solidFill>
                  <a:srgbClr val="FF0000"/>
                </a:solidFill>
              </a:rPr>
              <a:t>4. </a:t>
            </a:r>
            <a:r>
              <a:rPr lang="uk-UA" b="1" dirty="0" smtClean="0">
                <a:solidFill>
                  <a:srgbClr val="FF0000"/>
                </a:solidFill>
              </a:rPr>
              <a:t>Комбіновані небезпеки </a:t>
            </a:r>
            <a:r>
              <a:rPr lang="uk-UA" b="1" dirty="0"/>
              <a:t>– природно-техногенні, природно-соціальні та соціально-техногенні</a:t>
            </a:r>
            <a:r>
              <a:rPr lang="uk-UA" b="1" dirty="0" smtClean="0"/>
              <a:t>.</a:t>
            </a:r>
            <a:endParaRPr lang="ru-RU" dirty="0"/>
          </a:p>
        </p:txBody>
      </p:sp>
    </p:spTree>
    <p:extLst>
      <p:ext uri="{BB962C8B-B14F-4D97-AF65-F5344CB8AC3E}">
        <p14:creationId xmlns:p14="http://schemas.microsoft.com/office/powerpoint/2010/main" val="4125066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836712"/>
            <a:ext cx="7416824" cy="5328592"/>
          </a:xfrm>
        </p:spPr>
        <p:txBody>
          <a:bodyPr>
            <a:normAutofit lnSpcReduction="10000"/>
          </a:bodyPr>
          <a:lstStyle/>
          <a:p>
            <a:pPr algn="just"/>
            <a:r>
              <a:rPr lang="uk-UA" b="1" dirty="0">
                <a:solidFill>
                  <a:srgbClr val="FF0000"/>
                </a:solidFill>
              </a:rPr>
              <a:t>Природно-техногенні небезпеки</a:t>
            </a:r>
            <a:r>
              <a:rPr lang="uk-UA" b="1" dirty="0"/>
              <a:t>: смог, кислотні дощі, пилові бурі, ерозія ґрунтів, зменшення родючості ґрунтів, виникнення пустель, зсуви, селі, землетруси та інші тектонічні явища, які спонукала людська діяльність.</a:t>
            </a:r>
            <a:endParaRPr lang="ru-RU" dirty="0"/>
          </a:p>
          <a:p>
            <a:pPr algn="just"/>
            <a:r>
              <a:rPr lang="uk-UA" b="1" dirty="0">
                <a:solidFill>
                  <a:srgbClr val="FF0000"/>
                </a:solidFill>
              </a:rPr>
              <a:t>Природно-соціальні небезпеки</a:t>
            </a:r>
            <a:r>
              <a:rPr lang="uk-UA" b="1" dirty="0"/>
              <a:t>: наркоманія, епідемія інфекційних захворювань, венеричні захворювання, СНІД.</a:t>
            </a:r>
            <a:endParaRPr lang="ru-RU" dirty="0"/>
          </a:p>
          <a:p>
            <a:pPr algn="just"/>
            <a:r>
              <a:rPr lang="uk-UA" b="1" dirty="0">
                <a:solidFill>
                  <a:srgbClr val="FF0000"/>
                </a:solidFill>
              </a:rPr>
              <a:t>Соціально-техногенні небезпеки</a:t>
            </a:r>
            <a:r>
              <a:rPr lang="uk-UA" b="1" dirty="0"/>
              <a:t>: професійна захворюваність, професійний травматизм, психічні відхилення та захворювання, викликані виробничою діяльністю, масові психічні відхилення та захворювання, викликані впливом на свідомість і підсвідомість засобами масової інформації та спеціальними технічними засобами, токсикоманія</a:t>
            </a:r>
            <a:r>
              <a:rPr lang="uk-UA" b="1" dirty="0" smtClean="0"/>
              <a:t>.</a:t>
            </a:r>
            <a:endParaRPr lang="ru-RU" dirty="0"/>
          </a:p>
        </p:txBody>
      </p:sp>
    </p:spTree>
    <p:extLst>
      <p:ext uri="{BB962C8B-B14F-4D97-AF65-F5344CB8AC3E}">
        <p14:creationId xmlns:p14="http://schemas.microsoft.com/office/powerpoint/2010/main" val="3620000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692696"/>
            <a:ext cx="7416824" cy="5616624"/>
          </a:xfrm>
        </p:spPr>
        <p:txBody>
          <a:bodyPr>
            <a:noAutofit/>
          </a:bodyPr>
          <a:lstStyle/>
          <a:p>
            <a:pPr algn="just"/>
            <a:r>
              <a:rPr lang="uk-UA" sz="2300" b="1" dirty="0">
                <a:solidFill>
                  <a:srgbClr val="FF0000"/>
                </a:solidFill>
              </a:rPr>
              <a:t>Фактор </a:t>
            </a:r>
            <a:r>
              <a:rPr lang="uk-UA" sz="2300" b="1" dirty="0"/>
              <a:t>(лат. factor – діючий, що вчиняє) – причина, рушійна сила будь-якого процесу, яка визначає його характер або окремі риси</a:t>
            </a:r>
            <a:r>
              <a:rPr lang="uk-UA" sz="2300" b="1" dirty="0" smtClean="0"/>
              <a:t>. У </a:t>
            </a:r>
            <a:r>
              <a:rPr lang="uk-UA" sz="2300" b="1" dirty="0"/>
              <a:t>виробничій сфері фактори поділяються на вражаючі, небезпечні та шкідливі</a:t>
            </a:r>
            <a:r>
              <a:rPr lang="uk-UA" sz="2300" b="1" dirty="0" smtClean="0"/>
              <a:t>.</a:t>
            </a:r>
          </a:p>
          <a:p>
            <a:pPr algn="just"/>
            <a:r>
              <a:rPr lang="uk-UA" sz="2300" b="1" dirty="0">
                <a:solidFill>
                  <a:srgbClr val="FF0000"/>
                </a:solidFill>
              </a:rPr>
              <a:t>Вражаючі фактори </a:t>
            </a:r>
            <a:r>
              <a:rPr lang="uk-UA" sz="2300" b="1" dirty="0" smtClean="0"/>
              <a:t>- призводять </a:t>
            </a:r>
            <a:r>
              <a:rPr lang="uk-UA" sz="2300" b="1" dirty="0"/>
              <a:t>до загибелі людини.</a:t>
            </a:r>
            <a:endParaRPr lang="ru-RU" sz="2300" b="1" dirty="0"/>
          </a:p>
          <a:p>
            <a:pPr algn="just"/>
            <a:r>
              <a:rPr lang="uk-UA" sz="2300" b="1" dirty="0">
                <a:solidFill>
                  <a:srgbClr val="FF0000"/>
                </a:solidFill>
              </a:rPr>
              <a:t>Небезпечні фактори </a:t>
            </a:r>
            <a:r>
              <a:rPr lang="uk-UA" sz="2300" b="1" dirty="0"/>
              <a:t>викликають </a:t>
            </a:r>
            <a:r>
              <a:rPr lang="uk-UA" sz="2300" b="1" dirty="0" smtClean="0"/>
              <a:t> - </a:t>
            </a:r>
            <a:r>
              <a:rPr lang="uk-UA" sz="2300" b="1" dirty="0"/>
              <a:t>травми чи раптове погіршення здоров’я (головний біль, погіршення зору, слуху, зміни психологічного та фізичного стану).</a:t>
            </a:r>
            <a:endParaRPr lang="ru-RU" sz="2300" b="1" dirty="0"/>
          </a:p>
          <a:p>
            <a:pPr algn="just"/>
            <a:r>
              <a:rPr lang="uk-UA" sz="2300" b="1" dirty="0">
                <a:solidFill>
                  <a:srgbClr val="FF0000"/>
                </a:solidFill>
              </a:rPr>
              <a:t>Шкідливі фактори </a:t>
            </a:r>
            <a:r>
              <a:rPr lang="uk-UA" sz="2300" b="1" dirty="0"/>
              <a:t>можуть спричиняти захворювання чи зниження працездатності </a:t>
            </a:r>
            <a:r>
              <a:rPr lang="uk-UA" sz="2300" b="1" dirty="0" smtClean="0"/>
              <a:t>людини.</a:t>
            </a:r>
            <a:endParaRPr lang="ru-RU" sz="2300" b="1" dirty="0"/>
          </a:p>
          <a:p>
            <a:pPr algn="just"/>
            <a:r>
              <a:rPr lang="uk-UA" sz="2300" b="1" dirty="0" smtClean="0"/>
              <a:t>За </a:t>
            </a:r>
            <a:r>
              <a:rPr lang="uk-UA" sz="2300" b="1" dirty="0"/>
              <a:t>характером та природою дії всі небезпечні та шкідливі фактори згідно ГОСТ 12.0.002-80 поділяють на 4 групи: </a:t>
            </a:r>
            <a:r>
              <a:rPr lang="uk-UA" sz="2300" b="1" dirty="0">
                <a:solidFill>
                  <a:srgbClr val="FF0000"/>
                </a:solidFill>
              </a:rPr>
              <a:t>фізичні, хімічні, біологічні </a:t>
            </a:r>
            <a:r>
              <a:rPr lang="uk-UA" sz="2300" b="1" dirty="0" smtClean="0">
                <a:solidFill>
                  <a:srgbClr val="FF0000"/>
                </a:solidFill>
              </a:rPr>
              <a:t>та психофізіологічні</a:t>
            </a:r>
            <a:r>
              <a:rPr lang="uk-UA" sz="2300" dirty="0" smtClean="0"/>
              <a:t>.</a:t>
            </a:r>
            <a:endParaRPr lang="ru-RU" sz="2300" dirty="0"/>
          </a:p>
        </p:txBody>
      </p:sp>
    </p:spTree>
    <p:extLst>
      <p:ext uri="{BB962C8B-B14F-4D97-AF65-F5344CB8AC3E}">
        <p14:creationId xmlns:p14="http://schemas.microsoft.com/office/powerpoint/2010/main" val="3520562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764704"/>
            <a:ext cx="7416824" cy="5472608"/>
          </a:xfrm>
        </p:spPr>
        <p:txBody>
          <a:bodyPr>
            <a:normAutofit fontScale="92500" lnSpcReduction="10000"/>
          </a:bodyPr>
          <a:lstStyle/>
          <a:p>
            <a:pPr algn="just"/>
            <a:r>
              <a:rPr lang="uk-UA" dirty="0">
                <a:solidFill>
                  <a:srgbClr val="FF0000"/>
                </a:solidFill>
              </a:rPr>
              <a:t>До фізичних факторів </a:t>
            </a:r>
            <a:r>
              <a:rPr lang="uk-UA" dirty="0"/>
              <a:t>належать: </a:t>
            </a:r>
            <a:r>
              <a:rPr lang="uk-UA" dirty="0" smtClean="0"/>
              <a:t>температура</a:t>
            </a:r>
            <a:r>
              <a:rPr lang="uk-UA" dirty="0"/>
              <a:t>, вологість, атмосферний тиск; </a:t>
            </a:r>
            <a:r>
              <a:rPr lang="uk-UA" dirty="0" smtClean="0"/>
              <a:t>швидкість </a:t>
            </a:r>
            <a:r>
              <a:rPr lang="uk-UA" dirty="0"/>
              <a:t>руху повітря; недостатня освітленість; </a:t>
            </a:r>
            <a:r>
              <a:rPr lang="uk-UA" dirty="0" smtClean="0"/>
              <a:t>рухомі машини</a:t>
            </a:r>
            <a:r>
              <a:rPr lang="uk-UA" dirty="0"/>
              <a:t>, </a:t>
            </a:r>
            <a:r>
              <a:rPr lang="uk-UA" dirty="0" smtClean="0"/>
              <a:t>механізми; </a:t>
            </a:r>
            <a:r>
              <a:rPr lang="uk-UA" dirty="0"/>
              <a:t>конструкції, що руйнуються; елементи середовища, нагріті до високих температур; устаткування, що має підвищений тиск або розрідження; підвищені рівні електромагнітного, іонізуючого та акустичного випромінювання; підвищений рівень статичної електрики; підвищений рівень електричної напруги; перебування на висоті; невагомість і ряд інших.</a:t>
            </a:r>
            <a:endParaRPr lang="ru-RU" dirty="0"/>
          </a:p>
          <a:p>
            <a:pPr algn="just"/>
            <a:r>
              <a:rPr lang="uk-UA" dirty="0">
                <a:solidFill>
                  <a:srgbClr val="FF0000"/>
                </a:solidFill>
              </a:rPr>
              <a:t>Хімічні фактори </a:t>
            </a:r>
            <a:r>
              <a:rPr lang="uk-UA" dirty="0"/>
              <a:t>– це хімічні елементи, речовини та сполуки, </a:t>
            </a:r>
            <a:r>
              <a:rPr lang="uk-UA" dirty="0" smtClean="0"/>
              <a:t>що  перебувають в твердому</a:t>
            </a:r>
            <a:r>
              <a:rPr lang="uk-UA" dirty="0"/>
              <a:t>, рідкому та </a:t>
            </a:r>
            <a:r>
              <a:rPr lang="uk-UA" dirty="0" smtClean="0"/>
              <a:t>газоподібному стані </a:t>
            </a:r>
            <a:r>
              <a:rPr lang="uk-UA" dirty="0"/>
              <a:t>і поділяються залежно від шляхів проникнення та характеру дії на організм людини. </a:t>
            </a:r>
            <a:r>
              <a:rPr lang="uk-UA" dirty="0" smtClean="0"/>
              <a:t>Шляхи </a:t>
            </a:r>
            <a:r>
              <a:rPr lang="uk-UA" dirty="0"/>
              <a:t>проникнення хімічних речовин в </a:t>
            </a:r>
            <a:r>
              <a:rPr lang="uk-UA" dirty="0" smtClean="0"/>
              <a:t>організм </a:t>
            </a:r>
            <a:r>
              <a:rPr lang="uk-UA" dirty="0"/>
              <a:t>через: 1) органи дихання, 2) шлунково-кишковий тракт, 3) шкіряні покриви та слизові оболонки. </a:t>
            </a:r>
            <a:endParaRPr lang="ru-RU" dirty="0"/>
          </a:p>
        </p:txBody>
      </p:sp>
    </p:spTree>
    <p:extLst>
      <p:ext uri="{BB962C8B-B14F-4D97-AF65-F5344CB8AC3E}">
        <p14:creationId xmlns:p14="http://schemas.microsoft.com/office/powerpoint/2010/main" val="1903352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836712"/>
            <a:ext cx="7056784" cy="4886357"/>
          </a:xfrm>
        </p:spPr>
        <p:txBody>
          <a:bodyPr/>
          <a:lstStyle/>
          <a:p>
            <a:pPr algn="just"/>
            <a:r>
              <a:rPr lang="uk-UA" b="1" dirty="0"/>
              <a:t>За характером дії виділяють токсичні, подразнюючі, задушливі, сенсибілізуючі, канцерогенні, мутагенні речовини та такі, що впливають на репродуктивну функцію</a:t>
            </a:r>
            <a:r>
              <a:rPr lang="uk-UA" b="1" dirty="0" smtClean="0"/>
              <a:t>.</a:t>
            </a:r>
          </a:p>
          <a:p>
            <a:pPr algn="just"/>
            <a:r>
              <a:rPr lang="uk-UA" b="1" dirty="0" smtClean="0">
                <a:solidFill>
                  <a:srgbClr val="FF0000"/>
                </a:solidFill>
              </a:rPr>
              <a:t>3. Біологічні </a:t>
            </a:r>
            <a:r>
              <a:rPr lang="uk-UA" b="1" dirty="0">
                <a:solidFill>
                  <a:srgbClr val="FF0000"/>
                </a:solidFill>
              </a:rPr>
              <a:t>фактори </a:t>
            </a:r>
            <a:r>
              <a:rPr lang="uk-UA" b="1" dirty="0"/>
              <a:t>поділяються на макроорганізми (рослини та тварини) і мікроорганізми (бактерії, віруси, спірохети, грибки, простіші).</a:t>
            </a:r>
            <a:endParaRPr lang="ru-RU" b="1" dirty="0"/>
          </a:p>
          <a:p>
            <a:pPr algn="just"/>
            <a:r>
              <a:rPr lang="uk-UA" b="1" dirty="0" smtClean="0">
                <a:solidFill>
                  <a:srgbClr val="FF0000"/>
                </a:solidFill>
              </a:rPr>
              <a:t>4. До </a:t>
            </a:r>
            <a:r>
              <a:rPr lang="uk-UA" b="1" dirty="0">
                <a:solidFill>
                  <a:srgbClr val="FF0000"/>
                </a:solidFill>
              </a:rPr>
              <a:t>психофізіологічних </a:t>
            </a:r>
            <a:r>
              <a:rPr lang="uk-UA" b="1" dirty="0"/>
              <a:t>факторів належать фізичні (статичні та динамічні) і нервово-психічні перенавантаження (емоційні, аналізаторів, монотонність праці</a:t>
            </a:r>
            <a:r>
              <a:rPr lang="uk-UA" b="1" dirty="0" smtClean="0"/>
              <a:t>).</a:t>
            </a:r>
            <a:endParaRPr lang="ru-RU" b="1" dirty="0"/>
          </a:p>
        </p:txBody>
      </p:sp>
    </p:spTree>
    <p:extLst>
      <p:ext uri="{BB962C8B-B14F-4D97-AF65-F5344CB8AC3E}">
        <p14:creationId xmlns:p14="http://schemas.microsoft.com/office/powerpoint/2010/main" val="3780091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620688"/>
            <a:ext cx="7560840" cy="5688632"/>
          </a:xfrm>
        </p:spPr>
        <p:txBody>
          <a:bodyPr>
            <a:normAutofit fontScale="92500" lnSpcReduction="10000"/>
          </a:bodyPr>
          <a:lstStyle/>
          <a:p>
            <a:pPr algn="just"/>
            <a:r>
              <a:rPr lang="uk-UA" sz="2600" b="1" dirty="0"/>
              <a:t>Результатом прояву небезпеки є </a:t>
            </a:r>
            <a:r>
              <a:rPr lang="uk-UA" sz="2600" b="1" dirty="0">
                <a:solidFill>
                  <a:srgbClr val="FF0000"/>
                </a:solidFill>
              </a:rPr>
              <a:t>нещасні випадки, аварії, катастрофи,</a:t>
            </a:r>
            <a:r>
              <a:rPr lang="uk-UA" sz="2600" b="1" dirty="0"/>
              <a:t> які можуть супроводжуватися смертельними випадками, зменшенням тривалості життя, шкодою для здоров’я, навколишнього середовища, дезорганізуючим впливом на суспільство або життєдіяльність окремих людей</a:t>
            </a:r>
            <a:r>
              <a:rPr lang="uk-UA" sz="2600" b="1" dirty="0" smtClean="0"/>
              <a:t>.</a:t>
            </a:r>
          </a:p>
          <a:p>
            <a:pPr algn="just"/>
            <a:r>
              <a:rPr lang="uk-UA" sz="2600" b="1" dirty="0" smtClean="0"/>
              <a:t> Результати </a:t>
            </a:r>
            <a:r>
              <a:rPr lang="uk-UA" sz="2600" b="1" dirty="0"/>
              <a:t>цих наслідків визначають як </a:t>
            </a:r>
            <a:r>
              <a:rPr lang="uk-UA" sz="2600" b="1" dirty="0" smtClean="0"/>
              <a:t>шкоду, </a:t>
            </a:r>
            <a:r>
              <a:rPr lang="uk-UA" sz="2600" b="1" dirty="0"/>
              <a:t>має своє кількісне вираження. Наприклад, кількість загиблих, кількість поранених, площа зараженої території, площа лісу, що вигоріла, вартість зруйнованих споруд тощо. Найбільш універсальний кількісний засіб визначення шкоди – це вартісний, тобто визначення шкоди у </a:t>
            </a:r>
            <a:r>
              <a:rPr lang="uk-UA" sz="2600" b="1" dirty="0">
                <a:solidFill>
                  <a:srgbClr val="FF0000"/>
                </a:solidFill>
              </a:rPr>
              <a:t>грошовому еквіваленті.</a:t>
            </a:r>
            <a:endParaRPr lang="ru-RU" sz="2600" b="1" dirty="0">
              <a:solidFill>
                <a:srgbClr val="FF0000"/>
              </a:solidFill>
            </a:endParaRPr>
          </a:p>
          <a:p>
            <a:pPr algn="just"/>
            <a:r>
              <a:rPr lang="uk-UA" sz="2600" b="1" dirty="0"/>
              <a:t>Другою кількісною характеристикою небезпеки є </a:t>
            </a:r>
            <a:r>
              <a:rPr lang="uk-UA" sz="2600" b="1" dirty="0">
                <a:solidFill>
                  <a:srgbClr val="FF0000"/>
                </a:solidFill>
              </a:rPr>
              <a:t>квантифікація небезпек</a:t>
            </a:r>
            <a:r>
              <a:rPr lang="uk-UA" sz="2600" b="1" dirty="0"/>
              <a:t>, яка визначає ступінь небезпеки або ризик</a:t>
            </a:r>
            <a:r>
              <a:rPr lang="uk-UA" sz="2600" b="1" dirty="0" smtClean="0"/>
              <a:t>.</a:t>
            </a:r>
            <a:endParaRPr lang="ru-RU" sz="2600" b="1" dirty="0"/>
          </a:p>
        </p:txBody>
      </p:sp>
    </p:spTree>
    <p:extLst>
      <p:ext uri="{BB962C8B-B14F-4D97-AF65-F5344CB8AC3E}">
        <p14:creationId xmlns:p14="http://schemas.microsoft.com/office/powerpoint/2010/main" val="617884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692696"/>
            <a:ext cx="7344816" cy="5030373"/>
          </a:xfrm>
        </p:spPr>
        <p:txBody>
          <a:bodyPr/>
          <a:lstStyle/>
          <a:p>
            <a:pPr algn="just"/>
            <a:r>
              <a:rPr lang="uk-UA" b="1" dirty="0" smtClean="0">
                <a:solidFill>
                  <a:srgbClr val="FF0000"/>
                </a:solidFill>
              </a:rPr>
              <a:t>Ризик –</a:t>
            </a:r>
            <a:r>
              <a:rPr lang="uk-UA" b="1" dirty="0" smtClean="0"/>
              <a:t> це кількісна характеристика оцінки ступеня небезпеки, є критерієм реалізації небезпеки. Нескінченно малий (“нульовий”) ризик свідчить про відсутність реальної небезпеки в системі, і навпаки: чим вищий ризик, тим вища реальність впливу небезпеки.</a:t>
            </a:r>
            <a:endParaRPr lang="ru-RU" b="1" dirty="0" smtClean="0"/>
          </a:p>
          <a:p>
            <a:pPr algn="just"/>
            <a:r>
              <a:rPr lang="uk-UA" b="1" dirty="0" smtClean="0"/>
              <a:t>Величина ризику (R) визначається як відношення кількості подій з небажаними наслідками (n) до максимально можливого їх числа (N) за конкретний період часу:</a:t>
            </a:r>
            <a:r>
              <a:rPr lang="en-US" b="1" dirty="0" smtClean="0"/>
              <a:t> </a:t>
            </a:r>
            <a:r>
              <a:rPr lang="en-US" b="1" dirty="0" smtClean="0">
                <a:solidFill>
                  <a:srgbClr val="FF0000"/>
                </a:solidFill>
              </a:rPr>
              <a:t>R = n / N</a:t>
            </a:r>
          </a:p>
          <a:p>
            <a:pPr algn="just"/>
            <a:r>
              <a:rPr lang="uk-UA" b="1" dirty="0" smtClean="0"/>
              <a:t>Так з </a:t>
            </a:r>
            <a:r>
              <a:rPr lang="uk-UA" b="1" dirty="0"/>
              <a:t>кожного мільйона громадян, які проживали в Україні, у побутовій сфері </a:t>
            </a:r>
            <a:r>
              <a:rPr lang="uk-UA" b="1" dirty="0" smtClean="0"/>
              <a:t>загинуло </a:t>
            </a:r>
            <a:r>
              <a:rPr lang="uk-UA" b="1" dirty="0"/>
              <a:t>у 1998 році </a:t>
            </a:r>
            <a:r>
              <a:rPr lang="uk-UA" b="1" dirty="0" smtClean="0"/>
              <a:t>1362 </a:t>
            </a:r>
            <a:r>
              <a:rPr lang="uk-UA" b="1" dirty="0"/>
              <a:t>осіб</a:t>
            </a:r>
            <a:r>
              <a:rPr lang="uk-UA" b="1" dirty="0" smtClean="0"/>
              <a:t>.</a:t>
            </a:r>
            <a:endParaRPr lang="ru-RU" b="1" dirty="0"/>
          </a:p>
        </p:txBody>
      </p:sp>
    </p:spTree>
    <p:extLst>
      <p:ext uri="{BB962C8B-B14F-4D97-AF65-F5344CB8AC3E}">
        <p14:creationId xmlns:p14="http://schemas.microsoft.com/office/powerpoint/2010/main" val="2063041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692696"/>
            <a:ext cx="7560840" cy="5472608"/>
          </a:xfrm>
        </p:spPr>
        <p:txBody>
          <a:bodyPr>
            <a:normAutofit fontScale="92500" lnSpcReduction="20000"/>
          </a:bodyPr>
          <a:lstStyle/>
          <a:p>
            <a:pPr algn="just"/>
            <a:r>
              <a:rPr lang="uk-UA" sz="2600" b="1" dirty="0"/>
              <a:t>Основним питанням безпеки життєдіяльності є питання підвищення рівня безпеки, тобто </a:t>
            </a:r>
            <a:r>
              <a:rPr lang="uk-UA" sz="2600" b="1" dirty="0">
                <a:solidFill>
                  <a:srgbClr val="FF0000"/>
                </a:solidFill>
              </a:rPr>
              <a:t>зниження імовірності ризику до припустимого рівня</a:t>
            </a:r>
            <a:r>
              <a:rPr lang="uk-UA" sz="2600" b="1" dirty="0"/>
              <a:t>. </a:t>
            </a:r>
            <a:r>
              <a:rPr lang="uk-UA" sz="2600" b="1" dirty="0" smtClean="0"/>
              <a:t>Шляхи:</a:t>
            </a:r>
            <a:endParaRPr lang="ru-RU" sz="2600" b="1" dirty="0"/>
          </a:p>
          <a:p>
            <a:pPr algn="just"/>
            <a:r>
              <a:rPr lang="uk-UA" sz="2600" b="1" dirty="0"/>
              <a:t>– повна або часткова відмова від робіт, операцій та систем, які мають високий ступінь небезпеки;</a:t>
            </a:r>
            <a:endParaRPr lang="ru-RU" sz="2600" b="1" dirty="0"/>
          </a:p>
          <a:p>
            <a:pPr algn="just"/>
            <a:r>
              <a:rPr lang="uk-UA" sz="2600" b="1" dirty="0"/>
              <a:t>– заміна небезпечних операцій іншими, менш небезпечними;</a:t>
            </a:r>
            <a:endParaRPr lang="ru-RU" sz="2600" b="1" dirty="0"/>
          </a:p>
          <a:p>
            <a:pPr algn="just"/>
            <a:r>
              <a:rPr lang="uk-UA" sz="2600" b="1" dirty="0"/>
              <a:t>– удосконалення технічних систем та об’єктів;</a:t>
            </a:r>
            <a:endParaRPr lang="ru-RU" sz="2600" b="1" dirty="0"/>
          </a:p>
          <a:p>
            <a:pPr algn="just"/>
            <a:r>
              <a:rPr lang="uk-UA" sz="2600" b="1" dirty="0"/>
              <a:t>– розробка та використання спеціальних засобів захисту;</a:t>
            </a:r>
            <a:endParaRPr lang="ru-RU" sz="2600" b="1" dirty="0"/>
          </a:p>
          <a:p>
            <a:pPr algn="just"/>
            <a:r>
              <a:rPr lang="uk-UA" sz="2600" b="1" dirty="0"/>
              <a:t>– заходи організаційно-управлінського характеру, в тому числі контроль за рівнем безпеки, навчання людей з питань безпеки, стимулювання безпечної роботи та поведінки;</a:t>
            </a:r>
            <a:endParaRPr lang="ru-RU" sz="2600" b="1" dirty="0"/>
          </a:p>
          <a:p>
            <a:pPr algn="just"/>
            <a:r>
              <a:rPr lang="uk-UA" sz="2600" b="1" dirty="0"/>
              <a:t>– ліквідація наслідків аварій та катастроф з наступним їх аналізом</a:t>
            </a:r>
            <a:r>
              <a:rPr lang="uk-UA" sz="2600" b="1" dirty="0" smtClean="0"/>
              <a:t>.</a:t>
            </a:r>
            <a:endParaRPr lang="ru-RU" sz="2600" b="1" dirty="0"/>
          </a:p>
        </p:txBody>
      </p:sp>
    </p:spTree>
    <p:extLst>
      <p:ext uri="{BB962C8B-B14F-4D97-AF65-F5344CB8AC3E}">
        <p14:creationId xmlns:p14="http://schemas.microsoft.com/office/powerpoint/2010/main" val="1356561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548680"/>
            <a:ext cx="7704856" cy="5688632"/>
          </a:xfrm>
        </p:spPr>
        <p:txBody>
          <a:bodyPr>
            <a:noAutofit/>
          </a:bodyPr>
          <a:lstStyle/>
          <a:p>
            <a:pPr algn="just"/>
            <a:r>
              <a:rPr lang="uk-UA" sz="2300" b="1" dirty="0">
                <a:solidFill>
                  <a:srgbClr val="FF0000"/>
                </a:solidFill>
              </a:rPr>
              <a:t>Безпека життєдіяльності </a:t>
            </a:r>
            <a:r>
              <a:rPr lang="uk-UA" sz="2300" b="1" dirty="0"/>
              <a:t>є збалансованою взаємодією людини і середовища, її соціально-культурного життя, яка стосується не стільки політичної, економічної сфер соціальної діяльності </a:t>
            </a:r>
            <a:r>
              <a:rPr lang="uk-UA" sz="2300" b="1" dirty="0" smtClean="0"/>
              <a:t>людини. Явище </a:t>
            </a:r>
            <a:r>
              <a:rPr lang="uk-UA" sz="2300" b="1" dirty="0"/>
              <a:t>безпеки характеризується 4 суттєвими ознаками, а саме:</a:t>
            </a:r>
            <a:endParaRPr lang="ru-RU" sz="2300" b="1" dirty="0"/>
          </a:p>
          <a:p>
            <a:pPr algn="just"/>
            <a:r>
              <a:rPr lang="uk-UA" sz="2300" b="1" dirty="0">
                <a:solidFill>
                  <a:srgbClr val="FF0000"/>
                </a:solidFill>
              </a:rPr>
              <a:t>– універсальністю: </a:t>
            </a:r>
            <a:r>
              <a:rPr lang="uk-UA" sz="2300" b="1" dirty="0"/>
              <a:t>безпека турбує всіх людей на </a:t>
            </a:r>
            <a:r>
              <a:rPr lang="uk-UA" sz="2300" b="1" dirty="0" smtClean="0"/>
              <a:t>Землі</a:t>
            </a:r>
            <a:r>
              <a:rPr lang="uk-UA" sz="2300" b="1" dirty="0"/>
              <a:t>, оскільки відсутність безпеки має загальні загрози нормальному життю (безробіття, наркоманія, злочинність, тероризм, забруднення довкілля, порушення прав і свобод людини);</a:t>
            </a:r>
            <a:endParaRPr lang="ru-RU" sz="2300" b="1" dirty="0"/>
          </a:p>
          <a:p>
            <a:pPr algn="just"/>
            <a:r>
              <a:rPr lang="uk-UA" sz="2300" b="1" dirty="0">
                <a:solidFill>
                  <a:srgbClr val="FF0000"/>
                </a:solidFill>
              </a:rPr>
              <a:t>– взаємозалежністю: </a:t>
            </a:r>
            <a:r>
              <a:rPr lang="uk-UA" sz="2300" b="1" dirty="0"/>
              <a:t>безпека нині більше не стосується тільки окремої людини, соціальної групи чи навіть країни (голод, захворювання, забруднене середовище, торгівля наркотиками, етнічні конфлікти не є ізольованими подіями, які обмежені житлом людини чи національними кордонами);</a:t>
            </a:r>
            <a:endParaRPr lang="ru-RU" sz="2300" b="1" dirty="0"/>
          </a:p>
          <a:p>
            <a:pPr algn="just"/>
            <a:endParaRPr lang="ru-RU" sz="2300" dirty="0"/>
          </a:p>
        </p:txBody>
      </p:sp>
    </p:spTree>
    <p:extLst>
      <p:ext uri="{BB962C8B-B14F-4D97-AF65-F5344CB8AC3E}">
        <p14:creationId xmlns:p14="http://schemas.microsoft.com/office/powerpoint/2010/main" val="2328359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908720"/>
            <a:ext cx="7488832" cy="5328592"/>
          </a:xfrm>
        </p:spPr>
        <p:txBody>
          <a:bodyPr>
            <a:normAutofit fontScale="92500" lnSpcReduction="20000"/>
          </a:bodyPr>
          <a:lstStyle/>
          <a:p>
            <a:pPr algn="just"/>
            <a:r>
              <a:rPr lang="uk-UA" sz="2600" b="1" dirty="0" smtClean="0">
                <a:solidFill>
                  <a:srgbClr val="FF0000"/>
                </a:solidFill>
              </a:rPr>
              <a:t>- підконтрольністю </a:t>
            </a:r>
            <a:r>
              <a:rPr lang="uk-UA" sz="2600" b="1" dirty="0">
                <a:solidFill>
                  <a:srgbClr val="FF0000"/>
                </a:solidFill>
              </a:rPr>
              <a:t>розвитку подій: </a:t>
            </a:r>
            <a:r>
              <a:rPr lang="uk-UA" sz="2600" b="1" dirty="0"/>
              <a:t>про безпеку можна говорити тільки тоді, коли та чи інша небезпека виявляється на ранніх етапах виникнення, коли ліквідуються глибинні утворення дисбалансу між людиною і світом, а не їх трагічні наслідки. Значно дешевше та більш гуманно діяти на ранніх етапах відповідно до розвитку подій, ніж пускати події за течією;</a:t>
            </a:r>
            <a:endParaRPr lang="ru-RU" sz="2600" b="1" dirty="0"/>
          </a:p>
          <a:p>
            <a:pPr algn="just"/>
            <a:r>
              <a:rPr lang="uk-UA" sz="2600" b="1" dirty="0">
                <a:solidFill>
                  <a:srgbClr val="FF0000"/>
                </a:solidFill>
              </a:rPr>
              <a:t>– проблемністю людського життя, </a:t>
            </a:r>
            <a:r>
              <a:rPr lang="uk-UA" sz="2600" b="1" dirty="0"/>
              <a:t>яка не дає змоги повно розв’язати проблему безпеки людини, домогтися абсолютної ліквідації небезпеки, тому людські проблеми повинні бути мінімі-зовані, оскільки має значення все: як живеться людині в суспільстві, який її соціальний і духовний потенціал, наскільки вона вільна у виборі та на які вчинки спонукає її оточення</a:t>
            </a:r>
            <a:r>
              <a:rPr lang="uk-UA" sz="2600" b="1" dirty="0" smtClean="0"/>
              <a:t>.</a:t>
            </a:r>
            <a:endParaRPr lang="ru-RU" sz="2600" b="1" dirty="0"/>
          </a:p>
        </p:txBody>
      </p:sp>
    </p:spTree>
    <p:extLst>
      <p:ext uri="{BB962C8B-B14F-4D97-AF65-F5344CB8AC3E}">
        <p14:creationId xmlns:p14="http://schemas.microsoft.com/office/powerpoint/2010/main" val="3655461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836712"/>
            <a:ext cx="7272808" cy="1584176"/>
          </a:xfrm>
        </p:spPr>
        <p:txBody>
          <a:bodyPr>
            <a:noAutofit/>
          </a:bodyPr>
          <a:lstStyle/>
          <a:p>
            <a:r>
              <a:rPr lang="uk-UA" sz="2800" b="1" dirty="0"/>
              <a:t>Тема 1. Категорійно-понятійний апарат з безпеки життєдіяльності, таксономія небезпек. Ризик як кількісна оцінка </a:t>
            </a:r>
            <a:r>
              <a:rPr lang="uk-UA" sz="2800" b="1" dirty="0" smtClean="0"/>
              <a:t>небезпек</a:t>
            </a:r>
            <a:br>
              <a:rPr lang="uk-UA" sz="2800" b="1" dirty="0" smtClean="0"/>
            </a:br>
            <a:r>
              <a:rPr lang="uk-UA" sz="2800" b="1" dirty="0" smtClean="0"/>
              <a:t>Зміст</a:t>
            </a:r>
            <a:endParaRPr lang="ru-RU" sz="2800" dirty="0"/>
          </a:p>
        </p:txBody>
      </p:sp>
      <p:sp>
        <p:nvSpPr>
          <p:cNvPr id="7" name="Объект 6"/>
          <p:cNvSpPr>
            <a:spLocks noGrp="1"/>
          </p:cNvSpPr>
          <p:nvPr>
            <p:ph idx="1"/>
          </p:nvPr>
        </p:nvSpPr>
        <p:spPr>
          <a:xfrm>
            <a:off x="1259632" y="2348880"/>
            <a:ext cx="6399813" cy="3456384"/>
          </a:xfrm>
        </p:spPr>
        <p:txBody>
          <a:bodyPr/>
          <a:lstStyle/>
          <a:p>
            <a:r>
              <a:rPr lang="ru-RU" b="1" dirty="0"/>
              <a:t>1</a:t>
            </a:r>
            <a:r>
              <a:rPr lang="ru-RU" b="1" dirty="0" smtClean="0"/>
              <a:t>. </a:t>
            </a:r>
            <a:r>
              <a:rPr lang="ru-RU" b="1" dirty="0" err="1"/>
              <a:t>Поняття</a:t>
            </a:r>
            <a:r>
              <a:rPr lang="ru-RU" b="1" dirty="0"/>
              <a:t> </a:t>
            </a:r>
            <a:r>
              <a:rPr lang="ru-RU" b="1" dirty="0" err="1"/>
              <a:t>небезпеки</a:t>
            </a:r>
            <a:r>
              <a:rPr lang="ru-RU" b="1" dirty="0"/>
              <a:t>, </a:t>
            </a:r>
            <a:r>
              <a:rPr lang="ru-RU" b="1" dirty="0" err="1"/>
              <a:t>небезпечних</a:t>
            </a:r>
            <a:r>
              <a:rPr lang="ru-RU" b="1" dirty="0"/>
              <a:t> </a:t>
            </a:r>
            <a:r>
              <a:rPr lang="ru-RU" b="1" dirty="0" err="1"/>
              <a:t>ситуацій</a:t>
            </a:r>
            <a:r>
              <a:rPr lang="ru-RU" b="1" dirty="0"/>
              <a:t>.</a:t>
            </a:r>
          </a:p>
          <a:p>
            <a:r>
              <a:rPr lang="ru-RU" b="1" dirty="0"/>
              <a:t>2. </a:t>
            </a:r>
            <a:r>
              <a:rPr lang="ru-RU" b="1" dirty="0" err="1"/>
              <a:t>Поняття</a:t>
            </a:r>
            <a:r>
              <a:rPr lang="ru-RU" b="1" dirty="0"/>
              <a:t> </a:t>
            </a:r>
            <a:r>
              <a:rPr lang="ru-RU" b="1" dirty="0" err="1"/>
              <a:t>потенційної</a:t>
            </a:r>
            <a:r>
              <a:rPr lang="ru-RU" b="1" dirty="0"/>
              <a:t> </a:t>
            </a:r>
            <a:r>
              <a:rPr lang="ru-RU" b="1" dirty="0" err="1"/>
              <a:t>небезпеки</a:t>
            </a:r>
            <a:r>
              <a:rPr lang="ru-RU" b="1" dirty="0"/>
              <a:t>.</a:t>
            </a:r>
          </a:p>
          <a:p>
            <a:r>
              <a:rPr lang="ru-RU" b="1" dirty="0"/>
              <a:t>3. </a:t>
            </a:r>
            <a:r>
              <a:rPr lang="ru-RU" b="1" dirty="0" err="1"/>
              <a:t>Класифікація</a:t>
            </a:r>
            <a:r>
              <a:rPr lang="ru-RU" b="1" dirty="0"/>
              <a:t> </a:t>
            </a:r>
            <a:r>
              <a:rPr lang="ru-RU" b="1" dirty="0" err="1"/>
              <a:t>небезпек</a:t>
            </a:r>
            <a:r>
              <a:rPr lang="ru-RU" b="1" dirty="0"/>
              <a:t>.</a:t>
            </a:r>
          </a:p>
          <a:p>
            <a:r>
              <a:rPr lang="ru-RU" b="1" dirty="0"/>
              <a:t>4. Характеристика </a:t>
            </a:r>
            <a:r>
              <a:rPr lang="ru-RU" b="1" dirty="0" err="1"/>
              <a:t>небезпечних</a:t>
            </a:r>
            <a:r>
              <a:rPr lang="ru-RU" b="1" dirty="0"/>
              <a:t> та </a:t>
            </a:r>
            <a:r>
              <a:rPr lang="ru-RU" b="1" dirty="0" err="1"/>
              <a:t>шкідливих</a:t>
            </a:r>
            <a:r>
              <a:rPr lang="ru-RU" b="1" dirty="0"/>
              <a:t> </a:t>
            </a:r>
            <a:r>
              <a:rPr lang="ru-RU" b="1" dirty="0" err="1"/>
              <a:t>факторів</a:t>
            </a:r>
            <a:r>
              <a:rPr lang="ru-RU" b="1" dirty="0"/>
              <a:t>.</a:t>
            </a:r>
          </a:p>
          <a:p>
            <a:r>
              <a:rPr lang="ru-RU" b="1" dirty="0"/>
              <a:t>5. </a:t>
            </a:r>
            <a:r>
              <a:rPr lang="ru-RU" b="1" dirty="0" err="1"/>
              <a:t>Ризик</a:t>
            </a:r>
            <a:r>
              <a:rPr lang="ru-RU" b="1" dirty="0"/>
              <a:t> як </a:t>
            </a:r>
            <a:r>
              <a:rPr lang="ru-RU" b="1" dirty="0" err="1"/>
              <a:t>оцінка</a:t>
            </a:r>
            <a:r>
              <a:rPr lang="ru-RU" b="1" dirty="0"/>
              <a:t> </a:t>
            </a:r>
            <a:r>
              <a:rPr lang="ru-RU" b="1" dirty="0" err="1"/>
              <a:t>небезпек</a:t>
            </a:r>
            <a:r>
              <a:rPr lang="ru-RU" b="1" dirty="0"/>
              <a:t>.</a:t>
            </a:r>
          </a:p>
          <a:p>
            <a:r>
              <a:rPr lang="ru-RU" b="1" dirty="0"/>
              <a:t>6. </a:t>
            </a:r>
            <a:r>
              <a:rPr lang="ru-RU" b="1" dirty="0" err="1"/>
              <a:t>Системний</a:t>
            </a:r>
            <a:r>
              <a:rPr lang="ru-RU" b="1" dirty="0"/>
              <a:t> </a:t>
            </a:r>
            <a:r>
              <a:rPr lang="ru-RU" b="1" dirty="0" err="1"/>
              <a:t>аналіз</a:t>
            </a:r>
            <a:r>
              <a:rPr lang="ru-RU" b="1" dirty="0"/>
              <a:t> у БЖД</a:t>
            </a:r>
            <a:r>
              <a:rPr lang="ru-RU" b="1" dirty="0" smtClean="0"/>
              <a:t>.</a:t>
            </a:r>
            <a:endParaRPr lang="ru-RU" b="1" dirty="0"/>
          </a:p>
        </p:txBody>
      </p:sp>
    </p:spTree>
    <p:extLst>
      <p:ext uri="{BB962C8B-B14F-4D97-AF65-F5344CB8AC3E}">
        <p14:creationId xmlns:p14="http://schemas.microsoft.com/office/powerpoint/2010/main" val="31413861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548680"/>
            <a:ext cx="7704856" cy="5832648"/>
          </a:xfrm>
        </p:spPr>
        <p:txBody>
          <a:bodyPr>
            <a:noAutofit/>
          </a:bodyPr>
          <a:lstStyle/>
          <a:p>
            <a:r>
              <a:rPr lang="uk-UA" b="1" dirty="0" smtClean="0"/>
              <a:t>Проблеми </a:t>
            </a:r>
            <a:r>
              <a:rPr lang="uk-UA" b="1" dirty="0"/>
              <a:t>безпеки життєдіяльності:</a:t>
            </a:r>
            <a:endParaRPr lang="ru-RU" b="1" dirty="0"/>
          </a:p>
          <a:p>
            <a:r>
              <a:rPr lang="uk-UA" b="1" dirty="0"/>
              <a:t>– підтримка параметрів життєвого </a:t>
            </a:r>
            <a:r>
              <a:rPr lang="uk-UA" b="1" dirty="0" smtClean="0"/>
              <a:t>середовища;</a:t>
            </a:r>
            <a:endParaRPr lang="ru-RU" b="1" dirty="0"/>
          </a:p>
          <a:p>
            <a:r>
              <a:rPr lang="uk-UA" b="1" dirty="0"/>
              <a:t>– забезпечення населення всіма видами енергоресурсів </a:t>
            </a:r>
            <a:r>
              <a:rPr lang="uk-UA" b="1" dirty="0" smtClean="0"/>
              <a:t>;</a:t>
            </a:r>
            <a:endParaRPr lang="ru-RU" b="1" dirty="0"/>
          </a:p>
          <a:p>
            <a:r>
              <a:rPr lang="uk-UA" b="1" dirty="0"/>
              <a:t>– забезпечення населення всіма нормами і параметрами штучного середовища: житлом, </a:t>
            </a:r>
            <a:r>
              <a:rPr lang="uk-UA" b="1" dirty="0" smtClean="0"/>
              <a:t>транспортом</a:t>
            </a:r>
            <a:r>
              <a:rPr lang="uk-UA" b="1" dirty="0"/>
              <a:t>, </a:t>
            </a:r>
            <a:r>
              <a:rPr lang="uk-UA" b="1" dirty="0" smtClean="0"/>
              <a:t>спорудами</a:t>
            </a:r>
            <a:r>
              <a:rPr lang="uk-UA" b="1" dirty="0"/>
              <a:t>, спортивними комплексами, медичними закладами та іншим;</a:t>
            </a:r>
            <a:endParaRPr lang="ru-RU" b="1" dirty="0"/>
          </a:p>
          <a:p>
            <a:r>
              <a:rPr lang="uk-UA" b="1" dirty="0"/>
              <a:t>– продукти харчування </a:t>
            </a:r>
            <a:r>
              <a:rPr lang="uk-UA" b="1" dirty="0" smtClean="0"/>
              <a:t>без ГМО;</a:t>
            </a:r>
            <a:endParaRPr lang="ru-RU" b="1" dirty="0"/>
          </a:p>
          <a:p>
            <a:r>
              <a:rPr lang="uk-UA" b="1" dirty="0"/>
              <a:t>– наявність і раціональне використання </a:t>
            </a:r>
            <a:r>
              <a:rPr lang="uk-UA" b="1" dirty="0" smtClean="0"/>
              <a:t>питної </a:t>
            </a:r>
            <a:r>
              <a:rPr lang="uk-UA" b="1" dirty="0"/>
              <a:t>(прісної) води;</a:t>
            </a:r>
            <a:endParaRPr lang="ru-RU" b="1" dirty="0"/>
          </a:p>
          <a:p>
            <a:r>
              <a:rPr lang="uk-UA" b="1" dirty="0"/>
              <a:t>– </a:t>
            </a:r>
            <a:r>
              <a:rPr lang="uk-UA" b="1" dirty="0" smtClean="0"/>
              <a:t>переробка і використання </a:t>
            </a:r>
            <a:r>
              <a:rPr lang="uk-UA" b="1" dirty="0"/>
              <a:t>відходів виробництва, життєдіяльності;</a:t>
            </a:r>
            <a:endParaRPr lang="ru-RU" b="1" dirty="0"/>
          </a:p>
          <a:p>
            <a:r>
              <a:rPr lang="uk-UA" b="1" dirty="0"/>
              <a:t>– освоєння нових </a:t>
            </a:r>
            <a:r>
              <a:rPr lang="uk-UA" b="1" dirty="0" smtClean="0"/>
              <a:t>просторів.</a:t>
            </a:r>
            <a:endParaRPr lang="ru-RU" b="1" dirty="0"/>
          </a:p>
        </p:txBody>
      </p:sp>
    </p:spTree>
    <p:extLst>
      <p:ext uri="{BB962C8B-B14F-4D97-AF65-F5344CB8AC3E}">
        <p14:creationId xmlns:p14="http://schemas.microsoft.com/office/powerpoint/2010/main" val="10376869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548680"/>
            <a:ext cx="7632848" cy="5760640"/>
          </a:xfrm>
        </p:spPr>
        <p:txBody>
          <a:bodyPr>
            <a:normAutofit fontScale="85000" lnSpcReduction="10000"/>
          </a:bodyPr>
          <a:lstStyle/>
          <a:p>
            <a:r>
              <a:rPr lang="uk-UA" b="1" dirty="0"/>
              <a:t>Забезпечення безпеки життєдіяльності </a:t>
            </a:r>
            <a:r>
              <a:rPr lang="uk-UA" b="1" dirty="0" smtClean="0"/>
              <a:t> через напрями:</a:t>
            </a:r>
            <a:endParaRPr lang="ru-RU" b="1" dirty="0"/>
          </a:p>
          <a:p>
            <a:r>
              <a:rPr lang="uk-UA" b="1" dirty="0"/>
              <a:t>– </a:t>
            </a:r>
            <a:r>
              <a:rPr lang="uk-UA" b="1" dirty="0">
                <a:solidFill>
                  <a:srgbClr val="FF0000"/>
                </a:solidFill>
              </a:rPr>
              <a:t>охорона </a:t>
            </a:r>
            <a:r>
              <a:rPr lang="uk-UA" b="1" dirty="0" smtClean="0">
                <a:solidFill>
                  <a:srgbClr val="FF0000"/>
                </a:solidFill>
              </a:rPr>
              <a:t>здоров’я</a:t>
            </a:r>
            <a:r>
              <a:rPr lang="uk-UA" b="1" dirty="0">
                <a:solidFill>
                  <a:srgbClr val="FF0000"/>
                </a:solidFill>
              </a:rPr>
              <a:t> </a:t>
            </a:r>
            <a:r>
              <a:rPr lang="uk-UA" b="1" dirty="0" smtClean="0">
                <a:solidFill>
                  <a:srgbClr val="FF0000"/>
                </a:solidFill>
              </a:rPr>
              <a:t>- </a:t>
            </a:r>
            <a:r>
              <a:rPr lang="uk-UA" b="1" dirty="0" smtClean="0"/>
              <a:t> </a:t>
            </a:r>
            <a:r>
              <a:rPr lang="uk-UA" b="1" dirty="0"/>
              <a:t>мережею поліклінік, лікарень, реабілітаційних центрів, профілакторіїв, науково-дослідних інститутів, інформаційних центрів;</a:t>
            </a:r>
            <a:endParaRPr lang="ru-RU" b="1" dirty="0"/>
          </a:p>
          <a:p>
            <a:r>
              <a:rPr lang="uk-UA" b="1" dirty="0"/>
              <a:t>– </a:t>
            </a:r>
            <a:r>
              <a:rPr lang="uk-UA" b="1" dirty="0">
                <a:solidFill>
                  <a:srgbClr val="FF0000"/>
                </a:solidFill>
              </a:rPr>
              <a:t>охорона та захист </a:t>
            </a:r>
            <a:r>
              <a:rPr lang="uk-UA" b="1" dirty="0" smtClean="0">
                <a:solidFill>
                  <a:srgbClr val="FF0000"/>
                </a:solidFill>
              </a:rPr>
              <a:t>кордонів -</a:t>
            </a:r>
            <a:r>
              <a:rPr lang="uk-UA" b="1" dirty="0" smtClean="0"/>
              <a:t> </a:t>
            </a:r>
            <a:r>
              <a:rPr lang="uk-UA" b="1" dirty="0"/>
              <a:t>розробці правової основи, визначенні сил, засобів і способів охорони і захисту кордонів територій проживання людей;</a:t>
            </a:r>
            <a:endParaRPr lang="ru-RU" b="1" dirty="0"/>
          </a:p>
          <a:p>
            <a:r>
              <a:rPr lang="uk-UA" b="1" dirty="0"/>
              <a:t>– </a:t>
            </a:r>
            <a:r>
              <a:rPr lang="uk-UA" b="1" dirty="0">
                <a:solidFill>
                  <a:srgbClr val="FF0000"/>
                </a:solidFill>
              </a:rPr>
              <a:t>захист навколишнього </a:t>
            </a:r>
            <a:r>
              <a:rPr lang="uk-UA" b="1" dirty="0" smtClean="0">
                <a:solidFill>
                  <a:srgbClr val="FF0000"/>
                </a:solidFill>
              </a:rPr>
              <a:t>середовища –</a:t>
            </a:r>
            <a:r>
              <a:rPr lang="uk-UA" b="1" dirty="0" smtClean="0"/>
              <a:t> визначення сил</a:t>
            </a:r>
            <a:r>
              <a:rPr lang="uk-UA" b="1" dirty="0"/>
              <a:t>, засобів і методів збереження або поновлення параметрів навколишнього середовища;</a:t>
            </a:r>
            <a:endParaRPr lang="ru-RU" b="1" dirty="0"/>
          </a:p>
          <a:p>
            <a:r>
              <a:rPr lang="uk-UA" b="1" dirty="0"/>
              <a:t>– </a:t>
            </a:r>
            <a:r>
              <a:rPr lang="uk-UA" b="1" dirty="0">
                <a:solidFill>
                  <a:srgbClr val="FF0000"/>
                </a:solidFill>
              </a:rPr>
              <a:t>охорона </a:t>
            </a:r>
            <a:r>
              <a:rPr lang="uk-UA" b="1" dirty="0" smtClean="0">
                <a:solidFill>
                  <a:srgbClr val="FF0000"/>
                </a:solidFill>
              </a:rPr>
              <a:t>праці - </a:t>
            </a:r>
            <a:r>
              <a:rPr lang="uk-UA" b="1" dirty="0" smtClean="0"/>
              <a:t> створення </a:t>
            </a:r>
            <a:r>
              <a:rPr lang="uk-UA" b="1" dirty="0"/>
              <a:t>безпечних, комфортних умов для трудової діяльності людини;</a:t>
            </a:r>
            <a:endParaRPr lang="ru-RU" b="1" dirty="0"/>
          </a:p>
          <a:p>
            <a:r>
              <a:rPr lang="uk-UA" b="1" dirty="0"/>
              <a:t>– </a:t>
            </a:r>
            <a:r>
              <a:rPr lang="uk-UA" b="1" dirty="0">
                <a:solidFill>
                  <a:srgbClr val="FF0000"/>
                </a:solidFill>
              </a:rPr>
              <a:t>охорона прав людини і громадського </a:t>
            </a:r>
            <a:r>
              <a:rPr lang="uk-UA" b="1" dirty="0" smtClean="0">
                <a:solidFill>
                  <a:srgbClr val="FF0000"/>
                </a:solidFill>
              </a:rPr>
              <a:t>порядку -</a:t>
            </a:r>
            <a:r>
              <a:rPr lang="uk-UA" b="1" dirty="0" smtClean="0"/>
              <a:t> </a:t>
            </a:r>
            <a:r>
              <a:rPr lang="uk-UA" b="1" dirty="0"/>
              <a:t>зафіксовані в </a:t>
            </a:r>
            <a:r>
              <a:rPr lang="uk-UA" b="1" dirty="0" smtClean="0"/>
              <a:t>Законах Держави;</a:t>
            </a:r>
            <a:endParaRPr lang="ru-RU" b="1" dirty="0"/>
          </a:p>
          <a:p>
            <a:r>
              <a:rPr lang="uk-UA" b="1" dirty="0"/>
              <a:t>– </a:t>
            </a:r>
            <a:r>
              <a:rPr lang="uk-UA" b="1" dirty="0">
                <a:solidFill>
                  <a:srgbClr val="FF0000"/>
                </a:solidFill>
              </a:rPr>
              <a:t>захист населення у надзвичайних </a:t>
            </a:r>
            <a:r>
              <a:rPr lang="uk-UA" b="1" dirty="0" smtClean="0">
                <a:solidFill>
                  <a:srgbClr val="FF0000"/>
                </a:solidFill>
              </a:rPr>
              <a:t>ситуаціях  -</a:t>
            </a:r>
            <a:r>
              <a:rPr lang="uk-UA" b="1" dirty="0" smtClean="0"/>
              <a:t> визначення принципів</a:t>
            </a:r>
            <a:r>
              <a:rPr lang="uk-UA" b="1" dirty="0"/>
              <a:t>, комплексу заходів, способу захисту населення від наслідків надзвичайних ситуацій;</a:t>
            </a:r>
            <a:endParaRPr lang="ru-RU" b="1" dirty="0"/>
          </a:p>
          <a:p>
            <a:r>
              <a:rPr lang="uk-UA" b="1" dirty="0"/>
              <a:t>– </a:t>
            </a:r>
            <a:r>
              <a:rPr lang="uk-UA" b="1" dirty="0">
                <a:solidFill>
                  <a:srgbClr val="FF0000"/>
                </a:solidFill>
              </a:rPr>
              <a:t>запобігання або зниження наслідків у надзвичайних </a:t>
            </a:r>
            <a:r>
              <a:rPr lang="uk-UA" b="1" dirty="0" smtClean="0">
                <a:solidFill>
                  <a:srgbClr val="FF0000"/>
                </a:solidFill>
              </a:rPr>
              <a:t>ситуаціях -</a:t>
            </a:r>
            <a:r>
              <a:rPr lang="uk-UA" b="1" dirty="0"/>
              <a:t>підвищення стійкості роботи об’єктів у надзвичайних </a:t>
            </a:r>
            <a:r>
              <a:rPr lang="uk-UA" b="1" dirty="0" smtClean="0"/>
              <a:t>ситуаціях.</a:t>
            </a:r>
            <a:endParaRPr lang="ru-RU" b="1" dirty="0">
              <a:solidFill>
                <a:srgbClr val="FF0000"/>
              </a:solidFill>
            </a:endParaRPr>
          </a:p>
          <a:p>
            <a:endParaRPr lang="ru-RU" dirty="0"/>
          </a:p>
        </p:txBody>
      </p:sp>
    </p:spTree>
    <p:extLst>
      <p:ext uri="{BB962C8B-B14F-4D97-AF65-F5344CB8AC3E}">
        <p14:creationId xmlns:p14="http://schemas.microsoft.com/office/powerpoint/2010/main" val="1508681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836712"/>
            <a:ext cx="7488832" cy="5328592"/>
          </a:xfrm>
        </p:spPr>
        <p:txBody>
          <a:bodyPr>
            <a:normAutofit/>
          </a:bodyPr>
          <a:lstStyle/>
          <a:p>
            <a:pPr algn="just"/>
            <a:r>
              <a:rPr lang="uk-UA" b="1" dirty="0"/>
              <a:t>Системний аналіз </a:t>
            </a:r>
            <a:r>
              <a:rPr lang="uk-UA" b="1" dirty="0" smtClean="0"/>
              <a:t>БДЖ </a:t>
            </a:r>
            <a:r>
              <a:rPr lang="uk-UA" b="1" dirty="0"/>
              <a:t>потребує розгляду людини як ланки в системі </a:t>
            </a:r>
            <a:r>
              <a:rPr lang="uk-UA" b="1" dirty="0">
                <a:solidFill>
                  <a:srgbClr val="FF0000"/>
                </a:solidFill>
              </a:rPr>
              <a:t>“людина – машина – середовище існування”.</a:t>
            </a:r>
            <a:endParaRPr lang="ru-RU" b="1" dirty="0">
              <a:solidFill>
                <a:srgbClr val="FF0000"/>
              </a:solidFill>
            </a:endParaRPr>
          </a:p>
          <a:p>
            <a:pPr algn="just"/>
            <a:r>
              <a:rPr lang="uk-UA" b="1" dirty="0" smtClean="0"/>
              <a:t>Дуже </a:t>
            </a:r>
            <a:r>
              <a:rPr lang="uk-UA" b="1" dirty="0"/>
              <a:t>часто в цій системі життєдіяльності людини з’являються шкідливі й небезпечні фактори, які діють на неї. Тоді в систему вводиться захист людини. У наш час актуальним є не тільки захист людини від виробництва і навколишнього природного середовища, а й захист навколишнього природного середовища від людини та виробництва. На цю систему діють у відповідних умовах фактори надзвичайних ситуацій. Система повинна в цих умовах стійко функціонувати і забезпечувати захист людини.</a:t>
            </a:r>
            <a:endParaRPr lang="ru-RU" b="1" dirty="0"/>
          </a:p>
          <a:p>
            <a:endParaRPr lang="ru-RU" dirty="0"/>
          </a:p>
        </p:txBody>
      </p:sp>
    </p:spTree>
    <p:extLst>
      <p:ext uri="{BB962C8B-B14F-4D97-AF65-F5344CB8AC3E}">
        <p14:creationId xmlns:p14="http://schemas.microsoft.com/office/powerpoint/2010/main" val="420712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980728"/>
            <a:ext cx="7200800" cy="5112568"/>
          </a:xfrm>
        </p:spPr>
        <p:txBody>
          <a:bodyPr>
            <a:normAutofit fontScale="92500" lnSpcReduction="10000"/>
          </a:bodyPr>
          <a:lstStyle/>
          <a:p>
            <a:pPr algn="just"/>
            <a:r>
              <a:rPr lang="uk-UA" b="1" dirty="0"/>
              <a:t>Система </a:t>
            </a:r>
            <a:r>
              <a:rPr lang="uk-UA" b="1" dirty="0">
                <a:solidFill>
                  <a:srgbClr val="FF0000"/>
                </a:solidFill>
              </a:rPr>
              <a:t>“людина – машина – середовище” гарантує досягнення таких цілей</a:t>
            </a:r>
            <a:r>
              <a:rPr lang="uk-UA" b="1" dirty="0"/>
              <a:t>:</a:t>
            </a:r>
            <a:endParaRPr lang="ru-RU" b="1" dirty="0"/>
          </a:p>
          <a:p>
            <a:pPr algn="just"/>
            <a:r>
              <a:rPr lang="uk-UA" b="1" dirty="0"/>
              <a:t>– отримання результату життєдіяльності, необхідного людині;</a:t>
            </a:r>
            <a:endParaRPr lang="ru-RU" b="1" dirty="0"/>
          </a:p>
          <a:p>
            <a:pPr algn="just"/>
            <a:r>
              <a:rPr lang="uk-UA" b="1" dirty="0"/>
              <a:t>– забезпечення безпеки життєдіяльності людини;</a:t>
            </a:r>
            <a:endParaRPr lang="ru-RU" b="1" dirty="0"/>
          </a:p>
          <a:p>
            <a:pPr algn="just"/>
            <a:r>
              <a:rPr lang="uk-UA" b="1" dirty="0"/>
              <a:t>– недопущення появи вражаючих і зменшення дії небезпечних і шкідливих факторів до допустимих значень, які не сприяють втраті працездатності й погіршенню здоров’я людини;</a:t>
            </a:r>
            <a:endParaRPr lang="ru-RU" b="1" dirty="0"/>
          </a:p>
          <a:p>
            <a:pPr algn="just"/>
            <a:r>
              <a:rPr lang="uk-UA" b="1" dirty="0"/>
              <a:t>– зменшення небезпечної дії життєдіяльності людини на навколишнє середовище і залучення необхідних захисних мір;</a:t>
            </a:r>
            <a:endParaRPr lang="ru-RU" b="1" dirty="0"/>
          </a:p>
          <a:p>
            <a:pPr algn="just"/>
            <a:r>
              <a:rPr lang="uk-UA" b="1" dirty="0"/>
              <a:t>– забезпечення стійкості функціонування і захисту людини при дії різних фак торів надзвичайних ситуацій</a:t>
            </a:r>
            <a:r>
              <a:rPr lang="uk-UA" dirty="0" smtClean="0"/>
              <a:t>.</a:t>
            </a:r>
            <a:endParaRPr lang="ru-RU" dirty="0"/>
          </a:p>
        </p:txBody>
      </p:sp>
    </p:spTree>
    <p:extLst>
      <p:ext uri="{BB962C8B-B14F-4D97-AF65-F5344CB8AC3E}">
        <p14:creationId xmlns:p14="http://schemas.microsoft.com/office/powerpoint/2010/main" val="772314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836712"/>
            <a:ext cx="7560840" cy="5400600"/>
          </a:xfrm>
        </p:spPr>
        <p:txBody>
          <a:bodyPr>
            <a:normAutofit/>
          </a:bodyPr>
          <a:lstStyle/>
          <a:p>
            <a:pPr algn="just"/>
            <a:r>
              <a:rPr lang="uk-UA" b="1" dirty="0"/>
              <a:t>У системі “Л – М – С”, що розглядається, структурно виділяється декілька підсистем:</a:t>
            </a:r>
            <a:endParaRPr lang="ru-RU" b="1" dirty="0"/>
          </a:p>
          <a:p>
            <a:pPr algn="just"/>
            <a:r>
              <a:rPr lang="uk-UA" b="1" dirty="0"/>
              <a:t>1. Пряма взаємодія людини і машини (вивчає “Ергономіка та інженерна психологія”).</a:t>
            </a:r>
            <a:endParaRPr lang="ru-RU" b="1" dirty="0"/>
          </a:p>
          <a:p>
            <a:pPr algn="just"/>
            <a:r>
              <a:rPr lang="uk-UA" b="1" dirty="0"/>
              <a:t>2. Проблема безпеки людини на виробництві (розглядає “Охорона праці”).</a:t>
            </a:r>
            <a:endParaRPr lang="ru-RU" b="1" dirty="0"/>
          </a:p>
          <a:p>
            <a:pPr algn="just"/>
            <a:r>
              <a:rPr lang="uk-UA" b="1" dirty="0"/>
              <a:t>3. Взаємодія системи “Л – М” з навколишнім природним середовищем (аналізує “Екологія” (“Промислова екологія”)).</a:t>
            </a:r>
            <a:endParaRPr lang="ru-RU" b="1" dirty="0"/>
          </a:p>
          <a:p>
            <a:pPr algn="just"/>
            <a:r>
              <a:rPr lang="uk-UA" b="1" dirty="0"/>
              <a:t>4. Дія на систему факторів надзвичайних ситуацій, розробка методів їх прогнозування, засобів і прийомів захисту людини, рішення проблеми ліквідації їх наслідків (вивчає “Цивільна оборона</a:t>
            </a:r>
            <a:r>
              <a:rPr lang="uk-UA" b="1" dirty="0" smtClean="0"/>
              <a:t>”).</a:t>
            </a:r>
            <a:endParaRPr lang="ru-RU" b="1" dirty="0"/>
          </a:p>
        </p:txBody>
      </p:sp>
    </p:spTree>
    <p:extLst>
      <p:ext uri="{BB962C8B-B14F-4D97-AF65-F5344CB8AC3E}">
        <p14:creationId xmlns:p14="http://schemas.microsoft.com/office/powerpoint/2010/main" val="2518040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764705"/>
            <a:ext cx="6965245" cy="864096"/>
          </a:xfrm>
        </p:spPr>
        <p:txBody>
          <a:bodyPr>
            <a:normAutofit fontScale="90000"/>
          </a:bodyPr>
          <a:lstStyle/>
          <a:p>
            <a:r>
              <a:rPr lang="ru-RU" sz="2700" b="1" dirty="0" smtClean="0"/>
              <a:t>1. </a:t>
            </a:r>
            <a:r>
              <a:rPr lang="ru-RU" sz="2700" b="1" dirty="0" err="1" smtClean="0"/>
              <a:t>Поняття</a:t>
            </a:r>
            <a:r>
              <a:rPr lang="ru-RU" sz="2700" b="1" dirty="0" smtClean="0"/>
              <a:t> </a:t>
            </a:r>
            <a:r>
              <a:rPr lang="ru-RU" sz="2700" b="1" dirty="0" err="1" smtClean="0"/>
              <a:t>небезпеки</a:t>
            </a:r>
            <a:r>
              <a:rPr lang="ru-RU" sz="2700" b="1" dirty="0" smtClean="0"/>
              <a:t>, </a:t>
            </a:r>
            <a:r>
              <a:rPr lang="ru-RU" sz="2700" b="1" dirty="0" err="1" smtClean="0"/>
              <a:t>небезпечних</a:t>
            </a:r>
            <a:r>
              <a:rPr lang="ru-RU" sz="2700" b="1" dirty="0" smtClean="0"/>
              <a:t> </a:t>
            </a:r>
            <a:r>
              <a:rPr lang="ru-RU" sz="2700" b="1" dirty="0" err="1" smtClean="0"/>
              <a:t>ситуацій</a:t>
            </a:r>
            <a:r>
              <a:rPr lang="ru-RU" b="1" dirty="0"/>
              <a:t/>
            </a:r>
            <a:br>
              <a:rPr lang="ru-RU" b="1" dirty="0"/>
            </a:br>
            <a:endParaRPr lang="ru-RU" dirty="0"/>
          </a:p>
        </p:txBody>
      </p:sp>
      <p:sp>
        <p:nvSpPr>
          <p:cNvPr id="3" name="Объект 2"/>
          <p:cNvSpPr>
            <a:spLocks noGrp="1"/>
          </p:cNvSpPr>
          <p:nvPr>
            <p:ph idx="1"/>
          </p:nvPr>
        </p:nvSpPr>
        <p:spPr>
          <a:xfrm>
            <a:off x="1259632" y="1556792"/>
            <a:ext cx="6399813" cy="4166277"/>
          </a:xfrm>
        </p:spPr>
        <p:txBody>
          <a:bodyPr/>
          <a:lstStyle/>
          <a:p>
            <a:pPr algn="just"/>
            <a:r>
              <a:rPr lang="uk-UA" b="1" dirty="0">
                <a:solidFill>
                  <a:srgbClr val="FF0000"/>
                </a:solidFill>
              </a:rPr>
              <a:t>Небезпека</a:t>
            </a:r>
            <a:r>
              <a:rPr lang="uk-UA" b="1" dirty="0"/>
              <a:t> – це центральне поняття безпеки життєдіяльності і являє собою явища, процеси, об’єкти, властивості, які здатні за певних умов завдати шкоди здоров’ю чи життю людини як прямо, так і згодом. Життєвий досвід людини показує, що шкоду людині може нанести будь-яка діяльність: робота на виробництві (трудова діяльність), різні види відпочинку, розваги та навіть діяльність, пов’язана з навчанням</a:t>
            </a:r>
            <a:r>
              <a:rPr lang="uk-UA" b="1" dirty="0" smtClean="0"/>
              <a:t>.</a:t>
            </a:r>
            <a:endParaRPr lang="ru-RU" dirty="0"/>
          </a:p>
        </p:txBody>
      </p:sp>
    </p:spTree>
    <p:extLst>
      <p:ext uri="{BB962C8B-B14F-4D97-AF65-F5344CB8AC3E}">
        <p14:creationId xmlns:p14="http://schemas.microsoft.com/office/powerpoint/2010/main" val="15426726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63040" y="908720"/>
            <a:ext cx="6196405" cy="4814349"/>
          </a:xfrm>
        </p:spPr>
        <p:txBody>
          <a:bodyPr>
            <a:normAutofit lnSpcReduction="10000"/>
          </a:bodyPr>
          <a:lstStyle/>
          <a:p>
            <a:pPr algn="just"/>
            <a:r>
              <a:rPr lang="uk-UA" b="1" dirty="0">
                <a:solidFill>
                  <a:srgbClr val="FF0000"/>
                </a:solidFill>
              </a:rPr>
              <a:t>Потенційна небезпека </a:t>
            </a:r>
            <a:r>
              <a:rPr lang="uk-UA" b="1" dirty="0"/>
              <a:t>– це така небезпека, яка має неявний характер і проявляється в умовах, які важко передбачити. </a:t>
            </a:r>
            <a:endParaRPr lang="uk-UA" b="1" dirty="0" smtClean="0"/>
          </a:p>
          <a:p>
            <a:pPr algn="just"/>
            <a:r>
              <a:rPr lang="uk-UA" b="1" dirty="0" smtClean="0"/>
              <a:t>Потенційна </a:t>
            </a:r>
            <a:r>
              <a:rPr lang="uk-UA" b="1" dirty="0"/>
              <a:t>небезпека може реалізуватися у формі хвороб або травм. </a:t>
            </a:r>
            <a:endParaRPr lang="uk-UA" b="1" dirty="0" smtClean="0"/>
          </a:p>
          <a:p>
            <a:pPr algn="just"/>
            <a:r>
              <a:rPr lang="uk-UA" b="1" dirty="0"/>
              <a:t>Для реалізації негативного впливу небезпеки необхідне виконання </a:t>
            </a:r>
            <a:r>
              <a:rPr lang="uk-UA" b="1" dirty="0" smtClean="0"/>
              <a:t>3  </a:t>
            </a:r>
            <a:r>
              <a:rPr lang="uk-UA" b="1" dirty="0"/>
              <a:t>умов: </a:t>
            </a:r>
            <a:endParaRPr lang="uk-UA" b="1" dirty="0" smtClean="0"/>
          </a:p>
          <a:p>
            <a:pPr algn="just"/>
            <a:r>
              <a:rPr lang="uk-UA" b="1" dirty="0" smtClean="0">
                <a:solidFill>
                  <a:srgbClr val="FF0000"/>
                </a:solidFill>
              </a:rPr>
              <a:t>небезпека </a:t>
            </a:r>
            <a:r>
              <a:rPr lang="uk-UA" b="1" dirty="0">
                <a:solidFill>
                  <a:srgbClr val="FF0000"/>
                </a:solidFill>
              </a:rPr>
              <a:t>реально існує і діє; </a:t>
            </a:r>
            <a:endParaRPr lang="uk-UA" b="1" dirty="0" smtClean="0">
              <a:solidFill>
                <a:srgbClr val="FF0000"/>
              </a:solidFill>
            </a:endParaRPr>
          </a:p>
          <a:p>
            <a:pPr algn="just"/>
            <a:r>
              <a:rPr lang="uk-UA" b="1" dirty="0" smtClean="0">
                <a:solidFill>
                  <a:srgbClr val="FF0000"/>
                </a:solidFill>
              </a:rPr>
              <a:t>людина </a:t>
            </a:r>
            <a:r>
              <a:rPr lang="uk-UA" b="1" dirty="0">
                <a:solidFill>
                  <a:srgbClr val="FF0000"/>
                </a:solidFill>
              </a:rPr>
              <a:t>знаходиться в зоні дії небезпеки; </a:t>
            </a:r>
            <a:endParaRPr lang="uk-UA" b="1" dirty="0" smtClean="0">
              <a:solidFill>
                <a:srgbClr val="FF0000"/>
              </a:solidFill>
            </a:endParaRPr>
          </a:p>
          <a:p>
            <a:pPr algn="just"/>
            <a:r>
              <a:rPr lang="uk-UA" b="1" dirty="0" smtClean="0">
                <a:solidFill>
                  <a:srgbClr val="FF0000"/>
                </a:solidFill>
              </a:rPr>
              <a:t>людина </a:t>
            </a:r>
            <a:r>
              <a:rPr lang="uk-UA" b="1" dirty="0">
                <a:solidFill>
                  <a:srgbClr val="FF0000"/>
                </a:solidFill>
              </a:rPr>
              <a:t>не має достатньо ефективних засобів захисту</a:t>
            </a:r>
            <a:r>
              <a:rPr lang="uk-UA" b="1" dirty="0" smtClean="0">
                <a:solidFill>
                  <a:srgbClr val="FF0000"/>
                </a:solidFill>
              </a:rPr>
              <a:t>.</a:t>
            </a:r>
            <a:endParaRPr lang="ru-RU" b="1" dirty="0">
              <a:solidFill>
                <a:srgbClr val="FF0000"/>
              </a:solidFill>
            </a:endParaRPr>
          </a:p>
        </p:txBody>
      </p:sp>
    </p:spTree>
    <p:extLst>
      <p:ext uri="{BB962C8B-B14F-4D97-AF65-F5344CB8AC3E}">
        <p14:creationId xmlns:p14="http://schemas.microsoft.com/office/powerpoint/2010/main" val="1652742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836712"/>
            <a:ext cx="7344816" cy="5400600"/>
          </a:xfrm>
        </p:spPr>
        <p:txBody>
          <a:bodyPr>
            <a:normAutofit fontScale="92500"/>
          </a:bodyPr>
          <a:lstStyle/>
          <a:p>
            <a:pPr algn="just"/>
            <a:r>
              <a:rPr lang="uk-UA" b="1" dirty="0">
                <a:solidFill>
                  <a:srgbClr val="FF0000"/>
                </a:solidFill>
              </a:rPr>
              <a:t>Катастрофа</a:t>
            </a:r>
            <a:r>
              <a:rPr lang="uk-UA" b="1" dirty="0"/>
              <a:t> (грец.) – переворот, знищення, загибель, випадкове горе, дія якого може продовжуватися в напрямі, що визначається дією, яка відбулася.</a:t>
            </a:r>
            <a:endParaRPr lang="ru-RU" dirty="0"/>
          </a:p>
          <a:p>
            <a:pPr algn="just"/>
            <a:r>
              <a:rPr lang="uk-UA" b="1" dirty="0">
                <a:solidFill>
                  <a:srgbClr val="FF0000"/>
                </a:solidFill>
              </a:rPr>
              <a:t>Аварія</a:t>
            </a:r>
            <a:r>
              <a:rPr lang="uk-UA" b="1" dirty="0"/>
              <a:t> – це випадковий вихід з ладу машин, кораблів, літаків, їх пошкодження, руйнація, нещасний випадок, велика </a:t>
            </a:r>
            <a:r>
              <a:rPr lang="uk-UA" b="1" dirty="0" smtClean="0"/>
              <a:t>невдача.Поділяються на на </a:t>
            </a:r>
            <a:r>
              <a:rPr lang="uk-UA" b="1" dirty="0"/>
              <a:t>дві категорії.</a:t>
            </a:r>
            <a:endParaRPr lang="ru-RU" dirty="0"/>
          </a:p>
          <a:p>
            <a:pPr algn="just"/>
            <a:r>
              <a:rPr lang="uk-UA" b="1" dirty="0" smtClean="0">
                <a:solidFill>
                  <a:srgbClr val="FF0000"/>
                </a:solidFill>
              </a:rPr>
              <a:t>1 </a:t>
            </a:r>
            <a:r>
              <a:rPr lang="uk-UA" b="1" dirty="0" smtClean="0"/>
              <a:t>- аварії</a:t>
            </a:r>
            <a:r>
              <a:rPr lang="uk-UA" b="1" dirty="0"/>
              <a:t>, внаслідок яких загинуло п’ять, більше чоловік або з’явилася загроза для життя і здоров’я робітників </a:t>
            </a:r>
            <a:r>
              <a:rPr lang="uk-UA" b="1" dirty="0" smtClean="0"/>
              <a:t>або </a:t>
            </a:r>
            <a:r>
              <a:rPr lang="uk-UA" b="1" dirty="0"/>
              <a:t>населення, яке знаходиться поблизу об’єкта, або виникла зупинка, або вийшло з ладу підприємство на добу або більше.</a:t>
            </a:r>
            <a:endParaRPr lang="ru-RU" dirty="0"/>
          </a:p>
          <a:p>
            <a:pPr algn="just"/>
            <a:r>
              <a:rPr lang="uk-UA" b="1" dirty="0" smtClean="0">
                <a:solidFill>
                  <a:srgbClr val="FF0000"/>
                </a:solidFill>
              </a:rPr>
              <a:t>2 </a:t>
            </a:r>
            <a:r>
              <a:rPr lang="uk-UA" b="1" dirty="0" smtClean="0"/>
              <a:t>-  аварії</a:t>
            </a:r>
            <a:r>
              <a:rPr lang="uk-UA" b="1" dirty="0"/>
              <a:t>, внаслідок яких або загинуло до п’яти чоловік або виникла загроза для життя і здоров’я робітників цеху, дільниці, або виникла зупинка, або вийшли з ладу підприємство, дільниця на добу і більше.</a:t>
            </a:r>
            <a:endParaRPr lang="ru-RU" dirty="0"/>
          </a:p>
          <a:p>
            <a:endParaRPr lang="ru-RU" dirty="0"/>
          </a:p>
        </p:txBody>
      </p:sp>
    </p:spTree>
    <p:extLst>
      <p:ext uri="{BB962C8B-B14F-4D97-AF65-F5344CB8AC3E}">
        <p14:creationId xmlns:p14="http://schemas.microsoft.com/office/powerpoint/2010/main" val="37513191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1052736"/>
            <a:ext cx="6912768" cy="4670333"/>
          </a:xfrm>
        </p:spPr>
        <p:txBody>
          <a:bodyPr/>
          <a:lstStyle/>
          <a:p>
            <a:pPr algn="just"/>
            <a:r>
              <a:rPr lang="uk-UA" b="1" dirty="0">
                <a:solidFill>
                  <a:srgbClr val="FF0000"/>
                </a:solidFill>
              </a:rPr>
              <a:t>Екстремальною</a:t>
            </a:r>
            <a:r>
              <a:rPr lang="uk-UA" b="1" dirty="0"/>
              <a:t> називають ситуацію в процесі діяльності, коли у людини психофізіологічне навантаження досягає якої-небудь межі, при якій вона може втратити здатність до раціональних вчинків і діяти відповідно до обставин, які виникли.</a:t>
            </a:r>
            <a:endParaRPr lang="ru-RU" dirty="0"/>
          </a:p>
          <a:p>
            <a:pPr algn="just"/>
            <a:r>
              <a:rPr lang="uk-UA" b="1" dirty="0" smtClean="0"/>
              <a:t>Висновок, </a:t>
            </a:r>
            <a:r>
              <a:rPr lang="uk-UA" b="1" dirty="0"/>
              <a:t>що </a:t>
            </a:r>
            <a:r>
              <a:rPr lang="uk-UA" b="1" dirty="0">
                <a:solidFill>
                  <a:srgbClr val="FF0000"/>
                </a:solidFill>
              </a:rPr>
              <a:t>безпека життєдіяльності </a:t>
            </a:r>
            <a:r>
              <a:rPr lang="uk-UA" b="1" dirty="0"/>
              <a:t>– це стан оточуючого людину середовища, при якому виключається можливість порушення організму в процесі різноманітної предметної діяльності.</a:t>
            </a:r>
            <a:endParaRPr lang="ru-RU" b="1" dirty="0"/>
          </a:p>
          <a:p>
            <a:endParaRPr lang="ru-RU" dirty="0"/>
          </a:p>
        </p:txBody>
      </p:sp>
    </p:spTree>
    <p:extLst>
      <p:ext uri="{BB962C8B-B14F-4D97-AF65-F5344CB8AC3E}">
        <p14:creationId xmlns:p14="http://schemas.microsoft.com/office/powerpoint/2010/main" val="807954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764704"/>
            <a:ext cx="7632848" cy="5328592"/>
          </a:xfrm>
        </p:spPr>
        <p:txBody>
          <a:bodyPr>
            <a:normAutofit fontScale="92500" lnSpcReduction="10000"/>
          </a:bodyPr>
          <a:lstStyle/>
          <a:p>
            <a:r>
              <a:rPr lang="uk-UA" sz="2600" b="1" dirty="0">
                <a:solidFill>
                  <a:srgbClr val="FF0000"/>
                </a:solidFill>
              </a:rPr>
              <a:t>Джерелами </a:t>
            </a:r>
            <a:r>
              <a:rPr lang="uk-UA" sz="2600" b="1" dirty="0"/>
              <a:t>(носіями небезпек) є природні процеси і явища, техногенне середовище та людські дії. Небезпеки існують у просторі й часі та реалізуються у вигляді потоків енергії, речовини та інформації.</a:t>
            </a:r>
            <a:r>
              <a:rPr lang="uk-UA" sz="2600" dirty="0"/>
              <a:t> </a:t>
            </a:r>
            <a:endParaRPr lang="uk-UA" sz="2600" dirty="0" smtClean="0"/>
          </a:p>
          <a:p>
            <a:r>
              <a:rPr lang="uk-UA" sz="2600" dirty="0" smtClean="0"/>
              <a:t> </a:t>
            </a:r>
            <a:r>
              <a:rPr lang="uk-UA" sz="2600" b="1" dirty="0" smtClean="0"/>
              <a:t>Поділ таксономії (</a:t>
            </a:r>
            <a:r>
              <a:rPr lang="uk-UA" sz="2600" dirty="0" smtClean="0"/>
              <a:t>завдати </a:t>
            </a:r>
            <a:r>
              <a:rPr lang="uk-UA" sz="2600" dirty="0"/>
              <a:t>шкоду </a:t>
            </a:r>
            <a:r>
              <a:rPr lang="uk-UA" sz="2600" dirty="0" smtClean="0"/>
              <a:t>людині) </a:t>
            </a:r>
            <a:r>
              <a:rPr lang="uk-UA" sz="2600" b="1" dirty="0" smtClean="0"/>
              <a:t>небезпек :</a:t>
            </a:r>
            <a:endParaRPr lang="ru-RU" sz="2600" dirty="0"/>
          </a:p>
          <a:p>
            <a:r>
              <a:rPr lang="uk-UA" sz="2600" b="1" dirty="0"/>
              <a:t>– </a:t>
            </a:r>
            <a:r>
              <a:rPr lang="uk-UA" sz="2600" b="1" dirty="0">
                <a:solidFill>
                  <a:srgbClr val="FF0000"/>
                </a:solidFill>
              </a:rPr>
              <a:t>за походженням </a:t>
            </a:r>
            <a:r>
              <a:rPr lang="uk-UA" sz="2600" b="1" dirty="0"/>
              <a:t>(природна, техногенна, екологічна);</a:t>
            </a:r>
            <a:endParaRPr lang="ru-RU" sz="2600" dirty="0"/>
          </a:p>
          <a:p>
            <a:r>
              <a:rPr lang="uk-UA" sz="2600" b="1" dirty="0"/>
              <a:t>– </a:t>
            </a:r>
            <a:r>
              <a:rPr lang="uk-UA" sz="2600" b="1" dirty="0">
                <a:solidFill>
                  <a:srgbClr val="FF0000"/>
                </a:solidFill>
              </a:rPr>
              <a:t>за локалізацією </a:t>
            </a:r>
            <a:r>
              <a:rPr lang="uk-UA" sz="2600" b="1" dirty="0"/>
              <a:t>(космос, атмосфера, літосфера, гідросфера);</a:t>
            </a:r>
            <a:endParaRPr lang="ru-RU" sz="2600" dirty="0"/>
          </a:p>
          <a:p>
            <a:r>
              <a:rPr lang="uk-UA" sz="2600" b="1" dirty="0"/>
              <a:t>– </a:t>
            </a:r>
            <a:r>
              <a:rPr lang="uk-UA" sz="2600" b="1" dirty="0">
                <a:solidFill>
                  <a:srgbClr val="FF0000"/>
                </a:solidFill>
              </a:rPr>
              <a:t>за наслідками </a:t>
            </a:r>
            <a:r>
              <a:rPr lang="uk-UA" sz="2600" b="1" dirty="0"/>
              <a:t>(захворювання, травми, загибель, пожежі);</a:t>
            </a:r>
            <a:endParaRPr lang="ru-RU" sz="2600" dirty="0"/>
          </a:p>
          <a:p>
            <a:r>
              <a:rPr lang="uk-UA" sz="2600" b="1" dirty="0"/>
              <a:t>– </a:t>
            </a:r>
            <a:r>
              <a:rPr lang="uk-UA" sz="2600" b="1" dirty="0">
                <a:solidFill>
                  <a:srgbClr val="FF0000"/>
                </a:solidFill>
              </a:rPr>
              <a:t>за шкодою </a:t>
            </a:r>
            <a:r>
              <a:rPr lang="uk-UA" sz="2600" b="1" dirty="0"/>
              <a:t>(соціальна, технічна, екологічна);</a:t>
            </a:r>
            <a:endParaRPr lang="ru-RU" sz="2600" dirty="0"/>
          </a:p>
          <a:p>
            <a:r>
              <a:rPr lang="uk-UA" sz="2600" b="1" dirty="0"/>
              <a:t>– </a:t>
            </a:r>
            <a:r>
              <a:rPr lang="uk-UA" sz="2600" b="1" dirty="0">
                <a:solidFill>
                  <a:srgbClr val="FF0000"/>
                </a:solidFill>
              </a:rPr>
              <a:t>за сферою прояву </a:t>
            </a:r>
            <a:r>
              <a:rPr lang="uk-UA" sz="2600" b="1" dirty="0"/>
              <a:t>(побутова, виробнича, спортивна, дорожньо-транспортна</a:t>
            </a:r>
            <a:r>
              <a:rPr lang="uk-UA" sz="2600" b="1" dirty="0" smtClean="0"/>
              <a:t>).</a:t>
            </a:r>
            <a:endParaRPr lang="ru-RU" sz="2600" dirty="0"/>
          </a:p>
        </p:txBody>
      </p:sp>
    </p:spTree>
    <p:extLst>
      <p:ext uri="{BB962C8B-B14F-4D97-AF65-F5344CB8AC3E}">
        <p14:creationId xmlns:p14="http://schemas.microsoft.com/office/powerpoint/2010/main" val="2605343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9632" y="908720"/>
            <a:ext cx="6696744" cy="5184576"/>
          </a:xfrm>
        </p:spPr>
        <p:txBody>
          <a:bodyPr>
            <a:normAutofit lnSpcReduction="10000"/>
          </a:bodyPr>
          <a:lstStyle/>
          <a:p>
            <a:pPr algn="just"/>
            <a:r>
              <a:rPr lang="uk-UA" b="1" dirty="0" smtClean="0"/>
              <a:t>Класифікацією небезпек </a:t>
            </a:r>
            <a:r>
              <a:rPr lang="uk-UA" b="1" dirty="0"/>
              <a:t>є класифікація за джерелами походження, згідно з якою всі небезпеки </a:t>
            </a:r>
            <a:r>
              <a:rPr lang="uk-UA" b="1" dirty="0" smtClean="0"/>
              <a:t>поділяються </a:t>
            </a:r>
            <a:r>
              <a:rPr lang="uk-UA" b="1" dirty="0"/>
              <a:t>на 4 групи</a:t>
            </a:r>
            <a:r>
              <a:rPr lang="uk-UA" b="1" dirty="0" smtClean="0"/>
              <a:t>:</a:t>
            </a:r>
          </a:p>
          <a:p>
            <a:pPr algn="just"/>
            <a:r>
              <a:rPr lang="uk-UA" b="1" dirty="0" smtClean="0"/>
              <a:t>1. </a:t>
            </a:r>
            <a:r>
              <a:rPr lang="uk-UA" b="1" dirty="0" smtClean="0">
                <a:solidFill>
                  <a:srgbClr val="FF0000"/>
                </a:solidFill>
              </a:rPr>
              <a:t>Природні </a:t>
            </a:r>
            <a:r>
              <a:rPr lang="uk-UA" b="1" dirty="0">
                <a:solidFill>
                  <a:srgbClr val="FF0000"/>
                </a:solidFill>
              </a:rPr>
              <a:t>джерела небезпеки </a:t>
            </a:r>
            <a:r>
              <a:rPr lang="uk-UA" b="1" dirty="0"/>
              <a:t>– це природні об’єкти, явища природи та стихійні лиха, які можуть спричинити шкоду людині або ж становлять загрозу для життя чи здоров’я людини (землетруси, зсуви, селі, вулкани, повені, снігові лавини, шторми, урагани, зливи, град, тумани, ожеледі, блискавки, астероїди, сонячне та космічне випромінювання, небезпечні тварини, рослини, риби, комахи, гриби, бактерії, віруси, заразні хвороби</a:t>
            </a:r>
            <a:r>
              <a:rPr lang="uk-UA" b="1" dirty="0" smtClean="0"/>
              <a:t>).</a:t>
            </a:r>
            <a:endParaRPr lang="ru-RU" dirty="0"/>
          </a:p>
        </p:txBody>
      </p:sp>
    </p:spTree>
    <p:extLst>
      <p:ext uri="{BB962C8B-B14F-4D97-AF65-F5344CB8AC3E}">
        <p14:creationId xmlns:p14="http://schemas.microsoft.com/office/powerpoint/2010/main" val="2087875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87624" y="1052736"/>
            <a:ext cx="6768752" cy="4670333"/>
          </a:xfrm>
        </p:spPr>
        <p:txBody>
          <a:bodyPr>
            <a:normAutofit/>
          </a:bodyPr>
          <a:lstStyle/>
          <a:p>
            <a:pPr algn="just"/>
            <a:r>
              <a:rPr lang="uk-UA" b="1" dirty="0" smtClean="0">
                <a:solidFill>
                  <a:srgbClr val="FF0000"/>
                </a:solidFill>
              </a:rPr>
              <a:t>2. Техногенні </a:t>
            </a:r>
            <a:r>
              <a:rPr lang="uk-UA" b="1" dirty="0">
                <a:solidFill>
                  <a:srgbClr val="FF0000"/>
                </a:solidFill>
              </a:rPr>
              <a:t>небезпеки </a:t>
            </a:r>
            <a:r>
              <a:rPr lang="uk-UA" b="1" dirty="0"/>
              <a:t>– це небезпеки, пов’язані з використанням транспортних засобів, з експлуатацією підіймально-транспортного обладнання, з використанням горючих легкозаймистих і вибухонебезпечних речовин та матеріалів, процесів, що відбуваються при підвищених температурі й тиску, електричної енергії, хімічних речовин, різних видів випромінювання (іонізуючого, електромагнітного, віброакустичного). Джерелами техногенних небезпек є відповідні об’єкти, що породжують їх</a:t>
            </a:r>
            <a:r>
              <a:rPr lang="uk-UA" b="1" dirty="0" smtClean="0"/>
              <a:t>.</a:t>
            </a:r>
            <a:endParaRPr lang="ru-RU" dirty="0"/>
          </a:p>
        </p:txBody>
      </p:sp>
    </p:spTree>
    <p:extLst>
      <p:ext uri="{BB962C8B-B14F-4D97-AF65-F5344CB8AC3E}">
        <p14:creationId xmlns:p14="http://schemas.microsoft.com/office/powerpoint/2010/main" val="158846831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Кнопка">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оризон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222</TotalTime>
  <Words>2141</Words>
  <Application>Microsoft Office PowerPoint</Application>
  <PresentationFormat>Экран (4:3)</PresentationFormat>
  <Paragraphs>94</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Кнопка</vt:lpstr>
      <vt:lpstr>Дисципліна  «Безпека життєдіяльності та основи охорони праці» </vt:lpstr>
      <vt:lpstr>Тема 1. Категорійно-понятійний апарат з безпеки життєдіяльності, таксономія небезпек. Ризик як кількісна оцінка небезпек Зміст</vt:lpstr>
      <vt:lpstr>1. Поняття небезпеки, небезпечних ситуацій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Дисципліна «Безпекажиттєдіяльності та основи охорони праці»</dc:title>
  <dc:creator>Олечка</dc:creator>
  <cp:lastModifiedBy>ЕЛЕНА</cp:lastModifiedBy>
  <cp:revision>26</cp:revision>
  <cp:lastPrinted>2016-02-07T18:14:41Z</cp:lastPrinted>
  <dcterms:created xsi:type="dcterms:W3CDTF">2016-02-07T14:19:20Z</dcterms:created>
  <dcterms:modified xsi:type="dcterms:W3CDTF">2021-02-01T16:42:48Z</dcterms:modified>
</cp:coreProperties>
</file>