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5" r:id="rId10"/>
    <p:sldId id="263" r:id="rId11"/>
    <p:sldId id="264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7" y="214290"/>
            <a:ext cx="8258204" cy="2071702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b="1" cap="none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Планування та облік роботи </a:t>
            </a:r>
            <a:br>
              <a:rPr lang="uk-UA" b="1" cap="none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uk-UA" b="1" cap="none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 фізичного виховання </a:t>
            </a:r>
            <a:br>
              <a:rPr lang="uk-UA" b="1" cap="none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uk-UA" b="1" cap="none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ДНЗ</a:t>
            </a:r>
            <a:endParaRPr lang="uk-UA" b="1" cap="none" dirty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Рисунок 2" descr="http://2.bp.blogspot.com/-0t2N7mcizlY/VfK8uAr9fKI/AAAAAAAAJXg/ivD0iXDgWZQ/s1600/zaryadkam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9" y="2714620"/>
            <a:ext cx="7500991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368544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   Облік роботи з фізичної культури – визначення та контролювання стану здоров’я дітей.</a:t>
            </a:r>
            <a:endParaRPr lang="uk-UA" sz="3600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1000100" y="2714620"/>
            <a:ext cx="6072230" cy="107157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Попередній облік </a:t>
            </a:r>
            <a:r>
              <a:rPr lang="uk-UA" sz="2400" dirty="0" smtClean="0"/>
              <a:t>(висновки лікарського обстеження, 2 рази на рік)</a:t>
            </a:r>
            <a:endParaRPr lang="uk-UA" sz="2400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571472" y="5357826"/>
            <a:ext cx="6572296" cy="10001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Підсумковий облік </a:t>
            </a:r>
            <a:r>
              <a:rPr lang="uk-UA" sz="2400" dirty="0" smtClean="0"/>
              <a:t>( діагностування фізичного розвитку та рухової підготовленості)</a:t>
            </a:r>
            <a:endParaRPr lang="uk-UA" sz="2400" dirty="0"/>
          </a:p>
        </p:txBody>
      </p:sp>
      <p:sp>
        <p:nvSpPr>
          <p:cNvPr id="8" name="Пятиугольник 7"/>
          <p:cNvSpPr/>
          <p:nvPr/>
        </p:nvSpPr>
        <p:spPr>
          <a:xfrm>
            <a:off x="2071670" y="4071942"/>
            <a:ext cx="6000792" cy="92869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Поточний облік </a:t>
            </a:r>
            <a:r>
              <a:rPr lang="uk-UA" sz="2400" dirty="0" smtClean="0"/>
              <a:t>(щоденне спостереження за дітьми) 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011882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/>
              <a:t>Основні рухи обліку</a:t>
            </a:r>
            <a:br>
              <a:rPr lang="uk-UA" sz="4000" b="1" dirty="0" smtClean="0"/>
            </a:br>
            <a:r>
              <a:rPr lang="uk-UA" sz="4000" dirty="0" smtClean="0"/>
              <a:t>-</a:t>
            </a:r>
            <a:r>
              <a:rPr lang="uk-UA" sz="4000" b="1" dirty="0" smtClean="0"/>
              <a:t> </a:t>
            </a:r>
            <a:r>
              <a:rPr lang="uk-UA" sz="3200" dirty="0" smtClean="0"/>
              <a:t>ходьба (дистанція 10 м);</a:t>
            </a:r>
            <a:br>
              <a:rPr lang="uk-UA" sz="3200" dirty="0" smtClean="0"/>
            </a:br>
            <a:r>
              <a:rPr lang="uk-UA" sz="3200" dirty="0" smtClean="0"/>
              <a:t>- біг (дистанції 10, 20,  30 м залежно від вікової групи); </a:t>
            </a:r>
            <a:br>
              <a:rPr lang="uk-UA" sz="3200" dirty="0" smtClean="0"/>
            </a:br>
            <a:r>
              <a:rPr lang="uk-UA" sz="3200" dirty="0" smtClean="0"/>
              <a:t>- стрибки в довжину з місця, висоту і довжину з розбігу;</a:t>
            </a:r>
            <a:br>
              <a:rPr lang="uk-UA" sz="3200" dirty="0" smtClean="0"/>
            </a:br>
            <a:r>
              <a:rPr lang="uk-UA" sz="3200" dirty="0" smtClean="0"/>
              <a:t>- метання тенісних м'ячів (вага 40 г) або торбинок з піском (вага 100 або 200 г) лівою та правою рукою на дальність</a:t>
            </a:r>
            <a:r>
              <a:rPr lang="uk-UA" sz="3100" dirty="0" smtClean="0"/>
              <a:t>.</a:t>
            </a:r>
            <a:r>
              <a:rPr lang="uk-UA" sz="3600" b="1" dirty="0" smtClean="0"/>
              <a:t/>
            </a:r>
            <a:br>
              <a:rPr lang="uk-UA" sz="3600" b="1" dirty="0" smtClean="0"/>
            </a:br>
            <a:endParaRPr lang="uk-UA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0-tub-ua.yandex.net/i?id=5f8bed57b606c4dadd683190375e6108&amp;n=33&amp;h=215&amp;w=28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3" t="1587" r="-4083" b="-1090"/>
          <a:stretch/>
        </p:blipFill>
        <p:spPr bwMode="auto">
          <a:xfrm>
            <a:off x="179512" y="15846"/>
            <a:ext cx="9224499" cy="68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509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58203" cy="1500198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uk-UA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uk-UA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uk-UA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uk-UA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uk-UA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uk-UA" sz="3100" b="1" cap="none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Вивчення програмного матеріалу та</a:t>
            </a:r>
            <a:br>
              <a:rPr lang="uk-UA" sz="3100" b="1" cap="none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uk-UA" sz="3100" b="1" cap="none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визначення основних завдань</a:t>
            </a:r>
            <a:br>
              <a:rPr lang="uk-UA" sz="3100" b="1" cap="none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uk-UA" sz="3100" b="1" cap="none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з фізичного виховання </a:t>
            </a:r>
            <a:endParaRPr lang="uk-UA" sz="3100" b="1" cap="none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00034" y="2214555"/>
            <a:ext cx="7424767" cy="4259398"/>
          </a:xfrm>
        </p:spPr>
        <p:txBody>
          <a:bodyPr/>
          <a:lstStyle/>
          <a:p>
            <a:endParaRPr lang="uk-UA" dirty="0" smtClean="0"/>
          </a:p>
          <a:p>
            <a:endParaRPr lang="uk-UA" dirty="0"/>
          </a:p>
        </p:txBody>
      </p:sp>
      <p:pic>
        <p:nvPicPr>
          <p:cNvPr id="5" name="Рисунок 4" descr="http://static.klasnaocinka.com.ua/uploads/editor/2295/97461/sitepage_129/images/img017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20769780">
            <a:off x="1101311" y="3339352"/>
            <a:ext cx="1989387" cy="28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files.dnz-vinochok.webnode.com.ua/200000050-8987a8a850/236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54" y="2571744"/>
            <a:ext cx="2096784" cy="28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s://doshkilnyk.in.ua/wp-content/uploads/2015/02/kazkova-fiz-ra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 rot="1130932">
            <a:off x="5695548" y="3332310"/>
            <a:ext cx="2090681" cy="28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5"/>
            <a:ext cx="7496204" cy="785819"/>
          </a:xfrm>
        </p:spPr>
        <p:txBody>
          <a:bodyPr>
            <a:noAutofit/>
          </a:bodyPr>
          <a:lstStyle/>
          <a:p>
            <a:pPr algn="ctr"/>
            <a:r>
              <a:rPr lang="uk-UA" sz="5400" dirty="0" smtClean="0"/>
              <a:t>Перспективний план</a:t>
            </a:r>
            <a:endParaRPr lang="uk-UA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7467600" cy="5045216"/>
          </a:xfrm>
        </p:spPr>
        <p:txBody>
          <a:bodyPr/>
          <a:lstStyle/>
          <a:p>
            <a:pPr algn="ctr">
              <a:buNone/>
            </a:pPr>
            <a:endParaRPr lang="uk-UA" sz="3600" dirty="0" smtClean="0"/>
          </a:p>
          <a:p>
            <a:pPr algn="ctr">
              <a:buNone/>
            </a:pPr>
            <a:r>
              <a:rPr lang="uk-UA" sz="3600" dirty="0" smtClean="0"/>
              <a:t>Дає можливість</a:t>
            </a:r>
          </a:p>
          <a:p>
            <a:pPr algn="ctr">
              <a:buNone/>
            </a:pPr>
            <a:r>
              <a:rPr lang="uk-UA" sz="3600" dirty="0" smtClean="0"/>
              <a:t> методично правильно розподілити програмовий матеріал</a:t>
            </a:r>
          </a:p>
          <a:p>
            <a:pPr algn="ctr">
              <a:buNone/>
            </a:pPr>
            <a:r>
              <a:rPr lang="uk-UA" sz="3600" dirty="0" smtClean="0"/>
              <a:t> на тривалий відрізок часу, </a:t>
            </a:r>
          </a:p>
          <a:p>
            <a:pPr algn="ctr">
              <a:buNone/>
            </a:pPr>
            <a:r>
              <a:rPr lang="uk-UA" sz="3600" dirty="0" smtClean="0"/>
              <a:t>а також поступово ускладнювати його.</a:t>
            </a:r>
            <a:endParaRPr lang="uk-U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57158" y="714356"/>
            <a:ext cx="83582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/>
              <a:t>Під час складання перспективного плану слід дотримуватись таких дидактичних принципів:</a:t>
            </a:r>
            <a:endParaRPr lang="uk-UA" sz="3200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642910" y="2857496"/>
            <a:ext cx="8072495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Послідовність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285720" y="2000240"/>
            <a:ext cx="8072495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Систематичність</a:t>
            </a:r>
            <a:endParaRPr lang="uk-UA" sz="3200" b="1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285720" y="3714752"/>
            <a:ext cx="8072495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Ускладнення матеріалу</a:t>
            </a:r>
            <a:endParaRPr lang="uk-UA" sz="3200" b="1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714348" y="4643446"/>
            <a:ext cx="8072495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Повторення</a:t>
            </a:r>
            <a:endParaRPr lang="uk-UA" sz="3200" b="1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285720" y="5572140"/>
            <a:ext cx="8072495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Правильне чергування видів рухів</a:t>
            </a:r>
            <a:endParaRPr lang="uk-UA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1718775"/>
              </p:ext>
            </p:extLst>
          </p:nvPr>
        </p:nvGraphicFramePr>
        <p:xfrm>
          <a:off x="2" y="0"/>
          <a:ext cx="9228776" cy="7062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305">
                  <a:extLst>
                    <a:ext uri="{9D8B030D-6E8A-4147-A177-3AD203B41FA5}">
                      <a16:colId xmlns:a16="http://schemas.microsoft.com/office/drawing/2014/main" val="1378738454"/>
                    </a:ext>
                  </a:extLst>
                </a:gridCol>
                <a:gridCol w="1944219">
                  <a:extLst>
                    <a:ext uri="{9D8B030D-6E8A-4147-A177-3AD203B41FA5}">
                      <a16:colId xmlns:a16="http://schemas.microsoft.com/office/drawing/2014/main" val="1000930798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45204874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25951224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347182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67028224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89097105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19488590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850502178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651945184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106923019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90937341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886986035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417385447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329554395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841372702"/>
                    </a:ext>
                  </a:extLst>
                </a:gridCol>
                <a:gridCol w="432049">
                  <a:extLst>
                    <a:ext uri="{9D8B030D-6E8A-4147-A177-3AD203B41FA5}">
                      <a16:colId xmlns:a16="http://schemas.microsoft.com/office/drawing/2014/main" val="40593269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931318288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13353534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818715369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358406322"/>
                    </a:ext>
                  </a:extLst>
                </a:gridCol>
                <a:gridCol w="323523">
                  <a:extLst>
                    <a:ext uri="{9D8B030D-6E8A-4147-A177-3AD203B41FA5}">
                      <a16:colId xmlns:a16="http://schemas.microsoft.com/office/drawing/2014/main" val="1128997000"/>
                    </a:ext>
                  </a:extLst>
                </a:gridCol>
              </a:tblGrid>
              <a:tr h="946428">
                <a:tc rowSpan="2">
                  <a:txBody>
                    <a:bodyPr/>
                    <a:lstStyle/>
                    <a:p>
                      <a:r>
                        <a:rPr lang="ru-RU" sz="1400" dirty="0" smtClean="0"/>
                        <a:t>№</a:t>
                      </a:r>
                      <a:endParaRPr lang="uk-UA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uk-UA" sz="1400" dirty="0" smtClean="0"/>
                        <a:t>Фізичні</a:t>
                      </a:r>
                      <a:r>
                        <a:rPr lang="uk-UA" sz="1400" baseline="0" dirty="0" smtClean="0"/>
                        <a:t> вправи, ігри</a:t>
                      </a:r>
                      <a:endParaRPr lang="uk-UA" sz="1400" dirty="0"/>
                    </a:p>
                  </a:txBody>
                  <a:tcPr/>
                </a:tc>
                <a:tc gridSpan="20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Заняття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529689"/>
                  </a:ext>
                </a:extLst>
              </a:tr>
              <a:tr h="37136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13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14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15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16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19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898575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Вправи з шикування та перешиковування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909466"/>
                  </a:ext>
                </a:extLst>
              </a:tr>
              <a:tr h="371361">
                <a:tc>
                  <a:txBody>
                    <a:bodyPr/>
                    <a:lstStyle/>
                    <a:p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ЗРВ</a:t>
                      </a:r>
                      <a:r>
                        <a:rPr lang="uk-UA" sz="1400" baseline="0" dirty="0" smtClean="0"/>
                        <a:t> без предмета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009842"/>
                  </a:ext>
                </a:extLst>
              </a:tr>
              <a:tr h="371361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ЗРВ</a:t>
                      </a:r>
                      <a:r>
                        <a:rPr lang="uk-UA" sz="1400" baseline="0" dirty="0" smtClean="0"/>
                        <a:t> з </a:t>
                      </a:r>
                      <a:r>
                        <a:rPr lang="uk-UA" sz="1400" baseline="0" dirty="0" err="1" smtClean="0"/>
                        <a:t>м'ячем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149787"/>
                  </a:ext>
                </a:extLst>
              </a:tr>
              <a:tr h="37136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Ходьба та біг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562595"/>
                  </a:ext>
                </a:extLst>
              </a:tr>
              <a:tr h="37136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Вправи з рівноваги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48381"/>
                  </a:ext>
                </a:extLst>
              </a:tr>
              <a:tr h="37136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Стрибки  в висоту з місця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228457"/>
                  </a:ext>
                </a:extLst>
              </a:tr>
              <a:tr h="37136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Стрибки в глибину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286683"/>
                  </a:ext>
                </a:extLst>
              </a:tr>
              <a:tr h="37136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Метання на дальність</a:t>
                      </a:r>
                    </a:p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8139"/>
                  </a:ext>
                </a:extLst>
              </a:tr>
              <a:tr h="37136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Вправи з </a:t>
                      </a:r>
                      <a:r>
                        <a:rPr lang="uk-UA" sz="1400" dirty="0" err="1" smtClean="0"/>
                        <a:t>м’ячем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284328"/>
                  </a:ext>
                </a:extLst>
              </a:tr>
              <a:tr h="37136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Пролізання</a:t>
                      </a:r>
                      <a:r>
                        <a:rPr lang="uk-UA" sz="1400" dirty="0" smtClean="0"/>
                        <a:t> в обруч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26938"/>
                  </a:ext>
                </a:extLst>
              </a:tr>
              <a:tr h="37136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Р/і</a:t>
                      </a:r>
                      <a:r>
                        <a:rPr lang="uk-UA" sz="1400" baseline="0" dirty="0" smtClean="0"/>
                        <a:t> «Знайди свій колір»</a:t>
                      </a:r>
                    </a:p>
                    <a:p>
                      <a:r>
                        <a:rPr lang="uk-UA" sz="1400" baseline="0" dirty="0" smtClean="0"/>
                        <a:t>«Миші та кіт»</a:t>
                      </a:r>
                    </a:p>
                    <a:p>
                      <a:r>
                        <a:rPr lang="uk-UA" sz="1400" baseline="0" dirty="0" smtClean="0"/>
                        <a:t>«Мишоловка»</a:t>
                      </a:r>
                    </a:p>
                    <a:p>
                      <a:r>
                        <a:rPr lang="uk-UA" sz="1400" baseline="0" dirty="0" smtClean="0"/>
                        <a:t>«Лови, кидай, падати не </a:t>
                      </a:r>
                      <a:r>
                        <a:rPr lang="uk-UA" sz="1400" baseline="0" dirty="0" err="1" smtClean="0"/>
                        <a:t>давай</a:t>
                      </a:r>
                      <a:r>
                        <a:rPr lang="uk-UA" sz="1400" baseline="0" dirty="0" smtClean="0"/>
                        <a:t>»</a:t>
                      </a:r>
                    </a:p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 smtClean="0"/>
                    </a:p>
                    <a:p>
                      <a:endParaRPr lang="uk-UA" sz="1400" dirty="0" smtClean="0"/>
                    </a:p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 smtClean="0"/>
                    </a:p>
                    <a:p>
                      <a:endParaRPr lang="uk-UA" sz="1400" dirty="0" smtClean="0"/>
                    </a:p>
                    <a:p>
                      <a:r>
                        <a:rPr lang="uk-UA" sz="1400" dirty="0" smtClean="0"/>
                        <a:t>+</a:t>
                      </a:r>
                    </a:p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 smtClean="0"/>
                    </a:p>
                    <a:p>
                      <a:endParaRPr lang="uk-UA" sz="1400" dirty="0" smtClean="0"/>
                    </a:p>
                    <a:p>
                      <a:endParaRPr lang="uk-UA" sz="1400" dirty="0" smtClean="0"/>
                    </a:p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 smtClean="0"/>
                    </a:p>
                    <a:p>
                      <a:endParaRPr lang="uk-UA" sz="1400" dirty="0" smtClean="0"/>
                    </a:p>
                    <a:p>
                      <a:endParaRPr lang="uk-UA" sz="1400" dirty="0" smtClean="0"/>
                    </a:p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 smtClean="0"/>
                    </a:p>
                    <a:p>
                      <a:endParaRPr lang="uk-UA" sz="1400" dirty="0" smtClean="0"/>
                    </a:p>
                    <a:p>
                      <a:endParaRPr lang="uk-UA" sz="1400" dirty="0" smtClean="0"/>
                    </a:p>
                    <a:p>
                      <a:r>
                        <a:rPr lang="uk-UA" sz="1400" dirty="0" smtClean="0"/>
                        <a:t>+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807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81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Оперативний план </a:t>
            </a: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>– це план на 1-2 заняття</a:t>
            </a:r>
            <a:endParaRPr lang="uk-UA" sz="3200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285720" y="1785926"/>
            <a:ext cx="3829080" cy="407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І.</a:t>
            </a:r>
            <a:r>
              <a:rPr lang="uk-UA" sz="2000" b="1" dirty="0" smtClean="0"/>
              <a:t> </a:t>
            </a:r>
            <a:r>
              <a:rPr lang="uk-UA" sz="2000" b="1" i="1" dirty="0" smtClean="0"/>
              <a:t>За освітніми завданнями</a:t>
            </a:r>
            <a:endParaRPr lang="uk-UA" sz="2000" b="1" dirty="0" smtClean="0"/>
          </a:p>
          <a:p>
            <a:r>
              <a:rPr lang="uk-UA" sz="1900" dirty="0" smtClean="0"/>
              <a:t>- мішані заняття (подається новий руховий матеріал та закріплюються раніше набуті уміння і навички; </a:t>
            </a:r>
          </a:p>
          <a:p>
            <a:r>
              <a:rPr lang="uk-UA" sz="1900" dirty="0" smtClean="0"/>
              <a:t>- заняття на закріплення  й удосконалення рухових умінь і навичок, або тренувальні  </a:t>
            </a:r>
          </a:p>
          <a:p>
            <a:r>
              <a:rPr lang="uk-UA" sz="1900" dirty="0" smtClean="0"/>
              <a:t>- контрольні заняття (проводяться за потребою в кінці місяця або кварталу)</a:t>
            </a:r>
            <a:endParaRPr lang="uk-UA" sz="19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357686" y="1857364"/>
            <a:ext cx="4214842" cy="464347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uk-UA" b="1" dirty="0" smtClean="0"/>
          </a:p>
          <a:p>
            <a:pPr>
              <a:buNone/>
            </a:pPr>
            <a:r>
              <a:rPr lang="uk-UA" b="1" dirty="0" smtClean="0"/>
              <a:t>  ІІ. </a:t>
            </a:r>
            <a:r>
              <a:rPr lang="uk-UA" b="1" i="1" dirty="0" smtClean="0"/>
              <a:t>За змістом рухових завдань і методикою проведення</a:t>
            </a:r>
            <a:r>
              <a:rPr lang="uk-UA" b="1" dirty="0" smtClean="0"/>
              <a:t>:</a:t>
            </a:r>
          </a:p>
          <a:p>
            <a:r>
              <a:rPr lang="uk-UA" dirty="0" smtClean="0"/>
              <a:t>- комплексні, або мішані (включають стройові, загально-розвивальні вправи, основні рухи, рухливі ігри та інші види фізичних вправ); </a:t>
            </a:r>
          </a:p>
          <a:p>
            <a:r>
              <a:rPr lang="uk-UA" dirty="0" smtClean="0"/>
              <a:t>- сюжетні (будуються у формі «рухової розповіді», де всі рухові завдання пов’язані спільним сюжетом);</a:t>
            </a:r>
          </a:p>
          <a:p>
            <a:r>
              <a:rPr lang="uk-UA" dirty="0" smtClean="0"/>
              <a:t>- ігрові (всі освітні завдання розв’язуються лише з допомогою ігор (3-5);</a:t>
            </a:r>
          </a:p>
          <a:p>
            <a:r>
              <a:rPr lang="uk-UA" dirty="0" smtClean="0"/>
              <a:t>- домінантні (заняття з переважним використанням певного виду фізкультурного обладнання, інвентарю тощо).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7467600" cy="278608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100" dirty="0" smtClean="0"/>
              <a:t/>
            </a:r>
            <a:br>
              <a:rPr lang="uk-UA" sz="3100" dirty="0" smtClean="0"/>
            </a:br>
            <a:r>
              <a:rPr lang="uk-UA" sz="3100" dirty="0" smtClean="0"/>
              <a:t/>
            </a:r>
            <a:br>
              <a:rPr lang="uk-UA" sz="3100" dirty="0" smtClean="0"/>
            </a:br>
            <a:r>
              <a:rPr lang="uk-UA" sz="3100" dirty="0" smtClean="0"/>
              <a:t/>
            </a:r>
            <a:br>
              <a:rPr lang="uk-UA" sz="3100" dirty="0" smtClean="0"/>
            </a:br>
            <a:r>
              <a:rPr lang="uk-UA" sz="3100" dirty="0" smtClean="0"/>
              <a:t>Структура заняття</a:t>
            </a:r>
            <a:br>
              <a:rPr lang="uk-UA" sz="3100" dirty="0" smtClean="0"/>
            </a:br>
            <a:r>
              <a:rPr lang="uk-UA" sz="3100" dirty="0" smtClean="0"/>
              <a:t> відповідно листа МОН України </a:t>
            </a:r>
            <a:br>
              <a:rPr lang="uk-UA" sz="3100" dirty="0" smtClean="0"/>
            </a:br>
            <a:r>
              <a:rPr lang="uk-UA" sz="3100" dirty="0" smtClean="0"/>
              <a:t>№1/9-456 від 02.09.16</a:t>
            </a:r>
            <a:br>
              <a:rPr lang="uk-UA" sz="3100" dirty="0" smtClean="0"/>
            </a:br>
            <a:r>
              <a:rPr lang="ru-RU" sz="3100" dirty="0" smtClean="0"/>
              <a:t> «</a:t>
            </a:r>
            <a:r>
              <a:rPr lang="ru-RU" sz="3100" dirty="0" err="1" smtClean="0"/>
              <a:t>Щодо</a:t>
            </a:r>
            <a:r>
              <a:rPr lang="ru-RU" sz="3100" dirty="0" smtClean="0"/>
              <a:t> </a:t>
            </a:r>
            <a:r>
              <a:rPr lang="ru-RU" sz="3100" dirty="0" err="1" smtClean="0"/>
              <a:t>організації</a:t>
            </a:r>
            <a:r>
              <a:rPr lang="ru-RU" sz="3100" dirty="0" smtClean="0"/>
              <a:t> </a:t>
            </a:r>
            <a:r>
              <a:rPr lang="ru-RU" sz="3100" dirty="0" err="1" smtClean="0"/>
              <a:t>фізкультурно-оздоровчої</a:t>
            </a:r>
            <a:r>
              <a:rPr lang="ru-RU" sz="3100" dirty="0" smtClean="0"/>
              <a:t> роботи у </a:t>
            </a:r>
            <a:r>
              <a:rPr lang="ru-RU" sz="3100" dirty="0" err="1" smtClean="0"/>
              <a:t>дошкільних</a:t>
            </a:r>
            <a:r>
              <a:rPr lang="ru-RU" sz="3100" dirty="0" smtClean="0"/>
              <a:t> </a:t>
            </a:r>
            <a:r>
              <a:rPr lang="ru-RU" sz="3100" dirty="0" err="1" smtClean="0"/>
              <a:t>навчальних</a:t>
            </a:r>
            <a:r>
              <a:rPr lang="ru-RU" sz="3100" dirty="0" smtClean="0"/>
              <a:t> закладах»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00034" y="2643182"/>
            <a:ext cx="8215370" cy="392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Вступна частина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мотиваційним етапом всього заняття під час якого визначаються основні завдання та повідомлення теми заняття, а так ж входять вправи з шикування та перешикування, стройові вправи, види ходьби та бігу, вправи для профілактики плоскостопості, танцювальні кроки.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Підготовча частина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загально-розвиваючі вправи.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сновна частина</a:t>
            </a:r>
            <a:r>
              <a:rPr kumimoji="0" lang="uk-UA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записують основні рухи, вправи спортивного характеру та рухливі ігри.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Заключна частина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планується повільна ходьба, вправи на увагу та на відновлення дихання.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/>
              <a:t>Загальна та моторна щільність заняття</a:t>
            </a:r>
            <a:endParaRPr lang="uk-UA" sz="4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Загальна щільність – педагогічно виправданий час до тривалості заняття</a:t>
            </a:r>
            <a:r>
              <a:rPr lang="uk-UA" sz="2000" dirty="0" smtClean="0"/>
              <a:t>.</a:t>
            </a:r>
          </a:p>
          <a:p>
            <a:endParaRPr lang="uk-UA" sz="2000" dirty="0" smtClean="0"/>
          </a:p>
          <a:p>
            <a:pPr>
              <a:buNone/>
            </a:pPr>
            <a:r>
              <a:rPr lang="uk-UA" sz="2400" dirty="0" smtClean="0"/>
              <a:t> педагогічно </a:t>
            </a:r>
          </a:p>
          <a:p>
            <a:pPr>
              <a:buNone/>
            </a:pPr>
            <a:r>
              <a:rPr lang="uk-UA" sz="2400" u="sng" dirty="0" smtClean="0"/>
              <a:t>виправданий час  </a:t>
            </a:r>
            <a:r>
              <a:rPr lang="uk-UA" sz="2400" dirty="0" smtClean="0"/>
              <a:t>   Х  100</a:t>
            </a:r>
          </a:p>
          <a:p>
            <a:pPr>
              <a:buNone/>
            </a:pPr>
            <a:r>
              <a:rPr lang="uk-UA" sz="2400" dirty="0" smtClean="0"/>
              <a:t>тривалість заняття</a:t>
            </a:r>
          </a:p>
          <a:p>
            <a:pPr>
              <a:buNone/>
            </a:pPr>
            <a:endParaRPr lang="uk-UA" sz="1400" dirty="0" smtClean="0"/>
          </a:p>
          <a:p>
            <a:pPr>
              <a:buNone/>
            </a:pPr>
            <a:endParaRPr lang="uk-UA" sz="14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Моторна щільність – час проведений дітьми у русі.</a:t>
            </a:r>
          </a:p>
          <a:p>
            <a:endParaRPr lang="uk-UA" dirty="0" smtClean="0"/>
          </a:p>
          <a:p>
            <a:pPr algn="ctr">
              <a:buNone/>
            </a:pPr>
            <a:r>
              <a:rPr lang="uk-UA" dirty="0" smtClean="0"/>
              <a:t>       </a:t>
            </a:r>
          </a:p>
          <a:p>
            <a:pPr algn="ctr">
              <a:buNone/>
            </a:pPr>
            <a:r>
              <a:rPr lang="uk-UA" sz="2400" dirty="0" smtClean="0"/>
              <a:t>             </a:t>
            </a:r>
            <a:r>
              <a:rPr lang="uk-UA" sz="2400" u="sng" dirty="0" smtClean="0"/>
              <a:t>час у русі</a:t>
            </a:r>
            <a:r>
              <a:rPr lang="uk-UA" sz="2400" dirty="0" smtClean="0"/>
              <a:t>    Х 100</a:t>
            </a:r>
          </a:p>
          <a:p>
            <a:pPr algn="ctr">
              <a:buNone/>
            </a:pPr>
            <a:r>
              <a:rPr lang="uk-UA" sz="2400" dirty="0" smtClean="0"/>
              <a:t>тривалість </a:t>
            </a:r>
          </a:p>
          <a:p>
            <a:pPr algn="ctr">
              <a:buNone/>
            </a:pPr>
            <a:r>
              <a:rPr lang="uk-UA" sz="2400" dirty="0" smtClean="0"/>
              <a:t>заняття</a:t>
            </a:r>
          </a:p>
          <a:p>
            <a:pPr>
              <a:buNone/>
            </a:pPr>
            <a:endParaRPr lang="uk-UA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285720" y="500042"/>
            <a:ext cx="8001056" cy="85725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День здоров’я (1 раз на місяць)</a:t>
            </a:r>
            <a:endParaRPr lang="uk-UA" sz="3200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285720" y="1714488"/>
            <a:ext cx="8001056" cy="85725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Фізкультурні свята (2-3 рази на рік)</a:t>
            </a:r>
            <a:endParaRPr lang="uk-UA" sz="3200" dirty="0"/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285720" y="2714620"/>
            <a:ext cx="8001056" cy="107157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Фізкультурна розвага  (2 рази на місяць)</a:t>
            </a:r>
            <a:endParaRPr lang="uk-UA" sz="3200" dirty="0"/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285720" y="3929066"/>
            <a:ext cx="8001056" cy="85725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Ранкова гімнастика</a:t>
            </a:r>
            <a:endParaRPr lang="uk-UA" sz="3200" dirty="0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357158" y="5143512"/>
            <a:ext cx="8001056" cy="85725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Спортивні вправи та рухливі ігри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01450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380</TotalTime>
  <Words>432</Words>
  <Application>Microsoft Office PowerPoint</Application>
  <PresentationFormat>Экран (4:3)</PresentationFormat>
  <Paragraphs>201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Constantia</vt:lpstr>
      <vt:lpstr>Times New Roman</vt:lpstr>
      <vt:lpstr>Wingdings 2</vt:lpstr>
      <vt:lpstr>Поток</vt:lpstr>
      <vt:lpstr>Планування та облік роботи  з фізичного виховання  в ДНЗ</vt:lpstr>
      <vt:lpstr>   Вивчення програмного матеріалу та  визначення основних завдань  з фізичного виховання </vt:lpstr>
      <vt:lpstr>Перспективний план</vt:lpstr>
      <vt:lpstr>Презентация PowerPoint</vt:lpstr>
      <vt:lpstr>Презентация PowerPoint</vt:lpstr>
      <vt:lpstr>Оперативний план  – це план на 1-2 заняття</vt:lpstr>
      <vt:lpstr>   Структура заняття  відповідно листа МОН України  №1/9-456 від 02.09.16  «Щодо організації фізкультурно-оздоровчої роботи у дошкільних навчальних закладах» </vt:lpstr>
      <vt:lpstr>Загальна та моторна щільність заняття</vt:lpstr>
      <vt:lpstr>Презентация PowerPoint</vt:lpstr>
      <vt:lpstr>   Облік роботи з фізичної культури – визначення та контролювання стану здоров’я дітей.</vt:lpstr>
      <vt:lpstr>Основні рухи обліку - ходьба (дистанція 10 м); - біг (дистанції 10, 20,  30 м залежно від вікової групи);  - стрибки в довжину з місця, висоту і довжину з розбігу; - метання тенісних м'ячів (вага 40 г) або торбинок з піском (вага 100 або 200 г) лівою та правою рукою на дальність.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Планування та облік роботи  з фізичного виховання  в ДНЗ</dc:title>
  <dc:creator>Admin</dc:creator>
  <cp:lastModifiedBy>Андрей</cp:lastModifiedBy>
  <cp:revision>31</cp:revision>
  <dcterms:created xsi:type="dcterms:W3CDTF">2017-03-27T08:11:18Z</dcterms:created>
  <dcterms:modified xsi:type="dcterms:W3CDTF">2017-03-28T21:06:21Z</dcterms:modified>
</cp:coreProperties>
</file>