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ЕТАПИ НАДАННЯ ДОМЕДИЧНОЇ ДОПОМОГИ. ПОСЛІДОВНІСТЬ ДІЙ ЗА АЛГОРИТМОМ MARCH </a:t>
            </a:r>
            <a:endParaRPr lang="ru-RU" sz="3600" cap="none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88840"/>
            <a:ext cx="8892480" cy="460851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3200" dirty="0" smtClean="0">
                <a:solidFill>
                  <a:srgbClr val="FFFF00"/>
                </a:solidFill>
              </a:rPr>
              <a:t>        </a:t>
            </a:r>
            <a:r>
              <a:rPr lang="ru-RU" dirty="0" err="1" smtClean="0">
                <a:solidFill>
                  <a:srgbClr val="FFFF00"/>
                </a:solidFill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</a:rPr>
              <a:t> 90 </a:t>
            </a:r>
            <a:r>
              <a:rPr lang="ru-RU" dirty="0" smtClean="0">
                <a:solidFill>
                  <a:srgbClr val="FFFF00"/>
                </a:solidFill>
              </a:rPr>
              <a:t>% </a:t>
            </a:r>
            <a:r>
              <a:rPr lang="ru-RU" dirty="0" err="1" smtClean="0">
                <a:solidFill>
                  <a:srgbClr val="FFFF00"/>
                </a:solidFill>
              </a:rPr>
              <a:t>смертельних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випадків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на </a:t>
            </a:r>
          </a:p>
          <a:p>
            <a:pPr algn="l"/>
            <a:r>
              <a:rPr lang="ru-RU" dirty="0" err="1" smtClean="0">
                <a:solidFill>
                  <a:srgbClr val="FFFF00"/>
                </a:solidFill>
              </a:rPr>
              <a:t>полі</a:t>
            </a:r>
            <a:r>
              <a:rPr lang="ru-RU" dirty="0" smtClean="0">
                <a:solidFill>
                  <a:srgbClr val="FFFF00"/>
                </a:solidFill>
              </a:rPr>
              <a:t> бою </a:t>
            </a:r>
            <a:r>
              <a:rPr lang="ru-RU" dirty="0" err="1" smtClean="0">
                <a:solidFill>
                  <a:srgbClr val="FFFF00"/>
                </a:solidFill>
              </a:rPr>
              <a:t>трапляються</a:t>
            </a:r>
            <a:r>
              <a:rPr lang="ru-RU" dirty="0" smtClean="0">
                <a:solidFill>
                  <a:srgbClr val="FFFF00"/>
                </a:solidFill>
              </a:rPr>
              <a:t> до того, як </a:t>
            </a:r>
            <a:r>
              <a:rPr lang="ru-RU" dirty="0" err="1" smtClean="0">
                <a:solidFill>
                  <a:srgbClr val="FFFF00"/>
                </a:solidFill>
              </a:rPr>
              <a:t>пораненого</a:t>
            </a:r>
            <a:r>
              <a:rPr lang="ru-RU" dirty="0" smtClean="0">
                <a:solidFill>
                  <a:srgbClr val="FFFF00"/>
                </a:solidFill>
              </a:rPr>
              <a:t>  буде 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доставлено </a:t>
            </a:r>
            <a:r>
              <a:rPr lang="ru-RU" dirty="0" smtClean="0">
                <a:solidFill>
                  <a:srgbClr val="FFFF00"/>
                </a:solidFill>
              </a:rPr>
              <a:t>до </a:t>
            </a:r>
            <a:r>
              <a:rPr lang="ru-RU" dirty="0" err="1" smtClean="0">
                <a:solidFill>
                  <a:srgbClr val="FFFF00"/>
                </a:solidFill>
              </a:rPr>
              <a:t>лікувального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закладу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endParaRPr lang="ru-RU" dirty="0" smtClean="0">
              <a:solidFill>
                <a:srgbClr val="FFFF00"/>
              </a:solidFill>
            </a:endParaRP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       У </a:t>
            </a:r>
            <a:r>
              <a:rPr lang="ru-RU" dirty="0" err="1" smtClean="0">
                <a:solidFill>
                  <a:srgbClr val="FFFF00"/>
                </a:solidFill>
              </a:rPr>
              <a:t>багатьох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випадках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смерті</a:t>
            </a:r>
            <a:r>
              <a:rPr lang="ru-RU" dirty="0" smtClean="0">
                <a:solidFill>
                  <a:srgbClr val="FFFF00"/>
                </a:solidFill>
              </a:rPr>
              <a:t> не </a:t>
            </a:r>
            <a:r>
              <a:rPr lang="ru-RU" dirty="0" err="1" smtClean="0">
                <a:solidFill>
                  <a:srgbClr val="FFFF00"/>
                </a:solidFill>
              </a:rPr>
              <a:t>можна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 smtClean="0">
              <a:solidFill>
                <a:srgbClr val="FFFF00"/>
              </a:solidFill>
            </a:endParaRPr>
          </a:p>
          <a:p>
            <a:pPr algn="l"/>
            <a:r>
              <a:rPr lang="ru-RU" dirty="0" err="1" smtClean="0">
                <a:solidFill>
                  <a:srgbClr val="FFFF00"/>
                </a:solidFill>
              </a:rPr>
              <a:t>запобігти</a:t>
            </a:r>
            <a:r>
              <a:rPr lang="ru-RU" dirty="0" smtClean="0">
                <a:solidFill>
                  <a:srgbClr val="FFFF00"/>
                </a:solidFill>
              </a:rPr>
              <a:t> за </a:t>
            </a:r>
            <a:r>
              <a:rPr lang="ru-RU" dirty="0" err="1" smtClean="0">
                <a:solidFill>
                  <a:srgbClr val="FFFF00"/>
                </a:solidFill>
              </a:rPr>
              <a:t>допомогою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медичного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втручання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 smtClean="0">
              <a:solidFill>
                <a:srgbClr val="FFFF00"/>
              </a:solidFill>
            </a:endParaRP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(</a:t>
            </a:r>
            <a:r>
              <a:rPr lang="ru-RU" dirty="0" err="1" smtClean="0">
                <a:solidFill>
                  <a:srgbClr val="FFFF00"/>
                </a:solidFill>
              </a:rPr>
              <a:t>важка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травма </a:t>
            </a:r>
            <a:r>
              <a:rPr lang="ru-RU" dirty="0" err="1" smtClean="0">
                <a:solidFill>
                  <a:srgbClr val="FFFF00"/>
                </a:solidFill>
              </a:rPr>
              <a:t>голови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політравма</a:t>
            </a:r>
            <a:r>
              <a:rPr lang="ru-RU" dirty="0" smtClean="0">
                <a:solidFill>
                  <a:srgbClr val="FFFF00"/>
                </a:solidFill>
              </a:rPr>
              <a:t>). </a:t>
            </a:r>
            <a:r>
              <a:rPr lang="ru-RU" dirty="0" err="1" smtClean="0">
                <a:solidFill>
                  <a:srgbClr val="FFFF00"/>
                </a:solidFill>
              </a:rPr>
              <a:t>Однак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 smtClean="0">
              <a:solidFill>
                <a:srgbClr val="FFFF00"/>
              </a:solidFill>
            </a:endParaRPr>
          </a:p>
          <a:p>
            <a:pPr algn="l"/>
            <a:r>
              <a:rPr lang="ru-RU" dirty="0" err="1" smtClean="0">
                <a:solidFill>
                  <a:srgbClr val="FFFF00"/>
                </a:solidFill>
              </a:rPr>
              <a:t>поранених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які</a:t>
            </a:r>
            <a:r>
              <a:rPr lang="ru-RU" dirty="0" smtClean="0">
                <a:solidFill>
                  <a:srgbClr val="FFFF00"/>
                </a:solidFill>
              </a:rPr>
              <a:t> не </a:t>
            </a:r>
            <a:r>
              <a:rPr lang="ru-RU" dirty="0" smtClean="0">
                <a:solidFill>
                  <a:srgbClr val="FFFF00"/>
                </a:solidFill>
              </a:rPr>
              <a:t>померли </a:t>
            </a:r>
            <a:r>
              <a:rPr lang="ru-RU" dirty="0" err="1" smtClean="0">
                <a:solidFill>
                  <a:srgbClr val="FFFF00"/>
                </a:solidFill>
              </a:rPr>
              <a:t>відразу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можна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 smtClean="0">
              <a:solidFill>
                <a:srgbClr val="FFFF00"/>
              </a:solidFill>
            </a:endParaRPr>
          </a:p>
          <a:p>
            <a:pPr algn="l"/>
            <a:r>
              <a:rPr lang="ru-RU" dirty="0" err="1" smtClean="0">
                <a:solidFill>
                  <a:srgbClr val="FFFF00"/>
                </a:solidFill>
              </a:rPr>
              <a:t>врятувати</a:t>
            </a:r>
            <a:r>
              <a:rPr lang="ru-RU" dirty="0" smtClean="0">
                <a:solidFill>
                  <a:srgbClr val="FFFF00"/>
                </a:solidFill>
              </a:rPr>
              <a:t>. Для </a:t>
            </a:r>
            <a:r>
              <a:rPr lang="ru-RU" dirty="0" err="1" smtClean="0">
                <a:solidFill>
                  <a:srgbClr val="FFFF00"/>
                </a:solidFill>
              </a:rPr>
              <a:t>цього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медичну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допомогу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слід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їм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надавати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негайно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полі</a:t>
            </a:r>
            <a:r>
              <a:rPr lang="ru-RU" dirty="0" smtClean="0">
                <a:solidFill>
                  <a:srgbClr val="FFFF00"/>
                </a:solidFill>
              </a:rPr>
              <a:t> бою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необхідному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обсязі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          </a:t>
            </a:r>
            <a:r>
              <a:rPr lang="ru-RU" dirty="0" err="1" smtClean="0">
                <a:solidFill>
                  <a:srgbClr val="FFFF00"/>
                </a:solidFill>
              </a:rPr>
              <a:t>Під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час </a:t>
            </a:r>
            <a:r>
              <a:rPr lang="ru-RU" dirty="0" err="1" smtClean="0">
                <a:solidFill>
                  <a:srgbClr val="FFFF00"/>
                </a:solidFill>
              </a:rPr>
              <a:t>військових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операцій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</a:rPr>
              <a:t> у 80 % </a:t>
            </a:r>
            <a:r>
              <a:rPr lang="ru-RU" dirty="0" err="1" smtClean="0">
                <a:solidFill>
                  <a:srgbClr val="FFFF00"/>
                </a:solidFill>
              </a:rPr>
              <a:t>випадків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 смерть </a:t>
            </a:r>
            <a:r>
              <a:rPr lang="ru-RU" dirty="0" err="1" smtClean="0">
                <a:solidFill>
                  <a:srgbClr val="FFFF00"/>
                </a:solidFill>
              </a:rPr>
              <a:t>настає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протягом</a:t>
            </a:r>
            <a:r>
              <a:rPr lang="ru-RU" dirty="0" smtClean="0">
                <a:solidFill>
                  <a:srgbClr val="FFFF00"/>
                </a:solidFill>
              </a:rPr>
              <a:t> перших 30 </a:t>
            </a:r>
            <a:r>
              <a:rPr lang="ru-RU" dirty="0" err="1" smtClean="0">
                <a:solidFill>
                  <a:srgbClr val="FFFF00"/>
                </a:solidFill>
              </a:rPr>
              <a:t>хвилин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після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отримання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поранення</a:t>
            </a:r>
            <a:r>
              <a:rPr lang="ru-RU" dirty="0" smtClean="0">
                <a:solidFill>
                  <a:srgbClr val="FFFF00"/>
                </a:solidFill>
              </a:rPr>
              <a:t>, коли часто </a:t>
            </a:r>
            <a:r>
              <a:rPr lang="ru-RU" dirty="0" err="1" smtClean="0">
                <a:solidFill>
                  <a:srgbClr val="FFFF00"/>
                </a:solidFill>
              </a:rPr>
              <a:t>єдина</a:t>
            </a:r>
            <a:r>
              <a:rPr lang="ru-RU" dirty="0" smtClean="0">
                <a:solidFill>
                  <a:srgbClr val="FFFF00"/>
                </a:solidFill>
              </a:rPr>
              <a:t> доступна </a:t>
            </a:r>
            <a:r>
              <a:rPr lang="ru-RU" dirty="0" err="1" smtClean="0">
                <a:solidFill>
                  <a:srgbClr val="FFFF00"/>
                </a:solidFill>
              </a:rPr>
              <a:t>медична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допомога</a:t>
            </a:r>
            <a:r>
              <a:rPr lang="ru-RU" dirty="0" smtClean="0">
                <a:solidFill>
                  <a:srgbClr val="FFFF00"/>
                </a:solidFill>
              </a:rPr>
              <a:t> -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самодопомога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або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допомога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товариша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Шеврон Тактична медицина | Українські шеврон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16832"/>
            <a:ext cx="209600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ЕТАПИ НАДАННЯ ДОМЕДИЧНОЇ ДОПОМОГИ. ПОСЛІДОВНІСТЬ ДІЙ ЗА АЛГОРИТМОМ MARCH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68560" y="1600200"/>
            <a:ext cx="9612560" cy="47091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FF0000"/>
                </a:solidFill>
              </a:rPr>
              <a:t>          </a:t>
            </a:r>
            <a:r>
              <a:rPr lang="ru-RU" sz="2400" dirty="0" smtClean="0">
                <a:solidFill>
                  <a:srgbClr val="FF0000"/>
                </a:solidFill>
              </a:rPr>
              <a:t>Тактична медицина (ТССС - </a:t>
            </a:r>
            <a:r>
              <a:rPr lang="en-US" sz="2400" dirty="0" smtClean="0">
                <a:solidFill>
                  <a:srgbClr val="FF0000"/>
                </a:solidFill>
              </a:rPr>
              <a:t>Tactical </a:t>
            </a:r>
            <a:endParaRPr lang="uk-UA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 </a:t>
            </a:r>
            <a:r>
              <a:rPr lang="uk-UA" sz="2400" dirty="0" smtClean="0">
                <a:solidFill>
                  <a:srgbClr val="FF0000"/>
                </a:solidFill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Combat </a:t>
            </a:r>
            <a:r>
              <a:rPr lang="en-US" sz="2400" dirty="0" smtClean="0">
                <a:solidFill>
                  <a:srgbClr val="FF0000"/>
                </a:solidFill>
              </a:rPr>
              <a:t>Casualty Care (</a:t>
            </a:r>
            <a:r>
              <a:rPr lang="ru-RU" sz="2400" dirty="0" smtClean="0">
                <a:solidFill>
                  <a:srgbClr val="FF0000"/>
                </a:solidFill>
              </a:rPr>
              <a:t>Тактична </a:t>
            </a:r>
            <a:r>
              <a:rPr lang="ru-RU" sz="2400" dirty="0" err="1" smtClean="0">
                <a:solidFill>
                  <a:srgbClr val="FF0000"/>
                </a:solidFill>
              </a:rPr>
              <a:t>допомога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   </a:t>
            </a:r>
            <a:r>
              <a:rPr lang="ru-RU" sz="2400" dirty="0" err="1" smtClean="0">
                <a:solidFill>
                  <a:srgbClr val="FF0000"/>
                </a:solidFill>
              </a:rPr>
              <a:t>пораненим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у бою</a:t>
            </a:r>
            <a:r>
              <a:rPr lang="ru-RU" sz="2400" dirty="0" smtClean="0">
                <a:solidFill>
                  <a:srgbClr val="FF0000"/>
                </a:solidFill>
              </a:rPr>
              <a:t>))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- </a:t>
            </a:r>
            <a:r>
              <a:rPr lang="ru-RU" sz="2400" dirty="0" err="1" smtClean="0">
                <a:solidFill>
                  <a:srgbClr val="FFFF00"/>
                </a:solidFill>
              </a:rPr>
              <a:t>це</a:t>
            </a:r>
            <a:r>
              <a:rPr lang="ru-RU" sz="2400" dirty="0" smtClean="0">
                <a:solidFill>
                  <a:srgbClr val="FFFF00"/>
                </a:solidFill>
              </a:rPr>
              <a:t> комплекс </a:t>
            </a:r>
            <a:r>
              <a:rPr lang="ru-RU" sz="2400" dirty="0" err="1" smtClean="0">
                <a:solidFill>
                  <a:srgbClr val="FFFF00"/>
                </a:solidFill>
              </a:rPr>
              <a:t>заходів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які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</a:t>
            </a:r>
            <a:r>
              <a:rPr lang="ru-RU" sz="2400" dirty="0" err="1" smtClean="0">
                <a:solidFill>
                  <a:srgbClr val="FFFF00"/>
                </a:solidFill>
              </a:rPr>
              <a:t>здійснюються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на </a:t>
            </a:r>
            <a:r>
              <a:rPr lang="ru-RU" sz="2400" dirty="0" err="1" smtClean="0">
                <a:solidFill>
                  <a:srgbClr val="FFFF00"/>
                </a:solidFill>
              </a:rPr>
              <a:t>полі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бою </a:t>
            </a:r>
            <a:r>
              <a:rPr lang="ru-RU" sz="2400" dirty="0" smtClean="0">
                <a:solidFill>
                  <a:srgbClr val="FFFF00"/>
                </a:solidFill>
              </a:rPr>
              <a:t>та </a:t>
            </a:r>
            <a:r>
              <a:rPr lang="ru-RU" sz="2400" dirty="0" err="1" smtClean="0">
                <a:solidFill>
                  <a:srgbClr val="FFFF00"/>
                </a:solidFill>
              </a:rPr>
              <a:t>спрямовані</a:t>
            </a:r>
            <a:r>
              <a:rPr lang="ru-RU" sz="2400" dirty="0" smtClean="0">
                <a:solidFill>
                  <a:srgbClr val="FFFF00"/>
                </a:solidFill>
              </a:rPr>
              <a:t> на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</a:t>
            </a:r>
            <a:r>
              <a:rPr lang="ru-RU" sz="2400" dirty="0" err="1" smtClean="0">
                <a:solidFill>
                  <a:srgbClr val="FFFF00"/>
                </a:solidFill>
              </a:rPr>
              <a:t>рятування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життя</a:t>
            </a:r>
            <a:r>
              <a:rPr lang="ru-RU" sz="2400" dirty="0" smtClean="0">
                <a:solidFill>
                  <a:srgbClr val="FFFF00"/>
                </a:solidFill>
              </a:rPr>
              <a:t> та </a:t>
            </a:r>
            <a:r>
              <a:rPr lang="ru-RU" sz="2400" dirty="0" err="1" smtClean="0">
                <a:solidFill>
                  <a:srgbClr val="FFFF00"/>
                </a:solidFill>
              </a:rPr>
              <a:t>запобігання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важким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</a:t>
            </a:r>
            <a:r>
              <a:rPr lang="ru-RU" sz="2400" dirty="0" err="1" smtClean="0">
                <a:solidFill>
                  <a:srgbClr val="FFFF00"/>
                </a:solidFill>
              </a:rPr>
              <a:t>ускладненням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у </a:t>
            </a:r>
            <a:r>
              <a:rPr lang="ru-RU" sz="2400" dirty="0" err="1" smtClean="0">
                <a:solidFill>
                  <a:srgbClr val="FFFF00"/>
                </a:solidFill>
              </a:rPr>
              <a:t>військовослужбовців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які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</a:t>
            </a:r>
            <a:r>
              <a:rPr lang="ru-RU" sz="2400" dirty="0" err="1" smtClean="0">
                <a:solidFill>
                  <a:srgbClr val="FFFF00"/>
                </a:solidFill>
              </a:rPr>
              <a:t>отримали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травми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й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поранення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         </a:t>
            </a:r>
            <a:r>
              <a:rPr lang="ru-RU" sz="2400" dirty="0" err="1" smtClean="0">
                <a:solidFill>
                  <a:srgbClr val="FFFF00"/>
                </a:solidFill>
              </a:rPr>
              <a:t>Інколи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кажуть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що</a:t>
            </a:r>
            <a:r>
              <a:rPr lang="ru-RU" sz="2400" dirty="0" smtClean="0">
                <a:solidFill>
                  <a:srgbClr val="FFFF00"/>
                </a:solidFill>
              </a:rPr>
              <a:t> ТССС - </a:t>
            </a:r>
            <a:r>
              <a:rPr lang="ru-RU" sz="2400" dirty="0" err="1" smtClean="0">
                <a:solidFill>
                  <a:srgbClr val="FFFF00"/>
                </a:solidFill>
              </a:rPr>
              <a:t>це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загальний</a:t>
            </a:r>
            <a:r>
              <a:rPr lang="ru-RU" sz="2400" dirty="0" smtClean="0">
                <a:solidFill>
                  <a:srgbClr val="FFFF00"/>
                </a:solidFill>
              </a:rPr>
              <a:t> протокол </a:t>
            </a:r>
            <a:r>
              <a:rPr lang="ru-RU" sz="2400" dirty="0" err="1" smtClean="0">
                <a:solidFill>
                  <a:srgbClr val="FFFF00"/>
                </a:solidFill>
              </a:rPr>
              <a:t>надання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першої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медичної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допомоги</a:t>
            </a:r>
            <a:r>
              <a:rPr lang="ru-RU" sz="2400" dirty="0" smtClean="0">
                <a:solidFill>
                  <a:srgbClr val="FFFF00"/>
                </a:solidFill>
              </a:rPr>
              <a:t> на </a:t>
            </a:r>
            <a:r>
              <a:rPr lang="ru-RU" sz="2400" dirty="0" err="1" smtClean="0">
                <a:solidFill>
                  <a:srgbClr val="FFFF00"/>
                </a:solidFill>
              </a:rPr>
              <a:t>полі</a:t>
            </a:r>
            <a:r>
              <a:rPr lang="ru-RU" sz="2400" dirty="0" smtClean="0">
                <a:solidFill>
                  <a:srgbClr val="FFFF00"/>
                </a:solidFill>
              </a:rPr>
              <a:t> бою. </a:t>
            </a:r>
            <a:r>
              <a:rPr lang="ru-RU" sz="2400" dirty="0" err="1" smtClean="0">
                <a:solidFill>
                  <a:srgbClr val="FFFF00"/>
                </a:solidFill>
              </a:rPr>
              <a:t>Це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найважливіші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дії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розставлені</a:t>
            </a:r>
            <a:r>
              <a:rPr lang="ru-RU" sz="2400" dirty="0" smtClean="0">
                <a:solidFill>
                  <a:srgbClr val="FFFF00"/>
                </a:solidFill>
              </a:rPr>
              <a:t> у </a:t>
            </a:r>
            <a:r>
              <a:rPr lang="ru-RU" sz="2400" dirty="0" err="1" smtClean="0">
                <a:solidFill>
                  <a:srgbClr val="FFFF00"/>
                </a:solidFill>
              </a:rPr>
              <a:t>правильній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послідовності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         </a:t>
            </a:r>
            <a:r>
              <a:rPr lang="ru-RU" sz="2400" dirty="0" err="1" smtClean="0">
                <a:solidFill>
                  <a:srgbClr val="FFFF00"/>
                </a:solidFill>
              </a:rPr>
              <a:t>Принципи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ТССС </a:t>
            </a:r>
            <a:r>
              <a:rPr lang="ru-RU" sz="2400" dirty="0" err="1" smtClean="0">
                <a:solidFill>
                  <a:srgbClr val="FFFF00"/>
                </a:solidFill>
              </a:rPr>
              <a:t>дещо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відрізняються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від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принципів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надання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першої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медичної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допомоги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яких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слід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дотримуватися</a:t>
            </a:r>
            <a:r>
              <a:rPr lang="ru-RU" sz="2400" dirty="0" smtClean="0">
                <a:solidFill>
                  <a:srgbClr val="FFFF00"/>
                </a:solidFill>
              </a:rPr>
              <a:t> в </a:t>
            </a:r>
            <a:r>
              <a:rPr lang="ru-RU" sz="2400" dirty="0" err="1" smtClean="0">
                <a:solidFill>
                  <a:srgbClr val="FFFF00"/>
                </a:solidFill>
              </a:rPr>
              <a:t>умовах</a:t>
            </a:r>
            <a:r>
              <a:rPr lang="ru-RU" sz="2400" dirty="0" smtClean="0">
                <a:solidFill>
                  <a:srgbClr val="FFFF00"/>
                </a:solidFill>
              </a:rPr>
              <a:t> мирного часу.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Зважаючи на обстановку в зоні ведення бойових дій, особливої підготовки  потребують не лише бійці, але й медики. Їх підготовка є доволі суворою,  розрахована в першу чергу на фізичну та психічну стійкість, злагодженість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844824"/>
            <a:ext cx="331236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92D050">
                <a:alpha val="40000"/>
              </a:srgbClr>
            </a:glo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ЕТАПИ НАДАННЯ ДОМЕДИЧНОЇ ДОПОМОГИ. ПОСЛІДОВНІСТЬ ДІЙ ЗА АЛГОРИТМОМ MARCH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4860032" cy="46085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bg2">
                    <a:lumMod val="75000"/>
                  </a:schemeClr>
                </a:solidFill>
              </a:rPr>
              <a:t>Особливостями</a:t>
            </a:r>
            <a:r>
              <a:rPr lang="ru-RU" sz="1600" b="1" dirty="0" smtClean="0">
                <a:solidFill>
                  <a:schemeClr val="bg2">
                    <a:lumMod val="75000"/>
                  </a:schemeClr>
                </a:solidFill>
              </a:rPr>
              <a:t> ТССС є:</a:t>
            </a:r>
          </a:p>
          <a:p>
            <a:pPr>
              <a:buNone/>
            </a:pPr>
            <a:r>
              <a:rPr lang="ru-RU" sz="1600" dirty="0" smtClean="0">
                <a:solidFill>
                  <a:srgbClr val="FFC000"/>
                </a:solidFill>
              </a:rPr>
              <a:t>- </a:t>
            </a:r>
            <a:r>
              <a:rPr lang="ru-RU" sz="1600" dirty="0" err="1" smtClean="0">
                <a:solidFill>
                  <a:srgbClr val="FFC000"/>
                </a:solidFill>
              </a:rPr>
              <a:t>врахування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тактичної</a:t>
            </a:r>
            <a:r>
              <a:rPr lang="ru-RU" sz="1600" dirty="0" smtClean="0">
                <a:solidFill>
                  <a:srgbClr val="FFC000"/>
                </a:solidFill>
              </a:rPr>
              <a:t> обстановки </a:t>
            </a:r>
            <a:r>
              <a:rPr lang="ru-RU" sz="1600" dirty="0" err="1" smtClean="0">
                <a:solidFill>
                  <a:srgbClr val="FFC000"/>
                </a:solidFill>
              </a:rPr>
              <a:t>під</a:t>
            </a:r>
            <a:r>
              <a:rPr lang="ru-RU" sz="1600" dirty="0" smtClean="0">
                <a:solidFill>
                  <a:srgbClr val="FFC000"/>
                </a:solidFill>
              </a:rPr>
              <a:t> час </a:t>
            </a:r>
            <a:r>
              <a:rPr lang="ru-RU" sz="1600" dirty="0" err="1" smtClean="0">
                <a:solidFill>
                  <a:srgbClr val="FFC000"/>
                </a:solidFill>
              </a:rPr>
              <a:t>надання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першої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медичної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допомоги</a:t>
            </a:r>
            <a:r>
              <a:rPr lang="ru-RU" sz="1600" dirty="0" smtClean="0">
                <a:solidFill>
                  <a:srgbClr val="FFC000"/>
                </a:solidFill>
              </a:rPr>
              <a:t>;</a:t>
            </a:r>
          </a:p>
          <a:p>
            <a:pPr>
              <a:buNone/>
            </a:pPr>
            <a:r>
              <a:rPr lang="ru-RU" sz="1600" dirty="0" smtClean="0">
                <a:solidFill>
                  <a:srgbClr val="FFC000"/>
                </a:solidFill>
              </a:rPr>
              <a:t>- </a:t>
            </a:r>
            <a:r>
              <a:rPr lang="ru-RU" sz="1600" dirty="0" err="1" smtClean="0">
                <a:solidFill>
                  <a:srgbClr val="FFC000"/>
                </a:solidFill>
              </a:rPr>
              <a:t>тривалість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евакуації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відтермінованість</a:t>
            </a:r>
            <a:r>
              <a:rPr lang="ru-RU" sz="1600" dirty="0" smtClean="0">
                <a:solidFill>
                  <a:srgbClr val="FFC000"/>
                </a:solidFill>
              </a:rPr>
              <a:t> початку </a:t>
            </a:r>
            <a:r>
              <a:rPr lang="ru-RU" sz="1600" dirty="0" err="1" smtClean="0">
                <a:solidFill>
                  <a:srgbClr val="FFC000"/>
                </a:solidFill>
              </a:rPr>
              <a:t>надання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першої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лікарняної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медичної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допомоги</a:t>
            </a:r>
            <a:r>
              <a:rPr lang="ru-RU" sz="1600" dirty="0" smtClean="0">
                <a:solidFill>
                  <a:srgbClr val="FFC000"/>
                </a:solidFill>
              </a:rPr>
              <a:t>.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Протоколи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надання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першої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медичної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допомоги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враховують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ці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особливості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1600" dirty="0" smtClean="0">
                <a:solidFill>
                  <a:srgbClr val="FFC000"/>
                </a:solidFill>
              </a:rPr>
              <a:t>      </a:t>
            </a:r>
            <a:r>
              <a:rPr lang="ru-RU" sz="1600" dirty="0" err="1" smtClean="0">
                <a:solidFill>
                  <a:srgbClr val="FFC000"/>
                </a:solidFill>
              </a:rPr>
              <a:t>Відповідно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smtClean="0">
                <a:solidFill>
                  <a:srgbClr val="FFC000"/>
                </a:solidFill>
              </a:rPr>
              <a:t>до ТССС, перша </a:t>
            </a:r>
            <a:r>
              <a:rPr lang="ru-RU" sz="1600" dirty="0" err="1" smtClean="0">
                <a:solidFill>
                  <a:srgbClr val="FFC000"/>
                </a:solidFill>
              </a:rPr>
              <a:t>медична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допомога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може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надаватися</a:t>
            </a:r>
            <a:r>
              <a:rPr lang="ru-RU" sz="1600" dirty="0" smtClean="0">
                <a:solidFill>
                  <a:srgbClr val="FFC000"/>
                </a:solidFill>
              </a:rPr>
              <a:t> у </a:t>
            </a:r>
            <a:r>
              <a:rPr lang="ru-RU" sz="1600" dirty="0" err="1" smtClean="0">
                <a:solidFill>
                  <a:srgbClr val="FFC000"/>
                </a:solidFill>
              </a:rPr>
              <a:t>трьох</a:t>
            </a:r>
            <a:r>
              <a:rPr lang="ru-RU" sz="1600" dirty="0" smtClean="0">
                <a:solidFill>
                  <a:srgbClr val="FFC000"/>
                </a:solidFill>
              </a:rPr>
              <a:t> зонах на </a:t>
            </a:r>
            <a:r>
              <a:rPr lang="ru-RU" sz="1600" dirty="0" err="1" smtClean="0">
                <a:solidFill>
                  <a:srgbClr val="FFC000"/>
                </a:solidFill>
              </a:rPr>
              <a:t>полі</a:t>
            </a:r>
            <a:r>
              <a:rPr lang="ru-RU" sz="1600" dirty="0" smtClean="0">
                <a:solidFill>
                  <a:srgbClr val="FFC000"/>
                </a:solidFill>
              </a:rPr>
              <a:t> бою: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- </a:t>
            </a:r>
            <a:r>
              <a:rPr lang="ru-RU" sz="1800" b="1" dirty="0" err="1" smtClean="0">
                <a:solidFill>
                  <a:srgbClr val="FF0000"/>
                </a:solidFill>
              </a:rPr>
              <a:t>червона</a:t>
            </a:r>
            <a:r>
              <a:rPr lang="ru-RU" sz="1800" b="1" dirty="0" smtClean="0">
                <a:solidFill>
                  <a:srgbClr val="FF0000"/>
                </a:solidFill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</a:rPr>
              <a:t>зона </a:t>
            </a:r>
            <a:r>
              <a:rPr lang="ru-RU" sz="1600" dirty="0" smtClean="0">
                <a:solidFill>
                  <a:srgbClr val="FFC000"/>
                </a:solidFill>
              </a:rPr>
              <a:t>- </a:t>
            </a:r>
            <a:r>
              <a:rPr lang="ru-RU" sz="1600" dirty="0" err="1" smtClean="0">
                <a:solidFill>
                  <a:srgbClr val="FFC000"/>
                </a:solidFill>
              </a:rPr>
              <a:t>зона</a:t>
            </a:r>
            <a:r>
              <a:rPr lang="ru-RU" sz="1600" dirty="0" smtClean="0">
                <a:solidFill>
                  <a:srgbClr val="FFC000"/>
                </a:solidFill>
              </a:rPr>
              <a:t>, де поранений </a:t>
            </a:r>
            <a:r>
              <a:rPr lang="ru-RU" sz="1600" dirty="0" err="1" smtClean="0">
                <a:solidFill>
                  <a:srgbClr val="FFC000"/>
                </a:solidFill>
              </a:rPr>
              <a:t>перебуває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під</a:t>
            </a:r>
            <a:r>
              <a:rPr lang="ru-RU" sz="1600" dirty="0" smtClean="0">
                <a:solidFill>
                  <a:srgbClr val="FFC000"/>
                </a:solidFill>
              </a:rPr>
              <a:t> вогнем противника;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- </a:t>
            </a:r>
            <a:r>
              <a:rPr lang="ru-RU" sz="1800" b="1" dirty="0" err="1" smtClean="0">
                <a:solidFill>
                  <a:srgbClr val="FFFF00"/>
                </a:solidFill>
              </a:rPr>
              <a:t>жовта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зона </a:t>
            </a:r>
            <a:r>
              <a:rPr lang="ru-RU" sz="1600" dirty="0" smtClean="0">
                <a:solidFill>
                  <a:srgbClr val="FFC000"/>
                </a:solidFill>
              </a:rPr>
              <a:t>- </a:t>
            </a:r>
            <a:r>
              <a:rPr lang="ru-RU" sz="1600" dirty="0" err="1" smtClean="0">
                <a:solidFill>
                  <a:srgbClr val="FFC000"/>
                </a:solidFill>
              </a:rPr>
              <a:t>зона</a:t>
            </a:r>
            <a:r>
              <a:rPr lang="ru-RU" sz="1600" dirty="0" smtClean="0">
                <a:solidFill>
                  <a:srgbClr val="FFC000"/>
                </a:solidFill>
              </a:rPr>
              <a:t> за </a:t>
            </a:r>
            <a:r>
              <a:rPr lang="ru-RU" sz="1600" dirty="0" err="1" smtClean="0">
                <a:solidFill>
                  <a:srgbClr val="FFC000"/>
                </a:solidFill>
              </a:rPr>
              <a:t>будь-яким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укриттям</a:t>
            </a:r>
            <a:r>
              <a:rPr lang="ru-RU" sz="1600" dirty="0" smtClean="0">
                <a:solidFill>
                  <a:srgbClr val="FFC000"/>
                </a:solidFill>
              </a:rPr>
              <a:t>, у яку поранений </a:t>
            </a:r>
            <a:r>
              <a:rPr lang="ru-RU" sz="1600" dirty="0" err="1" smtClean="0">
                <a:solidFill>
                  <a:srgbClr val="FFC000"/>
                </a:solidFill>
              </a:rPr>
              <a:t>переміщений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із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червоної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зони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де </a:t>
            </a:r>
            <a:r>
              <a:rPr lang="ru-RU" sz="1600" dirty="0" err="1" smtClean="0">
                <a:solidFill>
                  <a:srgbClr val="FFC000"/>
                </a:solidFill>
              </a:rPr>
              <a:t>він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перебуває</a:t>
            </a:r>
            <a:r>
              <a:rPr lang="ru-RU" sz="1600" dirty="0" smtClean="0">
                <a:solidFill>
                  <a:srgbClr val="FFC000"/>
                </a:solidFill>
              </a:rPr>
              <a:t> у </a:t>
            </a:r>
            <a:r>
              <a:rPr lang="ru-RU" sz="1600" dirty="0" err="1" smtClean="0">
                <a:solidFill>
                  <a:srgbClr val="FFC000"/>
                </a:solidFill>
              </a:rPr>
              <a:t>відносній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безпеці</a:t>
            </a:r>
            <a:r>
              <a:rPr lang="ru-RU" sz="1600" dirty="0" smtClean="0">
                <a:solidFill>
                  <a:srgbClr val="FFC000"/>
                </a:solidFill>
              </a:rPr>
              <a:t>;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B050"/>
                </a:solidFill>
              </a:rPr>
              <a:t>- зелена </a:t>
            </a:r>
            <a:r>
              <a:rPr lang="ru-RU" sz="1600" b="1" dirty="0" smtClean="0">
                <a:solidFill>
                  <a:srgbClr val="00B050"/>
                </a:solidFill>
              </a:rPr>
              <a:t>зона </a:t>
            </a:r>
            <a:r>
              <a:rPr lang="ru-RU" sz="1600" dirty="0" smtClean="0">
                <a:solidFill>
                  <a:srgbClr val="FFC000"/>
                </a:solidFill>
              </a:rPr>
              <a:t>- </a:t>
            </a:r>
            <a:r>
              <a:rPr lang="ru-RU" sz="1600" dirty="0" err="1" smtClean="0">
                <a:solidFill>
                  <a:srgbClr val="FFC000"/>
                </a:solidFill>
              </a:rPr>
              <a:t>зона</a:t>
            </a:r>
            <a:r>
              <a:rPr lang="ru-RU" sz="1600" dirty="0" smtClean="0">
                <a:solidFill>
                  <a:srgbClr val="FFC000"/>
                </a:solidFill>
              </a:rPr>
              <a:t>, де поранений </a:t>
            </a:r>
            <a:r>
              <a:rPr lang="ru-RU" sz="1600" dirty="0" err="1" smtClean="0">
                <a:solidFill>
                  <a:srgbClr val="FFC000"/>
                </a:solidFill>
              </a:rPr>
              <a:t>перебуває</a:t>
            </a:r>
            <a:r>
              <a:rPr lang="ru-RU" sz="1600" dirty="0" smtClean="0">
                <a:solidFill>
                  <a:srgbClr val="FFC000"/>
                </a:solidFill>
              </a:rPr>
              <a:t> поза </a:t>
            </a:r>
            <a:r>
              <a:rPr lang="ru-RU" sz="1600" dirty="0" err="1" smtClean="0">
                <a:solidFill>
                  <a:srgbClr val="FFC000"/>
                </a:solidFill>
              </a:rPr>
              <a:t>небезпекою</a:t>
            </a:r>
            <a:r>
              <a:rPr lang="ru-RU" sz="1600" dirty="0" smtClean="0">
                <a:solidFill>
                  <a:srgbClr val="FFC000"/>
                </a:solidFill>
              </a:rPr>
              <a:t> повторного </a:t>
            </a:r>
            <a:r>
              <a:rPr lang="ru-RU" sz="1600" dirty="0" err="1" smtClean="0">
                <a:solidFill>
                  <a:srgbClr val="FFC000"/>
                </a:solidFill>
              </a:rPr>
              <a:t>ураження</a:t>
            </a:r>
            <a:r>
              <a:rPr lang="ru-RU" sz="1600" dirty="0" smtClean="0">
                <a:solidFill>
                  <a:srgbClr val="FFC000"/>
                </a:solidFill>
              </a:rPr>
              <a:t>.</a:t>
            </a:r>
            <a:endParaRPr lang="ru-RU" sz="1600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Блог вчителя предмету &amp;quot;Захист Вітчизни&amp;quot;: Основи медичних знань і допомог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628801"/>
            <a:ext cx="4068217" cy="2448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92D050">
                <a:alpha val="40000"/>
              </a:srgbClr>
            </a:glow>
          </a:effectLst>
        </p:spPr>
      </p:pic>
      <p:pic>
        <p:nvPicPr>
          <p:cNvPr id="5" name="Рисунок 4" descr="Хмельницькі спецпризначенці вдосконалюють навички з тактичної медицини за  стандартами НАТО | Новини Хмельницького &amp;quot;Є&amp;quot; | ye.u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149080"/>
            <a:ext cx="405033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92D050">
                <a:alpha val="40000"/>
              </a:srgbClr>
            </a:glo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ЕТАПИ НАДАННЯ ДОМЕДИЧНОЇ ДОПОМОГИ. ПОСЛІДОВНІСТЬ ДІЙ ЗА АЛГОРИТМОМ MARCH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772816"/>
            <a:ext cx="8892480" cy="453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Часто </a:t>
            </a:r>
            <a:r>
              <a:rPr lang="ru-RU" dirty="0" err="1" smtClean="0">
                <a:solidFill>
                  <a:srgbClr val="FFFF00"/>
                </a:solidFill>
              </a:rPr>
              <a:t>замість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поняття</a:t>
            </a:r>
            <a:r>
              <a:rPr lang="ru-RU" dirty="0" smtClean="0">
                <a:solidFill>
                  <a:srgbClr val="FFFF00"/>
                </a:solidFill>
              </a:rPr>
              <a:t> зон </a:t>
            </a:r>
            <a:r>
              <a:rPr lang="ru-RU" dirty="0" err="1" smtClean="0">
                <a:solidFill>
                  <a:srgbClr val="FFFF00"/>
                </a:solidFill>
              </a:rPr>
              <a:t>використовується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поняття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етапів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надання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першої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медичної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rgbClr val="FFFF00"/>
                </a:solidFill>
              </a:rPr>
              <a:t>допомоги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-  </a:t>
            </a:r>
            <a:r>
              <a:rPr lang="ru-RU" dirty="0" err="1" smtClean="0">
                <a:solidFill>
                  <a:srgbClr val="FFFF00"/>
                </a:solidFill>
              </a:rPr>
              <a:t>Допомога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обстрілом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en-US" dirty="0" smtClean="0">
                <a:solidFill>
                  <a:srgbClr val="FFFF00"/>
                </a:solidFill>
              </a:rPr>
              <a:t>CUF, Care Under </a:t>
            </a:r>
            <a:endParaRPr lang="uk-U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Fire</a:t>
            </a:r>
            <a:r>
              <a:rPr lang="en-US" dirty="0" smtClean="0">
                <a:solidFill>
                  <a:srgbClr val="FFFF00"/>
                </a:solidFill>
              </a:rPr>
              <a:t>).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- Тактична </a:t>
            </a:r>
            <a:r>
              <a:rPr lang="ru-RU" dirty="0" err="1" smtClean="0">
                <a:solidFill>
                  <a:srgbClr val="FFFF00"/>
                </a:solidFill>
              </a:rPr>
              <a:t>допомога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пораненим</a:t>
            </a:r>
            <a:r>
              <a:rPr lang="ru-RU" dirty="0" smtClean="0">
                <a:solidFill>
                  <a:srgbClr val="FFFF00"/>
                </a:solidFill>
              </a:rPr>
              <a:t> у бою (</a:t>
            </a:r>
            <a:r>
              <a:rPr lang="en-US" dirty="0" smtClean="0">
                <a:solidFill>
                  <a:srgbClr val="FFFF00"/>
                </a:solidFill>
              </a:rPr>
              <a:t>TFC, Tactical Field Care).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- Тактична </a:t>
            </a:r>
            <a:r>
              <a:rPr lang="ru-RU" dirty="0" err="1" smtClean="0">
                <a:solidFill>
                  <a:srgbClr val="FFFF00"/>
                </a:solidFill>
              </a:rPr>
              <a:t>допомога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під</a:t>
            </a:r>
            <a:r>
              <a:rPr lang="ru-RU" dirty="0" smtClean="0">
                <a:solidFill>
                  <a:srgbClr val="FFFF00"/>
                </a:solidFill>
              </a:rPr>
              <a:t> час </a:t>
            </a:r>
            <a:r>
              <a:rPr lang="ru-RU" dirty="0" err="1" smtClean="0">
                <a:solidFill>
                  <a:srgbClr val="FFFF00"/>
                </a:solidFill>
              </a:rPr>
              <a:t>евакуації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en-US" dirty="0" smtClean="0">
                <a:solidFill>
                  <a:srgbClr val="FFFF00"/>
                </a:solidFill>
              </a:rPr>
              <a:t>Tactical Evacuation Care).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     </a:t>
            </a:r>
            <a:r>
              <a:rPr lang="ru-RU" dirty="0" err="1" smtClean="0">
                <a:solidFill>
                  <a:srgbClr val="FFFF00"/>
                </a:solidFill>
              </a:rPr>
              <a:t>Кожен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солдат на </a:t>
            </a:r>
            <a:r>
              <a:rPr lang="ru-RU" dirty="0" err="1" smtClean="0">
                <a:solidFill>
                  <a:srgbClr val="FFFF00"/>
                </a:solidFill>
              </a:rPr>
              <a:t>полі</a:t>
            </a:r>
            <a:r>
              <a:rPr lang="ru-RU" dirty="0" smtClean="0">
                <a:solidFill>
                  <a:srgbClr val="FFFF00"/>
                </a:solidFill>
              </a:rPr>
              <a:t> бою повинен </a:t>
            </a:r>
            <a:r>
              <a:rPr lang="ru-RU" dirty="0" err="1" smtClean="0">
                <a:solidFill>
                  <a:srgbClr val="FFFF00"/>
                </a:solidFill>
              </a:rPr>
              <a:t>уміти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діагностувати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надати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допомогу</a:t>
            </a:r>
            <a:r>
              <a:rPr lang="ru-RU" dirty="0" smtClean="0">
                <a:solidFill>
                  <a:srgbClr val="FFFF00"/>
                </a:solidFill>
              </a:rPr>
              <a:t> при </a:t>
            </a:r>
            <a:r>
              <a:rPr lang="ru-RU" dirty="0" err="1" smtClean="0">
                <a:solidFill>
                  <a:srgbClr val="FFFF00"/>
                </a:solidFill>
              </a:rPr>
              <a:t>масивній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кровотечі</a:t>
            </a:r>
            <a:r>
              <a:rPr lang="ru-RU" dirty="0" smtClean="0">
                <a:solidFill>
                  <a:srgbClr val="FFFF00"/>
                </a:solidFill>
              </a:rPr>
              <a:t>, проблемах </a:t>
            </a:r>
            <a:r>
              <a:rPr lang="ru-RU" dirty="0" err="1" smtClean="0">
                <a:solidFill>
                  <a:srgbClr val="FFFF00"/>
                </a:solidFill>
              </a:rPr>
              <a:t>дихальних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шляхів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проникаючому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пораненні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грудної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клітки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098" name="AutoShape 2" descr="Правила виклику бригад швидкої медичної допомоги | Іршавська районна  державна адміністрац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" name="Рисунок 16" descr="Білі Берети» навчать надавати медичну допомогу на полі бою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772816"/>
            <a:ext cx="2620010" cy="17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92D050">
                <a:alpha val="40000"/>
              </a:srgbClr>
            </a:glo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ЕТАПИ НАДАННЯ ДОМЕДИЧНОЇ ДОПОМОГИ. ПОСЛІДОВНІСТЬ ДІЙ ЗА АЛГОРИТМОМ MARCH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1772816"/>
            <a:ext cx="9011344" cy="5085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</a:t>
            </a:r>
            <a:r>
              <a:rPr lang="ru-RU" sz="2400" dirty="0" err="1" smtClean="0">
                <a:solidFill>
                  <a:srgbClr val="FFFF00"/>
                </a:solidFill>
              </a:rPr>
              <a:t>Протоколи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допомоги</a:t>
            </a:r>
            <a:r>
              <a:rPr lang="ru-RU" sz="2400" dirty="0" smtClean="0">
                <a:solidFill>
                  <a:srgbClr val="FFFF00"/>
                </a:solidFill>
              </a:rPr>
              <a:t> ТССС </a:t>
            </a:r>
            <a:r>
              <a:rPr lang="ru-RU" sz="2400" dirty="0" err="1" smtClean="0">
                <a:solidFill>
                  <a:srgbClr val="FFFF00"/>
                </a:solidFill>
              </a:rPr>
              <a:t>виконуються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ru-RU" sz="2400" dirty="0" smtClean="0">
                <a:solidFill>
                  <a:srgbClr val="FFFF00"/>
                </a:solidFill>
              </a:rPr>
              <a:t>за алгоритмом </a:t>
            </a:r>
            <a:r>
              <a:rPr lang="en-US" sz="2400" dirty="0" smtClean="0">
                <a:solidFill>
                  <a:srgbClr val="FFFF00"/>
                </a:solidFill>
              </a:rPr>
              <a:t>MARCH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r>
              <a:rPr lang="en-US" sz="2400" dirty="0" smtClean="0">
                <a:solidFill>
                  <a:srgbClr val="FFFF00"/>
                </a:solidFill>
              </a:rPr>
              <a:t>MARCH </a:t>
            </a:r>
            <a:r>
              <a:rPr lang="en-US" sz="2400" dirty="0" smtClean="0">
                <a:solidFill>
                  <a:srgbClr val="FFFF00"/>
                </a:solidFill>
              </a:rPr>
              <a:t>– </a:t>
            </a:r>
            <a:endParaRPr lang="uk-UA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FFFF00"/>
                </a:solidFill>
              </a:rPr>
              <a:t> </a:t>
            </a:r>
            <a:r>
              <a:rPr lang="uk-UA" sz="2400" dirty="0" smtClean="0">
                <a:solidFill>
                  <a:srgbClr val="FFFF00"/>
                </a:solidFill>
              </a:rPr>
              <a:t>    </a:t>
            </a:r>
            <a:r>
              <a:rPr lang="ru-RU" sz="2400" dirty="0" err="1" smtClean="0">
                <a:solidFill>
                  <a:srgbClr val="FFFF00"/>
                </a:solidFill>
              </a:rPr>
              <a:t>це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простий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акронім</a:t>
            </a:r>
            <a:r>
              <a:rPr lang="ru-RU" sz="2400" dirty="0" smtClean="0">
                <a:solidFill>
                  <a:srgbClr val="FFFF00"/>
                </a:solidFill>
              </a:rPr>
              <a:t> (</a:t>
            </a:r>
            <a:r>
              <a:rPr lang="ru-RU" sz="2400" dirty="0" err="1" smtClean="0">
                <a:solidFill>
                  <a:srgbClr val="FFFF00"/>
                </a:solidFill>
              </a:rPr>
              <a:t>акронім</a:t>
            </a:r>
            <a:r>
              <a:rPr lang="ru-RU" sz="2400" dirty="0" smtClean="0">
                <a:solidFill>
                  <a:srgbClr val="FFFF00"/>
                </a:solidFill>
              </a:rPr>
              <a:t> - вид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ru-RU" sz="2400" dirty="0" err="1" smtClean="0">
                <a:solidFill>
                  <a:srgbClr val="FFFF00"/>
                </a:solidFill>
              </a:rPr>
              <a:t>абревіатури</a:t>
            </a:r>
            <a:r>
              <a:rPr lang="ru-RU" sz="2400" dirty="0" smtClean="0">
                <a:solidFill>
                  <a:srgbClr val="FFFF00"/>
                </a:solidFill>
              </a:rPr>
              <a:t>) для </a:t>
            </a:r>
            <a:r>
              <a:rPr lang="ru-RU" sz="2400" dirty="0" err="1" smtClean="0">
                <a:solidFill>
                  <a:srgbClr val="FFFF00"/>
                </a:solidFill>
              </a:rPr>
              <a:t>запам’ятовування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ru-RU" sz="2400" dirty="0" err="1" smtClean="0">
                <a:solidFill>
                  <a:srgbClr val="FFFF00"/>
                </a:solidFill>
              </a:rPr>
              <a:t>необхідних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кроків</a:t>
            </a:r>
            <a:r>
              <a:rPr lang="ru-RU" sz="2400" dirty="0" smtClean="0">
                <a:solidFill>
                  <a:srgbClr val="FFFF00"/>
                </a:solidFill>
              </a:rPr>
              <a:t> за </a:t>
            </a:r>
            <a:r>
              <a:rPr lang="ru-RU" sz="2400" dirty="0" err="1" smtClean="0">
                <a:solidFill>
                  <a:srgbClr val="FFFF00"/>
                </a:solidFill>
              </a:rPr>
              <a:t>пріоритетністю</a:t>
            </a:r>
            <a:r>
              <a:rPr lang="ru-RU" sz="2400" dirty="0" smtClean="0">
                <a:solidFill>
                  <a:srgbClr val="FFFF00"/>
                </a:solidFill>
              </a:rPr>
              <a:t> для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ru-RU" sz="2400" dirty="0" err="1" smtClean="0">
                <a:solidFill>
                  <a:srgbClr val="FFFF00"/>
                </a:solidFill>
              </a:rPr>
              <a:t>рятування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життя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пораненому</a:t>
            </a:r>
            <a:r>
              <a:rPr lang="ru-RU" sz="2400" dirty="0" smtClean="0">
                <a:solidFill>
                  <a:srgbClr val="FFFF00"/>
                </a:solidFill>
              </a:rPr>
              <a:t> в бою.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        </a:t>
            </a:r>
            <a:r>
              <a:rPr lang="ru-RU" sz="2400" dirty="0" err="1" smtClean="0">
                <a:solidFill>
                  <a:srgbClr val="FFFF00"/>
                </a:solidFill>
              </a:rPr>
              <a:t>Абревіатуру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MARCH </a:t>
            </a:r>
            <a:r>
              <a:rPr lang="ru-RU" sz="2400" dirty="0" smtClean="0">
                <a:solidFill>
                  <a:srgbClr val="FFFF00"/>
                </a:solidFill>
              </a:rPr>
              <a:t>почали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ru-RU" sz="2400" dirty="0" err="1" smtClean="0">
                <a:solidFill>
                  <a:srgbClr val="FFFF00"/>
                </a:solidFill>
              </a:rPr>
              <a:t>застосовувати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англійські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військові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ru-RU" sz="2400" dirty="0" err="1" smtClean="0">
                <a:solidFill>
                  <a:srgbClr val="FFFF00"/>
                </a:solidFill>
              </a:rPr>
              <a:t>приблизно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у 2008 </a:t>
            </a:r>
            <a:r>
              <a:rPr lang="ru-RU" sz="2400" dirty="0" err="1" smtClean="0">
                <a:solidFill>
                  <a:srgbClr val="FFFF00"/>
                </a:solidFill>
              </a:rPr>
              <a:t>році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Тактична медицина | &quot;Інтернет магазин InStruggle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772816"/>
            <a:ext cx="2620010" cy="17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92D050">
                <a:alpha val="40000"/>
              </a:srgbClr>
            </a:glow>
          </a:effectLst>
        </p:spPr>
      </p:pic>
      <p:pic>
        <p:nvPicPr>
          <p:cNvPr id="5" name="Рисунок 4" descr="Тактична медицина: працюють парамедики 2-го батальйону полку «Азов»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077072"/>
            <a:ext cx="35970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92D050">
                <a:alpha val="40000"/>
              </a:srgbClr>
            </a:glo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ЕТАПИ НАДАННЯ ДОМЕДИЧНОЇ ДОПОМОГИ. ПОСЛІДОВНІСТЬ ДІЙ ЗА АЛГОРИТМОМ MARCH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000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0" y="1772816"/>
          <a:ext cx="8352930" cy="4693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586"/>
                <a:gridCol w="1670586"/>
                <a:gridCol w="1670586"/>
                <a:gridCol w="1670586"/>
                <a:gridCol w="1670586"/>
              </a:tblGrid>
              <a:tr h="768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Послідовність</a:t>
                      </a:r>
                      <a:r>
                        <a:rPr lang="ru-RU" sz="18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кроків</a:t>
                      </a:r>
                      <a:endParaRPr lang="ru-RU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Позначення</a:t>
                      </a:r>
                      <a:endParaRPr lang="ru-RU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Що</a:t>
                      </a:r>
                      <a:r>
                        <a:rPr lang="ru-RU" sz="20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означає</a:t>
                      </a:r>
                      <a:endParaRPr lang="ru-RU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Переклад</a:t>
                      </a:r>
                      <a:endParaRPr lang="ru-RU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Що</a:t>
                      </a:r>
                      <a:r>
                        <a:rPr lang="ru-RU" sz="20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здійснює</a:t>
                      </a:r>
                      <a:r>
                        <a:rPr lang="ru-RU" sz="20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рятувальник</a:t>
                      </a:r>
                      <a:endParaRPr lang="ru-RU" sz="2000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Massive</a:t>
                      </a:r>
                      <a:r>
                        <a:rPr lang="ru-RU" sz="20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Hemorrhage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масивна</a:t>
                      </a:r>
                      <a:r>
                        <a:rPr lang="ru-RU" sz="14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кровотеча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зупинка масивної кровотечі, що загрожує життю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Airways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дихальні</a:t>
                      </a:r>
                      <a:r>
                        <a:rPr lang="ru-RU" sz="1400" dirty="0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шляхи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забезпечення</a:t>
                      </a:r>
                      <a:r>
                        <a:rPr lang="ru-RU" sz="1400" dirty="0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прохідності</a:t>
                      </a:r>
                      <a:r>
                        <a:rPr lang="ru-RU" sz="1400" dirty="0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дихальних</a:t>
                      </a:r>
                      <a:r>
                        <a:rPr lang="ru-RU" sz="1400" dirty="0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FFC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шляхів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94363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94363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solidFill>
                            <a:srgbClr val="94363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Respiration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rgbClr val="94363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дихання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94363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закриття всіх відкритих ран грудної клітки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Circulation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циркуляція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повний огляд пораненого, зупинка кровотеч, діагностика шоку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Hypothermia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гіпотермія</a:t>
                      </a:r>
                      <a:r>
                        <a:rPr lang="ru-RU" sz="1400" dirty="0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черепно-мозкова</a:t>
                      </a:r>
                      <a:r>
                        <a:rPr lang="ru-RU" sz="1400" dirty="0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травма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попередження</a:t>
                      </a:r>
                      <a:r>
                        <a:rPr lang="ru-RU" sz="1800" dirty="0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365F9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гіпотермії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185</TotalTime>
  <Words>549</Words>
  <Application>Microsoft Office PowerPoint</Application>
  <PresentationFormat>Экран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ЕТАПИ НАДАННЯ ДОМЕДИЧНОЇ ДОПОМОГИ. ПОСЛІДОВНІСТЬ ДІЙ ЗА АЛГОРИТМОМ MARCH </vt:lpstr>
      <vt:lpstr>ЕТАПИ НАДАННЯ ДОМЕДИЧНОЇ ДОПОМОГИ. ПОСЛІДОВНІСТЬ ДІЙ ЗА АЛГОРИТМОМ MARCH</vt:lpstr>
      <vt:lpstr>ЕТАПИ НАДАННЯ ДОМЕДИЧНОЇ ДОПОМОГИ. ПОСЛІДОВНІСТЬ ДІЙ ЗА АЛГОРИТМОМ MARCH</vt:lpstr>
      <vt:lpstr>ЕТАПИ НАДАННЯ ДОМЕДИЧНОЇ ДОПОМОГИ. ПОСЛІДОВНІСТЬ ДІЙ ЗА АЛГОРИТМОМ MARCH</vt:lpstr>
      <vt:lpstr>ЕТАПИ НАДАННЯ ДОМЕДИЧНОЇ ДОПОМОГИ. ПОСЛІДОВНІСТЬ ДІЙ ЗА АЛГОРИТМОМ MARCH</vt:lpstr>
      <vt:lpstr>ЕТАПИ НАДАННЯ ДОМЕДИЧНОЇ ДОПОМОГИ. ПОСЛІДОВНІСТЬ ДІЙ ЗА АЛГОРИТМОМ MARCH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Рятувальний ланцюжок при раптовій зупинці серця</dc:title>
  <dc:creator>Пользователь</dc:creator>
  <cp:lastModifiedBy>Пользователь</cp:lastModifiedBy>
  <cp:revision>21</cp:revision>
  <dcterms:created xsi:type="dcterms:W3CDTF">2021-11-04T06:27:05Z</dcterms:created>
  <dcterms:modified xsi:type="dcterms:W3CDTF">2021-11-29T08:23:23Z</dcterms:modified>
</cp:coreProperties>
</file>