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4" r:id="rId3"/>
    <p:sldId id="265" r:id="rId4"/>
    <p:sldId id="295" r:id="rId5"/>
    <p:sldId id="266" r:id="rId6"/>
    <p:sldId id="273" r:id="rId7"/>
    <p:sldId id="274" r:id="rId8"/>
    <p:sldId id="269" r:id="rId9"/>
    <p:sldId id="303" r:id="rId10"/>
    <p:sldId id="278" r:id="rId11"/>
    <p:sldId id="279" r:id="rId12"/>
    <p:sldId id="271" r:id="rId13"/>
    <p:sldId id="297" r:id="rId14"/>
    <p:sldId id="283" r:id="rId15"/>
    <p:sldId id="284" r:id="rId16"/>
    <p:sldId id="287" r:id="rId17"/>
    <p:sldId id="280" r:id="rId18"/>
    <p:sldId id="270" r:id="rId19"/>
    <p:sldId id="288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297A"/>
    <a:srgbClr val="336600"/>
    <a:srgbClr val="993300"/>
    <a:srgbClr val="C00000"/>
    <a:srgbClr val="333300"/>
    <a:srgbClr val="960000"/>
    <a:srgbClr val="8B5C2D"/>
    <a:srgbClr val="00FFFF"/>
    <a:srgbClr val="744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../../&#1054;&#1073;&#1088;&#1072;&#1079;&#1086;&#1090;&#1074;&#1086;&#1088;&#1095;&#1077;%20&#1084;&#1080;&#1089;&#1090;&#1077;&#1094;&#1090;&#1074;&#1086;/&#1052;&#1072;&#1083;&#1102;&#1074;&#1072;&#1085;&#1085;&#1103;%20&#1074;&#1110;&#1076;&#1077;&#1086;/&#1050;&#1072;&#1088;&#1072;&#1082;&#1091;&#1083;&#1080;.%20&#1059;&#1088;&#1086;&#1082;&#1080;%20&#1088;&#1080;&#1089;&#1086;&#1074;&#1072;&#1085;&#1080;&#1103;.%20&#1057;&#1073;&#1086;&#1088;&#1085;&#1080;&#1082;%20-%20&#1056;&#1080;&#1089;&#1091;&#1077;&#1084;%20&#1078;&#1080;&#1074;&#1086;&#1090;&#1085;&#1099;&#1093;.%20&#1042;&#1089;&#1077;%20&#1089;&#1077;&#1088;&#1080;&#1080;%20&#1087;&#1086;&#1076;&#1088;&#1103;&#1076;.mp4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hyperlink" Target="file:///C:\Users\Public\Documents\&#1064;&#1082;&#1086;&#1083;&#1072;\&#1052;&#1077;&#1090;&#1086;&#1076;&#1080;&#1095;&#1085;&#1072;%20&#1088;&#1086;&#1073;&#1086;&#1090;&#1072;\&#1040;&#1090;&#1077;&#1089;&#1090;&#1072;&#1094;&#1110;&#1103;\&#1055;&#1056;&#1045;&#1047;&#1045;&#1053;&#1058;&#1040;&#1062;&#1030;&#1071;%20&#1076;&#1086;&#1089;&#1074;&#1110;&#1076;&#1091;%20&#1079;%20&#1084;&#1091;&#1079;&#1080;&#1095;&#1085;&#1080;&#1084;%20&#1089;&#1091;&#1087;&#1088;&#1086;&#1074;&#1086;&#1076;&#1086;&#1084;\&#1055;&#1056;&#1045;&#1047;&#1045;&#1053;&#1058;&#1040;&#1062;&#1030;&#1071;%20&#1076;&#1086;&#1089;&#1074;&#1110;&#1076;&#1091;%20&#1079;%20&#1084;&#1091;&#1079;&#1080;&#1095;&#1085;&#1080;&#1084;%20&#1089;&#1091;&#1087;&#1088;&#1086;&#1074;&#1086;&#1076;&#1086;&#1084;.pptx#-1,16,&#1057;&#1083;&#1086;&#1074;&#1072; - &#1086;&#1073;&#1088;&#1072;&#1079;&#1080;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file:///C:\Users\Public\Documents\&#1064;&#1082;&#1086;&#1083;&#1072;\&#1052;&#1077;&#1090;&#1086;&#1076;&#1080;&#1095;&#1085;&#1072;%20&#1088;&#1086;&#1073;&#1086;&#1090;&#1072;\&#1040;&#1090;&#1077;&#1089;&#1090;&#1072;&#1094;&#1110;&#1103;\&#1055;&#1056;&#1045;&#1047;&#1045;&#1053;&#1058;&#1040;&#1062;&#1030;&#1071;%20&#1076;&#1086;&#1089;&#1074;&#1110;&#1076;&#1091;%20&#1079;%20&#1084;&#1091;&#1079;&#1080;&#1095;&#1085;&#1080;&#1084;%20&#1089;&#1091;&#1087;&#1088;&#1086;&#1074;&#1086;&#1076;&#1086;&#1084;\&#1055;&#1056;&#1045;&#1047;&#1045;&#1053;&#1058;&#1040;&#1062;&#1030;&#1071;%20&#1076;&#1086;&#1089;&#1074;&#1110;&#1076;&#1091;%20&#1079;%20&#1084;&#1091;&#1079;&#1080;&#1095;&#1085;&#1080;&#1084;%20&#1089;&#1091;&#1087;&#1088;&#1086;&#1074;&#1086;&#1076;&#1086;&#1084;.pptx#-1,12,&#1052;&#1077;&#1090;&#1086;&#1076; &#1087;&#1110;&#1082;&#1090;&#1086;&#1075;&#1088;&#1072;&#1084;: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../../&#1055;&#1056;&#1045;&#1047;&#1045;&#1053;&#1058;&#1040;&#1062;&#1030;&#1031;%20&#1084;&#1086;&#1111;/&#1057;&#1051;&#1054;&#1042;&#1040;/&#1057;&#1051;&#1054;&#1042;&#1040;-&#1086;&#1073;&#1056;&#1040;&#1079;&#1080;/&#1057;&#1051;&#1054;&#1042;&#1040;-&#1086;&#1073;&#1056;&#1040;&#1079;&#1080;.pptx" TargetMode="External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5.xml"/><Relationship Id="rId4" Type="http://schemas.openxmlformats.org/officeDocument/2006/relationships/hyperlink" Target="file:///C:\Users\Public\Documents\&#1064;&#1082;&#1086;&#1083;&#1072;\&#1052;&#1077;&#1090;&#1086;&#1076;&#1080;&#1095;&#1085;&#1072;%20&#1088;&#1086;&#1073;&#1086;&#1090;&#1072;\&#1040;&#1090;&#1077;&#1089;&#1090;&#1072;&#1094;&#1110;&#1103;\&#1055;&#1056;&#1045;&#1047;&#1045;&#1053;&#1058;&#1040;&#1062;&#1030;&#1071;%20&#1076;&#1086;&#1089;&#1074;&#1110;&#1076;&#1091;%20&#1079;%20&#1084;&#1091;&#1079;&#1080;&#1095;&#1085;&#1080;&#1084;%20&#1089;&#1091;&#1087;&#1088;&#1086;&#1074;&#1086;&#1076;&#1086;&#1084;\&#1055;&#1056;&#1045;&#1047;&#1045;&#1053;&#1058;&#1040;&#1062;&#1030;&#1071;%20&#1076;&#1086;&#1089;&#1074;&#1110;&#1076;&#1091;%20&#1079;%20&#1084;&#1091;&#1079;&#1080;&#1095;&#1085;&#1080;&#1084;%20&#1089;&#1091;&#1087;&#1088;&#1086;&#1074;&#1086;&#1076;&#1086;&#1084;.pptx#-1,10,&#1052;&#1077;&#1090;&#1086;&#1076; &#171;&#1054;&#1078;&#1080;&#1074;&#1083;&#1077;&#1085;&#1085;&#1103;&#187;: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../../&#1055;&#1056;&#1045;&#1047;&#1045;&#1053;&#1058;&#1040;&#1062;&#1030;&#1031;%20&#1084;&#1086;&#1111;/&#1057;&#1051;&#1054;&#1042;&#1040;/&#1057;&#1051;&#1054;&#1042;&#1040;-&#1086;&#1073;&#1056;&#1040;&#1079;&#1080;/&#1057;&#1051;&#1054;&#1042;&#1040;-&#1086;&#1073;&#1056;&#1040;&#1079;&#1080;.pptx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83568" y="692696"/>
            <a:ext cx="8280920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7200" b="1" dirty="0" err="1" smtClean="0">
                <a:solidFill>
                  <a:srgbClr val="333300"/>
                </a:solidFill>
                <a:latin typeface="Alexandra Zeferino One" panose="03000500000000020003" pitchFamily="66" charset="0"/>
                <a:ea typeface="+mj-ea"/>
                <a:cs typeface="+mj-cs"/>
              </a:rPr>
              <a:t>Ейдетика</a:t>
            </a:r>
            <a:r>
              <a:rPr lang="ru-RU" sz="7200" b="1" dirty="0" smtClean="0">
                <a:solidFill>
                  <a:srgbClr val="333300"/>
                </a:solidFill>
                <a:latin typeface="Alexandra Zeferino One" panose="03000500000000020003" pitchFamily="66" charset="0"/>
                <a:ea typeface="+mj-ea"/>
                <a:cs typeface="+mj-cs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7200" b="1" dirty="0" smtClean="0">
                <a:solidFill>
                  <a:srgbClr val="333300"/>
                </a:solidFill>
                <a:latin typeface="Alexandra Zeferino One" panose="03000500000000020003" pitchFamily="66" charset="0"/>
                <a:ea typeface="+mj-ea"/>
                <a:cs typeface="+mj-cs"/>
              </a:rPr>
              <a:t>в </a:t>
            </a:r>
            <a:r>
              <a:rPr lang="ru-RU" sz="7200" b="1" dirty="0" err="1" smtClean="0">
                <a:solidFill>
                  <a:srgbClr val="333300"/>
                </a:solidFill>
                <a:latin typeface="Alexandra Zeferino One" panose="03000500000000020003" pitchFamily="66" charset="0"/>
                <a:ea typeface="+mj-ea"/>
                <a:cs typeface="+mj-cs"/>
              </a:rPr>
              <a:t>початковій</a:t>
            </a:r>
            <a:r>
              <a:rPr lang="ru-RU" sz="7200" b="1" dirty="0" smtClean="0">
                <a:solidFill>
                  <a:srgbClr val="333300"/>
                </a:solidFill>
                <a:latin typeface="Alexandra Zeferino One" panose="03000500000000020003" pitchFamily="66" charset="0"/>
                <a:ea typeface="+mj-ea"/>
                <a:cs typeface="+mj-cs"/>
              </a:rPr>
              <a:t> </a:t>
            </a:r>
            <a:r>
              <a:rPr lang="ru-RU" sz="7200" b="1" dirty="0" err="1" smtClean="0">
                <a:solidFill>
                  <a:srgbClr val="333300"/>
                </a:solidFill>
                <a:latin typeface="Alexandra Zeferino One" panose="03000500000000020003" pitchFamily="66" charset="0"/>
                <a:ea typeface="+mj-ea"/>
                <a:cs typeface="+mj-cs"/>
              </a:rPr>
              <a:t>школі</a:t>
            </a:r>
            <a:endParaRPr kumimoji="0" lang="ru-RU" sz="7200" b="1" i="0" u="none" strike="noStrike" kern="1200" cap="none" spc="0" normalizeH="0" baseline="0" noProof="0" dirty="0" smtClean="0">
              <a:ln>
                <a:noFill/>
              </a:ln>
              <a:solidFill>
                <a:srgbClr val="333300"/>
              </a:solidFill>
              <a:effectLst/>
              <a:uLnTx/>
              <a:uFillTx/>
              <a:latin typeface="Alexandra Zeferino One" panose="03000500000000020003" pitchFamily="66" charset="0"/>
              <a:ea typeface="+mj-ea"/>
              <a:cs typeface="+mj-cs"/>
            </a:endParaRPr>
          </a:p>
        </p:txBody>
      </p:sp>
      <p:pic>
        <p:nvPicPr>
          <p:cNvPr id="2" name="Isao Tomita - Peer Gynt- Solveg's Song [www.jetune.ru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2793807">
            <a:off x="8336996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7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46646"/>
            <a:ext cx="8136904" cy="850106"/>
          </a:xfrm>
        </p:spPr>
        <p:txBody>
          <a:bodyPr>
            <a:normAutofit fontScale="90000"/>
          </a:bodyPr>
          <a:lstStyle/>
          <a:p>
            <a:r>
              <a:rPr lang="uk-UA" sz="4000" b="1" dirty="0" err="1" smtClean="0">
                <a:solidFill>
                  <a:srgbClr val="002060"/>
                </a:solidFill>
                <a:latin typeface="Segoe Print" panose="02000600000000000000" pitchFamily="2" charset="0"/>
                <a:hlinkClick r:id="rId2" action="ppaction://hlinkfile"/>
              </a:rPr>
              <a:t>Друдл</a:t>
            </a:r>
            <a:r>
              <a:rPr lang="uk-UA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uk-UA" sz="40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– це </a:t>
            </a:r>
            <a:r>
              <a:rPr lang="uk-UA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загадка-головоломка</a:t>
            </a:r>
            <a:endParaRPr lang="uk-UA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5536" y="1196752"/>
            <a:ext cx="8568952" cy="51845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000" b="1" dirty="0" err="1" smtClean="0">
                <a:solidFill>
                  <a:srgbClr val="0B192B"/>
                </a:solidFill>
                <a:latin typeface="Segoe Print" panose="02000600000000000000" pitchFamily="2" charset="0"/>
              </a:rPr>
              <a:t>Малюнок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, на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підставі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якого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неможливо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точно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сказати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,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що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це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таке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. </a:t>
            </a:r>
            <a:endParaRPr lang="ru-RU" sz="3000" b="1" dirty="0" smtClean="0">
              <a:solidFill>
                <a:srgbClr val="0B192B"/>
              </a:soli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ru-RU" sz="3000" b="1" dirty="0" smtClean="0">
                <a:solidFill>
                  <a:srgbClr val="0B192B"/>
                </a:solidFill>
                <a:latin typeface="Segoe Print" panose="02000600000000000000" pitchFamily="2" charset="0"/>
              </a:rPr>
              <a:t>Але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зате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можна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придумати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безліч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варіантів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«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що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б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це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могло бути». </a:t>
            </a:r>
          </a:p>
          <a:p>
            <a:pPr marL="0" indent="0" algn="ctr">
              <a:buNone/>
            </a:pP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Єдино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правильної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відповіді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немає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.  </a:t>
            </a:r>
            <a:endParaRPr lang="ru-RU" sz="3000" b="1" dirty="0" smtClean="0">
              <a:solidFill>
                <a:srgbClr val="0B192B"/>
              </a:soli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ru-RU" sz="3000" b="1" dirty="0" smtClean="0">
                <a:solidFill>
                  <a:srgbClr val="0B192B"/>
                </a:solidFill>
                <a:latin typeface="Segoe Print" panose="02000600000000000000" pitchFamily="2" charset="0"/>
              </a:rPr>
              <a:t>Придумав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їх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письменник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Роджер Прайс. </a:t>
            </a:r>
            <a:endParaRPr lang="ru-RU" sz="3000" b="1" dirty="0" smtClean="0">
              <a:solidFill>
                <a:srgbClr val="0B192B"/>
              </a:soli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Використання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друдлів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сприяє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розвитку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 smtClean="0">
                <a:solidFill>
                  <a:srgbClr val="0B192B"/>
                </a:solidFill>
                <a:latin typeface="Segoe Print" panose="02000600000000000000" pitchFamily="2" charset="0"/>
              </a:rPr>
              <a:t>асоціативного</a:t>
            </a:r>
            <a:r>
              <a:rPr lang="ru-RU" sz="3000" b="1" dirty="0" smtClean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 smtClean="0">
                <a:solidFill>
                  <a:srgbClr val="0B192B"/>
                </a:solidFill>
                <a:latin typeface="Segoe Print" panose="02000600000000000000" pitchFamily="2" charset="0"/>
              </a:rPr>
              <a:t>мислення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,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пам’яті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,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вчить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знаходити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нестандартні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підходи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до </a:t>
            </a:r>
            <a:r>
              <a:rPr lang="ru-RU" sz="3000" b="1" dirty="0" err="1">
                <a:solidFill>
                  <a:srgbClr val="0B192B"/>
                </a:solidFill>
                <a:latin typeface="Segoe Print" panose="02000600000000000000" pitchFamily="2" charset="0"/>
              </a:rPr>
              <a:t>різноманітних</a:t>
            </a:r>
            <a:r>
              <a:rPr lang="ru-RU" sz="3000" b="1" dirty="0">
                <a:solidFill>
                  <a:srgbClr val="0B192B"/>
                </a:solidFill>
                <a:latin typeface="Segoe Print" panose="02000600000000000000" pitchFamily="2" charset="0"/>
              </a:rPr>
              <a:t> задач.</a:t>
            </a:r>
            <a:endParaRPr lang="uk-UA" sz="3000" b="1" dirty="0">
              <a:solidFill>
                <a:srgbClr val="0B192B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07504" y="155786"/>
            <a:ext cx="1941612" cy="381719"/>
          </a:xfrm>
        </p:spPr>
        <p:txBody>
          <a:bodyPr>
            <a:normAutofit fontScale="92500" lnSpcReduction="20000"/>
          </a:bodyPr>
          <a:lstStyle/>
          <a:p>
            <a:endParaRPr lang="uk-UA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7308304" y="119782"/>
            <a:ext cx="1738536" cy="453727"/>
          </a:xfrm>
        </p:spPr>
        <p:txBody>
          <a:bodyPr>
            <a:normAutofit lnSpcReduction="10000"/>
          </a:bodyPr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102">
            <a:off x="2192016" y="184920"/>
            <a:ext cx="435768" cy="43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771800" y="188640"/>
            <a:ext cx="6228184" cy="6408712"/>
          </a:xfrm>
        </p:spPr>
        <p:txBody>
          <a:bodyPr>
            <a:normAutofit/>
          </a:bodyPr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uk-UA" sz="2800" dirty="0" smtClean="0">
                <a:solidFill>
                  <a:srgbClr val="333300"/>
                </a:solidFill>
                <a:latin typeface="Segoe Print" panose="02000600000000000000" pitchFamily="2" charset="0"/>
              </a:rPr>
              <a:t>Людина в костюмі з краваткою-метеликом, затисненим дверима ліфта? 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uk-UA" sz="2800" dirty="0" smtClean="0">
                <a:solidFill>
                  <a:srgbClr val="333300"/>
                </a:solidFill>
                <a:latin typeface="Segoe Print" panose="02000600000000000000" pitchFamily="2" charset="0"/>
              </a:rPr>
              <a:t>Або метелик, що підіймається по мотузці вгору. </a:t>
            </a:r>
          </a:p>
          <a:p>
            <a:pPr algn="ctr"/>
            <a:r>
              <a:rPr lang="uk-UA" sz="2800" dirty="0">
                <a:solidFill>
                  <a:srgbClr val="333300"/>
                </a:solidFill>
                <a:latin typeface="Segoe Print" panose="02000600000000000000" pitchFamily="2" charset="0"/>
              </a:rPr>
              <a:t> </a:t>
            </a:r>
            <a:r>
              <a:rPr lang="uk-UA" sz="2800" dirty="0" smtClean="0">
                <a:solidFill>
                  <a:srgbClr val="333300"/>
                </a:solidFill>
                <a:latin typeface="Segoe Print" panose="02000600000000000000" pitchFamily="2" charset="0"/>
              </a:rPr>
              <a:t>А може, трикутник, цілує відображення в дзеркалі? 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uk-UA" sz="2800" dirty="0" smtClean="0">
                <a:solidFill>
                  <a:srgbClr val="333300"/>
                </a:solidFill>
                <a:latin typeface="Segoe Print" panose="02000600000000000000" pitchFamily="2" charset="0"/>
              </a:rPr>
              <a:t>Або флюгер на даху будинку? 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uk-UA" sz="2800" dirty="0" smtClean="0">
                <a:solidFill>
                  <a:srgbClr val="333300"/>
                </a:solidFill>
                <a:latin typeface="Segoe Print" panose="02000600000000000000" pitchFamily="2" charset="0"/>
              </a:rPr>
              <a:t>А може - пісочний годинник, що лежить на столі? 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uk-UA" sz="2800" dirty="0" smtClean="0">
                <a:solidFill>
                  <a:srgbClr val="333300"/>
                </a:solidFill>
                <a:latin typeface="Segoe Print" panose="02000600000000000000" pitchFamily="2" charset="0"/>
              </a:rPr>
              <a:t>Або два гучномовці на стовпі?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2664296" cy="55352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Що це?</a:t>
            </a:r>
            <a:endParaRPr lang="uk-UA" sz="40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195736" y="1052736"/>
            <a:ext cx="4896544" cy="504056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333300"/>
                </a:solidFill>
              </a:rPr>
              <a:t> </a:t>
            </a:r>
            <a:endParaRPr lang="uk-UA" sz="2800" dirty="0">
              <a:solidFill>
                <a:srgbClr val="33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79512" y="0"/>
            <a:ext cx="8640960" cy="69127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uk-UA" b="1" dirty="0" smtClean="0">
              <a:solidFill>
                <a:schemeClr val="tx2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endParaRPr lang="uk-UA" b="1" dirty="0">
              <a:solidFill>
                <a:schemeClr val="tx2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pPr marL="1257300" lvl="3" indent="0" algn="ctr">
              <a:buNone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А може бути: </a:t>
            </a:r>
          </a:p>
          <a:p>
            <a:pPr marL="0" indent="0" algn="r">
              <a:buNone/>
            </a:pP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• Шафа з ручками. </a:t>
            </a:r>
            <a:endParaRPr lang="uk-UA" sz="3200" b="1" dirty="0" smtClean="0">
              <a:solidFill>
                <a:schemeClr val="tx2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pPr marL="0" indent="0" algn="r">
              <a:buNone/>
            </a:pP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• Коробка </a:t>
            </a: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для шахів. </a:t>
            </a:r>
          </a:p>
          <a:p>
            <a:pPr marL="0" indent="0" algn="r">
              <a:buNone/>
            </a:pP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• Закрите </a:t>
            </a: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вікно. </a:t>
            </a:r>
            <a:endParaRPr lang="uk-UA" sz="3200" b="1" dirty="0" smtClean="0">
              <a:solidFill>
                <a:schemeClr val="tx2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pPr marL="0" indent="0" algn="r">
              <a:buNone/>
            </a:pP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• Вуха дистрофіка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.</a:t>
            </a:r>
          </a:p>
          <a:p>
            <a:pPr marL="0" indent="0" algn="r">
              <a:buNone/>
            </a:pP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• Бабка над дорогою. 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 </a:t>
            </a:r>
          </a:p>
          <a:p>
            <a:pPr marL="0" indent="0" algn="r">
              <a:buNone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• Ручки дверей з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двох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сторін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. </a:t>
            </a:r>
            <a:endParaRPr lang="uk-UA" sz="3200" b="1" dirty="0">
              <a:solidFill>
                <a:schemeClr val="tx2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pPr marL="0" indent="0" algn="r">
              <a:buNone/>
            </a:pP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• </a:t>
            </a: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Книга з 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закладкою. </a:t>
            </a:r>
            <a:endParaRPr lang="uk-UA" sz="3200" b="1" dirty="0">
              <a:solidFill>
                <a:schemeClr val="tx2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pPr marL="0" indent="0" algn="r">
              <a:buNone/>
            </a:pPr>
            <a:r>
              <a:rPr lang="uk-UA" sz="36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• </a:t>
            </a: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Торт, перев'язаний мотузкою </a:t>
            </a:r>
            <a:endParaRPr lang="uk-UA" sz="3200" b="1" dirty="0" smtClean="0">
              <a:solidFill>
                <a:schemeClr val="tx2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                        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(вид зверху).</a:t>
            </a: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5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0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  <p:bldP spid="4" grpId="0" build="p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marL="457200" lvl="0" indent="-457200" algn="ctr">
              <a:spcBef>
                <a:spcPct val="20000"/>
              </a:spcBef>
            </a:pPr>
            <a:r>
              <a:rPr lang="uk-UA" sz="3200" b="1" dirty="0" smtClean="0">
                <a:latin typeface="Segoe Print" panose="02000600000000000000" pitchFamily="2" charset="0"/>
              </a:rPr>
              <a:t>Прийом</a:t>
            </a:r>
            <a:r>
              <a:rPr lang="uk-UA" sz="3200" b="1" dirty="0" smtClean="0">
                <a:effectLst/>
                <a:latin typeface="Segoe Print" panose="02000600000000000000" pitchFamily="2" charset="0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Segoe Print" panose="02000600000000000000" pitchFamily="2" charset="0"/>
                <a:ea typeface="+mn-ea"/>
                <a:cs typeface="+mn-cs"/>
              </a:rPr>
              <a:t>«</a:t>
            </a:r>
            <a:r>
              <a:rPr lang="ru-RU" sz="3200" dirty="0" err="1" smtClean="0">
                <a:solidFill>
                  <a:prstClr val="black"/>
                </a:solidFill>
                <a:latin typeface="Segoe Print" panose="02000600000000000000" pitchFamily="2" charset="0"/>
                <a:ea typeface="+mn-ea"/>
                <a:cs typeface="+mn-cs"/>
              </a:rPr>
              <a:t>Трансформація</a:t>
            </a:r>
            <a:r>
              <a:rPr lang="ru-RU" sz="3200" dirty="0" smtClean="0">
                <a:solidFill>
                  <a:prstClr val="black"/>
                </a:solidFill>
                <a:latin typeface="Segoe Print" panose="02000600000000000000" pitchFamily="2" charset="0"/>
                <a:ea typeface="+mn-ea"/>
                <a:cs typeface="+mn-cs"/>
              </a:rPr>
              <a:t>»</a:t>
            </a:r>
            <a:endParaRPr lang="uk-UA" sz="4000" b="1" dirty="0">
              <a:effectLst/>
              <a:latin typeface="Segoe Print" panose="02000600000000000000" pitchFamily="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363272" cy="2016224"/>
          </a:xfrm>
        </p:spPr>
        <p:txBody>
          <a:bodyPr>
            <a:normAutofit/>
          </a:bodyPr>
          <a:lstStyle/>
          <a:p>
            <a:pPr algn="ctr"/>
            <a:r>
              <a:rPr lang="ru-RU" sz="3000" dirty="0" err="1" smtClean="0">
                <a:latin typeface="Segoe Print" panose="02000600000000000000" pitchFamily="2" charset="0"/>
              </a:rPr>
              <a:t>Об’єкти</a:t>
            </a:r>
            <a:r>
              <a:rPr lang="ru-RU" sz="3000" dirty="0">
                <a:latin typeface="Segoe Print" panose="02000600000000000000" pitchFamily="2" charset="0"/>
              </a:rPr>
              <a:t>, </a:t>
            </a:r>
            <a:r>
              <a:rPr lang="ru-RU" sz="3000" dirty="0" err="1">
                <a:latin typeface="Segoe Print" panose="02000600000000000000" pitchFamily="2" charset="0"/>
              </a:rPr>
              <a:t>що</a:t>
            </a:r>
            <a:r>
              <a:rPr lang="ru-RU" sz="3000" dirty="0">
                <a:latin typeface="Segoe Print" panose="02000600000000000000" pitchFamily="2" charset="0"/>
              </a:rPr>
              <a:t> </a:t>
            </a:r>
            <a:r>
              <a:rPr lang="ru-RU" sz="3000" dirty="0" err="1">
                <a:latin typeface="Segoe Print" panose="02000600000000000000" pitchFamily="2" charset="0"/>
              </a:rPr>
              <a:t>запам’ятовуються</a:t>
            </a:r>
            <a:r>
              <a:rPr lang="ru-RU" sz="3000" dirty="0">
                <a:latin typeface="Segoe Print" panose="02000600000000000000" pitchFamily="2" charset="0"/>
              </a:rPr>
              <a:t>, </a:t>
            </a:r>
            <a:r>
              <a:rPr lang="ru-RU" sz="3000" dirty="0" err="1">
                <a:latin typeface="Segoe Print" panose="02000600000000000000" pitchFamily="2" charset="0"/>
              </a:rPr>
              <a:t>перетворюються</a:t>
            </a:r>
            <a:r>
              <a:rPr lang="ru-RU" sz="3000" dirty="0">
                <a:latin typeface="Segoe Print" panose="02000600000000000000" pitchFamily="2" charset="0"/>
              </a:rPr>
              <a:t> на </a:t>
            </a:r>
            <a:r>
              <a:rPr lang="ru-RU" sz="3000" dirty="0" err="1">
                <a:latin typeface="Segoe Print" panose="02000600000000000000" pitchFamily="2" charset="0"/>
              </a:rPr>
              <a:t>інші</a:t>
            </a:r>
            <a:r>
              <a:rPr lang="ru-RU" sz="3000" dirty="0">
                <a:latin typeface="Segoe Print" panose="02000600000000000000" pitchFamily="2" charset="0"/>
              </a:rPr>
              <a:t> за </a:t>
            </a:r>
            <a:r>
              <a:rPr lang="ru-RU" sz="3000" dirty="0" err="1">
                <a:latin typeface="Segoe Print" panose="02000600000000000000" pitchFamily="2" charset="0"/>
              </a:rPr>
              <a:t>значенням</a:t>
            </a:r>
            <a:r>
              <a:rPr lang="ru-RU" sz="3000" dirty="0">
                <a:latin typeface="Segoe Print" panose="02000600000000000000" pitchFamily="2" charset="0"/>
              </a:rPr>
              <a:t> та образом, </a:t>
            </a:r>
            <a:r>
              <a:rPr lang="ru-RU" sz="3000" dirty="0" err="1">
                <a:latin typeface="Segoe Print" panose="02000600000000000000" pitchFamily="2" charset="0"/>
              </a:rPr>
              <a:t>що</a:t>
            </a:r>
            <a:r>
              <a:rPr lang="ru-RU" sz="3000" dirty="0">
                <a:latin typeface="Segoe Print" panose="02000600000000000000" pitchFamily="2" charset="0"/>
              </a:rPr>
              <a:t> </a:t>
            </a:r>
            <a:r>
              <a:rPr lang="ru-RU" sz="3000" dirty="0" err="1">
                <a:latin typeface="Segoe Print" panose="02000600000000000000" pitchFamily="2" charset="0"/>
              </a:rPr>
              <a:t>легші</a:t>
            </a:r>
            <a:r>
              <a:rPr lang="ru-RU" sz="3000" dirty="0">
                <a:latin typeface="Segoe Print" panose="02000600000000000000" pitchFamily="2" charset="0"/>
              </a:rPr>
              <a:t> для </a:t>
            </a:r>
            <a:r>
              <a:rPr lang="ru-RU" sz="3000" dirty="0" err="1">
                <a:latin typeface="Segoe Print" panose="02000600000000000000" pitchFamily="2" charset="0"/>
              </a:rPr>
              <a:t>запам’ятовування</a:t>
            </a:r>
            <a:r>
              <a:rPr lang="ru-RU" sz="3000" dirty="0">
                <a:latin typeface="Segoe Print" panose="02000600000000000000" pitchFamily="2" charset="0"/>
              </a:rPr>
              <a:t>. </a:t>
            </a:r>
            <a:endParaRPr lang="uk-UA" sz="3000" dirty="0" smtClean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2454" r="3324" b="17923"/>
          <a:stretch/>
        </p:blipFill>
        <p:spPr bwMode="auto">
          <a:xfrm>
            <a:off x="179513" y="3356993"/>
            <a:ext cx="2229770" cy="266429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179513" y="6093296"/>
            <a:ext cx="2376264" cy="64807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uk-UA" sz="4000" dirty="0" smtClean="0"/>
              <a:t>м</a:t>
            </a:r>
            <a:r>
              <a:rPr lang="uk-UA" sz="4000" dirty="0" smtClean="0">
                <a:solidFill>
                  <a:srgbClr val="FF0000"/>
                </a:solidFill>
              </a:rPr>
              <a:t>е</a:t>
            </a:r>
            <a:r>
              <a:rPr lang="uk-UA" sz="4000" dirty="0" smtClean="0"/>
              <a:t>даль</a:t>
            </a:r>
            <a:endParaRPr lang="uk-UA" sz="4000" dirty="0"/>
          </a:p>
        </p:txBody>
      </p:sp>
      <p:sp>
        <p:nvSpPr>
          <p:cNvPr id="3" name="Текст 2"/>
          <p:cNvSpPr>
            <a:spLocks noGrp="1"/>
          </p:cNvSpPr>
          <p:nvPr>
            <p:ph sz="quarter" idx="4"/>
          </p:nvPr>
        </p:nvSpPr>
        <p:spPr>
          <a:xfrm>
            <a:off x="2987824" y="3717032"/>
            <a:ext cx="5688632" cy="2664296"/>
          </a:xfrm>
        </p:spPr>
        <p:txBody>
          <a:bodyPr>
            <a:no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3000" b="1" dirty="0" smtClean="0">
                <a:latin typeface="Segoe Print" panose="02000600000000000000" pitchFamily="2" charset="0"/>
              </a:rPr>
              <a:t>Для </a:t>
            </a:r>
            <a:r>
              <a:rPr lang="ru-RU" sz="3000" b="1" dirty="0" err="1">
                <a:latin typeface="Segoe Print" panose="02000600000000000000" pitchFamily="2" charset="0"/>
              </a:rPr>
              <a:t>успішного</a:t>
            </a:r>
            <a:r>
              <a:rPr lang="ru-RU" sz="3000" b="1" dirty="0"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latin typeface="Segoe Print" panose="02000600000000000000" pitchFamily="2" charset="0"/>
              </a:rPr>
              <a:t>засвоєння</a:t>
            </a:r>
            <a:r>
              <a:rPr lang="ru-RU" sz="3000" b="1" dirty="0">
                <a:latin typeface="Segoe Print" panose="02000600000000000000" pitchFamily="2" charset="0"/>
              </a:rPr>
              <a:t> </a:t>
            </a:r>
            <a:r>
              <a:rPr lang="ru-RU" sz="3000" b="1" dirty="0" err="1" smtClean="0">
                <a:latin typeface="Segoe Print" panose="02000600000000000000" pitchFamily="2" charset="0"/>
              </a:rPr>
              <a:t>правопису</a:t>
            </a:r>
            <a:r>
              <a:rPr lang="ru-RU" sz="3000" b="1" dirty="0" smtClean="0">
                <a:latin typeface="Segoe Print" panose="02000600000000000000" pitchFamily="2" charset="0"/>
              </a:rPr>
              <a:t> </a:t>
            </a:r>
            <a:r>
              <a:rPr lang="ru-RU" sz="3000" b="1" dirty="0" err="1" smtClean="0">
                <a:latin typeface="Segoe Print" panose="02000600000000000000" pitchFamily="2" charset="0"/>
              </a:rPr>
              <a:t>словникових</a:t>
            </a:r>
            <a:r>
              <a:rPr lang="ru-RU" sz="3000" b="1" dirty="0" smtClean="0">
                <a:latin typeface="Segoe Print" panose="02000600000000000000" pitchFamily="2" charset="0"/>
              </a:rPr>
              <a:t> </a:t>
            </a:r>
            <a:r>
              <a:rPr lang="ru-RU" sz="3000" b="1" dirty="0" err="1" smtClean="0">
                <a:latin typeface="Segoe Print" panose="02000600000000000000" pitchFamily="2" charset="0"/>
              </a:rPr>
              <a:t>слів</a:t>
            </a:r>
            <a:r>
              <a:rPr lang="ru-RU" sz="3000" b="1" dirty="0" smtClean="0">
                <a:latin typeface="Segoe Print" panose="02000600000000000000" pitchFamily="2" charset="0"/>
              </a:rPr>
              <a:t> </a:t>
            </a:r>
            <a:r>
              <a:rPr lang="ru-RU" sz="3000" b="1" dirty="0" err="1" smtClean="0">
                <a:latin typeface="Segoe Print" panose="02000600000000000000" pitchFamily="2" charset="0"/>
              </a:rPr>
              <a:t>потрібно</a:t>
            </a:r>
            <a:r>
              <a:rPr lang="ru-RU" sz="3000" b="1" dirty="0" smtClean="0"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latin typeface="Segoe Print" panose="02000600000000000000" pitchFamily="2" charset="0"/>
              </a:rPr>
              <a:t>трансформувати</a:t>
            </a:r>
            <a:r>
              <a:rPr lang="ru-RU" sz="3000" b="1" dirty="0"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latin typeface="Segoe Print" panose="02000600000000000000" pitchFamily="2" charset="0"/>
              </a:rPr>
              <a:t>сумнівну</a:t>
            </a:r>
            <a:r>
              <a:rPr lang="ru-RU" sz="3000" b="1" dirty="0"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latin typeface="Segoe Print" panose="02000600000000000000" pitchFamily="2" charset="0"/>
              </a:rPr>
              <a:t>літеру</a:t>
            </a:r>
            <a:r>
              <a:rPr lang="ru-RU" sz="3000" b="1" dirty="0">
                <a:latin typeface="Segoe Print" panose="02000600000000000000" pitchFamily="2" charset="0"/>
              </a:rPr>
              <a:t> в </a:t>
            </a:r>
            <a:r>
              <a:rPr lang="ru-RU" sz="3000" b="1" dirty="0">
                <a:latin typeface="Segoe Print" panose="02000600000000000000" pitchFamily="2" charset="0"/>
                <a:hlinkClick r:id="rId4" action="ppaction://hlinkpres?slideindex=16&amp;slidetitle=Слова - образи"/>
              </a:rPr>
              <a:t>образ</a:t>
            </a:r>
            <a:r>
              <a:rPr lang="ru-RU" sz="3000" b="1" dirty="0"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9" name="Текст 3"/>
          <p:cNvSpPr txBox="1">
            <a:spLocks/>
          </p:cNvSpPr>
          <p:nvPr/>
        </p:nvSpPr>
        <p:spPr>
          <a:xfrm>
            <a:off x="971600" y="980728"/>
            <a:ext cx="7056784" cy="50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800" dirty="0" smtClean="0">
                <a:solidFill>
                  <a:srgbClr val="333300"/>
                </a:solidFill>
              </a:rPr>
              <a:t>(від латин. </a:t>
            </a:r>
            <a:r>
              <a:rPr lang="en-US" sz="2800" dirty="0" err="1">
                <a:solidFill>
                  <a:srgbClr val="333300"/>
                </a:solidFill>
              </a:rPr>
              <a:t>transformatio</a:t>
            </a:r>
            <a:r>
              <a:rPr lang="en-US" sz="2800" dirty="0">
                <a:solidFill>
                  <a:srgbClr val="333300"/>
                </a:solidFill>
              </a:rPr>
              <a:t> – </a:t>
            </a:r>
            <a:r>
              <a:rPr lang="uk-UA" sz="2800" dirty="0" smtClean="0">
                <a:solidFill>
                  <a:srgbClr val="333300"/>
                </a:solidFill>
              </a:rPr>
              <a:t>перетворення) </a:t>
            </a:r>
            <a:endParaRPr lang="uk-UA" sz="28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076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 animBg="1"/>
      <p:bldP spid="3" grpId="0" build="p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56090"/>
            <a:ext cx="3168352" cy="442118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75240" cy="707678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336600"/>
                </a:solidFill>
                <a:latin typeface="Segoe Print" panose="02000600000000000000" pitchFamily="2" charset="0"/>
              </a:rPr>
              <a:t>Прийом</a:t>
            </a:r>
            <a:r>
              <a:rPr lang="uk-UA" sz="3200" b="1" dirty="0" smtClean="0">
                <a:solidFill>
                  <a:srgbClr val="336600"/>
                </a:solidFill>
                <a:effectLst/>
                <a:latin typeface="Segoe Print" panose="02000600000000000000" pitchFamily="2" charset="0"/>
              </a:rPr>
              <a:t> «</a:t>
            </a:r>
            <a:r>
              <a:rPr lang="uk-UA" sz="3200" dirty="0" smtClean="0">
                <a:solidFill>
                  <a:srgbClr val="336600"/>
                </a:solidFill>
                <a:latin typeface="Segoe Print" panose="02000600000000000000" pitchFamily="2" charset="0"/>
              </a:rPr>
              <a:t>Трансформація</a:t>
            </a:r>
            <a:r>
              <a:rPr lang="uk-UA" sz="3200" b="1" dirty="0" smtClean="0">
                <a:solidFill>
                  <a:srgbClr val="336600"/>
                </a:solidFill>
                <a:effectLst/>
                <a:latin typeface="Segoe Print" panose="02000600000000000000" pitchFamily="2" charset="0"/>
              </a:rPr>
              <a:t>»:</a:t>
            </a:r>
            <a:endParaRPr lang="uk-UA" sz="3200" b="1" dirty="0">
              <a:solidFill>
                <a:srgbClr val="336600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4" t="3634" r="6153" b="3775"/>
          <a:stretch/>
        </p:blipFill>
        <p:spPr bwMode="auto">
          <a:xfrm>
            <a:off x="4716016" y="1196752"/>
            <a:ext cx="3960440" cy="5139559"/>
          </a:xfrm>
          <a:prstGeom prst="rect">
            <a:avLst/>
          </a:prstGeom>
          <a:noFill/>
          <a:ln w="57150">
            <a:solidFill>
              <a:srgbClr val="00297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07504" y="1052736"/>
            <a:ext cx="4464496" cy="568863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Використовуємо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при </a:t>
            </a: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вивченні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правопису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словникових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слів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зокрема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слів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з </a:t>
            </a: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ненаголошеними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голосними</a:t>
            </a:r>
            <a:r>
              <a:rPr lang="ru-RU" sz="2800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endParaRPr lang="ru-RU" sz="3200" dirty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Дітям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подобається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приймати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активну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участь у </a:t>
            </a: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створенні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образної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картинки, у </a:t>
            </a: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якій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зашифроване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3200" b="1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Segoe Print" panose="02000600000000000000" pitchFamily="2" charset="0"/>
              </a:rPr>
              <a:t>правильне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написання</a:t>
            </a:r>
            <a:r>
              <a:rPr lang="ru-RU" sz="2800" dirty="0">
                <a:solidFill>
                  <a:srgbClr val="002060"/>
                </a:solidFill>
                <a:latin typeface="Segoe Print" panose="02000600000000000000" pitchFamily="2" charset="0"/>
              </a:rPr>
              <a:t> слова.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57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461">
        <p14:prism dir="r"/>
      </p:transition>
    </mc:Choice>
    <mc:Fallback xmlns="">
      <p:transition spd="slow" advTm="94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86" b="2020"/>
          <a:stretch/>
        </p:blipFill>
        <p:spPr bwMode="auto">
          <a:xfrm>
            <a:off x="6084168" y="2942027"/>
            <a:ext cx="3309937" cy="847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706090"/>
          </a:xfrm>
        </p:spPr>
        <p:txBody>
          <a:bodyPr>
            <a:normAutofit/>
          </a:bodyPr>
          <a:lstStyle/>
          <a:p>
            <a:r>
              <a:rPr lang="uk-UA" sz="3200" dirty="0">
                <a:latin typeface="Segoe Print" panose="02000600000000000000" pitchFamily="2" charset="0"/>
              </a:rPr>
              <a:t>Прийом </a:t>
            </a:r>
            <a:r>
              <a:rPr lang="uk-UA" sz="3600" b="1" dirty="0" smtClean="0">
                <a:latin typeface="Segoe Print" panose="02000600000000000000" pitchFamily="2" charset="0"/>
              </a:rPr>
              <a:t>«Піктограми»</a:t>
            </a:r>
            <a:endParaRPr lang="uk-UA" sz="4000" b="1" dirty="0"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619672" y="980728"/>
            <a:ext cx="6552728" cy="21602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dirty="0">
                <a:solidFill>
                  <a:srgbClr val="153153"/>
                </a:solidFill>
                <a:latin typeface="Segoe Print" panose="02000600000000000000" pitchFamily="2" charset="0"/>
              </a:rPr>
              <a:t>І</a:t>
            </a:r>
            <a:r>
              <a:rPr lang="uk-UA" sz="3200" b="1" dirty="0" smtClean="0">
                <a:solidFill>
                  <a:srgbClr val="153153"/>
                </a:solidFill>
                <a:latin typeface="Segoe Print" panose="02000600000000000000" pitchFamily="2" charset="0"/>
              </a:rPr>
              <a:t>нформацію, що запам'ятовується, схематично зображують спрощеними малюнками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.</a:t>
            </a:r>
            <a:endParaRPr lang="uk-UA" sz="3200" b="1" dirty="0">
              <a:solidFill>
                <a:schemeClr val="tx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79512" y="548680"/>
            <a:ext cx="1440160" cy="639762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1691680" y="3501008"/>
            <a:ext cx="6048671" cy="2808312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>
                <a:latin typeface="Segoe Print" panose="02000600000000000000" pitchFamily="2" charset="0"/>
              </a:rPr>
              <a:t>Піктограми</a:t>
            </a:r>
            <a:r>
              <a:rPr lang="ru-RU" sz="3200" dirty="0">
                <a:latin typeface="Segoe Print" panose="02000600000000000000" pitchFamily="2" charset="0"/>
              </a:rPr>
              <a:t> – </a:t>
            </a:r>
            <a:r>
              <a:rPr lang="ru-RU" sz="3200" dirty="0" err="1">
                <a:latin typeface="Segoe Print" panose="02000600000000000000" pitchFamily="2" charset="0"/>
              </a:rPr>
              <a:t>маленькі</a:t>
            </a:r>
            <a:r>
              <a:rPr lang="ru-RU" sz="3200" dirty="0">
                <a:latin typeface="Segoe Print" panose="02000600000000000000" pitchFamily="2" charset="0"/>
              </a:rPr>
              <a:t> </a:t>
            </a:r>
            <a:r>
              <a:rPr lang="ru-RU" sz="3200" dirty="0" err="1">
                <a:latin typeface="Segoe Print" panose="02000600000000000000" pitchFamily="2" charset="0"/>
              </a:rPr>
              <a:t>прості</a:t>
            </a:r>
            <a:r>
              <a:rPr lang="ru-RU" sz="3200" dirty="0">
                <a:latin typeface="Segoe Print" panose="02000600000000000000" pitchFamily="2" charset="0"/>
              </a:rPr>
              <a:t> </a:t>
            </a:r>
            <a:r>
              <a:rPr lang="ru-RU" sz="3200" dirty="0" err="1">
                <a:latin typeface="Segoe Print" panose="02000600000000000000" pitchFamily="2" charset="0"/>
              </a:rPr>
              <a:t>малюночки</a:t>
            </a:r>
            <a:r>
              <a:rPr lang="ru-RU" sz="3200" dirty="0">
                <a:latin typeface="Segoe Print" panose="02000600000000000000" pitchFamily="2" charset="0"/>
              </a:rPr>
              <a:t>, значки, в </a:t>
            </a:r>
            <a:r>
              <a:rPr lang="ru-RU" sz="3200" dirty="0" err="1">
                <a:latin typeface="Segoe Print" panose="02000600000000000000" pitchFamily="2" charset="0"/>
              </a:rPr>
              <a:t>яких</a:t>
            </a:r>
            <a:r>
              <a:rPr lang="ru-RU" sz="3200" dirty="0">
                <a:latin typeface="Segoe Print" panose="02000600000000000000" pitchFamily="2" charset="0"/>
              </a:rPr>
              <a:t> </a:t>
            </a:r>
            <a:r>
              <a:rPr lang="ru-RU" sz="3200" dirty="0" err="1">
                <a:latin typeface="Segoe Print" panose="02000600000000000000" pitchFamily="2" charset="0"/>
              </a:rPr>
              <a:t>виділяються</a:t>
            </a:r>
            <a:r>
              <a:rPr lang="ru-RU" sz="3200" dirty="0">
                <a:latin typeface="Segoe Print" panose="02000600000000000000" pitchFamily="2" charset="0"/>
              </a:rPr>
              <a:t> </a:t>
            </a:r>
            <a:r>
              <a:rPr lang="ru-RU" sz="3200" dirty="0" err="1">
                <a:latin typeface="Segoe Print" panose="02000600000000000000" pitchFamily="2" charset="0"/>
              </a:rPr>
              <a:t>суттєві</a:t>
            </a:r>
            <a:r>
              <a:rPr lang="ru-RU" sz="3200" dirty="0">
                <a:latin typeface="Segoe Print" panose="02000600000000000000" pitchFamily="2" charset="0"/>
              </a:rPr>
              <a:t> </a:t>
            </a:r>
            <a:r>
              <a:rPr lang="ru-RU" sz="3200" dirty="0" err="1">
                <a:latin typeface="Segoe Print" panose="02000600000000000000" pitchFamily="2" charset="0"/>
              </a:rPr>
              <a:t>ознаки</a:t>
            </a:r>
            <a:r>
              <a:rPr lang="ru-RU" sz="3200" dirty="0">
                <a:latin typeface="Segoe Print" panose="02000600000000000000" pitchFamily="2" charset="0"/>
              </a:rPr>
              <a:t> предмета </a:t>
            </a:r>
            <a:r>
              <a:rPr lang="ru-RU" sz="3200" dirty="0" err="1">
                <a:latin typeface="Segoe Print" panose="02000600000000000000" pitchFamily="2" charset="0"/>
              </a:rPr>
              <a:t>або</a:t>
            </a:r>
            <a:r>
              <a:rPr lang="ru-RU" sz="3200" dirty="0">
                <a:latin typeface="Segoe Print" panose="02000600000000000000" pitchFamily="2" charset="0"/>
              </a:rPr>
              <a:t> </a:t>
            </a:r>
            <a:r>
              <a:rPr lang="ru-RU" sz="3200" dirty="0" err="1">
                <a:latin typeface="Segoe Print" panose="02000600000000000000" pitchFamily="2" charset="0"/>
              </a:rPr>
              <a:t>поняття</a:t>
            </a:r>
            <a:r>
              <a:rPr lang="ru-RU" sz="3200" dirty="0">
                <a:latin typeface="Segoe Print" panose="02000600000000000000" pitchFamily="2" charset="0"/>
              </a:rPr>
              <a:t>.</a:t>
            </a:r>
            <a:endParaRPr lang="uk-UA" sz="3200" dirty="0">
              <a:latin typeface="Segoe Print" panose="02000600000000000000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707"/>
          <a:stretch/>
        </p:blipFill>
        <p:spPr bwMode="auto">
          <a:xfrm>
            <a:off x="2987824" y="2942027"/>
            <a:ext cx="3309937" cy="847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64" b="37657"/>
          <a:stretch/>
        </p:blipFill>
        <p:spPr>
          <a:xfrm>
            <a:off x="-108520" y="2942026"/>
            <a:ext cx="3312367" cy="847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1517" y="206642"/>
            <a:ext cx="6664859" cy="644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7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3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06090"/>
          </a:xfrm>
        </p:spPr>
        <p:txBody>
          <a:bodyPr>
            <a:normAutofit/>
          </a:bodyPr>
          <a:lstStyle/>
          <a:p>
            <a:r>
              <a:rPr lang="uk-UA" sz="2800" dirty="0">
                <a:latin typeface="Segoe Print" panose="02000600000000000000" pitchFamily="2" charset="0"/>
              </a:rPr>
              <a:t>Прийом </a:t>
            </a:r>
            <a:r>
              <a:rPr lang="uk-UA" sz="3200" b="1" dirty="0" smtClean="0">
                <a:latin typeface="Segoe Print" panose="02000600000000000000" pitchFamily="2" charset="0"/>
              </a:rPr>
              <a:t>«</a:t>
            </a:r>
            <a:r>
              <a:rPr lang="uk-UA" sz="3200" b="1" dirty="0" smtClean="0">
                <a:latin typeface="Segoe Print" panose="02000600000000000000" pitchFamily="2" charset="0"/>
                <a:hlinkClick r:id="rId2" action="ppaction://hlinkpres?slideindex=12&amp;slidetitle=Метод піктограм:"/>
              </a:rPr>
              <a:t>Піктограми</a:t>
            </a:r>
            <a:r>
              <a:rPr lang="uk-UA" sz="3200" b="1" dirty="0" smtClean="0">
                <a:latin typeface="Segoe Print" panose="02000600000000000000" pitchFamily="2" charset="0"/>
              </a:rPr>
              <a:t>»</a:t>
            </a:r>
            <a:endParaRPr lang="uk-UA" sz="3600" b="1" dirty="0"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755576" y="6093296"/>
            <a:ext cx="8208912" cy="5760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в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ірш «Що таке Батьківщина»</a:t>
            </a:r>
            <a:endParaRPr lang="uk-UA" sz="2800" b="1" dirty="0">
              <a:solidFill>
                <a:schemeClr val="tx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79512" y="548680"/>
            <a:ext cx="1440160" cy="639762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1691680" y="1268760"/>
            <a:ext cx="6048671" cy="4752528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>
                <a:latin typeface="Segoe Print" panose="02000600000000000000" pitchFamily="2" charset="0"/>
              </a:rPr>
              <a:t>Що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таке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Батьківщина</a:t>
            </a:r>
            <a:r>
              <a:rPr lang="ru-RU" sz="2800" dirty="0">
                <a:latin typeface="Segoe Print" panose="02000600000000000000" pitchFamily="2" charset="0"/>
              </a:rPr>
              <a:t>?</a:t>
            </a:r>
          </a:p>
          <a:p>
            <a:pPr algn="ctr"/>
            <a:r>
              <a:rPr lang="ru-RU" sz="2800" dirty="0">
                <a:latin typeface="Segoe Print" panose="02000600000000000000" pitchFamily="2" charset="0"/>
              </a:rPr>
              <a:t>За </a:t>
            </a:r>
            <a:r>
              <a:rPr lang="ru-RU" sz="2800" dirty="0" err="1">
                <a:latin typeface="Segoe Print" panose="02000600000000000000" pitchFamily="2" charset="0"/>
              </a:rPr>
              <a:t>віконцем</a:t>
            </a:r>
            <a:r>
              <a:rPr lang="ru-RU" sz="2800" dirty="0">
                <a:latin typeface="Segoe Print" panose="02000600000000000000" pitchFamily="2" charset="0"/>
              </a:rPr>
              <a:t> калина,</a:t>
            </a:r>
          </a:p>
          <a:p>
            <a:pPr algn="ctr"/>
            <a:r>
              <a:rPr lang="ru-RU" sz="2800" dirty="0">
                <a:latin typeface="Segoe Print" panose="02000600000000000000" pitchFamily="2" charset="0"/>
              </a:rPr>
              <a:t>Тиха </a:t>
            </a:r>
            <a:r>
              <a:rPr lang="ru-RU" sz="2800" dirty="0" err="1">
                <a:latin typeface="Segoe Print" panose="02000600000000000000" pitchFamily="2" charset="0"/>
              </a:rPr>
              <a:t>казка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бабусі</a:t>
            </a:r>
            <a:r>
              <a:rPr lang="ru-RU" sz="2800" dirty="0">
                <a:latin typeface="Segoe Print" panose="02000600000000000000" pitchFamily="2" charset="0"/>
              </a:rPr>
              <a:t>,</a:t>
            </a:r>
          </a:p>
          <a:p>
            <a:pPr algn="ctr"/>
            <a:r>
              <a:rPr lang="ru-RU" sz="2800" dirty="0" err="1">
                <a:latin typeface="Segoe Print" panose="02000600000000000000" pitchFamily="2" charset="0"/>
              </a:rPr>
              <a:t>Ніжна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пісня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матусі</a:t>
            </a:r>
            <a:r>
              <a:rPr lang="ru-RU" sz="2800" dirty="0">
                <a:latin typeface="Segoe Print" panose="02000600000000000000" pitchFamily="2" charset="0"/>
              </a:rPr>
              <a:t>,</a:t>
            </a:r>
          </a:p>
          <a:p>
            <a:pPr algn="ctr"/>
            <a:r>
              <a:rPr lang="ru-RU" sz="2800" dirty="0" err="1">
                <a:latin typeface="Segoe Print" panose="02000600000000000000" pitchFamily="2" charset="0"/>
              </a:rPr>
              <a:t>Сильні</a:t>
            </a:r>
            <a:r>
              <a:rPr lang="ru-RU" sz="2800" dirty="0">
                <a:latin typeface="Segoe Print" panose="02000600000000000000" pitchFamily="2" charset="0"/>
              </a:rPr>
              <a:t> руки у тата,</a:t>
            </a:r>
          </a:p>
          <a:p>
            <a:pPr algn="ctr"/>
            <a:r>
              <a:rPr lang="ru-RU" sz="2800" dirty="0" err="1">
                <a:latin typeface="Segoe Print" panose="02000600000000000000" pitchFamily="2" charset="0"/>
              </a:rPr>
              <a:t>Під</a:t>
            </a:r>
            <a:r>
              <a:rPr lang="ru-RU" sz="2800" dirty="0">
                <a:latin typeface="Segoe Print" panose="02000600000000000000" pitchFamily="2" charset="0"/>
              </a:rPr>
              <a:t> тополями хата,</a:t>
            </a:r>
          </a:p>
          <a:p>
            <a:pPr algn="ctr"/>
            <a:r>
              <a:rPr lang="ru-RU" sz="2800" dirty="0" err="1">
                <a:latin typeface="Segoe Print" panose="02000600000000000000" pitchFamily="2" charset="0"/>
              </a:rPr>
              <a:t>Під</a:t>
            </a:r>
            <a:r>
              <a:rPr lang="ru-RU" sz="2800" dirty="0">
                <a:latin typeface="Segoe Print" panose="02000600000000000000" pitchFamily="2" charset="0"/>
              </a:rPr>
              <a:t> вербою </a:t>
            </a:r>
            <a:r>
              <a:rPr lang="ru-RU" sz="2800" dirty="0" err="1">
                <a:latin typeface="Segoe Print" panose="02000600000000000000" pitchFamily="2" charset="0"/>
              </a:rPr>
              <a:t>криниця</a:t>
            </a:r>
            <a:r>
              <a:rPr lang="ru-RU" sz="2800" dirty="0">
                <a:latin typeface="Segoe Print" panose="02000600000000000000" pitchFamily="2" charset="0"/>
              </a:rPr>
              <a:t>,</a:t>
            </a:r>
          </a:p>
          <a:p>
            <a:pPr algn="ctr"/>
            <a:r>
              <a:rPr lang="ru-RU" sz="2800" dirty="0">
                <a:latin typeface="Segoe Print" panose="02000600000000000000" pitchFamily="2" charset="0"/>
              </a:rPr>
              <a:t>В </a:t>
            </a:r>
            <a:r>
              <a:rPr lang="ru-RU" sz="2800" dirty="0" err="1">
                <a:latin typeface="Segoe Print" panose="02000600000000000000" pitchFamily="2" charset="0"/>
              </a:rPr>
              <a:t>чистім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полі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пшениця</a:t>
            </a:r>
            <a:r>
              <a:rPr lang="ru-RU" sz="2800" dirty="0">
                <a:latin typeface="Segoe Print" panose="02000600000000000000" pitchFamily="2" charset="0"/>
              </a:rPr>
              <a:t>.</a:t>
            </a:r>
          </a:p>
          <a:p>
            <a:pPr algn="ctr"/>
            <a:endParaRPr lang="uk-UA" dirty="0">
              <a:latin typeface="Segoe Print" panose="02000600000000000000" pitchFamily="2" charset="0"/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484342" cy="524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55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39552" y="1700808"/>
            <a:ext cx="288032" cy="3096344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Фарби</a:t>
            </a:r>
            <a:endParaRPr lang="uk-UA" sz="2800" b="1" dirty="0">
              <a:solidFill>
                <a:schemeClr val="tx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79512" y="548680"/>
            <a:ext cx="1440160" cy="639762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1691680" y="1268760"/>
            <a:ext cx="6048671" cy="4752528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>
                <a:latin typeface="Segoe Print" panose="02000600000000000000" pitchFamily="2" charset="0"/>
              </a:rPr>
              <a:t>Що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таке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Батьківщина</a:t>
            </a:r>
            <a:r>
              <a:rPr lang="ru-RU" sz="2800" dirty="0">
                <a:latin typeface="Segoe Print" panose="02000600000000000000" pitchFamily="2" charset="0"/>
              </a:rPr>
              <a:t>?</a:t>
            </a:r>
          </a:p>
          <a:p>
            <a:pPr algn="ctr"/>
            <a:r>
              <a:rPr lang="ru-RU" sz="2800" dirty="0">
                <a:latin typeface="Segoe Print" panose="02000600000000000000" pitchFamily="2" charset="0"/>
              </a:rPr>
              <a:t>За </a:t>
            </a:r>
            <a:r>
              <a:rPr lang="ru-RU" sz="2800" dirty="0" err="1">
                <a:latin typeface="Segoe Print" panose="02000600000000000000" pitchFamily="2" charset="0"/>
              </a:rPr>
              <a:t>віконцем</a:t>
            </a:r>
            <a:r>
              <a:rPr lang="ru-RU" sz="2800" dirty="0">
                <a:latin typeface="Segoe Print" panose="02000600000000000000" pitchFamily="2" charset="0"/>
              </a:rPr>
              <a:t> калина,</a:t>
            </a:r>
          </a:p>
          <a:p>
            <a:pPr algn="ctr"/>
            <a:r>
              <a:rPr lang="ru-RU" sz="2800" dirty="0">
                <a:latin typeface="Segoe Print" panose="02000600000000000000" pitchFamily="2" charset="0"/>
              </a:rPr>
              <a:t>Тиха </a:t>
            </a:r>
            <a:r>
              <a:rPr lang="ru-RU" sz="2800" dirty="0" err="1">
                <a:latin typeface="Segoe Print" panose="02000600000000000000" pitchFamily="2" charset="0"/>
              </a:rPr>
              <a:t>казка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бабусі</a:t>
            </a:r>
            <a:r>
              <a:rPr lang="ru-RU" sz="2800" dirty="0">
                <a:latin typeface="Segoe Print" panose="02000600000000000000" pitchFamily="2" charset="0"/>
              </a:rPr>
              <a:t>,</a:t>
            </a:r>
          </a:p>
          <a:p>
            <a:pPr algn="ctr"/>
            <a:r>
              <a:rPr lang="ru-RU" sz="2800" dirty="0" err="1">
                <a:latin typeface="Segoe Print" panose="02000600000000000000" pitchFamily="2" charset="0"/>
              </a:rPr>
              <a:t>Ніжна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пісня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матусі</a:t>
            </a:r>
            <a:r>
              <a:rPr lang="ru-RU" sz="2800" dirty="0">
                <a:latin typeface="Segoe Print" panose="02000600000000000000" pitchFamily="2" charset="0"/>
              </a:rPr>
              <a:t>,</a:t>
            </a:r>
          </a:p>
          <a:p>
            <a:pPr algn="ctr"/>
            <a:r>
              <a:rPr lang="ru-RU" sz="2800" dirty="0" err="1">
                <a:latin typeface="Segoe Print" panose="02000600000000000000" pitchFamily="2" charset="0"/>
              </a:rPr>
              <a:t>Сильні</a:t>
            </a:r>
            <a:r>
              <a:rPr lang="ru-RU" sz="2800" dirty="0">
                <a:latin typeface="Segoe Print" panose="02000600000000000000" pitchFamily="2" charset="0"/>
              </a:rPr>
              <a:t> руки у тата,</a:t>
            </a:r>
          </a:p>
          <a:p>
            <a:pPr algn="ctr"/>
            <a:r>
              <a:rPr lang="ru-RU" sz="2800" dirty="0" err="1">
                <a:latin typeface="Segoe Print" panose="02000600000000000000" pitchFamily="2" charset="0"/>
              </a:rPr>
              <a:t>Під</a:t>
            </a:r>
            <a:r>
              <a:rPr lang="ru-RU" sz="2800" dirty="0">
                <a:latin typeface="Segoe Print" panose="02000600000000000000" pitchFamily="2" charset="0"/>
              </a:rPr>
              <a:t> тополями хата,</a:t>
            </a:r>
          </a:p>
          <a:p>
            <a:pPr algn="ctr"/>
            <a:r>
              <a:rPr lang="ru-RU" sz="2800" dirty="0" err="1">
                <a:latin typeface="Segoe Print" panose="02000600000000000000" pitchFamily="2" charset="0"/>
              </a:rPr>
              <a:t>Під</a:t>
            </a:r>
            <a:r>
              <a:rPr lang="ru-RU" sz="2800" dirty="0">
                <a:latin typeface="Segoe Print" panose="02000600000000000000" pitchFamily="2" charset="0"/>
              </a:rPr>
              <a:t> вербою </a:t>
            </a:r>
            <a:r>
              <a:rPr lang="ru-RU" sz="2800" dirty="0" err="1">
                <a:latin typeface="Segoe Print" panose="02000600000000000000" pitchFamily="2" charset="0"/>
              </a:rPr>
              <a:t>криниця</a:t>
            </a:r>
            <a:r>
              <a:rPr lang="ru-RU" sz="2800" dirty="0">
                <a:latin typeface="Segoe Print" panose="02000600000000000000" pitchFamily="2" charset="0"/>
              </a:rPr>
              <a:t>,</a:t>
            </a:r>
          </a:p>
          <a:p>
            <a:pPr algn="ctr"/>
            <a:r>
              <a:rPr lang="ru-RU" sz="2800" dirty="0">
                <a:latin typeface="Segoe Print" panose="02000600000000000000" pitchFamily="2" charset="0"/>
              </a:rPr>
              <a:t>В </a:t>
            </a:r>
            <a:r>
              <a:rPr lang="ru-RU" sz="2800" dirty="0" err="1">
                <a:latin typeface="Segoe Print" panose="02000600000000000000" pitchFamily="2" charset="0"/>
              </a:rPr>
              <a:t>чистім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полі</a:t>
            </a:r>
            <a:r>
              <a:rPr lang="ru-RU" sz="2800" dirty="0">
                <a:latin typeface="Segoe Print" panose="02000600000000000000" pitchFamily="2" charset="0"/>
              </a:rPr>
              <a:t> </a:t>
            </a:r>
            <a:r>
              <a:rPr lang="ru-RU" sz="2800" dirty="0" err="1">
                <a:latin typeface="Segoe Print" panose="02000600000000000000" pitchFamily="2" charset="0"/>
              </a:rPr>
              <a:t>пшениця</a:t>
            </a:r>
            <a:r>
              <a:rPr lang="ru-RU" sz="2800" dirty="0">
                <a:latin typeface="Segoe Print" panose="02000600000000000000" pitchFamily="2" charset="0"/>
              </a:rPr>
              <a:t>.</a:t>
            </a:r>
          </a:p>
          <a:p>
            <a:pPr algn="ctr"/>
            <a:endParaRPr lang="uk-UA" dirty="0">
              <a:latin typeface="Segoe Print" panose="02000600000000000000" pitchFamily="2" charset="0"/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36"/>
          <a:stretch/>
        </p:blipFill>
        <p:spPr bwMode="auto">
          <a:xfrm>
            <a:off x="899593" y="152400"/>
            <a:ext cx="7560839" cy="6012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949280"/>
            <a:ext cx="8229600" cy="706090"/>
          </a:xfrm>
        </p:spPr>
        <p:txBody>
          <a:bodyPr>
            <a:normAutofit/>
          </a:bodyPr>
          <a:lstStyle/>
          <a:p>
            <a:r>
              <a:rPr lang="uk-UA" sz="2800" dirty="0">
                <a:latin typeface="Segoe Print" panose="02000600000000000000" pitchFamily="2" charset="0"/>
              </a:rPr>
              <a:t>Прийом </a:t>
            </a:r>
            <a:r>
              <a:rPr lang="uk-UA" sz="3200" b="1" dirty="0" smtClean="0">
                <a:latin typeface="Segoe Print" panose="02000600000000000000" pitchFamily="2" charset="0"/>
              </a:rPr>
              <a:t>«Піктограми»</a:t>
            </a:r>
            <a:endParaRPr lang="uk-UA" sz="36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6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994122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rgbClr val="002060"/>
                </a:solidFill>
                <a:latin typeface="Segoe Print" panose="02000600000000000000" pitchFamily="2" charset="0"/>
              </a:rPr>
              <a:t>Прийом </a:t>
            </a:r>
            <a:r>
              <a:rPr lang="uk-UA" sz="36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«</a:t>
            </a:r>
            <a:r>
              <a:rPr lang="uk-UA" sz="3600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Цифрообраз</a:t>
            </a:r>
            <a:r>
              <a:rPr lang="uk-UA" sz="36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»</a:t>
            </a:r>
            <a:endParaRPr lang="uk-UA" sz="40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26368" y="1196752"/>
            <a:ext cx="8291264" cy="16561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Цифрову інформацію, що запам'ятовується, асоціативно пов'язують з певними образами.</a:t>
            </a:r>
            <a:endParaRPr lang="uk-UA" sz="3200" b="1" dirty="0">
              <a:solidFill>
                <a:schemeClr val="tx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699792" y="5877272"/>
            <a:ext cx="4320480" cy="639762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Segoe Print" panose="02000600000000000000" pitchFamily="2" charset="0"/>
              </a:rPr>
              <a:t>Гра «Упізнай цифру»</a:t>
            </a:r>
            <a:endParaRPr lang="uk-UA" dirty="0">
              <a:latin typeface="Segoe Print" panose="02000600000000000000" pitchFamily="2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11560" y="3645024"/>
            <a:ext cx="2602632" cy="63976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45" y="2780928"/>
            <a:ext cx="663650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53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994122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rgbClr val="002060"/>
                </a:solidFill>
                <a:latin typeface="Segoe Print" panose="02000600000000000000" pitchFamily="2" charset="0"/>
              </a:rPr>
              <a:t>Прийом </a:t>
            </a:r>
            <a:r>
              <a:rPr lang="uk-UA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«Візуалізація</a:t>
            </a:r>
            <a:r>
              <a:rPr lang="uk-UA" sz="36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»</a:t>
            </a:r>
            <a:endParaRPr lang="uk-UA" sz="40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195736" y="1052736"/>
            <a:ext cx="4896544" cy="504056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rgbClr val="333300"/>
                </a:solidFill>
              </a:rPr>
              <a:t>(від латин. </a:t>
            </a:r>
            <a:r>
              <a:rPr lang="en-US" sz="2800" dirty="0" err="1">
                <a:solidFill>
                  <a:srgbClr val="333300"/>
                </a:solidFill>
              </a:rPr>
              <a:t>visualis</a:t>
            </a:r>
            <a:r>
              <a:rPr lang="en-US" sz="2800" dirty="0">
                <a:solidFill>
                  <a:srgbClr val="333300"/>
                </a:solidFill>
              </a:rPr>
              <a:t> – </a:t>
            </a:r>
            <a:r>
              <a:rPr lang="uk-UA" sz="2800" dirty="0">
                <a:solidFill>
                  <a:srgbClr val="333300"/>
                </a:solidFill>
              </a:rPr>
              <a:t>зоровий)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57200" y="1556792"/>
            <a:ext cx="8291264" cy="4497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Д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ля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посилення запам’ятовування уявляється фізичний вплив подій, явищ та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об’єктів на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відчуття (зір, слух, нюх, відчуття дотику, </a:t>
            </a:r>
            <a:r>
              <a:rPr lang="uk-UA" sz="2800" b="1" dirty="0" err="1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термочутливість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, рівновагу, орієнтування, кінестезію), що надає людині відчуття максимальної реальності цієї події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.</a:t>
            </a:r>
            <a:endParaRPr lang="uk-UA" sz="2800" b="1" dirty="0">
              <a:solidFill>
                <a:schemeClr val="tx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699792" y="5877272"/>
            <a:ext cx="5184576" cy="639762"/>
          </a:xfrm>
        </p:spPr>
        <p:txBody>
          <a:bodyPr>
            <a:noAutofit/>
          </a:bodyPr>
          <a:lstStyle/>
          <a:p>
            <a:r>
              <a:rPr lang="uk-UA" sz="2600" dirty="0">
                <a:latin typeface="Segoe Print" panose="02000600000000000000" pitchFamily="2" charset="0"/>
                <a:hlinkClick r:id="rId2" action="ppaction://hlinksldjump"/>
              </a:rPr>
              <a:t>г</a:t>
            </a:r>
            <a:r>
              <a:rPr lang="uk-UA" sz="2600" dirty="0" smtClean="0">
                <a:latin typeface="Segoe Print" panose="02000600000000000000" pitchFamily="2" charset="0"/>
                <a:hlinkClick r:id="rId2" action="ppaction://hlinksldjump"/>
              </a:rPr>
              <a:t>ра «Живий конструктор»</a:t>
            </a:r>
            <a:endParaRPr lang="uk-UA" sz="2600" dirty="0">
              <a:latin typeface="Segoe Print" panose="02000600000000000000" pitchFamily="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54535" r="1002" b="929"/>
          <a:stretch/>
        </p:blipFill>
        <p:spPr bwMode="auto">
          <a:xfrm>
            <a:off x="4644008" y="4653136"/>
            <a:ext cx="4129506" cy="1369111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t="1466" r="1251" b="54198"/>
          <a:stretch/>
        </p:blipFill>
        <p:spPr bwMode="auto">
          <a:xfrm>
            <a:off x="460869" y="4655127"/>
            <a:ext cx="4111131" cy="1366161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9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build="p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55576" y="2982724"/>
            <a:ext cx="3168352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800" b="1" dirty="0">
                <a:solidFill>
                  <a:srgbClr val="006600"/>
                </a:solidFill>
                <a:latin typeface="Segoe Print" panose="02000600000000000000" pitchFamily="2" charset="0"/>
              </a:rPr>
              <a:t>гра </a:t>
            </a:r>
            <a:endParaRPr lang="uk-UA" sz="2800" b="1" dirty="0" smtClean="0">
              <a:solidFill>
                <a:srgbClr val="006600"/>
              </a:solidFill>
              <a:latin typeface="Segoe Print" panose="02000600000000000000" pitchFamily="2" charset="0"/>
            </a:endParaRPr>
          </a:p>
          <a:p>
            <a:pPr lvl="0" algn="ctr">
              <a:spcBef>
                <a:spcPct val="20000"/>
              </a:spcBef>
            </a:pPr>
            <a:r>
              <a:rPr lang="uk-UA" sz="2800" b="1" dirty="0" smtClean="0">
                <a:solidFill>
                  <a:srgbClr val="006600"/>
                </a:solidFill>
                <a:latin typeface="Segoe Print" panose="02000600000000000000" pitchFamily="2" charset="0"/>
              </a:rPr>
              <a:t>«Живий конструктор»</a:t>
            </a:r>
            <a:endParaRPr lang="uk-UA" sz="2800" b="1" dirty="0">
              <a:solidFill>
                <a:srgbClr val="006600"/>
              </a:solidFill>
              <a:latin typeface="Segoe Print" panose="020006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Segoe Print" panose="02000600000000000000" pitchFamily="2" charset="0"/>
              </a:rPr>
              <a:t>Буква А</a:t>
            </a:r>
            <a:endParaRPr lang="uk-UA" dirty="0">
              <a:latin typeface="Segoe Print" panose="02000600000000000000" pitchFamily="2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23928" y="1052736"/>
            <a:ext cx="4896544" cy="54726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000" b="1" dirty="0" smtClean="0">
                <a:latin typeface="Segoe Print" panose="02000600000000000000" pitchFamily="2" charset="0"/>
              </a:rPr>
              <a:t>Станьте </a:t>
            </a:r>
            <a:r>
              <a:rPr lang="ru-RU" sz="3000" b="1" dirty="0" err="1">
                <a:latin typeface="Segoe Print" panose="02000600000000000000" pitchFamily="2" charset="0"/>
              </a:rPr>
              <a:t>рівно</a:t>
            </a:r>
            <a:r>
              <a:rPr lang="ru-RU" sz="3000" b="1" dirty="0">
                <a:latin typeface="Segoe Print" panose="02000600000000000000" pitchFamily="2" charset="0"/>
              </a:rPr>
              <a:t>, </a:t>
            </a:r>
            <a:r>
              <a:rPr lang="ru-RU" sz="3000" b="1" dirty="0" err="1">
                <a:latin typeface="Segoe Print" panose="02000600000000000000" pitchFamily="2" charset="0"/>
              </a:rPr>
              <a:t>поверніться</a:t>
            </a:r>
            <a:r>
              <a:rPr lang="ru-RU" sz="3000" b="1" dirty="0">
                <a:latin typeface="Segoe Print" panose="02000600000000000000" pitchFamily="2" charset="0"/>
              </a:rPr>
              <a:t>,</a:t>
            </a:r>
          </a:p>
          <a:p>
            <a:pPr marL="0" indent="0" algn="ctr">
              <a:buNone/>
            </a:pPr>
            <a:r>
              <a:rPr lang="ru-RU" sz="3000" b="1" dirty="0">
                <a:latin typeface="Segoe Print" panose="02000600000000000000" pitchFamily="2" charset="0"/>
              </a:rPr>
              <a:t>Один одному </a:t>
            </a:r>
            <a:r>
              <a:rPr lang="ru-RU" sz="3000" b="1" dirty="0" err="1">
                <a:latin typeface="Segoe Print" panose="02000600000000000000" pitchFamily="2" charset="0"/>
              </a:rPr>
              <a:t>всміхніться</a:t>
            </a:r>
            <a:r>
              <a:rPr lang="ru-RU" sz="3000" b="1" dirty="0">
                <a:latin typeface="Segoe Print" panose="02000600000000000000" pitchFamily="2" charset="0"/>
              </a:rPr>
              <a:t>,</a:t>
            </a:r>
          </a:p>
          <a:p>
            <a:pPr marL="0" indent="0" algn="ctr">
              <a:buNone/>
            </a:pPr>
            <a:r>
              <a:rPr lang="ru-RU" sz="3000" b="1" dirty="0" err="1">
                <a:latin typeface="Segoe Print" panose="02000600000000000000" pitchFamily="2" charset="0"/>
              </a:rPr>
              <a:t>Лиш</a:t>
            </a:r>
            <a:r>
              <a:rPr lang="ru-RU" sz="3000" b="1" dirty="0"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latin typeface="Segoe Print" panose="02000600000000000000" pitchFamily="2" charset="0"/>
              </a:rPr>
              <a:t>голівками</a:t>
            </a:r>
            <a:r>
              <a:rPr lang="ru-RU" sz="3000" b="1" dirty="0"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latin typeface="Segoe Print" panose="02000600000000000000" pitchFamily="2" charset="0"/>
              </a:rPr>
              <a:t>торкніться</a:t>
            </a:r>
            <a:endParaRPr lang="ru-RU" sz="3000" b="1" dirty="0">
              <a:latin typeface="Segoe Print" panose="02000600000000000000" pitchFamily="2" charset="0"/>
            </a:endParaRPr>
          </a:p>
          <a:p>
            <a:pPr marL="0" indent="0" algn="ctr">
              <a:buNone/>
            </a:pPr>
            <a:r>
              <a:rPr lang="ru-RU" sz="3000" b="1" dirty="0">
                <a:latin typeface="Segoe Print" panose="02000600000000000000" pitchFamily="2" charset="0"/>
              </a:rPr>
              <a:t>Та за руки </a:t>
            </a:r>
            <a:r>
              <a:rPr lang="ru-RU" sz="3000" b="1" dirty="0" err="1">
                <a:latin typeface="Segoe Print" panose="02000600000000000000" pitchFamily="2" charset="0"/>
              </a:rPr>
              <a:t>ви</a:t>
            </a:r>
            <a:r>
              <a:rPr lang="ru-RU" sz="3000" b="1" dirty="0"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latin typeface="Segoe Print" panose="02000600000000000000" pitchFamily="2" charset="0"/>
              </a:rPr>
              <a:t>візьміться</a:t>
            </a:r>
            <a:r>
              <a:rPr lang="ru-RU" sz="3000" b="1" dirty="0">
                <a:latin typeface="Segoe Print" panose="02000600000000000000" pitchFamily="2" charset="0"/>
              </a:rPr>
              <a:t>.</a:t>
            </a:r>
          </a:p>
          <a:p>
            <a:pPr marL="0" indent="0" algn="ctr">
              <a:buNone/>
            </a:pPr>
            <a:r>
              <a:rPr lang="ru-RU" sz="3000" b="1" dirty="0" err="1">
                <a:latin typeface="Segoe Print" panose="02000600000000000000" pitchFamily="2" charset="0"/>
              </a:rPr>
              <a:t>Подивіться</a:t>
            </a:r>
            <a:r>
              <a:rPr lang="ru-RU" sz="3000" b="1" dirty="0">
                <a:latin typeface="Segoe Print" panose="02000600000000000000" pitchFamily="2" charset="0"/>
              </a:rPr>
              <a:t>, </a:t>
            </a:r>
            <a:r>
              <a:rPr lang="ru-RU" sz="3000" b="1" dirty="0" err="1">
                <a:latin typeface="Segoe Print" panose="02000600000000000000" pitchFamily="2" charset="0"/>
              </a:rPr>
              <a:t>мов</a:t>
            </a:r>
            <a:r>
              <a:rPr lang="ru-RU" sz="3000" b="1" dirty="0">
                <a:latin typeface="Segoe Print" panose="02000600000000000000" pitchFamily="2" charset="0"/>
              </a:rPr>
              <a:t> жива,</a:t>
            </a:r>
          </a:p>
          <a:p>
            <a:pPr marL="0" indent="0" algn="ctr">
              <a:buNone/>
            </a:pPr>
            <a:r>
              <a:rPr lang="ru-RU" sz="3000" b="1" dirty="0">
                <a:latin typeface="Segoe Print" panose="02000600000000000000" pitchFamily="2" charset="0"/>
              </a:rPr>
              <a:t>Перед нами буква А!</a:t>
            </a:r>
          </a:p>
          <a:p>
            <a:pPr algn="ctr"/>
            <a:endParaRPr lang="uk-UA" sz="3200" dirty="0"/>
          </a:p>
        </p:txBody>
      </p:sp>
      <p:pic>
        <p:nvPicPr>
          <p:cNvPr id="13314" name="Picture 2" descr="C:\Users\Public\Documents\Школа\1 клас 2016 2017 рік\фото\фото 1 клас 2017-03-02\03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28" r="8703"/>
          <a:stretch/>
        </p:blipFill>
        <p:spPr bwMode="auto">
          <a:xfrm>
            <a:off x="899592" y="1268760"/>
            <a:ext cx="2880320" cy="5041963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24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908720"/>
          </a:xfrm>
        </p:spPr>
        <p:txBody>
          <a:bodyPr>
            <a:noAutofit/>
          </a:bodyPr>
          <a:lstStyle/>
          <a:p>
            <a:r>
              <a:rPr lang="uk-UA" sz="5400" b="1" dirty="0">
                <a:solidFill>
                  <a:srgbClr val="333300"/>
                </a:solidFill>
                <a:latin typeface="Segoe Print" panose="02000600000000000000" pitchFamily="2" charset="0"/>
              </a:rPr>
              <a:t>Що таке ейдетика?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016" y="116632"/>
            <a:ext cx="8964488" cy="6624736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uk-UA" sz="5500" b="1" dirty="0" smtClean="0">
              <a:latin typeface="Segoe Print" panose="02000600000000000000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uk-UA" sz="6000" b="1" dirty="0" smtClean="0">
                <a:latin typeface="Segoe Print" panose="02000600000000000000" pitchFamily="2" charset="0"/>
              </a:rPr>
              <a:t>Ейдетизм </a:t>
            </a:r>
            <a:r>
              <a:rPr lang="uk-UA" sz="5500" b="1" dirty="0" smtClean="0">
                <a:latin typeface="Segoe Print" panose="02000600000000000000" pitchFamily="2" charset="0"/>
              </a:rPr>
              <a:t> (</a:t>
            </a:r>
            <a:r>
              <a:rPr lang="uk-UA" sz="5500" b="1" dirty="0">
                <a:latin typeface="Segoe Print" panose="02000600000000000000" pitchFamily="2" charset="0"/>
              </a:rPr>
              <a:t>від грецького «</a:t>
            </a:r>
            <a:r>
              <a:rPr lang="uk-UA" sz="5500" b="1" dirty="0" err="1">
                <a:latin typeface="Segoe Print" panose="02000600000000000000" pitchFamily="2" charset="0"/>
              </a:rPr>
              <a:t>ейдос</a:t>
            </a:r>
            <a:r>
              <a:rPr lang="uk-UA" sz="5500" b="1" dirty="0">
                <a:latin typeface="Segoe Print" panose="02000600000000000000" pitchFamily="2" charset="0"/>
              </a:rPr>
              <a:t>» - </a:t>
            </a:r>
            <a:r>
              <a:rPr lang="uk-UA" sz="6000" b="1" dirty="0">
                <a:latin typeface="Segoe Print" panose="02000600000000000000" pitchFamily="2" charset="0"/>
              </a:rPr>
              <a:t>образ</a:t>
            </a:r>
            <a:r>
              <a:rPr lang="uk-UA" sz="5500" b="1" dirty="0">
                <a:latin typeface="Segoe Print" panose="02000600000000000000" pitchFamily="2" charset="0"/>
              </a:rPr>
              <a:t>) –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uk-UA" sz="5500" b="1" dirty="0">
                <a:latin typeface="Segoe Print" panose="02000600000000000000" pitchFamily="2" charset="0"/>
              </a:rPr>
              <a:t>психічне явище, сутність якого полягає у здатності відтворювати яскравий наочний образ через тривалий час.  </a:t>
            </a:r>
          </a:p>
          <a:p>
            <a:pPr algn="ctr">
              <a:lnSpc>
                <a:spcPct val="120000"/>
              </a:lnSpc>
            </a:pPr>
            <a:r>
              <a:rPr lang="uk-UA" sz="6000" b="1" dirty="0" smtClean="0">
                <a:latin typeface="Segoe Print" panose="02000600000000000000" pitchFamily="2" charset="0"/>
              </a:rPr>
              <a:t>Характерною є </a:t>
            </a:r>
            <a:r>
              <a:rPr lang="uk-UA" sz="6000" b="1" dirty="0">
                <a:latin typeface="Segoe Print" panose="02000600000000000000" pitchFamily="2" charset="0"/>
              </a:rPr>
              <a:t>емоційна забарвленість образів. </a:t>
            </a:r>
          </a:p>
          <a:p>
            <a:pPr algn="ctr">
              <a:lnSpc>
                <a:spcPct val="120000"/>
              </a:lnSpc>
            </a:pPr>
            <a:r>
              <a:rPr lang="uk-UA" sz="5500" b="1" dirty="0">
                <a:solidFill>
                  <a:srgbClr val="000066"/>
                </a:solidFill>
                <a:latin typeface="Segoe Print" panose="02000600000000000000" pitchFamily="2" charset="0"/>
              </a:rPr>
              <a:t>Відомий факт: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uk-UA" sz="6000" b="1" dirty="0">
                <a:solidFill>
                  <a:srgbClr val="000066"/>
                </a:solidFill>
                <a:latin typeface="Segoe Print" panose="02000600000000000000" pitchFamily="2" charset="0"/>
              </a:rPr>
              <a:t>інформація, приправлена позитивними емоціями, сприймається вдвічі швидше і тримається у пам’яті набагато довше! </a:t>
            </a:r>
          </a:p>
          <a:p>
            <a:pPr algn="ctr">
              <a:lnSpc>
                <a:spcPct val="120000"/>
              </a:lnSpc>
            </a:pPr>
            <a:r>
              <a:rPr lang="uk-UA" sz="6000" b="1" dirty="0">
                <a:solidFill>
                  <a:srgbClr val="000066"/>
                </a:solidFill>
                <a:latin typeface="Segoe Print" panose="02000600000000000000" pitchFamily="2" charset="0"/>
              </a:rPr>
              <a:t>Доведено, що </a:t>
            </a:r>
            <a:r>
              <a:rPr lang="uk-UA" sz="6000" b="1" dirty="0" err="1">
                <a:solidFill>
                  <a:srgbClr val="000066"/>
                </a:solidFill>
                <a:latin typeface="Segoe Print" panose="02000600000000000000" pitchFamily="2" charset="0"/>
              </a:rPr>
              <a:t>емоційно</a:t>
            </a:r>
            <a:r>
              <a:rPr lang="uk-UA" sz="6000" b="1" dirty="0">
                <a:solidFill>
                  <a:srgbClr val="000066"/>
                </a:solidFill>
                <a:latin typeface="Segoe Print" panose="02000600000000000000" pitchFamily="2" charset="0"/>
              </a:rPr>
              <a:t> негативна інформація блокується підсвідомістю і пам’ять намагається до неї не повертатися. </a:t>
            </a:r>
          </a:p>
          <a:p>
            <a:pPr algn="ctr">
              <a:lnSpc>
                <a:spcPct val="120000"/>
              </a:lnSpc>
            </a:pPr>
            <a:r>
              <a:rPr lang="uk-UA" sz="6000" b="1" dirty="0">
                <a:solidFill>
                  <a:srgbClr val="993300"/>
                </a:solidFill>
                <a:latin typeface="Segoe Print" panose="02000600000000000000" pitchFamily="2" charset="0"/>
              </a:rPr>
              <a:t>З позитивною – все </a:t>
            </a:r>
            <a:r>
              <a:rPr lang="uk-UA" sz="6000" b="1" dirty="0" smtClean="0">
                <a:solidFill>
                  <a:srgbClr val="993300"/>
                </a:solidFill>
                <a:latin typeface="Segoe Print" panose="02000600000000000000" pitchFamily="2" charset="0"/>
              </a:rPr>
              <a:t>навпаки.</a:t>
            </a:r>
          </a:p>
          <a:p>
            <a:pPr algn="ctr">
              <a:lnSpc>
                <a:spcPct val="120000"/>
              </a:lnSpc>
            </a:pPr>
            <a:r>
              <a:rPr lang="ru-RU" sz="8000" b="1" dirty="0" err="1" smtClean="0">
                <a:ln>
                  <a:solidFill>
                    <a:srgbClr val="000066"/>
                  </a:solidFill>
                </a:ln>
                <a:solidFill>
                  <a:srgbClr val="996633"/>
                </a:solidFill>
                <a:latin typeface="Segoe Print" panose="02000600000000000000" pitchFamily="2" charset="0"/>
              </a:rPr>
              <a:t>Уява</a:t>
            </a:r>
            <a:r>
              <a:rPr lang="ru-RU" sz="8000" b="1" dirty="0" smtClean="0">
                <a:ln>
                  <a:solidFill>
                    <a:srgbClr val="000066"/>
                  </a:solidFill>
                </a:ln>
                <a:solidFill>
                  <a:srgbClr val="996633"/>
                </a:solidFill>
                <a:latin typeface="Segoe Print" panose="02000600000000000000" pitchFamily="2" charset="0"/>
              </a:rPr>
              <a:t> </a:t>
            </a:r>
            <a:r>
              <a:rPr lang="ru-RU" sz="8000" b="1" dirty="0">
                <a:ln>
                  <a:solidFill>
                    <a:srgbClr val="000066"/>
                  </a:solidFill>
                </a:ln>
                <a:solidFill>
                  <a:srgbClr val="996633"/>
                </a:solidFill>
                <a:latin typeface="Segoe Print" panose="02000600000000000000" pitchFamily="2" charset="0"/>
              </a:rPr>
              <a:t>+ </a:t>
            </a:r>
            <a:r>
              <a:rPr lang="ru-RU" sz="8000" b="1" dirty="0" err="1">
                <a:ln>
                  <a:solidFill>
                    <a:srgbClr val="000066"/>
                  </a:solidFill>
                </a:ln>
                <a:solidFill>
                  <a:srgbClr val="996633"/>
                </a:solidFill>
                <a:latin typeface="Segoe Print" panose="02000600000000000000" pitchFamily="2" charset="0"/>
              </a:rPr>
              <a:t>позитивні</a:t>
            </a:r>
            <a:r>
              <a:rPr lang="ru-RU" sz="8000" b="1" dirty="0">
                <a:ln>
                  <a:solidFill>
                    <a:srgbClr val="000066"/>
                  </a:solidFill>
                </a:ln>
                <a:solidFill>
                  <a:srgbClr val="996633"/>
                </a:solidFill>
                <a:latin typeface="Segoe Print" panose="02000600000000000000" pitchFamily="2" charset="0"/>
              </a:rPr>
              <a:t> </a:t>
            </a:r>
            <a:r>
              <a:rPr lang="ru-RU" sz="8000" b="1" dirty="0" err="1">
                <a:ln>
                  <a:solidFill>
                    <a:srgbClr val="000066"/>
                  </a:solidFill>
                </a:ln>
                <a:solidFill>
                  <a:srgbClr val="996633"/>
                </a:solidFill>
                <a:latin typeface="Segoe Print" panose="02000600000000000000" pitchFamily="2" charset="0"/>
              </a:rPr>
              <a:t>емоції</a:t>
            </a:r>
            <a:r>
              <a:rPr lang="ru-RU" sz="8000" b="1" dirty="0">
                <a:ln>
                  <a:solidFill>
                    <a:srgbClr val="000066"/>
                  </a:solidFill>
                </a:ln>
                <a:solidFill>
                  <a:srgbClr val="996633"/>
                </a:solidFill>
                <a:latin typeface="Segoe Print" panose="02000600000000000000" pitchFamily="2" charset="0"/>
              </a:rPr>
              <a:t> = </a:t>
            </a:r>
            <a:endParaRPr lang="ru-RU" sz="8000" b="1" dirty="0" smtClean="0">
              <a:ln>
                <a:solidFill>
                  <a:srgbClr val="000066"/>
                </a:solidFill>
              </a:ln>
              <a:solidFill>
                <a:srgbClr val="996633"/>
              </a:solidFill>
              <a:latin typeface="Segoe Print" panose="02000600000000000000" pitchFamily="2" charset="0"/>
            </a:endParaRPr>
          </a:p>
          <a:p>
            <a:pPr marL="1257300" lvl="3" indent="0" algn="ctr">
              <a:buNone/>
            </a:pPr>
            <a:r>
              <a:rPr lang="ru-RU" sz="8000" b="1" dirty="0" smtClean="0">
                <a:ln>
                  <a:solidFill>
                    <a:srgbClr val="000066"/>
                  </a:solidFill>
                </a:ln>
                <a:solidFill>
                  <a:srgbClr val="996633"/>
                </a:solidFill>
                <a:latin typeface="Segoe Print" panose="02000600000000000000" pitchFamily="2" charset="0"/>
              </a:rPr>
              <a:t>секрет </a:t>
            </a:r>
            <a:r>
              <a:rPr lang="ru-RU" sz="8000" b="1" dirty="0" err="1">
                <a:ln>
                  <a:solidFill>
                    <a:srgbClr val="000066"/>
                  </a:solidFill>
                </a:ln>
                <a:solidFill>
                  <a:srgbClr val="996633"/>
                </a:solidFill>
                <a:latin typeface="Segoe Print" panose="02000600000000000000" pitchFamily="2" charset="0"/>
              </a:rPr>
              <a:t>успішного</a:t>
            </a:r>
            <a:r>
              <a:rPr lang="ru-RU" sz="8000" b="1" dirty="0">
                <a:ln>
                  <a:solidFill>
                    <a:srgbClr val="000066"/>
                  </a:solidFill>
                </a:ln>
                <a:solidFill>
                  <a:srgbClr val="996633"/>
                </a:solidFill>
                <a:latin typeface="Segoe Print" panose="02000600000000000000" pitchFamily="2" charset="0"/>
              </a:rPr>
              <a:t> </a:t>
            </a:r>
            <a:r>
              <a:rPr lang="ru-RU" sz="8000" b="1" dirty="0" err="1" smtClean="0">
                <a:ln>
                  <a:solidFill>
                    <a:srgbClr val="000066"/>
                  </a:solidFill>
                </a:ln>
                <a:solidFill>
                  <a:srgbClr val="996633"/>
                </a:solidFill>
                <a:latin typeface="Segoe Print" panose="02000600000000000000" pitchFamily="2" charset="0"/>
              </a:rPr>
              <a:t>навчання</a:t>
            </a:r>
            <a:endParaRPr lang="ru-RU" sz="8000" b="1" dirty="0" smtClean="0">
              <a:ln>
                <a:solidFill>
                  <a:srgbClr val="000066"/>
                </a:solidFill>
              </a:ln>
              <a:solidFill>
                <a:srgbClr val="996633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85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706090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rgbClr val="002060"/>
                </a:solidFill>
                <a:latin typeface="Segoe Print" panose="02000600000000000000" pitchFamily="2" charset="0"/>
              </a:rPr>
              <a:t>Прийом </a:t>
            </a:r>
            <a:r>
              <a:rPr lang="uk-UA" sz="3600" b="1" dirty="0" smtClean="0">
                <a:solidFill>
                  <a:srgbClr val="002060"/>
                </a:solidFill>
                <a:latin typeface="Segoe Print" panose="02000600000000000000" pitchFamily="2" charset="0"/>
                <a:hlinkClick r:id="rId2" action="ppaction://hlinkpres?slideindex=1&amp;slidetitle="/>
              </a:rPr>
              <a:t>«Тлумачення»</a:t>
            </a:r>
            <a:endParaRPr lang="uk-UA" sz="40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935596" y="3140968"/>
            <a:ext cx="7272808" cy="504056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solidFill>
                  <a:srgbClr val="333300"/>
                </a:solidFill>
              </a:rPr>
              <a:t>(від </a:t>
            </a:r>
            <a:r>
              <a:rPr lang="uk-UA" sz="2800" dirty="0" err="1" smtClean="0">
                <a:solidFill>
                  <a:srgbClr val="333300"/>
                </a:solidFill>
              </a:rPr>
              <a:t>грец</a:t>
            </a:r>
            <a:r>
              <a:rPr lang="uk-UA" sz="2800" dirty="0" smtClean="0">
                <a:solidFill>
                  <a:srgbClr val="333300"/>
                </a:solidFill>
              </a:rPr>
              <a:t>. </a:t>
            </a:r>
            <a:r>
              <a:rPr lang="en-US" sz="2800" dirty="0" smtClean="0">
                <a:solidFill>
                  <a:srgbClr val="333300"/>
                </a:solidFill>
              </a:rPr>
              <a:t>etymon – </a:t>
            </a:r>
            <a:r>
              <a:rPr lang="uk-UA" sz="2800" dirty="0" smtClean="0">
                <a:solidFill>
                  <a:srgbClr val="333300"/>
                </a:solidFill>
              </a:rPr>
              <a:t>основне значення слова)</a:t>
            </a:r>
            <a:endParaRPr lang="uk-UA" sz="2800" dirty="0">
              <a:solidFill>
                <a:srgbClr val="33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5536" y="1124744"/>
            <a:ext cx="8424936" cy="16561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Д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ля </a:t>
            </a:r>
            <a:r>
              <a:rPr lang="uk-UA" sz="3200" b="1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посилення 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запам’ятовування слова чи </a:t>
            </a:r>
            <a:r>
              <a:rPr lang="uk-UA" sz="3200" b="1" dirty="0" err="1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терміна</a:t>
            </a:r>
            <a:r>
              <a:rPr lang="uk-UA" sz="3200" b="1" dirty="0" smtClean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 з'ясовується і роз'яснюється його лексичне або етимологічне значення.</a:t>
            </a:r>
            <a:endParaRPr lang="uk-UA" sz="3200" b="1" dirty="0">
              <a:solidFill>
                <a:schemeClr val="tx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6986" y="3645024"/>
            <a:ext cx="3050028" cy="2790691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90719"/>
            <a:ext cx="7632848" cy="5274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9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587" y="1932013"/>
            <a:ext cx="1444877" cy="437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73050"/>
            <a:ext cx="8280920" cy="707678"/>
          </a:xfrm>
        </p:spPr>
        <p:txBody>
          <a:bodyPr>
            <a:normAutofit/>
          </a:bodyPr>
          <a:lstStyle/>
          <a:p>
            <a:pPr algn="ctr"/>
            <a:r>
              <a:rPr lang="uk-UA" sz="3200" spc="300" dirty="0">
                <a:ln>
                  <a:solidFill>
                    <a:srgbClr val="000066"/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Секрети хорошої </a:t>
            </a:r>
            <a:r>
              <a:rPr lang="uk-UA" sz="3200" spc="300" dirty="0" err="1">
                <a:ln>
                  <a:solidFill>
                    <a:srgbClr val="000066"/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пам</a:t>
            </a:r>
            <a:r>
              <a:rPr lang="en-US" sz="3200" spc="300" dirty="0">
                <a:ln>
                  <a:solidFill>
                    <a:srgbClr val="000066"/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’</a:t>
            </a:r>
            <a:r>
              <a:rPr lang="uk-UA" sz="3200" spc="300" dirty="0">
                <a:ln>
                  <a:solidFill>
                    <a:srgbClr val="000066"/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яті</a:t>
            </a:r>
            <a:endParaRPr lang="uk-UA" sz="3200" spc="300" dirty="0">
              <a:ln>
                <a:solidFill>
                  <a:srgbClr val="000066"/>
                </a:solidFill>
              </a:ln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31540" y="908720"/>
            <a:ext cx="8388932" cy="5949280"/>
          </a:xfrm>
        </p:spPr>
        <p:txBody>
          <a:bodyPr>
            <a:noAutofit/>
          </a:bodyPr>
          <a:lstStyle/>
          <a:p>
            <a:pPr indent="176213" algn="just"/>
            <a:r>
              <a:rPr lang="uk-UA" sz="2400" b="1" i="1" dirty="0">
                <a:solidFill>
                  <a:srgbClr val="003300"/>
                </a:solidFill>
              </a:rPr>
              <a:t>Перші 5 - 7 років життя права півкуля, відповідальна за уяву, розвивається у людини швидше за ліву, відповідальну за логічне та аналітичне мислення. Ось чому уява та яскраві образи такі важливі для ваших дітей.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800" i="1" dirty="0" smtClean="0">
                <a:solidFill>
                  <a:srgbClr val="000066"/>
                </a:solidFill>
              </a:rPr>
              <a:t> </a:t>
            </a:r>
            <a:r>
              <a:rPr lang="uk-UA" sz="2800" b="1" i="1" dirty="0" smtClean="0">
                <a:solidFill>
                  <a:srgbClr val="000066"/>
                </a:solidFill>
              </a:rPr>
              <a:t>Не </a:t>
            </a:r>
            <a:r>
              <a:rPr lang="uk-UA" sz="2800" b="1" i="1" dirty="0">
                <a:solidFill>
                  <a:srgbClr val="000066"/>
                </a:solidFill>
              </a:rPr>
              <a:t>намагайтесь нічого </a:t>
            </a:r>
            <a:r>
              <a:rPr lang="uk-UA" sz="2800" b="1" i="1" dirty="0" err="1">
                <a:solidFill>
                  <a:srgbClr val="000066"/>
                </a:solidFill>
              </a:rPr>
              <a:t>запам</a:t>
            </a:r>
            <a:r>
              <a:rPr lang="en-US" sz="2800" b="1" i="1" dirty="0">
                <a:solidFill>
                  <a:srgbClr val="000066"/>
                </a:solidFill>
              </a:rPr>
              <a:t>’</a:t>
            </a:r>
            <a:r>
              <a:rPr lang="uk-UA" sz="2800" b="1" i="1" dirty="0" err="1">
                <a:solidFill>
                  <a:srgbClr val="000066"/>
                </a:solidFill>
              </a:rPr>
              <a:t>ятовувати</a:t>
            </a:r>
            <a:r>
              <a:rPr lang="uk-UA" sz="2800" b="1" i="1" dirty="0">
                <a:solidFill>
                  <a:srgbClr val="000066"/>
                </a:solidFill>
              </a:rPr>
              <a:t>!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800" b="1" i="1" dirty="0" smtClean="0">
                <a:solidFill>
                  <a:srgbClr val="000066"/>
                </a:solidFill>
              </a:rPr>
              <a:t> Усе</a:t>
            </a:r>
            <a:r>
              <a:rPr lang="uk-UA" sz="2800" b="1" i="1" dirty="0">
                <a:solidFill>
                  <a:srgbClr val="000066"/>
                </a:solidFill>
              </a:rPr>
              <a:t>, що хочете </a:t>
            </a:r>
            <a:r>
              <a:rPr lang="uk-UA" sz="2800" b="1" i="1" dirty="0" err="1">
                <a:solidFill>
                  <a:srgbClr val="000066"/>
                </a:solidFill>
              </a:rPr>
              <a:t>пам</a:t>
            </a:r>
            <a:r>
              <a:rPr lang="en-US" sz="2800" b="1" i="1" dirty="0">
                <a:solidFill>
                  <a:srgbClr val="000066"/>
                </a:solidFill>
              </a:rPr>
              <a:t>’</a:t>
            </a:r>
            <a:r>
              <a:rPr lang="uk-UA" sz="2800" b="1" i="1" dirty="0" err="1">
                <a:solidFill>
                  <a:srgbClr val="000066"/>
                </a:solidFill>
              </a:rPr>
              <a:t>ятати</a:t>
            </a:r>
            <a:r>
              <a:rPr lang="uk-UA" sz="2800" b="1" i="1" dirty="0">
                <a:solidFill>
                  <a:srgbClr val="000066"/>
                </a:solidFill>
              </a:rPr>
              <a:t>, уявляйте.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800" b="1" i="1" dirty="0" smtClean="0">
                <a:solidFill>
                  <a:srgbClr val="000066"/>
                </a:solidFill>
              </a:rPr>
              <a:t> Не </a:t>
            </a:r>
            <a:r>
              <a:rPr lang="uk-UA" sz="2800" b="1" i="1" dirty="0">
                <a:solidFill>
                  <a:srgbClr val="000066"/>
                </a:solidFill>
              </a:rPr>
              <a:t>думайте словами – думайте образами.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800" b="1" i="1" dirty="0" smtClean="0">
                <a:solidFill>
                  <a:srgbClr val="000066"/>
                </a:solidFill>
              </a:rPr>
              <a:t> Не </a:t>
            </a:r>
            <a:r>
              <a:rPr lang="uk-UA" sz="2800" b="1" i="1" dirty="0">
                <a:solidFill>
                  <a:srgbClr val="000066"/>
                </a:solidFill>
              </a:rPr>
              <a:t>заучуйте вірш куплетами.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800" b="1" i="1" dirty="0" smtClean="0">
                <a:solidFill>
                  <a:srgbClr val="000066"/>
                </a:solidFill>
              </a:rPr>
              <a:t> Не </a:t>
            </a:r>
            <a:r>
              <a:rPr lang="uk-UA" sz="2800" b="1" i="1" dirty="0">
                <a:solidFill>
                  <a:srgbClr val="000066"/>
                </a:solidFill>
              </a:rPr>
              <a:t>повторюйте більше 4 разів поспіль.</a:t>
            </a:r>
          </a:p>
          <a:p>
            <a:pPr lvl="3" algn="just">
              <a:buFont typeface="Wingdings" pitchFamily="2" charset="2"/>
              <a:buChar char="ü"/>
            </a:pPr>
            <a:r>
              <a:rPr lang="uk-UA" sz="2300" b="1" i="1" dirty="0" smtClean="0">
                <a:solidFill>
                  <a:srgbClr val="000066"/>
                </a:solidFill>
              </a:rPr>
              <a:t> </a:t>
            </a:r>
            <a:r>
              <a:rPr lang="uk-UA" sz="2800" b="1" i="1" dirty="0" smtClean="0">
                <a:solidFill>
                  <a:srgbClr val="000066"/>
                </a:solidFill>
              </a:rPr>
              <a:t>Не </a:t>
            </a:r>
            <a:r>
              <a:rPr lang="uk-UA" sz="2800" b="1" i="1" dirty="0">
                <a:solidFill>
                  <a:srgbClr val="000066"/>
                </a:solidFill>
              </a:rPr>
              <a:t>бійтеся забути, якщо уявили.</a:t>
            </a:r>
          </a:p>
          <a:p>
            <a:pPr lvl="4" algn="just">
              <a:buFont typeface="Wingdings" pitchFamily="2" charset="2"/>
              <a:buChar char="ü"/>
            </a:pPr>
            <a:r>
              <a:rPr lang="uk-UA" sz="2300" b="1" i="1" dirty="0" smtClean="0">
                <a:solidFill>
                  <a:srgbClr val="000066"/>
                </a:solidFill>
              </a:rPr>
              <a:t> </a:t>
            </a:r>
            <a:r>
              <a:rPr lang="uk-UA" sz="2800" b="1" i="1" dirty="0" smtClean="0">
                <a:solidFill>
                  <a:srgbClr val="000066"/>
                </a:solidFill>
              </a:rPr>
              <a:t>Грайте </a:t>
            </a:r>
            <a:r>
              <a:rPr lang="uk-UA" sz="2800" b="1" i="1" dirty="0">
                <a:solidFill>
                  <a:srgbClr val="000066"/>
                </a:solidFill>
              </a:rPr>
              <a:t>в </a:t>
            </a:r>
            <a:r>
              <a:rPr lang="uk-UA" sz="2800" b="1" i="1" dirty="0" smtClean="0">
                <a:solidFill>
                  <a:srgbClr val="000066"/>
                </a:solidFill>
              </a:rPr>
              <a:t>шахи, кубик </a:t>
            </a:r>
            <a:r>
              <a:rPr lang="uk-UA" sz="2800" b="1" i="1" dirty="0" err="1" smtClean="0">
                <a:solidFill>
                  <a:srgbClr val="000066"/>
                </a:solidFill>
              </a:rPr>
              <a:t>Рубика</a:t>
            </a:r>
            <a:r>
              <a:rPr lang="uk-UA" sz="2800" b="1" i="1" dirty="0" smtClean="0">
                <a:solidFill>
                  <a:srgbClr val="000066"/>
                </a:solidFill>
              </a:rPr>
              <a:t>. </a:t>
            </a:r>
            <a:endParaRPr lang="en-US" sz="2800" b="1" i="1" dirty="0">
              <a:solidFill>
                <a:srgbClr val="000066"/>
              </a:solidFill>
            </a:endParaRPr>
          </a:p>
          <a:p>
            <a:pPr lvl="5" algn="just">
              <a:buFont typeface="Wingdings" pitchFamily="2" charset="2"/>
              <a:buChar char="ü"/>
            </a:pPr>
            <a:r>
              <a:rPr lang="uk-UA" sz="2800" b="1" i="1" dirty="0" smtClean="0">
                <a:solidFill>
                  <a:srgbClr val="000066"/>
                </a:solidFill>
              </a:rPr>
              <a:t> </a:t>
            </a:r>
            <a:r>
              <a:rPr lang="uk-UA" sz="2800" b="1" i="1" dirty="0">
                <a:solidFill>
                  <a:srgbClr val="000066"/>
                </a:solidFill>
              </a:rPr>
              <a:t> </a:t>
            </a:r>
            <a:r>
              <a:rPr lang="uk-UA" sz="2800" b="1" i="1" dirty="0" smtClean="0">
                <a:solidFill>
                  <a:srgbClr val="000066"/>
                </a:solidFill>
              </a:rPr>
              <a:t>Фантазуйте!</a:t>
            </a:r>
            <a:endParaRPr lang="uk-UA" sz="2800" b="1" i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7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400"/>
                            </p:stCondLst>
                            <p:childTnLst>
                              <p:par>
                                <p:cTn id="3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00"/>
                            </p:stCondLst>
                            <p:childTnLst>
                              <p:par>
                                <p:cTn id="4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400"/>
                            </p:stCondLst>
                            <p:childTnLst>
                              <p:par>
                                <p:cTn id="4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400"/>
                            </p:stCondLst>
                            <p:childTnLst>
                              <p:par>
                                <p:cTn id="5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800"/>
                            </p:stCondLst>
                            <p:childTnLst>
                              <p:par>
                                <p:cTn id="6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12776"/>
            <a:ext cx="8640960" cy="3672408"/>
          </a:xfrm>
        </p:spPr>
        <p:txBody>
          <a:bodyPr>
            <a:noAutofit/>
          </a:bodyPr>
          <a:lstStyle/>
          <a:p>
            <a:r>
              <a:rPr lang="ru-RU" sz="4800" b="1" dirty="0" err="1" smtClean="0">
                <a:solidFill>
                  <a:srgbClr val="003300"/>
                </a:solidFill>
                <a:latin typeface="Segoe Print" panose="02000600000000000000" pitchFamily="2" charset="0"/>
              </a:rPr>
              <a:t>Головним</a:t>
            </a:r>
            <a:r>
              <a:rPr lang="ru-RU" sz="48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 </a:t>
            </a:r>
            <a:r>
              <a:rPr lang="ru-RU" sz="4800" b="1" dirty="0" err="1" smtClean="0">
                <a:solidFill>
                  <a:srgbClr val="003300"/>
                </a:solidFill>
                <a:latin typeface="Segoe Print" panose="02000600000000000000" pitchFamily="2" charset="0"/>
              </a:rPr>
              <a:t>інструментом</a:t>
            </a:r>
            <a:r>
              <a:rPr lang="ru-RU" sz="48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 </a:t>
            </a:r>
            <a:r>
              <a:rPr lang="ru-RU" sz="4800" b="1" dirty="0" err="1">
                <a:solidFill>
                  <a:srgbClr val="003300"/>
                </a:solidFill>
                <a:latin typeface="Segoe Print" panose="02000600000000000000" pitchFamily="2" charset="0"/>
              </a:rPr>
              <a:t>ейдетики</a:t>
            </a:r>
            <a:r>
              <a:rPr lang="ru-RU" sz="4800" b="1" dirty="0">
                <a:solidFill>
                  <a:srgbClr val="003300"/>
                </a:solidFill>
                <a:latin typeface="Segoe Print" panose="02000600000000000000" pitchFamily="2" charset="0"/>
              </a:rPr>
              <a:t> є робота з </a:t>
            </a:r>
            <a:r>
              <a:rPr lang="ru-RU" sz="5400" b="1" dirty="0" err="1">
                <a:solidFill>
                  <a:srgbClr val="003300"/>
                </a:solidFill>
                <a:latin typeface="Segoe Print" panose="02000600000000000000" pitchFamily="2" charset="0"/>
              </a:rPr>
              <a:t>асоціаціями</a:t>
            </a:r>
            <a:r>
              <a:rPr lang="ru-RU" sz="5400" b="1" dirty="0">
                <a:solidFill>
                  <a:srgbClr val="003300"/>
                </a:solidFill>
                <a:latin typeface="Segoe Print" panose="02000600000000000000" pitchFamily="2" charset="0"/>
              </a:rPr>
              <a:t>.</a:t>
            </a:r>
            <a:endParaRPr lang="uk-UA" sz="5400" b="1" dirty="0">
              <a:solidFill>
                <a:srgbClr val="00330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8532440" cy="6264696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uk-UA" sz="7000" b="1" dirty="0">
                <a:solidFill>
                  <a:srgbClr val="000066"/>
                </a:solidFill>
                <a:latin typeface="Segoe Print" panose="02000600000000000000" pitchFamily="2" charset="0"/>
              </a:rPr>
              <a:t>Асоціація </a:t>
            </a:r>
            <a:r>
              <a:rPr lang="uk-UA" sz="6000" b="1" dirty="0">
                <a:solidFill>
                  <a:srgbClr val="000066"/>
                </a:solidFill>
                <a:latin typeface="Segoe Print" panose="02000600000000000000" pitchFamily="2" charset="0"/>
              </a:rPr>
              <a:t>(лат. </a:t>
            </a:r>
            <a:r>
              <a:rPr lang="en-US" sz="6000" b="1" dirty="0" err="1">
                <a:solidFill>
                  <a:srgbClr val="000066"/>
                </a:solidFill>
                <a:latin typeface="Segoe Print" panose="02000600000000000000" pitchFamily="2" charset="0"/>
              </a:rPr>
              <a:t>associo</a:t>
            </a:r>
            <a:r>
              <a:rPr lang="en-US" sz="6000" b="1" dirty="0">
                <a:solidFill>
                  <a:srgbClr val="000066"/>
                </a:solidFill>
                <a:latin typeface="Segoe Print" panose="02000600000000000000" pitchFamily="2" charset="0"/>
              </a:rPr>
              <a:t> — </a:t>
            </a:r>
            <a:r>
              <a:rPr lang="uk-UA" sz="6000" b="1" dirty="0">
                <a:solidFill>
                  <a:srgbClr val="000066"/>
                </a:solidFill>
                <a:latin typeface="Segoe Print" panose="02000600000000000000" pitchFamily="2" charset="0"/>
              </a:rPr>
              <a:t>з’єдную, зв’язую) — поняття, що виникає при згадуванні іншого</a:t>
            </a:r>
            <a:r>
              <a:rPr lang="uk-UA" sz="6000" b="1" dirty="0" smtClean="0">
                <a:solidFill>
                  <a:srgbClr val="000066"/>
                </a:solidFill>
                <a:latin typeface="Segoe Print" panose="02000600000000000000" pitchFamily="2" charset="0"/>
              </a:rPr>
              <a:t>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uk-UA" sz="5500" b="1" dirty="0">
                <a:latin typeface="Segoe Print" panose="02000600000000000000" pitchFamily="2" charset="0"/>
              </a:rPr>
              <a:t>Робота з дітьми будується на основі: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z="5500" b="1" dirty="0" smtClean="0">
                <a:latin typeface="Segoe Print" panose="02000600000000000000" pitchFamily="2" charset="0"/>
              </a:rPr>
              <a:t>• вільних </a:t>
            </a:r>
            <a:r>
              <a:rPr lang="uk-UA" sz="5500" b="1" dirty="0">
                <a:latin typeface="Segoe Print" panose="02000600000000000000" pitchFamily="2" charset="0"/>
              </a:rPr>
              <a:t>асоціацій, пов`язаних з предметними образами;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z="5500" b="1" dirty="0" smtClean="0">
                <a:latin typeface="Segoe Print" panose="02000600000000000000" pitchFamily="2" charset="0"/>
              </a:rPr>
              <a:t>•  </a:t>
            </a:r>
            <a:r>
              <a:rPr lang="ru-RU" sz="5500" b="1" dirty="0" err="1" smtClean="0">
                <a:latin typeface="Segoe Print" panose="02000600000000000000" pitchFamily="2" charset="0"/>
              </a:rPr>
              <a:t>асоціацій</a:t>
            </a:r>
            <a:r>
              <a:rPr lang="ru-RU" sz="5500" b="1" dirty="0">
                <a:latin typeface="Segoe Print" panose="02000600000000000000" pitchFamily="2" charset="0"/>
              </a:rPr>
              <a:t>, </a:t>
            </a:r>
            <a:r>
              <a:rPr lang="ru-RU" sz="5500" b="1" dirty="0" err="1">
                <a:latin typeface="Segoe Print" panose="02000600000000000000" pitchFamily="2" charset="0"/>
              </a:rPr>
              <a:t>пов`язаних</a:t>
            </a:r>
            <a:r>
              <a:rPr lang="ru-RU" sz="5500" b="1" dirty="0">
                <a:latin typeface="Segoe Print" panose="02000600000000000000" pitchFamily="2" charset="0"/>
              </a:rPr>
              <a:t> з </a:t>
            </a:r>
            <a:r>
              <a:rPr lang="ru-RU" sz="5500" b="1" dirty="0" err="1">
                <a:latin typeface="Segoe Print" panose="02000600000000000000" pitchFamily="2" charset="0"/>
              </a:rPr>
              <a:t>геометричними</a:t>
            </a:r>
            <a:r>
              <a:rPr lang="ru-RU" sz="5500" b="1" dirty="0">
                <a:latin typeface="Segoe Print" panose="02000600000000000000" pitchFamily="2" charset="0"/>
              </a:rPr>
              <a:t> </a:t>
            </a:r>
            <a:r>
              <a:rPr lang="ru-RU" sz="5500" b="1" dirty="0" smtClean="0">
                <a:latin typeface="Segoe Print" panose="02000600000000000000" pitchFamily="2" charset="0"/>
              </a:rPr>
              <a:t>формами;</a:t>
            </a:r>
          </a:p>
          <a:p>
            <a:pPr>
              <a:lnSpc>
                <a:spcPct val="120000"/>
              </a:lnSpc>
            </a:pPr>
            <a:r>
              <a:rPr lang="uk-UA" sz="5500" b="1" dirty="0" smtClean="0">
                <a:latin typeface="Segoe Print" panose="02000600000000000000" pitchFamily="2" charset="0"/>
              </a:rPr>
              <a:t> колірних </a:t>
            </a:r>
            <a:r>
              <a:rPr lang="uk-UA" sz="5500" b="1" dirty="0">
                <a:latin typeface="Segoe Print" panose="02000600000000000000" pitchFamily="2" charset="0"/>
              </a:rPr>
              <a:t>асоціацій;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z="5500" b="1" dirty="0" smtClean="0">
                <a:latin typeface="Segoe Print" panose="02000600000000000000" pitchFamily="2" charset="0"/>
              </a:rPr>
              <a:t>•     тактильних </a:t>
            </a:r>
            <a:r>
              <a:rPr lang="uk-UA" sz="5500" b="1" dirty="0">
                <a:latin typeface="Segoe Print" panose="02000600000000000000" pitchFamily="2" charset="0"/>
              </a:rPr>
              <a:t>асоціацій;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z="5500" b="1" dirty="0" smtClean="0">
                <a:latin typeface="Segoe Print" panose="02000600000000000000" pitchFamily="2" charset="0"/>
              </a:rPr>
              <a:t>•       предметних </a:t>
            </a:r>
            <a:r>
              <a:rPr lang="uk-UA" sz="5500" b="1" dirty="0">
                <a:latin typeface="Segoe Print" panose="02000600000000000000" pitchFamily="2" charset="0"/>
              </a:rPr>
              <a:t>асоціацій;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z="5500" b="1" dirty="0" smtClean="0">
                <a:latin typeface="Segoe Print" panose="02000600000000000000" pitchFamily="2" charset="0"/>
              </a:rPr>
              <a:t>•         асоціацій</a:t>
            </a:r>
            <a:r>
              <a:rPr lang="uk-UA" sz="5500" b="1" dirty="0">
                <a:latin typeface="Segoe Print" panose="02000600000000000000" pitchFamily="2" charset="0"/>
              </a:rPr>
              <a:t>, викликаних </a:t>
            </a:r>
            <a:r>
              <a:rPr lang="uk-UA" sz="5500" b="1" dirty="0" err="1">
                <a:latin typeface="Segoe Print" panose="02000600000000000000" pitchFamily="2" charset="0"/>
              </a:rPr>
              <a:t>друдлами</a:t>
            </a:r>
            <a:r>
              <a:rPr lang="uk-UA" sz="5500" b="1" dirty="0">
                <a:latin typeface="Segoe Print" panose="02000600000000000000" pitchFamily="2" charset="0"/>
              </a:rPr>
              <a:t>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z="5500" b="1" dirty="0">
                <a:latin typeface="Segoe Print" panose="02000600000000000000" pitchFamily="2" charset="0"/>
              </a:rPr>
              <a:t>•	</a:t>
            </a:r>
            <a:r>
              <a:rPr lang="uk-UA" sz="5500" b="1" dirty="0" smtClean="0">
                <a:latin typeface="Segoe Print" panose="02000600000000000000" pitchFamily="2" charset="0"/>
              </a:rPr>
              <a:t>   звукових </a:t>
            </a:r>
            <a:r>
              <a:rPr lang="uk-UA" sz="5500" b="1" dirty="0">
                <a:latin typeface="Segoe Print" panose="02000600000000000000" pitchFamily="2" charset="0"/>
              </a:rPr>
              <a:t>асоціацій;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z="5500" b="1" dirty="0">
                <a:latin typeface="Segoe Print" panose="02000600000000000000" pitchFamily="2" charset="0"/>
              </a:rPr>
              <a:t>•	</a:t>
            </a:r>
            <a:r>
              <a:rPr lang="uk-UA" sz="5500" b="1" dirty="0" smtClean="0">
                <a:latin typeface="Segoe Print" panose="02000600000000000000" pitchFamily="2" charset="0"/>
              </a:rPr>
              <a:t>     смакових </a:t>
            </a:r>
            <a:r>
              <a:rPr lang="uk-UA" sz="5500" b="1" dirty="0">
                <a:latin typeface="Segoe Print" panose="02000600000000000000" pitchFamily="2" charset="0"/>
              </a:rPr>
              <a:t>асоціацій;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z="5500" b="1" dirty="0">
                <a:latin typeface="Segoe Print" panose="02000600000000000000" pitchFamily="2" charset="0"/>
              </a:rPr>
              <a:t>•	</a:t>
            </a:r>
            <a:r>
              <a:rPr lang="uk-UA" sz="5500" b="1" dirty="0" smtClean="0">
                <a:latin typeface="Segoe Print" panose="02000600000000000000" pitchFamily="2" charset="0"/>
              </a:rPr>
              <a:t>       нюхових </a:t>
            </a:r>
            <a:r>
              <a:rPr lang="uk-UA" sz="5500" b="1" dirty="0">
                <a:latin typeface="Segoe Print" panose="02000600000000000000" pitchFamily="2" charset="0"/>
              </a:rPr>
              <a:t>асоціацій;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uk-UA" sz="5500" b="1" dirty="0">
                <a:latin typeface="Segoe Print" panose="02000600000000000000" pitchFamily="2" charset="0"/>
              </a:rPr>
              <a:t>•	</a:t>
            </a:r>
            <a:r>
              <a:rPr lang="uk-UA" sz="5500" b="1" dirty="0" smtClean="0">
                <a:latin typeface="Segoe Print" panose="02000600000000000000" pitchFamily="2" charset="0"/>
              </a:rPr>
              <a:t>         графічних </a:t>
            </a:r>
            <a:r>
              <a:rPr lang="uk-UA" sz="5500" b="1" dirty="0">
                <a:latin typeface="Segoe Print" panose="02000600000000000000" pitchFamily="2" charset="0"/>
              </a:rPr>
              <a:t>асоціацій</a:t>
            </a:r>
            <a:r>
              <a:rPr lang="uk-UA" sz="5500" b="1" dirty="0" smtClean="0">
                <a:latin typeface="Segoe Print" panose="02000600000000000000" pitchFamily="2" charset="0"/>
              </a:rPr>
              <a:t>.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5500" b="1" dirty="0" smtClean="0">
                <a:solidFill>
                  <a:srgbClr val="993300"/>
                </a:solidFill>
                <a:latin typeface="Segoe Print" panose="02000600000000000000" pitchFamily="2" charset="0"/>
              </a:rPr>
              <a:t>«</a:t>
            </a:r>
            <a:r>
              <a:rPr lang="ru-RU" sz="5500" b="1" dirty="0" err="1" smtClean="0">
                <a:solidFill>
                  <a:srgbClr val="993300"/>
                </a:solidFill>
                <a:latin typeface="Segoe Print" panose="02000600000000000000" pitchFamily="2" charset="0"/>
              </a:rPr>
              <a:t>Уявлення</a:t>
            </a:r>
            <a:r>
              <a:rPr lang="ru-RU" sz="5500" b="1" dirty="0" smtClean="0">
                <a:solidFill>
                  <a:srgbClr val="993300"/>
                </a:solidFill>
                <a:latin typeface="Segoe Print" panose="02000600000000000000" pitchFamily="2" charset="0"/>
              </a:rPr>
              <a:t> </a:t>
            </a:r>
            <a:r>
              <a:rPr lang="ru-RU" sz="5500" b="1" dirty="0" err="1">
                <a:solidFill>
                  <a:srgbClr val="993300"/>
                </a:solidFill>
                <a:latin typeface="Segoe Print" panose="02000600000000000000" pitchFamily="2" charset="0"/>
              </a:rPr>
              <a:t>важливіше</a:t>
            </a:r>
            <a:r>
              <a:rPr lang="ru-RU" sz="5500" b="1" dirty="0">
                <a:solidFill>
                  <a:srgbClr val="993300"/>
                </a:solidFill>
                <a:latin typeface="Segoe Print" panose="02000600000000000000" pitchFamily="2" charset="0"/>
              </a:rPr>
              <a:t> за </a:t>
            </a:r>
            <a:r>
              <a:rPr lang="ru-RU" sz="5500" b="1" dirty="0" err="1" smtClean="0">
                <a:solidFill>
                  <a:srgbClr val="993300"/>
                </a:solidFill>
                <a:latin typeface="Segoe Print" panose="02000600000000000000" pitchFamily="2" charset="0"/>
              </a:rPr>
              <a:t>знання</a:t>
            </a:r>
            <a:r>
              <a:rPr lang="ru-RU" sz="5500" b="1" dirty="0" smtClean="0">
                <a:solidFill>
                  <a:srgbClr val="993300"/>
                </a:solidFill>
                <a:latin typeface="Segoe Print" panose="02000600000000000000" pitchFamily="2" charset="0"/>
              </a:rPr>
              <a:t>»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55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                                      Альберт </a:t>
            </a:r>
            <a:r>
              <a:rPr lang="ru-RU" sz="5500" b="1" dirty="0" err="1">
                <a:solidFill>
                  <a:srgbClr val="003300"/>
                </a:solidFill>
                <a:latin typeface="Segoe Print" panose="02000600000000000000" pitchFamily="2" charset="0"/>
              </a:rPr>
              <a:t>Енштейн</a:t>
            </a:r>
            <a:endParaRPr lang="ru-RU" sz="5500" b="1" dirty="0">
              <a:solidFill>
                <a:srgbClr val="0033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1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333300"/>
                </a:solidFill>
                <a:latin typeface="Segoe Print" panose="02000600000000000000" pitchFamily="2" charset="0"/>
              </a:rPr>
              <a:t>Методи</a:t>
            </a:r>
            <a:r>
              <a:rPr lang="ru-RU" sz="3600" b="1" dirty="0">
                <a:solidFill>
                  <a:srgbClr val="333300"/>
                </a:solidFill>
                <a:latin typeface="Segoe Print" panose="02000600000000000000" pitchFamily="2" charset="0"/>
              </a:rPr>
              <a:t> </a:t>
            </a:r>
            <a:r>
              <a:rPr lang="ru-RU" sz="3600" b="1" dirty="0" err="1" smtClean="0">
                <a:solidFill>
                  <a:srgbClr val="333300"/>
                </a:solidFill>
                <a:latin typeface="Segoe Print" panose="02000600000000000000" pitchFamily="2" charset="0"/>
              </a:rPr>
              <a:t>ейдетики</a:t>
            </a:r>
            <a:r>
              <a:rPr lang="ru-RU" sz="3600" b="1" dirty="0" smtClean="0">
                <a:solidFill>
                  <a:srgbClr val="333300"/>
                </a:solidFill>
                <a:latin typeface="Segoe Print" panose="02000600000000000000" pitchFamily="2" charset="0"/>
              </a:rPr>
              <a:t>:</a:t>
            </a:r>
            <a:endParaRPr lang="uk-UA" sz="3600" b="1" dirty="0">
              <a:solidFill>
                <a:srgbClr val="333300"/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95536" y="1412776"/>
            <a:ext cx="4464496" cy="639762"/>
          </a:xfrm>
        </p:spPr>
        <p:txBody>
          <a:bodyPr>
            <a:noAutofit/>
          </a:bodyPr>
          <a:lstStyle/>
          <a:p>
            <a:pPr algn="ctr"/>
            <a:r>
              <a:rPr lang="uk-UA" sz="2200" dirty="0" smtClean="0">
                <a:ln>
                  <a:solidFill>
                    <a:srgbClr val="0033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Класифікація за </a:t>
            </a:r>
            <a:r>
              <a:rPr lang="uk-UA" sz="2200" dirty="0">
                <a:ln>
                  <a:solidFill>
                    <a:srgbClr val="0033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Чепурним</a:t>
            </a:r>
          </a:p>
          <a:p>
            <a:pPr algn="ctr"/>
            <a:r>
              <a:rPr lang="uk-UA" sz="2200" dirty="0" smtClean="0">
                <a:ln>
                  <a:solidFill>
                    <a:srgbClr val="0033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Геннадієм Анатолійовичем</a:t>
            </a:r>
            <a:endParaRPr lang="uk-UA" sz="2200" dirty="0">
              <a:ln>
                <a:solidFill>
                  <a:srgbClr val="003300"/>
                </a:solidFill>
              </a:ln>
              <a:solidFill>
                <a:schemeClr val="accent3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23528" y="2204864"/>
            <a:ext cx="4464496" cy="352839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Segoe Print" panose="02000600000000000000" pitchFamily="2" charset="0"/>
                <a:hlinkClick r:id="rId2" action="ppaction://hlinksldjump"/>
              </a:rPr>
              <a:t>«</a:t>
            </a:r>
            <a:r>
              <a:rPr lang="ru-RU" sz="2800" b="1" dirty="0" err="1" smtClean="0">
                <a:solidFill>
                  <a:schemeClr val="bg2">
                    <a:lumMod val="10000"/>
                  </a:schemeClr>
                </a:solidFill>
                <a:latin typeface="Segoe Print" panose="02000600000000000000" pitchFamily="2" charset="0"/>
                <a:hlinkClick r:id="rId2" action="ppaction://hlinksldjump"/>
              </a:rPr>
              <a:t>Перетворення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Segoe Print" panose="02000600000000000000" pitchFamily="2" charset="0"/>
                <a:hlinkClick r:id="rId2" action="ppaction://hlinksldjump"/>
              </a:rPr>
              <a:t>»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uk-UA" sz="2800" b="1" dirty="0" smtClean="0">
                <a:solidFill>
                  <a:schemeClr val="bg2">
                    <a:lumMod val="10000"/>
                  </a:schemeClr>
                </a:solidFill>
                <a:latin typeface="Segoe Print" panose="02000600000000000000" pitchFamily="2" charset="0"/>
              </a:rPr>
              <a:t>«Зв'язування»</a:t>
            </a:r>
          </a:p>
          <a:p>
            <a:r>
              <a:rPr lang="uk-UA" sz="2800" b="1" dirty="0" smtClean="0">
                <a:solidFill>
                  <a:schemeClr val="bg2">
                    <a:lumMod val="10000"/>
                  </a:schemeClr>
                </a:solidFill>
                <a:latin typeface="Segoe Print" panose="02000600000000000000" pitchFamily="2" charset="0"/>
              </a:rPr>
              <a:t>«Порядкова система»</a:t>
            </a:r>
          </a:p>
          <a:p>
            <a:r>
              <a:rPr lang="uk-UA" sz="2800" b="1" dirty="0" smtClean="0">
                <a:solidFill>
                  <a:schemeClr val="bg2">
                    <a:lumMod val="10000"/>
                  </a:schemeClr>
                </a:solidFill>
                <a:latin typeface="Segoe Print" panose="02000600000000000000" pitchFamily="2" charset="0"/>
                <a:hlinkClick r:id="rId3" action="ppaction://hlinksldjump"/>
              </a:rPr>
              <a:t>«Підсилення»</a:t>
            </a:r>
            <a:endParaRPr lang="uk-UA" sz="2800" b="1" dirty="0" smtClean="0">
              <a:solidFill>
                <a:schemeClr val="bg2">
                  <a:lumMod val="1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uk-UA" sz="2800" b="1" dirty="0" smtClean="0">
                <a:solidFill>
                  <a:schemeClr val="bg2">
                    <a:lumMod val="10000"/>
                  </a:schemeClr>
                </a:solidFill>
                <a:latin typeface="Segoe Print" panose="02000600000000000000" pitchFamily="2" charset="0"/>
              </a:rPr>
              <a:t>«Збереження» </a:t>
            </a:r>
            <a:endParaRPr lang="uk-UA" sz="2800" b="1" dirty="0">
              <a:solidFill>
                <a:schemeClr val="bg2">
                  <a:lumMod val="1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3851920" y="5157192"/>
            <a:ext cx="4680521" cy="864096"/>
          </a:xfrm>
        </p:spPr>
        <p:txBody>
          <a:bodyPr>
            <a:noAutofit/>
          </a:bodyPr>
          <a:lstStyle/>
          <a:p>
            <a:pPr algn="ctr"/>
            <a:r>
              <a:rPr lang="uk-UA" sz="2200" dirty="0" smtClean="0">
                <a:ln>
                  <a:solidFill>
                    <a:srgbClr val="0033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Класифікація за </a:t>
            </a:r>
            <a:r>
              <a:rPr lang="uk-UA" sz="2200" dirty="0" err="1">
                <a:ln>
                  <a:solidFill>
                    <a:srgbClr val="0033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Антощуком</a:t>
            </a:r>
            <a:endParaRPr lang="uk-UA" sz="2200" dirty="0">
              <a:ln>
                <a:solidFill>
                  <a:srgbClr val="003300"/>
                </a:solidFill>
              </a:ln>
              <a:solidFill>
                <a:schemeClr val="accent3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pPr algn="ctr"/>
            <a:r>
              <a:rPr lang="uk-UA" sz="2200" dirty="0" smtClean="0">
                <a:ln>
                  <a:solidFill>
                    <a:srgbClr val="003300"/>
                  </a:solidFill>
                </a:ln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</a:rPr>
              <a:t>Євгеном Всеволодовичем</a:t>
            </a:r>
            <a:endParaRPr lang="uk-UA" sz="2200" dirty="0">
              <a:ln>
                <a:solidFill>
                  <a:srgbClr val="003300"/>
                </a:solidFill>
              </a:ln>
              <a:solidFill>
                <a:schemeClr val="accent3">
                  <a:lumMod val="7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139952" y="1997992"/>
            <a:ext cx="4968552" cy="3303216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невербальних асоціацій</a:t>
            </a:r>
          </a:p>
          <a:p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м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етод Цицерона («сліди» інформації)</a:t>
            </a:r>
          </a:p>
          <a:p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м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етод ключових слів</a:t>
            </a:r>
          </a:p>
          <a:p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м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етод парадоксів</a:t>
            </a:r>
          </a:p>
          <a:p>
            <a:r>
              <a:rPr lang="uk-UA" sz="2800" b="1" dirty="0">
                <a:solidFill>
                  <a:srgbClr val="002060"/>
                </a:solidFill>
                <a:latin typeface="Segoe Print" panose="02000600000000000000" pitchFamily="2" charset="0"/>
                <a:hlinkClick r:id="rId4" action="ppaction://hlinkpres?slideindex=10&amp;slidetitle=Метод «Оживлення»:"/>
              </a:rPr>
              <a:t>м</a:t>
            </a:r>
            <a:r>
              <a:rPr lang="uk-UA" sz="2800" b="1" dirty="0" smtClean="0">
                <a:solidFill>
                  <a:srgbClr val="002060"/>
                </a:solidFill>
                <a:latin typeface="Segoe Print" panose="02000600000000000000" pitchFamily="2" charset="0"/>
                <a:hlinkClick r:id="rId4" action="ppaction://hlinkpres?slideindex=10&amp;slidetitle=Метод «Оживлення»:"/>
              </a:rPr>
              <a:t>етод оживлення</a:t>
            </a:r>
            <a:endParaRPr lang="uk-UA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333300"/>
                </a:solidFill>
                <a:latin typeface="Segoe Print" panose="02000600000000000000" pitchFamily="2" charset="0"/>
              </a:rPr>
              <a:t>Метод «</a:t>
            </a:r>
            <a:r>
              <a:rPr lang="ru-RU" sz="3600" b="1" dirty="0" err="1" smtClean="0">
                <a:solidFill>
                  <a:srgbClr val="333300"/>
                </a:solidFill>
                <a:latin typeface="Segoe Print" panose="02000600000000000000" pitchFamily="2" charset="0"/>
              </a:rPr>
              <a:t>Перетворення</a:t>
            </a:r>
            <a:r>
              <a:rPr lang="ru-RU" sz="3600" b="1" dirty="0" smtClean="0">
                <a:solidFill>
                  <a:srgbClr val="333300"/>
                </a:solidFill>
                <a:latin typeface="Segoe Print" panose="02000600000000000000" pitchFamily="2" charset="0"/>
              </a:rPr>
              <a:t>»</a:t>
            </a:r>
            <a:endParaRPr lang="uk-UA" sz="3600" b="1" dirty="0">
              <a:solidFill>
                <a:srgbClr val="33330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6368" y="980728"/>
            <a:ext cx="8291264" cy="1872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000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Перетворення</a:t>
            </a:r>
            <a:r>
              <a:rPr lang="ru-RU" sz="30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–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це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метод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первинної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обробки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інформації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,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який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перетворює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складну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для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сприйняття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інформацію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в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зручну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для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ефективного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відтворення</a:t>
            </a:r>
            <a:r>
              <a:rPr lang="ru-RU" sz="3000" b="1" dirty="0" smtClean="0">
                <a:latin typeface="Segoe Print" panose="02000600000000000000" pitchFamily="2" charset="0"/>
              </a:rPr>
              <a:t>.</a:t>
            </a:r>
            <a:endParaRPr lang="ru-RU" sz="3000" b="1" dirty="0">
              <a:latin typeface="Segoe Print" panose="02000600000000000000" pitchFamily="2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339752" y="2852936"/>
            <a:ext cx="6480720" cy="4005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333300"/>
                </a:solidFill>
                <a:latin typeface="Segoe Print" panose="02000600000000000000" pitchFamily="2" charset="0"/>
              </a:rPr>
              <a:t>Метод </a:t>
            </a:r>
            <a:r>
              <a:rPr lang="ru-RU" sz="2400" dirty="0" err="1">
                <a:solidFill>
                  <a:srgbClr val="333300"/>
                </a:solidFill>
                <a:latin typeface="Segoe Print" panose="02000600000000000000" pitchFamily="2" charset="0"/>
              </a:rPr>
              <a:t>складається</a:t>
            </a:r>
            <a:r>
              <a:rPr lang="ru-RU" sz="2400" dirty="0">
                <a:solidFill>
                  <a:srgbClr val="333300"/>
                </a:solidFill>
                <a:latin typeface="Segoe Print" panose="02000600000000000000" pitchFamily="2" charset="0"/>
              </a:rPr>
              <a:t> з таких </a:t>
            </a:r>
            <a:r>
              <a:rPr lang="ru-RU" sz="2400" b="1" dirty="0" err="1">
                <a:solidFill>
                  <a:srgbClr val="333300"/>
                </a:solidFill>
                <a:latin typeface="Segoe Print" panose="02000600000000000000" pitchFamily="2" charset="0"/>
              </a:rPr>
              <a:t>прийомів</a:t>
            </a:r>
            <a:r>
              <a:rPr lang="ru-RU" sz="2400" dirty="0" smtClean="0">
                <a:solidFill>
                  <a:srgbClr val="333300"/>
                </a:solidFill>
                <a:latin typeface="Segoe Print" panose="02000600000000000000" pitchFamily="2" charset="0"/>
              </a:rPr>
              <a:t>:</a:t>
            </a:r>
          </a:p>
          <a:p>
            <a:r>
              <a:rPr lang="ru-RU" sz="3600" b="1" dirty="0" err="1" smtClean="0">
                <a:solidFill>
                  <a:srgbClr val="003300"/>
                </a:solidFill>
                <a:latin typeface="Segoe Print" panose="02000600000000000000" pitchFamily="2" charset="0"/>
              </a:rPr>
              <a:t>аналогія</a:t>
            </a:r>
            <a:r>
              <a:rPr lang="ru-RU" sz="36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,</a:t>
            </a:r>
          </a:p>
          <a:p>
            <a:r>
              <a:rPr lang="ru-RU" sz="3600" b="1" dirty="0" err="1">
                <a:solidFill>
                  <a:srgbClr val="003300"/>
                </a:solidFill>
                <a:latin typeface="Segoe Print" panose="02000600000000000000" pitchFamily="2" charset="0"/>
              </a:rPr>
              <a:t>трансформація</a:t>
            </a:r>
            <a:r>
              <a:rPr lang="ru-RU" sz="36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, </a:t>
            </a:r>
          </a:p>
          <a:p>
            <a:r>
              <a:rPr lang="ru-RU" sz="3600" b="1" dirty="0" err="1">
                <a:solidFill>
                  <a:srgbClr val="003300"/>
                </a:solidFill>
                <a:latin typeface="Segoe Print" panose="02000600000000000000" pitchFamily="2" charset="0"/>
              </a:rPr>
              <a:t>п</a:t>
            </a:r>
            <a:r>
              <a:rPr lang="ru-RU" sz="3600" b="1" dirty="0" err="1" smtClean="0">
                <a:solidFill>
                  <a:srgbClr val="003300"/>
                </a:solidFill>
                <a:latin typeface="Segoe Print" panose="02000600000000000000" pitchFamily="2" charset="0"/>
              </a:rPr>
              <a:t>іктограми</a:t>
            </a:r>
            <a:r>
              <a:rPr lang="ru-RU" sz="36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,</a:t>
            </a:r>
            <a:r>
              <a:rPr lang="ru-RU" sz="3600" b="1" dirty="0" smtClean="0">
                <a:solidFill>
                  <a:srgbClr val="003300"/>
                </a:solidFill>
                <a:latin typeface="Segoe Print" panose="02000600000000000000" pitchFamily="2" charset="0"/>
                <a:hlinkClick r:id="rId2" action="ppaction://hlinksldjump"/>
              </a:rPr>
              <a:t> </a:t>
            </a:r>
            <a:r>
              <a:rPr lang="ru-RU" sz="36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 </a:t>
            </a:r>
          </a:p>
          <a:p>
            <a:r>
              <a:rPr lang="ru-RU" sz="3600" b="1" dirty="0" err="1">
                <a:solidFill>
                  <a:srgbClr val="003300"/>
                </a:solidFill>
                <a:latin typeface="Segoe Print" panose="02000600000000000000" pitchFamily="2" charset="0"/>
              </a:rPr>
              <a:t>ц</a:t>
            </a:r>
            <a:r>
              <a:rPr lang="ru-RU" sz="3600" b="1" dirty="0" err="1" smtClean="0">
                <a:solidFill>
                  <a:srgbClr val="003300"/>
                </a:solidFill>
                <a:latin typeface="Segoe Print" panose="02000600000000000000" pitchFamily="2" charset="0"/>
              </a:rPr>
              <a:t>ифрообраз</a:t>
            </a:r>
            <a:r>
              <a:rPr lang="ru-RU" sz="36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,</a:t>
            </a:r>
          </a:p>
          <a:p>
            <a:r>
              <a:rPr lang="ru-RU" sz="3600" b="1" dirty="0" err="1">
                <a:solidFill>
                  <a:srgbClr val="003300"/>
                </a:solidFill>
                <a:latin typeface="Segoe Print" panose="02000600000000000000" pitchFamily="2" charset="0"/>
              </a:rPr>
              <a:t>н</a:t>
            </a:r>
            <a:r>
              <a:rPr lang="ru-RU" sz="3600" b="1" dirty="0" err="1" smtClean="0">
                <a:solidFill>
                  <a:srgbClr val="003300"/>
                </a:solidFill>
                <a:latin typeface="Segoe Print" panose="02000600000000000000" pitchFamily="2" charset="0"/>
              </a:rPr>
              <a:t>еологізм</a:t>
            </a:r>
            <a:r>
              <a:rPr lang="ru-RU" sz="36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…</a:t>
            </a:r>
            <a:endParaRPr lang="ru-RU" sz="3600" b="1" dirty="0">
              <a:solidFill>
                <a:srgbClr val="003300"/>
              </a:solidFill>
              <a:latin typeface="Segoe Print" panose="02000600000000000000" pitchFamily="2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0501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2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4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94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34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333300"/>
                </a:solidFill>
                <a:latin typeface="Segoe Print" panose="02000600000000000000" pitchFamily="2" charset="0"/>
              </a:rPr>
              <a:t>Метод «</a:t>
            </a:r>
            <a:r>
              <a:rPr lang="ru-RU" sz="3600" b="1" dirty="0" err="1">
                <a:solidFill>
                  <a:srgbClr val="333300"/>
                </a:solidFill>
                <a:latin typeface="Segoe Print" panose="02000600000000000000" pitchFamily="2" charset="0"/>
              </a:rPr>
              <a:t>Підсилення</a:t>
            </a:r>
            <a:r>
              <a:rPr lang="ru-RU" sz="3600" b="1" dirty="0" smtClean="0">
                <a:solidFill>
                  <a:srgbClr val="333300"/>
                </a:solidFill>
                <a:latin typeface="Segoe Print" panose="02000600000000000000" pitchFamily="2" charset="0"/>
              </a:rPr>
              <a:t>»</a:t>
            </a:r>
            <a:endParaRPr lang="uk-UA" sz="3600" b="1" dirty="0">
              <a:solidFill>
                <a:srgbClr val="333300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6368" y="908720"/>
            <a:ext cx="8291264" cy="1872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Підсилення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–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це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метод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поліпшення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ефективності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сприймання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,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збереження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та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відтворення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асоціативних</a:t>
            </a:r>
            <a:r>
              <a:rPr lang="ru-RU" sz="30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зв</a:t>
            </a:r>
            <a:r>
              <a:rPr lang="en-US" sz="30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’</a:t>
            </a:r>
            <a:r>
              <a:rPr lang="ru-RU" sz="3000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язків</a:t>
            </a:r>
            <a:r>
              <a:rPr lang="ru-RU" sz="30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 і </a:t>
            </a:r>
            <a:r>
              <a:rPr lang="ru-RU" sz="3000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образів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,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що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були</a:t>
            </a:r>
            <a:r>
              <a:rPr lang="ru-RU" sz="3000" b="1" dirty="0">
                <a:solidFill>
                  <a:srgbClr val="002060"/>
                </a:solidFill>
                <a:latin typeface="Segoe Print" panose="02000600000000000000" pitchFamily="2" charset="0"/>
              </a:rPr>
              <a:t> уже </a:t>
            </a:r>
            <a:r>
              <a:rPr lang="ru-RU" sz="3000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сформовані</a:t>
            </a:r>
            <a:r>
              <a:rPr lang="ru-RU" sz="30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  <a:endParaRPr lang="ru-RU" sz="3000" b="1" dirty="0">
              <a:latin typeface="Segoe Print" panose="02000600000000000000" pitchFamily="2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339752" y="2736304"/>
            <a:ext cx="6480720" cy="40050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err="1" smtClean="0">
                <a:solidFill>
                  <a:srgbClr val="333300"/>
                </a:solidFill>
                <a:latin typeface="Segoe Print" panose="02000600000000000000" pitchFamily="2" charset="0"/>
              </a:rPr>
              <a:t>Декілька</a:t>
            </a:r>
            <a:r>
              <a:rPr lang="ru-RU" sz="2400" dirty="0" smtClean="0">
                <a:solidFill>
                  <a:srgbClr val="333300"/>
                </a:solidFill>
                <a:latin typeface="Segoe Print" panose="02000600000000000000" pitchFamily="2" charset="0"/>
              </a:rPr>
              <a:t> </a:t>
            </a:r>
            <a:r>
              <a:rPr lang="ru-RU" sz="2400" b="1" dirty="0" err="1" smtClean="0">
                <a:solidFill>
                  <a:srgbClr val="333300"/>
                </a:solidFill>
                <a:latin typeface="Segoe Print" panose="02000600000000000000" pitchFamily="2" charset="0"/>
              </a:rPr>
              <a:t>прийомів</a:t>
            </a:r>
            <a:r>
              <a:rPr lang="ru-RU" sz="2400" dirty="0" smtClean="0">
                <a:solidFill>
                  <a:srgbClr val="333300"/>
                </a:solidFill>
                <a:latin typeface="Segoe Print" panose="02000600000000000000" pitchFamily="2" charset="0"/>
              </a:rPr>
              <a:t>:</a:t>
            </a:r>
          </a:p>
          <a:p>
            <a:r>
              <a:rPr lang="ru-RU" sz="3600" b="1" dirty="0" err="1">
                <a:solidFill>
                  <a:srgbClr val="003300"/>
                </a:solidFill>
                <a:latin typeface="Segoe Print" panose="02000600000000000000" pitchFamily="2" charset="0"/>
              </a:rPr>
              <a:t>в</a:t>
            </a:r>
            <a:r>
              <a:rPr lang="ru-RU" sz="3600" b="1" dirty="0" err="1" smtClean="0">
                <a:solidFill>
                  <a:srgbClr val="003300"/>
                </a:solidFill>
                <a:latin typeface="Segoe Print" panose="02000600000000000000" pitchFamily="2" charset="0"/>
              </a:rPr>
              <a:t>ізуалізація</a:t>
            </a:r>
            <a:r>
              <a:rPr lang="ru-RU" sz="36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 (</a:t>
            </a:r>
            <a:r>
              <a:rPr lang="ru-RU" sz="3600" b="1" dirty="0" err="1" smtClean="0">
                <a:solidFill>
                  <a:srgbClr val="003300"/>
                </a:solidFill>
                <a:latin typeface="Segoe Print" panose="02000600000000000000" pitchFamily="2" charset="0"/>
              </a:rPr>
              <a:t>оживлення</a:t>
            </a:r>
            <a:r>
              <a:rPr lang="ru-RU" sz="36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), </a:t>
            </a:r>
            <a:endParaRPr lang="ru-RU" sz="3600" b="1" dirty="0">
              <a:solidFill>
                <a:srgbClr val="003300"/>
              </a:solidFill>
              <a:latin typeface="Segoe Print" panose="02000600000000000000" pitchFamily="2" charset="0"/>
            </a:endParaRPr>
          </a:p>
          <a:p>
            <a:r>
              <a:rPr lang="ru-RU" sz="3600" b="1" dirty="0" err="1" smtClean="0">
                <a:solidFill>
                  <a:srgbClr val="003300"/>
                </a:solidFill>
                <a:latin typeface="Segoe Print" panose="02000600000000000000" pitchFamily="2" charset="0"/>
              </a:rPr>
              <a:t>стереоефект</a:t>
            </a:r>
            <a:r>
              <a:rPr lang="ru-RU" sz="36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 (</a:t>
            </a:r>
            <a:r>
              <a:rPr lang="ru-RU" sz="3600" b="1" dirty="0" err="1" smtClean="0">
                <a:solidFill>
                  <a:srgbClr val="003300"/>
                </a:solidFill>
                <a:latin typeface="Segoe Print" panose="02000600000000000000" pitchFamily="2" charset="0"/>
              </a:rPr>
              <a:t>входження</a:t>
            </a:r>
            <a:r>
              <a:rPr lang="ru-RU" sz="36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), </a:t>
            </a:r>
            <a:endParaRPr lang="ru-RU" sz="3600" b="1" dirty="0">
              <a:solidFill>
                <a:srgbClr val="003300"/>
              </a:solidFill>
              <a:latin typeface="Segoe Print" panose="02000600000000000000" pitchFamily="2" charset="0"/>
            </a:endParaRPr>
          </a:p>
          <a:p>
            <a:r>
              <a:rPr lang="ru-RU" sz="3600" b="1" dirty="0" err="1">
                <a:solidFill>
                  <a:srgbClr val="003300"/>
                </a:solidFill>
                <a:latin typeface="Segoe Print" panose="02000600000000000000" pitchFamily="2" charset="0"/>
              </a:rPr>
              <a:t>е</a:t>
            </a:r>
            <a:r>
              <a:rPr lang="ru-RU" sz="3600" b="1" dirty="0" err="1" smtClean="0">
                <a:solidFill>
                  <a:srgbClr val="003300"/>
                </a:solidFill>
                <a:latin typeface="Segoe Print" panose="02000600000000000000" pitchFamily="2" charset="0"/>
              </a:rPr>
              <a:t>моційний</a:t>
            </a:r>
            <a:r>
              <a:rPr lang="ru-RU" sz="36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 акцент, </a:t>
            </a:r>
            <a:endParaRPr lang="ru-RU" sz="3600" b="1" dirty="0">
              <a:solidFill>
                <a:srgbClr val="003300"/>
              </a:solidFill>
              <a:latin typeface="Segoe Print" panose="02000600000000000000" pitchFamily="2" charset="0"/>
            </a:endParaRPr>
          </a:p>
          <a:p>
            <a:r>
              <a:rPr lang="ru-RU" sz="3600" b="1" dirty="0" err="1" smtClean="0">
                <a:solidFill>
                  <a:srgbClr val="003300"/>
                </a:solidFill>
                <a:latin typeface="Segoe Print" panose="02000600000000000000" pitchFamily="2" charset="0"/>
              </a:rPr>
              <a:t>колірний</a:t>
            </a:r>
            <a:r>
              <a:rPr lang="ru-RU" sz="36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 акцент,</a:t>
            </a:r>
            <a:endParaRPr lang="ru-RU" sz="3600" b="1" dirty="0">
              <a:solidFill>
                <a:srgbClr val="003300"/>
              </a:solidFill>
              <a:latin typeface="Segoe Print" panose="02000600000000000000" pitchFamily="2" charset="0"/>
            </a:endParaRPr>
          </a:p>
          <a:p>
            <a:r>
              <a:rPr lang="ru-RU" sz="3600" b="1" dirty="0" err="1" smtClean="0">
                <a:solidFill>
                  <a:srgbClr val="003300"/>
                </a:solidFill>
                <a:latin typeface="Segoe Print" panose="02000600000000000000" pitchFamily="2" charset="0"/>
              </a:rPr>
              <a:t>тлумачення</a:t>
            </a:r>
            <a:r>
              <a:rPr lang="ru-RU" sz="36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… </a:t>
            </a:r>
            <a:endParaRPr lang="ru-RU" sz="3600" b="1" dirty="0">
              <a:solidFill>
                <a:srgbClr val="003300"/>
              </a:solidFill>
              <a:latin typeface="Segoe Print" panose="02000600000000000000" pitchFamily="2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1562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4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6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94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4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10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1"/>
            <a:ext cx="8496944" cy="609653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uk-UA" sz="12800" b="1" dirty="0">
                <a:solidFill>
                  <a:srgbClr val="006600"/>
                </a:solidFill>
                <a:latin typeface="Segoe Print" panose="02000600000000000000" pitchFamily="2" charset="0"/>
              </a:rPr>
              <a:t>Прийом </a:t>
            </a:r>
            <a:r>
              <a:rPr lang="uk-UA" sz="12800" b="1" dirty="0" smtClean="0">
                <a:solidFill>
                  <a:srgbClr val="006600"/>
                </a:solidFill>
                <a:latin typeface="Segoe Print" panose="02000600000000000000" pitchFamily="2" charset="0"/>
              </a:rPr>
              <a:t>«Аналогія»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uk-UA" sz="11200" b="1" dirty="0" smtClean="0">
                <a:solidFill>
                  <a:srgbClr val="000066"/>
                </a:solidFill>
              </a:rPr>
              <a:t> </a:t>
            </a:r>
            <a:r>
              <a:rPr lang="uk-UA" sz="12800" b="1" dirty="0">
                <a:solidFill>
                  <a:srgbClr val="993300"/>
                </a:solidFill>
              </a:rPr>
              <a:t>(від </a:t>
            </a:r>
            <a:r>
              <a:rPr lang="uk-UA" sz="12800" b="1" dirty="0" err="1" smtClean="0">
                <a:solidFill>
                  <a:srgbClr val="993300"/>
                </a:solidFill>
              </a:rPr>
              <a:t>грец</a:t>
            </a:r>
            <a:r>
              <a:rPr lang="uk-UA" sz="12800" b="1" dirty="0" smtClean="0">
                <a:solidFill>
                  <a:srgbClr val="993300"/>
                </a:solidFill>
              </a:rPr>
              <a:t>. </a:t>
            </a:r>
            <a:r>
              <a:rPr lang="en-US" sz="12800" b="1" dirty="0" err="1">
                <a:solidFill>
                  <a:srgbClr val="993300"/>
                </a:solidFill>
              </a:rPr>
              <a:t>analogia</a:t>
            </a:r>
            <a:r>
              <a:rPr lang="en-US" sz="12800" b="1" dirty="0">
                <a:solidFill>
                  <a:srgbClr val="993300"/>
                </a:solidFill>
              </a:rPr>
              <a:t> – </a:t>
            </a:r>
            <a:r>
              <a:rPr lang="uk-UA" sz="12800" b="1" dirty="0" smtClean="0">
                <a:solidFill>
                  <a:srgbClr val="993300"/>
                </a:solidFill>
              </a:rPr>
              <a:t>подібність</a:t>
            </a:r>
            <a:r>
              <a:rPr lang="uk-UA" sz="12800" b="1" dirty="0">
                <a:solidFill>
                  <a:srgbClr val="993300"/>
                </a:solidFill>
              </a:rPr>
              <a:t>) </a:t>
            </a:r>
            <a:endParaRPr lang="uk-UA" sz="12800" b="1" dirty="0" smtClean="0">
              <a:solidFill>
                <a:srgbClr val="993300"/>
              </a:solidFill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uk-UA" sz="12800" b="1" dirty="0" smtClean="0">
                <a:solidFill>
                  <a:srgbClr val="000066"/>
                </a:solidFill>
                <a:latin typeface="Segoe Print" panose="02000600000000000000" pitchFamily="2" charset="0"/>
              </a:rPr>
              <a:t>Між </a:t>
            </a:r>
            <a:r>
              <a:rPr lang="uk-UA" sz="12800" b="1" dirty="0">
                <a:solidFill>
                  <a:srgbClr val="000066"/>
                </a:solidFill>
                <a:latin typeface="Segoe Print" panose="02000600000000000000" pitchFamily="2" charset="0"/>
              </a:rPr>
              <a:t>інформаційними одиницями, що запам’ятовуються, знаходять спільні ознаки, властивості, якості, тенденції розвитку тощо. </a:t>
            </a:r>
            <a:endParaRPr lang="uk-UA" sz="12800" b="1" dirty="0" smtClean="0">
              <a:solidFill>
                <a:srgbClr val="000066"/>
              </a:solidFill>
              <a:latin typeface="Segoe Print" panose="02000600000000000000" pitchFamily="2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uk-UA" sz="12800" b="1" dirty="0" smtClean="0">
                <a:solidFill>
                  <a:srgbClr val="000066"/>
                </a:solidFill>
                <a:latin typeface="Segoe Print" panose="02000600000000000000" pitchFamily="2" charset="0"/>
              </a:rPr>
              <a:t>У </a:t>
            </a:r>
            <a:r>
              <a:rPr lang="uk-UA" sz="12800" b="1" dirty="0">
                <a:solidFill>
                  <a:srgbClr val="000066"/>
                </a:solidFill>
                <a:latin typeface="Segoe Print" panose="02000600000000000000" pitchFamily="2" charset="0"/>
              </a:rPr>
              <a:t>мнемотехніці аналогія – це один з основних і найпоширеніших прийомів для обробки інформації. </a:t>
            </a:r>
            <a:endParaRPr lang="uk-UA" sz="12800" b="1" dirty="0" smtClean="0">
              <a:solidFill>
                <a:srgbClr val="000066"/>
              </a:solidFill>
              <a:latin typeface="Segoe Print" panose="02000600000000000000" pitchFamily="2" charset="0"/>
            </a:endParaRPr>
          </a:p>
          <a:p>
            <a:pPr marL="0" indent="0" algn="r">
              <a:lnSpc>
                <a:spcPct val="120000"/>
              </a:lnSpc>
              <a:buNone/>
            </a:pPr>
            <a:endParaRPr lang="ru-RU" sz="5500" b="1" dirty="0" smtClean="0">
              <a:solidFill>
                <a:srgbClr val="993300"/>
              </a:solidFill>
              <a:latin typeface="Segoe Print" panose="02000600000000000000" pitchFamily="2" charset="0"/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ru-RU" sz="9600" b="1" dirty="0">
                <a:solidFill>
                  <a:srgbClr val="993300"/>
                </a:solidFill>
                <a:latin typeface="Segoe Print" panose="02000600000000000000" pitchFamily="2" charset="0"/>
              </a:rPr>
              <a:t>«</a:t>
            </a:r>
            <a:r>
              <a:rPr lang="ru-RU" sz="9600" b="1" dirty="0" err="1">
                <a:solidFill>
                  <a:srgbClr val="993300"/>
                </a:solidFill>
                <a:latin typeface="Segoe Print" panose="02000600000000000000" pitchFamily="2" charset="0"/>
              </a:rPr>
              <a:t>Зумів</a:t>
            </a:r>
            <a:r>
              <a:rPr lang="ru-RU" sz="9600" b="1" dirty="0">
                <a:solidFill>
                  <a:srgbClr val="993300"/>
                </a:solidFill>
                <a:latin typeface="Segoe Print" panose="02000600000000000000" pitchFamily="2" charset="0"/>
              </a:rPr>
              <a:t> </a:t>
            </a:r>
            <a:r>
              <a:rPr lang="ru-RU" sz="9600" b="1" dirty="0" err="1">
                <a:solidFill>
                  <a:srgbClr val="993300"/>
                </a:solidFill>
                <a:latin typeface="Segoe Print" panose="02000600000000000000" pitchFamily="2" charset="0"/>
              </a:rPr>
              <a:t>уявити</a:t>
            </a:r>
            <a:r>
              <a:rPr lang="ru-RU" sz="9600" b="1" dirty="0">
                <a:solidFill>
                  <a:srgbClr val="993300"/>
                </a:solidFill>
                <a:latin typeface="Segoe Print" panose="02000600000000000000" pitchFamily="2" charset="0"/>
              </a:rPr>
              <a:t> – значить  </a:t>
            </a:r>
            <a:r>
              <a:rPr lang="ru-RU" sz="9600" b="1" dirty="0" err="1" smtClean="0">
                <a:solidFill>
                  <a:srgbClr val="993300"/>
                </a:solidFill>
                <a:latin typeface="Segoe Print" panose="02000600000000000000" pitchFamily="2" charset="0"/>
              </a:rPr>
              <a:t>пам’ятаєш</a:t>
            </a:r>
            <a:r>
              <a:rPr lang="ru-RU" sz="9600" b="1" dirty="0" smtClean="0">
                <a:solidFill>
                  <a:srgbClr val="993300"/>
                </a:solidFill>
                <a:latin typeface="Segoe Print" panose="02000600000000000000" pitchFamily="2" charset="0"/>
              </a:rPr>
              <a:t>»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                                      </a:t>
            </a:r>
            <a:r>
              <a:rPr lang="uk-UA" sz="96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Євген </a:t>
            </a:r>
            <a:r>
              <a:rPr lang="uk-UA" sz="9600" b="1" dirty="0" err="1" smtClean="0">
                <a:solidFill>
                  <a:srgbClr val="003300"/>
                </a:solidFill>
                <a:latin typeface="Segoe Print" panose="02000600000000000000" pitchFamily="2" charset="0"/>
              </a:rPr>
              <a:t>Антощук</a:t>
            </a:r>
            <a:endParaRPr lang="ru-RU" sz="9600" b="1" dirty="0">
              <a:solidFill>
                <a:srgbClr val="003300"/>
              </a:solidFill>
              <a:latin typeface="Segoe Print" panose="02000600000000000000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136904" cy="460851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336600"/>
                </a:solidFill>
                <a:latin typeface="Segoe Print" panose="02000600000000000000" pitchFamily="2" charset="0"/>
              </a:rPr>
              <a:t>Головне </a:t>
            </a:r>
            <a:r>
              <a:rPr lang="ru-RU" b="1" dirty="0" err="1">
                <a:solidFill>
                  <a:srgbClr val="336600"/>
                </a:solidFill>
                <a:latin typeface="Segoe Print" panose="02000600000000000000" pitchFamily="2" charset="0"/>
              </a:rPr>
              <a:t>запитання</a:t>
            </a:r>
            <a:r>
              <a:rPr lang="ru-RU" b="1" dirty="0">
                <a:solidFill>
                  <a:srgbClr val="336600"/>
                </a:solidFill>
                <a:latin typeface="Segoe Print" panose="02000600000000000000" pitchFamily="2" charset="0"/>
              </a:rPr>
              <a:t> </a:t>
            </a:r>
            <a:r>
              <a:rPr lang="en-US" b="1" dirty="0" smtClean="0">
                <a:solidFill>
                  <a:srgbClr val="336600"/>
                </a:solidFill>
                <a:latin typeface="Segoe Print" panose="02000600000000000000" pitchFamily="2" charset="0"/>
              </a:rPr>
              <a:t/>
            </a:r>
            <a:br>
              <a:rPr lang="en-US" b="1" dirty="0" smtClean="0">
                <a:solidFill>
                  <a:srgbClr val="336600"/>
                </a:solidFill>
                <a:latin typeface="Segoe Print" panose="02000600000000000000" pitchFamily="2" charset="0"/>
              </a:rPr>
            </a:br>
            <a:r>
              <a:rPr lang="ru-RU" b="1" dirty="0" err="1" smtClean="0">
                <a:solidFill>
                  <a:srgbClr val="336600"/>
                </a:solidFill>
                <a:latin typeface="Segoe Print" panose="02000600000000000000" pitchFamily="2" charset="0"/>
              </a:rPr>
              <a:t>під</a:t>
            </a:r>
            <a:r>
              <a:rPr lang="ru-RU" b="1" dirty="0" smtClean="0">
                <a:solidFill>
                  <a:srgbClr val="336600"/>
                </a:solidFill>
                <a:latin typeface="Segoe Print" panose="02000600000000000000" pitchFamily="2" charset="0"/>
              </a:rPr>
              <a:t> </a:t>
            </a:r>
            <a:r>
              <a:rPr lang="ru-RU" b="1" dirty="0">
                <a:solidFill>
                  <a:srgbClr val="336600"/>
                </a:solidFill>
                <a:latin typeface="Segoe Print" panose="02000600000000000000" pitchFamily="2" charset="0"/>
              </a:rPr>
              <a:t>час </a:t>
            </a:r>
            <a:r>
              <a:rPr lang="ru-RU" b="1" dirty="0" err="1">
                <a:solidFill>
                  <a:srgbClr val="336600"/>
                </a:solidFill>
                <a:latin typeface="Segoe Print" panose="02000600000000000000" pitchFamily="2" charset="0"/>
              </a:rPr>
              <a:t>тренування</a:t>
            </a:r>
            <a:r>
              <a:rPr lang="ru-RU" b="1" dirty="0">
                <a:solidFill>
                  <a:srgbClr val="336600"/>
                </a:solidFill>
                <a:latin typeface="Segoe Print" panose="02000600000000000000" pitchFamily="2" charset="0"/>
              </a:rPr>
              <a:t> </a:t>
            </a:r>
            <a:r>
              <a:rPr lang="ru-RU" b="1" dirty="0" err="1">
                <a:solidFill>
                  <a:srgbClr val="336600"/>
                </a:solidFill>
                <a:latin typeface="Segoe Print" panose="02000600000000000000" pitchFamily="2" charset="0"/>
              </a:rPr>
              <a:t>асоціативного</a:t>
            </a:r>
            <a:r>
              <a:rPr lang="ru-RU" b="1" dirty="0">
                <a:solidFill>
                  <a:srgbClr val="336600"/>
                </a:solidFill>
                <a:latin typeface="Segoe Print" panose="02000600000000000000" pitchFamily="2" charset="0"/>
              </a:rPr>
              <a:t> </a:t>
            </a:r>
            <a:r>
              <a:rPr lang="ru-RU" b="1" dirty="0" err="1">
                <a:solidFill>
                  <a:srgbClr val="336600"/>
                </a:solidFill>
                <a:latin typeface="Segoe Print" panose="02000600000000000000" pitchFamily="2" charset="0"/>
              </a:rPr>
              <a:t>мислення</a:t>
            </a:r>
            <a:r>
              <a:rPr lang="ru-RU" b="1" dirty="0">
                <a:solidFill>
                  <a:srgbClr val="336600"/>
                </a:solidFill>
                <a:latin typeface="Segoe Print" panose="02000600000000000000" pitchFamily="2" charset="0"/>
              </a:rPr>
              <a:t> </a:t>
            </a:r>
            <a:r>
              <a:rPr lang="ru-RU" b="1" dirty="0" err="1">
                <a:solidFill>
                  <a:srgbClr val="336600"/>
                </a:solidFill>
                <a:latin typeface="Segoe Print" panose="02000600000000000000" pitchFamily="2" charset="0"/>
              </a:rPr>
              <a:t>звучить</a:t>
            </a:r>
            <a:r>
              <a:rPr lang="ru-RU" b="1" dirty="0">
                <a:solidFill>
                  <a:srgbClr val="336600"/>
                </a:solidFill>
                <a:latin typeface="Segoe Print" panose="02000600000000000000" pitchFamily="2" charset="0"/>
              </a:rPr>
              <a:t> так:</a:t>
            </a:r>
            <a:br>
              <a:rPr lang="ru-RU" b="1" dirty="0">
                <a:solidFill>
                  <a:srgbClr val="336600"/>
                </a:solidFill>
                <a:latin typeface="Segoe Print" panose="02000600000000000000" pitchFamily="2" charset="0"/>
              </a:rPr>
            </a:br>
            <a:r>
              <a:rPr lang="ru-RU" sz="4800" b="1" dirty="0">
                <a:solidFill>
                  <a:srgbClr val="003300"/>
                </a:solidFill>
                <a:latin typeface="Segoe Print" panose="02000600000000000000" pitchFamily="2" charset="0"/>
              </a:rPr>
              <a:t>«Про </a:t>
            </a:r>
            <a:r>
              <a:rPr lang="ru-RU" sz="4800" b="1" dirty="0" err="1">
                <a:solidFill>
                  <a:srgbClr val="003300"/>
                </a:solidFill>
                <a:latin typeface="Segoe Print" panose="02000600000000000000" pitchFamily="2" charset="0"/>
              </a:rPr>
              <a:t>що</a:t>
            </a:r>
            <a:r>
              <a:rPr lang="ru-RU" sz="4800" b="1" dirty="0">
                <a:solidFill>
                  <a:srgbClr val="003300"/>
                </a:solidFill>
                <a:latin typeface="Segoe Print" panose="02000600000000000000" pitchFamily="2" charset="0"/>
              </a:rPr>
              <a:t> </a:t>
            </a:r>
            <a:r>
              <a:rPr lang="ru-RU" sz="4800" b="1" dirty="0" err="1">
                <a:solidFill>
                  <a:srgbClr val="003300"/>
                </a:solidFill>
                <a:latin typeface="Segoe Print" panose="02000600000000000000" pitchFamily="2" charset="0"/>
              </a:rPr>
              <a:t>ти</a:t>
            </a:r>
            <a:r>
              <a:rPr lang="ru-RU" sz="4800" b="1" dirty="0">
                <a:solidFill>
                  <a:srgbClr val="003300"/>
                </a:solidFill>
                <a:latin typeface="Segoe Print" panose="02000600000000000000" pitchFamily="2" charset="0"/>
              </a:rPr>
              <a:t> подумав</a:t>
            </a:r>
            <a:r>
              <a:rPr lang="ru-RU" sz="4800" b="1" dirty="0" smtClean="0">
                <a:solidFill>
                  <a:srgbClr val="003300"/>
                </a:solidFill>
                <a:latin typeface="Segoe Print" panose="02000600000000000000" pitchFamily="2" charset="0"/>
              </a:rPr>
              <a:t>?»</a:t>
            </a:r>
            <a:endParaRPr lang="uk-UA" sz="5400" b="1" dirty="0">
              <a:solidFill>
                <a:srgbClr val="0033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5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uk-UA" sz="3200" dirty="0">
                <a:solidFill>
                  <a:srgbClr val="002060"/>
                </a:solidFill>
                <a:latin typeface="Segoe Print" panose="02000600000000000000" pitchFamily="2" charset="0"/>
              </a:rPr>
              <a:t>Прийом </a:t>
            </a:r>
            <a:r>
              <a:rPr lang="uk-UA" sz="3600" b="1" dirty="0" smtClean="0">
                <a:solidFill>
                  <a:srgbClr val="002060"/>
                </a:solidFill>
                <a:latin typeface="Segoe Print" panose="02000600000000000000" pitchFamily="2" charset="0"/>
                <a:hlinkClick r:id="rId2" action="ppaction://hlinkpres?slideindex=1&amp;slidetitle="/>
              </a:rPr>
              <a:t>«Аналогія»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35453"/>
            <a:ext cx="6336704" cy="5417883"/>
          </a:xfrm>
        </p:spPr>
      </p:pic>
    </p:spTree>
    <p:extLst>
      <p:ext uri="{BB962C8B-B14F-4D97-AF65-F5344CB8AC3E}">
        <p14:creationId xmlns:p14="http://schemas.microsoft.com/office/powerpoint/2010/main" val="181642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8|1.2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8|1.2|1.6"/>
</p:tagLst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2071</TotalTime>
  <Words>956</Words>
  <Application>Microsoft Office PowerPoint</Application>
  <PresentationFormat>Экран (4:3)</PresentationFormat>
  <Paragraphs>154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Що таке ейдетика?</vt:lpstr>
      <vt:lpstr>Секрети хорошої пам’яті</vt:lpstr>
      <vt:lpstr>Головним інструментом ейдетики є робота з асоціаціями.</vt:lpstr>
      <vt:lpstr>Методи ейдетики:</vt:lpstr>
      <vt:lpstr>Метод «Перетворення»</vt:lpstr>
      <vt:lpstr>Метод «Підсилення»</vt:lpstr>
      <vt:lpstr>Головне запитання  під час тренування асоціативного мислення звучить так: «Про що ти подумав?»</vt:lpstr>
      <vt:lpstr>Прийом «Аналогія»</vt:lpstr>
      <vt:lpstr>Друдл – це загадка-головоломка</vt:lpstr>
      <vt:lpstr>Що це?</vt:lpstr>
      <vt:lpstr>Прийом «Трансформація»</vt:lpstr>
      <vt:lpstr>Прийом «Трансформація»:</vt:lpstr>
      <vt:lpstr>Прийом «Піктограми»</vt:lpstr>
      <vt:lpstr>Прийом «Піктограми»</vt:lpstr>
      <vt:lpstr>Прийом «Піктограми»</vt:lpstr>
      <vt:lpstr>Прийом «Цифрообраз»</vt:lpstr>
      <vt:lpstr>Прийом «Візуалізація»</vt:lpstr>
      <vt:lpstr>Буква А</vt:lpstr>
      <vt:lpstr>Прийом «Тлумачення»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Юля</cp:lastModifiedBy>
  <cp:revision>187</cp:revision>
  <dcterms:created xsi:type="dcterms:W3CDTF">2013-08-18T05:10:05Z</dcterms:created>
  <dcterms:modified xsi:type="dcterms:W3CDTF">2022-08-25T17:00:47Z</dcterms:modified>
</cp:coreProperties>
</file>