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320" r:id="rId3"/>
    <p:sldId id="321" r:id="rId4"/>
    <p:sldId id="299" r:id="rId5"/>
    <p:sldId id="300" r:id="rId6"/>
    <p:sldId id="322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6" r:id="rId21"/>
    <p:sldId id="315" r:id="rId22"/>
    <p:sldId id="317" r:id="rId23"/>
    <p:sldId id="318" r:id="rId24"/>
    <p:sldId id="319" r:id="rId25"/>
    <p:sldId id="279" r:id="rId26"/>
    <p:sldId id="285" r:id="rId27"/>
    <p:sldId id="324" r:id="rId28"/>
    <p:sldId id="325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82" r:id="rId39"/>
    <p:sldId id="283" r:id="rId40"/>
    <p:sldId id="294" r:id="rId41"/>
    <p:sldId id="323" r:id="rId42"/>
    <p:sldId id="326" r:id="rId43"/>
    <p:sldId id="32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-5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4417-ECF1-4DB7-8B34-04BD6C47FF29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C742-CDA9-4EB7-9B36-2449BE33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744D-17D8-414B-87F9-F539AA5620CB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996F-5A4B-4F4D-9090-4C6CEC2B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E527-6B28-467F-A414-3B617E585E54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120B-FA65-423E-86AB-38E7C79E9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B5CD-8071-4E12-A7D6-FC30DFA4FE09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FFF1-C124-46E2-9621-EE286AAFE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A468-CE03-4EAF-8A96-379533A40BEF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6AE5-FDB4-4D43-AE1D-9448C039F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0FE9-336A-4B34-8FA6-7CF56542C761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7276-21A9-414F-9862-0F7A0703D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85AF-91AE-4C77-A12D-5E6E53268B56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900A-C6F0-44D4-9AA2-C396ABA1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5E32-B755-4087-AA7B-7C221264880B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1D16-6718-4DE3-9053-5DA69ECE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2ADC-7D16-4F6A-8584-AD841DB115E3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2C6A-C5C0-4395-8211-EBF233690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AED8-6DF5-4F35-BEB0-21653DAA0039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242D-C5DF-43B9-96C8-3C66FC23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6C68-C5AA-404B-9F48-4B039E0E608B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10DB-7BBC-4501-BDE9-71C71C8AB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154C-AD37-444B-BF48-1972B5EDC180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1C32-61AF-4023-989B-2A814E3E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01D79-58AD-4508-8F4A-D0F9EB16BA61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F51F7-DE15-4AC4-BA7E-2A2A4316A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ps.ligazakon.net/document/view/fn04316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iorfor.com/ru/dbn-v/dbn-v-2-2-3-2018/" TargetMode="External"/><Relationship Id="rId7" Type="http://schemas.openxmlformats.org/officeDocument/2006/relationships/hyperlink" Target="https://zakon.rada.gov.ua/laws/show/z1111-20#Text" TargetMode="External"/><Relationship Id="rId2" Type="http://schemas.openxmlformats.org/officeDocument/2006/relationships/hyperlink" Target="https://www.minregion.gov.ua/wp-content/uploads/2018/06/V223_InBu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z.gov.ua/uploads/ckeditor/%D0%93%D1%80%D0%BE%D0%BC%D0%B0%D0%B4%D1%81%D1%8C%D0%BA%D0%B5%20%D0%BE%D0%B1%D0%B3%D0%BE%D0%B2%D0%BE%D1%80%D0%B5%D0%BD%D0%BD%D1%8F/2020/05/13/%D0%94%D0%BE%D0%B4%D0%B0%D1%82%D0%BA%D0%B8%20%D0%B4%D0%BE%20%D1%81%D0%B0%D0%BD%D1%96%D1%82%D0%B0%D1%80%D0%BD%D0%BE%D0%B3%D0%BE%20%D1%80%D0%B5%D0%B3%D0%BB%D0%B0%D0%BC%D0%B5%D0%BD%D1%82%D1%83.pdf" TargetMode="External"/><Relationship Id="rId5" Type="http://schemas.openxmlformats.org/officeDocument/2006/relationships/hyperlink" Target="https://moz.gov.ua/uploads/ckeditor/%D0%93%D1%80%D0%BE%D0%BC%D0%B0%D0%B4%D1%81%D1%8C%D0%BA%D0%B5%20%D0%BE%D0%B1%D0%B3%D0%BE%D0%B2%D0%BE%D1%80%D0%B5%D0%BD%D0%BD%D1%8F/2020/05/13/%D0%A1%D0%B0%D0%BD%D1%96%D1%82%D0%B0%D1%80%D0%BD%D0%B8%D0%B9%20%D1%80%D0%B5%D0%B3%D0%BB%D0%B0%D0%BC%D0%B5%D0%BD%D1%82.pdf" TargetMode="External"/><Relationship Id="rId4" Type="http://schemas.openxmlformats.org/officeDocument/2006/relationships/hyperlink" Target="https://pedpresa.com.ua/wp-content/uploads/2017/08/derz-stan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6525" y="119063"/>
            <a:ext cx="8770938" cy="1663700"/>
          </a:xfrm>
        </p:spPr>
        <p:txBody>
          <a:bodyPr anchor="b"/>
          <a:lstStyle/>
          <a:p>
            <a:pPr algn="ctr" eaLnBrk="1" hangingPunct="1">
              <a:lnSpc>
                <a:spcPct val="75000"/>
              </a:lnSpc>
            </a:pPr>
            <a:r>
              <a:rPr lang="uk-UA" b="1" u="sng" smtClean="0"/>
              <a:t>Санітарно-гігієнічні вимоги до умов навчання та виховання підростаючого покоління</a:t>
            </a:r>
            <a:endParaRPr lang="ru-RU" b="1" u="sng" smtClean="0"/>
          </a:p>
        </p:txBody>
      </p:sp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3276600"/>
            <a:ext cx="6950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endParaRPr lang="uk-UA" sz="2800">
              <a:solidFill>
                <a:schemeClr val="tx1"/>
              </a:solidFill>
            </a:endParaRPr>
          </a:p>
          <a:p>
            <a:pPr indent="449263"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12713" y="1747838"/>
            <a:ext cx="476567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uk-UA" altLang="ru-RU" sz="2400">
                <a:solidFill>
                  <a:schemeClr val="tx1"/>
                </a:solidFill>
              </a:rPr>
              <a:t>П</a:t>
            </a:r>
            <a:r>
              <a:rPr lang="ru-RU" altLang="ru-RU" sz="2400">
                <a:solidFill>
                  <a:schemeClr val="tx1"/>
                </a:solidFill>
              </a:rPr>
              <a:t>лан</a:t>
            </a:r>
            <a:endParaRPr lang="uk-UA" altLang="ru-RU" sz="2400">
              <a:solidFill>
                <a:schemeClr val="tx1"/>
              </a:solidFill>
            </a:endParaRPr>
          </a:p>
          <a:p>
            <a:pPr marL="342900" indent="-342900"/>
            <a:endParaRPr lang="ru-RU" altLang="ru-RU" sz="80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uk-UA" altLang="ru-RU" sz="2400">
                <a:solidFill>
                  <a:schemeClr val="tx1"/>
                </a:solidFill>
              </a:rPr>
              <a:t>Основн</a:t>
            </a:r>
            <a:r>
              <a:rPr lang="ru-RU" altLang="ru-RU" sz="2400">
                <a:solidFill>
                  <a:schemeClr val="tx1"/>
                </a:solidFill>
              </a:rPr>
              <a:t>і</a:t>
            </a:r>
            <a:r>
              <a:rPr lang="uk-UA" altLang="ru-RU" sz="2400">
                <a:solidFill>
                  <a:schemeClr val="tx1"/>
                </a:solidFill>
              </a:rPr>
              <a:t> гігієнічні принципи проєктування. загальноосвітніх шкіл</a:t>
            </a:r>
          </a:p>
          <a:p>
            <a:pPr marL="342900" indent="-342900">
              <a:buFontTx/>
              <a:buAutoNum type="arabicPeriod"/>
            </a:pPr>
            <a:r>
              <a:rPr lang="uk-UA" altLang="ru-RU" sz="2400">
                <a:solidFill>
                  <a:schemeClr val="tx1"/>
                </a:solidFill>
              </a:rPr>
              <a:t> </a:t>
            </a:r>
            <a:r>
              <a:rPr lang="uk-UA" sz="2400">
                <a:solidFill>
                  <a:schemeClr val="tx1"/>
                </a:solidFill>
              </a:rPr>
              <a:t>Визначення санітарно-гігієнічних вимог до земельної ділянки та будинку загальноосвітньої школи. </a:t>
            </a:r>
          </a:p>
          <a:p>
            <a:pPr marL="342900" indent="-342900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Санітарно-гігієнічна оцінка класної кімнати.</a:t>
            </a:r>
          </a:p>
          <a:p>
            <a:pPr marL="342900" indent="-342900">
              <a:buFontTx/>
              <a:buAutoNum type="arabicPeriod"/>
            </a:pPr>
            <a:r>
              <a:rPr lang="uk-UA" sz="2400">
                <a:solidFill>
                  <a:schemeClr val="tx1"/>
                </a:solidFill>
              </a:rPr>
              <a:t>Санітарна експертиза розміщення меблів. 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4340" name="Picture 5" descr="shko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1811338"/>
            <a:ext cx="42164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188913" y="614363"/>
            <a:ext cx="8793162" cy="61007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900"/>
              </a:spcBef>
            </a:pPr>
            <a:r>
              <a:rPr lang="ru-RU" b="1" smtClean="0"/>
              <a:t>5.19 </a:t>
            </a:r>
            <a:r>
              <a:rPr lang="ru-RU" b="1" i="1" u="sng" smtClean="0"/>
              <a:t>У господарській зоні</a:t>
            </a:r>
            <a:r>
              <a:rPr lang="ru-RU" b="1" smtClean="0"/>
              <a:t> необхідно розміщувати ремонтні майстерні, склади, гаражі, підсобно-виробничі приміщення, інженерні споруди, навіси, які слід об'єднувати в єдиний блок, а також заасфальтовані (бетонні) контейнерні майданчики для збирання побутових відходів згідно з ДСТУ-Н Б.2.2-7, ДСанПіН 145, 9.2 ДБН Б.2.2-5  </a:t>
            </a:r>
            <a:r>
              <a:rPr lang="ru-RU" b="1" u="sng" smtClean="0"/>
              <a:t>на відстані від будинків навчальних закладів не менше ніж 25 м.</a:t>
            </a:r>
            <a:r>
              <a:rPr lang="ru-RU" b="1" smtClean="0"/>
              <a:t> </a:t>
            </a:r>
          </a:p>
          <a:p>
            <a:pPr>
              <a:lnSpc>
                <a:spcPct val="85000"/>
              </a:lnSpc>
              <a:spcBef>
                <a:spcPts val="900"/>
              </a:spcBef>
            </a:pPr>
            <a:r>
              <a:rPr lang="ru-RU" b="1" u="sng" smtClean="0"/>
              <a:t>Господарська зона повинна мати окремий в'їзд</a:t>
            </a:r>
            <a:r>
              <a:rPr lang="ru-RU" b="1" smtClean="0"/>
              <a:t> і розташовуватись поблизу навчально-виробничої  зони, виробничих  та  складських  приміщень  їдальні.</a:t>
            </a:r>
          </a:p>
          <a:p>
            <a:pPr>
              <a:lnSpc>
                <a:spcPct val="85000"/>
              </a:lnSpc>
              <a:spcBef>
                <a:spcPts val="900"/>
              </a:spcBef>
            </a:pPr>
            <a:r>
              <a:rPr lang="ru-RU" b="1" smtClean="0"/>
              <a:t>5.22 Ділянку навчального закладу не допускається перетинати міськими вулицями  та  дорогами.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52400" y="287338"/>
            <a:ext cx="8856663" cy="638492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700"/>
              </a:spcBef>
              <a:buFont typeface="Arial" charset="0"/>
              <a:buNone/>
            </a:pPr>
            <a:r>
              <a:rPr lang="ru-RU" smtClean="0"/>
              <a:t>а) </a:t>
            </a:r>
            <a:r>
              <a:rPr lang="ru-RU" u="sng" smtClean="0"/>
              <a:t>навчальні приміщення групуються у навчальні секції за віковими і навчально-технологічними ознаками</a:t>
            </a:r>
            <a:r>
              <a:rPr lang="ru-RU" smtClean="0"/>
              <a:t>:</a:t>
            </a:r>
          </a:p>
          <a:p>
            <a:pPr>
              <a:lnSpc>
                <a:spcPct val="75000"/>
              </a:lnSpc>
              <a:spcBef>
                <a:spcPts val="700"/>
              </a:spcBef>
            </a:pPr>
            <a:r>
              <a:rPr lang="ru-RU" smtClean="0"/>
              <a:t>- навчальні секції для 1-х класів (шести-, семирічок), які об'єднують приміщення не більше двох паралельних класів, з рекреаціями, гардеробними та санітарними вузлами;</a:t>
            </a:r>
          </a:p>
          <a:p>
            <a:pPr>
              <a:lnSpc>
                <a:spcPct val="75000"/>
              </a:lnSpc>
              <a:spcBef>
                <a:spcPts val="700"/>
              </a:spcBef>
            </a:pPr>
            <a:r>
              <a:rPr lang="ru-RU" smtClean="0"/>
              <a:t>- навчальні секції 2-4-х класів у складі не більше шести класних приміщень, майстерні для трудового навчання, універсального приміщення для груп подовженого дня, гардеробних, рекреаційних приміщень і санітарних вузлів;</a:t>
            </a:r>
          </a:p>
          <a:p>
            <a:pPr>
              <a:lnSpc>
                <a:spcPct val="75000"/>
              </a:lnSpc>
            </a:pPr>
            <a:r>
              <a:rPr lang="ru-RU" smtClean="0"/>
              <a:t>б) навчальні секції 1-х, 2-4-х класів повинні бути відокремленими і непрохідними для учнів інших вікових груп;</a:t>
            </a:r>
          </a:p>
          <a:p>
            <a:pPr>
              <a:lnSpc>
                <a:spcPct val="75000"/>
              </a:lnSpc>
            </a:pPr>
            <a:r>
              <a:rPr lang="ru-RU" smtClean="0"/>
              <a:t>в) навчальні секції і загальношкільні групи приміщень можуть розташовуватись у загальному компактному будинку централізованого типу або  у  взаємопов'язаних  функціональних  блоках.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179388" y="714375"/>
            <a:ext cx="8737600" cy="59928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mtClean="0"/>
              <a:t>6.7 </a:t>
            </a:r>
            <a:r>
              <a:rPr lang="ru-RU" u="sng" smtClean="0"/>
              <a:t>Фізкультурно-спортивні зали</a:t>
            </a:r>
            <a:r>
              <a:rPr lang="ru-RU" smtClean="0"/>
              <a:t> слід розміщувати не вище другого поверху, не допускається розміщувати їх над навчальними приміщеннями, передбачати проходи у фізкультурно-спортивні зали через класні та спальні групи приміщень, а також проходи у роздягальні та санітарно-побутові приміщення  через  фізкультурно-спортивний  зал.</a:t>
            </a:r>
          </a:p>
          <a:p>
            <a:pPr>
              <a:lnSpc>
                <a:spcPct val="75000"/>
              </a:lnSpc>
            </a:pPr>
            <a:r>
              <a:rPr lang="ru-RU" smtClean="0"/>
              <a:t>В умовах реконструкції фізкультурно-спортивні зали допускається розміщувати над навчальними приміщеннями за умови дотримання відповідних заходів щодо захисту від шуму та вібрації відповідно до вимог  ДБН В.1.2-10.</a:t>
            </a:r>
          </a:p>
          <a:p>
            <a:pPr>
              <a:lnSpc>
                <a:spcPct val="75000"/>
              </a:lnSpc>
            </a:pPr>
            <a:r>
              <a:rPr lang="ru-RU" smtClean="0"/>
              <a:t>В умовах щільної забудови допускається розміщення фізкультурно-спортивних залів один над одним.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36538" y="463550"/>
            <a:ext cx="8745537" cy="625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6.9  </a:t>
            </a:r>
            <a:r>
              <a:rPr lang="ru-RU" u="sng" smtClean="0"/>
              <a:t>Поверховість  будинків</a:t>
            </a:r>
            <a:r>
              <a:rPr lang="ru-RU" smtClean="0"/>
              <a:t>  слід  приймати:</a:t>
            </a:r>
          </a:p>
          <a:p>
            <a:r>
              <a:rPr lang="ru-RU" smtClean="0"/>
              <a:t>- </a:t>
            </a:r>
            <a:r>
              <a:rPr lang="ru-RU" u="sng" smtClean="0"/>
              <a:t>не більше 3-х поверхів</a:t>
            </a:r>
            <a:r>
              <a:rPr lang="ru-RU" smtClean="0"/>
              <a:t> − загальноосвітніх навчальних закладів (у крупних, найкрупніших і великих містах, крім районів з сейсмічністю 7-8 балів, допускається  будівництво  4-поверхових  будинків  шкіл);</a:t>
            </a:r>
          </a:p>
          <a:p>
            <a:pPr>
              <a:buFont typeface="Arial" charset="0"/>
              <a:buNone/>
            </a:pPr>
            <a:r>
              <a:rPr lang="ru-RU" smtClean="0"/>
              <a:t>6.10  </a:t>
            </a:r>
            <a:r>
              <a:rPr lang="ru-RU" u="sng" smtClean="0"/>
              <a:t>Висота поверхів</a:t>
            </a:r>
            <a:r>
              <a:rPr lang="ru-RU" smtClean="0"/>
              <a:t> навчальних приміщень встановлюється виходячи із того, що висоту навчальних приміщень від підлоги до стелі слід приймати </a:t>
            </a:r>
            <a:r>
              <a:rPr lang="ru-RU" u="sng" smtClean="0"/>
              <a:t>не менше 3,3 м</a:t>
            </a:r>
            <a:r>
              <a:rPr lang="ru-RU" smtClean="0"/>
              <a:t>. В умовах реконструкції допускається приймати висоту навчальних  приміщень  від  підлоги  до  стелі  3 м.</a:t>
            </a:r>
          </a:p>
          <a:p>
            <a:pPr>
              <a:buFont typeface="Arial" charset="0"/>
              <a:buNone/>
            </a:pPr>
            <a:r>
              <a:rPr lang="ru-RU" smtClean="0"/>
              <a:t>6.11 Висоту підвіконної частини зовнішніх стін навчальних, навчально-лабораторних і навчально-виробничих приміщень від поверхні підлоги  слід  приймати не менше 0,8 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207963" y="407988"/>
            <a:ext cx="8801100" cy="62992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700"/>
              </a:spcBef>
              <a:buFont typeface="Arial" charset="0"/>
              <a:buNone/>
              <a:defRPr/>
            </a:pPr>
            <a:r>
              <a:rPr lang="ru-RU" sz="2400" smtClean="0"/>
              <a:t>6.13 </a:t>
            </a: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Площі навчальних приміщень</a:t>
            </a:r>
            <a:r>
              <a:rPr lang="ru-RU" sz="2400" smtClean="0"/>
              <a:t> визначаються за розрахунком, виходячи з призначення приміщень, наповнюваності груп при різних видах навчальних занять та питомих показників </a:t>
            </a:r>
            <a:r>
              <a:rPr lang="ru-RU" sz="2400" u="sng" smtClean="0"/>
              <a:t>розрахункової площі на одного учня</a:t>
            </a:r>
            <a:r>
              <a:rPr lang="ru-RU" sz="2400" smtClean="0"/>
              <a:t>.</a:t>
            </a:r>
          </a:p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ru-RU" sz="2400" u="sng" smtClean="0"/>
              <a:t>Склад та площі спальних та ігрових приміщень</a:t>
            </a:r>
            <a:r>
              <a:rPr lang="ru-RU" sz="2400" smtClean="0"/>
              <a:t> (зон) для 1-х класів шкіл встановлюються завданням на проєктування з урахуванням вимог ДСанПіН 5.5.2.008.</a:t>
            </a:r>
          </a:p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ru-RU" sz="2400" smtClean="0"/>
              <a:t>Для учнів 1х класів допускається проєктувати </a:t>
            </a:r>
            <a:r>
              <a:rPr lang="ru-RU" sz="2400" u="sng" smtClean="0"/>
              <a:t>приміщення</a:t>
            </a:r>
            <a:r>
              <a:rPr lang="ru-RU" sz="2400" smtClean="0"/>
              <a:t> </a:t>
            </a:r>
            <a:r>
              <a:rPr lang="ru-RU" sz="2400" u="sng" smtClean="0"/>
              <a:t>класів-ігрових</a:t>
            </a:r>
            <a:r>
              <a:rPr lang="ru-RU" sz="2400" smtClean="0"/>
              <a:t> із розрахунку не менше 2,9 м</a:t>
            </a:r>
            <a:r>
              <a:rPr lang="ru-RU" sz="2400" baseline="30000" smtClean="0"/>
              <a:t>2</a:t>
            </a:r>
            <a:r>
              <a:rPr lang="ru-RU" sz="2400" smtClean="0"/>
              <a:t> на 1 учня, а площу спалень слід визначати із розрахунку не менше 2,4 м</a:t>
            </a:r>
            <a:r>
              <a:rPr lang="ru-RU" sz="2400" baseline="30000" smtClean="0"/>
              <a:t>2</a:t>
            </a:r>
            <a:r>
              <a:rPr lang="ru-RU" sz="2400" smtClean="0"/>
              <a:t> на 1 учня (з окремими зонами для хлопчиків та дівчаток) при місткості класів 25 учнів, при 30 учнях – відповідно не менше 2,4 м</a:t>
            </a:r>
            <a:r>
              <a:rPr lang="ru-RU" sz="2400" baseline="30000" smtClean="0"/>
              <a:t>2</a:t>
            </a:r>
            <a:r>
              <a:rPr lang="ru-RU" sz="2400" smtClean="0"/>
              <a:t> і 2,0 м</a:t>
            </a:r>
            <a:r>
              <a:rPr lang="ru-RU" sz="2400" baseline="30000" smtClean="0"/>
              <a:t>2</a:t>
            </a:r>
            <a:r>
              <a:rPr lang="ru-RU" sz="2400" smtClean="0"/>
              <a:t> на 1 учня.</a:t>
            </a:r>
            <a:endParaRPr lang="ru-RU" sz="2400" b="1" smtClean="0"/>
          </a:p>
          <a:p>
            <a:pPr>
              <a:lnSpc>
                <a:spcPct val="70000"/>
              </a:lnSpc>
              <a:spcBef>
                <a:spcPts val="700"/>
              </a:spcBef>
              <a:defRPr/>
            </a:pPr>
            <a:r>
              <a:rPr lang="ru-RU" sz="2400" smtClean="0"/>
              <a:t>При наповнюваності навчальної групи у загальноосвітніх школах 30 учнів допускається площу класних приміщень, універсальних навчальних кабінетів та спеціалізованих кабінетів загальноосвітнього циклу приймати з розрахунку 2 м</a:t>
            </a:r>
            <a:r>
              <a:rPr lang="ru-RU" sz="2400" baseline="30000" smtClean="0"/>
              <a:t>2</a:t>
            </a:r>
            <a:r>
              <a:rPr lang="ru-RU" sz="2400" smtClean="0"/>
              <a:t>, а лабораторій з природничих наук – 2,4 м</a:t>
            </a:r>
            <a:r>
              <a:rPr lang="ru-RU" sz="2400" baseline="30000" smtClean="0"/>
              <a:t>2</a:t>
            </a:r>
            <a:r>
              <a:rPr lang="ru-RU" sz="2400" smtClean="0"/>
              <a:t> на 1 учня. </a:t>
            </a:r>
          </a:p>
          <a:p>
            <a:pPr>
              <a:lnSpc>
                <a:spcPct val="70000"/>
              </a:lnSpc>
              <a:defRPr/>
            </a:pPr>
            <a:r>
              <a:rPr lang="ru-RU" sz="2400" smtClean="0"/>
              <a:t>6.25 Площі приміщень навчальних та навчально-виробничих майстерень. У загальноосвітніх школах</a:t>
            </a:r>
            <a:r>
              <a:rPr lang="ru-RU" sz="2400" b="1" smtClean="0"/>
              <a:t> </a:t>
            </a:r>
            <a:r>
              <a:rPr lang="ru-RU" sz="2400" u="sng" smtClean="0"/>
              <a:t>майстерні ручної праці для учнів початкових класів</a:t>
            </a:r>
            <a:r>
              <a:rPr lang="ru-RU" sz="2400" smtClean="0"/>
              <a:t> площа на 1 учня - (не менше) 253,6 м</a:t>
            </a:r>
            <a:r>
              <a:rPr lang="ru-RU" sz="2400" baseline="30000" smtClean="0"/>
              <a:t>2</a:t>
            </a:r>
            <a:r>
              <a:rPr lang="ru-RU" sz="2400" b="1" smtClean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198438" y="484188"/>
            <a:ext cx="8783637" cy="6240462"/>
          </a:xfrm>
        </p:spPr>
        <p:txBody>
          <a:bodyPr/>
          <a:lstStyle/>
          <a:p>
            <a:r>
              <a:rPr lang="ru-RU" smtClean="0"/>
              <a:t>6.27 Сумарну площу фізкультурно-спортивних залів у навчальних закладах (без урахування допоміжних приміщень та басейну) приймають відповідно до площі фізкультурно-спортивних залів на одного учня - не менше 1 м</a:t>
            </a:r>
            <a:r>
              <a:rPr lang="ru-RU" baseline="30000" smtClean="0"/>
              <a:t>2</a:t>
            </a:r>
            <a:r>
              <a:rPr lang="ru-RU" smtClean="0"/>
              <a:t>. </a:t>
            </a:r>
          </a:p>
          <a:p>
            <a:r>
              <a:rPr lang="ru-RU" smtClean="0"/>
              <a:t>6.29 При фізкультурно-спортивних залах передбачаються снарядні (не менше 16 м</a:t>
            </a:r>
            <a:r>
              <a:rPr lang="ru-RU" baseline="30000" smtClean="0"/>
              <a:t>2</a:t>
            </a:r>
            <a:r>
              <a:rPr lang="ru-RU" smtClean="0"/>
              <a:t>), кабінети інструкторів фізвиховання з розрахунку 2,5 м</a:t>
            </a:r>
            <a:r>
              <a:rPr lang="ru-RU" baseline="30000" smtClean="0"/>
              <a:t>2</a:t>
            </a:r>
            <a:r>
              <a:rPr lang="ru-RU" smtClean="0"/>
              <a:t> на працівника (але не менше 9 м</a:t>
            </a:r>
            <a:r>
              <a:rPr lang="ru-RU" baseline="30000" smtClean="0"/>
              <a:t>2</a:t>
            </a:r>
            <a:r>
              <a:rPr lang="ru-RU" smtClean="0"/>
              <a:t> кожний), роздягальні (не менше двох на кожну навчальну групу, що займається у залі) з розрахунку не менше 1,2 м</a:t>
            </a:r>
            <a:r>
              <a:rPr lang="ru-RU" baseline="30000" smtClean="0"/>
              <a:t>2</a:t>
            </a:r>
            <a:r>
              <a:rPr lang="ru-RU" smtClean="0"/>
              <a:t> на одне місце для переодягання та 0,27 м</a:t>
            </a:r>
            <a:r>
              <a:rPr lang="ru-RU" baseline="30000" smtClean="0"/>
              <a:t>2</a:t>
            </a:r>
            <a:r>
              <a:rPr lang="ru-RU" smtClean="0"/>
              <a:t> − для зберігання домашнього одягу. При цьому площі роздягальних, душових та туалетів слід розраховувати на подвійну  кількість осіб, що уміщує зала.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142875" y="638175"/>
            <a:ext cx="8896350" cy="6219825"/>
          </a:xfrm>
        </p:spPr>
        <p:txBody>
          <a:bodyPr/>
          <a:lstStyle/>
          <a:p>
            <a:r>
              <a:rPr lang="ru-RU" sz="3200" smtClean="0"/>
              <a:t>6.47 У усіх навчальних закладах повинні передбачатися їдальні та буфети. </a:t>
            </a:r>
          </a:p>
          <a:p>
            <a:r>
              <a:rPr lang="ru-RU" sz="3200" smtClean="0"/>
              <a:t>6.49 Площу обіднього залу (без роздавальної) слід приймати в їдальнях загальноосвітніх навчальних закладів − не менше 1,0 м</a:t>
            </a:r>
            <a:r>
              <a:rPr lang="ru-RU" sz="3200" baseline="30000" smtClean="0"/>
              <a:t>2</a:t>
            </a:r>
            <a:r>
              <a:rPr lang="ru-RU" sz="3200" smtClean="0"/>
              <a:t> на одне місце.</a:t>
            </a:r>
          </a:p>
          <a:p>
            <a:r>
              <a:rPr lang="ru-RU" sz="3200" smtClean="0"/>
              <a:t>6.51 При їдальнях та буфетах передбачаються умивальники, кількість яких  визначається  з  розрахунку  не  менше  ніж  один  умивальник  на: - 40 місць  в  обідній  залі  загальноосвітніх  шкіл;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07963" y="365125"/>
            <a:ext cx="8672512" cy="8048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400" b="1" smtClean="0"/>
              <a:t>6.58 </a:t>
            </a:r>
            <a:r>
              <a:rPr lang="ru-RU" sz="2400" b="1" u="sng" smtClean="0"/>
              <a:t>Площі вестибюлів, гардеробів, рекреаційних приміщень</a:t>
            </a:r>
            <a:r>
              <a:rPr lang="ru-RU" sz="2400" b="1" smtClean="0"/>
              <a:t>, а також кількість санітарних приладів у туалетах і душових</a:t>
            </a:r>
            <a:r>
              <a:rPr lang="ru-RU" sz="2400" smtClean="0"/>
              <a:t> </a:t>
            </a:r>
          </a:p>
        </p:txBody>
      </p:sp>
      <p:graphicFrame>
        <p:nvGraphicFramePr>
          <p:cNvPr id="52802" name="Group 578"/>
          <p:cNvGraphicFramePr>
            <a:graphicFrameLocks noGrp="1"/>
          </p:cNvGraphicFramePr>
          <p:nvPr>
            <p:ph idx="1"/>
          </p:nvPr>
        </p:nvGraphicFramePr>
        <p:xfrm>
          <a:off x="73025" y="1570038"/>
          <a:ext cx="9070975" cy="4846637"/>
        </p:xfrm>
        <a:graphic>
          <a:graphicData uri="http://schemas.openxmlformats.org/drawingml/2006/table">
            <a:tbl>
              <a:tblPr/>
              <a:tblGrid>
                <a:gridCol w="3475038"/>
                <a:gridCol w="1225550"/>
                <a:gridCol w="1447800"/>
                <a:gridCol w="2922587"/>
              </a:tblGrid>
              <a:tr h="44767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Одиниця виміру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 (не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менше), 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санітарних приладів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Вестибюль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місце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Гардероб (площа за бар'єром):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 загальноосвітніх школах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-"-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Рекреаційні приміщення: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228600" marR="0" lvl="0" indent="-25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 загальноосвітніх школах для учнів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5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1-4-х класів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5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5-9-х класів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5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10-12-х класів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-"-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-"-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Санітарні вузли в загальноосвітніх школах для учнів: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- 1-х класів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туалет для хлопців та 1 туалет для дівчат на 2 класи з розрахунку: 1 унітаз на 6 учнів, 1 умивальник та 1 ногомийка на 12 учнів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- 2-12-х класів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унітаз на 20 дівчат, 1 унітаз і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пісуар на 40 хлопців; </a:t>
                      </a:r>
                      <a:b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умивальник на 30 учнів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Складські приміщення, комори, приміщення прибирального інвентаря: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 загальноосвітніх і професійних навчальних закладах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190500" y="508000"/>
            <a:ext cx="8782050" cy="62087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6.63 Унітази у туалетах для учнів початкової школи повинні бути відокремлені перегородками-екранами заввишки не менше 1,75 м (від підлоги), що  не  досягають  підлоги  на  0,1 м.  Розмір  кабін  приймається  0,8м × 1м.</a:t>
            </a:r>
          </a:p>
          <a:p>
            <a:pPr>
              <a:lnSpc>
                <a:spcPct val="80000"/>
              </a:lnSpc>
            </a:pPr>
            <a:r>
              <a:rPr lang="ru-RU" smtClean="0"/>
              <a:t>Прохід між кабінами туалетів і протилежною стіною слід приймати не менше, м: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- за відсутності пісуарів − 1,1;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- за наявності пісуарів − 1,8.</a:t>
            </a:r>
          </a:p>
          <a:p>
            <a:pPr>
              <a:lnSpc>
                <a:spcPct val="80000"/>
              </a:lnSpc>
            </a:pPr>
            <a:r>
              <a:rPr lang="ru-RU" smtClean="0"/>
              <a:t>Висота встановлення раковин умивальників над підлогою повинна становити не більше: для учнів 1-х класів − 0,5 м, 2-4-х класів − 0,6 м, </a:t>
            </a:r>
            <a:br>
              <a:rPr lang="ru-RU" smtClean="0"/>
            </a:br>
            <a:r>
              <a:rPr lang="ru-RU" smtClean="0"/>
              <a:t>5-12-х  класів  −  0,7 м.</a:t>
            </a:r>
          </a:p>
          <a:p>
            <a:pPr>
              <a:lnSpc>
                <a:spcPct val="80000"/>
              </a:lnSpc>
            </a:pPr>
            <a:r>
              <a:rPr lang="ru-RU" smtClean="0"/>
              <a:t>Прохід між умивальниками та стіною і між двома рядами умивальників слід  приймати  не  менше  1,6 м.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28650" y="612775"/>
            <a:ext cx="7886700" cy="4524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4000" smtClean="0"/>
              <a:t> </a:t>
            </a:r>
            <a:r>
              <a:rPr lang="ru-RU" sz="2800" b="1" i="1" u="sng" smtClean="0"/>
              <a:t>Об’ємно-планувальні рішення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63513" y="1127125"/>
            <a:ext cx="8837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6.70  Шляхи евакуації у будинку загальноосвітньої школи із організацією інклюзивного  навчання  слід  передбачати  згідно  з  вимогами  ДБН В.2.2-17, </a:t>
            </a:r>
            <a:br>
              <a:rPr lang="ru-RU" smtClean="0"/>
            </a:br>
            <a:r>
              <a:rPr lang="ru-RU" smtClean="0"/>
              <a:t>ДБН В.2.2-9,  ДБН В.1.1-7.</a:t>
            </a:r>
          </a:p>
          <a:p>
            <a:pPr>
              <a:buFont typeface="Arial" charset="0"/>
              <a:buNone/>
            </a:pPr>
            <a:r>
              <a:rPr lang="ru-RU" smtClean="0"/>
              <a:t>6.71  Основний та допоміжні входи до будинку, а також евакуаційні виходи з будинку назовні слід обладнувати пандусом з уклоном не більше ніж 1:12 або 8% (1:10 або 10% при перепаді рівнів підлоги до 0,2 м) згідно з 6.3.2 ДБН В.2.2-17,  а  за  необхідності  влаштовують  також  і  сходи  з  уклоном  1:3. </a:t>
            </a:r>
          </a:p>
          <a:p>
            <a:r>
              <a:rPr lang="ru-RU" smtClean="0"/>
              <a:t>Ширина у просвіті вхідного тамбуру має бути не менше 2,2 м, вхідних дверей – не  менше  ніж  1,2 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9438" y="476250"/>
            <a:ext cx="8107362" cy="12557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altLang="ru-RU" sz="3600" b="1" u="sng" smtClean="0"/>
              <a:t>Вивчення санітарно-гігієнічних умов передбачає:</a:t>
            </a:r>
            <a:endParaRPr lang="pl-PL" altLang="ru-RU" sz="3600" b="1" u="sng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298450" y="1647825"/>
            <a:ext cx="8731250" cy="4926013"/>
          </a:xfrm>
        </p:spPr>
        <p:txBody>
          <a:bodyPr/>
          <a:lstStyle/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Архітектурно-планувальні рішення (планування, площа, розміри, кольоровий інтер'єр);</a:t>
            </a:r>
          </a:p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Меблі (стан, розміщення, відповідність зросту);</a:t>
            </a:r>
          </a:p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Освітлення (природне, штучне);</a:t>
            </a:r>
          </a:p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Мікроклімат (температура, відносна вологість, швидкість руху повітря, температура поверхонь, вентиляція);</a:t>
            </a:r>
          </a:p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Склад повітря (вміст СО, СО</a:t>
            </a:r>
            <a:r>
              <a:rPr lang="uk-UA" altLang="ru-RU" b="1" baseline="-25000" smtClean="0"/>
              <a:t>2</a:t>
            </a:r>
            <a:r>
              <a:rPr lang="uk-UA" altLang="ru-RU" b="1" smtClean="0"/>
              <a:t>, мікробне забруднення)</a:t>
            </a:r>
          </a:p>
          <a:p>
            <a:pPr marL="365125" indent="-255588">
              <a:lnSpc>
                <a:spcPct val="85000"/>
              </a:lnSpc>
            </a:pPr>
            <a:r>
              <a:rPr lang="uk-UA" altLang="ru-RU" b="1" smtClean="0"/>
              <a:t>На основі вищеперерахованого - визначення відповідності санітарно-гігієнічним вимогам.</a:t>
            </a:r>
            <a:endParaRPr lang="pl-PL" altLang="ru-RU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161925" y="469900"/>
            <a:ext cx="8847138" cy="624522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900"/>
              </a:spcBef>
            </a:pPr>
            <a:r>
              <a:rPr lang="ru-RU" sz="2400" smtClean="0"/>
              <a:t>9.5 </a:t>
            </a:r>
            <a:r>
              <a:rPr lang="ru-RU" sz="2400" u="sng" smtClean="0"/>
              <a:t>Навчальні секції 1-х класів</a:t>
            </a:r>
            <a:r>
              <a:rPr lang="ru-RU" sz="2400" smtClean="0"/>
              <a:t> необхідно розташовувати </a:t>
            </a:r>
            <a:r>
              <a:rPr lang="ru-RU" sz="2400" u="sng" smtClean="0"/>
              <a:t>не вище 2-го поверху</a:t>
            </a:r>
            <a:r>
              <a:rPr lang="ru-RU" sz="2400" smtClean="0"/>
              <a:t> та при наявності спальних приміщень відокремлювати від інших навчальних секцій протипожежними перегородками 1-го типу.</a:t>
            </a:r>
          </a:p>
          <a:p>
            <a:pPr>
              <a:lnSpc>
                <a:spcPct val="75000"/>
              </a:lnSpc>
              <a:spcBef>
                <a:spcPts val="900"/>
              </a:spcBef>
            </a:pPr>
            <a:r>
              <a:rPr lang="ru-RU" sz="2400" u="sng" smtClean="0"/>
              <a:t>На 4-му поверсі</a:t>
            </a:r>
            <a:r>
              <a:rPr lang="ru-RU" sz="2400" smtClean="0"/>
              <a:t> будинків загальноосвітніх шкіл та шкіл-інтернатів допускається розміщувати </a:t>
            </a:r>
            <a:r>
              <a:rPr lang="ru-RU" sz="2400" u="sng" smtClean="0"/>
              <a:t>не більше 25% навчальних приміщень.</a:t>
            </a:r>
          </a:p>
          <a:p>
            <a:pPr>
              <a:lnSpc>
                <a:spcPct val="75000"/>
              </a:lnSpc>
              <a:spcBef>
                <a:spcPts val="900"/>
              </a:spcBef>
            </a:pPr>
            <a:r>
              <a:rPr lang="ru-RU" sz="2400" smtClean="0"/>
              <a:t>9.7 Ширина дверей виходів з приміщень, в яких одночасно може знаходитись більше 15 учнів, повинна бути не меншою 0,9 м  у світлі.</a:t>
            </a:r>
          </a:p>
          <a:p>
            <a:pPr>
              <a:lnSpc>
                <a:spcPct val="75000"/>
              </a:lnSpc>
              <a:spcBef>
                <a:spcPts val="900"/>
              </a:spcBef>
            </a:pPr>
            <a:r>
              <a:rPr lang="ru-RU" sz="2400" smtClean="0"/>
              <a:t>9.9  </a:t>
            </a:r>
            <a:r>
              <a:rPr lang="ru-RU" sz="2400" u="sng" smtClean="0"/>
              <a:t>Ширину коридорів на поверхах</a:t>
            </a:r>
            <a:r>
              <a:rPr lang="ru-RU" sz="2400" smtClean="0"/>
              <a:t>, де знаходяться навчальні приміщення, а також переходів між корпусами належить приймати </a:t>
            </a:r>
            <a:r>
              <a:rPr lang="ru-RU" sz="2400" u="sng" smtClean="0"/>
              <a:t>не менше 2,2 м</a:t>
            </a:r>
            <a:r>
              <a:rPr lang="ru-RU" sz="2400" smtClean="0"/>
              <a:t>. Ширина інших коридорів повинна бути не менше 1,4 м.</a:t>
            </a:r>
          </a:p>
          <a:p>
            <a:pPr>
              <a:lnSpc>
                <a:spcPct val="75000"/>
              </a:lnSpc>
              <a:spcBef>
                <a:spcPts val="900"/>
              </a:spcBef>
            </a:pPr>
            <a:r>
              <a:rPr lang="ru-RU" sz="2400" smtClean="0"/>
              <a:t>Ширина рекреаційних приміщень при однобічному розташуванні приміщень кабінетів і лабораторій повинна прийматися не менше 2,8 м, ширина рекреаційних приміщень, які прилягають до кабінетів і лабораторій з двобічним розташуванням та до навчальних приміщень 1-4-х класів загальноосвітніх  шкіл  та  шкіл-інтернатів  −  не  менше  3,5 м.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211138" y="523875"/>
            <a:ext cx="8932862" cy="11763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400" b="1" i="1" u="sng" smtClean="0"/>
              <a:t>Опалення та вентиляція</a:t>
            </a:r>
            <a:br>
              <a:rPr lang="ru-RU" sz="2400" b="1" i="1" u="sng" smtClean="0"/>
            </a:br>
            <a:r>
              <a:rPr lang="ru-RU" sz="900" b="1" i="1" u="sng" smtClean="0"/>
              <a:t/>
            </a:r>
            <a:br>
              <a:rPr lang="ru-RU" sz="900" b="1" i="1" u="sng" smtClean="0"/>
            </a:br>
            <a:r>
              <a:rPr lang="ru-RU" sz="2000" b="1" i="1" u="sng" smtClean="0"/>
              <a:t>8.18 Розрахункову температуру повітря для проєктування опалення та вимоги щодо повітрообміну приміщень слід приймати</a:t>
            </a:r>
            <a:r>
              <a:rPr lang="ru-RU" sz="2400" smtClean="0"/>
              <a:t> </a:t>
            </a:r>
          </a:p>
        </p:txBody>
      </p:sp>
      <p:sp>
        <p:nvSpPr>
          <p:cNvPr id="34818" name="Line 220"/>
          <p:cNvSpPr>
            <a:spLocks noChangeShapeType="1"/>
          </p:cNvSpPr>
          <p:nvPr/>
        </p:nvSpPr>
        <p:spPr bwMode="auto">
          <a:xfrm>
            <a:off x="4670425" y="-304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19" name="Line 406"/>
          <p:cNvSpPr>
            <a:spLocks noChangeShapeType="1"/>
          </p:cNvSpPr>
          <p:nvPr/>
        </p:nvSpPr>
        <p:spPr bwMode="auto">
          <a:xfrm>
            <a:off x="4733925" y="178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6965" name="Group 101"/>
          <p:cNvGraphicFramePr>
            <a:graphicFrameLocks noGrp="1"/>
          </p:cNvGraphicFramePr>
          <p:nvPr/>
        </p:nvGraphicFramePr>
        <p:xfrm>
          <a:off x="0" y="1903413"/>
          <a:ext cx="9144000" cy="4799012"/>
        </p:xfrm>
        <a:graphic>
          <a:graphicData uri="http://schemas.openxmlformats.org/drawingml/2006/table">
            <a:tbl>
              <a:tblPr/>
              <a:tblGrid>
                <a:gridCol w="4216400"/>
                <a:gridCol w="1506538"/>
                <a:gridCol w="1574800"/>
                <a:gridCol w="1846262"/>
              </a:tblGrid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Розрахункова температура повітря, °С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Вимоги до повітрообміну (кратність за 1 годину)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приплив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витяжка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Класні приміщення, навчальні кабінети та лабораторії загальноосвітніх шкіл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люд.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Класні приміщення 1-4-х класів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люд.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 басейну для навчання плаванню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розрахунком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 басейну навчально-тренувального плавання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розрахунком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Душові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Роздягальні: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при фізкультурно-спортивних залах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при душових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об'єм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витяжки із душових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Туалети та умивальні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унітаз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25м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1 пісуар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Спальні учнів початкових класів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Вестибюлі та рекреації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Гардеробні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Їдальня: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ж) обідній зал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розрахунком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5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 1. В кабінетах, що мають дві зовнішні стіни, та спальних розрахункову температуру повітря слід приймати на 2° вище зазначеної в наведеній таблиці.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 4.. Розрахунок повітрообміну в приміщеннях басейнів має проводитись з урахуванням запобігання випадінню конденсату на поверхні огорож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0375" y="539750"/>
            <a:ext cx="8547100" cy="8588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200" b="1" smtClean="0"/>
              <a:t>Інсоляція, природне освітлення, орієнтація, провітрювання приміщень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328613" y="1590675"/>
            <a:ext cx="8699500" cy="5143500"/>
          </a:xfrm>
        </p:spPr>
        <p:txBody>
          <a:bodyPr/>
          <a:lstStyle/>
          <a:p>
            <a:pPr marL="533400" indent="-533400"/>
            <a:r>
              <a:rPr lang="ru-RU" smtClean="0"/>
              <a:t>Орієнтація вікон приміщень 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mtClean="0"/>
              <a:t>Класи та класи-ігрові - Пд, С, ПдС </a:t>
            </a:r>
          </a:p>
          <a:p>
            <a:pPr marL="533400" indent="-533400">
              <a:buFont typeface="Arial" charset="0"/>
              <a:buNone/>
            </a:pPr>
            <a:r>
              <a:rPr lang="ru-RU" smtClean="0"/>
              <a:t>5. Спальні приміщення – С, ПдС, Пд, ПдЗ, З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98438" y="454025"/>
            <a:ext cx="8820150" cy="6699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 smtClean="0"/>
              <a:t>Допустимі рівні звуку та звукових тисків у приміщеннях навчальних закладів </a:t>
            </a:r>
          </a:p>
        </p:txBody>
      </p:sp>
      <p:graphicFrame>
        <p:nvGraphicFramePr>
          <p:cNvPr id="41102" name="Group 142"/>
          <p:cNvGraphicFramePr>
            <a:graphicFrameLocks noGrp="1"/>
          </p:cNvGraphicFramePr>
          <p:nvPr>
            <p:ph idx="1"/>
          </p:nvPr>
        </p:nvGraphicFramePr>
        <p:xfrm>
          <a:off x="125413" y="1222375"/>
          <a:ext cx="9018587" cy="5419725"/>
        </p:xfrm>
        <a:graphic>
          <a:graphicData uri="http://schemas.openxmlformats.org/drawingml/2006/table">
            <a:tbl>
              <a:tblPr/>
              <a:tblGrid>
                <a:gridCol w="403225"/>
                <a:gridCol w="1843087"/>
                <a:gridCol w="660400"/>
                <a:gridCol w="711200"/>
                <a:gridCol w="444500"/>
                <a:gridCol w="495300"/>
                <a:gridCol w="436563"/>
                <a:gridCol w="536575"/>
                <a:gridCol w="538162"/>
                <a:gridCol w="533400"/>
                <a:gridCol w="598488"/>
                <a:gridCol w="566737"/>
                <a:gridCol w="590550"/>
                <a:gridCol w="660400"/>
              </a:tblGrid>
              <a:tr h="412750"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Призначення приміщень та територій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доби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або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LА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екв., дБА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Допустимі рівні звукового тиску, дБ, в октавних смугах з середньогеометричними значеннями частот, Гц: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Приміщення класів, навчальні кабінети,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Спальні приміщення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шкіл-інтернатів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2222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ніч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Музичні класи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Актові та конференц-зали, читальні зали, зали бібліотек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row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Території, які безпосередньо прилягають до будинків, загальноосвітніх шкіл та інших навчальних закладів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ніч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 gridSpan="1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Примітка. Допустимі рівні шуму від зовнішніх джерел в приміщеннях встановлені за умови забезпечення в них необхідного, для даного приміщення, повітрообміну.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>
          <a:xfrm>
            <a:off x="447675" y="619125"/>
            <a:ext cx="8432800" cy="10239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400" b="1" smtClean="0"/>
              <a:t>Відстань між обладнанням у навчальних кабінетах</a:t>
            </a:r>
            <a:r>
              <a:rPr lang="ru-RU" smtClean="0"/>
              <a:t> </a:t>
            </a:r>
          </a:p>
        </p:txBody>
      </p:sp>
      <p:graphicFrame>
        <p:nvGraphicFramePr>
          <p:cNvPr id="64659" name="Group 147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572000"/>
        </p:xfrm>
        <a:graphic>
          <a:graphicData uri="http://schemas.openxmlformats.org/drawingml/2006/table">
            <a:tbl>
              <a:tblPr/>
              <a:tblGrid>
                <a:gridCol w="6513513"/>
                <a:gridCol w="1373187"/>
              </a:tblGrid>
              <a:tr h="36195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виміру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Відстань (не менше), см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учнівськими столами в ряді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аудиторними столами в ряді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рядами одномісних учнівських столів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рядами двомісних учнівських столів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рядами учнівських (аудиторних) столів і зовнішньою поздовжньою стіною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рядами учнівських (аудиторних) столів та внутрішньою поздовжньою стіною, шафами (уздовж внутрішньої поздовжньої стіни)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50*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 учнівськими столами при їх парному розташуванні в ряді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задніх учнівських столів до задньої (внутрішньої) стіни (перегородки)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65**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 саме до задньої стіни, що є зовнішньою, та при розташуванні шаф уздовж задньої стіни (перегородки)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100**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передньої стіни з класною дошкою до передніх двомісних столів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демонстраційного столу до класної дошки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першого ряду навчальних столів до демонстраційного столу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Збільшується на 40 см  при розташуванні входу в приміщення в поздовжній стіні біля останніх столів.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 Збільшується до 120 см  при розташуванні входу в задній стіні або в поздовжній стіні біля останніх столів.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063" y="0"/>
            <a:ext cx="7886700" cy="695325"/>
          </a:xfrm>
        </p:spPr>
        <p:txBody>
          <a:bodyPr/>
          <a:lstStyle/>
          <a:p>
            <a:pPr eaLnBrk="1" hangingPunct="1"/>
            <a:r>
              <a:rPr lang="uk-UA" altLang="ru-RU" sz="3600" b="1" i="1" u="sng" smtClean="0"/>
              <a:t>Вимоги до класної кімнати</a:t>
            </a:r>
            <a:endParaRPr lang="ru-RU" altLang="ru-RU" sz="3600" b="1" i="1" u="sng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92163"/>
            <a:ext cx="5503863" cy="60658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Кожну класну кімнату і навчальний кабінет розраховують на 25 чоловік для учнів 1-4 класів. Площа класних приміщень повинна бути не меншою ніж 50 м2,  висота - не меншою ніж 3 м, </a:t>
            </a:r>
            <a:r>
              <a:rPr lang="uk-UA" altLang="ru-RU" sz="2000" smtClean="0"/>
              <a:t>площа на одного учня – не менше 1,25 м2 , кубатура – 3,75 м3</a:t>
            </a:r>
            <a:r>
              <a:rPr lang="uk-UA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  <a:defRPr/>
            </a:pPr>
            <a:r>
              <a:rPr lang="uk-UA" altLang="ru-RU" sz="2000" smtClean="0"/>
              <a:t>Найкраща форма класної кімнати — прямокутна (глибина 6-6,3 м, довжина — 8-8,4 м) із співвідношенням глибини до ширини 3:4. </a:t>
            </a:r>
          </a:p>
          <a:p>
            <a:pPr eaLnBrk="1" hangingPunct="1">
              <a:lnSpc>
                <a:spcPct val="70000"/>
              </a:lnSpc>
              <a:spcBef>
                <a:spcPts val="500"/>
              </a:spcBef>
              <a:defRPr/>
            </a:pPr>
            <a:r>
              <a:rPr lang="uk-UA" altLang="ru-RU" sz="2000" smtClean="0"/>
              <a:t>Відстань від першого ряду парт до дошки має складати 1,6-2 м, висота стелі — З-3,5 м. Розміщення вікон — лівобічне, кут розгляду (кут між лінією погляду і площиною класної дошки в горизонтальній площині) має бути не меншим як З0°-35°.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/>
            </a:pPr>
            <a:r>
              <a:rPr lang="uk-UA" altLang="ru-RU" sz="2000" smtClean="0"/>
              <a:t>Навчальні кабінети мають коефіцієнт природного освітлення (КПО) – 1,5-2%, світловий коефіцієнт (СК) – 1:4 – 1:5, кут падіння світла – не менше 27</a:t>
            </a:r>
            <a:r>
              <a:rPr lang="uk-UA" altLang="ru-RU" sz="2000" smtClean="0">
                <a:sym typeface="Symbol" pitchFamily="18" charset="2"/>
              </a:rPr>
              <a:t></a:t>
            </a:r>
            <a:r>
              <a:rPr lang="uk-UA" altLang="ru-RU" sz="2000" smtClean="0"/>
              <a:t>. Мінімальна природна освітленість на робочому місці – 600 лк. Освітленість робочого місця при лампах розжарювання 150 лк (40-48 Вт/ м2 ), при люмінесцентних – 300 лк (20-24 Вт/м2).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/>
            </a:pPr>
            <a:r>
              <a:rPr lang="uk-UA" altLang="ru-RU" sz="2000" smtClean="0"/>
              <a:t>Кратність обміну повітря 2,5-4, коефіцієнт аерації – 1:50, швидкість руху повітря – 0,2-0,4 м/с. </a:t>
            </a:r>
            <a:endParaRPr lang="ru-RU" altLang="ru-RU" sz="2000" smtClean="0"/>
          </a:p>
        </p:txBody>
      </p:sp>
      <p:pic>
        <p:nvPicPr>
          <p:cNvPr id="38915" name="Picture 5" descr="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9575" y="788988"/>
            <a:ext cx="3654425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190500"/>
            <a:ext cx="8915400" cy="14160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uk-UA" altLang="ru-RU" sz="3200" b="1" u="sng" smtClean="0"/>
              <a:t>Санітарна експертиза розстановки меблів у шкільних приміщеннях повинна передбачати:</a:t>
            </a:r>
            <a:r>
              <a:rPr lang="uk-UA" altLang="ru-RU" sz="3600" smtClean="0"/>
              <a:t> </a:t>
            </a:r>
            <a:endParaRPr lang="pl-PL" altLang="ru-RU" sz="3600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9144000" cy="4873625"/>
          </a:xfrm>
        </p:spPr>
        <p:txBody>
          <a:bodyPr/>
          <a:lstStyle/>
          <a:p>
            <a:pPr marL="365125" indent="-255588"/>
            <a:r>
              <a:rPr lang="uk-UA" altLang="ru-RU" smtClean="0"/>
              <a:t>аналіз наявності у кожному класі меблів не менш, ніж трьох розмірів та адекватності їх взаєморозташування;</a:t>
            </a:r>
          </a:p>
          <a:p>
            <a:pPr marL="365125" indent="-255588"/>
            <a:r>
              <a:rPr lang="uk-UA" altLang="ru-RU" smtClean="0"/>
              <a:t>характеристику відстані між рядами парт та між меблями і боковими, передньою та задньою стінами класу;</a:t>
            </a:r>
          </a:p>
          <a:p>
            <a:pPr marL="365125" indent="-255588"/>
            <a:r>
              <a:rPr lang="uk-UA" altLang="ru-RU" smtClean="0"/>
              <a:t>вивчення умов забезпечення правильної та зручної посадки;</a:t>
            </a:r>
          </a:p>
          <a:p>
            <a:pPr marL="365125" indent="-255588"/>
            <a:r>
              <a:rPr lang="uk-UA" altLang="ru-RU" smtClean="0"/>
              <a:t>основних розмірів парти (висота столу та сидіння, дистанція сидіння та спинки, диференція та ін.) тощо.</a:t>
            </a:r>
            <a:endParaRPr lang="pl-PL" alt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0"/>
            <a:ext cx="829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0"/>
            <a:ext cx="880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96888"/>
            <a:ext cx="8604250" cy="1144587"/>
          </a:xfrm>
        </p:spPr>
        <p:txBody>
          <a:bodyPr/>
          <a:lstStyle/>
          <a:p>
            <a:pPr eaLnBrk="1" hangingPunct="1"/>
            <a:r>
              <a:rPr lang="uk-UA" altLang="ru-RU" sz="3200" b="1" i="1" u="sng" smtClean="0"/>
              <a:t>Основними гігієнічними принципами проєктування загальноосвітніх шкіл є:</a:t>
            </a:r>
            <a:endParaRPr lang="ru-RU" altLang="ru-RU" sz="3200" b="1" i="1" u="sng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29600" cy="44958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забезпечення сприятливих умов для навчально-виховного процесу;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забезпечення оптимального світлового режиму;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створення умов для фізичного виховання;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створення умов для роботи груп продовженого дня;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забезпечення умов для організації раціонального харчування учнів;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створення умов для відпочинку дітей та підлітків;</a:t>
            </a:r>
          </a:p>
          <a:p>
            <a:pPr eaLnBrk="1" hangingPunct="1">
              <a:lnSpc>
                <a:spcPct val="75000"/>
              </a:lnSpc>
              <a:spcBef>
                <a:spcPts val="700"/>
              </a:spcBef>
            </a:pPr>
            <a:r>
              <a:rPr lang="uk-UA" altLang="ru-RU" b="1" smtClean="0"/>
              <a:t>- створення умов для організації культурно-масової роботи.</a:t>
            </a: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97013"/>
            <a:ext cx="9144000" cy="120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3600" smtClean="0"/>
              <a:t>Державний стандарт (ДСТУ 11015, 11016-86)</a:t>
            </a:r>
            <a:endParaRPr lang="pl-PL" altLang="ru-RU" sz="3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781300"/>
          <a:ext cx="9144000" cy="3752850"/>
        </p:xfrm>
        <a:graphic>
          <a:graphicData uri="http://schemas.openxmlformats.org/drawingml/2006/table">
            <a:tbl>
              <a:tblPr/>
              <a:tblGrid>
                <a:gridCol w="1116013"/>
                <a:gridCol w="2160587"/>
                <a:gridCol w="3024188"/>
                <a:gridCol w="2843212"/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Номер столу 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Ріст учнів, см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заднього краю стола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сидіння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115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116-130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131-145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146-160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161-175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Понад 175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4076" name="Rectangle 45"/>
          <p:cNvSpPr>
            <a:spLocks noChangeArrowheads="1"/>
          </p:cNvSpPr>
          <p:nvPr/>
        </p:nvSpPr>
        <p:spPr bwMode="auto">
          <a:xfrm>
            <a:off x="142875" y="265113"/>
            <a:ext cx="90011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altLang="ru-RU" sz="3200" i="1" u="sng">
                <a:solidFill>
                  <a:schemeClr val="tx1"/>
                </a:solidFill>
              </a:rPr>
              <a:t>Гігієнічні вимоги до обладнання дитячих закладів</a:t>
            </a:r>
            <a:endParaRPr lang="ru-RU" sz="3200" i="1" u="sng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9144000" cy="1081088"/>
          </a:xfrm>
        </p:spPr>
        <p:txBody>
          <a:bodyPr/>
          <a:lstStyle/>
          <a:p>
            <a:r>
              <a:rPr lang="uk-UA" altLang="ru-RU" sz="3600" smtClean="0"/>
              <a:t>Основні розміри парт, столів і стільців для школярів (за ДСТУ 5994-64)</a:t>
            </a:r>
            <a:endParaRPr lang="pl-PL" altLang="ru-RU" sz="3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133600"/>
          <a:ext cx="9144000" cy="3744913"/>
        </p:xfrm>
        <a:graphic>
          <a:graphicData uri="http://schemas.openxmlformats.org/drawingml/2006/table">
            <a:tbl>
              <a:tblPr/>
              <a:tblGrid>
                <a:gridCol w="1211263"/>
                <a:gridCol w="3360737"/>
                <a:gridCol w="2286000"/>
                <a:gridCol w="2286000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Номера шкільної парти 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Ріст учнів, см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заднього краю кришки стола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сидіння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110-119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120-129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130-139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140-149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150-159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160-169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Понад 170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9144000" cy="1081088"/>
          </a:xfrm>
        </p:spPr>
        <p:txBody>
          <a:bodyPr/>
          <a:lstStyle/>
          <a:p>
            <a:r>
              <a:rPr lang="uk-UA" altLang="ru-RU" sz="3600" smtClean="0"/>
              <a:t>Основні розміри парт, столів і стільців для школярів (за ДСТУ 11015,11016-77)</a:t>
            </a:r>
            <a:endParaRPr lang="pl-PL" altLang="ru-RU" sz="36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420938"/>
          <a:ext cx="9144000" cy="3014662"/>
        </p:xfrm>
        <a:graphic>
          <a:graphicData uri="http://schemas.openxmlformats.org/drawingml/2006/table">
            <a:tbl>
              <a:tblPr/>
              <a:tblGrid>
                <a:gridCol w="1211263"/>
                <a:gridCol w="3360737"/>
                <a:gridCol w="2286000"/>
                <a:gridCol w="2286000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Номера шкільної парти 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Ріст учнів, см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заднього краю кришки стола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сидіння над підлогою,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130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130-145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145-160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160-175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Понад 175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1589087"/>
          </a:xfrm>
        </p:spPr>
        <p:txBody>
          <a:bodyPr/>
          <a:lstStyle/>
          <a:p>
            <a:r>
              <a:rPr lang="uk-UA" altLang="ru-RU" smtClean="0"/>
              <a:t>Розміри учнівських стільців (за ДСТУ 11015, 11016-77)</a:t>
            </a:r>
            <a:endParaRPr lang="pl-PL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249488"/>
          <a:ext cx="9144000" cy="4154487"/>
        </p:xfrm>
        <a:graphic>
          <a:graphicData uri="http://schemas.openxmlformats.org/drawingml/2006/table">
            <a:tbl>
              <a:tblPr/>
              <a:tblGrid>
                <a:gridCol w="3132138"/>
                <a:gridCol w="1223962"/>
                <a:gridCol w="1008063"/>
                <a:gridCol w="1295400"/>
                <a:gridCol w="1296987"/>
                <a:gridCol w="11874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Розміри, мм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Номера шкільних меблів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переднього краю сидіння над партою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Глибина сидіння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Висота сидіння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60-120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70-135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80-150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90-165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100-180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Ширина спинки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Відстань по горизонталі від переднього краю сидіння до спинки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Ширина сидіння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Ширина спинки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1589087"/>
          </a:xfrm>
        </p:spPr>
        <p:txBody>
          <a:bodyPr/>
          <a:lstStyle/>
          <a:p>
            <a:r>
              <a:rPr lang="uk-UA" altLang="ru-RU" smtClean="0"/>
              <a:t>Розміри учнівських стільців (за ДСТУ 11015, 11016-77)</a:t>
            </a:r>
            <a:endParaRPr lang="pl-PL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249488"/>
          <a:ext cx="9144000" cy="3260725"/>
        </p:xfrm>
        <a:graphic>
          <a:graphicData uri="http://schemas.openxmlformats.org/drawingml/2006/table">
            <a:tbl>
              <a:tblPr/>
              <a:tblGrid>
                <a:gridCol w="971550"/>
                <a:gridCol w="1079500"/>
                <a:gridCol w="649288"/>
                <a:gridCol w="576262"/>
                <a:gridCol w="574675"/>
                <a:gridCol w="649288"/>
                <a:gridCol w="576262"/>
                <a:gridCol w="647700"/>
                <a:gridCol w="503238"/>
                <a:gridCol w="647700"/>
                <a:gridCol w="576262"/>
                <a:gridCol w="576263"/>
                <a:gridCol w="647700"/>
                <a:gridCol w="468312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Номер стола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Ріст учнів, см</a:t>
                      </a: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клас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 115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116-130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131-145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146-160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161-175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Понад 175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1008062"/>
          </a:xfrm>
        </p:spPr>
        <p:txBody>
          <a:bodyPr/>
          <a:lstStyle/>
          <a:p>
            <a:r>
              <a:rPr lang="ru-RU" altLang="ru-RU" b="1" smtClean="0"/>
              <a:t>Правильна поза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pl-PL" altLang="ru-RU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9144000" cy="5448300"/>
          </a:xfrm>
        </p:spPr>
        <p:txBody>
          <a:bodyPr/>
          <a:lstStyle/>
          <a:p>
            <a:pPr marL="365125" indent="-255588"/>
            <a:r>
              <a:rPr lang="ru-RU" altLang="ru-RU" sz="2400" smtClean="0"/>
              <a:t>При письмі найменш стомлююча поза, коли центр ваги перебуває між Х – Х</a:t>
            </a:r>
            <a:r>
              <a:rPr lang="pl-PL" altLang="ru-RU" sz="2400" smtClean="0"/>
              <a:t>I </a:t>
            </a:r>
            <a:r>
              <a:rPr lang="ru-RU" altLang="ru-RU" sz="2400" smtClean="0"/>
              <a:t>хребцями, при цьому схил проходить за тазостегновим суглобом. Голова злегка нахилена уперед, очі перебувають на відстані довжини передпліччя й розігнутої долоні до аркуша зошита, спина пряма, плечовий пояс – у горизонтальній площині, тулуб відсунутий на 3-5 см від парти. </a:t>
            </a:r>
          </a:p>
          <a:p>
            <a:pPr marL="365125" indent="-255588"/>
            <a:r>
              <a:rPr lang="ru-RU" altLang="ru-RU" sz="2400" smtClean="0"/>
              <a:t>При читанні використовується більш невимушена поза з більшим нахилом уперед. </a:t>
            </a:r>
          </a:p>
          <a:p>
            <a:pPr marL="365125" indent="-255588"/>
            <a:r>
              <a:rPr lang="ru-RU" altLang="ru-RU" sz="2400" smtClean="0"/>
              <a:t>При роботі у майстерні – пряме або злегка нахилене положення корпуса з невеликим нахилом голови, рівномірний розподіл ваги тіла на праву й ліву половини тіла, недопущення здавлювання грудної й черевної порожнин, стомлення зору.</a:t>
            </a:r>
          </a:p>
          <a:p>
            <a:pPr marL="365125" indent="-255588"/>
            <a:endParaRPr lang="pl-PL" alt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675" y="184150"/>
            <a:ext cx="8239125" cy="82708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3600" b="1" u="sng" smtClean="0"/>
              <a:t>Обґрунтування правильної пози</a:t>
            </a:r>
            <a:endParaRPr lang="pl-PL" altLang="ru-RU" sz="3600" u="sng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4294967295"/>
          </p:nvPr>
        </p:nvSpPr>
        <p:spPr>
          <a:xfrm>
            <a:off x="0" y="968375"/>
            <a:ext cx="9144000" cy="5605463"/>
          </a:xfrm>
        </p:spPr>
        <p:txBody>
          <a:bodyPr/>
          <a:lstStyle/>
          <a:p>
            <a:pPr marL="365125" indent="-255588"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ru-RU" altLang="ru-RU" smtClean="0"/>
              <a:t>Навчальний процес пов’язаний із великими розумовими й фізичними навантаженнями. Заняття за партою, креслярською дошкою, стояння за верстатом пов’язані з певним, переважно статичним положенням тіла, що викликає напругу м’язів спини, шиї, живота, верхніх і нижніх кінцівок. </a:t>
            </a:r>
          </a:p>
          <a:p>
            <a:pPr marL="365125" indent="-255588"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ru-RU" altLang="ru-RU" smtClean="0"/>
              <a:t>У систему керування позою входять ЦНС (відповідні сегменти спинного мозку) і периферичні рецептори у м’язах; керування позою здійснюється через м’язовий апарат, завдяки тремору – незначне тремтіння м’язів. </a:t>
            </a:r>
          </a:p>
          <a:p>
            <a:pPr marL="365125" indent="-255588"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ru-RU" altLang="ru-RU" smtClean="0"/>
              <a:t>Пози з невеликим нахилом більш вигідні з погляду статики й біомеханіки – менші коливання центру ваги. </a:t>
            </a:r>
          </a:p>
          <a:p>
            <a:pPr marL="365125" indent="-255588">
              <a:lnSpc>
                <a:spcPct val="75000"/>
              </a:lnSpc>
              <a:spcBef>
                <a:spcPts val="500"/>
              </a:spcBef>
              <a:buFont typeface="Arial" charset="0"/>
              <a:buNone/>
            </a:pPr>
            <a:r>
              <a:rPr lang="ru-RU" altLang="ru-RU" smtClean="0"/>
              <a:t>При більших нахилах у роботу утягуються додаткові рухові одиниці, частішає пульс, знижується амплітуда дихання, можливі порушення зору, виникають застійні явища у кровоносному руслі ніг і малого таза, відбувається здавлювання хребетних дисків.</a:t>
            </a:r>
            <a:endParaRPr lang="pl-PL" alt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4294967295"/>
          </p:nvPr>
        </p:nvSpPr>
        <p:spPr>
          <a:xfrm>
            <a:off x="0" y="474663"/>
            <a:ext cx="9144000" cy="6099175"/>
          </a:xfrm>
        </p:spPr>
        <p:txBody>
          <a:bodyPr/>
          <a:lstStyle/>
          <a:p>
            <a:pPr marL="365125" indent="-255588">
              <a:lnSpc>
                <a:spcPct val="80000"/>
              </a:lnSpc>
              <a:spcBef>
                <a:spcPts val="800"/>
              </a:spcBef>
              <a:buFont typeface="Arial" charset="0"/>
              <a:buNone/>
            </a:pPr>
            <a:r>
              <a:rPr lang="ru-RU" altLang="ru-RU" sz="3200" smtClean="0"/>
              <a:t>Установлено, що </a:t>
            </a:r>
            <a:r>
              <a:rPr lang="ru-RU" altLang="ru-RU" sz="3200" u="sng" smtClean="0"/>
              <a:t>ступінь нахилу корпуса збільшується з віком школярів</a:t>
            </a:r>
            <a:r>
              <a:rPr lang="ru-RU" altLang="ru-RU" sz="3200" smtClean="0"/>
              <a:t>: у початкових класах між нахилом голови й горизонтальною площиною становить 45 градусів, грудний відділ хребта – 55 градусів. У школярів середніх і старших класів відповідно – 39-33 і 53-48 градусів. </a:t>
            </a:r>
          </a:p>
          <a:p>
            <a:pPr marL="365125" indent="-255588">
              <a:lnSpc>
                <a:spcPct val="80000"/>
              </a:lnSpc>
              <a:spcBef>
                <a:spcPts val="800"/>
              </a:spcBef>
              <a:buFont typeface="Arial" charset="0"/>
              <a:buNone/>
            </a:pPr>
            <a:r>
              <a:rPr lang="ru-RU" altLang="ru-RU" sz="3200" smtClean="0"/>
              <a:t>Вікові особливості сидячого положення пов’язані з анатомо-фізіологічними параметрами організму. Нервово-м’язовий апарат у молодшому шкільному віці, що ще росте і розвивається, має труднощі подолання статичних навантажень, незважаючи навіть на більше вертикальне положення тіла.</a:t>
            </a:r>
            <a:endParaRPr lang="pl-PL" altLang="ru-RU" sz="32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altLang="ru-RU" b="1" smtClean="0"/>
              <a:t>Правильне:</a:t>
            </a:r>
            <a:endParaRPr lang="ru-RU" altLang="ru-RU" b="1" smtClean="0"/>
          </a:p>
        </p:txBody>
      </p:sp>
      <p:pic>
        <p:nvPicPr>
          <p:cNvPr id="52226" name="Picture 4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3090862" cy="3889375"/>
          </a:xfrm>
        </p:spPr>
      </p:pic>
      <p:pic>
        <p:nvPicPr>
          <p:cNvPr id="5222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41438"/>
            <a:ext cx="3384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Неправильне:</a:t>
            </a:r>
            <a:endParaRPr lang="ru-RU" altLang="ru-RU" b="1" smtClean="0"/>
          </a:p>
        </p:txBody>
      </p:sp>
      <p:pic>
        <p:nvPicPr>
          <p:cNvPr id="53250" name="Picture 4" descr="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4210050"/>
            <a:ext cx="1895475" cy="2647950"/>
          </a:xfrm>
        </p:spPr>
      </p:pic>
      <p:pic>
        <p:nvPicPr>
          <p:cNvPr id="53251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23463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437063"/>
            <a:ext cx="2124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052513"/>
            <a:ext cx="2124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0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6449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1" descr="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052513"/>
            <a:ext cx="25527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319088" y="498475"/>
            <a:ext cx="8824912" cy="1566863"/>
          </a:xfrm>
        </p:spPr>
        <p:txBody>
          <a:bodyPr/>
          <a:lstStyle/>
          <a:p>
            <a:pPr>
              <a:lnSpc>
                <a:spcPct val="65000"/>
              </a:lnSpc>
              <a:buFont typeface="Arial" charset="0"/>
              <a:buNone/>
              <a:defRPr/>
            </a:pPr>
            <a:r>
              <a:rPr lang="uk-UA" b="1" smtClean="0"/>
              <a:t>З 1 вересня 2018 року</a:t>
            </a:r>
            <a:r>
              <a:rPr lang="ru-RU" b="1" smtClean="0"/>
              <a:t> </a:t>
            </a:r>
            <a:r>
              <a:rPr lang="uk-UA" smtClean="0"/>
              <a:t>набрали чинності оновлені державні будівельні норми щодо проєктування шкільних навчальних закладів - </a:t>
            </a:r>
            <a:r>
              <a:rPr lang="uk-UA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ДБН В.2.2-3:2018 «Будинки і споруди. </a:t>
            </a:r>
            <a:r>
              <a:rPr lang="ru-RU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Заклади освіти»,</a:t>
            </a:r>
            <a:r>
              <a:rPr lang="ru-RU" smtClean="0"/>
              <a:t> затверджені </a:t>
            </a:r>
            <a:r>
              <a:rPr lang="ru-RU" smtClean="0">
                <a:hlinkClick r:id="rId2"/>
              </a:rPr>
              <a:t>наказом від 25 квітня 2018 року № 106</a:t>
            </a:r>
            <a:r>
              <a:rPr lang="ru-RU" smtClean="0"/>
              <a:t>. </a:t>
            </a:r>
          </a:p>
        </p:txBody>
      </p:sp>
      <p:pic>
        <p:nvPicPr>
          <p:cNvPr id="2" name="Picture 6" descr="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975" y="2152650"/>
            <a:ext cx="33750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162175"/>
            <a:ext cx="57038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Зокрема, в оновлених ДБН «Будинки і споруди. Заклади освіти» уведено: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обов'язкову енергомодернізацію будівель навчальних закладів;</a:t>
            </a:r>
          </a:p>
          <a:p>
            <a:pPr>
              <a:lnSpc>
                <a:spcPct val="80000"/>
              </a:lnSpc>
            </a:pPr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проєктування класів із можливістю групового та індивідуального навчання та збільшення площі класу на 1 учня з 2 до 3 кв. м. (створить можливість для відкритого простору у школах);</a:t>
            </a:r>
          </a:p>
          <a:p>
            <a:pPr>
              <a:lnSpc>
                <a:spcPct val="80000"/>
              </a:lnSpc>
            </a:pPr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обов'язкове облаштування інклюзивного простору для можливості навчання дітей з інвалідністю;</a:t>
            </a:r>
          </a:p>
          <a:p>
            <a:pPr>
              <a:lnSpc>
                <a:spcPct val="80000"/>
              </a:lnSpc>
            </a:pPr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обов'язкове влаштування дверей із вільним відчиненням зсередини - двері «Антипаніка»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(підвищить безпеку).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 новим нормам щодо енергоефективності температура у класах стане комфортною.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4863" y="392113"/>
            <a:ext cx="8339137" cy="69056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altLang="ru-RU" sz="4000" b="1" u="sng" smtClean="0"/>
              <a:t>Критерії оцінки пози:</a:t>
            </a:r>
            <a:endParaRPr lang="pl-PL" altLang="ru-RU" sz="4000" u="sng" smtClean="0"/>
          </a:p>
        </p:txBody>
      </p:sp>
      <p:sp>
        <p:nvSpPr>
          <p:cNvPr id="54274" name="Содержимое 2"/>
          <p:cNvSpPr>
            <a:spLocks noGrp="1"/>
          </p:cNvSpPr>
          <p:nvPr>
            <p:ph idx="4294967295"/>
          </p:nvPr>
        </p:nvSpPr>
        <p:spPr>
          <a:xfrm>
            <a:off x="0" y="996950"/>
            <a:ext cx="9144000" cy="5861050"/>
          </a:xfrm>
        </p:spPr>
        <p:txBody>
          <a:bodyPr/>
          <a:lstStyle/>
          <a:p>
            <a:pPr marL="365125" indent="-255588">
              <a:lnSpc>
                <a:spcPct val="70000"/>
              </a:lnSpc>
            </a:pPr>
            <a:r>
              <a:rPr lang="ru-RU" altLang="ru-RU" sz="2000" i="1" u="sng" smtClean="0">
                <a:latin typeface="Times New Roman" pitchFamily="18" charset="0"/>
                <a:cs typeface="Times New Roman" pitchFamily="18" charset="0"/>
              </a:rPr>
              <a:t>Фізіологічні критерії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Ступінь активності м’язової системи, стійкість пози, мінімальне відхилення центра ваги від точки рівноваги, що робить сидяче положення тіла більше вигідним у порівнянні зі стоянням. Положення тіла уважається правильним, якщо зберігається стійка рівновага, нормальна діяльність серцево-судинної системи, дихальної, травної систем, слухового і зорового аналізаторів. При писанні найменш стомлююча поза, коли центр ваги перебуває між Х-Х</a:t>
            </a:r>
            <a:r>
              <a:rPr lang="pl-PL" altLang="ru-RU" sz="2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хребцями, при цьому схил проходить за тазостегновим суглобом. Голова злегка нахилена уперед, спина пряма, плечовий пояс – у горизонтальній площині – все це істотно знижує м’язову напругу й попереджає раннє стомлення. При читанні використовується більш невимушена поза з більшим нахилом уперед. За ступенем згинання корпуса виділяють пози з малим, середнім і більшим нахилом. До поз із малим нахилом відносяться згинання грудної частини хребта стосовно поперекового під кутом 170 градусів і нахилі голови у 50 градусів. Із середнім нахилом пози ці значення наближаються відповідно 160 і 40 градусів. У позах із більшим нахилом – менше 150 і 30 градусів відповідно. У шкільних майстернях поза повинна бути раціональної з урахуванням техніки безпеки.</a:t>
            </a:r>
          </a:p>
          <a:p>
            <a:pPr marL="365125" indent="-255588">
              <a:lnSpc>
                <a:spcPct val="70000"/>
              </a:lnSpc>
            </a:pPr>
            <a:r>
              <a:rPr lang="ru-RU" altLang="ru-RU" sz="2000" i="1" u="sng" smtClean="0">
                <a:latin typeface="Times New Roman" pitchFamily="18" charset="0"/>
                <a:cs typeface="Times New Roman" pitchFamily="18" charset="0"/>
              </a:rPr>
              <a:t>Патофізіологічні критерії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Асиметрія пози й відповідна асиметрія м’язового тонусу, а також надмірні нахили корпуса, які виникають через тривалі статичні навантаження й неправильний підбір меблів, що може призводити до ряду ускладнень – таких як, короткозорість, сколіоз, кіфоз, остеохондроз. </a:t>
            </a:r>
          </a:p>
          <a:p>
            <a:pPr marL="365125" indent="-255588">
              <a:lnSpc>
                <a:spcPct val="70000"/>
              </a:lnSpc>
            </a:pPr>
            <a:r>
              <a:rPr lang="ru-RU" altLang="ru-RU" sz="2000" i="1" u="sng" smtClean="0">
                <a:latin typeface="Times New Roman" pitchFamily="18" charset="0"/>
                <a:cs typeface="Times New Roman" pitchFamily="18" charset="0"/>
              </a:rPr>
              <a:t>Психофізіологічні критерії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Суб’єктивне почуття зручності пози – відсутність тиску у сідничній ділянці й задній поверхні стегон, зоровий комфорт (особливо у комп’ютерних класах).</a:t>
            </a:r>
            <a:r>
              <a:rPr lang="ru-RU" altLang="ru-RU" sz="2000" smtClean="0"/>
              <a:t> </a:t>
            </a:r>
            <a:endParaRPr lang="pl-PL" altLang="ru-RU" sz="20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261938" y="454025"/>
            <a:ext cx="8720137" cy="9969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600" b="1" smtClean="0"/>
              <a:t>«Санітарний регламент для закладів загальної середньої освіти»</a:t>
            </a:r>
            <a:r>
              <a:rPr lang="ru-RU" sz="3200" smtClean="0"/>
              <a:t> (2020)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153988" y="1536700"/>
            <a:ext cx="8728075" cy="5180013"/>
          </a:xfrm>
        </p:spPr>
        <p:txBody>
          <a:bodyPr/>
          <a:lstStyle/>
          <a:p>
            <a:r>
              <a:rPr lang="ru-RU" sz="2400" smtClean="0"/>
              <a:t>Міністерство охорони здоров’я (МОЗ) України у співпраці з Міністерством освіти і науки України та експертами розробили новий Санітарний регламент для закладів загальної середньої освіти, що враховує сучасні потреби учнів, зокрема — дозволяє дітям із особливими освітніми потребами почуватися у школі вільно. </a:t>
            </a:r>
          </a:p>
          <a:p>
            <a:r>
              <a:rPr lang="ru-RU" sz="2400" smtClean="0"/>
              <a:t>Скасовані нормативи щодо відстані між партами, а у 1-4 класах рекомендовано облаштувати у навчальних приміщеннях місця для відпочинку та ігор.</a:t>
            </a:r>
          </a:p>
          <a:p>
            <a:r>
              <a:rPr lang="ru-RU" sz="2400" smtClean="0"/>
              <a:t>Дозволено використання у навчальному процесі інтерактивних дощок, мультимедійних технологій та пристроїв. Ураховано можливості сучасного інженерного забезпечення (освітлення, доступу до інтернету тощо).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39" name="Group 19"/>
          <p:cNvGraphicFramePr>
            <a:graphicFrameLocks noGrp="1"/>
          </p:cNvGraphicFramePr>
          <p:nvPr/>
        </p:nvGraphicFramePr>
        <p:xfrm>
          <a:off x="465138" y="706438"/>
          <a:ext cx="8328025" cy="5508625"/>
        </p:xfrm>
        <a:graphic>
          <a:graphicData uri="http://schemas.openxmlformats.org/drawingml/2006/table">
            <a:tbl>
              <a:tblPr/>
              <a:tblGrid>
                <a:gridCol w="8328025"/>
              </a:tblGrid>
              <a:tr h="5508625">
                <a:tc>
                  <a:txBody>
                    <a:bodyPr/>
                    <a:lstStyle/>
                    <a:p>
                      <a:pPr marL="0" marR="0" lvl="0" indent="20638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Завдання 1.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1.  Ознайомитись  повністю із наступними нормативними документами: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ДБН В.2.2-3:2018 Заклади освіти. Будинки і споруди. За посиланням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https://www.minregion.gov.ua/wp-content/uploads/2018/06/V223_InBul.pdf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або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http://interiorfor.com/ru/dbn-v/dbn-v-2-2-3-2018/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Державні санітарні правила і норми влаштування, утримання загальноосвітніх навчальних закладів та організації навчально-виховного процесу ДСанПіН 5.5.2.008-01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посиланнями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https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pedpresa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/185724-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derzhavni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sanitarni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pravyla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normy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dlya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zagalnoosvitnih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navchalnyh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zakladiv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uk-UA" sz="1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://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pedpresa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com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ua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wp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content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uploads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/2017/08/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derz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stan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pdf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Полужирный"/>
                          <a:cs typeface="Times New Roman" pitchFamily="18" charset="0"/>
                        </a:rPr>
                        <a:t>аказ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Полужирный"/>
                          <a:cs typeface="Times New Roman" pitchFamily="18" charset="0"/>
                        </a:rPr>
                        <a:t>іністерства охорони здоров'я України "Про затвердження Санітарного регламенту для закладів загальної середньої освіти"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Санітарний регламент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розділи 1-8 та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д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одатки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1-4) за посиланням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://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zakon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rada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gov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.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ua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laws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show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z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1111-20#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Text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2. Визначити загальні санітарно-гігієнічні вимоги до земельної ділянки й будинку загальноосвітньої школи І-ІІІ ступеня на 1176 учнів та до приміщень для дітей початкових класів. Заповнити типову карту обстеження, виписавши коротко із документів відповідні точні нормативні дані.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66688" y="1038225"/>
            <a:ext cx="885348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8738">
              <a:lnSpc>
                <a:spcPct val="80000"/>
              </a:lnSpc>
            </a:pPr>
            <a:r>
              <a:rPr lang="uk-UA" i="1" u="sng">
                <a:solidFill>
                  <a:schemeClr val="tx1"/>
                </a:solidFill>
              </a:rPr>
              <a:t>СХЕМА ОБСТЕЖЕННЯ</a:t>
            </a:r>
            <a:endParaRPr lang="ru-RU" i="1" u="sng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I. </a:t>
            </a:r>
            <a:r>
              <a:rPr lang="uk-UA" i="1" u="sng">
                <a:solidFill>
                  <a:schemeClr val="tx1"/>
                </a:solidFill>
              </a:rPr>
              <a:t>Загальні відомості</a:t>
            </a:r>
            <a:endParaRPr lang="ru-RU" i="1" u="sng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1. Тип школи_______________________________________________________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2. Місткість закладу (число дітей, на яке розрахована школа_____________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II. </a:t>
            </a:r>
            <a:r>
              <a:rPr lang="uk-UA" i="1" u="sng">
                <a:solidFill>
                  <a:schemeClr val="tx1"/>
                </a:solidFill>
              </a:rPr>
              <a:t>Земельна ділянка</a:t>
            </a:r>
            <a:endParaRPr lang="ru-RU" i="1" u="sng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1. Безпосереднє й  найближче оточення (житлові будинки, промислові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     підприємства, дороги, парки й т.д.) 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2. Розриви між земельною ділянкою й навколишніми  будовами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___________________________________________________________________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3. Загальна площа___________________________________________________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4. Входи й проїзди, наявність окремого проїзду на господарський двір___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5. Відсоток забудови________________________________________________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6. Елементи ділянки: зони - спортивна, учбово-дослідна, відпочинку, захисна, господарська; їх площа й взаємне розташування. Зелені насадження, відсоток озеленення____________________________________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III. </a:t>
            </a:r>
            <a:r>
              <a:rPr lang="uk-UA" i="1" u="sng">
                <a:solidFill>
                  <a:schemeClr val="tx1"/>
                </a:solidFill>
              </a:rPr>
              <a:t>Будинок</a:t>
            </a:r>
            <a:endParaRPr lang="ru-RU" i="1" u="sng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1. Розташування на  ділянці: у  глибині  або  на  червоній  лінії; відстань від будинку до червоної</a:t>
            </a:r>
            <a:endParaRPr lang="ru-RU">
              <a:solidFill>
                <a:schemeClr val="tx1"/>
              </a:solidFill>
            </a:endParaRP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 4. Розташування приміщень по блоках і поверхам_________________________ __________</a:t>
            </a:r>
          </a:p>
          <a:p>
            <a:pPr indent="58738">
              <a:lnSpc>
                <a:spcPct val="80000"/>
              </a:lnSpc>
            </a:pPr>
            <a:r>
              <a:rPr lang="uk-UA">
                <a:solidFill>
                  <a:schemeClr val="tx1"/>
                </a:solidFill>
              </a:rPr>
              <a:t> 5. Класні кімнати й навчальні кабінети (число, розміри)__________________</a:t>
            </a:r>
            <a:r>
              <a:rPr lang="ru-RU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628650" y="420688"/>
            <a:ext cx="7886700" cy="725487"/>
          </a:xfrm>
        </p:spPr>
        <p:txBody>
          <a:bodyPr/>
          <a:lstStyle/>
          <a:p>
            <a:pPr>
              <a:defRPr/>
            </a:pPr>
            <a:r>
              <a:rPr lang="ru-RU" sz="2800" smtClean="0"/>
              <a:t>Основн</a:t>
            </a:r>
            <a:r>
              <a:rPr lang="uk-UA" sz="2800" smtClean="0"/>
              <a:t>і положення </a:t>
            </a:r>
            <a:r>
              <a:rPr lang="uk-UA" sz="32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ДБН В.2.2-3:2018</a:t>
            </a:r>
            <a:r>
              <a:rPr lang="uk-UA" sz="40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3988" y="1165225"/>
            <a:ext cx="8872537" cy="56927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sz="2400" smtClean="0"/>
              <a:t>5.2 Будинки загальноосвітніх шкіл розміщуються не ближче 25 м від червоної лінії. При розташуванні будинків загальноосвітніх шкіл у громадському центрі села цю відстань допускається зменшувати до 10 м  за умови забезпечення  нормативних  санітарно-гігієнічних  вимог.</a:t>
            </a:r>
          </a:p>
          <a:p>
            <a:pPr>
              <a:lnSpc>
                <a:spcPct val="75000"/>
              </a:lnSpc>
              <a:spcBef>
                <a:spcPts val="500"/>
              </a:spcBef>
            </a:pPr>
            <a:r>
              <a:rPr lang="ru-RU" sz="2400" smtClean="0"/>
              <a:t>5.3 Відстань від межі ділянок навчальних закладів до стін житлових будинків із входами та вікнами приймається не менше 10 м, від будинків навчальних закладів до житлових та громадських будинків та споруд − згідно з  нормами  інсоляції,  природного  освітлення  та  шумозахисту.</a:t>
            </a:r>
          </a:p>
          <a:p>
            <a:r>
              <a:rPr lang="ru-RU" sz="2400" smtClean="0"/>
              <a:t>5.5 По периметру земельної ділянки навчального закладу слід передбачати захисну зелену смугу (дерева, кущі, газон) завширшки не менше 1,5 м,  а  з  боку  вулиць − не менше  3 м.</a:t>
            </a:r>
          </a:p>
          <a:p>
            <a:r>
              <a:rPr lang="ru-RU" sz="2400" smtClean="0"/>
              <a:t>5.6 Земельні ділянки загальноосвітніх шкіл повинні мати огорожу заввишки не менше 1,2 м. При розміщенні шкіл усередині житлових кварталів допускається застосування живої огорожі з чагарників заввишки не менше 1,0 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493713"/>
            <a:ext cx="87376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71450" y="328613"/>
            <a:ext cx="8820150" cy="64055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800" b="1" smtClean="0"/>
              <a:t>5.9 На ділянках навчального закладу слід передбачати такі функціональні зони: </a:t>
            </a:r>
            <a:r>
              <a:rPr lang="ru-RU" sz="1800" smtClean="0"/>
              <a:t>навчальну, навчально-виробничу, навчально-дослідну, фізкультурно-спортивну, відпочинку, господарську.</a:t>
            </a:r>
            <a:r>
              <a:rPr lang="ru-RU" sz="1800" b="1" smtClean="0"/>
              <a:t> Розміри зон ділянок навчальних закладів визначаються завданням на проєктування. </a:t>
            </a:r>
          </a:p>
        </p:txBody>
      </p:sp>
      <p:sp>
        <p:nvSpPr>
          <p:cNvPr id="20482" name="Line 226"/>
          <p:cNvSpPr>
            <a:spLocks noChangeShapeType="1"/>
          </p:cNvSpPr>
          <p:nvPr/>
        </p:nvSpPr>
        <p:spPr bwMode="auto">
          <a:xfrm>
            <a:off x="3314700" y="306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2649" name="Group 121"/>
          <p:cNvGraphicFramePr>
            <a:graphicFrameLocks noGrp="1"/>
          </p:cNvGraphicFramePr>
          <p:nvPr/>
        </p:nvGraphicFramePr>
        <p:xfrm>
          <a:off x="133350" y="1233488"/>
          <a:ext cx="9010650" cy="5484812"/>
        </p:xfrm>
        <a:graphic>
          <a:graphicData uri="http://schemas.openxmlformats.org/drawingml/2006/table">
            <a:tbl>
              <a:tblPr/>
              <a:tblGrid>
                <a:gridCol w="2070100"/>
                <a:gridCol w="727075"/>
                <a:gridCol w="776288"/>
                <a:gridCol w="776287"/>
                <a:gridCol w="777875"/>
                <a:gridCol w="776288"/>
                <a:gridCol w="776287"/>
                <a:gridCol w="776288"/>
                <a:gridCol w="777875"/>
                <a:gridCol w="776287"/>
              </a:tblGrid>
              <a:tr h="279400">
                <a:tc rowSpan="4"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Зони ділянок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 ділянки при кількості паралелей і класів, 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Початкові школи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Базові школи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 школи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Фізкультурно-спортивна,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тому числі, шкільний стадіон з круговою біговою доріжкою 250 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Навчально-дослідна,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тому числі,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теплиця, зоокуточок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3290*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4420*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170*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170*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Відпочинку,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тому числі, ділянки для рухливих ігор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1-х класів (з  тіньовими  навісами)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Господарська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 gridSpan="10"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 1. За місцевими умовами допускається перерозподіл площ елементів зон земельної ділянки, крім  фізкультурно-спортивної  зони  та  зони  відпочинку.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Примітка 2. Для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загальноосвітніх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шкіл, кооперованих з іншими закладами, склад та площі елементів зон ділянки визначається  завданням  на  проєктування.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Площа навчально-дослідної зони наведена: над рискою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загальноосвітніх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шкіл у сільських населених пунктах, під рискою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загальноосвітніх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шкіл  у  міських  населених пунктах (містах та селищах міського типу).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115888" y="207963"/>
            <a:ext cx="8901112" cy="66500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000" b="1" smtClean="0"/>
              <a:t>У загальноосвітніх школах передбачаються майданчики: для легкоатлетичних (метання м’яча і гранати, стрибків у довжину та висоту) і гімнастичних  занять, ігор  у  баскетбол,  волейбол,  футбол.</a:t>
            </a:r>
          </a:p>
          <a:p>
            <a:pPr>
              <a:lnSpc>
                <a:spcPct val="85000"/>
              </a:lnSpc>
            </a:pPr>
            <a:r>
              <a:rPr lang="ru-RU" sz="2000" b="1" smtClean="0"/>
              <a:t>5.14 </a:t>
            </a:r>
            <a:r>
              <a:rPr lang="ru-RU" sz="2000" b="1" i="1" u="sng" smtClean="0"/>
              <a:t>Фізкультурно-спортивну зону</a:t>
            </a:r>
            <a:r>
              <a:rPr lang="ru-RU" sz="2000" b="1" smtClean="0"/>
              <a:t> слід розміщувати суміжно з навчальною зоною, але не з боку вікон приміщень початкових класів будинків шкіл. Допускається розміщувати відкриті спортивні майданчики та споруди з боку інших навчальних та навчально-допоміжних приміщень загальноосвітніх шкіл за наявності захисних заходів, що забезпечують зниження рівня шуму. Майданчики для ігор з м'ячем та метання спортивних снарядів слід розміщувати на відстані не менше 25 м від вікон навчальних та навчально-допоміжних приміщень будинків (при наявності огорожі заввишки 3 м і завдовжки не менше 15 м), а майданчики для інших видів фізкультурно-спортивних занять − на відстані не менше 10 м.</a:t>
            </a:r>
          </a:p>
          <a:p>
            <a:pPr>
              <a:lnSpc>
                <a:spcPct val="85000"/>
              </a:lnSpc>
            </a:pPr>
            <a:r>
              <a:rPr lang="ru-RU" sz="2000" b="1" smtClean="0"/>
              <a:t>При розміщенні фізкультурно-спортивних споруд та майданчиків з боку вікон навчальних і бібліотечних приміщень профтехучилищ і вищих навчальних закладів необхідно вживати заходів щодо захисту від шуму за рахунок озеленення,  використання  рельєфу  місцевості.</a:t>
            </a:r>
          </a:p>
          <a:p>
            <a:pPr>
              <a:lnSpc>
                <a:spcPct val="85000"/>
              </a:lnSpc>
            </a:pPr>
            <a:r>
              <a:rPr lang="ru-RU" sz="2000" b="1" smtClean="0"/>
              <a:t>5.15 На ділянці зі складним рельєфом та складними гірничо-геологічними умовами допускається розміщення фізкультурно-спортивної зони на відокремленій ділянці у відриві від основної території навчального закладу </a:t>
            </a:r>
            <a:br>
              <a:rPr lang="ru-RU" sz="2000" b="1" smtClean="0"/>
            </a:br>
            <a:r>
              <a:rPr lang="ru-RU" sz="2000" b="1" smtClean="0"/>
              <a:t>на відстані, що не перевищує 500 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04775" y="474663"/>
            <a:ext cx="8897938" cy="62134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smtClean="0"/>
              <a:t>5.17 </a:t>
            </a:r>
            <a:r>
              <a:rPr lang="ru-RU" sz="24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Зона відпочинку</a:t>
            </a:r>
            <a:r>
              <a:rPr lang="ru-RU" sz="2400" b="1" smtClean="0"/>
              <a:t> містить майданчики активного та тихого відпочинку. Майданчики активного відпочинку можуть прилягати до фізкультурно-спортивної зони, розміщуватись біля входів та виходів з ділянки на вулицю. Майданчики для тихого відпочинку доцільно розміщувати  у  комплексі  з  озелененням.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smtClean="0"/>
              <a:t>5.18 </a:t>
            </a:r>
            <a:r>
              <a:rPr lang="ru-RU" sz="24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 озеленення</a:t>
            </a:r>
            <a:r>
              <a:rPr lang="ru-RU" sz="2400" b="1" smtClean="0"/>
              <a:t> земельних ділянок повинна складати 45-50% загальної площі ділянки (включаючи озеленені місця відпочинку, ділянки для вирощування овочевих та ягідних культур, захисні смуги та посадки з чагарників по периметру ділянки).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smtClean="0"/>
              <a:t>При приляганні земельної ділянки безпосередньо до зелених масивів (парків, садів, скверів), а також при розміщенні навчальних закладів у сільській місцевості або за умов реконструкції площу зелених насаджень допускається скорочувати, але не більше ніж до 30%.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smtClean="0"/>
              <a:t>Високорослі дерева слід висаджувати на відстані не меншій 10 м від стін  з  вікнами  навчальних  приміщень,  а  чагарники  −  не  менше  5 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3876</Words>
  <Application>Microsoft Office PowerPoint</Application>
  <PresentationFormat>Экран (4:3)</PresentationFormat>
  <Paragraphs>680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 Light</vt:lpstr>
      <vt:lpstr>Calibri</vt:lpstr>
      <vt:lpstr>Times New Roman</vt:lpstr>
      <vt:lpstr>Symbol</vt:lpstr>
      <vt:lpstr>Times New Roman Полужирный</vt:lpstr>
      <vt:lpstr>Тема Office</vt:lpstr>
      <vt:lpstr>Санітарно-гігієнічні вимоги до умов навчання та виховання підростаючого покоління</vt:lpstr>
      <vt:lpstr>Вивчення санітарно-гігієнічних умов передбачає:</vt:lpstr>
      <vt:lpstr>Основними гігієнічними принципами проєктування загальноосвітніх шкіл є:</vt:lpstr>
      <vt:lpstr>Слайд 4</vt:lpstr>
      <vt:lpstr>Основні положення ДБН В.2.2-3:2018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6.58 Площі вестибюлів, гардеробів, рекреаційних приміщень, а також кількість санітарних приладів у туалетах і душових </vt:lpstr>
      <vt:lpstr>Слайд 18</vt:lpstr>
      <vt:lpstr> Об’ємно-планувальні рішення</vt:lpstr>
      <vt:lpstr>Слайд 20</vt:lpstr>
      <vt:lpstr>Опалення та вентиляція  8.18 Розрахункову температуру повітря для проєктування опалення та вимоги щодо повітрообміну приміщень слід приймати </vt:lpstr>
      <vt:lpstr>Інсоляція, природне освітлення, орієнтація, провітрювання приміщень</vt:lpstr>
      <vt:lpstr>Допустимі рівні звуку та звукових тисків у приміщеннях навчальних закладів </vt:lpstr>
      <vt:lpstr>Відстань між обладнанням у навчальних кабінетах </vt:lpstr>
      <vt:lpstr>Вимоги до класної кімнати</vt:lpstr>
      <vt:lpstr>Санітарна експертиза розстановки меблів у шкільних приміщеннях повинна передбачати: </vt:lpstr>
      <vt:lpstr>Слайд 27</vt:lpstr>
      <vt:lpstr>Слайд 28</vt:lpstr>
      <vt:lpstr>Слайд 29</vt:lpstr>
      <vt:lpstr>Державний стандарт (ДСТУ 11015, 11016-86)</vt:lpstr>
      <vt:lpstr>Основні розміри парт, столів і стільців для школярів (за ДСТУ 5994-64)</vt:lpstr>
      <vt:lpstr>Основні розміри парт, столів і стільців для школярів (за ДСТУ 11015,11016-77)</vt:lpstr>
      <vt:lpstr>Розміри учнівських стільців (за ДСТУ 11015, 11016-77)</vt:lpstr>
      <vt:lpstr>Розміри учнівських стільців (за ДСТУ 11015, 11016-77)</vt:lpstr>
      <vt:lpstr>Правильна поза </vt:lpstr>
      <vt:lpstr>Обґрунтування правильної пози</vt:lpstr>
      <vt:lpstr>Слайд 37</vt:lpstr>
      <vt:lpstr>Правильне:</vt:lpstr>
      <vt:lpstr>Неправильне:</vt:lpstr>
      <vt:lpstr>Критерії оцінки пози:</vt:lpstr>
      <vt:lpstr>«Санітарний регламент для закладів загальної середньої освіти» (2020)</vt:lpstr>
      <vt:lpstr>Слайд 42</vt:lpstr>
      <vt:lpstr>Слайд 43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1</cp:lastModifiedBy>
  <cp:revision>45</cp:revision>
  <dcterms:created xsi:type="dcterms:W3CDTF">2016-11-12T15:02:45Z</dcterms:created>
  <dcterms:modified xsi:type="dcterms:W3CDTF">2021-11-21T12:57:01Z</dcterms:modified>
</cp:coreProperties>
</file>