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DDDDDD"/>
    <a:srgbClr val="66FFCC"/>
    <a:srgbClr val="CC99FF"/>
    <a:srgbClr val="FFCC99"/>
    <a:srgbClr val="99FF66"/>
    <a:srgbClr val="FFFF99"/>
    <a:srgbClr val="F9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mium Vector | Physiotherapy rehabilitation assistance illustration,  cartoon flat patient character on physical rehabilitating therapy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" y="1639600"/>
            <a:ext cx="9150469" cy="521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529" y="404664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uk-UA" dirty="0"/>
              <a:t>Лекція № 3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ЛФК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817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15407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6000" dirty="0" smtClean="0">
                <a:solidFill>
                  <a:schemeClr val="bg1">
                    <a:lumMod val="50000"/>
                  </a:schemeClr>
                </a:solidFill>
              </a:rPr>
              <a:t>ДЯКУЮ ЗА УВАГУ!</a:t>
            </a:r>
            <a:endParaRPr lang="ru-RU" sz="6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972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mium Vector | Physiotherapy rehabilitation assistance illustration,  cartoon flat patient character on physical rehabilitating therapy icons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" y="188640"/>
            <a:ext cx="9150469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6529" y="2348880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uk-UA" dirty="0"/>
              <a:t>План: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1. Особливості складання комплексів ЛФК. 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2. Періоди застосування ЛФК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3. Рухові режими ЛФК. </a:t>
            </a:r>
            <a:r>
              <a:rPr lang="ru-RU" dirty="0"/>
              <a:t/>
            </a:r>
            <a:br>
              <a:rPr lang="ru-RU" dirty="0"/>
            </a:br>
            <a:r>
              <a:rPr lang="uk-UA" dirty="0"/>
              <a:t>4. Оцінка ефективності.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3039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1. Особливості складання комплексів </a:t>
            </a:r>
            <a:r>
              <a:rPr lang="uk-UA" dirty="0" smtClean="0"/>
              <a:t>ЛФК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677875"/>
              </p:ext>
            </p:extLst>
          </p:nvPr>
        </p:nvGraphicFramePr>
        <p:xfrm>
          <a:off x="467544" y="2708920"/>
          <a:ext cx="8208912" cy="31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5517"/>
                <a:gridCol w="1866940"/>
                <a:gridCol w="1664087"/>
                <a:gridCol w="3312368"/>
              </a:tblGrid>
              <a:tr h="8965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Частина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Характер </a:t>
                      </a:r>
                      <a:r>
                        <a:rPr lang="ru-RU" sz="2000" dirty="0" err="1">
                          <a:effectLst/>
                        </a:rPr>
                        <a:t>вправ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Тривалість</a:t>
                      </a:r>
                      <a:r>
                        <a:rPr lang="ru-RU" sz="2000" dirty="0">
                          <a:effectLst/>
                        </a:rPr>
                        <a:t> у хв.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Методичні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вказівки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717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Вступна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Основна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Заключна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Зазначається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спрямованість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гімнастичних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Зазначається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тривалість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кожної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Зазначаються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вихідні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положення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методичні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підходи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засоби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здійснення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</a:t>
                      </a:r>
                      <a:r>
                        <a:rPr lang="ru-RU" sz="2000" dirty="0">
                          <a:effectLst/>
                        </a:rPr>
                        <a:t> та </a:t>
                      </a:r>
                      <a:r>
                        <a:rPr lang="ru-RU" sz="2000" dirty="0" err="1">
                          <a:effectLst/>
                        </a:rPr>
                        <a:t>їх</a:t>
                      </a:r>
                      <a:r>
                        <a:rPr lang="ru-RU" sz="2000" dirty="0">
                          <a:effectLst/>
                        </a:rPr>
                        <a:t> темп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82" y="1421577"/>
            <a:ext cx="913351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Щоб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провести процедуру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лікувальної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гімнастики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необхідно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спочатку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скласти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схему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процедури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потім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відповідно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схеми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приблизно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комплекс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ЛГ,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їх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характер.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68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1. Особливості складання комплексів </a:t>
            </a:r>
            <a:r>
              <a:rPr lang="uk-UA" dirty="0" smtClean="0"/>
              <a:t>ЛФК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721524"/>
              </p:ext>
            </p:extLst>
          </p:nvPr>
        </p:nvGraphicFramePr>
        <p:xfrm>
          <a:off x="539552" y="2437240"/>
          <a:ext cx="8352928" cy="4016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800200"/>
                <a:gridCol w="1512168"/>
                <a:gridCol w="3600400"/>
              </a:tblGrid>
              <a:tr h="18240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Вихідне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положення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Виконання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Дозування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Завдання</a:t>
                      </a:r>
                      <a:r>
                        <a:rPr lang="ru-RU" sz="2000" dirty="0">
                          <a:effectLst/>
                        </a:rPr>
                        <a:t> та </a:t>
                      </a:r>
                      <a:r>
                        <a:rPr lang="ru-RU" sz="2000" dirty="0" err="1">
                          <a:effectLst/>
                        </a:rPr>
                        <a:t>методичні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вказівки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</a:tr>
              <a:tr h="2192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Зазначають</a:t>
                      </a:r>
                      <a:r>
                        <a:rPr lang="uk-UA" sz="2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000" b="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в.п</a:t>
                      </a:r>
                      <a:r>
                        <a:rPr lang="uk-UA" sz="20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Зазначають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послідовність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виконання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елементів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кожної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вправи</a:t>
                      </a:r>
                      <a:r>
                        <a:rPr lang="ru-RU" sz="2000" dirty="0">
                          <a:effectLst/>
                        </a:rPr>
                        <a:t> і </a:t>
                      </a:r>
                      <a:r>
                        <a:rPr lang="ru-RU" sz="2000" dirty="0" err="1">
                          <a:effectLst/>
                        </a:rPr>
                        <a:t>їх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поєднання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err="1" smtClean="0">
                          <a:effectLst/>
                        </a:rPr>
                        <a:t>Зазначають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 err="1" smtClean="0">
                          <a:effectLst/>
                        </a:rPr>
                        <a:t>кількість</a:t>
                      </a:r>
                      <a:r>
                        <a:rPr lang="ru-RU" sz="2000" baseline="0" dirty="0" smtClean="0">
                          <a:effectLst/>
                        </a:rPr>
                        <a:t> </a:t>
                      </a:r>
                      <a:r>
                        <a:rPr lang="ru-RU" sz="2000" baseline="0" dirty="0" err="1" smtClean="0">
                          <a:effectLst/>
                        </a:rPr>
                        <a:t>повторів</a:t>
                      </a:r>
                      <a:r>
                        <a:rPr lang="ru-RU" sz="2000" baseline="0" dirty="0" smtClean="0">
                          <a:effectLst/>
                        </a:rPr>
                        <a:t>, </a:t>
                      </a:r>
                      <a:r>
                        <a:rPr lang="ru-RU" sz="2000" baseline="0" dirty="0" err="1" smtClean="0">
                          <a:effectLst/>
                        </a:rPr>
                        <a:t>тривалість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Зазначають</a:t>
                      </a:r>
                      <a:r>
                        <a:rPr lang="ru-RU" sz="2000" dirty="0">
                          <a:effectLst/>
                        </a:rPr>
                        <a:t>, на </a:t>
                      </a:r>
                      <a:r>
                        <a:rPr lang="ru-RU" sz="2000" dirty="0" err="1">
                          <a:effectLst/>
                        </a:rPr>
                        <a:t>що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спрямована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вправа</a:t>
                      </a:r>
                      <a:r>
                        <a:rPr lang="ru-RU" sz="2000" dirty="0">
                          <a:effectLst/>
                        </a:rPr>
                        <a:t>, темп, </a:t>
                      </a:r>
                      <a:r>
                        <a:rPr lang="ru-RU" sz="2000" dirty="0" err="1">
                          <a:effectLst/>
                        </a:rPr>
                        <a:t>точність</a:t>
                      </a:r>
                      <a:r>
                        <a:rPr lang="ru-RU" sz="2000" dirty="0">
                          <a:effectLst/>
                        </a:rPr>
                        <a:t>, </a:t>
                      </a:r>
                      <a:r>
                        <a:rPr lang="ru-RU" sz="2000" dirty="0" err="1">
                          <a:effectLst/>
                        </a:rPr>
                        <a:t>амплітуда</a:t>
                      </a: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dirty="0" err="1">
                          <a:effectLst/>
                        </a:rPr>
                        <a:t>рухів</a:t>
                      </a:r>
                      <a:r>
                        <a:rPr lang="ru-RU" sz="2000" dirty="0">
                          <a:effectLst/>
                        </a:rPr>
                        <a:t>, характер </a:t>
                      </a:r>
                      <a:r>
                        <a:rPr lang="ru-RU" sz="2000" dirty="0" err="1">
                          <a:effectLst/>
                        </a:rPr>
                        <a:t>дихання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5050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504" y="1421577"/>
            <a:ext cx="892899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складанні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комплексу ЛГ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деталізують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особливості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виконання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кожної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вправи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Описуючі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комплекс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вправ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додержуються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Характер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вправ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926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BF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1. Особливості складання комплексів ЛФК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32859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600" dirty="0" err="1" smtClean="0"/>
              <a:t>Складаючи</a:t>
            </a:r>
            <a:r>
              <a:rPr lang="ru-RU" sz="3600" dirty="0" smtClean="0"/>
              <a:t> </a:t>
            </a:r>
            <a:r>
              <a:rPr lang="ru-RU" sz="3600" dirty="0"/>
              <a:t>комплекс </a:t>
            </a:r>
            <a:r>
              <a:rPr lang="ru-RU" sz="3600" dirty="0" err="1"/>
              <a:t>вправ</a:t>
            </a:r>
            <a:r>
              <a:rPr lang="ru-RU" sz="3600" dirty="0"/>
              <a:t>, </a:t>
            </a:r>
            <a:r>
              <a:rPr lang="ru-RU" sz="3600" dirty="0" err="1"/>
              <a:t>керуються</a:t>
            </a:r>
            <a:r>
              <a:rPr lang="ru-RU" sz="3600" dirty="0"/>
              <a:t> схемою </a:t>
            </a:r>
            <a:r>
              <a:rPr lang="ru-RU" sz="3600" dirty="0" err="1"/>
              <a:t>процедури</a:t>
            </a:r>
            <a:r>
              <a:rPr lang="ru-RU" sz="3600" dirty="0"/>
              <a:t>. </a:t>
            </a:r>
            <a:r>
              <a:rPr lang="ru-RU" sz="3600" dirty="0" err="1"/>
              <a:t>Визначають</a:t>
            </a:r>
            <a:r>
              <a:rPr lang="ru-RU" sz="3600" dirty="0"/>
              <a:t> число </a:t>
            </a:r>
            <a:r>
              <a:rPr lang="ru-RU" sz="3600" dirty="0" err="1"/>
              <a:t>вправ</a:t>
            </a:r>
            <a:r>
              <a:rPr lang="ru-RU" sz="3600" dirty="0"/>
              <a:t>, вид </a:t>
            </a:r>
            <a:r>
              <a:rPr lang="ru-RU" sz="3600" dirty="0" err="1"/>
              <a:t>вправи</a:t>
            </a:r>
            <a:r>
              <a:rPr lang="ru-RU" sz="3600" dirty="0"/>
              <a:t>, </a:t>
            </a:r>
            <a:r>
              <a:rPr lang="ru-RU" sz="3600" dirty="0" err="1"/>
              <a:t>її</a:t>
            </a:r>
            <a:r>
              <a:rPr lang="ru-RU" sz="3600" dirty="0"/>
              <a:t> </a:t>
            </a:r>
            <a:r>
              <a:rPr lang="ru-RU" sz="3600" dirty="0" err="1"/>
              <a:t>висхідні</a:t>
            </a:r>
            <a:r>
              <a:rPr lang="ru-RU" sz="3600" dirty="0"/>
              <a:t> </a:t>
            </a:r>
            <a:r>
              <a:rPr lang="ru-RU" sz="3600" dirty="0" err="1"/>
              <a:t>положення</a:t>
            </a:r>
            <a:r>
              <a:rPr lang="ru-RU" sz="3600" dirty="0"/>
              <a:t>, темп </a:t>
            </a:r>
            <a:r>
              <a:rPr lang="ru-RU" sz="3600" dirty="0" err="1"/>
              <a:t>виконання</a:t>
            </a:r>
            <a:r>
              <a:rPr lang="ru-RU" sz="3600" dirty="0"/>
              <a:t> </a:t>
            </a:r>
            <a:r>
              <a:rPr lang="ru-RU" sz="3600" dirty="0" err="1"/>
              <a:t>кожної</a:t>
            </a:r>
            <a:r>
              <a:rPr lang="ru-RU" sz="3600" dirty="0"/>
              <a:t> </a:t>
            </a:r>
            <a:r>
              <a:rPr lang="ru-RU" sz="3600" dirty="0" err="1"/>
              <a:t>вправи</a:t>
            </a:r>
            <a:r>
              <a:rPr lang="ru-RU" sz="3600" dirty="0"/>
              <a:t>. У </a:t>
            </a:r>
            <a:r>
              <a:rPr lang="ru-RU" sz="3600" dirty="0" err="1"/>
              <a:t>подальшому</a:t>
            </a:r>
            <a:r>
              <a:rPr lang="ru-RU" sz="3600" dirty="0"/>
              <a:t> </a:t>
            </a:r>
            <a:r>
              <a:rPr lang="ru-RU" sz="3600" dirty="0" err="1"/>
              <a:t>вправи</a:t>
            </a:r>
            <a:r>
              <a:rPr lang="ru-RU" sz="3600" dirty="0"/>
              <a:t> </a:t>
            </a:r>
            <a:r>
              <a:rPr lang="ru-RU" sz="3600" dirty="0" err="1"/>
              <a:t>поділяють</a:t>
            </a:r>
            <a:r>
              <a:rPr lang="ru-RU" sz="3600" dirty="0"/>
              <a:t> за </a:t>
            </a:r>
            <a:r>
              <a:rPr lang="ru-RU" sz="3600" dirty="0" err="1"/>
              <a:t>розділами</a:t>
            </a:r>
            <a:r>
              <a:rPr lang="ru-RU" sz="3600" dirty="0"/>
              <a:t>,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частинами</a:t>
            </a:r>
            <a:r>
              <a:rPr lang="ru-RU" sz="3600" dirty="0"/>
              <a:t>, з таким </a:t>
            </a:r>
            <a:r>
              <a:rPr lang="ru-RU" sz="3600" dirty="0" err="1"/>
              <a:t>розрахунком</a:t>
            </a:r>
            <a:r>
              <a:rPr lang="ru-RU" sz="3600" dirty="0"/>
              <a:t>, </a:t>
            </a:r>
            <a:r>
              <a:rPr lang="ru-RU" sz="3600" dirty="0" err="1"/>
              <a:t>щоб</a:t>
            </a:r>
            <a:r>
              <a:rPr lang="ru-RU" sz="3600" dirty="0"/>
              <a:t> у </a:t>
            </a:r>
            <a:r>
              <a:rPr lang="ru-RU" sz="3600" dirty="0" err="1"/>
              <a:t>вступному</a:t>
            </a:r>
            <a:r>
              <a:rPr lang="ru-RU" sz="3600" dirty="0"/>
              <a:t> </a:t>
            </a:r>
            <a:r>
              <a:rPr lang="ru-RU" sz="3600" dirty="0" err="1"/>
              <a:t>розділі</a:t>
            </a:r>
            <a:r>
              <a:rPr lang="ru-RU" sz="3600" dirty="0"/>
              <a:t> </a:t>
            </a:r>
            <a:r>
              <a:rPr lang="ru-RU" sz="3600" dirty="0" err="1"/>
              <a:t>було</a:t>
            </a:r>
            <a:r>
              <a:rPr lang="ru-RU" sz="3600" dirty="0"/>
              <a:t> </a:t>
            </a:r>
            <a:r>
              <a:rPr lang="ru-RU" sz="3600" dirty="0" err="1"/>
              <a:t>кілька</a:t>
            </a:r>
            <a:r>
              <a:rPr lang="ru-RU" sz="3600" dirty="0"/>
              <a:t> </a:t>
            </a:r>
            <a:r>
              <a:rPr lang="ru-RU" sz="3600" dirty="0" err="1"/>
              <a:t>загально-гігієнічних</a:t>
            </a:r>
            <a:r>
              <a:rPr lang="ru-RU" sz="3600" dirty="0"/>
              <a:t>, </a:t>
            </a:r>
            <a:r>
              <a:rPr lang="ru-RU" sz="3600" dirty="0" err="1"/>
              <a:t>загально-розвантажувальних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, </a:t>
            </a:r>
            <a:r>
              <a:rPr lang="ru-RU" sz="3600" dirty="0" err="1"/>
              <a:t>декілька</a:t>
            </a:r>
            <a:r>
              <a:rPr lang="ru-RU" sz="3600" dirty="0"/>
              <a:t> – </a:t>
            </a:r>
            <a:r>
              <a:rPr lang="ru-RU" sz="3600" dirty="0" err="1"/>
              <a:t>спеціальних</a:t>
            </a:r>
            <a:r>
              <a:rPr lang="ru-RU" sz="3600" dirty="0"/>
              <a:t> та </a:t>
            </a:r>
            <a:r>
              <a:rPr lang="ru-RU" sz="3600" dirty="0" err="1"/>
              <a:t>дихальних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.</a:t>
            </a:r>
          </a:p>
          <a:p>
            <a:pPr marL="0" indent="0" algn="just">
              <a:buNone/>
            </a:pPr>
            <a:r>
              <a:rPr lang="ru-RU" sz="3600" dirty="0" smtClean="0"/>
              <a:t>	</a:t>
            </a:r>
            <a:r>
              <a:rPr lang="ru-RU" sz="3600" dirty="0" err="1" smtClean="0"/>
              <a:t>Основна</a:t>
            </a:r>
            <a:r>
              <a:rPr lang="ru-RU" sz="3600" dirty="0" smtClean="0"/>
              <a:t> </a:t>
            </a:r>
            <a:r>
              <a:rPr lang="ru-RU" sz="3600" dirty="0" err="1"/>
              <a:t>частина</a:t>
            </a:r>
            <a:r>
              <a:rPr lang="ru-RU" sz="3600" dirty="0"/>
              <a:t> </a:t>
            </a:r>
            <a:r>
              <a:rPr lang="ru-RU" sz="3600" dirty="0" err="1"/>
              <a:t>включає</a:t>
            </a:r>
            <a:r>
              <a:rPr lang="ru-RU" sz="3600" dirty="0"/>
              <a:t> </a:t>
            </a:r>
            <a:r>
              <a:rPr lang="ru-RU" sz="3600" dirty="0" err="1"/>
              <a:t>більшість</a:t>
            </a:r>
            <a:r>
              <a:rPr lang="ru-RU" sz="3600" dirty="0"/>
              <a:t> </a:t>
            </a:r>
            <a:r>
              <a:rPr lang="ru-RU" sz="3600" dirty="0" err="1"/>
              <a:t>спеціальних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. </a:t>
            </a:r>
            <a:r>
              <a:rPr lang="ru-RU" sz="3600" dirty="0" err="1"/>
              <a:t>Слід</a:t>
            </a:r>
            <a:r>
              <a:rPr lang="ru-RU" sz="3600" dirty="0"/>
              <a:t> </a:t>
            </a:r>
            <a:r>
              <a:rPr lang="ru-RU" sz="3600" dirty="0" err="1"/>
              <a:t>зауважити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методика ЛФК </a:t>
            </a:r>
            <a:r>
              <a:rPr lang="ru-RU" sz="3600" dirty="0" err="1"/>
              <a:t>залежить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кожного конкретного </a:t>
            </a:r>
            <a:r>
              <a:rPr lang="ru-RU" sz="3600" dirty="0" err="1"/>
              <a:t>випадку</a:t>
            </a:r>
            <a:r>
              <a:rPr lang="ru-RU" sz="3600" dirty="0"/>
              <a:t>, </a:t>
            </a:r>
            <a:r>
              <a:rPr lang="ru-RU" sz="3600" dirty="0" err="1"/>
              <a:t>діагнозу</a:t>
            </a:r>
            <a:r>
              <a:rPr lang="ru-RU" sz="3600" dirty="0"/>
              <a:t>, </a:t>
            </a:r>
            <a:r>
              <a:rPr lang="ru-RU" sz="3600" dirty="0" err="1"/>
              <a:t>стадії</a:t>
            </a:r>
            <a:r>
              <a:rPr lang="ru-RU" sz="3600" dirty="0"/>
              <a:t> </a:t>
            </a:r>
            <a:r>
              <a:rPr lang="ru-RU" sz="3600" dirty="0" err="1"/>
              <a:t>захворювання</a:t>
            </a:r>
            <a:r>
              <a:rPr lang="ru-RU" sz="3600" dirty="0"/>
              <a:t>, </a:t>
            </a:r>
            <a:r>
              <a:rPr lang="ru-RU" sz="3600" dirty="0" err="1"/>
              <a:t>індивідуальних</a:t>
            </a:r>
            <a:r>
              <a:rPr lang="ru-RU" sz="3600" dirty="0"/>
              <a:t> </a:t>
            </a:r>
            <a:r>
              <a:rPr lang="ru-RU" sz="3600" dirty="0" err="1"/>
              <a:t>особливостей</a:t>
            </a:r>
            <a:r>
              <a:rPr lang="ru-RU" sz="3600" dirty="0"/>
              <a:t> хворого, </a:t>
            </a:r>
            <a:r>
              <a:rPr lang="ru-RU" sz="3600" dirty="0" err="1"/>
              <a:t>рівня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фізичного</a:t>
            </a:r>
            <a:r>
              <a:rPr lang="ru-RU" sz="3600" dirty="0"/>
              <a:t> стану, </a:t>
            </a:r>
            <a:r>
              <a:rPr lang="ru-RU" sz="3600" dirty="0" err="1"/>
              <a:t>віку</a:t>
            </a:r>
            <a:r>
              <a:rPr lang="ru-RU" sz="3600" dirty="0"/>
              <a:t> та </a:t>
            </a:r>
            <a:r>
              <a:rPr lang="ru-RU" sz="3600" dirty="0" err="1"/>
              <a:t>наявності</a:t>
            </a:r>
            <a:r>
              <a:rPr lang="ru-RU" sz="3600" dirty="0"/>
              <a:t> </a:t>
            </a:r>
            <a:r>
              <a:rPr lang="ru-RU" sz="3600" dirty="0" err="1"/>
              <a:t>супутніх</a:t>
            </a:r>
            <a:r>
              <a:rPr lang="ru-RU" sz="3600" dirty="0"/>
              <a:t> </a:t>
            </a:r>
            <a:r>
              <a:rPr lang="ru-RU" sz="3600" dirty="0" err="1"/>
              <a:t>захворювань</a:t>
            </a:r>
            <a:r>
              <a:rPr lang="ru-RU" sz="3600" dirty="0"/>
              <a:t>. </a:t>
            </a:r>
          </a:p>
          <a:p>
            <a:pPr marL="0" indent="0" algn="just">
              <a:buNone/>
            </a:pPr>
            <a:r>
              <a:rPr lang="ru-RU" sz="3600" dirty="0" smtClean="0"/>
              <a:t>	</a:t>
            </a:r>
            <a:r>
              <a:rPr lang="ru-RU" sz="3600" dirty="0" err="1" smtClean="0"/>
              <a:t>Складаючи</a:t>
            </a:r>
            <a:r>
              <a:rPr lang="ru-RU" sz="3600" dirty="0" smtClean="0"/>
              <a:t> </a:t>
            </a:r>
            <a:r>
              <a:rPr lang="ru-RU" sz="3600" dirty="0"/>
              <a:t>комплекс ЛГ, </a:t>
            </a:r>
            <a:r>
              <a:rPr lang="ru-RU" sz="3600" dirty="0" err="1"/>
              <a:t>необхідно</a:t>
            </a:r>
            <a:r>
              <a:rPr lang="ru-RU" sz="3600" dirty="0"/>
              <a:t> </a:t>
            </a:r>
            <a:r>
              <a:rPr lang="ru-RU" sz="3600" dirty="0" err="1"/>
              <a:t>дотримуватись</a:t>
            </a:r>
            <a:r>
              <a:rPr lang="ru-RU" sz="3600" dirty="0"/>
              <a:t> </a:t>
            </a:r>
            <a:r>
              <a:rPr lang="ru-RU" sz="3600" dirty="0" err="1"/>
              <a:t>поступовості</a:t>
            </a:r>
            <a:r>
              <a:rPr lang="ru-RU" sz="3600" dirty="0"/>
              <a:t>, </a:t>
            </a:r>
            <a:r>
              <a:rPr lang="ru-RU" sz="3600" dirty="0" err="1"/>
              <a:t>послідовності</a:t>
            </a:r>
            <a:r>
              <a:rPr lang="ru-RU" sz="3600" dirty="0"/>
              <a:t>, </a:t>
            </a:r>
            <a:r>
              <a:rPr lang="ru-RU" sz="3600" dirty="0" err="1"/>
              <a:t>розсіювати</a:t>
            </a:r>
            <a:r>
              <a:rPr lang="ru-RU" sz="3600" dirty="0"/>
              <a:t> </a:t>
            </a:r>
            <a:r>
              <a:rPr lang="ru-RU" sz="3600" dirty="0" err="1"/>
              <a:t>навантаження</a:t>
            </a:r>
            <a:r>
              <a:rPr lang="ru-RU" sz="3600" dirty="0"/>
              <a:t>. </a:t>
            </a:r>
            <a:r>
              <a:rPr lang="ru-RU" sz="3600" dirty="0" err="1"/>
              <a:t>Розсіювання</a:t>
            </a:r>
            <a:r>
              <a:rPr lang="ru-RU" sz="3600" dirty="0"/>
              <a:t> </a:t>
            </a:r>
            <a:r>
              <a:rPr lang="ru-RU" sz="3600" dirty="0" err="1"/>
              <a:t>навантаження</a:t>
            </a:r>
            <a:r>
              <a:rPr lang="ru-RU" sz="3600" dirty="0"/>
              <a:t> </a:t>
            </a:r>
            <a:r>
              <a:rPr lang="ru-RU" sz="3600" dirty="0" err="1"/>
              <a:t>передбачає</a:t>
            </a:r>
            <a:r>
              <a:rPr lang="ru-RU" sz="3600" dirty="0"/>
              <a:t> </a:t>
            </a:r>
            <a:r>
              <a:rPr lang="ru-RU" sz="3600" dirty="0" err="1"/>
              <a:t>застосування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 на </a:t>
            </a:r>
            <a:r>
              <a:rPr lang="ru-RU" sz="3600" dirty="0" err="1"/>
              <a:t>потягування</a:t>
            </a:r>
            <a:r>
              <a:rPr lang="ru-RU" sz="3600" dirty="0"/>
              <a:t>, </a:t>
            </a:r>
            <a:r>
              <a:rPr lang="ru-RU" sz="3600" dirty="0" err="1"/>
              <a:t>нахили</a:t>
            </a:r>
            <a:r>
              <a:rPr lang="ru-RU" sz="3600" dirty="0"/>
              <a:t> </a:t>
            </a:r>
            <a:r>
              <a:rPr lang="ru-RU" sz="3600" dirty="0" err="1"/>
              <a:t>тулуба</a:t>
            </a:r>
            <a:r>
              <a:rPr lang="ru-RU" sz="3600" dirty="0"/>
              <a:t>, повороти </a:t>
            </a:r>
            <a:r>
              <a:rPr lang="ru-RU" sz="3600" dirty="0" err="1"/>
              <a:t>тулуба</a:t>
            </a:r>
            <a:r>
              <a:rPr lang="ru-RU" sz="3600" dirty="0"/>
              <a:t> з </a:t>
            </a:r>
            <a:r>
              <a:rPr lang="ru-RU" sz="3600" dirty="0" err="1"/>
              <a:t>елементами</a:t>
            </a:r>
            <a:r>
              <a:rPr lang="ru-RU" sz="3600" dirty="0"/>
              <a:t> </a:t>
            </a:r>
            <a:r>
              <a:rPr lang="ru-RU" sz="3600" dirty="0" err="1"/>
              <a:t>розслаблення</a:t>
            </a:r>
            <a:r>
              <a:rPr lang="ru-RU" sz="3600" dirty="0"/>
              <a:t>. </a:t>
            </a:r>
          </a:p>
          <a:p>
            <a:pPr marL="0" indent="0" algn="just">
              <a:buNone/>
            </a:pPr>
            <a:r>
              <a:rPr lang="ru-RU" sz="3600" dirty="0" smtClean="0"/>
              <a:t>	</a:t>
            </a:r>
            <a:r>
              <a:rPr lang="ru-RU" sz="3600" dirty="0" err="1" smtClean="0"/>
              <a:t>Послідовність</a:t>
            </a:r>
            <a:r>
              <a:rPr lang="ru-RU" sz="3600" dirty="0" smtClean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 –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простих</a:t>
            </a:r>
            <a:r>
              <a:rPr lang="ru-RU" sz="3600" dirty="0"/>
              <a:t> до </a:t>
            </a:r>
            <a:r>
              <a:rPr lang="ru-RU" sz="3600" dirty="0" err="1"/>
              <a:t>складних</a:t>
            </a:r>
            <a:r>
              <a:rPr lang="ru-RU" sz="3600" dirty="0"/>
              <a:t>. </a:t>
            </a:r>
            <a:r>
              <a:rPr lang="ru-RU" sz="3600" dirty="0" err="1"/>
              <a:t>Важливе</a:t>
            </a:r>
            <a:r>
              <a:rPr lang="ru-RU" sz="3600" dirty="0"/>
              <a:t> </a:t>
            </a:r>
            <a:r>
              <a:rPr lang="ru-RU" sz="3600" dirty="0" err="1"/>
              <a:t>значення</a:t>
            </a:r>
            <a:r>
              <a:rPr lang="ru-RU" sz="3600" dirty="0"/>
              <a:t> </a:t>
            </a:r>
            <a:r>
              <a:rPr lang="ru-RU" sz="3600" dirty="0" err="1"/>
              <a:t>має</a:t>
            </a:r>
            <a:r>
              <a:rPr lang="ru-RU" sz="3600" dirty="0"/>
              <a:t> </a:t>
            </a:r>
            <a:r>
              <a:rPr lang="ru-RU" sz="3600" dirty="0" err="1"/>
              <a:t>вибір</a:t>
            </a:r>
            <a:r>
              <a:rPr lang="ru-RU" sz="3600" dirty="0"/>
              <a:t> </a:t>
            </a:r>
            <a:r>
              <a:rPr lang="ru-RU" sz="3600" dirty="0" err="1"/>
              <a:t>вихідних</a:t>
            </a:r>
            <a:r>
              <a:rPr lang="ru-RU" sz="3600" dirty="0"/>
              <a:t> </a:t>
            </a:r>
            <a:r>
              <a:rPr lang="ru-RU" sz="3600" dirty="0" err="1"/>
              <a:t>положень</a:t>
            </a:r>
            <a:r>
              <a:rPr lang="ru-RU" sz="3600" dirty="0"/>
              <a:t> </a:t>
            </a:r>
            <a:r>
              <a:rPr lang="ru-RU" sz="3600" dirty="0" err="1"/>
              <a:t>тіла</a:t>
            </a:r>
            <a:r>
              <a:rPr lang="ru-RU" sz="3600" dirty="0"/>
              <a:t>, темп </a:t>
            </a:r>
            <a:r>
              <a:rPr lang="ru-RU" sz="3600" dirty="0" err="1"/>
              <a:t>виконання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, </a:t>
            </a:r>
            <a:r>
              <a:rPr lang="ru-RU" sz="3600" dirty="0" err="1"/>
              <a:t>точність</a:t>
            </a:r>
            <a:r>
              <a:rPr lang="ru-RU" sz="3600" dirty="0"/>
              <a:t> </a:t>
            </a:r>
            <a:r>
              <a:rPr lang="ru-RU" sz="3600" dirty="0" err="1"/>
              <a:t>виконання</a:t>
            </a:r>
            <a:r>
              <a:rPr lang="ru-RU" sz="3600" dirty="0"/>
              <a:t>, </a:t>
            </a:r>
            <a:r>
              <a:rPr lang="ru-RU" sz="3600" dirty="0" err="1"/>
              <a:t>амплітуда</a:t>
            </a:r>
            <a:r>
              <a:rPr lang="ru-RU" sz="3600" dirty="0"/>
              <a:t> </a:t>
            </a:r>
            <a:r>
              <a:rPr lang="ru-RU" sz="3600" dirty="0" err="1"/>
              <a:t>рухів</a:t>
            </a:r>
            <a:r>
              <a:rPr lang="ru-RU" sz="3600" dirty="0"/>
              <a:t>. </a:t>
            </a:r>
          </a:p>
          <a:p>
            <a:pPr marL="0" indent="0" algn="just">
              <a:buNone/>
            </a:pPr>
            <a:r>
              <a:rPr lang="ru-RU" sz="3600" dirty="0" smtClean="0"/>
              <a:t>	</a:t>
            </a:r>
            <a:r>
              <a:rPr lang="ru-RU" sz="3600" dirty="0" err="1" smtClean="0"/>
              <a:t>Дозування</a:t>
            </a:r>
            <a:r>
              <a:rPr lang="ru-RU" sz="3600" dirty="0" smtClean="0"/>
              <a:t> </a:t>
            </a:r>
            <a:r>
              <a:rPr lang="ru-RU" sz="3600" dirty="0" err="1"/>
              <a:t>навантажень</a:t>
            </a:r>
            <a:r>
              <a:rPr lang="ru-RU" sz="3600" dirty="0"/>
              <a:t> </a:t>
            </a:r>
            <a:r>
              <a:rPr lang="ru-RU" sz="3600" dirty="0" err="1"/>
              <a:t>здійснюють</a:t>
            </a:r>
            <a:r>
              <a:rPr lang="ru-RU" sz="3600" dirty="0"/>
              <a:t> за числом </a:t>
            </a:r>
            <a:r>
              <a:rPr lang="ru-RU" sz="3600" dirty="0" err="1"/>
              <a:t>повторень</a:t>
            </a:r>
            <a:r>
              <a:rPr lang="ru-RU" sz="3600" dirty="0"/>
              <a:t>, </a:t>
            </a:r>
            <a:r>
              <a:rPr lang="ru-RU" sz="3600" dirty="0" err="1"/>
              <a:t>або</a:t>
            </a:r>
            <a:r>
              <a:rPr lang="ru-RU" sz="3600" dirty="0"/>
              <a:t> за часом. При </a:t>
            </a:r>
            <a:r>
              <a:rPr lang="ru-RU" sz="3600" dirty="0" err="1"/>
              <a:t>складанні</a:t>
            </a:r>
            <a:r>
              <a:rPr lang="ru-RU" sz="3600" dirty="0"/>
              <a:t> </a:t>
            </a:r>
            <a:r>
              <a:rPr lang="ru-RU" sz="3600" dirty="0" err="1"/>
              <a:t>вправ</a:t>
            </a:r>
            <a:r>
              <a:rPr lang="ru-RU" sz="3600" dirty="0"/>
              <a:t> </a:t>
            </a:r>
            <a:r>
              <a:rPr lang="ru-RU" sz="3600" dirty="0" err="1"/>
              <a:t>необхідно</a:t>
            </a:r>
            <a:r>
              <a:rPr lang="ru-RU" sz="3600" dirty="0"/>
              <a:t> </a:t>
            </a:r>
            <a:r>
              <a:rPr lang="ru-RU" sz="3600" dirty="0" err="1"/>
              <a:t>поступово</a:t>
            </a:r>
            <a:r>
              <a:rPr lang="ru-RU" sz="3600" dirty="0"/>
              <a:t> </a:t>
            </a:r>
            <a:r>
              <a:rPr lang="ru-RU" sz="3600" dirty="0" err="1"/>
              <a:t>ускладнювати</a:t>
            </a:r>
            <a:r>
              <a:rPr lang="ru-RU" sz="3600" dirty="0"/>
              <a:t> </a:t>
            </a:r>
            <a:r>
              <a:rPr lang="ru-RU" sz="3600" dirty="0" err="1"/>
              <a:t>вправи</a:t>
            </a:r>
            <a:r>
              <a:rPr lang="ru-RU" sz="3600" dirty="0"/>
              <a:t> для </a:t>
            </a:r>
            <a:r>
              <a:rPr lang="ru-RU" sz="3600" dirty="0" err="1"/>
              <a:t>збільшення</a:t>
            </a:r>
            <a:r>
              <a:rPr lang="ru-RU" sz="3600" dirty="0"/>
              <a:t> </a:t>
            </a:r>
            <a:r>
              <a:rPr lang="ru-RU" sz="3600" dirty="0" err="1"/>
              <a:t>функціональних</a:t>
            </a:r>
            <a:r>
              <a:rPr lang="ru-RU" sz="3600" dirty="0"/>
              <a:t> </a:t>
            </a:r>
            <a:r>
              <a:rPr lang="ru-RU" sz="3600" dirty="0" err="1"/>
              <a:t>можливостей</a:t>
            </a:r>
            <a:r>
              <a:rPr lang="ru-RU" sz="3600" dirty="0"/>
              <a:t> </a:t>
            </a:r>
            <a:r>
              <a:rPr lang="ru-RU" sz="3600" dirty="0" err="1"/>
              <a:t>організму</a:t>
            </a:r>
            <a:r>
              <a:rPr lang="ru-RU" sz="3600" dirty="0"/>
              <a:t>, при </a:t>
            </a:r>
            <a:r>
              <a:rPr lang="ru-RU" sz="3600" dirty="0" err="1"/>
              <a:t>цьому</a:t>
            </a:r>
            <a:r>
              <a:rPr lang="ru-RU" sz="3600" dirty="0"/>
              <a:t> </a:t>
            </a:r>
            <a:r>
              <a:rPr lang="ru-RU" sz="3600" dirty="0" err="1"/>
              <a:t>враховувати</a:t>
            </a:r>
            <a:r>
              <a:rPr lang="ru-RU" sz="3600" dirty="0"/>
              <a:t> стан хворого, режим </a:t>
            </a:r>
            <a:r>
              <a:rPr lang="ru-RU" sz="3600" dirty="0" err="1"/>
              <a:t>лікування</a:t>
            </a:r>
            <a:r>
              <a:rPr lang="ru-RU" sz="3600" dirty="0"/>
              <a:t>, </a:t>
            </a:r>
            <a:r>
              <a:rPr lang="ru-RU" sz="3600" dirty="0" err="1"/>
              <a:t>період</a:t>
            </a:r>
            <a:r>
              <a:rPr lang="ru-RU" sz="3600" dirty="0"/>
              <a:t> </a:t>
            </a:r>
            <a:r>
              <a:rPr lang="ru-RU" sz="3600" dirty="0" err="1"/>
              <a:t>захворювання</a:t>
            </a:r>
            <a:r>
              <a:rPr lang="ru-RU" sz="3600" dirty="0"/>
              <a:t>. </a:t>
            </a:r>
          </a:p>
          <a:p>
            <a:pPr marL="0" indent="0" algn="just">
              <a:buNone/>
            </a:pPr>
            <a:r>
              <a:rPr lang="ru-RU" sz="3600" dirty="0" smtClean="0"/>
              <a:t>	Для </a:t>
            </a:r>
            <a:r>
              <a:rPr lang="ru-RU" sz="3600" dirty="0" err="1"/>
              <a:t>проведення</a:t>
            </a:r>
            <a:r>
              <a:rPr lang="ru-RU" sz="3600" dirty="0"/>
              <a:t> процедур ЛФК </a:t>
            </a:r>
            <a:r>
              <a:rPr lang="ru-RU" sz="3600" dirty="0" err="1"/>
              <a:t>встановлено</a:t>
            </a:r>
            <a:r>
              <a:rPr lang="ru-RU" sz="3600" dirty="0"/>
              <a:t> </a:t>
            </a:r>
            <a:r>
              <a:rPr lang="ru-RU" sz="3600" dirty="0" err="1"/>
              <a:t>розрахунковий</a:t>
            </a:r>
            <a:r>
              <a:rPr lang="ru-RU" sz="3600" dirty="0"/>
              <a:t> час: </a:t>
            </a:r>
          </a:p>
          <a:p>
            <a:pPr marL="0" indent="0" algn="just">
              <a:buNone/>
            </a:pPr>
            <a:r>
              <a:rPr lang="ru-RU" sz="3600" dirty="0" smtClean="0"/>
              <a:t>	- </a:t>
            </a:r>
            <a:r>
              <a:rPr lang="ru-RU" sz="3600" dirty="0" err="1"/>
              <a:t>гострий</a:t>
            </a:r>
            <a:r>
              <a:rPr lang="ru-RU" sz="3600" dirty="0"/>
              <a:t>, </a:t>
            </a:r>
            <a:r>
              <a:rPr lang="ru-RU" sz="3600" dirty="0" err="1"/>
              <a:t>підгострий</a:t>
            </a:r>
            <a:r>
              <a:rPr lang="ru-RU" sz="3600" dirty="0"/>
              <a:t> </a:t>
            </a:r>
            <a:r>
              <a:rPr lang="ru-RU" sz="3600" dirty="0" err="1"/>
              <a:t>періоди</a:t>
            </a:r>
            <a:r>
              <a:rPr lang="ru-RU" sz="3600" dirty="0"/>
              <a:t> – 15 хв.; </a:t>
            </a:r>
          </a:p>
          <a:p>
            <a:pPr marL="0" indent="0" algn="just">
              <a:buNone/>
            </a:pPr>
            <a:r>
              <a:rPr lang="ru-RU" sz="3600" dirty="0" smtClean="0"/>
              <a:t>	- </a:t>
            </a:r>
            <a:r>
              <a:rPr lang="ru-RU" sz="3600" dirty="0" err="1"/>
              <a:t>хронічна</a:t>
            </a:r>
            <a:r>
              <a:rPr lang="ru-RU" sz="3600" dirty="0"/>
              <a:t> форма </a:t>
            </a:r>
            <a:r>
              <a:rPr lang="ru-RU" sz="3600" dirty="0" err="1"/>
              <a:t>захворювання</a:t>
            </a:r>
            <a:r>
              <a:rPr lang="ru-RU" sz="3600" dirty="0"/>
              <a:t> – </a:t>
            </a:r>
            <a:r>
              <a:rPr lang="ru-RU" sz="3600" dirty="0" err="1"/>
              <a:t>індивідуальна</a:t>
            </a:r>
            <a:r>
              <a:rPr lang="ru-RU" sz="3600" dirty="0"/>
              <a:t> методика – 25 хв.; </a:t>
            </a:r>
          </a:p>
          <a:p>
            <a:pPr marL="0" indent="0" algn="just">
              <a:buNone/>
            </a:pPr>
            <a:r>
              <a:rPr lang="ru-RU" sz="3600" dirty="0" smtClean="0"/>
              <a:t>	- </a:t>
            </a:r>
            <a:r>
              <a:rPr lang="ru-RU" sz="3600" dirty="0" err="1"/>
              <a:t>групова</a:t>
            </a:r>
            <a:r>
              <a:rPr lang="ru-RU" sz="3600" dirty="0"/>
              <a:t> методика – 35 хв.</a:t>
            </a:r>
          </a:p>
          <a:p>
            <a:pPr marL="0" indent="0" algn="just">
              <a:buNone/>
            </a:pPr>
            <a:r>
              <a:rPr lang="ru-RU" sz="36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0746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Періоди </a:t>
            </a:r>
            <a:r>
              <a:rPr lang="uk-UA" dirty="0"/>
              <a:t>застосування ЛФК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54461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400" dirty="0" smtClean="0"/>
              <a:t>В </a:t>
            </a:r>
            <a:r>
              <a:rPr lang="ru-RU" sz="3400" dirty="0" err="1"/>
              <a:t>результаті</a:t>
            </a:r>
            <a:r>
              <a:rPr lang="ru-RU" sz="3400" dirty="0"/>
              <a:t> комплексного </a:t>
            </a:r>
            <a:r>
              <a:rPr lang="ru-RU" sz="3400" dirty="0" err="1"/>
              <a:t>лікування</a:t>
            </a:r>
            <a:r>
              <a:rPr lang="ru-RU" sz="3400" dirty="0"/>
              <a:t> </a:t>
            </a:r>
            <a:r>
              <a:rPr lang="ru-RU" sz="3400" dirty="0" err="1"/>
              <a:t>поступово</a:t>
            </a:r>
            <a:r>
              <a:rPr lang="ru-RU" sz="3400" dirty="0"/>
              <a:t> </a:t>
            </a:r>
            <a:r>
              <a:rPr lang="ru-RU" sz="3400" dirty="0" err="1"/>
              <a:t>змінюється</a:t>
            </a:r>
            <a:r>
              <a:rPr lang="ru-RU" sz="3400" dirty="0"/>
              <a:t> </a:t>
            </a:r>
            <a:r>
              <a:rPr lang="ru-RU" sz="3400" dirty="0" err="1"/>
              <a:t>клінічний</a:t>
            </a:r>
            <a:r>
              <a:rPr lang="ru-RU" sz="3400" dirty="0"/>
              <a:t> </a:t>
            </a:r>
            <a:r>
              <a:rPr lang="ru-RU" sz="3400" dirty="0" err="1"/>
              <a:t>перебіг</a:t>
            </a:r>
            <a:r>
              <a:rPr lang="ru-RU" sz="3400" dirty="0"/>
              <a:t> </a:t>
            </a:r>
            <a:r>
              <a:rPr lang="ru-RU" sz="3400" dirty="0" err="1"/>
              <a:t>захворювання</a:t>
            </a:r>
            <a:r>
              <a:rPr lang="ru-RU" sz="3400" dirty="0"/>
              <a:t>. І </a:t>
            </a:r>
            <a:r>
              <a:rPr lang="ru-RU" sz="3400" dirty="0" err="1"/>
              <a:t>загальний</a:t>
            </a:r>
            <a:r>
              <a:rPr lang="ru-RU" sz="3400" dirty="0"/>
              <a:t> стан хворого, </a:t>
            </a:r>
            <a:r>
              <a:rPr lang="ru-RU" sz="3400" dirty="0" err="1"/>
              <a:t>що</a:t>
            </a:r>
            <a:r>
              <a:rPr lang="ru-RU" sz="3400" dirty="0"/>
              <a:t> </a:t>
            </a:r>
            <a:r>
              <a:rPr lang="ru-RU" sz="3400" dirty="0" err="1"/>
              <a:t>змінює</a:t>
            </a:r>
            <a:r>
              <a:rPr lang="ru-RU" sz="3400" dirty="0"/>
              <a:t> </a:t>
            </a:r>
            <a:r>
              <a:rPr lang="ru-RU" sz="3400" dirty="0" err="1"/>
              <a:t>форми</a:t>
            </a:r>
            <a:r>
              <a:rPr lang="ru-RU" sz="3400" dirty="0"/>
              <a:t> та методики занять ЛФК. </a:t>
            </a:r>
          </a:p>
          <a:p>
            <a:pPr marL="0" indent="0" algn="just">
              <a:buNone/>
            </a:pPr>
            <a:r>
              <a:rPr lang="ru-RU" sz="3400" dirty="0" smtClean="0"/>
              <a:t>	</a:t>
            </a:r>
            <a:r>
              <a:rPr lang="ru-RU" sz="3400" dirty="0" err="1" smtClean="0"/>
              <a:t>Розрізняють</a:t>
            </a:r>
            <a:r>
              <a:rPr lang="ru-RU" sz="3400" dirty="0" smtClean="0"/>
              <a:t> </a:t>
            </a:r>
            <a:r>
              <a:rPr lang="ru-RU" sz="3400" dirty="0"/>
              <a:t>три </a:t>
            </a:r>
            <a:r>
              <a:rPr lang="ru-RU" sz="3400" dirty="0" err="1"/>
              <a:t>періоди</a:t>
            </a:r>
            <a:r>
              <a:rPr lang="ru-RU" sz="3400" dirty="0"/>
              <a:t> </a:t>
            </a:r>
            <a:r>
              <a:rPr lang="ru-RU" sz="3400" dirty="0" err="1"/>
              <a:t>застосування</a:t>
            </a:r>
            <a:r>
              <a:rPr lang="ru-RU" sz="3400" dirty="0"/>
              <a:t> ЛФК: </a:t>
            </a:r>
          </a:p>
          <a:p>
            <a:pPr marL="0" indent="0" algn="just">
              <a:buNone/>
            </a:pPr>
            <a:r>
              <a:rPr lang="ru-RU" sz="3400" dirty="0" smtClean="0"/>
              <a:t>	1-й </a:t>
            </a:r>
            <a:r>
              <a:rPr lang="ru-RU" sz="3400" dirty="0" err="1"/>
              <a:t>період</a:t>
            </a:r>
            <a:r>
              <a:rPr lang="ru-RU" sz="3400" dirty="0"/>
              <a:t> (</a:t>
            </a:r>
            <a:r>
              <a:rPr lang="ru-RU" sz="3400" dirty="0" err="1"/>
              <a:t>вступний</a:t>
            </a:r>
            <a:r>
              <a:rPr lang="ru-RU" sz="3400" dirty="0"/>
              <a:t>) – </a:t>
            </a:r>
            <a:r>
              <a:rPr lang="ru-RU" sz="3400" dirty="0" err="1"/>
              <a:t>щадний</a:t>
            </a:r>
            <a:r>
              <a:rPr lang="ru-RU" sz="3400" dirty="0"/>
              <a:t> - </a:t>
            </a:r>
            <a:r>
              <a:rPr lang="ru-RU" sz="3400" dirty="0" err="1"/>
              <a:t>застосовується</a:t>
            </a:r>
            <a:r>
              <a:rPr lang="ru-RU" sz="3400" dirty="0"/>
              <a:t> при </a:t>
            </a:r>
            <a:r>
              <a:rPr lang="ru-RU" sz="3400" dirty="0" err="1"/>
              <a:t>виражених</a:t>
            </a:r>
            <a:r>
              <a:rPr lang="ru-RU" sz="3400" dirty="0"/>
              <a:t> </a:t>
            </a:r>
            <a:r>
              <a:rPr lang="ru-RU" sz="3400" dirty="0" err="1"/>
              <a:t>анатомічних</a:t>
            </a:r>
            <a:r>
              <a:rPr lang="ru-RU" sz="3400" dirty="0"/>
              <a:t> і </a:t>
            </a:r>
            <a:r>
              <a:rPr lang="ru-RU" sz="3400" dirty="0" err="1"/>
              <a:t>функціональних</a:t>
            </a:r>
            <a:r>
              <a:rPr lang="ru-RU" sz="3400" dirty="0"/>
              <a:t> </a:t>
            </a:r>
            <a:r>
              <a:rPr lang="ru-RU" sz="3400" dirty="0" err="1"/>
              <a:t>порушеннях</a:t>
            </a:r>
            <a:r>
              <a:rPr lang="ru-RU" sz="3400" dirty="0"/>
              <a:t> </a:t>
            </a:r>
            <a:r>
              <a:rPr lang="ru-RU" sz="3400" dirty="0" err="1"/>
              <a:t>ушкодженого</a:t>
            </a:r>
            <a:r>
              <a:rPr lang="ru-RU" sz="3400" dirty="0"/>
              <a:t> </a:t>
            </a:r>
            <a:r>
              <a:rPr lang="ru-RU" sz="3400" dirty="0" err="1"/>
              <a:t>організму</a:t>
            </a:r>
            <a:r>
              <a:rPr lang="ru-RU" sz="3400" dirty="0"/>
              <a:t> </a:t>
            </a:r>
            <a:r>
              <a:rPr lang="ru-RU" sz="3400" dirty="0" err="1"/>
              <a:t>або</a:t>
            </a:r>
            <a:r>
              <a:rPr lang="ru-RU" sz="3400" dirty="0"/>
              <a:t> органу. </a:t>
            </a:r>
            <a:r>
              <a:rPr lang="ru-RU" sz="3400" dirty="0" err="1"/>
              <a:t>Завданням</a:t>
            </a:r>
            <a:r>
              <a:rPr lang="ru-RU" sz="3400" dirty="0"/>
              <a:t>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періоду</a:t>
            </a:r>
            <a:r>
              <a:rPr lang="ru-RU" sz="3400" dirty="0"/>
              <a:t> є </a:t>
            </a:r>
            <a:r>
              <a:rPr lang="ru-RU" sz="3400" dirty="0" err="1"/>
              <a:t>покращення</a:t>
            </a:r>
            <a:r>
              <a:rPr lang="ru-RU" sz="3400" dirty="0"/>
              <a:t> </a:t>
            </a:r>
            <a:r>
              <a:rPr lang="ru-RU" sz="3400" dirty="0" err="1"/>
              <a:t>нервово</a:t>
            </a:r>
            <a:r>
              <a:rPr lang="ru-RU" sz="3400" dirty="0"/>
              <a:t> – </a:t>
            </a:r>
            <a:r>
              <a:rPr lang="ru-RU" sz="3400" dirty="0" err="1"/>
              <a:t>психічного</a:t>
            </a:r>
            <a:r>
              <a:rPr lang="ru-RU" sz="3400" dirty="0"/>
              <a:t> стану </a:t>
            </a:r>
            <a:r>
              <a:rPr lang="ru-RU" sz="3400" dirty="0" err="1"/>
              <a:t>пацієнта</a:t>
            </a:r>
            <a:r>
              <a:rPr lang="ru-RU" sz="3400" dirty="0"/>
              <a:t>, </a:t>
            </a:r>
            <a:r>
              <a:rPr lang="ru-RU" sz="3400" dirty="0" err="1"/>
              <a:t>попередження</a:t>
            </a:r>
            <a:r>
              <a:rPr lang="ru-RU" sz="3400" dirty="0"/>
              <a:t> </a:t>
            </a:r>
            <a:r>
              <a:rPr lang="ru-RU" sz="3400" dirty="0" err="1"/>
              <a:t>ускладнень</a:t>
            </a:r>
            <a:r>
              <a:rPr lang="ru-RU" sz="3400" dirty="0"/>
              <a:t>, </a:t>
            </a:r>
            <a:r>
              <a:rPr lang="ru-RU" sz="3400" dirty="0" err="1"/>
              <a:t>стимуляція</a:t>
            </a:r>
            <a:r>
              <a:rPr lang="ru-RU" sz="3400" dirty="0"/>
              <a:t> </a:t>
            </a:r>
            <a:r>
              <a:rPr lang="ru-RU" sz="3400" dirty="0" err="1"/>
              <a:t>трофічних</a:t>
            </a:r>
            <a:r>
              <a:rPr lang="ru-RU" sz="3400" dirty="0"/>
              <a:t> та </a:t>
            </a:r>
            <a:r>
              <a:rPr lang="ru-RU" sz="3400" dirty="0" err="1"/>
              <a:t>компенсаторних</a:t>
            </a:r>
            <a:r>
              <a:rPr lang="ru-RU" sz="3400" dirty="0"/>
              <a:t> </a:t>
            </a:r>
            <a:r>
              <a:rPr lang="ru-RU" sz="3400" dirty="0" err="1"/>
              <a:t>процесів</a:t>
            </a:r>
            <a:r>
              <a:rPr lang="ru-RU" sz="3400" dirty="0"/>
              <a:t>. ЛФК </a:t>
            </a:r>
            <a:r>
              <a:rPr lang="ru-RU" sz="3400" dirty="0" err="1"/>
              <a:t>застосовують</a:t>
            </a:r>
            <a:r>
              <a:rPr lang="ru-RU" sz="3400" dirty="0"/>
              <a:t> у </a:t>
            </a:r>
            <a:r>
              <a:rPr lang="ru-RU" sz="3400" dirty="0" err="1"/>
              <a:t>формі</a:t>
            </a:r>
            <a:r>
              <a:rPr lang="ru-RU" sz="3400" dirty="0"/>
              <a:t> </a:t>
            </a:r>
            <a:r>
              <a:rPr lang="ru-RU" sz="3400" dirty="0" err="1"/>
              <a:t>лікувальної</a:t>
            </a:r>
            <a:r>
              <a:rPr lang="ru-RU" sz="3400" dirty="0"/>
              <a:t> та </a:t>
            </a:r>
            <a:r>
              <a:rPr lang="ru-RU" sz="3400" dirty="0" err="1"/>
              <a:t>ранкової</a:t>
            </a:r>
            <a:r>
              <a:rPr lang="ru-RU" sz="3400" dirty="0"/>
              <a:t> </a:t>
            </a:r>
            <a:r>
              <a:rPr lang="ru-RU" sz="3400" dirty="0" err="1"/>
              <a:t>гігієнічної</a:t>
            </a:r>
            <a:r>
              <a:rPr lang="ru-RU" sz="3400" dirty="0"/>
              <a:t> </a:t>
            </a:r>
            <a:r>
              <a:rPr lang="ru-RU" sz="3400" dirty="0" err="1"/>
              <a:t>гімнастик</a:t>
            </a:r>
            <a:r>
              <a:rPr lang="ru-RU" sz="3400" dirty="0"/>
              <a:t>. При </a:t>
            </a:r>
            <a:r>
              <a:rPr lang="ru-RU" sz="3400" dirty="0" err="1"/>
              <a:t>цьому</a:t>
            </a:r>
            <a:r>
              <a:rPr lang="ru-RU" sz="3400" dirty="0"/>
              <a:t> </a:t>
            </a:r>
            <a:r>
              <a:rPr lang="ru-RU" sz="3400" dirty="0" err="1"/>
              <a:t>комплекси</a:t>
            </a:r>
            <a:r>
              <a:rPr lang="ru-RU" sz="3400" dirty="0"/>
              <a:t> </a:t>
            </a:r>
            <a:r>
              <a:rPr lang="ru-RU" sz="3400" dirty="0" err="1"/>
              <a:t>складаються</a:t>
            </a:r>
            <a:r>
              <a:rPr lang="ru-RU" sz="3400" dirty="0"/>
              <a:t> з 75 % </a:t>
            </a:r>
            <a:r>
              <a:rPr lang="ru-RU" sz="3400" dirty="0" err="1"/>
              <a:t>загально-розвиваючих</a:t>
            </a:r>
            <a:r>
              <a:rPr lang="ru-RU" sz="3400" dirty="0"/>
              <a:t> та </a:t>
            </a:r>
            <a:r>
              <a:rPr lang="ru-RU" sz="3400" dirty="0" err="1"/>
              <a:t>дихальних</a:t>
            </a:r>
            <a:r>
              <a:rPr lang="ru-RU" sz="3400" dirty="0"/>
              <a:t> </a:t>
            </a:r>
            <a:r>
              <a:rPr lang="ru-RU" sz="3400" dirty="0" err="1"/>
              <a:t>вправ</a:t>
            </a:r>
            <a:r>
              <a:rPr lang="ru-RU" sz="3400" dirty="0"/>
              <a:t> і 25 % </a:t>
            </a:r>
            <a:r>
              <a:rPr lang="ru-RU" sz="3400" dirty="0" err="1"/>
              <a:t>спеціальних</a:t>
            </a:r>
            <a:r>
              <a:rPr lang="ru-RU" sz="3400" dirty="0"/>
              <a:t> </a:t>
            </a:r>
            <a:r>
              <a:rPr lang="ru-RU" sz="3400" dirty="0" err="1"/>
              <a:t>вправ</a:t>
            </a:r>
            <a:r>
              <a:rPr lang="ru-RU" sz="3400" dirty="0"/>
              <a:t>. </a:t>
            </a:r>
            <a:r>
              <a:rPr lang="ru-RU" sz="3400" dirty="0" err="1"/>
              <a:t>Тривалість</a:t>
            </a:r>
            <a:r>
              <a:rPr lang="ru-RU" sz="3400" dirty="0"/>
              <a:t> – 5-10 хв. </a:t>
            </a:r>
          </a:p>
          <a:p>
            <a:pPr marL="0" indent="0" algn="just">
              <a:buNone/>
            </a:pPr>
            <a:r>
              <a:rPr lang="ru-RU" sz="3400" dirty="0" smtClean="0"/>
              <a:t>	2-й </a:t>
            </a:r>
            <a:r>
              <a:rPr lang="ru-RU" sz="3400" dirty="0" err="1"/>
              <a:t>період</a:t>
            </a:r>
            <a:r>
              <a:rPr lang="ru-RU" sz="3400" dirty="0"/>
              <a:t> (</a:t>
            </a:r>
            <a:r>
              <a:rPr lang="ru-RU" sz="3400" dirty="0" err="1"/>
              <a:t>основний</a:t>
            </a:r>
            <a:r>
              <a:rPr lang="ru-RU" sz="3400" dirty="0"/>
              <a:t>) – </a:t>
            </a:r>
            <a:r>
              <a:rPr lang="ru-RU" sz="3400" dirty="0" err="1"/>
              <a:t>функціональний</a:t>
            </a:r>
            <a:r>
              <a:rPr lang="ru-RU" sz="3400" dirty="0"/>
              <a:t> – </a:t>
            </a:r>
            <a:r>
              <a:rPr lang="ru-RU" sz="3400" dirty="0" err="1"/>
              <a:t>пов’язаний</a:t>
            </a:r>
            <a:r>
              <a:rPr lang="ru-RU" sz="3400" dirty="0"/>
              <a:t> з </a:t>
            </a:r>
            <a:r>
              <a:rPr lang="ru-RU" sz="3400" dirty="0" err="1"/>
              <a:t>покращенням</a:t>
            </a:r>
            <a:r>
              <a:rPr lang="ru-RU" sz="3400" dirty="0"/>
              <a:t> </a:t>
            </a:r>
            <a:r>
              <a:rPr lang="ru-RU" sz="3400" dirty="0" err="1"/>
              <a:t>загального</a:t>
            </a:r>
            <a:r>
              <a:rPr lang="ru-RU" sz="3400" dirty="0"/>
              <a:t> стану хворого, </a:t>
            </a:r>
            <a:r>
              <a:rPr lang="ru-RU" sz="3400" dirty="0" err="1"/>
              <a:t>відновленням</a:t>
            </a:r>
            <a:r>
              <a:rPr lang="ru-RU" sz="3400" dirty="0"/>
              <a:t> </a:t>
            </a:r>
            <a:r>
              <a:rPr lang="ru-RU" sz="3400" dirty="0" err="1"/>
              <a:t>анатомічної</a:t>
            </a:r>
            <a:r>
              <a:rPr lang="ru-RU" sz="3400" dirty="0"/>
              <a:t> </a:t>
            </a:r>
            <a:r>
              <a:rPr lang="ru-RU" sz="3400" dirty="0" err="1"/>
              <a:t>цілісності</a:t>
            </a:r>
            <a:r>
              <a:rPr lang="ru-RU" sz="3400" dirty="0"/>
              <a:t> </a:t>
            </a:r>
            <a:r>
              <a:rPr lang="ru-RU" sz="3400" dirty="0" err="1"/>
              <a:t>організму</a:t>
            </a:r>
            <a:r>
              <a:rPr lang="ru-RU" sz="3400" dirty="0"/>
              <a:t>, </a:t>
            </a:r>
            <a:r>
              <a:rPr lang="ru-RU" sz="3400" dirty="0" err="1"/>
              <a:t>однак</a:t>
            </a:r>
            <a:r>
              <a:rPr lang="ru-RU" sz="3400" dirty="0"/>
              <a:t> </a:t>
            </a:r>
            <a:r>
              <a:rPr lang="ru-RU" sz="3400" dirty="0" err="1"/>
              <a:t>функціональні</a:t>
            </a:r>
            <a:r>
              <a:rPr lang="ru-RU" sz="3400" dirty="0"/>
              <a:t> </a:t>
            </a:r>
            <a:r>
              <a:rPr lang="ru-RU" sz="3400" dirty="0" err="1"/>
              <a:t>порушення</a:t>
            </a:r>
            <a:r>
              <a:rPr lang="ru-RU" sz="3400" dirty="0"/>
              <a:t> </a:t>
            </a:r>
            <a:r>
              <a:rPr lang="ru-RU" sz="3400" dirty="0" err="1"/>
              <a:t>окремих</a:t>
            </a:r>
            <a:r>
              <a:rPr lang="ru-RU" sz="3400" dirty="0"/>
              <a:t> </a:t>
            </a:r>
            <a:r>
              <a:rPr lang="ru-RU" sz="3400" dirty="0" err="1"/>
              <a:t>його</a:t>
            </a:r>
            <a:r>
              <a:rPr lang="ru-RU" sz="3400" dirty="0"/>
              <a:t> </a:t>
            </a:r>
            <a:r>
              <a:rPr lang="ru-RU" sz="3400" dirty="0" err="1"/>
              <a:t>частин</a:t>
            </a:r>
            <a:r>
              <a:rPr lang="ru-RU" sz="3400" dirty="0"/>
              <a:t>, </a:t>
            </a:r>
            <a:r>
              <a:rPr lang="ru-RU" sz="3400" dirty="0" err="1"/>
              <a:t>органів</a:t>
            </a:r>
            <a:r>
              <a:rPr lang="ru-RU" sz="3400" dirty="0"/>
              <a:t>,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організму</a:t>
            </a:r>
            <a:r>
              <a:rPr lang="ru-RU" sz="3400" dirty="0"/>
              <a:t> в </a:t>
            </a:r>
            <a:r>
              <a:rPr lang="ru-RU" sz="3400" dirty="0" err="1"/>
              <a:t>цілому</a:t>
            </a:r>
            <a:r>
              <a:rPr lang="ru-RU" sz="3400" dirty="0"/>
              <a:t> – </a:t>
            </a:r>
            <a:r>
              <a:rPr lang="ru-RU" sz="3400" dirty="0" err="1"/>
              <a:t>поки</a:t>
            </a:r>
            <a:r>
              <a:rPr lang="ru-RU" sz="3400" dirty="0"/>
              <a:t> </a:t>
            </a:r>
            <a:r>
              <a:rPr lang="ru-RU" sz="3400" dirty="0" err="1"/>
              <a:t>ще</a:t>
            </a:r>
            <a:r>
              <a:rPr lang="ru-RU" sz="3400" dirty="0"/>
              <a:t> </a:t>
            </a:r>
            <a:r>
              <a:rPr lang="ru-RU" sz="3400" dirty="0" err="1"/>
              <a:t>зберігаються</a:t>
            </a:r>
            <a:r>
              <a:rPr lang="ru-RU" sz="3400" dirty="0"/>
              <a:t>. </a:t>
            </a:r>
            <a:r>
              <a:rPr lang="ru-RU" sz="3400" dirty="0" err="1"/>
              <a:t>Основне</a:t>
            </a:r>
            <a:r>
              <a:rPr lang="ru-RU" sz="3400" dirty="0"/>
              <a:t> </a:t>
            </a:r>
            <a:r>
              <a:rPr lang="ru-RU" sz="3400" dirty="0" err="1"/>
              <a:t>завдання</a:t>
            </a:r>
            <a:r>
              <a:rPr lang="ru-RU" sz="3400" dirty="0"/>
              <a:t>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періоду</a:t>
            </a:r>
            <a:r>
              <a:rPr lang="ru-RU" sz="3400" dirty="0"/>
              <a:t> - </a:t>
            </a:r>
            <a:r>
              <a:rPr lang="ru-RU" sz="3400" dirty="0" err="1"/>
              <a:t>відновлення</a:t>
            </a:r>
            <a:r>
              <a:rPr lang="ru-RU" sz="3400" dirty="0"/>
              <a:t> </a:t>
            </a:r>
            <a:r>
              <a:rPr lang="ru-RU" sz="3400" dirty="0" err="1"/>
              <a:t>функцій</a:t>
            </a:r>
            <a:r>
              <a:rPr lang="ru-RU" sz="3400" dirty="0"/>
              <a:t> </a:t>
            </a:r>
            <a:r>
              <a:rPr lang="ru-RU" sz="3400" dirty="0" err="1"/>
              <a:t>ушкодженого</a:t>
            </a:r>
            <a:r>
              <a:rPr lang="ru-RU" sz="3400" dirty="0"/>
              <a:t> </a:t>
            </a:r>
            <a:r>
              <a:rPr lang="ru-RU" sz="3400" dirty="0" err="1"/>
              <a:t>організму</a:t>
            </a:r>
            <a:r>
              <a:rPr lang="ru-RU" sz="3400" dirty="0"/>
              <a:t>, </a:t>
            </a:r>
            <a:r>
              <a:rPr lang="ru-RU" sz="3400" dirty="0" err="1"/>
              <a:t>окремого</a:t>
            </a:r>
            <a:r>
              <a:rPr lang="ru-RU" sz="3400" dirty="0"/>
              <a:t> органа </a:t>
            </a:r>
            <a:r>
              <a:rPr lang="ru-RU" sz="3400" dirty="0" err="1"/>
              <a:t>або</a:t>
            </a:r>
            <a:r>
              <a:rPr lang="ru-RU" sz="3400" dirty="0"/>
              <a:t> </a:t>
            </a:r>
            <a:r>
              <a:rPr lang="ru-RU" sz="3400" dirty="0" err="1"/>
              <a:t>системи</a:t>
            </a:r>
            <a:r>
              <a:rPr lang="ru-RU" sz="3400" dirty="0"/>
              <a:t>, </a:t>
            </a:r>
            <a:r>
              <a:rPr lang="ru-RU" sz="3400" dirty="0" err="1"/>
              <a:t>підготовка</a:t>
            </a:r>
            <a:r>
              <a:rPr lang="ru-RU" sz="3400" dirty="0"/>
              <a:t> до </a:t>
            </a:r>
            <a:r>
              <a:rPr lang="ru-RU" sz="3400" dirty="0" err="1"/>
              <a:t>більше</a:t>
            </a:r>
            <a:r>
              <a:rPr lang="ru-RU" sz="3400" dirty="0"/>
              <a:t> </a:t>
            </a:r>
            <a:r>
              <a:rPr lang="ru-RU" sz="3400" dirty="0" err="1"/>
              <a:t>неня</a:t>
            </a:r>
            <a:r>
              <a:rPr lang="ru-RU" sz="3400" dirty="0"/>
              <a:t> </a:t>
            </a:r>
            <a:r>
              <a:rPr lang="ru-RU" sz="3400" dirty="0" err="1"/>
              <a:t>фізичних</a:t>
            </a:r>
            <a:r>
              <a:rPr lang="ru-RU" sz="3400" dirty="0"/>
              <a:t> </a:t>
            </a:r>
            <a:r>
              <a:rPr lang="ru-RU" sz="3400" dirty="0" err="1"/>
              <a:t>навантажень</a:t>
            </a:r>
            <a:r>
              <a:rPr lang="ru-RU" sz="3400" dirty="0"/>
              <a:t> та </a:t>
            </a:r>
            <a:r>
              <a:rPr lang="ru-RU" sz="3400" dirty="0" err="1"/>
              <a:t>зміни</a:t>
            </a:r>
            <a:r>
              <a:rPr lang="ru-RU" sz="3400" dirty="0"/>
              <a:t> </a:t>
            </a:r>
            <a:r>
              <a:rPr lang="ru-RU" sz="3400" dirty="0" err="1"/>
              <a:t>рухового</a:t>
            </a:r>
            <a:r>
              <a:rPr lang="ru-RU" sz="3400" dirty="0"/>
              <a:t> режиму. </a:t>
            </a:r>
            <a:r>
              <a:rPr lang="ru-RU" sz="3400" dirty="0" err="1"/>
              <a:t>Застосовуються</a:t>
            </a:r>
            <a:r>
              <a:rPr lang="ru-RU" sz="3400" dirty="0"/>
              <a:t> </a:t>
            </a:r>
            <a:r>
              <a:rPr lang="ru-RU" sz="3400" dirty="0" err="1"/>
              <a:t>форми</a:t>
            </a:r>
            <a:r>
              <a:rPr lang="ru-RU" sz="3400" dirty="0"/>
              <a:t> ЛФК 1-го </a:t>
            </a:r>
            <a:r>
              <a:rPr lang="ru-RU" sz="3400" dirty="0" err="1"/>
              <a:t>періоду</a:t>
            </a:r>
            <a:r>
              <a:rPr lang="ru-RU" sz="3400" dirty="0"/>
              <a:t>, спортивно </a:t>
            </a:r>
            <a:r>
              <a:rPr lang="ru-RU" sz="3400" dirty="0" err="1"/>
              <a:t>прикладні</a:t>
            </a:r>
            <a:r>
              <a:rPr lang="ru-RU" sz="3400" dirty="0"/>
              <a:t> </a:t>
            </a:r>
            <a:r>
              <a:rPr lang="ru-RU" sz="3400" dirty="0" err="1"/>
              <a:t>вправи</a:t>
            </a:r>
            <a:r>
              <a:rPr lang="ru-RU" sz="3400" dirty="0"/>
              <a:t> – </a:t>
            </a:r>
            <a:r>
              <a:rPr lang="ru-RU" sz="3400" dirty="0" err="1"/>
              <a:t>ходіння</a:t>
            </a:r>
            <a:r>
              <a:rPr lang="ru-RU" sz="3400" dirty="0"/>
              <a:t>, </a:t>
            </a:r>
            <a:r>
              <a:rPr lang="ru-RU" sz="3400" dirty="0" err="1"/>
              <a:t>метання</a:t>
            </a:r>
            <a:r>
              <a:rPr lang="ru-RU" sz="3400" dirty="0"/>
              <a:t>, </a:t>
            </a:r>
            <a:r>
              <a:rPr lang="ru-RU" sz="3400" dirty="0" err="1"/>
              <a:t>елементи</a:t>
            </a:r>
            <a:r>
              <a:rPr lang="ru-RU" sz="3400" dirty="0"/>
              <a:t> </a:t>
            </a:r>
            <a:r>
              <a:rPr lang="ru-RU" sz="3400" dirty="0" err="1"/>
              <a:t>побутових</a:t>
            </a:r>
            <a:r>
              <a:rPr lang="ru-RU" sz="3400" dirty="0"/>
              <a:t> </a:t>
            </a:r>
            <a:r>
              <a:rPr lang="ru-RU" sz="3400" dirty="0" err="1"/>
              <a:t>рухів</a:t>
            </a:r>
            <a:r>
              <a:rPr lang="ru-RU" sz="3400" dirty="0"/>
              <a:t> та </a:t>
            </a:r>
            <a:r>
              <a:rPr lang="ru-RU" sz="3400" dirty="0" err="1"/>
              <a:t>ін</a:t>
            </a:r>
            <a:r>
              <a:rPr lang="ru-RU" sz="3400" dirty="0"/>
              <a:t>. В комплекс </a:t>
            </a:r>
            <a:r>
              <a:rPr lang="ru-RU" sz="3400" dirty="0" err="1"/>
              <a:t>вправ</a:t>
            </a:r>
            <a:r>
              <a:rPr lang="ru-RU" sz="3400" dirty="0"/>
              <a:t> </a:t>
            </a:r>
            <a:r>
              <a:rPr lang="ru-RU" sz="3400" dirty="0" err="1"/>
              <a:t>включають</a:t>
            </a:r>
            <a:r>
              <a:rPr lang="ru-RU" sz="3400" dirty="0"/>
              <a:t> 50 % - </a:t>
            </a:r>
            <a:r>
              <a:rPr lang="ru-RU" sz="3400" dirty="0" err="1"/>
              <a:t>загальнорозвиваючих</a:t>
            </a:r>
            <a:r>
              <a:rPr lang="ru-RU" sz="3400" dirty="0"/>
              <a:t> та </a:t>
            </a:r>
            <a:r>
              <a:rPr lang="ru-RU" sz="3400" dirty="0" err="1"/>
              <a:t>дихальних</a:t>
            </a:r>
            <a:r>
              <a:rPr lang="ru-RU" sz="3400" dirty="0"/>
              <a:t> і до 50 % - </a:t>
            </a:r>
            <a:r>
              <a:rPr lang="ru-RU" sz="3400" dirty="0" err="1"/>
              <a:t>спеціальних</a:t>
            </a:r>
            <a:r>
              <a:rPr lang="ru-RU" sz="3400" dirty="0"/>
              <a:t>. </a:t>
            </a:r>
            <a:r>
              <a:rPr lang="ru-RU" sz="3400" dirty="0" err="1"/>
              <a:t>Тривалість</a:t>
            </a:r>
            <a:r>
              <a:rPr lang="ru-RU" sz="3400" dirty="0"/>
              <a:t> </a:t>
            </a:r>
            <a:r>
              <a:rPr lang="ru-RU" sz="3400" dirty="0" err="1"/>
              <a:t>гімнастики</a:t>
            </a:r>
            <a:r>
              <a:rPr lang="ru-RU" sz="3400" dirty="0"/>
              <a:t> – 15 – 25 хв. </a:t>
            </a:r>
          </a:p>
          <a:p>
            <a:pPr marL="0" indent="0" algn="just">
              <a:buNone/>
            </a:pPr>
            <a:r>
              <a:rPr lang="ru-RU" sz="3400" dirty="0" smtClean="0"/>
              <a:t>	3-й </a:t>
            </a:r>
            <a:r>
              <a:rPr lang="ru-RU" sz="3400" dirty="0" err="1"/>
              <a:t>період</a:t>
            </a:r>
            <a:r>
              <a:rPr lang="ru-RU" sz="3400" dirty="0"/>
              <a:t> (</a:t>
            </a:r>
            <a:r>
              <a:rPr lang="ru-RU" sz="3400" dirty="0" err="1"/>
              <a:t>заключний</a:t>
            </a:r>
            <a:r>
              <a:rPr lang="ru-RU" sz="3400" dirty="0"/>
              <a:t>) – </a:t>
            </a:r>
            <a:r>
              <a:rPr lang="ru-RU" sz="3400" dirty="0" err="1"/>
              <a:t>тренувальний</a:t>
            </a:r>
            <a:r>
              <a:rPr lang="ru-RU" sz="3400" dirty="0"/>
              <a:t> – </a:t>
            </a:r>
            <a:r>
              <a:rPr lang="ru-RU" sz="3400" dirty="0" err="1"/>
              <a:t>призначається</a:t>
            </a:r>
            <a:r>
              <a:rPr lang="ru-RU" sz="3400" dirty="0"/>
              <a:t> </a:t>
            </a:r>
            <a:r>
              <a:rPr lang="ru-RU" sz="3400" dirty="0" err="1"/>
              <a:t>після</a:t>
            </a:r>
            <a:r>
              <a:rPr lang="ru-RU" sz="3400" dirty="0"/>
              <a:t> </a:t>
            </a:r>
            <a:r>
              <a:rPr lang="ru-RU" sz="3400" dirty="0" err="1"/>
              <a:t>завершення</a:t>
            </a:r>
            <a:r>
              <a:rPr lang="ru-RU" sz="3400" dirty="0"/>
              <a:t> </a:t>
            </a:r>
            <a:r>
              <a:rPr lang="ru-RU" sz="3400" dirty="0" err="1"/>
              <a:t>процесу</a:t>
            </a:r>
            <a:r>
              <a:rPr lang="ru-RU" sz="3400" dirty="0"/>
              <a:t> </a:t>
            </a:r>
            <a:r>
              <a:rPr lang="ru-RU" sz="3400" dirty="0" err="1"/>
              <a:t>одужання</a:t>
            </a:r>
            <a:r>
              <a:rPr lang="ru-RU" sz="3400" dirty="0"/>
              <a:t> (</a:t>
            </a:r>
            <a:r>
              <a:rPr lang="ru-RU" sz="3400" dirty="0" err="1"/>
              <a:t>анатомічного</a:t>
            </a:r>
            <a:r>
              <a:rPr lang="ru-RU" sz="3400" dirty="0"/>
              <a:t>), при </a:t>
            </a:r>
            <a:r>
              <a:rPr lang="ru-RU" sz="3400" dirty="0" err="1"/>
              <a:t>відновлення</a:t>
            </a:r>
            <a:r>
              <a:rPr lang="ru-RU" sz="3400" dirty="0"/>
              <a:t> </a:t>
            </a:r>
            <a:r>
              <a:rPr lang="ru-RU" sz="3400" dirty="0" err="1"/>
              <a:t>функціональної</a:t>
            </a:r>
            <a:r>
              <a:rPr lang="ru-RU" sz="3400" dirty="0"/>
              <a:t> </a:t>
            </a:r>
            <a:r>
              <a:rPr lang="ru-RU" sz="3400" dirty="0" err="1"/>
              <a:t>активності</a:t>
            </a:r>
            <a:r>
              <a:rPr lang="ru-RU" sz="3400" dirty="0"/>
              <a:t> </a:t>
            </a:r>
            <a:r>
              <a:rPr lang="ru-RU" sz="3400" dirty="0" err="1"/>
              <a:t>ушкодженого</a:t>
            </a:r>
            <a:r>
              <a:rPr lang="ru-RU" sz="3400" dirty="0"/>
              <a:t> органу, але в </a:t>
            </a:r>
            <a:r>
              <a:rPr lang="ru-RU" sz="3400" dirty="0" err="1"/>
              <a:t>умовах</a:t>
            </a:r>
            <a:r>
              <a:rPr lang="ru-RU" sz="3400" dirty="0"/>
              <a:t>, коли </a:t>
            </a:r>
            <a:r>
              <a:rPr lang="ru-RU" sz="3400" dirty="0" err="1"/>
              <a:t>людський</a:t>
            </a:r>
            <a:r>
              <a:rPr lang="ru-RU" sz="3400" dirty="0"/>
              <a:t> </a:t>
            </a:r>
            <a:r>
              <a:rPr lang="ru-RU" sz="3400" dirty="0" err="1"/>
              <a:t>організм</a:t>
            </a:r>
            <a:r>
              <a:rPr lang="ru-RU" sz="3400" dirty="0"/>
              <a:t> </a:t>
            </a:r>
            <a:r>
              <a:rPr lang="ru-RU" sz="3400" dirty="0" err="1"/>
              <a:t>ще</a:t>
            </a:r>
            <a:r>
              <a:rPr lang="ru-RU" sz="3400" dirty="0"/>
              <a:t> не </a:t>
            </a:r>
            <a:r>
              <a:rPr lang="ru-RU" sz="3400" dirty="0" err="1"/>
              <a:t>здатен</a:t>
            </a:r>
            <a:r>
              <a:rPr lang="ru-RU" sz="3400" dirty="0"/>
              <a:t> </a:t>
            </a:r>
            <a:r>
              <a:rPr lang="ru-RU" sz="3400" dirty="0" err="1"/>
              <a:t>витримувати</a:t>
            </a:r>
            <a:r>
              <a:rPr lang="ru-RU" sz="3400" dirty="0"/>
              <a:t> </a:t>
            </a:r>
            <a:r>
              <a:rPr lang="ru-RU" sz="3400" dirty="0" err="1"/>
              <a:t>звичайні</a:t>
            </a:r>
            <a:r>
              <a:rPr lang="ru-RU" sz="3400" dirty="0"/>
              <a:t> </a:t>
            </a:r>
            <a:r>
              <a:rPr lang="ru-RU" sz="3400" dirty="0" err="1"/>
              <a:t>фізичні</a:t>
            </a:r>
            <a:r>
              <a:rPr lang="ru-RU" sz="3400" dirty="0"/>
              <a:t> </a:t>
            </a:r>
            <a:r>
              <a:rPr lang="ru-RU" sz="3400" dirty="0" err="1"/>
              <a:t>навантаження</a:t>
            </a:r>
            <a:r>
              <a:rPr lang="ru-RU" sz="3400" dirty="0"/>
              <a:t>. </a:t>
            </a:r>
            <a:r>
              <a:rPr lang="ru-RU" sz="3400" dirty="0" err="1"/>
              <a:t>Основними</a:t>
            </a:r>
            <a:r>
              <a:rPr lang="ru-RU" sz="3400" dirty="0"/>
              <a:t> </a:t>
            </a:r>
            <a:r>
              <a:rPr lang="ru-RU" sz="3400" dirty="0" err="1"/>
              <a:t>завданнями</a:t>
            </a:r>
            <a:r>
              <a:rPr lang="ru-RU" sz="3400" dirty="0"/>
              <a:t> </a:t>
            </a:r>
            <a:r>
              <a:rPr lang="ru-RU" sz="3400" dirty="0" err="1"/>
              <a:t>цього</a:t>
            </a:r>
            <a:r>
              <a:rPr lang="ru-RU" sz="3400" dirty="0"/>
              <a:t> </a:t>
            </a:r>
            <a:r>
              <a:rPr lang="ru-RU" sz="3400" dirty="0" err="1"/>
              <a:t>періоду</a:t>
            </a:r>
            <a:r>
              <a:rPr lang="ru-RU" sz="3400" dirty="0"/>
              <a:t> є </a:t>
            </a:r>
            <a:r>
              <a:rPr lang="ru-RU" sz="3400" dirty="0" err="1"/>
              <a:t>виховання</a:t>
            </a:r>
            <a:r>
              <a:rPr lang="ru-RU" sz="3400" dirty="0"/>
              <a:t> </a:t>
            </a:r>
            <a:r>
              <a:rPr lang="ru-RU" sz="3400" dirty="0" err="1"/>
              <a:t>впевненості</a:t>
            </a:r>
            <a:r>
              <a:rPr lang="ru-RU" sz="3400" dirty="0"/>
              <a:t> хворого у </a:t>
            </a:r>
            <a:r>
              <a:rPr lang="ru-RU" sz="3400" dirty="0" err="1"/>
              <a:t>цілковите</a:t>
            </a:r>
            <a:r>
              <a:rPr lang="ru-RU" sz="3400" dirty="0"/>
              <a:t> </a:t>
            </a:r>
            <a:r>
              <a:rPr lang="ru-RU" sz="3400" dirty="0" err="1"/>
              <a:t>одужання</a:t>
            </a:r>
            <a:r>
              <a:rPr lang="ru-RU" sz="3400" dirty="0"/>
              <a:t> (мала </a:t>
            </a:r>
            <a:r>
              <a:rPr lang="ru-RU" sz="3400" dirty="0" err="1"/>
              <a:t>психотерапія</a:t>
            </a:r>
            <a:r>
              <a:rPr lang="ru-RU" sz="3400" dirty="0"/>
              <a:t>), </a:t>
            </a:r>
            <a:r>
              <a:rPr lang="ru-RU" sz="3400" dirty="0" err="1"/>
              <a:t>відновлення</a:t>
            </a:r>
            <a:r>
              <a:rPr lang="ru-RU" sz="3400" dirty="0"/>
              <a:t> </a:t>
            </a:r>
            <a:r>
              <a:rPr lang="ru-RU" sz="3400" dirty="0" err="1"/>
              <a:t>працездатності</a:t>
            </a:r>
            <a:r>
              <a:rPr lang="ru-RU" sz="3400" dirty="0"/>
              <a:t>, </a:t>
            </a:r>
            <a:r>
              <a:rPr lang="ru-RU" sz="3400" dirty="0" err="1"/>
              <a:t>удосконалення</a:t>
            </a:r>
            <a:r>
              <a:rPr lang="ru-RU" sz="3400" dirty="0"/>
              <a:t> </a:t>
            </a:r>
            <a:r>
              <a:rPr lang="ru-RU" sz="3400" dirty="0" err="1"/>
              <a:t>функції</a:t>
            </a:r>
            <a:r>
              <a:rPr lang="ru-RU" sz="3400" dirty="0"/>
              <a:t> </a:t>
            </a:r>
            <a:r>
              <a:rPr lang="ru-RU" sz="3400" dirty="0" err="1"/>
              <a:t>заміщення</a:t>
            </a:r>
            <a:r>
              <a:rPr lang="ru-RU" sz="3400" dirty="0"/>
              <a:t> та </a:t>
            </a:r>
            <a:r>
              <a:rPr lang="ru-RU" sz="3400" dirty="0" err="1"/>
              <a:t>пристосування</a:t>
            </a:r>
            <a:r>
              <a:rPr lang="ru-RU" sz="3400" dirty="0"/>
              <a:t> </a:t>
            </a:r>
            <a:r>
              <a:rPr lang="ru-RU" sz="3400" dirty="0" err="1"/>
              <a:t>пацієнта</a:t>
            </a:r>
            <a:r>
              <a:rPr lang="ru-RU" sz="3400" dirty="0"/>
              <a:t> до </a:t>
            </a:r>
            <a:r>
              <a:rPr lang="ru-RU" sz="3400" dirty="0" err="1"/>
              <a:t>змінених</a:t>
            </a:r>
            <a:r>
              <a:rPr lang="ru-RU" sz="3400" dirty="0"/>
              <a:t> хворобою умов </a:t>
            </a:r>
            <a:r>
              <a:rPr lang="ru-RU" sz="3400" dirty="0" err="1"/>
              <a:t>життя</a:t>
            </a:r>
            <a:r>
              <a:rPr lang="ru-RU" sz="3400" dirty="0"/>
              <a:t>. В комплекс ЛФК </a:t>
            </a:r>
            <a:r>
              <a:rPr lang="ru-RU" sz="3400" dirty="0" err="1"/>
              <a:t>входять</a:t>
            </a:r>
            <a:r>
              <a:rPr lang="ru-RU" sz="3400" dirty="0"/>
              <a:t> до 25 % </a:t>
            </a:r>
            <a:r>
              <a:rPr lang="ru-RU" sz="3400" dirty="0" err="1"/>
              <a:t>загально</a:t>
            </a:r>
            <a:r>
              <a:rPr lang="ru-RU" sz="3400" dirty="0"/>
              <a:t> </a:t>
            </a:r>
            <a:r>
              <a:rPr lang="ru-RU" sz="3400" dirty="0" err="1"/>
              <a:t>розвиваючих</a:t>
            </a:r>
            <a:r>
              <a:rPr lang="ru-RU" sz="3400" dirty="0"/>
              <a:t> </a:t>
            </a:r>
            <a:r>
              <a:rPr lang="ru-RU" sz="3400" dirty="0" err="1"/>
              <a:t>вправ</a:t>
            </a:r>
            <a:r>
              <a:rPr lang="ru-RU" sz="3400" dirty="0"/>
              <a:t>, і 75 % </a:t>
            </a:r>
            <a:r>
              <a:rPr lang="ru-RU" sz="3400" dirty="0" err="1"/>
              <a:t>вправ</a:t>
            </a:r>
            <a:r>
              <a:rPr lang="ru-RU" sz="3400" dirty="0"/>
              <a:t> </a:t>
            </a:r>
            <a:r>
              <a:rPr lang="ru-RU" sz="3400" dirty="0" err="1"/>
              <a:t>спеціальних</a:t>
            </a:r>
            <a:r>
              <a:rPr lang="ru-RU" sz="3400" dirty="0"/>
              <a:t>. </a:t>
            </a:r>
            <a:r>
              <a:rPr lang="ru-RU" sz="3400" dirty="0" err="1"/>
              <a:t>Тривалість</a:t>
            </a:r>
            <a:r>
              <a:rPr lang="ru-RU" sz="3400" dirty="0"/>
              <a:t> </a:t>
            </a:r>
            <a:r>
              <a:rPr lang="ru-RU" sz="3400" dirty="0" err="1"/>
              <a:t>заняття</a:t>
            </a:r>
            <a:r>
              <a:rPr lang="ru-RU" sz="3400" dirty="0"/>
              <a:t> – 30 –45 хв. І та ІІ </a:t>
            </a:r>
            <a:r>
              <a:rPr lang="ru-RU" sz="3400" dirty="0" err="1"/>
              <a:t>періоди</a:t>
            </a:r>
            <a:r>
              <a:rPr lang="ru-RU" sz="3400" dirty="0"/>
              <a:t> </a:t>
            </a:r>
            <a:r>
              <a:rPr lang="ru-RU" sz="3400" dirty="0" err="1"/>
              <a:t>застосовують</a:t>
            </a:r>
            <a:r>
              <a:rPr lang="ru-RU" sz="3400" dirty="0"/>
              <a:t> в основному </a:t>
            </a:r>
            <a:r>
              <a:rPr lang="ru-RU" sz="3400" dirty="0" err="1"/>
              <a:t>під</a:t>
            </a:r>
            <a:r>
              <a:rPr lang="ru-RU" sz="3400" dirty="0"/>
              <a:t> час </a:t>
            </a:r>
            <a:r>
              <a:rPr lang="ru-RU" sz="3400" dirty="0" err="1"/>
              <a:t>стаціонарного</a:t>
            </a:r>
            <a:r>
              <a:rPr lang="ru-RU" sz="3400" dirty="0"/>
              <a:t> </a:t>
            </a:r>
            <a:r>
              <a:rPr lang="ru-RU" sz="3400" dirty="0" err="1"/>
              <a:t>лікування</a:t>
            </a:r>
            <a:r>
              <a:rPr lang="ru-RU" sz="3400" dirty="0"/>
              <a:t>, ІІІ </a:t>
            </a:r>
            <a:r>
              <a:rPr lang="ru-RU" sz="3400" dirty="0" err="1"/>
              <a:t>період</a:t>
            </a:r>
            <a:r>
              <a:rPr lang="ru-RU" sz="3400" dirty="0"/>
              <a:t> – на </a:t>
            </a:r>
            <a:r>
              <a:rPr lang="ru-RU" sz="3400" dirty="0" err="1"/>
              <a:t>етапі</a:t>
            </a:r>
            <a:r>
              <a:rPr lang="ru-RU" sz="3400" dirty="0"/>
              <a:t> </a:t>
            </a:r>
            <a:r>
              <a:rPr lang="ru-RU" sz="3400" dirty="0" err="1"/>
              <a:t>реабілітації</a:t>
            </a:r>
            <a:r>
              <a:rPr lang="ru-RU" sz="3400" dirty="0"/>
              <a:t> в </a:t>
            </a:r>
            <a:r>
              <a:rPr lang="ru-RU" sz="3400" dirty="0" err="1"/>
              <a:t>реабілітаційному</a:t>
            </a:r>
            <a:r>
              <a:rPr lang="ru-RU" sz="3400" dirty="0"/>
              <a:t> </a:t>
            </a:r>
            <a:r>
              <a:rPr lang="ru-RU" sz="3400" dirty="0" err="1"/>
              <a:t>центрі</a:t>
            </a:r>
            <a:r>
              <a:rPr lang="ru-RU" sz="3400" dirty="0"/>
              <a:t>, </a:t>
            </a:r>
            <a:r>
              <a:rPr lang="ru-RU" sz="3400" dirty="0" err="1"/>
              <a:t>поліклініці</a:t>
            </a:r>
            <a:r>
              <a:rPr lang="ru-RU" sz="3400" dirty="0"/>
              <a:t>, в </a:t>
            </a:r>
            <a:r>
              <a:rPr lang="ru-RU" sz="3400" dirty="0" err="1"/>
              <a:t>санаторії</a:t>
            </a:r>
            <a:r>
              <a:rPr lang="ru-RU" sz="34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527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Рухові режими ЛФК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	1</a:t>
            </a:r>
            <a:r>
              <a:rPr lang="ru-RU" sz="2400" dirty="0"/>
              <a:t>. </a:t>
            </a:r>
            <a:r>
              <a:rPr lang="ru-RU" sz="2400" dirty="0" err="1"/>
              <a:t>Лікарняний</a:t>
            </a:r>
            <a:r>
              <a:rPr lang="ru-RU" sz="2400" dirty="0"/>
              <a:t> </a:t>
            </a:r>
            <a:r>
              <a:rPr lang="ru-RU" sz="2400" dirty="0" err="1"/>
              <a:t>період</a:t>
            </a:r>
            <a:r>
              <a:rPr lang="ru-RU" sz="2400" dirty="0"/>
              <a:t>: </a:t>
            </a:r>
          </a:p>
          <a:p>
            <a:pPr marL="0" indent="0" algn="just">
              <a:buNone/>
            </a:pPr>
            <a:r>
              <a:rPr lang="ru-RU" sz="2400" dirty="0" smtClean="0"/>
              <a:t>	а</a:t>
            </a:r>
            <a:r>
              <a:rPr lang="ru-RU" sz="2400" dirty="0"/>
              <a:t>) </a:t>
            </a:r>
            <a:r>
              <a:rPr lang="ru-RU" sz="2400" dirty="0" err="1"/>
              <a:t>суворий</a:t>
            </a:r>
            <a:r>
              <a:rPr lang="ru-RU" sz="2400" dirty="0"/>
              <a:t> </a:t>
            </a:r>
            <a:r>
              <a:rPr lang="ru-RU" sz="2400" dirty="0" err="1"/>
              <a:t>ліжковий</a:t>
            </a:r>
            <a:r>
              <a:rPr lang="ru-RU" sz="2400" dirty="0"/>
              <a:t> режим – </a:t>
            </a:r>
            <a:r>
              <a:rPr lang="ru-RU" sz="2400" dirty="0" err="1"/>
              <a:t>активність</a:t>
            </a:r>
            <a:r>
              <a:rPr lang="ru-RU" sz="2400" dirty="0"/>
              <a:t> хворого </a:t>
            </a:r>
            <a:r>
              <a:rPr lang="ru-RU" sz="2400" dirty="0" err="1"/>
              <a:t>різко</a:t>
            </a:r>
            <a:r>
              <a:rPr lang="ru-RU" sz="2400" dirty="0"/>
              <a:t> </a:t>
            </a:r>
            <a:r>
              <a:rPr lang="ru-RU" sz="2400" dirty="0" err="1"/>
              <a:t>обмежена</a:t>
            </a:r>
            <a:r>
              <a:rPr lang="ru-RU" sz="2400" dirty="0"/>
              <a:t>; </a:t>
            </a:r>
          </a:p>
          <a:p>
            <a:pPr marL="0" indent="0" algn="just">
              <a:buNone/>
            </a:pPr>
            <a:r>
              <a:rPr lang="ru-RU" sz="2400" dirty="0" smtClean="0"/>
              <a:t>	б</a:t>
            </a:r>
            <a:r>
              <a:rPr lang="ru-RU" sz="2400" dirty="0"/>
              <a:t>) </a:t>
            </a:r>
            <a:r>
              <a:rPr lang="ru-RU" sz="2400" dirty="0" err="1"/>
              <a:t>ліжковий</a:t>
            </a:r>
            <a:r>
              <a:rPr lang="ru-RU" sz="2400" dirty="0"/>
              <a:t> режим – </a:t>
            </a:r>
            <a:r>
              <a:rPr lang="ru-RU" sz="2400" dirty="0" err="1"/>
              <a:t>характеризується</a:t>
            </a:r>
            <a:r>
              <a:rPr lang="ru-RU" sz="2400" dirty="0"/>
              <a:t> активною </a:t>
            </a:r>
            <a:r>
              <a:rPr lang="ru-RU" sz="2400" dirty="0" err="1"/>
              <a:t>поведінкою</a:t>
            </a:r>
            <a:r>
              <a:rPr lang="ru-RU" sz="2400" dirty="0"/>
              <a:t> хворого в </a:t>
            </a:r>
            <a:r>
              <a:rPr lang="ru-RU" sz="2400" dirty="0" err="1"/>
              <a:t>ліжку</a:t>
            </a:r>
            <a:r>
              <a:rPr lang="ru-RU" sz="2400" dirty="0"/>
              <a:t> (</a:t>
            </a:r>
            <a:r>
              <a:rPr lang="ru-RU" sz="2400" dirty="0" err="1"/>
              <a:t>самостійно</a:t>
            </a:r>
            <a:r>
              <a:rPr lang="ru-RU" sz="2400" dirty="0"/>
              <a:t> </a:t>
            </a:r>
            <a:r>
              <a:rPr lang="ru-RU" sz="2400" dirty="0" err="1"/>
              <a:t>приймає</a:t>
            </a:r>
            <a:r>
              <a:rPr lang="ru-RU" sz="2400" dirty="0"/>
              <a:t> </a:t>
            </a:r>
            <a:r>
              <a:rPr lang="ru-RU" sz="2400" dirty="0" err="1"/>
              <a:t>їжу</a:t>
            </a:r>
            <a:r>
              <a:rPr lang="ru-RU" sz="2400" dirty="0"/>
              <a:t>, </a:t>
            </a:r>
            <a:r>
              <a:rPr lang="ru-RU" sz="2400" dirty="0" err="1"/>
              <a:t>самостійно</a:t>
            </a:r>
            <a:r>
              <a:rPr lang="ru-RU" sz="2400" dirty="0"/>
              <a:t> </a:t>
            </a:r>
            <a:r>
              <a:rPr lang="ru-RU" sz="2400" dirty="0" err="1"/>
              <a:t>приймає</a:t>
            </a:r>
            <a:r>
              <a:rPr lang="ru-RU" sz="2400" dirty="0"/>
              <a:t> </a:t>
            </a:r>
            <a:r>
              <a:rPr lang="ru-RU" sz="2400" dirty="0" err="1"/>
              <a:t>положення</a:t>
            </a:r>
            <a:r>
              <a:rPr lang="ru-RU" sz="2400" dirty="0"/>
              <a:t> “</a:t>
            </a:r>
            <a:r>
              <a:rPr lang="ru-RU" sz="2400" dirty="0" err="1"/>
              <a:t>сидячи</a:t>
            </a:r>
            <a:r>
              <a:rPr lang="ru-RU" sz="2400" dirty="0"/>
              <a:t>”, </a:t>
            </a:r>
            <a:r>
              <a:rPr lang="ru-RU" sz="2400" dirty="0" err="1"/>
              <a:t>здатен</a:t>
            </a:r>
            <a:r>
              <a:rPr lang="ru-RU" sz="2400" dirty="0"/>
              <a:t> </a:t>
            </a:r>
            <a:r>
              <a:rPr lang="ru-RU" sz="2400" dirty="0" err="1"/>
              <a:t>частково</a:t>
            </a:r>
            <a:r>
              <a:rPr lang="ru-RU" sz="2400" dirty="0"/>
              <a:t> </a:t>
            </a:r>
            <a:r>
              <a:rPr lang="ru-RU" sz="2400" dirty="0" err="1"/>
              <a:t>виконувати</a:t>
            </a:r>
            <a:r>
              <a:rPr lang="ru-RU" sz="2400" dirty="0"/>
              <a:t> комплекс </a:t>
            </a:r>
            <a:r>
              <a:rPr lang="ru-RU" sz="2400" dirty="0" err="1"/>
              <a:t>ранкової</a:t>
            </a:r>
            <a:r>
              <a:rPr lang="ru-RU" sz="2400" dirty="0"/>
              <a:t> </a:t>
            </a:r>
            <a:r>
              <a:rPr lang="ru-RU" sz="2400" dirty="0" err="1"/>
              <a:t>гігієнічної</a:t>
            </a:r>
            <a:r>
              <a:rPr lang="ru-RU" sz="2400" dirty="0"/>
              <a:t> та </a:t>
            </a:r>
            <a:r>
              <a:rPr lang="ru-RU" sz="2400" dirty="0" err="1"/>
              <a:t>лікувальної</a:t>
            </a:r>
            <a:r>
              <a:rPr lang="ru-RU" sz="2400" dirty="0"/>
              <a:t> </a:t>
            </a:r>
            <a:r>
              <a:rPr lang="ru-RU" sz="2400" dirty="0" err="1"/>
              <a:t>гімнастики</a:t>
            </a:r>
            <a:r>
              <a:rPr lang="ru-RU" sz="2400" dirty="0"/>
              <a:t>; </a:t>
            </a:r>
          </a:p>
          <a:p>
            <a:pPr marL="0" indent="0" algn="just">
              <a:buNone/>
            </a:pPr>
            <a:r>
              <a:rPr lang="ru-RU" sz="2400" dirty="0" smtClean="0"/>
              <a:t>	в</a:t>
            </a:r>
            <a:r>
              <a:rPr lang="ru-RU" sz="2400" dirty="0"/>
              <a:t>) </a:t>
            </a:r>
            <a:r>
              <a:rPr lang="ru-RU" sz="2400" dirty="0" err="1"/>
              <a:t>напівліжковий</a:t>
            </a:r>
            <a:r>
              <a:rPr lang="ru-RU" sz="2400" dirty="0"/>
              <a:t> режим (</a:t>
            </a:r>
            <a:r>
              <a:rPr lang="ru-RU" sz="2400" dirty="0" err="1"/>
              <a:t>палатний</a:t>
            </a:r>
            <a:r>
              <a:rPr lang="ru-RU" sz="2400" dirty="0"/>
              <a:t>)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перебування</a:t>
            </a:r>
            <a:r>
              <a:rPr lang="ru-RU" sz="2400" dirty="0"/>
              <a:t> хворого в </a:t>
            </a:r>
            <a:r>
              <a:rPr lang="ru-RU" sz="2400" dirty="0" err="1"/>
              <a:t>ліжку</a:t>
            </a:r>
            <a:r>
              <a:rPr lang="ru-RU" sz="2400" dirty="0"/>
              <a:t> половину денного часу, </a:t>
            </a:r>
            <a:r>
              <a:rPr lang="ru-RU" sz="2400" dirty="0" err="1"/>
              <a:t>решта</a:t>
            </a:r>
            <a:r>
              <a:rPr lang="ru-RU" sz="2400" dirty="0"/>
              <a:t> – </a:t>
            </a:r>
            <a:r>
              <a:rPr lang="ru-RU" sz="2400" dirty="0" err="1"/>
              <a:t>сидячи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в </a:t>
            </a:r>
            <a:r>
              <a:rPr lang="ru-RU" sz="2400" dirty="0" err="1"/>
              <a:t>ходінні</a:t>
            </a:r>
            <a:r>
              <a:rPr lang="ru-RU" sz="2400" dirty="0"/>
              <a:t>; </a:t>
            </a:r>
          </a:p>
          <a:p>
            <a:pPr marL="0" indent="0" algn="just">
              <a:buNone/>
            </a:pPr>
            <a:r>
              <a:rPr lang="ru-RU" sz="2400" dirty="0" smtClean="0"/>
              <a:t>	г</a:t>
            </a:r>
            <a:r>
              <a:rPr lang="ru-RU" sz="2400" dirty="0"/>
              <a:t>) </a:t>
            </a:r>
            <a:r>
              <a:rPr lang="ru-RU" sz="2400" dirty="0" err="1"/>
              <a:t>вільний</a:t>
            </a:r>
            <a:r>
              <a:rPr lang="ru-RU" sz="2400" dirty="0"/>
              <a:t> режим - </a:t>
            </a:r>
            <a:r>
              <a:rPr lang="ru-RU" sz="2400" dirty="0" err="1"/>
              <a:t>пацієнт</a:t>
            </a:r>
            <a:r>
              <a:rPr lang="ru-RU" sz="2400" dirty="0"/>
              <a:t> </a:t>
            </a:r>
            <a:r>
              <a:rPr lang="ru-RU" sz="2400" dirty="0" err="1"/>
              <a:t>більшу</a:t>
            </a:r>
            <a:r>
              <a:rPr lang="ru-RU" sz="2400" dirty="0"/>
              <a:t> </a:t>
            </a:r>
            <a:r>
              <a:rPr lang="ru-RU" sz="2400" dirty="0" err="1"/>
              <a:t>частину</a:t>
            </a:r>
            <a:r>
              <a:rPr lang="ru-RU" sz="2400" dirty="0"/>
              <a:t> денного </a:t>
            </a:r>
            <a:r>
              <a:rPr lang="ru-RU" sz="2400" dirty="0" err="1"/>
              <a:t>періоду</a:t>
            </a:r>
            <a:r>
              <a:rPr lang="ru-RU" sz="2400" dirty="0"/>
              <a:t> </a:t>
            </a:r>
            <a:r>
              <a:rPr lang="ru-RU" sz="2400" dirty="0" err="1"/>
              <a:t>перебуває</a:t>
            </a:r>
            <a:r>
              <a:rPr lang="ru-RU" sz="2400" dirty="0"/>
              <a:t> за межами </a:t>
            </a:r>
            <a:r>
              <a:rPr lang="ru-RU" sz="2400" dirty="0" err="1"/>
              <a:t>палати</a:t>
            </a:r>
            <a:r>
              <a:rPr lang="ru-RU" sz="2400" dirty="0"/>
              <a:t>. </a:t>
            </a:r>
            <a:r>
              <a:rPr lang="ru-RU" sz="2400" dirty="0" err="1"/>
              <a:t>Окрім</a:t>
            </a:r>
            <a:r>
              <a:rPr lang="ru-RU" sz="2400" dirty="0"/>
              <a:t> форм ЛФК, </a:t>
            </a:r>
            <a:r>
              <a:rPr lang="ru-RU" sz="2400" dirty="0" err="1"/>
              <a:t>йому</a:t>
            </a:r>
            <a:r>
              <a:rPr lang="ru-RU" sz="2400" dirty="0"/>
              <a:t> </a:t>
            </a:r>
            <a:r>
              <a:rPr lang="ru-RU" sz="2400" dirty="0" err="1"/>
              <a:t>призначаються</a:t>
            </a:r>
            <a:r>
              <a:rPr lang="ru-RU" sz="2400" dirty="0"/>
              <a:t> </a:t>
            </a:r>
            <a:r>
              <a:rPr lang="ru-RU" sz="2400" dirty="0" err="1"/>
              <a:t>спортивноприкладні</a:t>
            </a:r>
            <a:r>
              <a:rPr lang="ru-RU" sz="2400" dirty="0"/>
              <a:t> </a:t>
            </a:r>
            <a:r>
              <a:rPr lang="ru-RU" sz="2400" dirty="0" err="1"/>
              <a:t>вправи</a:t>
            </a:r>
            <a:r>
              <a:rPr lang="ru-RU" sz="2400" dirty="0"/>
              <a:t>, </a:t>
            </a:r>
            <a:r>
              <a:rPr lang="ru-RU" sz="2400" dirty="0" err="1"/>
              <a:t>працетерапія</a:t>
            </a:r>
            <a:r>
              <a:rPr lang="ru-RU" sz="2400" dirty="0"/>
              <a:t>, </a:t>
            </a:r>
            <a:r>
              <a:rPr lang="ru-RU" sz="2400" dirty="0" err="1"/>
              <a:t>заняття</a:t>
            </a:r>
            <a:r>
              <a:rPr lang="ru-RU" sz="2400" dirty="0"/>
              <a:t> на тренажерах, </a:t>
            </a:r>
            <a:r>
              <a:rPr lang="ru-RU" sz="2400" dirty="0" err="1"/>
              <a:t>гідрокінезотерапія</a:t>
            </a:r>
            <a:r>
              <a:rPr lang="ru-RU" sz="2400" dirty="0"/>
              <a:t>.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0938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3. Рухові режими ЛФК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7260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2</a:t>
            </a:r>
            <a:r>
              <a:rPr lang="ru-RU" dirty="0"/>
              <a:t>. </a:t>
            </a:r>
            <a:r>
              <a:rPr lang="ru-RU" dirty="0" err="1"/>
              <a:t>Після-лікарняний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(в </a:t>
            </a:r>
            <a:r>
              <a:rPr lang="ru-RU" dirty="0" err="1"/>
              <a:t>реабілітаційному</a:t>
            </a:r>
            <a:r>
              <a:rPr lang="ru-RU" dirty="0"/>
              <a:t> </a:t>
            </a:r>
            <a:r>
              <a:rPr lang="ru-RU" dirty="0" err="1"/>
              <a:t>центрі</a:t>
            </a:r>
            <a:r>
              <a:rPr lang="ru-RU" dirty="0"/>
              <a:t>, </a:t>
            </a:r>
            <a:r>
              <a:rPr lang="ru-RU" dirty="0" err="1"/>
              <a:t>поліклініці</a:t>
            </a:r>
            <a:r>
              <a:rPr lang="ru-RU" dirty="0"/>
              <a:t>, </a:t>
            </a:r>
            <a:r>
              <a:rPr lang="ru-RU" dirty="0" err="1"/>
              <a:t>санаторії</a:t>
            </a:r>
            <a:r>
              <a:rPr lang="ru-RU" dirty="0"/>
              <a:t>): </a:t>
            </a:r>
          </a:p>
          <a:p>
            <a:pPr marL="0" indent="0" algn="just">
              <a:buNone/>
            </a:pPr>
            <a:r>
              <a:rPr lang="ru-RU" dirty="0" smtClean="0"/>
              <a:t>	а</a:t>
            </a:r>
            <a:r>
              <a:rPr lang="ru-RU" dirty="0"/>
              <a:t>) </a:t>
            </a:r>
            <a:r>
              <a:rPr lang="ru-RU" dirty="0" err="1"/>
              <a:t>щадний</a:t>
            </a:r>
            <a:r>
              <a:rPr lang="ru-RU" dirty="0"/>
              <a:t> режим – </a:t>
            </a:r>
            <a:r>
              <a:rPr lang="ru-RU" dirty="0" err="1"/>
              <a:t>подібний</a:t>
            </a:r>
            <a:r>
              <a:rPr lang="ru-RU" dirty="0"/>
              <a:t> до </a:t>
            </a:r>
            <a:r>
              <a:rPr lang="ru-RU" dirty="0" err="1"/>
              <a:t>вільного</a:t>
            </a:r>
            <a:r>
              <a:rPr lang="ru-RU" dirty="0"/>
              <a:t> режиму </a:t>
            </a:r>
            <a:r>
              <a:rPr lang="ru-RU" dirty="0" err="1"/>
              <a:t>стаціонарного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	б</a:t>
            </a:r>
            <a:r>
              <a:rPr lang="ru-RU" dirty="0"/>
              <a:t>) </a:t>
            </a:r>
            <a:r>
              <a:rPr lang="ru-RU" dirty="0" err="1"/>
              <a:t>щадно</a:t>
            </a:r>
            <a:r>
              <a:rPr lang="ru-RU" dirty="0"/>
              <a:t> – </a:t>
            </a:r>
            <a:r>
              <a:rPr lang="ru-RU" dirty="0" err="1"/>
              <a:t>тренуючий</a:t>
            </a:r>
            <a:r>
              <a:rPr lang="ru-RU" dirty="0"/>
              <a:t> –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форм ЛФК. Широко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теренкур</a:t>
            </a:r>
            <a:r>
              <a:rPr lang="ru-RU" dirty="0"/>
              <a:t>, </a:t>
            </a:r>
            <a:r>
              <a:rPr lang="ru-RU" dirty="0" err="1"/>
              <a:t>прогулянки</a:t>
            </a:r>
            <a:r>
              <a:rPr lang="ru-RU" dirty="0"/>
              <a:t>, </a:t>
            </a:r>
            <a:r>
              <a:rPr lang="ru-RU" dirty="0" err="1"/>
              <a:t>ігри</a:t>
            </a:r>
            <a:r>
              <a:rPr lang="ru-RU" dirty="0"/>
              <a:t> </a:t>
            </a:r>
            <a:r>
              <a:rPr lang="ru-RU" dirty="0" err="1"/>
              <a:t>екскурсії</a:t>
            </a:r>
            <a:r>
              <a:rPr lang="ru-RU" dirty="0"/>
              <a:t>, </a:t>
            </a:r>
            <a:r>
              <a:rPr lang="ru-RU" dirty="0" err="1"/>
              <a:t>біг</a:t>
            </a:r>
            <a:r>
              <a:rPr lang="ru-RU" dirty="0"/>
              <a:t>, </a:t>
            </a:r>
            <a:r>
              <a:rPr lang="ru-RU" dirty="0" err="1"/>
              <a:t>водні</a:t>
            </a:r>
            <a:r>
              <a:rPr lang="ru-RU" dirty="0"/>
              <a:t> та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 smtClean="0"/>
              <a:t>	в</a:t>
            </a:r>
            <a:r>
              <a:rPr lang="ru-RU" dirty="0"/>
              <a:t>) </a:t>
            </a:r>
            <a:r>
              <a:rPr lang="ru-RU" dirty="0" err="1"/>
              <a:t>тренуючий</a:t>
            </a:r>
            <a:r>
              <a:rPr lang="ru-RU" dirty="0"/>
              <a:t> режим – </a:t>
            </a:r>
            <a:r>
              <a:rPr lang="ru-RU" dirty="0" err="1"/>
              <a:t>якнайповніше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ЛФК.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велика. 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/>
              <a:t>провести процедуру ЛФК,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скласти</a:t>
            </a:r>
            <a:r>
              <a:rPr lang="ru-RU" dirty="0"/>
              <a:t> схему </a:t>
            </a:r>
            <a:r>
              <a:rPr lang="ru-RU" dirty="0" err="1"/>
              <a:t>процедури</a:t>
            </a:r>
            <a:r>
              <a:rPr lang="ru-RU" dirty="0"/>
              <a:t> а </a:t>
            </a:r>
            <a:r>
              <a:rPr lang="ru-RU" dirty="0" err="1"/>
              <a:t>потім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схеми</a:t>
            </a:r>
            <a:r>
              <a:rPr lang="ru-RU" dirty="0"/>
              <a:t>, </a:t>
            </a:r>
            <a:r>
              <a:rPr lang="ru-RU" dirty="0" err="1"/>
              <a:t>описати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комплекс </a:t>
            </a:r>
            <a:r>
              <a:rPr lang="ru-RU" dirty="0" err="1"/>
              <a:t>вправ</a:t>
            </a:r>
            <a:r>
              <a:rPr lang="ru-RU" dirty="0"/>
              <a:t>. Схему (</a:t>
            </a:r>
            <a:r>
              <a:rPr lang="ru-RU" dirty="0" err="1"/>
              <a:t>приблизно</a:t>
            </a:r>
            <a:r>
              <a:rPr lang="ru-RU" dirty="0"/>
              <a:t>) </a:t>
            </a:r>
            <a:r>
              <a:rPr lang="ru-RU" dirty="0" err="1"/>
              <a:t>складають</a:t>
            </a:r>
            <a:r>
              <a:rPr lang="ru-RU" dirty="0"/>
              <a:t> за такою формою. </a:t>
            </a:r>
            <a:r>
              <a:rPr lang="ru-RU" dirty="0" err="1"/>
              <a:t>Зазначають</a:t>
            </a:r>
            <a:r>
              <a:rPr lang="ru-RU" dirty="0"/>
              <a:t> </a:t>
            </a:r>
            <a:r>
              <a:rPr lang="ru-RU" dirty="0" err="1"/>
              <a:t>спрямованість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гімнастичних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 (</a:t>
            </a:r>
            <a:r>
              <a:rPr lang="ru-RU" dirty="0" err="1"/>
              <a:t>загально-рухові</a:t>
            </a:r>
            <a:r>
              <a:rPr lang="ru-RU" dirty="0"/>
              <a:t> та </a:t>
            </a:r>
            <a:r>
              <a:rPr lang="ru-RU" dirty="0" err="1"/>
              <a:t>спеціальні</a:t>
            </a:r>
            <a:r>
              <a:rPr lang="ru-RU" dirty="0"/>
              <a:t>) для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рухомості</a:t>
            </a:r>
            <a:r>
              <a:rPr lang="ru-RU" dirty="0"/>
              <a:t> та </a:t>
            </a:r>
            <a:r>
              <a:rPr lang="ru-RU" dirty="0" err="1"/>
              <a:t>координації</a:t>
            </a:r>
            <a:r>
              <a:rPr lang="ru-RU" dirty="0"/>
              <a:t>. </a:t>
            </a:r>
            <a:r>
              <a:rPr lang="ru-RU" dirty="0" err="1"/>
              <a:t>Дозування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за числом </a:t>
            </a:r>
            <a:r>
              <a:rPr lang="ru-RU" dirty="0" err="1"/>
              <a:t>повторювань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82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4. Оцінка ефективності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9001000" cy="558924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r>
              <a:rPr lang="uk-UA" sz="3300" dirty="0" smtClean="0"/>
              <a:t>При </a:t>
            </a:r>
            <a:r>
              <a:rPr lang="uk-UA" sz="3300" dirty="0"/>
              <a:t>застосуванні ЛФК слід визначити її ефективність, щоб контролювати правильність підбору фізичних вправ. </a:t>
            </a:r>
            <a:r>
              <a:rPr lang="ru-RU" sz="3300" dirty="0" err="1"/>
              <a:t>Розрізняють</a:t>
            </a:r>
            <a:r>
              <a:rPr lang="ru-RU" sz="3300" dirty="0"/>
              <a:t> </a:t>
            </a:r>
            <a:r>
              <a:rPr lang="ru-RU" sz="3300" dirty="0" err="1"/>
              <a:t>такі</a:t>
            </a:r>
            <a:r>
              <a:rPr lang="ru-RU" sz="3300" dirty="0"/>
              <a:t> </a:t>
            </a:r>
            <a:r>
              <a:rPr lang="ru-RU" sz="3300" dirty="0" err="1"/>
              <a:t>види</a:t>
            </a:r>
            <a:r>
              <a:rPr lang="ru-RU" sz="3300" dirty="0"/>
              <a:t> контролю: </a:t>
            </a:r>
          </a:p>
          <a:p>
            <a:pPr marL="0" indent="0" algn="just">
              <a:buNone/>
            </a:pPr>
            <a:r>
              <a:rPr lang="ru-RU" sz="3300" dirty="0" smtClean="0"/>
              <a:t>	1</a:t>
            </a:r>
            <a:r>
              <a:rPr lang="ru-RU" sz="3300" dirty="0"/>
              <a:t>. </a:t>
            </a:r>
            <a:r>
              <a:rPr lang="ru-RU" sz="3300" dirty="0" err="1"/>
              <a:t>Експрес</a:t>
            </a:r>
            <a:r>
              <a:rPr lang="ru-RU" sz="3300" dirty="0"/>
              <a:t>–контроль – </a:t>
            </a:r>
            <a:r>
              <a:rPr lang="ru-RU" sz="3300" dirty="0" err="1"/>
              <a:t>застосовується</a:t>
            </a:r>
            <a:r>
              <a:rPr lang="ru-RU" sz="3300" dirty="0"/>
              <a:t> для </a:t>
            </a:r>
            <a:r>
              <a:rPr lang="ru-RU" sz="3300" dirty="0" err="1"/>
              <a:t>оцінки</a:t>
            </a:r>
            <a:r>
              <a:rPr lang="ru-RU" sz="3300" dirty="0"/>
              <a:t> </a:t>
            </a:r>
            <a:r>
              <a:rPr lang="ru-RU" sz="3300" dirty="0" err="1"/>
              <a:t>ефективності</a:t>
            </a:r>
            <a:r>
              <a:rPr lang="ru-RU" sz="3300" dirty="0"/>
              <a:t> одного </a:t>
            </a:r>
            <a:r>
              <a:rPr lang="ru-RU" sz="3300" dirty="0" err="1"/>
              <a:t>заняття</a:t>
            </a:r>
            <a:r>
              <a:rPr lang="ru-RU" sz="3300" dirty="0"/>
              <a:t>. Для </a:t>
            </a:r>
            <a:r>
              <a:rPr lang="ru-RU" sz="3300" dirty="0" err="1"/>
              <a:t>цього</a:t>
            </a:r>
            <a:r>
              <a:rPr lang="ru-RU" sz="3300" dirty="0"/>
              <a:t> </a:t>
            </a:r>
            <a:r>
              <a:rPr lang="ru-RU" sz="3300" dirty="0" err="1"/>
              <a:t>вивчають</a:t>
            </a:r>
            <a:r>
              <a:rPr lang="ru-RU" sz="3300" dirty="0"/>
              <a:t> </a:t>
            </a:r>
            <a:r>
              <a:rPr lang="ru-RU" sz="3300" dirty="0" err="1"/>
              <a:t>безпосередню</a:t>
            </a:r>
            <a:r>
              <a:rPr lang="ru-RU" sz="3300" dirty="0"/>
              <a:t> </a:t>
            </a:r>
            <a:r>
              <a:rPr lang="ru-RU" sz="3300" dirty="0" err="1"/>
              <a:t>реакцію</a:t>
            </a:r>
            <a:r>
              <a:rPr lang="ru-RU" sz="3300" dirty="0"/>
              <a:t> хворого на </a:t>
            </a:r>
            <a:r>
              <a:rPr lang="ru-RU" sz="3300" dirty="0" err="1"/>
              <a:t>фізичне</a:t>
            </a:r>
            <a:r>
              <a:rPr lang="ru-RU" sz="3300" dirty="0"/>
              <a:t> </a:t>
            </a:r>
            <a:r>
              <a:rPr lang="ru-RU" sz="3300" dirty="0" err="1"/>
              <a:t>навантаження</a:t>
            </a:r>
            <a:r>
              <a:rPr lang="ru-RU" sz="3300" dirty="0"/>
              <a:t>. </a:t>
            </a:r>
            <a:r>
              <a:rPr lang="ru-RU" sz="3300" dirty="0" err="1"/>
              <a:t>Проводять</a:t>
            </a:r>
            <a:r>
              <a:rPr lang="ru-RU" sz="3300" dirty="0"/>
              <a:t> </a:t>
            </a:r>
            <a:r>
              <a:rPr lang="ru-RU" sz="3300" dirty="0" err="1"/>
              <a:t>лікарсько</a:t>
            </a:r>
            <a:r>
              <a:rPr lang="ru-RU" sz="3300" dirty="0"/>
              <a:t> – </a:t>
            </a:r>
            <a:r>
              <a:rPr lang="ru-RU" sz="3300" dirty="0" err="1"/>
              <a:t>педагогічний</a:t>
            </a:r>
            <a:r>
              <a:rPr lang="ru-RU" sz="3300" dirty="0"/>
              <a:t> контроль – </a:t>
            </a:r>
            <a:r>
              <a:rPr lang="ru-RU" sz="3300" dirty="0" err="1"/>
              <a:t>спостереження</a:t>
            </a:r>
            <a:r>
              <a:rPr lang="ru-RU" sz="3300" dirty="0"/>
              <a:t>: </a:t>
            </a:r>
            <a:r>
              <a:rPr lang="ru-RU" sz="3300" dirty="0" err="1"/>
              <a:t>визначається</a:t>
            </a:r>
            <a:r>
              <a:rPr lang="ru-RU" sz="3300" dirty="0"/>
              <a:t> частота </a:t>
            </a:r>
            <a:r>
              <a:rPr lang="ru-RU" sz="3300" dirty="0" err="1"/>
              <a:t>серцевих</a:t>
            </a:r>
            <a:r>
              <a:rPr lang="ru-RU" sz="3300" dirty="0"/>
              <a:t> </a:t>
            </a:r>
            <a:r>
              <a:rPr lang="ru-RU" sz="3300" dirty="0" err="1"/>
              <a:t>скорочень</a:t>
            </a:r>
            <a:r>
              <a:rPr lang="ru-RU" sz="3300" dirty="0"/>
              <a:t> (ЧСС), </a:t>
            </a:r>
            <a:r>
              <a:rPr lang="ru-RU" sz="3300" dirty="0" err="1"/>
              <a:t>дихання</a:t>
            </a:r>
            <a:r>
              <a:rPr lang="ru-RU" sz="3300" dirty="0"/>
              <a:t> та АТ до-, </a:t>
            </a:r>
            <a:r>
              <a:rPr lang="ru-RU" sz="3300" dirty="0" err="1"/>
              <a:t>під</a:t>
            </a:r>
            <a:r>
              <a:rPr lang="ru-RU" sz="3300" dirty="0"/>
              <a:t> час та </a:t>
            </a:r>
            <a:r>
              <a:rPr lang="ru-RU" sz="3300" dirty="0" err="1"/>
              <a:t>після</a:t>
            </a:r>
            <a:r>
              <a:rPr lang="ru-RU" sz="3300" dirty="0"/>
              <a:t> </a:t>
            </a:r>
            <a:r>
              <a:rPr lang="ru-RU" sz="3300" dirty="0" err="1"/>
              <a:t>заняття</a:t>
            </a:r>
            <a:r>
              <a:rPr lang="ru-RU" sz="3300" dirty="0"/>
              <a:t>. </a:t>
            </a:r>
            <a:r>
              <a:rPr lang="ru-RU" sz="3300" dirty="0" err="1"/>
              <a:t>Отримані</a:t>
            </a:r>
            <a:r>
              <a:rPr lang="ru-RU" sz="3300" dirty="0"/>
              <a:t> </a:t>
            </a:r>
            <a:r>
              <a:rPr lang="ru-RU" sz="3300" dirty="0" err="1"/>
              <a:t>дані</a:t>
            </a:r>
            <a:r>
              <a:rPr lang="ru-RU" sz="3300" dirty="0"/>
              <a:t> </a:t>
            </a:r>
            <a:r>
              <a:rPr lang="ru-RU" sz="3300" dirty="0" err="1"/>
              <a:t>дають</a:t>
            </a:r>
            <a:r>
              <a:rPr lang="ru-RU" sz="3300" dirty="0"/>
              <a:t> </a:t>
            </a:r>
            <a:r>
              <a:rPr lang="ru-RU" sz="3300" dirty="0" err="1"/>
              <a:t>змогу</a:t>
            </a:r>
            <a:r>
              <a:rPr lang="ru-RU" sz="3300" dirty="0"/>
              <a:t> </a:t>
            </a:r>
            <a:r>
              <a:rPr lang="ru-RU" sz="3300" dirty="0" err="1"/>
              <a:t>побудувати</a:t>
            </a:r>
            <a:r>
              <a:rPr lang="ru-RU" sz="3300" dirty="0"/>
              <a:t> </a:t>
            </a:r>
            <a:r>
              <a:rPr lang="ru-RU" sz="3300" dirty="0" err="1"/>
              <a:t>фізіологічну</a:t>
            </a:r>
            <a:r>
              <a:rPr lang="ru-RU" sz="3300" dirty="0"/>
              <a:t> </a:t>
            </a:r>
            <a:r>
              <a:rPr lang="ru-RU" sz="3300" dirty="0" err="1"/>
              <a:t>криву</a:t>
            </a:r>
            <a:r>
              <a:rPr lang="ru-RU" sz="3300" dirty="0"/>
              <a:t> </a:t>
            </a:r>
            <a:r>
              <a:rPr lang="ru-RU" sz="3300" dirty="0" err="1"/>
              <a:t>навантаження</a:t>
            </a:r>
            <a:r>
              <a:rPr lang="ru-RU" sz="3300" dirty="0"/>
              <a:t> </a:t>
            </a:r>
            <a:r>
              <a:rPr lang="ru-RU" sz="3300" dirty="0" err="1"/>
              <a:t>що</a:t>
            </a:r>
            <a:r>
              <a:rPr lang="ru-RU" sz="3300" dirty="0"/>
              <a:t> при правильно </a:t>
            </a:r>
            <a:r>
              <a:rPr lang="ru-RU" sz="3300" dirty="0" err="1"/>
              <a:t>спланованому</a:t>
            </a:r>
            <a:r>
              <a:rPr lang="ru-RU" sz="3300" dirty="0"/>
              <a:t> </a:t>
            </a:r>
            <a:r>
              <a:rPr lang="ru-RU" sz="3300" dirty="0" err="1"/>
              <a:t>занятті</a:t>
            </a:r>
            <a:r>
              <a:rPr lang="ru-RU" sz="3300" dirty="0"/>
              <a:t> </a:t>
            </a:r>
            <a:r>
              <a:rPr lang="ru-RU" sz="3300" dirty="0" err="1"/>
              <a:t>поступово</a:t>
            </a:r>
            <a:r>
              <a:rPr lang="ru-RU" sz="3300" dirty="0"/>
              <a:t> </a:t>
            </a:r>
            <a:r>
              <a:rPr lang="ru-RU" sz="3300" dirty="0" err="1"/>
              <a:t>підвищується</a:t>
            </a:r>
            <a:r>
              <a:rPr lang="ru-RU" sz="3300" dirty="0"/>
              <a:t> у </a:t>
            </a:r>
            <a:r>
              <a:rPr lang="ru-RU" sz="3300" dirty="0" err="1"/>
              <a:t>вступній</a:t>
            </a:r>
            <a:r>
              <a:rPr lang="ru-RU" sz="3300" dirty="0"/>
              <a:t> </a:t>
            </a:r>
            <a:r>
              <a:rPr lang="ru-RU" sz="3300" dirty="0" err="1"/>
              <a:t>частині</a:t>
            </a:r>
            <a:r>
              <a:rPr lang="ru-RU" sz="3300" dirty="0"/>
              <a:t>, </a:t>
            </a:r>
            <a:r>
              <a:rPr lang="ru-RU" sz="3300" dirty="0" err="1"/>
              <a:t>досягає</a:t>
            </a:r>
            <a:r>
              <a:rPr lang="ru-RU" sz="3300" dirty="0"/>
              <a:t> </a:t>
            </a:r>
            <a:r>
              <a:rPr lang="ru-RU" sz="3300" dirty="0" err="1"/>
              <a:t>свого</a:t>
            </a:r>
            <a:r>
              <a:rPr lang="ru-RU" sz="3300" dirty="0"/>
              <a:t> максимуму в </a:t>
            </a:r>
            <a:r>
              <a:rPr lang="ru-RU" sz="3300" dirty="0" err="1"/>
              <a:t>середині</a:t>
            </a:r>
            <a:r>
              <a:rPr lang="ru-RU" sz="3300" dirty="0"/>
              <a:t> </a:t>
            </a:r>
            <a:r>
              <a:rPr lang="ru-RU" sz="3300" dirty="0" err="1"/>
              <a:t>основної</a:t>
            </a:r>
            <a:r>
              <a:rPr lang="ru-RU" sz="3300" dirty="0"/>
              <a:t> </a:t>
            </a:r>
            <a:r>
              <a:rPr lang="ru-RU" sz="3300" dirty="0" err="1"/>
              <a:t>частини</a:t>
            </a:r>
            <a:r>
              <a:rPr lang="ru-RU" sz="3300" dirty="0"/>
              <a:t> і </a:t>
            </a:r>
            <a:r>
              <a:rPr lang="ru-RU" sz="3300" dirty="0" err="1"/>
              <a:t>знижується</a:t>
            </a:r>
            <a:r>
              <a:rPr lang="ru-RU" sz="3300" dirty="0"/>
              <a:t> у </a:t>
            </a:r>
            <a:r>
              <a:rPr lang="ru-RU" sz="3300" dirty="0" err="1"/>
              <a:t>заключній</a:t>
            </a:r>
            <a:r>
              <a:rPr lang="ru-RU" sz="3300" dirty="0"/>
              <a:t> </a:t>
            </a:r>
            <a:r>
              <a:rPr lang="ru-RU" sz="3300" dirty="0" err="1"/>
              <a:t>частині</a:t>
            </a:r>
            <a:r>
              <a:rPr lang="ru-RU" sz="3300" dirty="0"/>
              <a:t> </a:t>
            </a:r>
            <a:r>
              <a:rPr lang="ru-RU" sz="3300" dirty="0" err="1"/>
              <a:t>заняття</a:t>
            </a:r>
            <a:r>
              <a:rPr lang="ru-RU" sz="3300" dirty="0"/>
              <a:t>. </a:t>
            </a:r>
          </a:p>
          <a:p>
            <a:pPr marL="0" indent="0" algn="just">
              <a:buNone/>
            </a:pPr>
            <a:r>
              <a:rPr lang="ru-RU" sz="3300" dirty="0" smtClean="0"/>
              <a:t>	2</a:t>
            </a:r>
            <a:r>
              <a:rPr lang="ru-RU" sz="3300" dirty="0"/>
              <a:t>. </a:t>
            </a:r>
            <a:r>
              <a:rPr lang="ru-RU" sz="3300" dirty="0" err="1"/>
              <a:t>Поточний</a:t>
            </a:r>
            <a:r>
              <a:rPr lang="ru-RU" sz="3300" dirty="0"/>
              <a:t> контроль – проводиться </a:t>
            </a:r>
            <a:r>
              <a:rPr lang="ru-RU" sz="3300" dirty="0" err="1"/>
              <a:t>протягом</a:t>
            </a:r>
            <a:r>
              <a:rPr lang="ru-RU" sz="3300" dirty="0"/>
              <a:t> </a:t>
            </a:r>
            <a:r>
              <a:rPr lang="ru-RU" sz="3300" dirty="0" err="1"/>
              <a:t>всього</a:t>
            </a:r>
            <a:r>
              <a:rPr lang="ru-RU" sz="3300" dirty="0"/>
              <a:t> </a:t>
            </a:r>
            <a:r>
              <a:rPr lang="ru-RU" sz="3300" dirty="0" err="1"/>
              <a:t>періоду</a:t>
            </a:r>
            <a:r>
              <a:rPr lang="ru-RU" sz="3300" dirty="0"/>
              <a:t> </a:t>
            </a:r>
            <a:r>
              <a:rPr lang="ru-RU" sz="3300" dirty="0" err="1"/>
              <a:t>лікування</a:t>
            </a:r>
            <a:r>
              <a:rPr lang="ru-RU" sz="3300" dirty="0"/>
              <a:t> не </a:t>
            </a:r>
            <a:r>
              <a:rPr lang="ru-RU" sz="3300" dirty="0" err="1"/>
              <a:t>менше</a:t>
            </a:r>
            <a:r>
              <a:rPr lang="ru-RU" sz="3300" dirty="0"/>
              <a:t> </a:t>
            </a:r>
            <a:r>
              <a:rPr lang="ru-RU" sz="3300" dirty="0" err="1"/>
              <a:t>ніж</a:t>
            </a:r>
            <a:r>
              <a:rPr lang="ru-RU" sz="3300" dirty="0"/>
              <a:t> 1 раз на 7 – 10 </a:t>
            </a:r>
            <a:r>
              <a:rPr lang="ru-RU" sz="3300" dirty="0" err="1"/>
              <a:t>днів</a:t>
            </a:r>
            <a:r>
              <a:rPr lang="ru-RU" sz="3300" dirty="0"/>
              <a:t>, а </a:t>
            </a:r>
            <a:r>
              <a:rPr lang="ru-RU" sz="3300" dirty="0" err="1"/>
              <a:t>також</a:t>
            </a:r>
            <a:r>
              <a:rPr lang="ru-RU" sz="3300" dirty="0"/>
              <a:t> при </a:t>
            </a:r>
            <a:r>
              <a:rPr lang="ru-RU" sz="3300" dirty="0" err="1"/>
              <a:t>зміні</a:t>
            </a:r>
            <a:r>
              <a:rPr lang="ru-RU" sz="3300" dirty="0"/>
              <a:t> </a:t>
            </a:r>
            <a:r>
              <a:rPr lang="ru-RU" sz="3300" dirty="0" err="1"/>
              <a:t>рухового</a:t>
            </a:r>
            <a:r>
              <a:rPr lang="ru-RU" sz="3300" dirty="0"/>
              <a:t> режиму. При </a:t>
            </a:r>
            <a:r>
              <a:rPr lang="ru-RU" sz="3300" dirty="0" err="1"/>
              <a:t>цьому</a:t>
            </a:r>
            <a:r>
              <a:rPr lang="ru-RU" sz="3300" dirty="0"/>
              <a:t> </a:t>
            </a:r>
            <a:r>
              <a:rPr lang="ru-RU" sz="3300" dirty="0" err="1"/>
              <a:t>використовують</a:t>
            </a:r>
            <a:r>
              <a:rPr lang="ru-RU" sz="3300" dirty="0"/>
              <a:t> </a:t>
            </a:r>
            <a:r>
              <a:rPr lang="ru-RU" sz="3300" dirty="0" err="1"/>
              <a:t>клінічні</a:t>
            </a:r>
            <a:r>
              <a:rPr lang="ru-RU" sz="3300" dirty="0"/>
              <a:t> </a:t>
            </a:r>
            <a:r>
              <a:rPr lang="ru-RU" sz="3300" dirty="0" err="1"/>
              <a:t>дані</a:t>
            </a:r>
            <a:r>
              <a:rPr lang="ru-RU" sz="3300" dirty="0"/>
              <a:t>, </a:t>
            </a:r>
            <a:r>
              <a:rPr lang="ru-RU" sz="3300" dirty="0" err="1"/>
              <a:t>результати</a:t>
            </a:r>
            <a:r>
              <a:rPr lang="ru-RU" sz="3300" dirty="0"/>
              <a:t> </a:t>
            </a:r>
            <a:r>
              <a:rPr lang="ru-RU" sz="3300" dirty="0" err="1"/>
              <a:t>функціональних</a:t>
            </a:r>
            <a:r>
              <a:rPr lang="ru-RU" sz="3300" dirty="0"/>
              <a:t> проб, </a:t>
            </a:r>
            <a:r>
              <a:rPr lang="ru-RU" sz="3300" dirty="0" err="1"/>
              <a:t>показники</a:t>
            </a:r>
            <a:r>
              <a:rPr lang="ru-RU" sz="3300" dirty="0"/>
              <a:t> </a:t>
            </a:r>
            <a:r>
              <a:rPr lang="ru-RU" sz="3300" dirty="0" err="1"/>
              <a:t>інструментальних</a:t>
            </a:r>
            <a:r>
              <a:rPr lang="ru-RU" sz="3300" dirty="0"/>
              <a:t> </a:t>
            </a:r>
            <a:r>
              <a:rPr lang="ru-RU" sz="3300" dirty="0" err="1"/>
              <a:t>методів</a:t>
            </a:r>
            <a:r>
              <a:rPr lang="ru-RU" sz="3300" dirty="0"/>
              <a:t> </a:t>
            </a:r>
            <a:r>
              <a:rPr lang="ru-RU" sz="3300" dirty="0" err="1"/>
              <a:t>дослідження</a:t>
            </a:r>
            <a:r>
              <a:rPr lang="ru-RU" sz="3300" dirty="0"/>
              <a:t>. </a:t>
            </a:r>
          </a:p>
          <a:p>
            <a:pPr marL="0" indent="0" algn="just">
              <a:buNone/>
            </a:pPr>
            <a:r>
              <a:rPr lang="ru-RU" sz="3300" dirty="0" smtClean="0"/>
              <a:t>	3</a:t>
            </a:r>
            <a:r>
              <a:rPr lang="ru-RU" sz="3300" dirty="0"/>
              <a:t>. </a:t>
            </a:r>
            <a:r>
              <a:rPr lang="ru-RU" sz="3300" dirty="0" err="1"/>
              <a:t>Етапний</a:t>
            </a:r>
            <a:r>
              <a:rPr lang="ru-RU" sz="3300" dirty="0"/>
              <a:t> контроль – проводиться для </a:t>
            </a:r>
            <a:r>
              <a:rPr lang="ru-RU" sz="3300" dirty="0" err="1"/>
              <a:t>оцінки</a:t>
            </a:r>
            <a:r>
              <a:rPr lang="ru-RU" sz="3300" dirty="0"/>
              <a:t> </a:t>
            </a:r>
            <a:r>
              <a:rPr lang="ru-RU" sz="3300" dirty="0" err="1"/>
              <a:t>всього</a:t>
            </a:r>
            <a:r>
              <a:rPr lang="ru-RU" sz="3300" dirty="0"/>
              <a:t> курсу </a:t>
            </a:r>
            <a:r>
              <a:rPr lang="ru-RU" sz="3300" dirty="0" err="1"/>
              <a:t>відновлювального</a:t>
            </a:r>
            <a:r>
              <a:rPr lang="ru-RU" sz="3300" dirty="0"/>
              <a:t> </a:t>
            </a:r>
            <a:r>
              <a:rPr lang="ru-RU" sz="3300" dirty="0" err="1"/>
              <a:t>лікування</a:t>
            </a:r>
            <a:r>
              <a:rPr lang="ru-RU" sz="3300" dirty="0"/>
              <a:t>. Для </a:t>
            </a:r>
            <a:r>
              <a:rPr lang="ru-RU" sz="3300" dirty="0" err="1"/>
              <a:t>цього</a:t>
            </a:r>
            <a:r>
              <a:rPr lang="ru-RU" sz="3300" dirty="0"/>
              <a:t> перед початком занять ЛФК і при </a:t>
            </a:r>
            <a:r>
              <a:rPr lang="ru-RU" sz="3300" dirty="0" err="1"/>
              <a:t>виході</a:t>
            </a:r>
            <a:r>
              <a:rPr lang="ru-RU" sz="3300" dirty="0"/>
              <a:t> з </a:t>
            </a:r>
            <a:r>
              <a:rPr lang="ru-RU" sz="3300" dirty="0" err="1"/>
              <a:t>лікарні</a:t>
            </a:r>
            <a:r>
              <a:rPr lang="ru-RU" sz="3300" dirty="0"/>
              <a:t> </a:t>
            </a:r>
            <a:r>
              <a:rPr lang="ru-RU" sz="3300" dirty="0" err="1"/>
              <a:t>поглиблено</a:t>
            </a:r>
            <a:r>
              <a:rPr lang="ru-RU" sz="3300" dirty="0"/>
              <a:t> </a:t>
            </a:r>
            <a:r>
              <a:rPr lang="ru-RU" sz="3300" dirty="0" err="1"/>
              <a:t>обстежують</a:t>
            </a:r>
            <a:r>
              <a:rPr lang="ru-RU" sz="3300" dirty="0"/>
              <a:t> хворого. При </a:t>
            </a:r>
            <a:r>
              <a:rPr lang="ru-RU" sz="3300" dirty="0" err="1"/>
              <a:t>цьому</a:t>
            </a:r>
            <a:r>
              <a:rPr lang="ru-RU" sz="3300" dirty="0"/>
              <a:t> </a:t>
            </a:r>
            <a:r>
              <a:rPr lang="ru-RU" sz="3300" dirty="0" err="1"/>
              <a:t>використовують</a:t>
            </a:r>
            <a:r>
              <a:rPr lang="ru-RU" sz="3300" dirty="0"/>
              <a:t> </a:t>
            </a:r>
            <a:r>
              <a:rPr lang="ru-RU" sz="3300" dirty="0" err="1"/>
              <a:t>антропометричні</a:t>
            </a:r>
            <a:r>
              <a:rPr lang="ru-RU" sz="3300" dirty="0"/>
              <a:t> </a:t>
            </a:r>
            <a:r>
              <a:rPr lang="ru-RU" sz="3300" dirty="0" err="1"/>
              <a:t>виміри</a:t>
            </a:r>
            <a:r>
              <a:rPr lang="ru-RU" sz="3300" dirty="0"/>
              <a:t>, </a:t>
            </a:r>
            <a:r>
              <a:rPr lang="ru-RU" sz="3300" dirty="0" err="1"/>
              <a:t>проводять</a:t>
            </a:r>
            <a:r>
              <a:rPr lang="ru-RU" sz="3300" dirty="0"/>
              <a:t> </a:t>
            </a:r>
            <a:r>
              <a:rPr lang="ru-RU" sz="3300" dirty="0" err="1"/>
              <a:t>функціональні</a:t>
            </a:r>
            <a:r>
              <a:rPr lang="ru-RU" sz="3300" dirty="0"/>
              <a:t> </a:t>
            </a:r>
            <a:r>
              <a:rPr lang="ru-RU" sz="3300" dirty="0" err="1"/>
              <a:t>проби</a:t>
            </a:r>
            <a:r>
              <a:rPr lang="ru-RU" sz="3300" dirty="0"/>
              <a:t>, </a:t>
            </a:r>
            <a:r>
              <a:rPr lang="ru-RU" sz="3300" dirty="0" err="1"/>
              <a:t>спеціальні</a:t>
            </a:r>
            <a:r>
              <a:rPr lang="ru-RU" sz="3300" dirty="0"/>
              <a:t> </a:t>
            </a:r>
            <a:r>
              <a:rPr lang="ru-RU" sz="3300" dirty="0" err="1"/>
              <a:t>методи</a:t>
            </a:r>
            <a:r>
              <a:rPr lang="ru-RU" sz="3300" dirty="0"/>
              <a:t> </a:t>
            </a:r>
            <a:r>
              <a:rPr lang="ru-RU" sz="3300" dirty="0" err="1"/>
              <a:t>дослідження</a:t>
            </a:r>
            <a:r>
              <a:rPr lang="ru-RU" sz="3300" dirty="0"/>
              <a:t>, </a:t>
            </a:r>
            <a:r>
              <a:rPr lang="ru-RU" sz="3300" dirty="0" err="1"/>
              <a:t>які</a:t>
            </a:r>
            <a:r>
              <a:rPr lang="ru-RU" sz="3300" dirty="0"/>
              <a:t> б </a:t>
            </a:r>
            <a:r>
              <a:rPr lang="ru-RU" sz="3300" dirty="0" err="1"/>
              <a:t>підтверджували</a:t>
            </a:r>
            <a:r>
              <a:rPr lang="ru-RU" sz="3300" dirty="0"/>
              <a:t> стан того </a:t>
            </a:r>
            <a:r>
              <a:rPr lang="ru-RU" sz="3300" dirty="0" err="1"/>
              <a:t>чи</a:t>
            </a:r>
            <a:r>
              <a:rPr lang="ru-RU" sz="3300" dirty="0"/>
              <a:t> </a:t>
            </a:r>
            <a:r>
              <a:rPr lang="ru-RU" sz="3300" dirty="0" err="1"/>
              <a:t>іншого</a:t>
            </a:r>
            <a:r>
              <a:rPr lang="ru-RU" sz="3300" dirty="0"/>
              <a:t> органу </a:t>
            </a:r>
            <a:r>
              <a:rPr lang="ru-RU" sz="3300" dirty="0" err="1"/>
              <a:t>або</a:t>
            </a:r>
            <a:r>
              <a:rPr lang="ru-RU" sz="3300" dirty="0"/>
              <a:t> </a:t>
            </a:r>
            <a:r>
              <a:rPr lang="ru-RU" sz="3300" dirty="0" err="1"/>
              <a:t>системи</a:t>
            </a:r>
            <a:r>
              <a:rPr lang="ru-RU" sz="33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2342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164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Лекція № 3  Оцінка ефективності застосування ЛФК </vt:lpstr>
      <vt:lpstr>План: 1. Особливості складання комплексів ЛФК.  2. Періоди застосування ЛФК 3. Рухові режими ЛФК.  4. Оцінка ефективності. </vt:lpstr>
      <vt:lpstr>1. Особливості складання комплексів ЛФК  </vt:lpstr>
      <vt:lpstr>1. Особливості складання комплексів ЛФК</vt:lpstr>
      <vt:lpstr>1. Особливості складання комплексів ЛФК</vt:lpstr>
      <vt:lpstr>2. Періоди застосування ЛФК</vt:lpstr>
      <vt:lpstr>3. Рухові режими ЛФК</vt:lpstr>
      <vt:lpstr>3. Рухові режими ЛФК</vt:lpstr>
      <vt:lpstr>4. Оцінка ефективності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 3  Оцінка ефективності застосування ЛФК </dc:title>
  <dc:creator>Пользователь</dc:creator>
  <cp:lastModifiedBy>Пользователь</cp:lastModifiedBy>
  <cp:revision>4</cp:revision>
  <dcterms:created xsi:type="dcterms:W3CDTF">2024-01-27T23:52:49Z</dcterms:created>
  <dcterms:modified xsi:type="dcterms:W3CDTF">2024-02-10T23:02:48Z</dcterms:modified>
</cp:coreProperties>
</file>