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650"/>
    <a:srgbClr val="FFFF66"/>
    <a:srgbClr val="A50021"/>
    <a:srgbClr val="E9E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6D29D-17A5-40D5-8FC6-B8A9BE2A8A67}" type="doc">
      <dgm:prSet loTypeId="urn:microsoft.com/office/officeart/2005/8/layout/arrow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F79E8BA-9EA5-4F5D-A432-5590BA165380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900" b="1" dirty="0" smtClean="0">
              <a:solidFill>
                <a:schemeClr val="tx2">
                  <a:lumMod val="10000"/>
                </a:schemeClr>
              </a:solidFill>
            </a:rPr>
            <a:t>В. ВИННИЧЕНКО ТА В. ЧЕХІВСЬКИЙ ПРАГНУЛИ СОЮЗУ З МОСКВОЮ</a:t>
          </a:r>
          <a:endParaRPr lang="ru-RU" sz="900" b="1" dirty="0">
            <a:solidFill>
              <a:schemeClr val="tx2">
                <a:lumMod val="10000"/>
              </a:schemeClr>
            </a:solidFill>
          </a:endParaRPr>
        </a:p>
      </dgm:t>
    </dgm:pt>
    <dgm:pt modelId="{DEE2ECEE-6572-4230-A3B5-3BBDFE8DA858}" type="parTrans" cxnId="{CD593FAC-3AC8-40AA-9040-22CE5E512B1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FEC20BA-C82C-4D7B-B3D2-EF07874B6639}" type="sibTrans" cxnId="{CD593FAC-3AC8-40AA-9040-22CE5E512B1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FF770BA-187B-408E-972A-63BD3EE1F082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000" b="1" dirty="0" smtClean="0">
              <a:solidFill>
                <a:schemeClr val="tx2">
                  <a:lumMod val="10000"/>
                </a:schemeClr>
              </a:solidFill>
            </a:rPr>
            <a:t>С. ПЕТЛЮРА ПРАГНУВ СОЮЗУ З АНТАНТОЮ</a:t>
          </a:r>
          <a:endParaRPr lang="ru-RU" sz="1000" b="1" dirty="0">
            <a:solidFill>
              <a:schemeClr val="tx2">
                <a:lumMod val="10000"/>
              </a:schemeClr>
            </a:solidFill>
          </a:endParaRPr>
        </a:p>
      </dgm:t>
    </dgm:pt>
    <dgm:pt modelId="{B7B22430-AB0C-4FEB-9E99-3605795F5B63}" type="parTrans" cxnId="{BB2A0F62-1911-432A-9F72-EF73883112B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F5FE5F2-67F2-4473-8C01-4BBA22661DFD}" type="sibTrans" cxnId="{BB2A0F62-1911-432A-9F72-EF73883112B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CDDEE5E-3231-4B31-85FC-E4435C7E9179}" type="pres">
      <dgm:prSet presAssocID="{0496D29D-17A5-40D5-8FC6-B8A9BE2A8A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6652C-97A7-4836-A341-AD4A3A30B886}" type="pres">
      <dgm:prSet presAssocID="{EF79E8BA-9EA5-4F5D-A432-5590BA165380}" presName="arrow" presStyleLbl="node1" presStyleIdx="0" presStyleCnt="2" custScaleY="100035" custRadScaleRad="55051" custRadScaleInc="-9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9853-4313-421C-9E16-487599975CFB}" type="pres">
      <dgm:prSet presAssocID="{EFF770BA-187B-408E-972A-63BD3EE1F082}" presName="arrow" presStyleLbl="node1" presStyleIdx="1" presStyleCnt="2" custAng="0" custScaleY="100206" custRadScaleRad="65163" custRadScaleInc="98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93FAC-3AC8-40AA-9040-22CE5E512B1D}" srcId="{0496D29D-17A5-40D5-8FC6-B8A9BE2A8A67}" destId="{EF79E8BA-9EA5-4F5D-A432-5590BA165380}" srcOrd="0" destOrd="0" parTransId="{DEE2ECEE-6572-4230-A3B5-3BBDFE8DA858}" sibTransId="{0FEC20BA-C82C-4D7B-B3D2-EF07874B6639}"/>
    <dgm:cxn modelId="{BB2A0F62-1911-432A-9F72-EF73883112B3}" srcId="{0496D29D-17A5-40D5-8FC6-B8A9BE2A8A67}" destId="{EFF770BA-187B-408E-972A-63BD3EE1F082}" srcOrd="1" destOrd="0" parTransId="{B7B22430-AB0C-4FEB-9E99-3605795F5B63}" sibTransId="{9F5FE5F2-67F2-4473-8C01-4BBA22661DFD}"/>
    <dgm:cxn modelId="{F8E3354C-75E9-41D8-9747-7B4B39E3C43A}" type="presOf" srcId="{EFF770BA-187B-408E-972A-63BD3EE1F082}" destId="{5E969853-4313-421C-9E16-487599975CFB}" srcOrd="0" destOrd="0" presId="urn:microsoft.com/office/officeart/2005/8/layout/arrow5"/>
    <dgm:cxn modelId="{7711B1F8-F139-4C24-9C98-E8949A573DF8}" type="presOf" srcId="{0496D29D-17A5-40D5-8FC6-B8A9BE2A8A67}" destId="{0CDDEE5E-3231-4B31-85FC-E4435C7E9179}" srcOrd="0" destOrd="0" presId="urn:microsoft.com/office/officeart/2005/8/layout/arrow5"/>
    <dgm:cxn modelId="{2BA6119C-2F42-4BA2-B776-D94629D9D7CF}" type="presOf" srcId="{EF79E8BA-9EA5-4F5D-A432-5590BA165380}" destId="{1CF6652C-97A7-4836-A341-AD4A3A30B886}" srcOrd="0" destOrd="0" presId="urn:microsoft.com/office/officeart/2005/8/layout/arrow5"/>
    <dgm:cxn modelId="{BB55727D-DDD7-47BF-B469-5DF70A575EC4}" type="presParOf" srcId="{0CDDEE5E-3231-4B31-85FC-E4435C7E9179}" destId="{1CF6652C-97A7-4836-A341-AD4A3A30B886}" srcOrd="0" destOrd="0" presId="urn:microsoft.com/office/officeart/2005/8/layout/arrow5"/>
    <dgm:cxn modelId="{56B6DF2C-CEFC-40FC-BCAD-5E07444F946B}" type="presParOf" srcId="{0CDDEE5E-3231-4B31-85FC-E4435C7E9179}" destId="{5E969853-4313-421C-9E16-487599975CFB}" srcOrd="1" destOrd="0" presId="urn:microsoft.com/office/officeart/2005/8/layout/arrow5"/>
  </dgm:cxnLst>
  <dgm:bg/>
  <dgm:whole>
    <a:ln>
      <a:solidFill>
        <a:schemeClr val="accent3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F24F5-1D85-48DF-8D3F-1AD9CEC9FFA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1FBDA-B20C-429C-AD8D-B43138C78AF4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ПРИЧИНИ</a:t>
          </a:r>
          <a:endParaRPr lang="ru-RU" b="1" dirty="0">
            <a:solidFill>
              <a:srgbClr val="C00000"/>
            </a:solidFill>
          </a:endParaRPr>
        </a:p>
      </dgm:t>
    </dgm:pt>
    <dgm:pt modelId="{7D8F31C5-F15C-46D5-A7B3-BE079591A050}" type="parTrans" cxnId="{A5EA9F07-5CF4-406C-A2BB-D5196CFC2939}">
      <dgm:prSet/>
      <dgm:spPr/>
      <dgm:t>
        <a:bodyPr/>
        <a:lstStyle/>
        <a:p>
          <a:endParaRPr lang="ru-RU"/>
        </a:p>
      </dgm:t>
    </dgm:pt>
    <dgm:pt modelId="{388D0216-1623-4DBF-9A81-DCA41C15020F}" type="sibTrans" cxnId="{A5EA9F07-5CF4-406C-A2BB-D5196CFC2939}">
      <dgm:prSet/>
      <dgm:spPr/>
      <dgm:t>
        <a:bodyPr/>
        <a:lstStyle/>
        <a:p>
          <a:endParaRPr lang="ru-RU"/>
        </a:p>
      </dgm:t>
    </dgm:pt>
    <dgm:pt modelId="{A07C7EE5-1548-4092-8619-9B88E754B7A9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АНУЛЮВАННЯ БРЕСТСЬКОГО МИРНОГО ДОГОВОРУ</a:t>
          </a:r>
          <a:endParaRPr lang="ru-RU" b="1" dirty="0">
            <a:solidFill>
              <a:srgbClr val="C00000"/>
            </a:solidFill>
          </a:endParaRPr>
        </a:p>
      </dgm:t>
    </dgm:pt>
    <dgm:pt modelId="{D1C38C90-D2B8-4818-8985-490CA62A8820}" type="parTrans" cxnId="{9E8A2C95-1470-4600-9E8B-90DF24A4F81B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8CFEAA-CAE2-4E5F-9444-FF0A96CDC996}" type="sibTrans" cxnId="{9E8A2C95-1470-4600-9E8B-90DF24A4F81B}">
      <dgm:prSet/>
      <dgm:spPr/>
      <dgm:t>
        <a:bodyPr/>
        <a:lstStyle/>
        <a:p>
          <a:endParaRPr lang="ru-RU"/>
        </a:p>
      </dgm:t>
    </dgm:pt>
    <dgm:pt modelId="{08F3E690-88CA-439F-A5AD-7F2BEFB19559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НЕБАЖАННЯ РАДЯНСЬКОЇ РОСІЇ ВТРАТИТИ СТРАТЕГІЧНО ТА ЕКОНОМІЧНО ВАЖЛИВУ ДЛЯ НЕЇ ТЕРИТОРІЮ</a:t>
          </a:r>
          <a:endParaRPr lang="ru-RU" b="1" dirty="0">
            <a:solidFill>
              <a:srgbClr val="C00000"/>
            </a:solidFill>
          </a:endParaRPr>
        </a:p>
      </dgm:t>
    </dgm:pt>
    <dgm:pt modelId="{F9DFE087-AE0A-429B-A5D1-B7AD943AD8DB}" type="parTrans" cxnId="{2E58851A-B84B-4F40-A86C-705EA5D79EFF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576D883-46B6-4062-AE2B-3F5098CF666A}" type="sibTrans" cxnId="{2E58851A-B84B-4F40-A86C-705EA5D79EFF}">
      <dgm:prSet/>
      <dgm:spPr/>
      <dgm:t>
        <a:bodyPr/>
        <a:lstStyle/>
        <a:p>
          <a:endParaRPr lang="ru-RU"/>
        </a:p>
      </dgm:t>
    </dgm:pt>
    <dgm:pt modelId="{50269067-74EC-4892-B655-7F767EFB8FAE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ПОЛІТИКА БІЛЬШОВИЦЬКОГО УРЯДУ, НАПРАВЛЕНА НА ЕКСПОРТ РЕВОЛЮЦІЇ </a:t>
          </a:r>
          <a:endParaRPr lang="ru-RU" b="1" dirty="0">
            <a:solidFill>
              <a:srgbClr val="C00000"/>
            </a:solidFill>
          </a:endParaRPr>
        </a:p>
      </dgm:t>
    </dgm:pt>
    <dgm:pt modelId="{41D66090-8FE8-4DB1-B963-5B510AD96D4E}" type="parTrans" cxnId="{B0A4696B-BA5C-4F2D-984D-9ADECEA05BD5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8A7D161-96BC-4290-8E96-44B9B4B1A0A4}" type="sibTrans" cxnId="{B0A4696B-BA5C-4F2D-984D-9ADECEA05BD5}">
      <dgm:prSet/>
      <dgm:spPr/>
      <dgm:t>
        <a:bodyPr/>
        <a:lstStyle/>
        <a:p>
          <a:endParaRPr lang="ru-RU"/>
        </a:p>
      </dgm:t>
    </dgm:pt>
    <dgm:pt modelId="{74A521DD-016D-445F-B7F9-027A441A1F8B}" type="pres">
      <dgm:prSet presAssocID="{E3CF24F5-1D85-48DF-8D3F-1AD9CEC9FF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4B434-6892-45E7-971D-3C8FA5DA8EE1}" type="pres">
      <dgm:prSet presAssocID="{4E01FBDA-B20C-429C-AD8D-B43138C78AF4}" presName="centerShape" presStyleLbl="node0" presStyleIdx="0" presStyleCnt="1"/>
      <dgm:spPr/>
      <dgm:t>
        <a:bodyPr/>
        <a:lstStyle/>
        <a:p>
          <a:endParaRPr lang="ru-RU"/>
        </a:p>
      </dgm:t>
    </dgm:pt>
    <dgm:pt modelId="{5A416C6E-ED47-4FDC-B531-28446B04B3B7}" type="pres">
      <dgm:prSet presAssocID="{D1C38C90-D2B8-4818-8985-490CA62A8820}" presName="parTrans" presStyleLbl="bgSibTrans2D1" presStyleIdx="0" presStyleCnt="3" custScaleX="106334" custLinFactNeighborX="3890" custLinFactNeighborY="958"/>
      <dgm:spPr/>
      <dgm:t>
        <a:bodyPr/>
        <a:lstStyle/>
        <a:p>
          <a:endParaRPr lang="ru-RU"/>
        </a:p>
      </dgm:t>
    </dgm:pt>
    <dgm:pt modelId="{53B58B72-5F11-47AB-90AB-23A7980998CD}" type="pres">
      <dgm:prSet presAssocID="{A07C7EE5-1548-4092-8619-9B88E754B7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CB5E-0F73-4CE5-A64E-D7ED05FADB91}" type="pres">
      <dgm:prSet presAssocID="{F9DFE087-AE0A-429B-A5D1-B7AD943AD8DB}" presName="parTrans" presStyleLbl="bgSibTrans2D1" presStyleIdx="1" presStyleCnt="3" custScaleX="110923"/>
      <dgm:spPr/>
      <dgm:t>
        <a:bodyPr/>
        <a:lstStyle/>
        <a:p>
          <a:endParaRPr lang="ru-RU"/>
        </a:p>
      </dgm:t>
    </dgm:pt>
    <dgm:pt modelId="{247DD966-86B5-4A3F-92B3-DCCFFC0B45EB}" type="pres">
      <dgm:prSet presAssocID="{08F3E690-88CA-439F-A5AD-7F2BEFB195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5CEC6-154D-4755-B96F-C064F0F6B02E}" type="pres">
      <dgm:prSet presAssocID="{41D66090-8FE8-4DB1-B963-5B510AD96D4E}" presName="parTrans" presStyleLbl="bgSibTrans2D1" presStyleIdx="2" presStyleCnt="3" custScaleX="118638"/>
      <dgm:spPr/>
      <dgm:t>
        <a:bodyPr/>
        <a:lstStyle/>
        <a:p>
          <a:endParaRPr lang="ru-RU"/>
        </a:p>
      </dgm:t>
    </dgm:pt>
    <dgm:pt modelId="{12D34742-528D-411C-8EE3-3D9E5B794198}" type="pres">
      <dgm:prSet presAssocID="{50269067-74EC-4892-B655-7F767EFB8F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BABB2-9AC0-4C52-A547-518F098BC8B0}" type="presOf" srcId="{4E01FBDA-B20C-429C-AD8D-B43138C78AF4}" destId="{9164B434-6892-45E7-971D-3C8FA5DA8EE1}" srcOrd="0" destOrd="0" presId="urn:microsoft.com/office/officeart/2005/8/layout/radial4"/>
    <dgm:cxn modelId="{2E58851A-B84B-4F40-A86C-705EA5D79EFF}" srcId="{4E01FBDA-B20C-429C-AD8D-B43138C78AF4}" destId="{08F3E690-88CA-439F-A5AD-7F2BEFB19559}" srcOrd="1" destOrd="0" parTransId="{F9DFE087-AE0A-429B-A5D1-B7AD943AD8DB}" sibTransId="{1576D883-46B6-4062-AE2B-3F5098CF666A}"/>
    <dgm:cxn modelId="{B0A4696B-BA5C-4F2D-984D-9ADECEA05BD5}" srcId="{4E01FBDA-B20C-429C-AD8D-B43138C78AF4}" destId="{50269067-74EC-4892-B655-7F767EFB8FAE}" srcOrd="2" destOrd="0" parTransId="{41D66090-8FE8-4DB1-B963-5B510AD96D4E}" sibTransId="{C8A7D161-96BC-4290-8E96-44B9B4B1A0A4}"/>
    <dgm:cxn modelId="{7C7F5E78-23CE-477A-998D-1184667F06AF}" type="presOf" srcId="{F9DFE087-AE0A-429B-A5D1-B7AD943AD8DB}" destId="{B4C7CB5E-0F73-4CE5-A64E-D7ED05FADB91}" srcOrd="0" destOrd="0" presId="urn:microsoft.com/office/officeart/2005/8/layout/radial4"/>
    <dgm:cxn modelId="{1D719E41-AFEE-4CFF-A397-1E684F566471}" type="presOf" srcId="{A07C7EE5-1548-4092-8619-9B88E754B7A9}" destId="{53B58B72-5F11-47AB-90AB-23A7980998CD}" srcOrd="0" destOrd="0" presId="urn:microsoft.com/office/officeart/2005/8/layout/radial4"/>
    <dgm:cxn modelId="{F24D2F79-B45C-40A6-8955-8203958FCB6F}" type="presOf" srcId="{E3CF24F5-1D85-48DF-8D3F-1AD9CEC9FFA7}" destId="{74A521DD-016D-445F-B7F9-027A441A1F8B}" srcOrd="0" destOrd="0" presId="urn:microsoft.com/office/officeart/2005/8/layout/radial4"/>
    <dgm:cxn modelId="{A5EA9F07-5CF4-406C-A2BB-D5196CFC2939}" srcId="{E3CF24F5-1D85-48DF-8D3F-1AD9CEC9FFA7}" destId="{4E01FBDA-B20C-429C-AD8D-B43138C78AF4}" srcOrd="0" destOrd="0" parTransId="{7D8F31C5-F15C-46D5-A7B3-BE079591A050}" sibTransId="{388D0216-1623-4DBF-9A81-DCA41C15020F}"/>
    <dgm:cxn modelId="{9E8A2C95-1470-4600-9E8B-90DF24A4F81B}" srcId="{4E01FBDA-B20C-429C-AD8D-B43138C78AF4}" destId="{A07C7EE5-1548-4092-8619-9B88E754B7A9}" srcOrd="0" destOrd="0" parTransId="{D1C38C90-D2B8-4818-8985-490CA62A8820}" sibTransId="{5F8CFEAA-CAE2-4E5F-9444-FF0A96CDC996}"/>
    <dgm:cxn modelId="{6B40B1DA-3101-4C1B-A9E9-845C54F5FDD8}" type="presOf" srcId="{41D66090-8FE8-4DB1-B963-5B510AD96D4E}" destId="{8395CEC6-154D-4755-B96F-C064F0F6B02E}" srcOrd="0" destOrd="0" presId="urn:microsoft.com/office/officeart/2005/8/layout/radial4"/>
    <dgm:cxn modelId="{282C6F93-6915-430B-BC44-E63C5CE7CBC2}" type="presOf" srcId="{50269067-74EC-4892-B655-7F767EFB8FAE}" destId="{12D34742-528D-411C-8EE3-3D9E5B794198}" srcOrd="0" destOrd="0" presId="urn:microsoft.com/office/officeart/2005/8/layout/radial4"/>
    <dgm:cxn modelId="{9F37D60F-EFD4-4A16-A635-C2A556D010E3}" type="presOf" srcId="{D1C38C90-D2B8-4818-8985-490CA62A8820}" destId="{5A416C6E-ED47-4FDC-B531-28446B04B3B7}" srcOrd="0" destOrd="0" presId="urn:microsoft.com/office/officeart/2005/8/layout/radial4"/>
    <dgm:cxn modelId="{CB9FFCF4-CB40-4AAD-B338-924FE762A1D9}" type="presOf" srcId="{08F3E690-88CA-439F-A5AD-7F2BEFB19559}" destId="{247DD966-86B5-4A3F-92B3-DCCFFC0B45EB}" srcOrd="0" destOrd="0" presId="urn:microsoft.com/office/officeart/2005/8/layout/radial4"/>
    <dgm:cxn modelId="{7175470B-BEF2-4024-9454-10493CF20CE9}" type="presParOf" srcId="{74A521DD-016D-445F-B7F9-027A441A1F8B}" destId="{9164B434-6892-45E7-971D-3C8FA5DA8EE1}" srcOrd="0" destOrd="0" presId="urn:microsoft.com/office/officeart/2005/8/layout/radial4"/>
    <dgm:cxn modelId="{7C7B856C-D555-47E1-8BC1-029C5934C9EA}" type="presParOf" srcId="{74A521DD-016D-445F-B7F9-027A441A1F8B}" destId="{5A416C6E-ED47-4FDC-B531-28446B04B3B7}" srcOrd="1" destOrd="0" presId="urn:microsoft.com/office/officeart/2005/8/layout/radial4"/>
    <dgm:cxn modelId="{EA842A7D-685F-4DB2-9079-562B2242E363}" type="presParOf" srcId="{74A521DD-016D-445F-B7F9-027A441A1F8B}" destId="{53B58B72-5F11-47AB-90AB-23A7980998CD}" srcOrd="2" destOrd="0" presId="urn:microsoft.com/office/officeart/2005/8/layout/radial4"/>
    <dgm:cxn modelId="{1F1F9C91-8F12-4999-BEA1-E132B9321232}" type="presParOf" srcId="{74A521DD-016D-445F-B7F9-027A441A1F8B}" destId="{B4C7CB5E-0F73-4CE5-A64E-D7ED05FADB91}" srcOrd="3" destOrd="0" presId="urn:microsoft.com/office/officeart/2005/8/layout/radial4"/>
    <dgm:cxn modelId="{931C9CD6-808F-4BE3-909D-FDF422C72805}" type="presParOf" srcId="{74A521DD-016D-445F-B7F9-027A441A1F8B}" destId="{247DD966-86B5-4A3F-92B3-DCCFFC0B45EB}" srcOrd="4" destOrd="0" presId="urn:microsoft.com/office/officeart/2005/8/layout/radial4"/>
    <dgm:cxn modelId="{EF8F1DD7-CFE4-4101-8062-3B50D6836EAD}" type="presParOf" srcId="{74A521DD-016D-445F-B7F9-027A441A1F8B}" destId="{8395CEC6-154D-4755-B96F-C064F0F6B02E}" srcOrd="5" destOrd="0" presId="urn:microsoft.com/office/officeart/2005/8/layout/radial4"/>
    <dgm:cxn modelId="{520D79A4-6A78-45FF-9EF5-AF9FA357E2B2}" type="presParOf" srcId="{74A521DD-016D-445F-B7F9-027A441A1F8B}" destId="{12D34742-528D-411C-8EE3-3D9E5B7941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EC57F-6A76-428A-AB39-E75DF7B190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C2B05-1550-4EAB-B9EA-57B8E9D1ADAD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НЕСПРОМОЖНІСТЬ ДИРЕКТОРІЇ СТВОРИТИ ЖИТТЄЗДАТНИЙ ПОЛІТИЧНИЙ РЕЖИМ: ДЕРЖАВНИЙ АПАРАТ, АРМІЮ, ОРГАНИ ОХОРОНИ ГРОМАДСЬКОГО ПОРЯДКУ</a:t>
          </a:r>
          <a:endParaRPr lang="ru-RU" b="1" dirty="0">
            <a:solidFill>
              <a:srgbClr val="C00000"/>
            </a:solidFill>
          </a:endParaRPr>
        </a:p>
      </dgm:t>
    </dgm:pt>
    <dgm:pt modelId="{F54E3ABE-C0D7-4978-9225-81F8C6C344D1}" type="parTrans" cxnId="{3D9E6455-75FE-408D-AD9F-47031C4683D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52766F0-4861-4D2B-923B-98C329DA88A1}" type="sibTrans" cxnId="{3D9E6455-75FE-408D-AD9F-47031C4683D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D033E91-5861-4054-A8FE-A4AD4085511B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ВТРАТА ДИРЕКТОРІЄЮ ПІДТРИМКИ БІЛЬШОЇ ЧАСТИНИ НАСЕЛЕННЯ ЧЕРЕЗ НЕПОСЛІДОВНУ ВНУТРІШНЮ І ЗОВНІШНЮ ПОЛІТИКУ</a:t>
          </a:r>
          <a:endParaRPr lang="ru-RU" b="1" dirty="0">
            <a:solidFill>
              <a:srgbClr val="C00000"/>
            </a:solidFill>
          </a:endParaRPr>
        </a:p>
      </dgm:t>
    </dgm:pt>
    <dgm:pt modelId="{B22D42CD-2DD2-4DCA-A6D0-3B6488D9DBC6}" type="parTrans" cxnId="{F8744376-F828-4E5C-B2DA-2DD89FC62707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B2AC28EC-A38C-4E52-93A2-6BAA4346AB9E}" type="sibTrans" cxnId="{F8744376-F828-4E5C-B2DA-2DD89FC62707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D047FE0-399D-4059-8A0A-D3DE201E7098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НЕСПРИЯТЛИВІ ЗОВНІШНІ ОБСТАВИНИ</a:t>
          </a:r>
          <a:endParaRPr lang="ru-RU" b="1" dirty="0">
            <a:solidFill>
              <a:srgbClr val="C00000"/>
            </a:solidFill>
          </a:endParaRPr>
        </a:p>
      </dgm:t>
    </dgm:pt>
    <dgm:pt modelId="{3C4ADD45-7CF3-4C4F-A0A0-FC870B50C645}" type="parTrans" cxnId="{0DCBB7E5-4189-4E87-BA71-44EC0274C79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EA77F21-21FF-4EE2-9D22-87E8BDCF4696}" type="sibTrans" cxnId="{0DCBB7E5-4189-4E87-BA71-44EC0274C79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310657F-10AE-4A1B-BDBA-EE50A211EEF4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ВІДСУТНІСТЬ ЄДНОСТІ МІЖ ЧЛЕНАМИ ДИРЕКТОРІЇ</a:t>
          </a:r>
          <a:endParaRPr lang="ru-RU" b="1" dirty="0">
            <a:solidFill>
              <a:srgbClr val="C00000"/>
            </a:solidFill>
          </a:endParaRPr>
        </a:p>
      </dgm:t>
    </dgm:pt>
    <dgm:pt modelId="{DDA46593-5BF2-4300-80C4-5DF4CD3F8402}" type="parTrans" cxnId="{B08AF2E4-948C-4511-BA52-C2401AE1E1D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1748A40-06F1-491F-9EC2-A03D66D0791D}" type="sibTrans" cxnId="{B08AF2E4-948C-4511-BA52-C2401AE1E1D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377EB23-941F-4CA3-808C-AF5E0CA7DF5B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НЕДОСТАТНЄ УСВІДОМЛЕННЯ УКРАЇНСЬКИМ НАСЕЛЕННЯМ ЗАГАЛЬНОНАЦІОНАЛЬНИХ ІНТЕРЕСІВ</a:t>
          </a:r>
          <a:endParaRPr lang="ru-RU" b="1" dirty="0">
            <a:solidFill>
              <a:srgbClr val="C00000"/>
            </a:solidFill>
          </a:endParaRPr>
        </a:p>
      </dgm:t>
    </dgm:pt>
    <dgm:pt modelId="{3A7A05F6-B4B0-4EA2-B5F9-4EBFEFC66520}" type="parTrans" cxnId="{C4ED153E-C842-4451-AC8C-1A2500D587A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999296C-B6F4-486B-A2A4-445CEF8E9CC9}" type="sibTrans" cxnId="{C4ED153E-C842-4451-AC8C-1A2500D587A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994C67D-EE65-4F85-9081-CDD778BE9FE1}" type="pres">
      <dgm:prSet presAssocID="{1E6EC57F-6A76-428A-AB39-E75DF7B190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6A14F-217C-487D-B29B-7B6AB2405A6C}" type="pres">
      <dgm:prSet presAssocID="{05CC2B05-1550-4EAB-B9EA-57B8E9D1ADAD}" presName="node" presStyleLbl="node1" presStyleIdx="0" presStyleCnt="5" custLinFactNeighborX="-43205" custLinFactNeighborY="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4440D-711D-4684-BD70-C59F964942ED}" type="pres">
      <dgm:prSet presAssocID="{D52766F0-4861-4D2B-923B-98C329DA88A1}" presName="sibTrans" presStyleCnt="0"/>
      <dgm:spPr/>
    </dgm:pt>
    <dgm:pt modelId="{0CC229E2-CF30-4162-9AC9-44EB61EEA09D}" type="pres">
      <dgm:prSet presAssocID="{ED033E91-5861-4054-A8FE-A4AD4085511B}" presName="node" presStyleLbl="node1" presStyleIdx="1" presStyleCnt="5" custLinFactNeighborX="-49546" custLinFactNeighborY="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ABB8D-86B9-4F94-A459-891D95257D16}" type="pres">
      <dgm:prSet presAssocID="{B2AC28EC-A38C-4E52-93A2-6BAA4346AB9E}" presName="sibTrans" presStyleCnt="0"/>
      <dgm:spPr/>
    </dgm:pt>
    <dgm:pt modelId="{260DCDC7-2C48-4CB9-846C-FF951698ED23}" type="pres">
      <dgm:prSet presAssocID="{8D047FE0-399D-4059-8A0A-D3DE201E7098}" presName="node" presStyleLbl="node1" presStyleIdx="2" presStyleCnt="5" custScaleX="89511" custScaleY="99697" custLinFactNeighborX="59436" custLinFactNeighborY="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4437-5EA4-4F24-906F-141E1C8508C8}" type="pres">
      <dgm:prSet presAssocID="{2EA77F21-21FF-4EE2-9D22-87E8BDCF4696}" presName="sibTrans" presStyleCnt="0"/>
      <dgm:spPr/>
    </dgm:pt>
    <dgm:pt modelId="{6143E70A-70D5-468D-8C0C-90B2E746E59F}" type="pres">
      <dgm:prSet presAssocID="{F310657F-10AE-4A1B-BDBA-EE50A211EEF4}" presName="node" presStyleLbl="node1" presStyleIdx="3" presStyleCnt="5" custScaleX="92340" custScaleY="98255" custLinFactNeighborX="62856" custLinFactNeighborY="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0E183-3512-4FD2-A1F0-5485E7579361}" type="pres">
      <dgm:prSet presAssocID="{71748A40-06F1-491F-9EC2-A03D66D0791D}" presName="sibTrans" presStyleCnt="0"/>
      <dgm:spPr/>
    </dgm:pt>
    <dgm:pt modelId="{A87EE5B7-D7BB-4C7F-92C4-B25D502AA7E8}" type="pres">
      <dgm:prSet presAssocID="{4377EB23-941F-4CA3-808C-AF5E0CA7DF5B}" presName="node" presStyleLbl="node1" presStyleIdx="4" presStyleCnt="5" custLinFactY="-9966" custLinFactNeighborX="18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D153E-C842-4451-AC8C-1A2500D587A2}" srcId="{1E6EC57F-6A76-428A-AB39-E75DF7B1909D}" destId="{4377EB23-941F-4CA3-808C-AF5E0CA7DF5B}" srcOrd="4" destOrd="0" parTransId="{3A7A05F6-B4B0-4EA2-B5F9-4EBFEFC66520}" sibTransId="{F999296C-B6F4-486B-A2A4-445CEF8E9CC9}"/>
    <dgm:cxn modelId="{9B00EDD5-F8AD-4539-A39F-0B87751D73C6}" type="presOf" srcId="{05CC2B05-1550-4EAB-B9EA-57B8E9D1ADAD}" destId="{9FF6A14F-217C-487D-B29B-7B6AB2405A6C}" srcOrd="0" destOrd="0" presId="urn:microsoft.com/office/officeart/2005/8/layout/default"/>
    <dgm:cxn modelId="{B08AF2E4-948C-4511-BA52-C2401AE1E1DB}" srcId="{1E6EC57F-6A76-428A-AB39-E75DF7B1909D}" destId="{F310657F-10AE-4A1B-BDBA-EE50A211EEF4}" srcOrd="3" destOrd="0" parTransId="{DDA46593-5BF2-4300-80C4-5DF4CD3F8402}" sibTransId="{71748A40-06F1-491F-9EC2-A03D66D0791D}"/>
    <dgm:cxn modelId="{0DCBB7E5-4189-4E87-BA71-44EC0274C79F}" srcId="{1E6EC57F-6A76-428A-AB39-E75DF7B1909D}" destId="{8D047FE0-399D-4059-8A0A-D3DE201E7098}" srcOrd="2" destOrd="0" parTransId="{3C4ADD45-7CF3-4C4F-A0A0-FC870B50C645}" sibTransId="{2EA77F21-21FF-4EE2-9D22-87E8BDCF4696}"/>
    <dgm:cxn modelId="{F8744376-F828-4E5C-B2DA-2DD89FC62707}" srcId="{1E6EC57F-6A76-428A-AB39-E75DF7B1909D}" destId="{ED033E91-5861-4054-A8FE-A4AD4085511B}" srcOrd="1" destOrd="0" parTransId="{B22D42CD-2DD2-4DCA-A6D0-3B6488D9DBC6}" sibTransId="{B2AC28EC-A38C-4E52-93A2-6BAA4346AB9E}"/>
    <dgm:cxn modelId="{867BDF0A-080E-4717-B585-B10EDD0209C9}" type="presOf" srcId="{F310657F-10AE-4A1B-BDBA-EE50A211EEF4}" destId="{6143E70A-70D5-468D-8C0C-90B2E746E59F}" srcOrd="0" destOrd="0" presId="urn:microsoft.com/office/officeart/2005/8/layout/default"/>
    <dgm:cxn modelId="{917398CB-B290-41DB-801E-5553B3859636}" type="presOf" srcId="{1E6EC57F-6A76-428A-AB39-E75DF7B1909D}" destId="{1994C67D-EE65-4F85-9081-CDD778BE9FE1}" srcOrd="0" destOrd="0" presId="urn:microsoft.com/office/officeart/2005/8/layout/default"/>
    <dgm:cxn modelId="{6A775556-0EF8-430A-BF60-D7E89F50FE1F}" type="presOf" srcId="{8D047FE0-399D-4059-8A0A-D3DE201E7098}" destId="{260DCDC7-2C48-4CB9-846C-FF951698ED23}" srcOrd="0" destOrd="0" presId="urn:microsoft.com/office/officeart/2005/8/layout/default"/>
    <dgm:cxn modelId="{EB9627DF-DD03-4A48-ABFA-60E7FBEEBFE8}" type="presOf" srcId="{4377EB23-941F-4CA3-808C-AF5E0CA7DF5B}" destId="{A87EE5B7-D7BB-4C7F-92C4-B25D502AA7E8}" srcOrd="0" destOrd="0" presId="urn:microsoft.com/office/officeart/2005/8/layout/default"/>
    <dgm:cxn modelId="{3D9E6455-75FE-408D-AD9F-47031C4683DF}" srcId="{1E6EC57F-6A76-428A-AB39-E75DF7B1909D}" destId="{05CC2B05-1550-4EAB-B9EA-57B8E9D1ADAD}" srcOrd="0" destOrd="0" parTransId="{F54E3ABE-C0D7-4978-9225-81F8C6C344D1}" sibTransId="{D52766F0-4861-4D2B-923B-98C329DA88A1}"/>
    <dgm:cxn modelId="{BDC67CC1-3CC9-4BC3-BFEC-8DA3D2BD5E20}" type="presOf" srcId="{ED033E91-5861-4054-A8FE-A4AD4085511B}" destId="{0CC229E2-CF30-4162-9AC9-44EB61EEA09D}" srcOrd="0" destOrd="0" presId="urn:microsoft.com/office/officeart/2005/8/layout/default"/>
    <dgm:cxn modelId="{DAEBDD44-6140-4F49-BCC8-D81B44E7BDAA}" type="presParOf" srcId="{1994C67D-EE65-4F85-9081-CDD778BE9FE1}" destId="{9FF6A14F-217C-487D-B29B-7B6AB2405A6C}" srcOrd="0" destOrd="0" presId="urn:microsoft.com/office/officeart/2005/8/layout/default"/>
    <dgm:cxn modelId="{81DD5259-50E7-4C0A-9493-4ABAE9B84EFC}" type="presParOf" srcId="{1994C67D-EE65-4F85-9081-CDD778BE9FE1}" destId="{C8F4440D-711D-4684-BD70-C59F964942ED}" srcOrd="1" destOrd="0" presId="urn:microsoft.com/office/officeart/2005/8/layout/default"/>
    <dgm:cxn modelId="{394A6920-660A-4768-B006-F08806B0DDEA}" type="presParOf" srcId="{1994C67D-EE65-4F85-9081-CDD778BE9FE1}" destId="{0CC229E2-CF30-4162-9AC9-44EB61EEA09D}" srcOrd="2" destOrd="0" presId="urn:microsoft.com/office/officeart/2005/8/layout/default"/>
    <dgm:cxn modelId="{4BB1E055-B7BE-4B9C-87DE-C4847BDBDDEE}" type="presParOf" srcId="{1994C67D-EE65-4F85-9081-CDD778BE9FE1}" destId="{13DABB8D-86B9-4F94-A459-891D95257D16}" srcOrd="3" destOrd="0" presId="urn:microsoft.com/office/officeart/2005/8/layout/default"/>
    <dgm:cxn modelId="{B8D1D7F4-AD53-4F46-A0AE-ADD4FD49368C}" type="presParOf" srcId="{1994C67D-EE65-4F85-9081-CDD778BE9FE1}" destId="{260DCDC7-2C48-4CB9-846C-FF951698ED23}" srcOrd="4" destOrd="0" presId="urn:microsoft.com/office/officeart/2005/8/layout/default"/>
    <dgm:cxn modelId="{A0D0BAEA-356C-4238-BC95-C37D8EFA67DF}" type="presParOf" srcId="{1994C67D-EE65-4F85-9081-CDD778BE9FE1}" destId="{1C884437-5EA4-4F24-906F-141E1C8508C8}" srcOrd="5" destOrd="0" presId="urn:microsoft.com/office/officeart/2005/8/layout/default"/>
    <dgm:cxn modelId="{321B3034-C75D-4E6D-816B-7A4FE74EF3ED}" type="presParOf" srcId="{1994C67D-EE65-4F85-9081-CDD778BE9FE1}" destId="{6143E70A-70D5-468D-8C0C-90B2E746E59F}" srcOrd="6" destOrd="0" presId="urn:microsoft.com/office/officeart/2005/8/layout/default"/>
    <dgm:cxn modelId="{067157BD-7516-48DB-9FF3-49FD6A0EA3C9}" type="presParOf" srcId="{1994C67D-EE65-4F85-9081-CDD778BE9FE1}" destId="{0F60E183-3512-4FD2-A1F0-5485E7579361}" srcOrd="7" destOrd="0" presId="urn:microsoft.com/office/officeart/2005/8/layout/default"/>
    <dgm:cxn modelId="{48E09892-1D02-448E-9F98-5C45FE26C84C}" type="presParOf" srcId="{1994C67D-EE65-4F85-9081-CDD778BE9FE1}" destId="{A87EE5B7-D7BB-4C7F-92C4-B25D502AA7E8}" srcOrd="8" destOrd="0" presId="urn:microsoft.com/office/officeart/2005/8/layout/default"/>
  </dgm:cxnLst>
  <dgm:bg/>
  <dgm:whole>
    <a:ln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6652C-97A7-4836-A341-AD4A3A30B886}">
      <dsp:nvSpPr>
        <dsp:cNvPr id="0" name=""/>
        <dsp:cNvSpPr/>
      </dsp:nvSpPr>
      <dsp:spPr>
        <a:xfrm rot="16200000">
          <a:off x="2686570" y="2609"/>
          <a:ext cx="1382494" cy="138297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2">
                  <a:lumMod val="10000"/>
                </a:schemeClr>
              </a:solidFill>
            </a:rPr>
            <a:t>В. ВИННИЧЕНКО ТА В. ЧЕХІВСЬКИЙ ПРАГНУЛИ СОЮЗУ З МОСКВОЮ</a:t>
          </a:r>
          <a:endParaRPr lang="ru-RU" sz="900" b="1" kern="1200" dirty="0">
            <a:solidFill>
              <a:schemeClr val="tx2">
                <a:lumMod val="10000"/>
              </a:schemeClr>
            </a:solidFill>
          </a:endParaRPr>
        </a:p>
      </dsp:txBody>
      <dsp:txXfrm rot="5400000">
        <a:off x="2686329" y="348473"/>
        <a:ext cx="1141042" cy="691247"/>
      </dsp:txXfrm>
    </dsp:sp>
    <dsp:sp modelId="{5E969853-4313-421C-9E16-487599975CFB}">
      <dsp:nvSpPr>
        <dsp:cNvPr id="0" name=""/>
        <dsp:cNvSpPr/>
      </dsp:nvSpPr>
      <dsp:spPr>
        <a:xfrm rot="5400000">
          <a:off x="604770" y="1427"/>
          <a:ext cx="1382494" cy="138534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-771735"/>
            <a:satOff val="0"/>
            <a:lumOff val="33875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2">
                  <a:lumMod val="10000"/>
                </a:schemeClr>
              </a:solidFill>
            </a:rPr>
            <a:t>С. ПЕТЛЮРА ПРАГНУВ СОЮЗУ З АНТАНТОЮ</a:t>
          </a:r>
          <a:endParaRPr lang="ru-RU" sz="1000" b="1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845283" y="348475"/>
        <a:ext cx="1143406" cy="691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B434-6892-45E7-971D-3C8FA5DA8EE1}">
      <dsp:nvSpPr>
        <dsp:cNvPr id="0" name=""/>
        <dsp:cNvSpPr/>
      </dsp:nvSpPr>
      <dsp:spPr>
        <a:xfrm>
          <a:off x="2736402" y="1817842"/>
          <a:ext cx="1523814" cy="152381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</a:rPr>
            <a:t>ПРИЧИНИ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959559" y="2040999"/>
        <a:ext cx="1077500" cy="1077500"/>
      </dsp:txXfrm>
    </dsp:sp>
    <dsp:sp modelId="{5A416C6E-ED47-4FDC-B531-28446B04B3B7}">
      <dsp:nvSpPr>
        <dsp:cNvPr id="0" name=""/>
        <dsp:cNvSpPr/>
      </dsp:nvSpPr>
      <dsp:spPr>
        <a:xfrm rot="12900000">
          <a:off x="1762597" y="1555131"/>
          <a:ext cx="1244185" cy="4342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8B72-5F11-47AB-90AB-23A7980998CD}">
      <dsp:nvSpPr>
        <dsp:cNvPr id="0" name=""/>
        <dsp:cNvSpPr/>
      </dsp:nvSpPr>
      <dsp:spPr>
        <a:xfrm>
          <a:off x="1136128" y="853501"/>
          <a:ext cx="1447623" cy="11580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C00000"/>
              </a:solidFill>
            </a:rPr>
            <a:t>АНУЛЮВАННЯ БРЕСТСЬКОГО МИРНОГО ДОГОВОРУ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170048" y="887421"/>
        <a:ext cx="1379783" cy="1090259"/>
      </dsp:txXfrm>
    </dsp:sp>
    <dsp:sp modelId="{B4C7CB5E-0F73-4CE5-A64E-D7ED05FADB91}">
      <dsp:nvSpPr>
        <dsp:cNvPr id="0" name=""/>
        <dsp:cNvSpPr/>
      </dsp:nvSpPr>
      <dsp:spPr>
        <a:xfrm rot="16200000">
          <a:off x="2849369" y="947563"/>
          <a:ext cx="1297880" cy="4342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DD966-86B5-4A3F-92B3-DCCFFC0B45EB}">
      <dsp:nvSpPr>
        <dsp:cNvPr id="0" name=""/>
        <dsp:cNvSpPr/>
      </dsp:nvSpPr>
      <dsp:spPr>
        <a:xfrm>
          <a:off x="2774498" y="620"/>
          <a:ext cx="1447623" cy="11580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C00000"/>
              </a:solidFill>
            </a:rPr>
            <a:t>НЕБАЖАННЯ РАДЯНСЬКОЇ РОСІЇ ВТРАТИТИ СТРАТЕГІЧНО ТА ЕКОНОМІЧНО ВАЖЛИВУ ДЛЯ НЕЇ ТЕРИТОРІЮ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808418" y="34540"/>
        <a:ext cx="1379783" cy="1090259"/>
      </dsp:txXfrm>
    </dsp:sp>
    <dsp:sp modelId="{8395CEC6-154D-4755-B96F-C064F0F6B02E}">
      <dsp:nvSpPr>
        <dsp:cNvPr id="0" name=""/>
        <dsp:cNvSpPr/>
      </dsp:nvSpPr>
      <dsp:spPr>
        <a:xfrm rot="19500000">
          <a:off x="3963369" y="1550970"/>
          <a:ext cx="1388151" cy="4342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4742-528D-411C-8EE3-3D9E5B794198}">
      <dsp:nvSpPr>
        <dsp:cNvPr id="0" name=""/>
        <dsp:cNvSpPr/>
      </dsp:nvSpPr>
      <dsp:spPr>
        <a:xfrm>
          <a:off x="4412867" y="853501"/>
          <a:ext cx="1447623" cy="11580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C00000"/>
              </a:solidFill>
            </a:rPr>
            <a:t>ПОЛІТИКА БІЛЬШОВИЦЬКОГО УРЯДУ, НАПРАВЛЕНА НА ЕКСПОРТ РЕВОЛЮЦІЇ 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4446787" y="887421"/>
        <a:ext cx="1379783" cy="1090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8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0.jp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33.jpeg"/><Relationship Id="rId4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5.jpeg"/><Relationship Id="rId7" Type="http://schemas.openxmlformats.org/officeDocument/2006/relationships/diagramData" Target="../diagrams/data3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11" Type="http://schemas.microsoft.com/office/2007/relationships/diagramDrawing" Target="../diagrams/drawing3.xml"/><Relationship Id="rId5" Type="http://schemas.openxmlformats.org/officeDocument/2006/relationships/image" Target="../media/image36.jpeg"/><Relationship Id="rId10" Type="http://schemas.openxmlformats.org/officeDocument/2006/relationships/diagramColors" Target="../diagrams/colors3.xml"/><Relationship Id="rId4" Type="http://schemas.microsoft.com/office/2007/relationships/hdphoto" Target="../media/hdphoto21.wdp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microsoft.com/office/2007/relationships/hdphoto" Target="../media/hdphoto2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microsoft.com/office/2007/relationships/hdphoto" Target="../media/hdphoto28.wdp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microsoft.com/office/2007/relationships/hdphoto" Target="../media/hdphoto27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microsoft.com/office/2007/relationships/hdphoto" Target="../media/hdphoto33.wdp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5.wdp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3.wdp"/><Relationship Id="rId10" Type="http://schemas.microsoft.com/office/2007/relationships/diagramDrawing" Target="../diagrams/drawing1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7.wdp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7416"/>
            <a:ext cx="5475312" cy="255628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b="1" dirty="0" smtClean="0">
                <a:solidFill>
                  <a:srgbClr val="FF0000"/>
                </a:solidFill>
              </a:rPr>
              <a:t>Українська Народна Республіка періоду Директорії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</a:rPr>
              <a:t>листопад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1918-серпень 1920рр.)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780928"/>
            <a:ext cx="4900950" cy="108131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Серпень 1918р. – створення з ініціативи українських соціал-демократів блоку політичних сил – </a:t>
            </a:r>
            <a:r>
              <a:rPr lang="uk-UA" sz="1600" b="1" dirty="0" smtClean="0">
                <a:solidFill>
                  <a:srgbClr val="FF0000"/>
                </a:solidFill>
                <a:effectLst/>
              </a:rPr>
              <a:t>Українського національного союзу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під головуванням В. Винниченка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979121"/>
            <a:ext cx="5855742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листопада 1918р.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позиційні гетьманату сили утворили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 для керівництва повстанням проти гетьманату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Директорію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складі</a:t>
            </a:r>
          </a:p>
          <a:p>
            <a:pPr algn="ctr"/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Винниченка,</a:t>
            </a:r>
            <a:endParaRPr lang="en-US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Петлюри,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Ф. Швеця,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Андрієвського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Макаренка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2656"/>
            <a:ext cx="1905000" cy="2209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2" y="5013176"/>
            <a:ext cx="2304256" cy="15466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0"/>
          <a:stretch/>
        </p:blipFill>
        <p:spPr>
          <a:xfrm>
            <a:off x="14540" y="364556"/>
            <a:ext cx="1814260" cy="21778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71" y="5022288"/>
            <a:ext cx="2485869" cy="15375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644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 rot="19923838">
            <a:off x="4702945" y="1425215"/>
            <a:ext cx="484632" cy="119710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528108" y="5216649"/>
            <a:ext cx="4589378" cy="92333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9 квітня Директорія створила  новий соціалістичний уряд на чолі з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Б. </a:t>
            </a:r>
            <a:r>
              <a:rPr lang="uk-UA" b="1" dirty="0" err="1" smtClean="0">
                <a:solidFill>
                  <a:srgbClr val="C00000"/>
                </a:solidFill>
              </a:rPr>
              <a:t>Мартосом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44" y="128934"/>
            <a:ext cx="2912868" cy="183192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0" y="4353506"/>
            <a:ext cx="1444299" cy="19136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08470" y="6121908"/>
            <a:ext cx="1444299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Б.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Мартос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" y="94832"/>
            <a:ext cx="2836794" cy="180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6" y="3609530"/>
            <a:ext cx="1439772" cy="19148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5576" y="5524426"/>
            <a:ext cx="1410835" cy="30777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3">
                    <a:lumMod val="50000"/>
                  </a:schemeClr>
                </a:solidFill>
              </a:rPr>
              <a:t>С. ОСТАПЕНКО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822" y="1656675"/>
            <a:ext cx="2224327" cy="2769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Британські військові кораблі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506" y="1654581"/>
            <a:ext cx="2633606" cy="2769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accent6">
                    <a:lumMod val="50000"/>
                  </a:schemeClr>
                </a:solidFill>
              </a:rPr>
              <a:t>Англійські танки на півдні України</a:t>
            </a:r>
            <a:endParaRPr lang="uk-UA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178519"/>
            <a:ext cx="165618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С. Петлюра припинив членство в УСДРП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4687" y="2544349"/>
            <a:ext cx="1745707" cy="1754326"/>
          </a:xfrm>
          <a:prstGeom prst="rect">
            <a:avLst/>
          </a:prstGeom>
          <a:solidFill>
            <a:srgbClr val="F6D6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В. Винниченко вийшов з Директорії та передав повноваження</a:t>
            </a:r>
          </a:p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С. Петлюрі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885" y="2544349"/>
            <a:ext cx="1766060" cy="1728000"/>
          </a:xfrm>
          <a:prstGeom prst="rect">
            <a:avLst/>
          </a:prstGeom>
          <a:solidFill>
            <a:srgbClr val="F6D6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В. Чеховський подав у відставку і уряд очолив С.Остапенко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916" y="2185453"/>
            <a:ext cx="195952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Антанта не ратифікувала договір з Директорією,  а у березні 1919р. залишила Одесу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73555">
            <a:off x="3980801" y="1280265"/>
            <a:ext cx="484632" cy="135094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 rot="3963792">
            <a:off x="3420678" y="561668"/>
            <a:ext cx="485198" cy="258985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 rot="17819834">
            <a:off x="5229913" y="738790"/>
            <a:ext cx="484632" cy="228310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207758" y="627471"/>
            <a:ext cx="2709350" cy="95410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Наслідки переговорів: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2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9023"/>
            <a:ext cx="60444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Друга війна радянської Росії проти УНР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73" y="4609170"/>
            <a:ext cx="5040560" cy="175432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28 листопада 1918р. в Москві сформовано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Тимчасовий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робітничо-селянський уряд України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у складі:Г. </a:t>
            </a:r>
            <a:r>
              <a:rPr lang="uk-UA" dirty="0" err="1" smtClean="0">
                <a:solidFill>
                  <a:srgbClr val="C00000"/>
                </a:solidFill>
              </a:rPr>
              <a:t>П’ятаков</a:t>
            </a:r>
            <a:r>
              <a:rPr lang="uk-UA" dirty="0" smtClean="0">
                <a:solidFill>
                  <a:srgbClr val="C00000"/>
                </a:solidFill>
              </a:rPr>
              <a:t>, Ф. Сергєєв,  К. </a:t>
            </a:r>
            <a:r>
              <a:rPr lang="uk-UA" dirty="0" err="1" smtClean="0">
                <a:solidFill>
                  <a:srgbClr val="C00000"/>
                </a:solidFill>
              </a:rPr>
              <a:t>Ворошилов</a:t>
            </a:r>
            <a:r>
              <a:rPr lang="uk-UA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 В. </a:t>
            </a:r>
            <a:r>
              <a:rPr lang="uk-UA" dirty="0" err="1" smtClean="0">
                <a:solidFill>
                  <a:srgbClr val="C00000"/>
                </a:solidFill>
              </a:rPr>
              <a:t>Затонський</a:t>
            </a:r>
            <a:r>
              <a:rPr lang="uk-UA" dirty="0" smtClean="0">
                <a:solidFill>
                  <a:srgbClr val="C00000"/>
                </a:solidFill>
              </a:rPr>
              <a:t>,  Е. </a:t>
            </a:r>
            <a:r>
              <a:rPr lang="uk-UA" dirty="0" err="1" smtClean="0">
                <a:solidFill>
                  <a:srgbClr val="C00000"/>
                </a:solidFill>
              </a:rPr>
              <a:t>Квіринг</a:t>
            </a:r>
            <a:r>
              <a:rPr lang="uk-UA" dirty="0" smtClean="0">
                <a:solidFill>
                  <a:srgbClr val="C00000"/>
                </a:solidFill>
              </a:rPr>
              <a:t>,  Ю. Коцюбинський та ін.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02" y="3631957"/>
            <a:ext cx="3271006" cy="19544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8" y="1834649"/>
            <a:ext cx="1694306" cy="21602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6831" y="3908867"/>
            <a:ext cx="130446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Г.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П’ятаков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4495" y="5586383"/>
            <a:ext cx="1538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Склад ТРСУУ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02874715"/>
              </p:ext>
            </p:extLst>
          </p:nvPr>
        </p:nvGraphicFramePr>
        <p:xfrm>
          <a:off x="989061" y="751255"/>
          <a:ext cx="6996620" cy="334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863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38" y="1628709"/>
            <a:ext cx="2443971" cy="174743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5224" y="441538"/>
            <a:ext cx="77048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 січня 1919р. ТРСУУ прибув до Харкова, а 4 січня було утворено Український фронт на чолі з В. </a:t>
            </a:r>
            <a:r>
              <a:rPr lang="uk-UA" b="1" dirty="0" err="1">
                <a:solidFill>
                  <a:srgbClr val="FF0000"/>
                </a:solidFill>
              </a:rPr>
              <a:t>А</a:t>
            </a:r>
            <a:r>
              <a:rPr lang="uk-UA" b="1" dirty="0" err="1" smtClean="0">
                <a:solidFill>
                  <a:srgbClr val="FF0000"/>
                </a:solidFill>
              </a:rPr>
              <a:t>нтоновим-Овсієнком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767" y="1331613"/>
            <a:ext cx="5066708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З Харкова радянські війська почали наступ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5129" y="2740240"/>
            <a:ext cx="2736305" cy="60325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Катеринослав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0" y="2153151"/>
            <a:ext cx="22558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9" y="2153151"/>
            <a:ext cx="2255837" cy="603250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7" name="Прямая со стрелкой 6"/>
          <p:cNvCxnSpPr>
            <a:stCxn id="3" idx="2"/>
            <a:endCxn id="2050" idx="0"/>
          </p:cNvCxnSpPr>
          <p:nvPr/>
        </p:nvCxnSpPr>
        <p:spPr>
          <a:xfrm>
            <a:off x="3563121" y="1700945"/>
            <a:ext cx="1738268" cy="4522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3563121" y="1700945"/>
            <a:ext cx="37324" cy="10392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1871389" y="1700945"/>
            <a:ext cx="1691732" cy="52490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2441" y="226253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Полтаву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1510" y="2270110"/>
            <a:ext cx="979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Донбас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29" y="3861048"/>
            <a:ext cx="5868228" cy="2646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Головні </a:t>
            </a:r>
            <a:r>
              <a:rPr lang="uk-UA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події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січня 1919р. радянські війська зайняли Чернігів;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січня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Директорія оголошує війну радянській Росії;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кінця січня повністю розгромлено лівобережне угрупування Директорії;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лютого більшовицькі війська вступили до Києва (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Богунський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полк під ком. М. Щорса та Таращанський під ком. В. Боженка)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807092" cy="165618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61627" y="5733256"/>
            <a:ext cx="197682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</a:rPr>
              <a:t>Богунський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полк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9304" y="1753089"/>
            <a:ext cx="420308" cy="30777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НА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35" y="3343490"/>
            <a:ext cx="23811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Вступ Червоної армії до Харкова</a:t>
            </a:r>
            <a:endParaRPr lang="uk-U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0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" y="680280"/>
            <a:ext cx="1541131" cy="208823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4030"/>
            <a:ext cx="2540000" cy="18542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4030"/>
            <a:ext cx="4265355" cy="203937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8828" y="6438230"/>
            <a:ext cx="19641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Війська Директорії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39541709"/>
              </p:ext>
            </p:extLst>
          </p:nvPr>
        </p:nvGraphicFramePr>
        <p:xfrm>
          <a:off x="1964192" y="680280"/>
          <a:ext cx="6496240" cy="371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7480" y="449447"/>
            <a:ext cx="512672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ПРИЧИНИ ПОРАЗКИ ДИРЕКТОРІЇ: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4" y="2742438"/>
            <a:ext cx="243534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Готель у Вінниці, де знаходилась Директорія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9999" y="177704"/>
            <a:ext cx="453650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Наступ білогвардійців в Україні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6854" y="4077072"/>
            <a:ext cx="3672408" cy="23391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accent3">
                    <a:lumMod val="75000"/>
                  </a:schemeClr>
                </a:solidFill>
              </a:rPr>
              <a:t>Перебіг подій</a:t>
            </a:r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Травень 1919р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денікінці захопили Луганськ, а потім весь Донбас;</a:t>
            </a:r>
          </a:p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Червень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– захоплено Харків, Катеринослав;</a:t>
            </a:r>
          </a:p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Липень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встановлено контроль над Кримом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1" y="368720"/>
            <a:ext cx="1553199" cy="2304196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5" y="4413008"/>
            <a:ext cx="2571750" cy="1771650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4432058"/>
            <a:ext cx="2286000" cy="17335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1766950" y="1877153"/>
            <a:ext cx="2304256" cy="165618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А. ДЕНІКІН ГОТУВАВ КОМБІНОВАНИЙ ПОХІД НА БІЛЬШОВИЦЬКУ МОСКВУ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206" y="1877153"/>
            <a:ext cx="2664296" cy="165618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ДОБРОВОЛЬЧА АРМІЯ ПОТРЕБУВАЛА ПРОМИСЛОВОЇ БАЗИ, ЯКОЮ БУВ ДОНБАС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5502" y="1844824"/>
            <a:ext cx="2408498" cy="165618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А. ДЕНІКІН НАМАГАВСЯ ВІДРОДИТИ «ЄДИНУ ТА НЕДІЛИМУ РОСІЮ», ЧАСТИНОЮ ЯКОЇ БУЛА </a:t>
            </a:r>
            <a:r>
              <a:rPr lang="uk-UA" sz="1200" b="1" dirty="0">
                <a:solidFill>
                  <a:srgbClr val="C00000"/>
                </a:solidFill>
              </a:rPr>
              <a:t>У</a:t>
            </a:r>
            <a:r>
              <a:rPr lang="uk-UA" sz="1200" b="1" dirty="0" smtClean="0">
                <a:solidFill>
                  <a:srgbClr val="C00000"/>
                </a:solidFill>
              </a:rPr>
              <a:t>КРАЇНА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05250" y="1090331"/>
            <a:ext cx="4346001" cy="504056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ПРИЧИНИ НАСТУПУ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47864" y="1877153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4"/>
          </p:cNvCxnSpPr>
          <p:nvPr/>
        </p:nvCxnSpPr>
        <p:spPr>
          <a:xfrm flipH="1">
            <a:off x="3347865" y="1594387"/>
            <a:ext cx="2030386" cy="2827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4"/>
          </p:cNvCxnSpPr>
          <p:nvPr/>
        </p:nvCxnSpPr>
        <p:spPr>
          <a:xfrm>
            <a:off x="5378251" y="1594387"/>
            <a:ext cx="2077749" cy="2827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4"/>
          </p:cNvCxnSpPr>
          <p:nvPr/>
        </p:nvCxnSpPr>
        <p:spPr>
          <a:xfrm flipH="1">
            <a:off x="5378250" y="1594387"/>
            <a:ext cx="1" cy="2827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2628" y="2610232"/>
            <a:ext cx="1211165" cy="30777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А. І. ДЕНІКІН</a:t>
            </a:r>
            <a:endParaRPr lang="ru-RU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0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10735"/>
            <a:ext cx="583264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Окупаційний денікінський режим – терористична диктатура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17" y="1162146"/>
            <a:ext cx="701319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Землі України поділено на 3 області – Харківську, Київську, Новоросійську;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бласті очолили генерал-губернатори з необмеженими повноваженнями;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ідновлювалось поміщицьке землеволодіння;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провадження 8-годинного робочого дня відкладалось на невизначений час;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ідновлено царське законодавство в галузі освіти.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1525" y="3645024"/>
            <a:ext cx="3200989" cy="2952328"/>
          </a:xfrm>
          <a:prstGeom prst="rect">
            <a:avLst/>
          </a:prstGeom>
          <a:solidFill>
            <a:srgbClr val="F6D65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Україна піднялась на боротьбу з денікінцями.  Найбільш успішно діяв проти них Н. Махно.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5 серпня 1919р. він проголосив утворення Революційної повстанської армії, яка налічувала  понад 100 тис. бійців.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4" y="4004056"/>
            <a:ext cx="2777451" cy="194421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10" y="3237572"/>
            <a:ext cx="2667000" cy="17145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75" y="836712"/>
            <a:ext cx="1296549" cy="22161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48938" y="2868240"/>
            <a:ext cx="214347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Жертви денікінців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468" y="186568"/>
            <a:ext cx="662905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Контрнаступ об’єднаних українських армій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96" y="974775"/>
            <a:ext cx="413020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 липні 1919р. УГА та армія УНР  об’єднались під керівництвом головного отамана С. Петлюри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54" y="2074744"/>
            <a:ext cx="4098735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2060"/>
                </a:solidFill>
              </a:rPr>
              <a:t>Військові плани сторін</a:t>
            </a:r>
            <a:r>
              <a:rPr lang="uk-UA" b="1" dirty="0" smtClean="0">
                <a:solidFill>
                  <a:srgbClr val="002060"/>
                </a:solidFill>
              </a:rPr>
              <a:t>: керівництво УГА наполягало на поході на Одесу, а керівництво УНР на поході на Київ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 Досягнуто компроміс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: наступати одночасно на обох напрямках, при цьому галичани наступали на Київ, а петлюрівці – на Одесу.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65" y="5672280"/>
            <a:ext cx="527772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Невдало завершився  похід на Одесу: війська Петлюри знесилились у боротьбі з більшовиками і денікінцями.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9" y="974775"/>
            <a:ext cx="2961733" cy="21324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92279" y="3367405"/>
            <a:ext cx="421196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C00000"/>
                </a:solidFill>
              </a:rPr>
              <a:t>«Київська катастрофа» :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30серпня 1919р. більшовики залишили Київ,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до столиці увійшли загони УГА.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31серпня в Київ вступили денікінці.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УГА об’єдналась з Добровольчою армією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6" y="4605679"/>
            <a:ext cx="2785413" cy="184765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522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876" y="332656"/>
            <a:ext cx="5112568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Стан військ С. Петлюри на кінець 1919р.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854870" y="2824691"/>
            <a:ext cx="1975156" cy="122413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Польські війська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5347055" y="2846363"/>
            <a:ext cx="1750715" cy="121804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Червона армія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 flipH="1">
            <a:off x="3651091" y="4402573"/>
            <a:ext cx="1884032" cy="1276478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Добровольча армія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575" y="2529889"/>
            <a:ext cx="1691680" cy="17202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Волинь. Західне Поділля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46444" y="2529889"/>
            <a:ext cx="1841226" cy="179223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Право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бережна Україна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70769" y="5987927"/>
            <a:ext cx="2444680" cy="79208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Південна Україна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615" y="1168921"/>
            <a:ext cx="285698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« Трикутник смерті» для петлюрівських військ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40981" y="2346325"/>
            <a:ext cx="2304255" cy="1771712"/>
          </a:xfrm>
          <a:prstGeom prst="triangl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Армія УНР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Поділля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00" y="746684"/>
            <a:ext cx="1844443" cy="133722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926823" y="1999262"/>
            <a:ext cx="2197555" cy="584775"/>
          </a:xfrm>
          <a:prstGeom prst="rect">
            <a:avLst/>
          </a:prstGeom>
          <a:solidFill>
            <a:srgbClr val="FF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В. </a:t>
            </a:r>
            <a:r>
              <a:rPr lang="uk-UA" sz="1600" dirty="0" err="1" smtClean="0">
                <a:solidFill>
                  <a:schemeClr val="accent3">
                    <a:lumMod val="50000"/>
                  </a:schemeClr>
                </a:solidFill>
              </a:rPr>
              <a:t>Антонов-Овсієнко</a:t>
            </a:r>
            <a:endParaRPr lang="uk-UA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та М. Боженко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" y="4298749"/>
            <a:ext cx="2280701" cy="143450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72" y="5065500"/>
            <a:ext cx="2088167" cy="156411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0" y="332656"/>
            <a:ext cx="1300570" cy="1759595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15724" y="2032979"/>
            <a:ext cx="116070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С.Петлюра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022" y="247355"/>
            <a:ext cx="3816424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C00000"/>
                </a:solidFill>
              </a:rPr>
              <a:t>Керівництво військ УНР розділило їх на 2 частини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дна відійшла на територію Польщі, а інша повинна здійснювати партизанські рейди по тилах білогвардійців та більшовиків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53" y="3109687"/>
            <a:ext cx="2515815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Грудень 1919р</a:t>
            </a:r>
            <a:r>
              <a:rPr lang="uk-UA" b="1" dirty="0" smtClean="0">
                <a:solidFill>
                  <a:srgbClr val="FF0000"/>
                </a:solidFill>
              </a:rPr>
              <a:t>. – Перший зимовий похід армії УНР під керівництвом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М. Омеляновича-Павленко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55578"/>
            <a:ext cx="1702661" cy="250217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4" y="449529"/>
            <a:ext cx="3149745" cy="177960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9269" y="2247105"/>
            <a:ext cx="22057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Охорона уряду УНР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181" y="5380697"/>
            <a:ext cx="548253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Походи не мали практичного результату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3095976"/>
            <a:ext cx="2453237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Листопад 1921р</a:t>
            </a:r>
            <a:r>
              <a:rPr lang="uk-UA" b="1" dirty="0" smtClean="0">
                <a:solidFill>
                  <a:srgbClr val="FF0000"/>
                </a:solidFill>
              </a:rPr>
              <a:t>.-Другий зимовий похід під керівництвом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Ю. Тютюнника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248772" y="3147756"/>
            <a:ext cx="263383" cy="1678187"/>
          </a:xfrm>
          <a:prstGeom prst="chevro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588720" y="3105242"/>
            <a:ext cx="286231" cy="1709468"/>
          </a:xfrm>
          <a:prstGeom prst="chevro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727261" y="5380697"/>
            <a:ext cx="378920" cy="954107"/>
          </a:xfrm>
          <a:prstGeom prst="chevron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0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0828" y="1411361"/>
            <a:ext cx="1548000" cy="110189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8295" y="404664"/>
            <a:ext cx="7441066" cy="79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С. Петлюра та керівник Польської держави Ю. </a:t>
            </a:r>
            <a:r>
              <a:rPr lang="uk-UA" sz="2000" b="1" dirty="0" err="1" smtClean="0">
                <a:solidFill>
                  <a:srgbClr val="C00000"/>
                </a:solidFill>
              </a:rPr>
              <a:t>Пілсудський</a:t>
            </a:r>
            <a:r>
              <a:rPr lang="uk-UA" sz="2000" b="1" dirty="0" smtClean="0">
                <a:solidFill>
                  <a:srgbClr val="C00000"/>
                </a:solidFill>
              </a:rPr>
              <a:t> об’єднали свої зусилля в боротьбі з більшовиками.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86" y="3645478"/>
            <a:ext cx="3974942" cy="25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21 квітня 1920р.-загальна і торговельно-економічна конвенції: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C00000"/>
                </a:solidFill>
              </a:rPr>
              <a:t> польський уряд визнавав незалежність УНР;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600" b="1" dirty="0">
                <a:solidFill>
                  <a:srgbClr val="C00000"/>
                </a:solidFill>
              </a:rPr>
              <a:t>в</a:t>
            </a:r>
            <a:r>
              <a:rPr lang="uk-UA" sz="1600" b="1" dirty="0" smtClean="0">
                <a:solidFill>
                  <a:srgbClr val="C00000"/>
                </a:solidFill>
              </a:rPr>
              <a:t>изначались польсько-українські кордони; під польську владу перейшли Галичина, Західна Волинь, Лемківщина, </a:t>
            </a:r>
            <a:r>
              <a:rPr lang="uk-UA" sz="1600" b="1" dirty="0">
                <a:solidFill>
                  <a:srgbClr val="C00000"/>
                </a:solidFill>
              </a:rPr>
              <a:t>Х</a:t>
            </a:r>
            <a:r>
              <a:rPr lang="uk-UA" sz="1600" b="1" dirty="0" smtClean="0">
                <a:solidFill>
                  <a:srgbClr val="C00000"/>
                </a:solidFill>
              </a:rPr>
              <a:t>олмщина, Підляшшя, </a:t>
            </a:r>
            <a:r>
              <a:rPr lang="uk-UA" sz="1600" b="1" dirty="0" err="1" smtClean="0">
                <a:solidFill>
                  <a:srgbClr val="C00000"/>
                </a:solidFill>
              </a:rPr>
              <a:t>Посяння</a:t>
            </a:r>
            <a:r>
              <a:rPr lang="uk-UA" sz="1600" b="1" dirty="0" smtClean="0">
                <a:solidFill>
                  <a:srgbClr val="C00000"/>
                </a:solidFill>
              </a:rPr>
              <a:t> та частина Полісся.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214" y="3678849"/>
            <a:ext cx="289399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24 квітня 1920р. </a:t>
            </a:r>
            <a:r>
              <a:rPr lang="uk-UA" sz="1600" b="1" dirty="0">
                <a:solidFill>
                  <a:srgbClr val="C00000"/>
                </a:solidFill>
              </a:rPr>
              <a:t>-</a:t>
            </a:r>
            <a:r>
              <a:rPr lang="uk-UA" sz="1600" b="1" dirty="0" smtClean="0">
                <a:solidFill>
                  <a:srgbClr val="C00000"/>
                </a:solidFill>
              </a:rPr>
              <a:t> військова конвенція:</a:t>
            </a:r>
          </a:p>
          <a:p>
            <a:r>
              <a:rPr lang="uk-UA" sz="1600" b="1" dirty="0">
                <a:solidFill>
                  <a:srgbClr val="C00000"/>
                </a:solidFill>
              </a:rPr>
              <a:t>п</a:t>
            </a:r>
            <a:r>
              <a:rPr lang="uk-UA" sz="1600" b="1" dirty="0" smtClean="0">
                <a:solidFill>
                  <a:srgbClr val="C00000"/>
                </a:solidFill>
              </a:rPr>
              <a:t>ередбачались спільн</a:t>
            </a:r>
            <a:r>
              <a:rPr lang="uk-UA" sz="1400" b="1" dirty="0" smtClean="0">
                <a:solidFill>
                  <a:srgbClr val="C00000"/>
                </a:solidFill>
              </a:rPr>
              <a:t>і</a:t>
            </a:r>
            <a:r>
              <a:rPr lang="uk-UA" sz="1600" b="1" dirty="0" smtClean="0">
                <a:solidFill>
                  <a:srgbClr val="C00000"/>
                </a:solidFill>
              </a:rPr>
              <a:t> польсько-українські  військові дії проти  більшовицьких військ на території  України.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549" y="1544018"/>
            <a:ext cx="2016223" cy="66084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Загальна конвенція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5444" y="1573767"/>
            <a:ext cx="2016223" cy="66084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Військова конвенція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2070" y="1412776"/>
            <a:ext cx="2304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Торгівельно-економічна конвенція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2928342" y="464149"/>
            <a:ext cx="848186" cy="432961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>
            <a:off x="3324828" y="2513254"/>
            <a:ext cx="0" cy="1222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34237" y="2788249"/>
            <a:ext cx="2682297" cy="5296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Варшавська угода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Квітень 1920р.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44" y="3620762"/>
            <a:ext cx="1413040" cy="211249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098828" y="5733257"/>
            <a:ext cx="2712275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Польський генерал та С.Петлюра  після підписання Варшавської угоди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11" y="1447213"/>
            <a:ext cx="2222500" cy="157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281667" y="3036865"/>
            <a:ext cx="2690032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</a:rPr>
              <a:t>С.Петлюра та Ю. </a:t>
            </a:r>
            <a:r>
              <a:rPr lang="uk-UA" sz="1400" b="1" dirty="0" err="1" smtClean="0">
                <a:solidFill>
                  <a:srgbClr val="002060"/>
                </a:solidFill>
              </a:rPr>
              <a:t>Пілсудський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7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852" y="294416"/>
            <a:ext cx="453650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18 листопада 1918р. війська Директорії розгромили гетьманські частини  під с. </a:t>
            </a:r>
            <a:r>
              <a:rPr lang="uk-UA" b="1" dirty="0" err="1" smtClean="0">
                <a:solidFill>
                  <a:srgbClr val="002060"/>
                </a:solidFill>
              </a:rPr>
              <a:t>Мотовилівкою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480" y="2385674"/>
            <a:ext cx="514326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14 грудня 1918р.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ійськові сили Директорії зайняли Київ, і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П. Скоропадський передав  їй владу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4" y="1826156"/>
            <a:ext cx="2710148" cy="20221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4416"/>
            <a:ext cx="2846398" cy="17455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78245" y="4790758"/>
            <a:ext cx="5143267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26 грудня Директорія призначила  уряд, який очолив соціал-демократ В. </a:t>
            </a:r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Чехівський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До складу уряду ввійшли всі політичні сили, що утворили УНС.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4" y="4502801"/>
            <a:ext cx="2296869" cy="17762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20571" y="6253961"/>
            <a:ext cx="169809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В. </a:t>
            </a:r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Чехівський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245" y="3579471"/>
            <a:ext cx="5143267" cy="92333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Держава знову отримала назву УНР, Директорія проголосила продовження політики УЦР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544" y="3671804"/>
            <a:ext cx="269355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С. </a:t>
            </a:r>
            <a:r>
              <a:rPr lang="uk-UA" dirty="0">
                <a:solidFill>
                  <a:srgbClr val="002060"/>
                </a:solidFill>
              </a:rPr>
              <a:t>П</a:t>
            </a:r>
            <a:r>
              <a:rPr lang="uk-UA" dirty="0" smtClean="0">
                <a:solidFill>
                  <a:srgbClr val="002060"/>
                </a:solidFill>
              </a:rPr>
              <a:t>етлюра серед вояків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5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0" r="10511" b="20880"/>
          <a:stretch/>
        </p:blipFill>
        <p:spPr>
          <a:xfrm>
            <a:off x="3686275" y="4150902"/>
            <a:ext cx="1915463" cy="17472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Стрелка вправо 1"/>
          <p:cNvSpPr/>
          <p:nvPr/>
        </p:nvSpPr>
        <p:spPr>
          <a:xfrm>
            <a:off x="655699" y="1360423"/>
            <a:ext cx="3988308" cy="435491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25 квітня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– польський наступ на Україну.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6 травня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поляки захопили Київ.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Продовжити наступ за Дніпро вони не змогли.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4788024" y="1360423"/>
            <a:ext cx="3778374" cy="4389811"/>
          </a:xfrm>
          <a:prstGeom prst="leftArrow">
            <a:avLst>
              <a:gd name="adj1" fmla="val 50000"/>
              <a:gd name="adj2" fmla="val 5112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26 травня – </a:t>
            </a:r>
            <a:r>
              <a:rPr lang="uk-UA" b="1" dirty="0" smtClean="0">
                <a:solidFill>
                  <a:srgbClr val="C00000"/>
                </a:solidFill>
              </a:rPr>
              <a:t>контрнаступ радянських військ.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 12 червня  </a:t>
            </a:r>
            <a:r>
              <a:rPr lang="uk-UA" b="1" dirty="0" smtClean="0">
                <a:solidFill>
                  <a:srgbClr val="C00000"/>
                </a:solidFill>
              </a:rPr>
              <a:t>- відвоювання Києва.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Продовження наступу на захід.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29"/>
          <a:stretch/>
        </p:blipFill>
        <p:spPr>
          <a:xfrm>
            <a:off x="151643" y="632833"/>
            <a:ext cx="2443491" cy="16637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9"/>
          <a:stretch/>
        </p:blipFill>
        <p:spPr>
          <a:xfrm>
            <a:off x="6794040" y="736892"/>
            <a:ext cx="2142828" cy="16062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20460" y="144418"/>
            <a:ext cx="4647093" cy="83099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Польсько-радянська війна на території України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425" y="1280028"/>
            <a:ext cx="2663165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Квітень-серпень 1920р.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" y="5815012"/>
            <a:ext cx="878522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7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4897" y="182293"/>
            <a:ext cx="5916096" cy="1518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13 серпня радянські війська підійшли до Варшави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14 серпня поляки почали контрнаступ і відкинули ворога за р. Буг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           Перемогу поляків над Червоною Армією було               названо «чудом над Віслою»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635" y="1844824"/>
            <a:ext cx="6709722" cy="646331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Результати війни: у березні 1921р. підписано Ризький мир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523" y="2612465"/>
            <a:ext cx="2016224" cy="20899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Польща визнавала радянську Україну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635171"/>
            <a:ext cx="2520280" cy="20899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До </a:t>
            </a:r>
            <a:r>
              <a:rPr lang="uk-UA" b="1" dirty="0">
                <a:solidFill>
                  <a:srgbClr val="C00000"/>
                </a:solidFill>
              </a:rPr>
              <a:t>П</a:t>
            </a:r>
            <a:r>
              <a:rPr lang="uk-UA" b="1" dirty="0" smtClean="0">
                <a:solidFill>
                  <a:srgbClr val="C00000"/>
                </a:solidFill>
              </a:rPr>
              <a:t>ольщі відійшли Західна Волинь,Східна Галичина, Холмщина, Підляшшя, Західне Полісся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7521" y="2635171"/>
            <a:ext cx="2842511" cy="20899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Польща зобов’язувалась дотримуватись національних прав українців, які проживали на її території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 flipH="1">
            <a:off x="1266635" y="2491155"/>
            <a:ext cx="3354861" cy="1213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4621496" y="2491155"/>
            <a:ext cx="2758816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  <a:endCxn id="10" idx="0"/>
          </p:cNvCxnSpPr>
          <p:nvPr/>
        </p:nvCxnSpPr>
        <p:spPr>
          <a:xfrm flipH="1">
            <a:off x="4103948" y="2491155"/>
            <a:ext cx="517548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8770" y="4984222"/>
            <a:ext cx="5174786" cy="163121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Армія УНР перестала існувати. Рештки її інтерновані на польські території.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Після Зимових походів  збройна боротьба військ УНР за незалежність України завершилась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29" y="4904167"/>
            <a:ext cx="1341766" cy="179132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8" y="215203"/>
            <a:ext cx="2180993" cy="148560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959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5400000">
            <a:off x="4158781" y="1551697"/>
            <a:ext cx="1244453" cy="179132"/>
          </a:xfrm>
          <a:prstGeom prst="homePlat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18995" y="68358"/>
            <a:ext cx="8717600" cy="95410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Причини поразки національно-визвольних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змагань українців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6420" y="1061693"/>
            <a:ext cx="368853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Розкол українського суспільства у питаннях про політичний устрій Української держави, про її соціально-економічний лад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791" y="1061693"/>
            <a:ext cx="414046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Жорстока боротьба між силами різної політичної орієнтації (Центральна Рада, гетьман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П. Скоропадський, Директорія, націонал-комуністи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815" y="2909843"/>
            <a:ext cx="3550023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Частина селянства та інтелігенції України відмовилась від підтримки будь-якої форми національної державності, центральної влади взагалі, замикаючись на місцевих інтересах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199" y="2909842"/>
            <a:ext cx="3802269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Несприятлива міжнародна ситуація для українського державотворчого процесу та відсутність твердо усталених поглядів на  тактику і стратегію виживання в несприятливій міжнародній ситуації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9" y="4902251"/>
            <a:ext cx="1457923" cy="19183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0"/>
          <a:stretch/>
        </p:blipFill>
        <p:spPr>
          <a:xfrm>
            <a:off x="6588224" y="5157192"/>
            <a:ext cx="2051093" cy="140843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7" y="5179900"/>
            <a:ext cx="1797299" cy="13984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Счетверенная стрелка 6"/>
          <p:cNvSpPr/>
          <p:nvPr/>
        </p:nvSpPr>
        <p:spPr>
          <a:xfrm rot="18870964">
            <a:off x="3974692" y="1546879"/>
            <a:ext cx="1593408" cy="1588639"/>
          </a:xfrm>
          <a:prstGeom prst="quadArrow">
            <a:avLst>
              <a:gd name="adj1" fmla="val 11163"/>
              <a:gd name="adj2" fmla="val 13558"/>
              <a:gd name="adj3" fmla="val 2750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35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52313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Внутрішня політика Директорії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6624736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26 грудня 1918р. Директорія видала Декларацію, побудовану на трудовому принципу: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b="1" dirty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лада на місцях повинна належати трудовим радам;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b="1" dirty="0">
                <a:solidFill>
                  <a:srgbClr val="C00000"/>
                </a:solidFill>
              </a:rPr>
              <a:t>з</a:t>
            </a:r>
            <a:r>
              <a:rPr lang="uk-UA" b="1" dirty="0" smtClean="0">
                <a:solidFill>
                  <a:srgbClr val="C00000"/>
                </a:solidFill>
              </a:rPr>
              <a:t>аконодавчим органом мав стати Трудовий конгрес.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337291"/>
            <a:ext cx="5040560" cy="2308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Напередодні Трудового конгресу Директорія видала Універсал про  затвердження злуки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Наддніпрянської Української Народної Республіки та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Західноукраїнської Народної  Республіки в єдину соборну Українську Народну Республіку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94625"/>
            <a:ext cx="3014984" cy="2258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96" y="1871954"/>
            <a:ext cx="2172072" cy="16290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35447" y="3233572"/>
            <a:ext cx="2438649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C00000"/>
                </a:solidFill>
              </a:rPr>
              <a:t>Музей на колесах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uk-UA" sz="1400" dirty="0" smtClean="0">
                <a:solidFill>
                  <a:srgbClr val="C00000"/>
                </a:solidFill>
              </a:rPr>
              <a:t>у Фастові, де підписано  попередню домовленість про Злуку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b="9134"/>
          <a:stretch/>
        </p:blipFill>
        <p:spPr>
          <a:xfrm>
            <a:off x="3419872" y="2478976"/>
            <a:ext cx="3060775" cy="16103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552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46271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Аграрна політика Директорії: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96" y="1241452"/>
            <a:ext cx="676875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Директорія декларувала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вилучення землі у поміщиків без викупу,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ліквідацію нетрудових господарств на селі,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недоторканість землі промислових підприємств та іноземних землевласників.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786147"/>
            <a:ext cx="522187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Промислова політика Директорії: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490" y="4833450"/>
            <a:ext cx="5741989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Директорія планувала взяти під контроль головні галузі української промисловості  та направити господарство в інтересах працюючих верств населення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" y="4581128"/>
            <a:ext cx="2686050" cy="1704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23332"/>
            <a:ext cx="1925630" cy="19256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24" y="60961"/>
            <a:ext cx="1932578" cy="236098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3518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4102" r="1347" b="46298"/>
          <a:stretch/>
        </p:blipFill>
        <p:spPr>
          <a:xfrm>
            <a:off x="64226" y="2738656"/>
            <a:ext cx="1569158" cy="187087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51030" y="488247"/>
            <a:ext cx="588231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Непослідовність політики Директорії: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796" y="1268760"/>
            <a:ext cx="705678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а місцях влада зосереджувалась в руках виборних отаманів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напівпартизанських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 загонів;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оціальна політика залишалась декларативною, бо Директорія діяла нерішуче,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строки проведення аграрної реформи не визначені,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отамани на місцях придушували робітничі страйки, розганяли профспілки;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відбувались жорстокі єврейські погроми.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460" y="4445914"/>
            <a:ext cx="2464746" cy="1477328"/>
          </a:xfrm>
          <a:prstGeom prst="rect">
            <a:avLst/>
          </a:prstGeom>
          <a:solidFill>
            <a:srgbClr val="F6D6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 країні панувала атмосфера анархії і сваволі, Директорія втрачала  політичний вплив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14509" r="73181" b="50218"/>
          <a:stretch/>
        </p:blipFill>
        <p:spPr>
          <a:xfrm>
            <a:off x="131934" y="260842"/>
            <a:ext cx="1450210" cy="201583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694" y="2161312"/>
            <a:ext cx="15526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Отаман Зелений</a:t>
            </a:r>
          </a:p>
          <a:p>
            <a:pPr algn="ctr"/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uk-UA" sz="1400" dirty="0" err="1" smtClean="0">
                <a:solidFill>
                  <a:schemeClr val="accent4">
                    <a:lumMod val="50000"/>
                  </a:schemeClr>
                </a:solidFill>
              </a:rPr>
              <a:t>Терпило</a:t>
            </a:r>
            <a:r>
              <a:rPr lang="uk-UA" sz="1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420" y="4542319"/>
            <a:ext cx="180684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Отаман Григор’єв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74891"/>
            <a:ext cx="1743075" cy="261937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15" y="4581128"/>
            <a:ext cx="2350020" cy="178124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976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36" y="426178"/>
            <a:ext cx="8570936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23 січня 1919р. почав роботу Трудовий конгрес України: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124744"/>
            <a:ext cx="5832648" cy="4555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атвердив акт про утворення єдиної соборної України;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FF0000"/>
                </a:solidFill>
              </a:rPr>
              <a:t>ввів</a:t>
            </a:r>
            <a:r>
              <a:rPr lang="ru-RU" b="1" dirty="0">
                <a:solidFill>
                  <a:srgbClr val="FF0000"/>
                </a:solidFill>
              </a:rPr>
              <a:t> до складу </a:t>
            </a:r>
            <a:r>
              <a:rPr lang="ru-RU" b="1" dirty="0" err="1" smtClean="0">
                <a:solidFill>
                  <a:srgbClr val="FF0000"/>
                </a:solidFill>
              </a:rPr>
              <a:t>Директорії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ЗУНР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b="1" dirty="0">
                <a:solidFill>
                  <a:srgbClr val="FF0000"/>
                </a:solidFill>
              </a:rPr>
              <a:t>Є. Петрушевича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FF0000"/>
                </a:solidFill>
              </a:rPr>
              <a:t>обговорив питання про владу в Україні, визнав Трудовий конгрес вищим законодавчим органом,  виконавчу владу передав Раді народних міністрів, на місцях владу мали здійснювати урядові уповноважені під контролем місцевих трудових рад;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b="1" dirty="0" smtClean="0">
                <a:solidFill>
                  <a:srgbClr val="FF0000"/>
                </a:solidFill>
              </a:rPr>
              <a:t>передав </a:t>
            </a:r>
            <a:r>
              <a:rPr lang="uk-UA" sz="2000" b="1" dirty="0" smtClean="0">
                <a:solidFill>
                  <a:srgbClr val="FF0000"/>
                </a:solidFill>
              </a:rPr>
              <a:t>верховну</a:t>
            </a:r>
            <a:r>
              <a:rPr lang="uk-UA" b="1" dirty="0" smtClean="0">
                <a:solidFill>
                  <a:srgbClr val="FF0000"/>
                </a:solidFill>
              </a:rPr>
              <a:t> владу і оборону держави в руки Директорії;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b="1" dirty="0">
                <a:solidFill>
                  <a:srgbClr val="FF0000"/>
                </a:solidFill>
              </a:rPr>
              <a:t>ф</a:t>
            </a:r>
            <a:r>
              <a:rPr lang="uk-UA" b="1" dirty="0" smtClean="0">
                <a:solidFill>
                  <a:srgbClr val="FF0000"/>
                </a:solidFill>
              </a:rPr>
              <a:t>ункції голови держави  доручив виконувати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     В. Винниченку;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атвердив ноту протесту проти російського більшовицького наступу на Україну.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37" y="5867980"/>
            <a:ext cx="83266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Таким чином, Директорія дістала право на необмежену державну діяльність, </a:t>
            </a:r>
            <a:r>
              <a:rPr lang="uk-UA" b="1" dirty="0">
                <a:solidFill>
                  <a:srgbClr val="FF0000"/>
                </a:solidFill>
              </a:rPr>
              <a:t>т</a:t>
            </a:r>
            <a:r>
              <a:rPr lang="uk-UA" b="1" dirty="0" smtClean="0">
                <a:solidFill>
                  <a:srgbClr val="FF0000"/>
                </a:solidFill>
              </a:rPr>
              <a:t>обто на диктатуру.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66"/>
          <a:stretch/>
        </p:blipFill>
        <p:spPr>
          <a:xfrm>
            <a:off x="217996" y="3428471"/>
            <a:ext cx="2676592" cy="17383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6" y="1124744"/>
            <a:ext cx="2658108" cy="194421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587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710" y="351662"/>
            <a:ext cx="4960249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Зовнішня політика Директорії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996" y="2613585"/>
            <a:ext cx="181325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Перебіг подій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07" y="2996952"/>
            <a:ext cx="848390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З 5 листопада 1918р.  -             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ЗУНР зазнала агресії з бок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Польщі</a:t>
            </a: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З 23 листопада1918р.  -    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на півдні України висадились війська  Антанти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З </a:t>
            </a:r>
            <a:r>
              <a:rPr lang="ru-RU" b="1" dirty="0" err="1" smtClean="0">
                <a:solidFill>
                  <a:srgbClr val="C00000"/>
                </a:solidFill>
              </a:rPr>
              <a:t>грудня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1918р. </a:t>
            </a:r>
            <a:r>
              <a:rPr lang="ru-RU" b="1" dirty="0" smtClean="0">
                <a:solidFill>
                  <a:srgbClr val="C00000"/>
                </a:solidFill>
              </a:rPr>
              <a:t>по червень1919р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– друга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радянської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Росії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проти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УНР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З весни 1919р.    -             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на Україну вдерлась Добровольча армія Денікіна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646" y="5471223"/>
            <a:ext cx="36441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УНР перетворилась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арену запеклої боротьби зовнішньополітичних сил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3" y="351662"/>
            <a:ext cx="2619375" cy="17430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26986"/>
            <a:ext cx="3215257" cy="21240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34670" y="1052736"/>
            <a:ext cx="4941289" cy="33855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НАПРЯМИ ЗОВНІШНЬОПОЛІТИЧНОЇ ОРІЄНТАЦІЇ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21866050"/>
              </p:ext>
            </p:extLst>
          </p:nvPr>
        </p:nvGraphicFramePr>
        <p:xfrm>
          <a:off x="2971734" y="1412905"/>
          <a:ext cx="4848200" cy="13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9675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96110"/>
            <a:ext cx="42232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Польсько-українська війна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1" y="2375437"/>
            <a:ext cx="6624737" cy="3785652"/>
          </a:xfrm>
          <a:prstGeom prst="rect">
            <a:avLst/>
          </a:prstGeom>
          <a:solidFill>
            <a:srgbClr val="E9E02B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Початок війни 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– 5 листопада 1918р. польська армія захопила 10 повітів ЗУНР з 59.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Грудень 1918р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</a:rPr>
              <a:t>–формування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 Української Галицької армії під командуванням М. Омеляновича-Павленко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Квітень 1919р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.  - Франція надала допомогу Польщі, надіславши їй корпус генерала Ю.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</a:rPr>
              <a:t>Галлера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Травень 1919р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.  -  війська УГА притиснуті польською армією до р. Збруч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Червень 1919р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. – наступальна операція УГА –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</a:rPr>
              <a:t>Чортківська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</a:rPr>
              <a:t>офензива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, що призвела до звільнення половини території ЗУНР від поляків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25 червня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аризька мирна конференція визнає права Польщі на окупацію Східної Галичини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28 червня 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– контрнаступ поляків привів до окупації  Східної Галичини, війська УГА перейшли р. Збруч.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4610" y="1981862"/>
            <a:ext cx="334828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Головні події війни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610" y="6329316"/>
            <a:ext cx="3575018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ЗУНР припинила існування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0" y="2181917"/>
            <a:ext cx="1656829" cy="207576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5" r="6025"/>
          <a:stretch/>
        </p:blipFill>
        <p:spPr>
          <a:xfrm>
            <a:off x="72758" y="5068554"/>
            <a:ext cx="2156872" cy="14680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3608" y="4481868"/>
            <a:ext cx="109517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Бійці УГА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780" y="946983"/>
            <a:ext cx="247232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Причини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908720"/>
            <a:ext cx="3024336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Поляки вважали Східну Галичину своєю невід’ємною частиною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908720"/>
            <a:ext cx="2664296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Територіальні претензії Польщі до ЗУНР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95106" y="1124745"/>
            <a:ext cx="192718" cy="4320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012160" y="1185849"/>
            <a:ext cx="288032" cy="3983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2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гнутая вверх стрелка 18"/>
          <p:cNvSpPr/>
          <p:nvPr/>
        </p:nvSpPr>
        <p:spPr>
          <a:xfrm>
            <a:off x="2009854" y="4748133"/>
            <a:ext cx="837326" cy="287944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111" y="164569"/>
            <a:ext cx="682904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Окупація військами Антанти Півдня України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77" y="2045747"/>
            <a:ext cx="5692806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C00000"/>
                </a:solidFill>
              </a:rPr>
              <a:t>Перебіг  подій: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23 листопада 1918р</a:t>
            </a:r>
            <a:r>
              <a:rPr lang="uk-UA" dirty="0" smtClean="0">
                <a:solidFill>
                  <a:srgbClr val="C00000"/>
                </a:solidFill>
              </a:rPr>
              <a:t>. –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початок висадки французьких військ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у Севастополі;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Грудень 1918р</a:t>
            </a:r>
            <a:r>
              <a:rPr lang="uk-UA" dirty="0" smtClean="0">
                <a:solidFill>
                  <a:srgbClr val="C00000"/>
                </a:solidFill>
              </a:rPr>
              <a:t>.-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висадка військ в Одесі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Січень-лютий1919р</a:t>
            </a:r>
            <a:r>
              <a:rPr lang="uk-UA" dirty="0" smtClean="0">
                <a:solidFill>
                  <a:srgbClr val="C00000"/>
                </a:solidFill>
              </a:rPr>
              <a:t>.- 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60 тисяч французьких, англійських, румунських, грецьких та польських військ зайняли Чорноморське узбережжя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" y="5193854"/>
            <a:ext cx="2428797" cy="15835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30" y="2147978"/>
            <a:ext cx="2392185" cy="18124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83768" y="4078901"/>
            <a:ext cx="60486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Лютий 1919р.-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переговори Директорії з французьким           командуванням.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362" y="903701"/>
            <a:ext cx="1444098" cy="1018150"/>
          </a:xfrm>
          <a:prstGeom prst="roundRect">
            <a:avLst/>
          </a:prstGeom>
          <a:solidFill>
            <a:srgbClr val="E9E02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Причини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2452" y="836712"/>
            <a:ext cx="2304256" cy="1152128"/>
          </a:xfrm>
          <a:prstGeom prst="roundRect">
            <a:avLst/>
          </a:prstGeom>
          <a:solidFill>
            <a:srgbClr val="E9E02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Запобігання захопленню України більшовицькими військами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06978" y="836712"/>
            <a:ext cx="2304256" cy="1152128"/>
          </a:xfrm>
          <a:prstGeom prst="roundRect">
            <a:avLst/>
          </a:prstGeom>
          <a:solidFill>
            <a:srgbClr val="E9E02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Недопущення розповсюдження комуністичної ідеології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1866" y="836712"/>
            <a:ext cx="2160240" cy="1152128"/>
          </a:xfrm>
          <a:prstGeom prst="roundRect">
            <a:avLst/>
          </a:prstGeom>
          <a:solidFill>
            <a:srgbClr val="E9E02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</a:rPr>
              <a:t>Повернення втрачених коштів, вкладених в економіку України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606460" y="1139547"/>
            <a:ext cx="185992" cy="44208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08" y="1080396"/>
            <a:ext cx="212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34" y="1139547"/>
            <a:ext cx="212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83042" y="4885323"/>
            <a:ext cx="1728192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ВІДМОВА ВІД «БІЛЬШОВИЦЬКОЇ» СОЦІАЛЬНО-ЕКОНОМІЧНОЇ ПОЛІТИКИ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567" y="4869160"/>
            <a:ext cx="1866837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РЕОРГАНІЗАЦІЯ АРМІЇ УНР ТА ПІДПОРЯДКУВАННЯ ЇЇ СОЮЗНОМУ КОМАНДУВАННЮ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111" y="4402066"/>
            <a:ext cx="2097641" cy="611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Вимоги Антанти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17038" y="4869160"/>
            <a:ext cx="1679194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ВИЛУЧЕННЯ ЗІ СКЛАДУ ДИРЕКТОРІЇ ПРЕДСТАВНИКІВ СОЦІАЛІСТИЧНИХ ПАРТІЙ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496232" y="5517232"/>
            <a:ext cx="386810" cy="46841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611234" y="5517232"/>
            <a:ext cx="337333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8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1724</Words>
  <Application>Microsoft Office PowerPoint</Application>
  <PresentationFormat>Экран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Kilter</vt:lpstr>
      <vt:lpstr>Українська Народна Республіка періоду Директорії (листопад 1918-серпень 1920рр.)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Директорія УНР</dc:title>
  <dc:creator>Silver</dc:creator>
  <cp:lastModifiedBy>Silverhunt</cp:lastModifiedBy>
  <cp:revision>144</cp:revision>
  <dcterms:created xsi:type="dcterms:W3CDTF">2013-07-15T19:28:02Z</dcterms:created>
  <dcterms:modified xsi:type="dcterms:W3CDTF">2019-01-29T08:21:49Z</dcterms:modified>
</cp:coreProperties>
</file>