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41"/>
  </p:notesMasterIdLst>
  <p:sldIdLst>
    <p:sldId id="256" r:id="rId2"/>
    <p:sldId id="292" r:id="rId3"/>
    <p:sldId id="295" r:id="rId4"/>
    <p:sldId id="296" r:id="rId5"/>
    <p:sldId id="297" r:id="rId6"/>
    <p:sldId id="298" r:id="rId7"/>
    <p:sldId id="293" r:id="rId8"/>
    <p:sldId id="294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74" r:id="rId29"/>
    <p:sldId id="257" r:id="rId30"/>
    <p:sldId id="258" r:id="rId31"/>
    <p:sldId id="259" r:id="rId32"/>
    <p:sldId id="260" r:id="rId33"/>
    <p:sldId id="261" r:id="rId34"/>
    <p:sldId id="262" r:id="rId35"/>
    <p:sldId id="263" r:id="rId36"/>
    <p:sldId id="264" r:id="rId37"/>
    <p:sldId id="265" r:id="rId38"/>
    <p:sldId id="289" r:id="rId39"/>
    <p:sldId id="266" r:id="rId4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1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BBF62-5F97-4FD7-B408-CB9AAD90D62A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F473E-3946-44A4-84A9-9A250FEC3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629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41A3B-8407-4A4E-B5A6-988BD64132E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905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754-20A6-4501-874B-32A30D41F947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483A9-81EE-425F-B313-70C77F98B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564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754-20A6-4501-874B-32A30D41F947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483A9-81EE-425F-B313-70C77F98B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332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754-20A6-4501-874B-32A30D41F947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483A9-81EE-425F-B313-70C77F98B01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666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754-20A6-4501-874B-32A30D41F947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483A9-81EE-425F-B313-70C77F98B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658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754-20A6-4501-874B-32A30D41F947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483A9-81EE-425F-B313-70C77F98B01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7182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754-20A6-4501-874B-32A30D41F947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483A9-81EE-425F-B313-70C77F98B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867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754-20A6-4501-874B-32A30D41F947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483A9-81EE-425F-B313-70C77F98B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416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754-20A6-4501-874B-32A30D41F947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483A9-81EE-425F-B313-70C77F98B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643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опрос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29"/>
            <a:ext cx="12186758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87915" y="1635617"/>
            <a:ext cx="3944057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68847" y="1635125"/>
            <a:ext cx="3012831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668847" y="2500313"/>
            <a:ext cx="3012831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668847" y="3365500"/>
            <a:ext cx="3012831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94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опрос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87915" y="1635617"/>
            <a:ext cx="3944057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68847" y="1635125"/>
            <a:ext cx="3012831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668847" y="2500313"/>
            <a:ext cx="3012831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668847" y="3365500"/>
            <a:ext cx="3012831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14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опрос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87915" y="1635617"/>
            <a:ext cx="3944057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68847" y="1635125"/>
            <a:ext cx="3012831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668847" y="2500313"/>
            <a:ext cx="3012831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668847" y="3365500"/>
            <a:ext cx="3012831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37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ru-RU" noProof="0" smtClean="0"/>
              <a:pPr/>
              <a:t>09.03.2023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8012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754-20A6-4501-874B-32A30D41F947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483A9-81EE-425F-B313-70C77F98B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86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754-20A6-4501-874B-32A30D41F947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483A9-81EE-425F-B313-70C77F98B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598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754-20A6-4501-874B-32A30D41F947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483A9-81EE-425F-B313-70C77F98B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8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754-20A6-4501-874B-32A30D41F947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483A9-81EE-425F-B313-70C77F98B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858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754-20A6-4501-874B-32A30D41F947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483A9-81EE-425F-B313-70C77F98B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666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754-20A6-4501-874B-32A30D41F947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483A9-81EE-425F-B313-70C77F98B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512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754-20A6-4501-874B-32A30D41F947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483A9-81EE-425F-B313-70C77F98B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563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E2754-20A6-4501-874B-32A30D41F947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59483A9-81EE-425F-B313-70C77F98B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05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91" r:id="rId17"/>
    <p:sldLayoutId id="2147483692" r:id="rId18"/>
    <p:sldLayoutId id="2147483693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30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09523" y="71414"/>
            <a:ext cx="1162103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i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Georgia" pitchFamily="18" charset="0"/>
              </a:rPr>
              <a:t>Подія та випробування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8206" y="616017"/>
            <a:ext cx="7083622" cy="675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5000"/>
              </a:lnSpc>
            </a:pPr>
            <a:r>
              <a:rPr lang="uk-UA" sz="28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	Первісним поняттям теорії ймовірності є поняття події.</a:t>
            </a:r>
          </a:p>
          <a:p>
            <a:pPr algn="just">
              <a:lnSpc>
                <a:spcPct val="95000"/>
              </a:lnSpc>
            </a:pPr>
            <a:endParaRPr lang="uk-UA" sz="2800" dirty="0">
              <a:solidFill>
                <a:schemeClr val="tx1">
                  <a:lumMod val="50000"/>
                </a:schemeClr>
              </a:solidFill>
              <a:latin typeface="Georgia" pitchFamily="18" charset="0"/>
            </a:endParaRPr>
          </a:p>
          <a:p>
            <a:pPr algn="just">
              <a:lnSpc>
                <a:spcPct val="95000"/>
              </a:lnSpc>
            </a:pPr>
            <a:r>
              <a:rPr lang="uk-UA" sz="2800" b="1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	</a:t>
            </a:r>
            <a:r>
              <a:rPr lang="uk-UA" sz="2800" b="1" u="sng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Подія</a:t>
            </a:r>
            <a:r>
              <a:rPr lang="uk-UA" sz="28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 — це явище, про яке можна сказати, що воно відбувається чи не відбувається за певних умов. Події позначаються великими буквами латинського алфавіту: А, В, С... Будь-яка подія відбувається внаслідок випробування (експерименту або досліду).</a:t>
            </a:r>
            <a:br>
              <a:rPr lang="uk-UA" sz="28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</a:br>
            <a:r>
              <a:rPr lang="uk-UA" sz="28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uk-UA" sz="28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</a:br>
            <a:r>
              <a:rPr lang="uk-UA" sz="28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	</a:t>
            </a:r>
            <a:r>
              <a:rPr lang="uk-UA" sz="2800" b="1" u="sng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Випробування</a:t>
            </a:r>
            <a:r>
              <a:rPr lang="uk-UA" sz="28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 — це умови, в результаті яких відбувається (чи не відбувається) подія</a:t>
            </a:r>
            <a:r>
              <a:rPr lang="uk-UA" sz="2800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.</a:t>
            </a:r>
          </a:p>
          <a:p>
            <a:pPr algn="just">
              <a:lnSpc>
                <a:spcPct val="95000"/>
              </a:lnSpc>
            </a:pPr>
            <a: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</a:br>
            <a: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	</a:t>
            </a:r>
            <a:endParaRPr lang="uk-UA" dirty="0">
              <a:solidFill>
                <a:schemeClr val="tx1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17414" name="Picture 6" descr="http://luckpoker.ru/sites/default/files/47874898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17844" y="928670"/>
            <a:ext cx="4174156" cy="5929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380960" y="1399650"/>
            <a:ext cx="7358115" cy="355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5000"/>
              </a:lnSpc>
            </a:pPr>
            <a:r>
              <a:rPr lang="uk-UA" b="1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	</a:t>
            </a:r>
            <a:endParaRPr lang="uk-UA" dirty="0">
              <a:solidFill>
                <a:schemeClr val="tx1">
                  <a:lumMod val="50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18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09523" y="71414"/>
            <a:ext cx="1162103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i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Georgia" pitchFamily="18" charset="0"/>
              </a:rPr>
              <a:t>Подія та випробування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0960" y="785795"/>
            <a:ext cx="1135864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uk-UA" sz="2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Ось декілька прикладів:</a:t>
            </a:r>
          </a:p>
          <a:p>
            <a:pPr marL="457200" indent="-457200">
              <a:lnSpc>
                <a:spcPct val="95000"/>
              </a:lnSpc>
              <a:buFont typeface="+mj-lt"/>
              <a:buAutoNum type="arabicPeriod"/>
            </a:pPr>
            <a:r>
              <a:rPr lang="uk-UA" sz="2400" u="sng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Випробування</a:t>
            </a:r>
            <a:r>
              <a:rPr lang="uk-UA" sz="2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 - кидання монети, </a:t>
            </a:r>
            <a:r>
              <a:rPr lang="uk-UA" sz="2400" u="sng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випадкова подія</a:t>
            </a:r>
            <a:r>
              <a:rPr lang="uk-UA" sz="2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 - випадання герба. </a:t>
            </a:r>
          </a:p>
          <a:p>
            <a:pPr marL="457200" indent="-457200">
              <a:lnSpc>
                <a:spcPct val="95000"/>
              </a:lnSpc>
              <a:buFont typeface="+mj-lt"/>
              <a:buAutoNum type="arabicPeriod"/>
            </a:pPr>
            <a:r>
              <a:rPr lang="uk-UA" sz="2400" u="sng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Випробування </a:t>
            </a:r>
            <a:r>
              <a:rPr lang="uk-UA" sz="2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- участь у грі </a:t>
            </a:r>
            <a:r>
              <a:rPr lang="uk-UA" sz="2400" dirty="0" err="1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“Лото”</a:t>
            </a:r>
            <a:r>
              <a:rPr lang="uk-UA" sz="2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, </a:t>
            </a:r>
            <a:r>
              <a:rPr lang="uk-UA" sz="2400" u="sng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випадкова подія </a:t>
            </a:r>
            <a:r>
              <a:rPr lang="uk-UA" sz="2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- виграш. </a:t>
            </a:r>
          </a:p>
          <a:p>
            <a:pPr marL="457200" indent="-457200">
              <a:lnSpc>
                <a:spcPct val="95000"/>
              </a:lnSpc>
              <a:buFont typeface="+mj-lt"/>
              <a:buAutoNum type="arabicPeriod"/>
            </a:pPr>
            <a:r>
              <a:rPr lang="uk-UA" sz="2400" u="sng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Випробування</a:t>
            </a:r>
            <a:r>
              <a:rPr lang="uk-UA" sz="2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 - стрибок з парашутом, </a:t>
            </a:r>
            <a:r>
              <a:rPr lang="uk-UA" sz="2400" u="sng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випадкова подія </a:t>
            </a:r>
            <a:r>
              <a:rPr lang="uk-UA" sz="2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- вдале приземлення. </a:t>
            </a:r>
          </a:p>
          <a:p>
            <a:pPr marL="457200" indent="-457200">
              <a:lnSpc>
                <a:spcPct val="95000"/>
              </a:lnSpc>
              <a:buFont typeface="+mj-lt"/>
              <a:buAutoNum type="arabicPeriod"/>
            </a:pPr>
            <a:r>
              <a:rPr lang="uk-UA" sz="2400" u="sng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Випробування</a:t>
            </a:r>
            <a:r>
              <a:rPr lang="uk-UA" sz="2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 - народження дитини, </a:t>
            </a:r>
            <a:r>
              <a:rPr lang="uk-UA" sz="2400" u="sng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випадкова подія </a:t>
            </a:r>
            <a:r>
              <a:rPr lang="uk-UA" sz="2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- стать дитини - чоловічий. </a:t>
            </a:r>
          </a:p>
          <a:p>
            <a:pPr marL="457200" indent="-457200">
              <a:lnSpc>
                <a:spcPct val="95000"/>
              </a:lnSpc>
              <a:buFont typeface="+mj-lt"/>
              <a:buAutoNum type="arabicPeriod"/>
            </a:pPr>
            <a:r>
              <a:rPr lang="uk-UA" sz="2400" u="sng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Випробування</a:t>
            </a:r>
            <a:r>
              <a:rPr lang="uk-UA" sz="2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 - спостереження за погодою протягом дня, </a:t>
            </a:r>
            <a:r>
              <a:rPr lang="uk-UA" sz="2400" u="sng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випадкова подія </a:t>
            </a:r>
            <a:r>
              <a:rPr lang="uk-UA" sz="2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- протягом дня був дощ. </a:t>
            </a:r>
            <a:br>
              <a:rPr lang="uk-UA" sz="2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</a:br>
            <a:endParaRPr lang="uk-UA" sz="2400" dirty="0">
              <a:solidFill>
                <a:schemeClr val="tx1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19458" name="Picture 2" descr="http://mydim.ua/pub/images/f81819bd2936ce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60" y="4193027"/>
            <a:ext cx="4476997" cy="2664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460" name="Picture 4" descr="http://img-fotki.yandex.ru/get/3710/coinsmira.21/0_46664_4efa20f5_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957" y="4193027"/>
            <a:ext cx="4804621" cy="2664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4591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09523" y="71414"/>
            <a:ext cx="1162103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i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Georgia" pitchFamily="18" charset="0"/>
              </a:rPr>
              <a:t>Випадкова подія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0960" y="785795"/>
            <a:ext cx="11358642" cy="2197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uk-UA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	Як бачимо наступ випадкового події в результаті випробування, взагалі кажучи, не можна передбачити заздалегідь у принципі. Цей факт - непередбачуваність наступу - можна в деяких випадках вважати головною відмітною властивістю випадкової події. Тим не менш, є можливість деякі випадкові події піддати аналізу методами математики.</a:t>
            </a:r>
          </a:p>
          <a:p>
            <a:pPr>
              <a:lnSpc>
                <a:spcPct val="95000"/>
              </a:lnSpc>
            </a:pPr>
            <a:endParaRPr lang="uk-UA" dirty="0">
              <a:solidFill>
                <a:schemeClr val="tx1">
                  <a:lumMod val="50000"/>
                </a:schemeClr>
              </a:solidFill>
              <a:latin typeface="Georgia" pitchFamily="18" charset="0"/>
            </a:endParaRPr>
          </a:p>
          <a:p>
            <a:pPr>
              <a:lnSpc>
                <a:spcPct val="95000"/>
              </a:lnSpc>
            </a:pPr>
            <a:r>
              <a:rPr lang="uk-UA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uk-UA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</a:br>
            <a:r>
              <a:rPr lang="uk-UA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uk-UA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</a:br>
            <a:r>
              <a:rPr lang="uk-UA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	</a:t>
            </a:r>
          </a:p>
        </p:txBody>
      </p:sp>
      <p:pic>
        <p:nvPicPr>
          <p:cNvPr id="18434" name="Picture 2" descr="http://cs320425.vk.me/v320425386/4555/DM-wCbVtNR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398" y="2786058"/>
            <a:ext cx="5753100" cy="35909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381752" y="2786059"/>
            <a:ext cx="550072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	</a:t>
            </a:r>
            <a:r>
              <a:rPr lang="uk-UA" b="1" u="sng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Випадковою подією</a:t>
            </a:r>
            <a:r>
              <a:rPr lang="uk-UA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 називається подія, яка може відбутися або не відбутися під час здійснення певного випробування.</a:t>
            </a:r>
            <a:br>
              <a:rPr lang="uk-UA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</a:br>
            <a:r>
              <a:rPr lang="uk-UA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uk-UA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</a:br>
            <a:r>
              <a:rPr lang="uk-UA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Наприклад: під час витягування навмання однієї карти з колоди ви взяли короля. Подія А — «взято короля» є випадковою.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5332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89" y="71414"/>
            <a:ext cx="121888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i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Georgia" pitchFamily="18" charset="0"/>
              </a:rPr>
              <a:t>Масові та одиничні випадкові події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0960" y="785795"/>
            <a:ext cx="9523436" cy="4390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uk-UA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	</a:t>
            </a:r>
            <a:r>
              <a:rPr lang="uk-UA" sz="2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Випадкові події можуть бути масовими та одиничними.</a:t>
            </a:r>
            <a:br>
              <a:rPr lang="uk-UA" sz="2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</a:br>
            <a:r>
              <a:rPr lang="uk-UA" sz="2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	</a:t>
            </a:r>
            <a:r>
              <a:rPr lang="uk-UA" sz="2400" b="1" u="sng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Масовими</a:t>
            </a:r>
            <a:r>
              <a:rPr lang="uk-UA" sz="2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 називають однорідні події, що спостерігаються за певних умов, які можуть бути відтворені (можна спостерігати) необмежену кількість разів. Наприклад, влучення або промах в серії пострілів; поява бракованих деталей при серійному випуску; радіоактивний розпад атомів речовин і т. д.</a:t>
            </a:r>
            <a:br>
              <a:rPr lang="uk-UA" sz="2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</a:br>
            <a:r>
              <a:rPr lang="uk-UA" sz="2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	Прикладом </a:t>
            </a:r>
            <a:r>
              <a:rPr lang="uk-UA" sz="2400" b="1" u="sng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одиничної</a:t>
            </a:r>
            <a:r>
              <a:rPr lang="uk-UA" sz="2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 випадкової події є падіння Тунгуського метеорита. Теорія ймовірностей вивчає лише масові випадкові величини.</a:t>
            </a:r>
            <a:br>
              <a:rPr lang="uk-UA" sz="2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</a:br>
            <a:r>
              <a:rPr lang="uk-UA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uk-UA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</a:br>
            <a:r>
              <a:rPr lang="uk-UA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 </a:t>
            </a:r>
            <a:br>
              <a:rPr lang="uk-UA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</a:br>
            <a:endParaRPr lang="uk-UA" dirty="0">
              <a:solidFill>
                <a:schemeClr val="tx1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20482" name="Picture 2" descr="http://collidecolumn.files.wordpress.com/2012/12/an-asteroid-impact-as-envisioned-by-space-artist-david-hard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3652" y="4340994"/>
            <a:ext cx="7960092" cy="25170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178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09523" y="71414"/>
            <a:ext cx="1162103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i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Georgia" pitchFamily="18" charset="0"/>
              </a:rPr>
              <a:t>Вірогідні та неможливі події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0960" y="1000109"/>
            <a:ext cx="6429420" cy="430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uk-UA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	</a:t>
            </a:r>
            <a:r>
              <a:rPr lang="uk-UA" sz="2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uk-UA" sz="2400" b="1" u="sng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Вірогідною</a:t>
            </a:r>
            <a:r>
              <a:rPr lang="uk-UA" sz="2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 називається подія, яка внаслідок даного випробування обов'язково відбудеться. Наприклад, подія А — «поява на одній із граней грального кубика натурального числа, меншого за 7» — є вірогідною.</a:t>
            </a:r>
            <a:br>
              <a:rPr lang="uk-UA" sz="2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</a:br>
            <a:r>
              <a:rPr lang="uk-UA" sz="2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uk-UA" sz="2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</a:br>
            <a:r>
              <a:rPr lang="uk-UA" sz="2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	</a:t>
            </a:r>
            <a:r>
              <a:rPr lang="uk-UA" sz="2400" b="1" u="sng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Неможливою</a:t>
            </a:r>
            <a:r>
              <a:rPr lang="uk-UA" sz="2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 називається така подія, яка внаслідок даного випробування не може відбутися. Наприклад, подія А — «поява на одній із граней грального кубика цифри 7» — є неможливою.</a:t>
            </a:r>
          </a:p>
        </p:txBody>
      </p:sp>
      <p:pic>
        <p:nvPicPr>
          <p:cNvPr id="21506" name="Picture 2" descr="http://mid.az/uploads/posts/2011-07/thumbs/1311851035_3d_dices-800x600.jpg"/>
          <p:cNvPicPr>
            <a:picLocks noChangeAspect="1" noChangeArrowheads="1"/>
          </p:cNvPicPr>
          <p:nvPr/>
        </p:nvPicPr>
        <p:blipFill>
          <a:blip r:embed="rId2"/>
          <a:srcRect t="12698" b="4762"/>
          <a:stretch>
            <a:fillRect/>
          </a:stretch>
        </p:blipFill>
        <p:spPr bwMode="auto">
          <a:xfrm>
            <a:off x="7024694" y="928670"/>
            <a:ext cx="4500594" cy="27860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510" name="Picture 6" descr="http://boardgameslv.files.wordpress.com/2010/11/dice1.jpg"/>
          <p:cNvPicPr>
            <a:picLocks noChangeAspect="1" noChangeArrowheads="1"/>
          </p:cNvPicPr>
          <p:nvPr/>
        </p:nvPicPr>
        <p:blipFill>
          <a:blip r:embed="rId3"/>
          <a:srcRect b="15178"/>
          <a:stretch>
            <a:fillRect/>
          </a:stretch>
        </p:blipFill>
        <p:spPr bwMode="auto">
          <a:xfrm>
            <a:off x="7024694" y="3786190"/>
            <a:ext cx="4552952" cy="28964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973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89" y="71414"/>
            <a:ext cx="12188825" cy="6617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700" b="1" i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Georgia" pitchFamily="18" charset="0"/>
              </a:rPr>
              <a:t>Відносна частота та ймовірність події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0961" y="785794"/>
            <a:ext cx="9677440" cy="4565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	</a:t>
            </a:r>
            <a:r>
              <a:rPr lang="ru-RU" sz="2400" b="1" u="sng" dirty="0" err="1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Вiдносна</a:t>
            </a:r>
            <a:r>
              <a:rPr lang="ru-RU" sz="2400" b="1" u="sng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 частота (</a:t>
            </a:r>
            <a:r>
              <a:rPr lang="ru-RU" sz="2400" b="1" u="sng" dirty="0" err="1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статистична</a:t>
            </a:r>
            <a:r>
              <a:rPr lang="ru-RU" sz="2400" b="1" u="sng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400" b="1" u="sng" dirty="0" err="1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ймовiрнiсть</a:t>
            </a:r>
            <a:r>
              <a:rPr lang="ru-RU" sz="2400" b="1" u="sng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) </a:t>
            </a:r>
            <a:r>
              <a:rPr lang="ru-RU" sz="2400" b="1" u="sng" dirty="0" err="1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подiї</a:t>
            </a:r>
            <a:r>
              <a:rPr lang="ru-RU" sz="2400" b="1" u="sng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—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це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вiдношення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 тих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спроб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, у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яких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вiдбулася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подiя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, до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всiх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спроб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 у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серiї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випробовувань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.</a:t>
            </a:r>
          </a:p>
          <a:p>
            <a:pPr>
              <a:lnSpc>
                <a:spcPct val="95000"/>
              </a:lnSpc>
            </a:pPr>
            <a:r>
              <a:rPr lang="uk-UA" sz="2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	</a:t>
            </a:r>
            <a:r>
              <a:rPr lang="uk-UA" sz="2400" b="1" u="sng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Ймовірність події</a:t>
            </a:r>
            <a:r>
              <a:rPr lang="uk-UA" sz="2400" b="1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 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 —</a:t>
            </a:r>
            <a:r>
              <a:rPr lang="uk-UA" sz="2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 це чисельна міра об'єктивної можливості цієї події (інтуїтивне означення ймовірності). Ймовірність події А позначається Р(А). Якщо здійснювати різноманітні випробування, то можна констатувати, що різні випадкові події можуть мати різну можливість появи.</a:t>
            </a:r>
          </a:p>
          <a:p>
            <a:pPr>
              <a:lnSpc>
                <a:spcPct val="95000"/>
              </a:lnSpc>
            </a:pPr>
            <a:r>
              <a:rPr lang="uk-UA" sz="2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	Ймовірність неможливої 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B </a:t>
            </a:r>
            <a:r>
              <a:rPr lang="uk-UA" sz="2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події и дорівнює нулю, Р(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B</a:t>
            </a:r>
            <a:r>
              <a:rPr lang="uk-UA" sz="2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) = 0.</a:t>
            </a:r>
          </a:p>
          <a:p>
            <a:pPr>
              <a:lnSpc>
                <a:spcPct val="95000"/>
              </a:lnSpc>
            </a:pPr>
            <a:r>
              <a:rPr lang="uk-UA" sz="2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	Ймовірність вірогідної події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 C</a:t>
            </a:r>
            <a:r>
              <a:rPr lang="uk-UA" sz="2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 дорівнює одиниці, Р(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C</a:t>
            </a:r>
            <a:r>
              <a:rPr lang="uk-UA" sz="2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) = 1.</a:t>
            </a:r>
          </a:p>
          <a:p>
            <a:pPr>
              <a:lnSpc>
                <a:spcPct val="95000"/>
              </a:lnSpc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	</a:t>
            </a:r>
            <a:r>
              <a:rPr lang="uk-UA" sz="2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Отже, ймовірність Р(А) будь-якої випадкової події А знаходиться між нулем і одиницею.</a:t>
            </a:r>
          </a:p>
          <a:p>
            <a:pPr>
              <a:lnSpc>
                <a:spcPct val="95000"/>
              </a:lnSpc>
            </a:pPr>
            <a:endParaRPr lang="uk-UA" dirty="0">
              <a:solidFill>
                <a:schemeClr val="tx1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11904" y="5206828"/>
            <a:ext cx="7223573" cy="135732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0 &lt; Р(А) &lt; 1</a:t>
            </a:r>
            <a:endParaRPr lang="uk-UA" sz="4800" b="1" dirty="0"/>
          </a:p>
        </p:txBody>
      </p:sp>
    </p:spTree>
    <p:extLst>
      <p:ext uri="{BB962C8B-B14F-4D97-AF65-F5344CB8AC3E}">
        <p14:creationId xmlns:p14="http://schemas.microsoft.com/office/powerpoint/2010/main" val="349302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3752" y="529516"/>
            <a:ext cx="3996444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Події бувають: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67624" y="1249596"/>
            <a:ext cx="230425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Вірогідні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31193" y="1249596"/>
            <a:ext cx="4609494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Відбуваються обов'язково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cxnSp>
        <p:nvCxnSpPr>
          <p:cNvPr id="6" name="Прямая со стрелкой 5"/>
          <p:cNvCxnSpPr>
            <a:stCxn id="3" idx="3"/>
            <a:endCxn id="4" idx="1"/>
          </p:cNvCxnSpPr>
          <p:nvPr/>
        </p:nvCxnSpPr>
        <p:spPr>
          <a:xfrm>
            <a:off x="4371880" y="1511206"/>
            <a:ext cx="859313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67624" y="2041684"/>
            <a:ext cx="252028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Неможливі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03914" y="2041684"/>
            <a:ext cx="4536773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Ніколи не відбуваються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cxnSp>
        <p:nvCxnSpPr>
          <p:cNvPr id="9" name="Прямая со стрелкой 8"/>
          <p:cNvCxnSpPr>
            <a:stCxn id="7" idx="3"/>
            <a:endCxn id="8" idx="1"/>
          </p:cNvCxnSpPr>
          <p:nvPr/>
        </p:nvCxnSpPr>
        <p:spPr>
          <a:xfrm>
            <a:off x="4587904" y="2303294"/>
            <a:ext cx="71601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35560" y="3142005"/>
            <a:ext cx="252028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Випадкові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31906" y="2926563"/>
            <a:ext cx="4608782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Можуть відбутися, а можуть і не відбутися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cxnSp>
        <p:nvCxnSpPr>
          <p:cNvPr id="14" name="Прямая со стрелкой 13"/>
          <p:cNvCxnSpPr>
            <a:stCxn id="12" idx="3"/>
            <a:endCxn id="13" idx="1"/>
          </p:cNvCxnSpPr>
          <p:nvPr/>
        </p:nvCxnSpPr>
        <p:spPr>
          <a:xfrm>
            <a:off x="4655840" y="3403615"/>
            <a:ext cx="576066" cy="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36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5560" y="1249596"/>
            <a:ext cx="266429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Випробування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75922" y="1249596"/>
            <a:ext cx="1656183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Подія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08168" y="1249596"/>
            <a:ext cx="252028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Вид події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5560" y="2384988"/>
            <a:ext cx="2736304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Підкинули кубик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7888" y="2396716"/>
            <a:ext cx="2016224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Випало число 5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20136" y="2181273"/>
            <a:ext cx="2796356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Вірогідна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Неможлива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Випадкова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6270" y="3949481"/>
            <a:ext cx="2461579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Заглянули в поштову скриньку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33379" y="3987640"/>
            <a:ext cx="199872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Там лист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48128" y="3772198"/>
            <a:ext cx="2796356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Вірогідна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Неможлива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Випадкова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1864" y="293748"/>
            <a:ext cx="2874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Вправа 1</a:t>
            </a:r>
            <a:endParaRPr lang="ru-RU" sz="48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680176" y="3068960"/>
            <a:ext cx="2508324" cy="576064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536160" y="4641978"/>
            <a:ext cx="2508324" cy="576064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7568" y="1249596"/>
            <a:ext cx="266429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Випробування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15027" y="1249596"/>
            <a:ext cx="1656183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Подія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20136" y="1249596"/>
            <a:ext cx="279635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Вид події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7568" y="2384988"/>
            <a:ext cx="2418712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Підкинули монету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15880" y="2396716"/>
            <a:ext cx="200521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Випало число 3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20136" y="2169543"/>
            <a:ext cx="2796356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Вірогідна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Неможлива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Випадкова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7568" y="3975913"/>
            <a:ext cx="2430668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Закінчився четвер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15880" y="3987641"/>
            <a:ext cx="2017166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Настала п'ятниця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48128" y="3772198"/>
            <a:ext cx="2868364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Вірогідна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Неможлива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Випадкова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99856" y="365756"/>
            <a:ext cx="2874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Вправа 1</a:t>
            </a:r>
            <a:endParaRPr lang="ru-RU" sz="48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608168" y="2585737"/>
            <a:ext cx="2508324" cy="576064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464152" y="3759621"/>
            <a:ext cx="2508324" cy="576064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52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2994" y="301149"/>
            <a:ext cx="3996444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Дві події  бувають: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63552" y="1249597"/>
                <a:ext cx="2871936" cy="95500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457200" indent="-457200" algn="ctr">
                  <a:buFont typeface="Arial" panose="020B0604020202020204" pitchFamily="34" charset="0"/>
                  <a:buChar char="•"/>
                </a:pPr>
                <a:r>
                  <a:rPr lang="uk-UA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Протилежні А і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uk-UA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А</m:t>
                        </m:r>
                      </m:e>
                    </m:acc>
                  </m:oMath>
                </a14:m>
                <a:r>
                  <a: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 (не А)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552" y="1249597"/>
                <a:ext cx="2871936" cy="955005"/>
              </a:xfrm>
              <a:prstGeom prst="rect">
                <a:avLst/>
              </a:prstGeom>
              <a:blipFill rotWithShape="0">
                <a:blip r:embed="rId2"/>
                <a:stretch>
                  <a:fillRect l="-846" t="-6289" r="-5074" b="-201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231192" y="1249597"/>
            <a:ext cx="4949316" cy="95410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Подія </a:t>
            </a:r>
            <a:r>
              <a:rPr lang="uk-UA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не А 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відбувається тоді, коли </a:t>
            </a:r>
            <a:r>
              <a:rPr lang="uk-UA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А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не відбувається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cxnSp>
        <p:nvCxnSpPr>
          <p:cNvPr id="6" name="Прямая со стрелкой 5"/>
          <p:cNvCxnSpPr>
            <a:stCxn id="3" idx="3"/>
            <a:endCxn id="4" idx="1"/>
          </p:cNvCxnSpPr>
          <p:nvPr/>
        </p:nvCxnSpPr>
        <p:spPr>
          <a:xfrm flipV="1">
            <a:off x="4935488" y="1726651"/>
            <a:ext cx="295704" cy="449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63552" y="3756696"/>
            <a:ext cx="2777389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Попарно несумісні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74780" y="3756696"/>
            <a:ext cx="4949315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Події, що не можуть відбуватися одночасно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cxnSp>
        <p:nvCxnSpPr>
          <p:cNvPr id="9" name="Прямая со стрелкой 8"/>
          <p:cNvCxnSpPr>
            <a:stCxn id="7" idx="3"/>
            <a:endCxn id="8" idx="1"/>
          </p:cNvCxnSpPr>
          <p:nvPr/>
        </p:nvCxnSpPr>
        <p:spPr>
          <a:xfrm>
            <a:off x="4840941" y="4233750"/>
            <a:ext cx="533839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991544" y="2420889"/>
            <a:ext cx="2339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Наприклад: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14858" y="2482443"/>
            <a:ext cx="6245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Подія А: «У поштовій скриньці лист»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350595" y="3063239"/>
                <a:ext cx="5829912" cy="524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Подія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uk-UA" sz="2800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800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А</m:t>
                        </m:r>
                      </m:e>
                    </m:acc>
                  </m:oMath>
                </a14:m>
                <a:r>
                  <a:rPr lang="uk-UA" sz="28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: «У скриньці листа немає»</a:t>
                </a:r>
                <a:endParaRPr lang="ru-RU" sz="28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0595" y="3063239"/>
                <a:ext cx="5829912" cy="524118"/>
              </a:xfrm>
              <a:prstGeom prst="rect">
                <a:avLst/>
              </a:prstGeom>
              <a:blipFill rotWithShape="0">
                <a:blip r:embed="rId3"/>
                <a:stretch>
                  <a:fillRect l="-2301" t="-11628" b="-395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2388096" y="4717019"/>
            <a:ext cx="2339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Наприклад: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93712" y="5183877"/>
            <a:ext cx="743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Подія А: «Підкинули монету і випало число»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39616" y="5707097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Подія В: «Підкинули монету і випав герб»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38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  <p:bldP spid="23" grpId="0"/>
      <p:bldP spid="24" grpId="0"/>
      <p:bldP spid="25" grpId="0"/>
      <p:bldP spid="37" grpId="0"/>
      <p:bldP spid="38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93BFCDB3-13C4-4D69-848D-3F1F4D6B8F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>
                <a:latin typeface="Times New Roman"/>
                <a:ea typeface="Times New Roman"/>
                <a:cs typeface="Times New Roman"/>
              </a:rPr>
              <a:t>Навчання мистецтву розв'язувати задачі – це виховання волі.</a:t>
            </a:r>
            <a:r>
              <a:rPr lang="ru-RU" sz="1400">
                <a:ea typeface="Calibri"/>
                <a:cs typeface="Times New Roman"/>
              </a:rPr>
              <a:t/>
            </a:r>
            <a:br>
              <a:rPr lang="ru-RU" sz="1400">
                <a:ea typeface="Calibri"/>
                <a:cs typeface="Times New Roman"/>
              </a:rPr>
            </a:br>
            <a:r>
              <a:rPr lang="ru-RU" sz="1400">
                <a:ea typeface="Calibri"/>
                <a:cs typeface="Times New Roman"/>
              </a:rPr>
              <a:t>                                                         </a:t>
            </a:r>
            <a:r>
              <a:rPr lang="uk-UA">
                <a:latin typeface="Times New Roman"/>
                <a:ea typeface="Times New Roman"/>
                <a:cs typeface="Times New Roman"/>
              </a:rPr>
              <a:t>Д. Пойа</a:t>
            </a:r>
            <a:r>
              <a:rPr lang="ru-RU" sz="1400">
                <a:ea typeface="Calibri"/>
                <a:cs typeface="Times New Roman"/>
              </a:rPr>
              <a:t/>
            </a:r>
            <a:br>
              <a:rPr lang="ru-RU" sz="1400">
                <a:ea typeface="Calibri"/>
                <a:cs typeface="Times New Roman"/>
              </a:rPr>
            </a:br>
            <a:endParaRPr lang="ru-RU"/>
          </a:p>
        </p:txBody>
      </p:sp>
      <p:sp>
        <p:nvSpPr>
          <p:cNvPr id="26" name="Прямоугольник 25">
            <a:extLst>
              <a:ext uri="{FF2B5EF4-FFF2-40B4-BE49-F238E27FC236}">
                <a16:creationId xmlns="" xmlns:a16="http://schemas.microsoft.com/office/drawing/2014/main" id="{CC2B9599-6E7A-4DD2-B13A-B4F68A1351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28" name="Прямоугольник 27">
            <a:extLst>
              <a:ext uri="{FF2B5EF4-FFF2-40B4-BE49-F238E27FC236}">
                <a16:creationId xmlns="" xmlns:a16="http://schemas.microsoft.com/office/drawing/2014/main" id="{3E377648-1ED1-4112-805B-16C14CE995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30" name="Прямоугольник 29">
            <a:extLst>
              <a:ext uri="{FF2B5EF4-FFF2-40B4-BE49-F238E27FC236}">
                <a16:creationId xmlns="" xmlns:a16="http://schemas.microsoft.com/office/drawing/2014/main" id="{D63B59CB-289C-4850-A932-358B9E412B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19" name="Рисунок 18" descr="Кактус">
            <a:extLst>
              <a:ext uri="{FF2B5EF4-FFF2-40B4-BE49-F238E27FC236}">
                <a16:creationId xmlns="" xmlns:a16="http://schemas.microsoft.com/office/drawing/2014/main" id="{CA6895E3-C8BD-4010-B9E7-E43BA3DCF2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6" r="1" b="1"/>
          <a:stretch/>
        </p:blipFill>
        <p:spPr>
          <a:xfrm>
            <a:off x="7893424" y="1"/>
            <a:ext cx="4605725" cy="6858000"/>
          </a:xfrm>
          <a:prstGeom prst="rect">
            <a:avLst/>
          </a:prstGeom>
        </p:spPr>
      </p:pic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98867647-07B7-4265-832F-DE0E80979A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137837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516AC468-2C3D-4337-A9A2-81175F6D54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="" xmlns:a16="http://schemas.microsoft.com/office/drawing/2014/main" id="{2A873262-74DB-4FD1-9625-E4616CF011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="" xmlns:a16="http://schemas.microsoft.com/office/drawing/2014/main" id="{09F3D15D-CB95-47AD-87F5-9CFF84F61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>
            <a:spLocks noGrp="1"/>
          </p:cNvSpPr>
          <p:nvPr>
            <p:ph type="ctrTitle"/>
          </p:nvPr>
        </p:nvSpPr>
        <p:spPr>
          <a:xfrm>
            <a:off x="812877" y="806751"/>
            <a:ext cx="6570161" cy="5244497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r>
              <a:rPr lang="uk-UA" sz="4400" b="1" i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/>
                <a:ea typeface="Times New Roman"/>
                <a:cs typeface="Times New Roman"/>
              </a:rPr>
              <a:t>Навчання мистецтву розв'язувати задачі – це виховання волі.</a:t>
            </a:r>
            <a:r>
              <a:rPr lang="ru-RU" sz="4400" b="1" i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Calibri"/>
                <a:cs typeface="Times New Roman"/>
              </a:rPr>
              <a:t/>
            </a:r>
            <a:br>
              <a:rPr lang="ru-RU" sz="4400" b="1" i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Calibri"/>
                <a:cs typeface="Times New Roman"/>
              </a:rPr>
            </a:br>
            <a:r>
              <a:rPr lang="ru-RU" sz="4400" b="1" i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Calibri"/>
                <a:cs typeface="Times New Roman"/>
              </a:rPr>
              <a:t>                  </a:t>
            </a:r>
            <a:r>
              <a:rPr lang="ru-RU" sz="4400" b="1" i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Calibri"/>
                <a:cs typeface="Times New Roman"/>
              </a:rPr>
              <a:t>  </a:t>
            </a:r>
            <a:r>
              <a:rPr lang="uk-UA" sz="4400" b="1" i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/>
                <a:ea typeface="Times New Roman"/>
                <a:cs typeface="Times New Roman"/>
              </a:rPr>
              <a:t>Д. </a:t>
            </a:r>
            <a:r>
              <a:rPr lang="uk-UA" sz="4400" b="1" i="1" cap="none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/>
                <a:ea typeface="Times New Roman"/>
                <a:cs typeface="Times New Roman"/>
              </a:rPr>
              <a:t>Пойа</a:t>
            </a:r>
            <a:r>
              <a:rPr lang="ru-RU" sz="3100" dirty="0">
                <a:ea typeface="Calibri"/>
                <a:cs typeface="Times New Roman"/>
              </a:rPr>
              <a:t/>
            </a:r>
            <a:br>
              <a:rPr lang="ru-RU" sz="3100" dirty="0">
                <a:ea typeface="Calibri"/>
                <a:cs typeface="Times New Roman"/>
              </a:rPr>
            </a:b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val="117253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72457" y="2276873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Наприклад: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6271" y="2861648"/>
            <a:ext cx="75242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Подія А: «Підкинули гральний кубик і випало число 2»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9865" y="3815755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Подія В: «Підкинули гральний кубик і випало число 3»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5560" y="1448560"/>
            <a:ext cx="2753804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uk-U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Рівноможливі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36754" y="1262626"/>
            <a:ext cx="4703663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Жодна з подій не має переваг у появі частіше за іншу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cxnSp>
        <p:nvCxnSpPr>
          <p:cNvPr id="8" name="Прямая со стрелкой 7"/>
          <p:cNvCxnSpPr>
            <a:stCxn id="6" idx="3"/>
            <a:endCxn id="7" idx="1"/>
          </p:cNvCxnSpPr>
          <p:nvPr/>
        </p:nvCxnSpPr>
        <p:spPr>
          <a:xfrm flipV="1">
            <a:off x="4889365" y="1678124"/>
            <a:ext cx="247389" cy="126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63752" y="404664"/>
            <a:ext cx="399644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Дві події  бувають: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87688" y="4999344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Чи будуть </a:t>
            </a:r>
            <a:r>
              <a:rPr lang="uk-UA" sz="28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рівноможливими</a:t>
            </a:r>
            <a:r>
              <a:rPr lang="uk-UA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ці події, якщо кубик буде із зміщеним центром маси?</a:t>
            </a:r>
            <a:endParaRPr lang="ru-RU" sz="2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71" y="4653137"/>
            <a:ext cx="971550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02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 animBg="1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1744" y="400448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Маємо мішок з картоплею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374633"/>
            <a:ext cx="971550" cy="9620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0941" y="1631124"/>
            <a:ext cx="7318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Подія А: «Вийняли картоплину»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70940" y="2154344"/>
            <a:ext cx="4654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Подія В: «Вийняли кабачок»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96375" y="985223"/>
            <a:ext cx="7043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Випробування: </a:t>
            </a:r>
            <a:r>
              <a:rPr lang="uk-UA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дістаємо з мішка овоч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25755" y="1571321"/>
            <a:ext cx="1836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Вірогідна</a:t>
            </a:r>
            <a:endParaRPr lang="ru-RU" sz="3200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41325" y="2048188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Неможлива</a:t>
            </a:r>
            <a:endParaRPr lang="ru-RU" sz="3200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696" y="2718540"/>
            <a:ext cx="971550" cy="9620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81199" y="2730087"/>
            <a:ext cx="6840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Маємо мішок, в якому 20 картоплин і 5 цибулин</a:t>
            </a:r>
            <a:endParaRPr lang="ru-RU" sz="3200" i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08311" y="3832708"/>
            <a:ext cx="7043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Випробування: </a:t>
            </a:r>
            <a:r>
              <a:rPr lang="uk-UA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дістаємо з мішка овоч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70940" y="4463534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Подія А: «Вийняли картоплину»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63552" y="4986754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Подія В: «Вийняли цибулину»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20136" y="4376272"/>
            <a:ext cx="3096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Обидві події випадкові, але не рівноможливі</a:t>
            </a:r>
            <a:endParaRPr lang="ru-RU" sz="3200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85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7030" y="404665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Повна група подій 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– це всі можливі наслідки експерименту.</a:t>
            </a:r>
            <a:r>
              <a:rPr lang="uk-UA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7417" y="1332058"/>
            <a:ext cx="2339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Наприклад: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77417" y="1909511"/>
            <a:ext cx="734481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Експеримент: «Підкинули 2  монети»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77417" y="2616657"/>
            <a:ext cx="158417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Події: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77743" y="3323804"/>
            <a:ext cx="808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Подія А: «Випало одне число і один герб»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44219" y="4049416"/>
            <a:ext cx="5918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Подія В: «Випало число і число»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2039" y="4690643"/>
            <a:ext cx="505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Подія С: «Випав герб і герб»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99951" y="5254451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Подія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</a:t>
            </a:r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: «Випав герб і число»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13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/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3592" y="315814"/>
            <a:ext cx="7560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Якщо події утворюють повну групу подій, є несумісними і </a:t>
            </a:r>
            <a:r>
              <a:rPr lang="uk-UA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рівноможливими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, то вони утворюють </a:t>
            </a:r>
            <a:r>
              <a:rPr lang="uk-UA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простір елементарних подій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7628" y="1772816"/>
            <a:ext cx="655272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Класичне означення ймовірності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1584" y="2369858"/>
            <a:ext cx="75608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Ймовірністю випадкової події 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називається відношення кількості елементарних подій, що </a:t>
            </a:r>
            <a:r>
              <a:rPr lang="uk-UA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сприяють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цій події </a:t>
            </a:r>
            <a:r>
              <a:rPr lang="uk-UA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до загальної 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кількості подій простору елементарних подій.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83832" y="4352172"/>
                <a:ext cx="5760640" cy="2063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uk-UA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Позначається:   Р(А)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uk-UA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, де </a:t>
                </a:r>
              </a:p>
              <a:p>
                <a:r>
                  <a:rPr lang="uk-UA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      А – випадкова подія; </a:t>
                </a:r>
              </a:p>
              <a:p>
                <a:r>
                  <a:rPr lang="uk-UA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      Р(А) – ймовірність; </a:t>
                </a:r>
              </a:p>
              <a:p>
                <a:r>
                  <a:rPr lang="uk-UA" sz="24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      </a:t>
                </a:r>
                <a:r>
                  <a:rPr lang="en-US" sz="24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m</a:t>
                </a:r>
                <a:r>
                  <a:rPr lang="uk-UA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 – кількість сприятливих подій;</a:t>
                </a:r>
                <a:r>
                  <a:rPr lang="en-US" sz="24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  </a:t>
                </a:r>
                <a:endParaRPr lang="uk-UA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endParaRPr>
              </a:p>
              <a:p>
                <a:r>
                  <a:rPr lang="uk-UA" sz="24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      </a:t>
                </a:r>
                <a:r>
                  <a:rPr lang="en-US" sz="24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n</a:t>
                </a:r>
                <a:r>
                  <a:rPr lang="uk-UA" sz="24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 – </a:t>
                </a:r>
                <a:r>
                  <a:rPr lang="uk-UA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загальна кількість подій.</a:t>
                </a:r>
                <a:endPara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3832" y="4352172"/>
                <a:ext cx="5760640" cy="2063898"/>
              </a:xfrm>
              <a:prstGeom prst="rect">
                <a:avLst/>
              </a:prstGeom>
              <a:blipFill rotWithShape="0">
                <a:blip r:embed="rId2"/>
                <a:stretch>
                  <a:fillRect l="-1587" b="-70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603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3752" y="529516"/>
            <a:ext cx="3996444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Якщо подія А: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9683" y="1249596"/>
            <a:ext cx="261114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Вірогідна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11312" y="1249596"/>
            <a:ext cx="2809025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Р(А) = 1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cxnSp>
        <p:nvCxnSpPr>
          <p:cNvPr id="6" name="Прямая со стрелкой 5"/>
          <p:cNvCxnSpPr>
            <a:stCxn id="3" idx="3"/>
            <a:endCxn id="4" idx="1"/>
          </p:cNvCxnSpPr>
          <p:nvPr/>
        </p:nvCxnSpPr>
        <p:spPr>
          <a:xfrm>
            <a:off x="5540828" y="1511206"/>
            <a:ext cx="770484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929684" y="2342470"/>
            <a:ext cx="261114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Неможлива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11312" y="2329716"/>
            <a:ext cx="2809025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Р(А) = 0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cxnSp>
        <p:nvCxnSpPr>
          <p:cNvPr id="9" name="Прямая со стрелкой 8"/>
          <p:cNvCxnSpPr>
            <a:stCxn id="7" idx="3"/>
            <a:endCxn id="8" idx="1"/>
          </p:cNvCxnSpPr>
          <p:nvPr/>
        </p:nvCxnSpPr>
        <p:spPr>
          <a:xfrm flipV="1">
            <a:off x="5540828" y="2591326"/>
            <a:ext cx="770484" cy="1275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931720" y="3188078"/>
            <a:ext cx="260910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Випадкова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91631" y="3180453"/>
            <a:ext cx="3024693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0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&lt; 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Р(А)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&lt;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1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cxnSp>
        <p:nvCxnSpPr>
          <p:cNvPr id="14" name="Прямая со стрелкой 13"/>
          <p:cNvCxnSpPr>
            <a:stCxn id="12" idx="3"/>
            <a:endCxn id="13" idx="1"/>
          </p:cNvCxnSpPr>
          <p:nvPr/>
        </p:nvCxnSpPr>
        <p:spPr>
          <a:xfrm flipV="1">
            <a:off x="5540828" y="3442063"/>
            <a:ext cx="750803" cy="762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4478339" y="4365104"/>
                <a:ext cx="3024693" cy="52411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Р(А) + Р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uk-UA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А</m:t>
                        </m:r>
                      </m:e>
                    </m:acc>
                  </m:oMath>
                </a14:m>
                <a:r>
                  <a: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) = 1</a:t>
                </a:r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339" y="4365104"/>
                <a:ext cx="3024693" cy="524118"/>
              </a:xfrm>
              <a:prstGeom prst="rect">
                <a:avLst/>
              </a:prstGeom>
              <a:blipFill rotWithShape="0">
                <a:blip r:embed="rId2"/>
                <a:stretch>
                  <a:fillRect t="-10227" b="-3750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4486188" y="5229200"/>
                <a:ext cx="3024693" cy="52411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 Р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uk-UA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А</m:t>
                        </m:r>
                      </m:e>
                    </m:acc>
                  </m:oMath>
                </a14:m>
                <a:r>
                  <a: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) = 1 – Р(А)</a:t>
                </a:r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188" y="5229200"/>
                <a:ext cx="3024693" cy="524118"/>
              </a:xfrm>
              <a:prstGeom prst="rect">
                <a:avLst/>
              </a:prstGeom>
              <a:blipFill rotWithShape="0">
                <a:blip r:embed="rId3"/>
                <a:stretch>
                  <a:fillRect t="-11364" b="-36364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75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  <p:bldP spid="12" grpId="0" animBg="1"/>
      <p:bldP spid="13" grpId="0" animBg="1"/>
      <p:bldP spid="29" grpId="0" animBg="1"/>
      <p:bldP spid="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99856" y="365755"/>
            <a:ext cx="2874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Вправа </a:t>
            </a:r>
            <a:r>
              <a:rPr lang="en-US" sz="4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</a:t>
            </a:r>
            <a:endParaRPr lang="ru-RU" sz="40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6727" y="1057523"/>
            <a:ext cx="81229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Яка ймовірність того, що при одному киданні грального кубика випаде число очок, що дорівнює: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75756" y="2594917"/>
            <a:ext cx="42082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Двом;</a:t>
            </a:r>
          </a:p>
          <a:p>
            <a:endParaRPr lang="uk-UA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2)П'яти;</a:t>
            </a:r>
          </a:p>
          <a:p>
            <a:endParaRPr lang="uk-UA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3)Парному числу;</a:t>
            </a:r>
          </a:p>
          <a:p>
            <a:endParaRPr lang="uk-UA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4)Числу, яке кратне 6?</a:t>
            </a:r>
          </a:p>
          <a:p>
            <a:pPr marL="514350" indent="-514350">
              <a:buAutoNum type="arabicParenR"/>
            </a:pP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966966" y="2432780"/>
                <a:ext cx="625856" cy="101752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32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uk-UA" sz="32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ru-RU" sz="32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6966" y="2432780"/>
                <a:ext cx="625856" cy="1017523"/>
              </a:xfrm>
              <a:prstGeom prst="rect">
                <a:avLst/>
              </a:prstGeom>
              <a:blipFill rotWithShape="0">
                <a:blip r:embed="rId2"/>
                <a:stretch>
                  <a:fillRect b="-59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766877" y="3140969"/>
                <a:ext cx="625856" cy="101752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32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uk-UA" sz="32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ru-RU" sz="32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877" y="3140969"/>
                <a:ext cx="625856" cy="1017523"/>
              </a:xfrm>
              <a:prstGeom prst="rect">
                <a:avLst/>
              </a:prstGeom>
              <a:blipFill rotWithShape="0">
                <a:blip r:embed="rId3"/>
                <a:stretch>
                  <a:fillRect b="-59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611389" y="4037581"/>
                <a:ext cx="625856" cy="101752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32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uk-UA" sz="32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ru-RU" sz="32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389" y="4037581"/>
                <a:ext cx="625856" cy="1017523"/>
              </a:xfrm>
              <a:prstGeom prst="rect">
                <a:avLst/>
              </a:prstGeom>
              <a:blipFill rotWithShape="0">
                <a:blip r:embed="rId4"/>
                <a:stretch>
                  <a:fillRect b="-118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6455901" y="4037581"/>
                <a:ext cx="625856" cy="101752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32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uk-UA" sz="32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32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5901" y="4037581"/>
                <a:ext cx="625856" cy="1017523"/>
              </a:xfrm>
              <a:prstGeom prst="rect">
                <a:avLst/>
              </a:prstGeom>
              <a:blipFill rotWithShape="0">
                <a:blip r:embed="rId5"/>
                <a:stretch>
                  <a:fillRect b="-59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7248128" y="4941169"/>
                <a:ext cx="625856" cy="101752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32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uk-UA" sz="32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ru-RU" sz="32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8128" y="4941169"/>
                <a:ext cx="625856" cy="1017523"/>
              </a:xfrm>
              <a:prstGeom prst="rect">
                <a:avLst/>
              </a:prstGeom>
              <a:blipFill rotWithShape="0">
                <a:blip r:embed="rId6"/>
                <a:stretch>
                  <a:fillRect b="-119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8699"/>
          <a:stretch/>
        </p:blipFill>
        <p:spPr>
          <a:xfrm>
            <a:off x="8760296" y="2065054"/>
            <a:ext cx="1301426" cy="135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46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99856" y="365755"/>
            <a:ext cx="2874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Вправа 3</a:t>
            </a:r>
            <a:endParaRPr lang="ru-RU" sz="40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6727" y="1057523"/>
            <a:ext cx="81229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У гральній колоді 36 карт. Навмання вибирається одна карта. Яка ймовірність того, що ця карта: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75756" y="2594918"/>
            <a:ext cx="42082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Туз;</a:t>
            </a:r>
          </a:p>
          <a:p>
            <a:endParaRPr lang="uk-UA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2)Червовий туз?</a:t>
            </a:r>
          </a:p>
          <a:p>
            <a:endParaRPr lang="uk-UA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966966" y="2432780"/>
                <a:ext cx="625856" cy="101752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32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uk-UA" sz="32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𝟑𝟔</m:t>
                          </m:r>
                        </m:den>
                      </m:f>
                    </m:oMath>
                  </m:oMathPara>
                </a14:m>
                <a:endParaRPr lang="ru-RU" sz="32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6966" y="2432780"/>
                <a:ext cx="625856" cy="1017523"/>
              </a:xfrm>
              <a:prstGeom prst="rect">
                <a:avLst/>
              </a:prstGeom>
              <a:blipFill rotWithShape="0">
                <a:blip r:embed="rId2"/>
                <a:stretch>
                  <a:fillRect r="-2885" b="-59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802556" y="2432779"/>
                <a:ext cx="625856" cy="101752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32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uk-UA" sz="32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ru-RU" sz="32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556" y="2432779"/>
                <a:ext cx="625856" cy="1017523"/>
              </a:xfrm>
              <a:prstGeom prst="rect">
                <a:avLst/>
              </a:prstGeom>
              <a:blipFill rotWithShape="0">
                <a:blip r:embed="rId3"/>
                <a:stretch>
                  <a:fillRect b="-59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5558300" y="3290784"/>
                <a:ext cx="625856" cy="101752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32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uk-UA" sz="32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𝟑𝟔</m:t>
                          </m:r>
                        </m:den>
                      </m:f>
                    </m:oMath>
                  </m:oMathPara>
                </a14:m>
                <a:endParaRPr lang="ru-RU" sz="32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8300" y="3290784"/>
                <a:ext cx="625856" cy="1017523"/>
              </a:xfrm>
              <a:prstGeom prst="rect">
                <a:avLst/>
              </a:prstGeom>
              <a:blipFill rotWithShape="0">
                <a:blip r:embed="rId4"/>
                <a:stretch>
                  <a:fillRect r="-2885" b="-59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://cdn.mmotimes.ru/images/stream/channels/4NoR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986" y="2354179"/>
            <a:ext cx="2035019" cy="144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nashpoker.net/alldata/images/karti_igralnie__koloda_na_36_shtuk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59" y="2712943"/>
            <a:ext cx="2850246" cy="253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26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99856" y="365755"/>
            <a:ext cx="2874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Вправа 4</a:t>
            </a:r>
            <a:endParaRPr lang="ru-RU" sz="40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6727" y="1057522"/>
            <a:ext cx="81229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 ящику знаходиться 45 кульок, з яких 17 білих. Загубили дві не білих кульки. Яка ймовірність того, що вибрана навмання одна кулька буде білою?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8672252" y="4327292"/>
                <a:ext cx="936104" cy="124482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40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𝟏𝟕</m:t>
                          </m:r>
                        </m:num>
                        <m:den>
                          <m:r>
                            <a:rPr lang="uk-UA" sz="40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𝟒𝟑</m:t>
                          </m:r>
                        </m:den>
                      </m:f>
                    </m:oMath>
                  </m:oMathPara>
                </a14:m>
                <a:endParaRPr lang="ru-RU" sz="40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2252" y="4327292"/>
                <a:ext cx="936104" cy="1244828"/>
              </a:xfrm>
              <a:prstGeom prst="rect">
                <a:avLst/>
              </a:prstGeom>
              <a:blipFill rotWithShape="0">
                <a:blip r:embed="rId2"/>
                <a:stretch>
                  <a:fillRect b="-1456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 descr="http://www.eastlines.ru/images/upakovka/korobka27-27-16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6" y="2420888"/>
            <a:ext cx="2736304" cy="20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300" y="2966346"/>
            <a:ext cx="1120056" cy="553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23793" y="2895641"/>
            <a:ext cx="2421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Розв'язання: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898" y="3376298"/>
            <a:ext cx="5916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Подія А: «Вибрана кулька – біла»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3387" y="3789041"/>
            <a:ext cx="59163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</a:t>
            </a:r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– кількість сприятливих подій, тобто білих кульок – 17;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07870" y="4653136"/>
            <a:ext cx="6436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n</a:t>
            </a:r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– загальна кількість подій 45 – 2 = 43;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195608" y="5183419"/>
                <a:ext cx="2028184" cy="6158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Р(А)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uk-UA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uk-UA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17</m:t>
                        </m:r>
                      </m:num>
                      <m:den>
                        <m:r>
                          <a:rPr lang="uk-UA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43</m:t>
                        </m:r>
                      </m:den>
                    </m:f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608" y="5183419"/>
                <a:ext cx="2028184" cy="615874"/>
              </a:xfrm>
              <a:prstGeom prst="rect">
                <a:avLst/>
              </a:prstGeom>
              <a:blipFill rotWithShape="0">
                <a:blip r:embed="rId5"/>
                <a:stretch>
                  <a:fillRect l="-4805" b="-168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790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7" grpId="0"/>
      <p:bldP spid="8" grpId="0"/>
      <p:bldP spid="9" grpId="0"/>
      <p:bldP spid="10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89" y="71414"/>
            <a:ext cx="12188825" cy="6617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700" b="1" i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Georgia" pitchFamily="18" charset="0"/>
              </a:rPr>
              <a:t>Відносна частота та ймовірність події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6320" y="760614"/>
            <a:ext cx="9987583" cy="617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uk-UA" sz="32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Нехай </a:t>
            </a:r>
            <a:r>
              <a:rPr lang="en-GB" sz="3200" b="1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W(A)</a:t>
            </a:r>
            <a:r>
              <a:rPr lang="en-GB" sz="32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 — </a:t>
            </a:r>
            <a:r>
              <a:rPr lang="ru-RU" sz="3200" u="sng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в</a:t>
            </a:r>
            <a:r>
              <a:rPr lang="en-GB" sz="3200" u="sng" dirty="0" err="1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i</a:t>
            </a:r>
            <a:r>
              <a:rPr lang="ru-RU" sz="3200" u="sng" dirty="0" err="1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дносна</a:t>
            </a:r>
            <a:r>
              <a:rPr lang="ru-RU" sz="3200" u="sng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 частота под</a:t>
            </a:r>
            <a:r>
              <a:rPr lang="en-GB" sz="3200" u="sng" dirty="0" err="1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i</a:t>
            </a:r>
            <a:r>
              <a:rPr lang="ru-RU" sz="3200" u="sng" dirty="0" err="1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ї</a:t>
            </a:r>
            <a:r>
              <a:rPr lang="ru-RU" sz="3200" u="sng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en-GB" sz="3200" u="sng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A</a:t>
            </a:r>
            <a:r>
              <a:rPr lang="en-GB" sz="32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, </a:t>
            </a:r>
            <a:r>
              <a:rPr lang="uk-UA" sz="32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а </a:t>
            </a:r>
            <a:r>
              <a:rPr lang="en-GB" sz="3200" b="1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P(A)</a:t>
            </a:r>
            <a:r>
              <a:rPr lang="en-GB" sz="32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 — </a:t>
            </a:r>
            <a:r>
              <a:rPr lang="ru-RU" sz="3200" u="sng" dirty="0" err="1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ймов</a:t>
            </a:r>
            <a:r>
              <a:rPr lang="en-GB" sz="3200" u="sng" dirty="0" err="1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i</a:t>
            </a:r>
            <a:r>
              <a:rPr lang="ru-RU" sz="3200" u="sng" dirty="0" err="1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рн</a:t>
            </a:r>
            <a:r>
              <a:rPr lang="en-GB" sz="3200" u="sng" dirty="0" err="1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i</a:t>
            </a:r>
            <a:r>
              <a:rPr lang="ru-RU" sz="3200" u="sng" dirty="0" err="1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сть</a:t>
            </a:r>
            <a:r>
              <a:rPr lang="ru-RU" sz="3200" u="sng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 под</a:t>
            </a:r>
            <a:r>
              <a:rPr lang="en-GB" sz="3200" u="sng" dirty="0" err="1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i</a:t>
            </a:r>
            <a:r>
              <a:rPr lang="ru-RU" sz="3200" u="sng" dirty="0" err="1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ї</a:t>
            </a:r>
            <a:r>
              <a:rPr lang="ru-RU" sz="3200" u="sng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en-GB" sz="3200" u="sng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A</a:t>
            </a:r>
            <a:r>
              <a:rPr lang="uk-UA" sz="32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, тоді</a:t>
            </a:r>
            <a:endParaRPr lang="en-GB" sz="3200" dirty="0">
              <a:solidFill>
                <a:schemeClr val="tx1">
                  <a:lumMod val="50000"/>
                </a:schemeClr>
              </a:solidFill>
              <a:latin typeface="Georgia" pitchFamily="18" charset="0"/>
            </a:endParaRPr>
          </a:p>
          <a:p>
            <a:pPr>
              <a:lnSpc>
                <a:spcPct val="95000"/>
              </a:lnSpc>
            </a:pPr>
            <a:endParaRPr lang="uk-UA" sz="3200" dirty="0">
              <a:solidFill>
                <a:schemeClr val="tx1">
                  <a:lumMod val="50000"/>
                </a:schemeClr>
              </a:solidFill>
              <a:latin typeface="Georgia" pitchFamily="18" charset="0"/>
            </a:endParaRPr>
          </a:p>
          <a:p>
            <a:pPr>
              <a:lnSpc>
                <a:spcPct val="95000"/>
              </a:lnSpc>
            </a:pPr>
            <a:endParaRPr lang="uk-UA" sz="3200" dirty="0">
              <a:solidFill>
                <a:schemeClr val="tx1">
                  <a:lumMod val="50000"/>
                </a:schemeClr>
              </a:solidFill>
              <a:latin typeface="Georgia" pitchFamily="18" charset="0"/>
            </a:endParaRPr>
          </a:p>
          <a:p>
            <a:pPr>
              <a:lnSpc>
                <a:spcPct val="95000"/>
              </a:lnSpc>
            </a:pPr>
            <a:endParaRPr lang="ru-RU" sz="3200" dirty="0">
              <a:solidFill>
                <a:schemeClr val="tx1">
                  <a:lumMod val="50000"/>
                </a:schemeClr>
              </a:solidFill>
              <a:latin typeface="Georgia" pitchFamily="18" charset="0"/>
            </a:endParaRPr>
          </a:p>
          <a:p>
            <a:pPr>
              <a:lnSpc>
                <a:spcPct val="95000"/>
              </a:lnSpc>
            </a:pPr>
            <a:endParaRPr lang="ru-RU" sz="3200" dirty="0">
              <a:solidFill>
                <a:schemeClr val="tx1">
                  <a:lumMod val="50000"/>
                </a:schemeClr>
              </a:solidFill>
              <a:latin typeface="Georgia" pitchFamily="18" charset="0"/>
            </a:endParaRPr>
          </a:p>
          <a:p>
            <a:pPr>
              <a:lnSpc>
                <a:spcPct val="95000"/>
              </a:lnSpc>
            </a:pPr>
            <a:endParaRPr lang="ru-RU" sz="3200" dirty="0">
              <a:solidFill>
                <a:schemeClr val="tx1">
                  <a:lumMod val="50000"/>
                </a:schemeClr>
              </a:solidFill>
              <a:latin typeface="Georgia" pitchFamily="18" charset="0"/>
            </a:endParaRPr>
          </a:p>
          <a:p>
            <a:pPr>
              <a:lnSpc>
                <a:spcPct val="95000"/>
              </a:lnSpc>
            </a:pPr>
            <a:endParaRPr lang="ru-RU" sz="3200" dirty="0">
              <a:solidFill>
                <a:schemeClr val="tx1">
                  <a:lumMod val="50000"/>
                </a:schemeClr>
              </a:solidFill>
              <a:latin typeface="Georgia" pitchFamily="18" charset="0"/>
            </a:endParaRPr>
          </a:p>
          <a:p>
            <a:pPr>
              <a:lnSpc>
                <a:spcPct val="95000"/>
              </a:lnSpc>
            </a:pPr>
            <a:endParaRPr lang="ru-RU" sz="3200" dirty="0">
              <a:solidFill>
                <a:schemeClr val="tx1">
                  <a:lumMod val="50000"/>
                </a:schemeClr>
              </a:solidFill>
              <a:latin typeface="Georgia" pitchFamily="18" charset="0"/>
            </a:endParaRPr>
          </a:p>
          <a:p>
            <a:pPr>
              <a:lnSpc>
                <a:spcPct val="95000"/>
              </a:lnSpc>
            </a:pPr>
            <a:endParaRPr lang="ru-RU" sz="3200" dirty="0">
              <a:solidFill>
                <a:schemeClr val="tx1">
                  <a:lumMod val="50000"/>
                </a:schemeClr>
              </a:solidFill>
              <a:latin typeface="Georgia" pitchFamily="18" charset="0"/>
            </a:endParaRPr>
          </a:p>
          <a:p>
            <a:pPr>
              <a:lnSpc>
                <a:spcPct val="95000"/>
              </a:lnSpc>
            </a:pPr>
            <a:r>
              <a:rPr lang="ru-RU" sz="32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де </a:t>
            </a:r>
            <a:r>
              <a:rPr lang="en-GB" sz="3200" b="1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M</a:t>
            </a:r>
            <a:r>
              <a:rPr lang="en-GB" sz="32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 — </a:t>
            </a:r>
            <a:r>
              <a:rPr lang="ru-RU" sz="32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к</a:t>
            </a:r>
            <a:r>
              <a:rPr lang="en-GB" sz="3200" dirty="0" err="1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i</a:t>
            </a:r>
            <a:r>
              <a:rPr lang="ru-RU" sz="3200" dirty="0" err="1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льк</a:t>
            </a:r>
            <a:r>
              <a:rPr lang="en-GB" sz="3200" dirty="0" err="1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i</a:t>
            </a:r>
            <a:r>
              <a:rPr lang="ru-RU" sz="3200" dirty="0" err="1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сть</a:t>
            </a:r>
            <a:r>
              <a:rPr lang="ru-RU" sz="32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3200" dirty="0" err="1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спроб</a:t>
            </a:r>
            <a:r>
              <a:rPr lang="ru-RU" sz="32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, у </a:t>
            </a:r>
            <a:r>
              <a:rPr lang="ru-RU" sz="3200" dirty="0" err="1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яких</a:t>
            </a:r>
            <a:r>
              <a:rPr lang="ru-RU" sz="32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 в</a:t>
            </a:r>
            <a:r>
              <a:rPr lang="en-GB" sz="3200" dirty="0" err="1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i</a:t>
            </a:r>
            <a:r>
              <a:rPr lang="ru-RU" sz="3200" dirty="0" err="1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дбулася</a:t>
            </a:r>
            <a:r>
              <a:rPr lang="ru-RU" sz="32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 под</a:t>
            </a:r>
            <a:r>
              <a:rPr lang="en-GB" sz="3200" dirty="0" err="1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i</a:t>
            </a:r>
            <a:r>
              <a:rPr lang="ru-RU" sz="32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я </a:t>
            </a:r>
            <a:r>
              <a:rPr lang="en-GB" sz="32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A</a:t>
            </a:r>
            <a:r>
              <a:rPr lang="uk-UA" sz="32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, а </a:t>
            </a:r>
            <a:r>
              <a:rPr lang="en-GB" sz="3200" b="1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N</a:t>
            </a:r>
            <a:r>
              <a:rPr lang="en-GB" sz="32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 — </a:t>
            </a:r>
            <a:r>
              <a:rPr lang="ru-RU" sz="32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к</a:t>
            </a:r>
            <a:r>
              <a:rPr lang="en-GB" sz="3200" dirty="0" err="1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i</a:t>
            </a:r>
            <a:r>
              <a:rPr lang="ru-RU" sz="3200" dirty="0" err="1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льк</a:t>
            </a:r>
            <a:r>
              <a:rPr lang="en-GB" sz="3200" dirty="0" err="1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i</a:t>
            </a:r>
            <a:r>
              <a:rPr lang="ru-RU" sz="3200" dirty="0" err="1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сть</a:t>
            </a:r>
            <a:r>
              <a:rPr lang="ru-RU" sz="32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 ус</a:t>
            </a:r>
            <a:r>
              <a:rPr lang="en-GB" sz="3200" dirty="0" err="1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i</a:t>
            </a:r>
            <a:r>
              <a:rPr lang="ru-RU" sz="3200" dirty="0" err="1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х</a:t>
            </a:r>
            <a:r>
              <a:rPr lang="ru-RU" sz="32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3200" dirty="0" err="1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спроб</a:t>
            </a:r>
            <a:r>
              <a:rPr lang="ru-RU" sz="32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 у сер</a:t>
            </a:r>
            <a:r>
              <a:rPr lang="en-GB" sz="3200" dirty="0" err="1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i</a:t>
            </a:r>
            <a:r>
              <a:rPr lang="ru-RU" sz="3200" dirty="0" err="1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ї</a:t>
            </a:r>
            <a:r>
              <a:rPr lang="ru-RU" sz="32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3200" dirty="0" err="1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випробувань</a:t>
            </a:r>
            <a:r>
              <a:rPr lang="ru-RU" sz="32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.</a:t>
            </a:r>
          </a:p>
          <a:p>
            <a:pPr>
              <a:lnSpc>
                <a:spcPct val="95000"/>
              </a:lnSpc>
            </a:pPr>
            <a:endParaRPr lang="uk-UA" sz="3200" dirty="0">
              <a:solidFill>
                <a:schemeClr val="tx1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589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589" y="1377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482620" y="2194675"/>
            <a:ext cx="9394982" cy="2656573"/>
            <a:chOff x="2900179" y="3007117"/>
            <a:chExt cx="6858048" cy="1895821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900179" y="3007117"/>
              <a:ext cx="6858048" cy="1895821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4800" dirty="0">
                  <a:solidFill>
                    <a:schemeClr val="tx1">
                      <a:lumMod val="50000"/>
                    </a:schemeClr>
                  </a:solidFill>
                  <a:latin typeface="Georgia" pitchFamily="18" charset="0"/>
                </a:rPr>
                <a:t>W(A) =  </a:t>
              </a:r>
              <a:r>
                <a:rPr lang="en-GB" sz="6000" dirty="0">
                  <a:solidFill>
                    <a:schemeClr val="tx1">
                      <a:lumMod val="50000"/>
                    </a:schemeClr>
                  </a:solidFill>
                  <a:latin typeface="Georgia" pitchFamily="18" charset="0"/>
                </a:rPr>
                <a:t>—</a:t>
              </a:r>
              <a:r>
                <a:rPr lang="en-GB" sz="4800" dirty="0">
                  <a:solidFill>
                    <a:schemeClr val="tx1">
                      <a:lumMod val="50000"/>
                    </a:schemeClr>
                  </a:solidFill>
                  <a:latin typeface="Georgia" pitchFamily="18" charset="0"/>
                </a:rPr>
                <a:t> ≈  P(A),</a:t>
              </a:r>
              <a:endParaRPr lang="uk-UA" sz="4800" b="1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081174" y="3362000"/>
              <a:ext cx="551371" cy="59302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n-GB" sz="4800" dirty="0">
                  <a:solidFill>
                    <a:srgbClr val="374C81">
                      <a:lumMod val="50000"/>
                    </a:srgbClr>
                  </a:solidFill>
                  <a:latin typeface="Georgia" pitchFamily="18" charset="0"/>
                </a:rPr>
                <a:t>M</a:t>
              </a:r>
              <a:endParaRPr lang="uk-UA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060919" y="4013397"/>
              <a:ext cx="536568" cy="59302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GB" sz="4800" dirty="0">
                  <a:solidFill>
                    <a:srgbClr val="374C81">
                      <a:lumMod val="50000"/>
                    </a:srgbClr>
                  </a:solidFill>
                  <a:latin typeface="Georgia" pitchFamily="18" charset="0"/>
                </a:rPr>
                <a:t>N</a:t>
              </a:r>
              <a:endParaRPr lang="uk-UA" dirty="0"/>
            </a:p>
          </p:txBody>
        </p:sp>
      </p:grpSp>
    </p:spTree>
    <p:extLst>
      <p:ext uri="{BB962C8B-B14F-4D97-AF65-F5344CB8AC3E}">
        <p14:creationId xmlns:p14="http://schemas.microsoft.com/office/powerpoint/2010/main" val="318425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2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3035" y="647909"/>
            <a:ext cx="5432612" cy="4916031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Із </a:t>
            </a:r>
            <a:r>
              <a:rPr lang="uk-UA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поданіх</a:t>
            </a:r>
            <a:r>
              <a:rPr lang="uk-UA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чисел оберіть число, яке ділиться на 3 і на 5.</a:t>
            </a:r>
            <a:endParaRPr lang="ru-RU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2688300" cy="1276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7373939" y="1146238"/>
            <a:ext cx="2447925" cy="894675"/>
          </a:xfr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uk-UA" sz="6000" dirty="0"/>
              <a:t>135</a:t>
            </a:r>
            <a:endParaRPr lang="ru-RU" sz="6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7373938" y="2344849"/>
            <a:ext cx="2447925" cy="97260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5400" dirty="0"/>
              <a:t>250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7373939" y="3621387"/>
            <a:ext cx="2447925" cy="99581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5400" dirty="0"/>
              <a:t>325</a:t>
            </a:r>
          </a:p>
        </p:txBody>
      </p:sp>
    </p:spTree>
    <p:extLst>
      <p:ext uri="{BB962C8B-B14F-4D97-AF65-F5344CB8AC3E}">
        <p14:creationId xmlns:p14="http://schemas.microsoft.com/office/powerpoint/2010/main" val="219443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98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24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7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16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0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06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94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9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2234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1375" y="2315586"/>
            <a:ext cx="10004612" cy="3654908"/>
          </a:xfrm>
        </p:spPr>
        <p:txBody>
          <a:bodyPr>
            <a:normAutofit fontScale="90000"/>
          </a:bodyPr>
          <a:lstStyle/>
          <a:p>
            <a:r>
              <a:rPr lang="uk-UA" sz="5300" b="1" dirty="0">
                <a:ln w="95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П.2. § 14,15</a:t>
            </a:r>
            <a:br>
              <a:rPr lang="uk-UA" sz="5300" b="1" dirty="0">
                <a:ln w="95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uk-UA" sz="5300" b="1" dirty="0">
                <a:ln w="95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/>
            </a:r>
            <a:br>
              <a:rPr lang="uk-UA" sz="5300" b="1" dirty="0">
                <a:ln w="95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uk-UA" sz="5300" b="1" dirty="0">
                <a:ln w="95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№ 518, </a:t>
            </a:r>
            <a:r>
              <a:rPr lang="uk-UA" sz="5300" b="1" dirty="0" smtClean="0">
                <a:ln w="95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533. </a:t>
            </a:r>
            <a:br>
              <a:rPr lang="uk-UA" sz="5300" b="1" dirty="0" smtClean="0">
                <a:ln w="95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ru-RU" sz="5300" b="1" dirty="0" smtClean="0">
                <a:ln w="95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Тест </a:t>
            </a:r>
            <a:r>
              <a:rPr lang="ru-RU" sz="5300" b="1" dirty="0">
                <a:ln w="95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 </a:t>
            </a:r>
            <a:r>
              <a:rPr lang="ru-RU" sz="5300" b="1" dirty="0" err="1" smtClean="0">
                <a:ln w="95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Мудле</a:t>
            </a:r>
            <a:r>
              <a:rPr lang="ru-RU" sz="5300" b="1" dirty="0" smtClean="0">
                <a:ln w="95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«</a:t>
            </a:r>
            <a:r>
              <a:rPr lang="ru-RU" sz="5300" b="1" dirty="0" err="1" smtClean="0">
                <a:ln w="95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Комбінаторіка</a:t>
            </a:r>
            <a:r>
              <a:rPr lang="ru-RU" sz="5300" b="1" dirty="0" smtClean="0">
                <a:ln w="95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».</a:t>
            </a:r>
            <a:r>
              <a:rPr lang="uk-UA" sz="5300" b="1" dirty="0">
                <a:ln w="95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/>
            </a:r>
            <a:br>
              <a:rPr lang="uk-UA" sz="5300" b="1" dirty="0">
                <a:ln w="95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uk-UA" sz="5300" b="1" dirty="0" smtClean="0">
                <a:ln w="95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/>
            </a:r>
            <a:br>
              <a:rPr lang="uk-UA" sz="5300" b="1" dirty="0" smtClean="0">
                <a:ln w="95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uk-UA" sz="53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/>
            </a:r>
            <a:br>
              <a:rPr lang="uk-UA" sz="53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uk-UA" sz="3600" dirty="0">
                <a:solidFill>
                  <a:srgbClr val="FF0000"/>
                </a:solidFill>
              </a:rPr>
              <a:t/>
            </a:r>
            <a:br>
              <a:rPr lang="uk-UA" sz="3600" dirty="0">
                <a:solidFill>
                  <a:srgbClr val="FF0000"/>
                </a:solidFill>
              </a:rPr>
            </a:b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944368" y="330194"/>
            <a:ext cx="7726632" cy="1985392"/>
          </a:xfrm>
        </p:spPr>
        <p:txBody>
          <a:bodyPr>
            <a:normAutofit/>
          </a:bodyPr>
          <a:lstStyle/>
          <a:p>
            <a:r>
              <a:rPr lang="uk-UA" sz="5400" b="1" i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egoe UI Semibold" panose="020B0702040204020203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Домашне</a:t>
            </a:r>
            <a:r>
              <a:rPr lang="uk-UA" sz="54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egoe UI Semibold" panose="020B0702040204020203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 завдання.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12585" y="3244334"/>
            <a:ext cx="1847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sz="6000" dirty="0"/>
          </a:p>
        </p:txBody>
      </p:sp>
    </p:spTree>
    <p:extLst>
      <p:ext uri="{BB962C8B-B14F-4D97-AF65-F5344CB8AC3E}">
        <p14:creationId xmlns:p14="http://schemas.microsoft.com/office/powerpoint/2010/main" val="282810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91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40884" y="1634863"/>
            <a:ext cx="3789504" cy="244786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ru-RU" sz="4000" dirty="0" err="1"/>
              <a:t>Знайдіть</a:t>
            </a:r>
            <a:r>
              <a:rPr lang="ru-RU" sz="4000" dirty="0"/>
              <a:t> число, </a:t>
            </a:r>
            <a:r>
              <a:rPr lang="ru-RU" sz="4000" dirty="0" err="1"/>
              <a:t>якщо</a:t>
            </a:r>
            <a:r>
              <a:rPr lang="ru-RU" sz="4000" dirty="0"/>
              <a:t> 32% </a:t>
            </a:r>
            <a:r>
              <a:rPr lang="ru-RU" sz="4000" dirty="0" err="1"/>
              <a:t>від</a:t>
            </a:r>
            <a:r>
              <a:rPr lang="ru-RU" sz="4000" dirty="0"/>
              <a:t> </a:t>
            </a:r>
            <a:r>
              <a:rPr lang="ru-RU" sz="4000" dirty="0" err="1"/>
              <a:t>нього</a:t>
            </a:r>
            <a:r>
              <a:rPr lang="ru-RU" sz="4000" dirty="0"/>
              <a:t> </a:t>
            </a:r>
            <a:r>
              <a:rPr lang="ru-RU" sz="4000" dirty="0" err="1"/>
              <a:t>складають</a:t>
            </a:r>
            <a:r>
              <a:rPr lang="ru-RU" sz="4000" dirty="0"/>
              <a:t> 40% </a:t>
            </a:r>
            <a:r>
              <a:rPr lang="ru-RU" sz="4000" dirty="0" err="1"/>
              <a:t>від</a:t>
            </a:r>
            <a:r>
              <a:rPr lang="ru-RU" sz="4000" dirty="0"/>
              <a:t> 36.</a:t>
            </a:r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7898634" y="1635617"/>
            <a:ext cx="1365324" cy="71765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b="0" kern="12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>
                <a:solidFill>
                  <a:srgbClr val="00B050"/>
                </a:solidFill>
              </a:rPr>
              <a:t>72</a:t>
            </a:r>
          </a:p>
        </p:txBody>
      </p:sp>
      <p:sp>
        <p:nvSpPr>
          <p:cNvPr id="8" name="Прямоугольник 7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899702" y="2574598"/>
            <a:ext cx="1364257" cy="568399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00B05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45</a:t>
            </a:r>
            <a:endParaRPr lang="ru-RU" sz="4000" b="1" dirty="0">
              <a:solidFill>
                <a:srgbClr val="00B05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Текст 3"/>
          <p:cNvSpPr txBox="1">
            <a:spLocks/>
          </p:cNvSpPr>
          <p:nvPr/>
        </p:nvSpPr>
        <p:spPr>
          <a:xfrm>
            <a:off x="7898635" y="3365835"/>
            <a:ext cx="1365325" cy="71765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b="0" kern="12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>
                <a:solidFill>
                  <a:srgbClr val="00B050"/>
                </a:solidFill>
              </a:rPr>
              <a:t>54</a:t>
            </a:r>
          </a:p>
        </p:txBody>
      </p:sp>
    </p:spTree>
    <p:extLst>
      <p:ext uri="{BB962C8B-B14F-4D97-AF65-F5344CB8AC3E}">
        <p14:creationId xmlns:p14="http://schemas.microsoft.com/office/powerpoint/2010/main" val="310614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7" presetClass="emph" presetSubtype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12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1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12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build="p"/>
      <p:bldP spid="8" grpId="0" animBg="1"/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19369" y="1635617"/>
            <a:ext cx="3977789" cy="284800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uk-UA" sz="4000" dirty="0"/>
              <a:t>З наведених чисел укажіть раціональне.</a:t>
            </a:r>
            <a:endParaRPr lang="ru-RU" sz="4000" dirty="0"/>
          </a:p>
        </p:txBody>
      </p:sp>
      <p:sp>
        <p:nvSpPr>
          <p:cNvPr id="10" name="Текст 3"/>
          <p:cNvSpPr txBox="1">
            <a:spLocks/>
          </p:cNvSpPr>
          <p:nvPr/>
        </p:nvSpPr>
        <p:spPr>
          <a:xfrm>
            <a:off x="7373533" y="1276540"/>
            <a:ext cx="2437441" cy="814177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b="0" kern="12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C00000"/>
                </a:solidFill>
              </a:rPr>
              <a:t>Sin </a:t>
            </a:r>
            <a:r>
              <a:rPr lang="ru-RU" sz="3200" b="1" dirty="0">
                <a:solidFill>
                  <a:srgbClr val="C00000"/>
                </a:solidFill>
              </a:rPr>
              <a:t>П</a:t>
            </a:r>
            <a:r>
              <a:rPr lang="en-US" sz="3200" b="1" dirty="0">
                <a:solidFill>
                  <a:srgbClr val="C00000"/>
                </a:solidFill>
              </a:rPr>
              <a:t>/3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373533" y="2499170"/>
            <a:ext cx="2437441" cy="720762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b="1" dirty="0">
                <a:solidFill>
                  <a:srgbClr val="00B05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</a:t>
            </a:r>
            <a:r>
              <a:rPr lang="ru-RU" sz="2800" b="1" dirty="0" smtClean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____________</a:t>
            </a:r>
            <a:endParaRPr lang="ru-RU" sz="2800" b="1" dirty="0">
              <a:solidFill>
                <a:srgbClr val="C0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ru-RU" sz="3200" b="1" dirty="0" smtClean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√</a:t>
            </a:r>
            <a:r>
              <a:rPr lang="ru-RU" sz="3200" b="1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0,0036</a:t>
            </a:r>
          </a:p>
        </p:txBody>
      </p:sp>
      <p:sp>
        <p:nvSpPr>
          <p:cNvPr id="12" name="Текст 3"/>
          <p:cNvSpPr txBox="1">
            <a:spLocks/>
          </p:cNvSpPr>
          <p:nvPr/>
        </p:nvSpPr>
        <p:spPr>
          <a:xfrm>
            <a:off x="7373533" y="3683351"/>
            <a:ext cx="2437441" cy="800268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b="0" kern="12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>
                <a:solidFill>
                  <a:srgbClr val="C00000"/>
                </a:solidFill>
              </a:rPr>
              <a:t>е</a:t>
            </a:r>
          </a:p>
        </p:txBody>
      </p:sp>
    </p:spTree>
    <p:extLst>
      <p:ext uri="{BB962C8B-B14F-4D97-AF65-F5344CB8AC3E}">
        <p14:creationId xmlns:p14="http://schemas.microsoft.com/office/powerpoint/2010/main" val="298874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7" presetClass="emph" presetSubtype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12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1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12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build="p"/>
      <p:bldP spid="11" grpId="0"/>
      <p:bldP spid="1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49855" y="763793"/>
            <a:ext cx="5400338" cy="4496696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dirty="0" err="1"/>
              <a:t>Обчислить</a:t>
            </a:r>
            <a:r>
              <a:rPr lang="ru-RU" sz="4000" dirty="0"/>
              <a:t> </a:t>
            </a:r>
            <a:br>
              <a:rPr lang="ru-RU" sz="4000" dirty="0"/>
            </a:br>
            <a:r>
              <a:rPr lang="ru-RU" sz="4000" dirty="0"/>
              <a:t>суму </a:t>
            </a:r>
            <a:r>
              <a:rPr lang="ru-RU" sz="4000" dirty="0" err="1"/>
              <a:t>корен</a:t>
            </a:r>
            <a:r>
              <a:rPr lang="uk-UA" sz="4000" dirty="0" err="1"/>
              <a:t>ів</a:t>
            </a:r>
            <a:r>
              <a:rPr lang="uk-UA" sz="4000" dirty="0"/>
              <a:t> рівняння</a:t>
            </a:r>
            <a:br>
              <a:rPr lang="uk-UA" sz="4000" dirty="0"/>
            </a:br>
            <a:r>
              <a:rPr lang="uk-UA" sz="4000" dirty="0"/>
              <a:t> </a:t>
            </a:r>
            <a:r>
              <a:rPr lang="en-US" sz="4000" dirty="0"/>
              <a:t>Ix-3I=4</a:t>
            </a:r>
            <a:r>
              <a:rPr lang="ru-RU" sz="4000" dirty="0"/>
              <a:t>.</a:t>
            </a:r>
          </a:p>
        </p:txBody>
      </p:sp>
      <p:sp>
        <p:nvSpPr>
          <p:cNvPr id="10" name="Текст 3"/>
          <p:cNvSpPr txBox="1">
            <a:spLocks/>
          </p:cNvSpPr>
          <p:nvPr/>
        </p:nvSpPr>
        <p:spPr>
          <a:xfrm>
            <a:off x="7719687" y="1448556"/>
            <a:ext cx="1727463" cy="71765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b="0" kern="12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solidFill>
                  <a:srgbClr val="00B050"/>
                </a:solidFill>
              </a:rPr>
              <a:t>8</a:t>
            </a:r>
          </a:p>
        </p:txBody>
      </p:sp>
      <p:sp>
        <p:nvSpPr>
          <p:cNvPr id="11" name="Прямоугольник 10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733799" y="2551296"/>
            <a:ext cx="1699236" cy="71765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B05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6</a:t>
            </a:r>
          </a:p>
        </p:txBody>
      </p:sp>
      <p:sp>
        <p:nvSpPr>
          <p:cNvPr id="12" name="Текст 3"/>
          <p:cNvSpPr txBox="1">
            <a:spLocks/>
          </p:cNvSpPr>
          <p:nvPr/>
        </p:nvSpPr>
        <p:spPr>
          <a:xfrm>
            <a:off x="7747379" y="3654037"/>
            <a:ext cx="1700304" cy="71765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b="0" kern="12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solidFill>
                  <a:srgbClr val="00B05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9999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7" presetClass="emph" presetSubtype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12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1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12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build="p"/>
      <p:bldP spid="11" grpId="0" animBg="1"/>
      <p:bldP spid="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1847850" y="692151"/>
            <a:ext cx="864063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2800" b="1" i="1" dirty="0">
                <a:latin typeface="Bookman Old Style" panose="02050604050505020204" pitchFamily="18" charset="0"/>
              </a:rPr>
              <a:t>1. Скількома способами 5 осіб можуть утворити чергу до каси?</a:t>
            </a:r>
            <a:endParaRPr lang="ru-RU" sz="2800" b="1" i="1" dirty="0">
              <a:latin typeface="Bookman Old Style" panose="02050604050505020204" pitchFamily="18" charset="0"/>
            </a:endParaRPr>
          </a:p>
        </p:txBody>
      </p:sp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4871864" y="1818382"/>
            <a:ext cx="42497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2800" b="1" i="1" dirty="0"/>
              <a:t>Відповідь: 5! = 120.</a:t>
            </a:r>
            <a:endParaRPr lang="ru-RU" sz="2800" b="1" i="1" dirty="0"/>
          </a:p>
        </p:txBody>
      </p:sp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2000761" y="2341602"/>
            <a:ext cx="849617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2800" b="1" i="1" dirty="0">
                <a:latin typeface="Bookman Old Style" panose="02050604050505020204" pitchFamily="18" charset="0"/>
              </a:rPr>
              <a:t>2. Скільки різних речень можна написати словами “ми”, “любимо”, “грати”? А словами “ми”, “дуже”, “любимо”, “грати”? </a:t>
            </a:r>
            <a:endParaRPr lang="ru-RU" sz="2800" b="1" i="1" dirty="0">
              <a:latin typeface="Bookman Old Style" panose="02050604050505020204" pitchFamily="18" charset="0"/>
            </a:endParaRPr>
          </a:p>
        </p:txBody>
      </p:sp>
      <p:sp>
        <p:nvSpPr>
          <p:cNvPr id="14341" name="Text Box 9"/>
          <p:cNvSpPr txBox="1">
            <a:spLocks noChangeArrowheads="1"/>
          </p:cNvSpPr>
          <p:nvPr/>
        </p:nvSpPr>
        <p:spPr bwMode="auto">
          <a:xfrm>
            <a:off x="4583833" y="4591219"/>
            <a:ext cx="42497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2800" b="1" i="1" dirty="0"/>
              <a:t>Відповідь: 3! = 6, 4! = 24.</a:t>
            </a:r>
            <a:endParaRPr lang="ru-RU" sz="2800" b="1" i="1" dirty="0"/>
          </a:p>
        </p:txBody>
      </p:sp>
      <p:pic>
        <p:nvPicPr>
          <p:cNvPr id="14342" name="Picture 10" descr="WXQeYx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586" y="4157484"/>
            <a:ext cx="2433637" cy="26368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219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1774825" y="908051"/>
            <a:ext cx="828198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2800" b="1" i="1" dirty="0">
                <a:latin typeface="Bookman Old Style" panose="02050604050505020204" pitchFamily="18" charset="0"/>
              </a:rPr>
              <a:t>3. Обчисліть: а) 10! : 5!;  б) 13! : 10!;  в) 20! : 25!;	г) 100! : 97!.</a:t>
            </a:r>
            <a:endParaRPr lang="ru-RU" sz="2800" b="1" i="1" dirty="0">
              <a:latin typeface="Bookman Old Style" panose="02050604050505020204" pitchFamily="18" charset="0"/>
            </a:endParaRPr>
          </a:p>
        </p:txBody>
      </p:sp>
      <p:sp>
        <p:nvSpPr>
          <p:cNvPr id="15363" name="Text Box 7"/>
          <p:cNvSpPr txBox="1">
            <a:spLocks noChangeArrowheads="1"/>
          </p:cNvSpPr>
          <p:nvPr/>
        </p:nvSpPr>
        <p:spPr bwMode="auto">
          <a:xfrm>
            <a:off x="1774825" y="2492376"/>
            <a:ext cx="8713663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2800" b="1" i="1" dirty="0">
                <a:latin typeface="Bookman Old Style" panose="02050604050505020204" pitchFamily="18" charset="0"/>
              </a:rPr>
              <a:t>4. </a:t>
            </a:r>
            <a:r>
              <a:rPr lang="uk-UA" sz="2800" b="1" i="1" dirty="0" err="1">
                <a:latin typeface="Bookman Old Style" panose="02050604050505020204" pitchFamily="18" charset="0"/>
              </a:rPr>
              <a:t>Спростіть</a:t>
            </a:r>
            <a:r>
              <a:rPr lang="uk-UA" sz="2800" b="1" i="1" dirty="0">
                <a:latin typeface="Bookman Old Style" panose="02050604050505020204" pitchFamily="18" charset="0"/>
              </a:rPr>
              <a:t> вираз: а) </a:t>
            </a:r>
            <a:r>
              <a:rPr lang="en-US" sz="2800" b="1" i="1" dirty="0">
                <a:latin typeface="Bookman Old Style" panose="02050604050505020204" pitchFamily="18" charset="0"/>
              </a:rPr>
              <a:t>n! ·</a:t>
            </a:r>
            <a:r>
              <a:rPr lang="uk-UA" sz="2800" b="1" i="1" dirty="0">
                <a:latin typeface="Bookman Old Style" panose="02050604050505020204" pitchFamily="18" charset="0"/>
              </a:rPr>
              <a:t> </a:t>
            </a:r>
            <a:r>
              <a:rPr lang="en-US" sz="2800" b="1" i="1" dirty="0">
                <a:latin typeface="Bookman Old Style" panose="02050604050505020204" pitchFamily="18" charset="0"/>
              </a:rPr>
              <a:t>(n + 1)</a:t>
            </a:r>
            <a:r>
              <a:rPr lang="uk-UA" sz="2800" b="1" i="1" dirty="0">
                <a:latin typeface="Bookman Old Style" panose="02050604050505020204" pitchFamily="18" charset="0"/>
              </a:rPr>
              <a:t>;</a:t>
            </a:r>
            <a:r>
              <a:rPr lang="en-US" sz="2800" b="1" i="1" dirty="0">
                <a:latin typeface="Bookman Old Style" panose="02050604050505020204" pitchFamily="18" charset="0"/>
              </a:rPr>
              <a:t>	</a:t>
            </a:r>
            <a:endParaRPr lang="uk-UA" sz="2800" b="1" i="1" dirty="0">
              <a:latin typeface="Bookman Old Style" panose="020506040505050202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uk-UA" sz="2800" b="1" i="1" dirty="0">
                <a:latin typeface="Bookman Old Style" panose="02050604050505020204" pitchFamily="18" charset="0"/>
              </a:rPr>
              <a:t>б) </a:t>
            </a:r>
            <a:r>
              <a:rPr lang="en-US" sz="2800" b="1" i="1" dirty="0">
                <a:latin typeface="Bookman Old Style" panose="02050604050505020204" pitchFamily="18" charset="0"/>
              </a:rPr>
              <a:t>n ·</a:t>
            </a:r>
            <a:r>
              <a:rPr lang="uk-UA" sz="2800" b="1" i="1" dirty="0">
                <a:latin typeface="Bookman Old Style" panose="02050604050505020204" pitchFamily="18" charset="0"/>
              </a:rPr>
              <a:t> </a:t>
            </a:r>
            <a:r>
              <a:rPr lang="en-US" sz="2800" b="1" i="1" dirty="0">
                <a:latin typeface="Bookman Old Style" panose="02050604050505020204" pitchFamily="18" charset="0"/>
              </a:rPr>
              <a:t>(n – 1)!</a:t>
            </a:r>
            <a:r>
              <a:rPr lang="uk-UA" sz="2800" b="1" i="1" dirty="0">
                <a:latin typeface="Bookman Old Style" panose="02050604050505020204" pitchFamily="18" charset="0"/>
              </a:rPr>
              <a:t>;</a:t>
            </a:r>
            <a:r>
              <a:rPr lang="en-US" sz="2800" b="1" i="1" dirty="0">
                <a:latin typeface="Bookman Old Style" panose="02050604050505020204" pitchFamily="18" charset="0"/>
              </a:rPr>
              <a:t>	</a:t>
            </a:r>
            <a:r>
              <a:rPr lang="uk-UA" sz="2800" b="1" i="1" dirty="0">
                <a:latin typeface="Bookman Old Style" panose="02050604050505020204" pitchFamily="18" charset="0"/>
              </a:rPr>
              <a:t>в) </a:t>
            </a:r>
            <a:r>
              <a:rPr lang="en-US" sz="2800" b="1" i="1" dirty="0">
                <a:latin typeface="Bookman Old Style" panose="02050604050505020204" pitchFamily="18" charset="0"/>
              </a:rPr>
              <a:t>(n + 1)!</a:t>
            </a:r>
            <a:r>
              <a:rPr lang="uk-UA" sz="2800" b="1" i="1" dirty="0">
                <a:latin typeface="Bookman Old Style" panose="02050604050505020204" pitchFamily="18" charset="0"/>
              </a:rPr>
              <a:t> :</a:t>
            </a:r>
            <a:r>
              <a:rPr lang="en-US" sz="2800" b="1" i="1" dirty="0">
                <a:latin typeface="Bookman Old Style" panose="02050604050505020204" pitchFamily="18" charset="0"/>
              </a:rPr>
              <a:t> n!</a:t>
            </a:r>
            <a:r>
              <a:rPr lang="uk-UA" sz="2800" b="1" i="1" dirty="0">
                <a:latin typeface="Bookman Old Style" panose="02050604050505020204" pitchFamily="18" charset="0"/>
              </a:rPr>
              <a:t>;</a:t>
            </a:r>
            <a:r>
              <a:rPr lang="en-US" sz="2800" b="1" i="1" dirty="0">
                <a:latin typeface="Bookman Old Style" panose="02050604050505020204" pitchFamily="18" charset="0"/>
              </a:rPr>
              <a:t>	</a:t>
            </a:r>
            <a:r>
              <a:rPr lang="uk-UA" sz="2800" b="1" i="1" dirty="0">
                <a:latin typeface="Bookman Old Style" panose="02050604050505020204" pitchFamily="18" charset="0"/>
              </a:rPr>
              <a:t>г) </a:t>
            </a:r>
            <a:r>
              <a:rPr lang="en-US" sz="2800" b="1" i="1" dirty="0">
                <a:latin typeface="Bookman Old Style" panose="02050604050505020204" pitchFamily="18" charset="0"/>
              </a:rPr>
              <a:t>n!</a:t>
            </a:r>
            <a:r>
              <a:rPr lang="uk-UA" sz="2800" b="1" i="1" dirty="0">
                <a:latin typeface="Bookman Old Style" panose="02050604050505020204" pitchFamily="18" charset="0"/>
              </a:rPr>
              <a:t> :</a:t>
            </a:r>
            <a:r>
              <a:rPr lang="en-US" sz="2800" b="1" i="1" dirty="0">
                <a:latin typeface="Bookman Old Style" panose="02050604050505020204" pitchFamily="18" charset="0"/>
              </a:rPr>
              <a:t>  n</a:t>
            </a:r>
            <a:r>
              <a:rPr lang="uk-UA" sz="2800" b="1" i="1" dirty="0">
                <a:latin typeface="Bookman Old Style" panose="02050604050505020204" pitchFamily="18" charset="0"/>
              </a:rPr>
              <a:t>.</a:t>
            </a:r>
            <a:endParaRPr lang="ru-RU" sz="2800" b="1" i="1" dirty="0">
              <a:latin typeface="Bookman Old Style" panose="02050604050505020204" pitchFamily="18" charset="0"/>
            </a:endParaRPr>
          </a:p>
        </p:txBody>
      </p:sp>
      <p:pic>
        <p:nvPicPr>
          <p:cNvPr id="15364" name="Picture 9" descr="WXQeYx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063" y="3861048"/>
            <a:ext cx="2498156" cy="27809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888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09523" y="71414"/>
            <a:ext cx="1162103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i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Georgia" pitchFamily="18" charset="0"/>
              </a:rPr>
              <a:t>Вступ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0960" y="785794"/>
            <a:ext cx="11358642" cy="3250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5000"/>
              </a:lnSpc>
            </a:pPr>
            <a:r>
              <a:rPr lang="uk-UA" sz="2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	Теорія ймовірностей як самостійна наука виникла в середині 17 століття. Тоді були дуже поширені азартні ігри, тобто ігри, в яких результат залежить лише від випадку. До таких ігор належать ігри з кубиками, гра в «орлянку», деякі карточні ігри. Б. Паскаль і П. Ферма в листуванні з приводу задач, які виникли в зв'язку з азартними іграми, запровадили поняття ймовірності. Для розв'язання таких задач існуючий тоді математичний апарат виявився недостатнім, і було закладено основи нової науки. Нині теорія ймовірностей широко застосовується в фізиці і в біології, у техніці, в різних галузях народного господарства.</a:t>
            </a:r>
          </a:p>
        </p:txBody>
      </p:sp>
      <p:pic>
        <p:nvPicPr>
          <p:cNvPr id="1028" name="Picture 4" descr="http://www.stock-world.de/anonymize/attachment.m?aid=117882"/>
          <p:cNvPicPr>
            <a:picLocks noChangeAspect="1" noChangeArrowheads="1"/>
          </p:cNvPicPr>
          <p:nvPr/>
        </p:nvPicPr>
        <p:blipFill>
          <a:blip r:embed="rId2"/>
          <a:srcRect t="4758" b="4836"/>
          <a:stretch>
            <a:fillRect/>
          </a:stretch>
        </p:blipFill>
        <p:spPr bwMode="auto">
          <a:xfrm>
            <a:off x="5948413" y="3939662"/>
            <a:ext cx="5861785" cy="2918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2" descr="http://yourtutor.info/wp-content/uploads/2012/05/reshenie-zadach-po-teorii.png"/>
          <p:cNvPicPr>
            <a:picLocks noChangeAspect="1" noChangeArrowheads="1"/>
          </p:cNvPicPr>
          <p:nvPr/>
        </p:nvPicPr>
        <p:blipFill>
          <a:blip r:embed="rId3"/>
          <a:srcRect t="18293" b="16666"/>
          <a:stretch>
            <a:fillRect/>
          </a:stretch>
        </p:blipFill>
        <p:spPr bwMode="auto">
          <a:xfrm>
            <a:off x="309524" y="4035915"/>
            <a:ext cx="5638890" cy="27860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61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</TotalTime>
  <Words>790</Words>
  <Application>Microsoft Office PowerPoint</Application>
  <PresentationFormat>Широкоэкранный</PresentationFormat>
  <Paragraphs>193</Paragraphs>
  <Slides>39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53" baseType="lpstr">
      <vt:lpstr>Arial</vt:lpstr>
      <vt:lpstr>Book Antiqua</vt:lpstr>
      <vt:lpstr>Bookman Old Style</vt:lpstr>
      <vt:lpstr>Calibri</vt:lpstr>
      <vt:lpstr>Cambria Math</vt:lpstr>
      <vt:lpstr>Georgia</vt:lpstr>
      <vt:lpstr>Segoe UI</vt:lpstr>
      <vt:lpstr>Segoe UI Historic</vt:lpstr>
      <vt:lpstr>Segoe UI Light</vt:lpstr>
      <vt:lpstr>Segoe UI Semibold</vt:lpstr>
      <vt:lpstr>Times New Roman</vt:lpstr>
      <vt:lpstr>Trebuchet MS</vt:lpstr>
      <vt:lpstr>Wingdings 3</vt:lpstr>
      <vt:lpstr>Грань</vt:lpstr>
      <vt:lpstr>Презентация PowerPoint</vt:lpstr>
      <vt:lpstr> Навчання мистецтву розв'язувати задачі – це виховання волі.                     Д. Пойа </vt:lpstr>
      <vt:lpstr>Із поданіх чисел оберіть число, яке ділиться на 3 і на 5.</vt:lpstr>
      <vt:lpstr>Знайдіть число, якщо 32% від нього складають 40% від 36.</vt:lpstr>
      <vt:lpstr>З наведених чисел укажіть раціональне.</vt:lpstr>
      <vt:lpstr>Обчислить  суму коренів рівняння  Ix-3I=4.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П.2. § 14,15  № 518, 533.  Тест в Мудле «Комбінаторіка».    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Учетная запись Майкрософт</cp:lastModifiedBy>
  <cp:revision>19</cp:revision>
  <dcterms:created xsi:type="dcterms:W3CDTF">2021-01-23T18:41:09Z</dcterms:created>
  <dcterms:modified xsi:type="dcterms:W3CDTF">2023-03-09T09:56:51Z</dcterms:modified>
</cp:coreProperties>
</file>