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Default Extension="wdp" ContentType="image/vnd.ms-photo"/>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diagrams/data3.xml" ContentType="application/vnd.openxmlformats-officedocument.drawingml.diagramData+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s/slide139.xml" ContentType="application/vnd.openxmlformats-officedocument.presentationml.slide+xml"/>
  <Override PartName="/ppt/slides/slide157.xml" ContentType="application/vnd.openxmlformats-officedocument.presentationml.slide+xml"/>
  <Override PartName="/ppt/media/media1.gif" ContentType="video/unknown"/>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5"/>
  </p:notesMasterIdLst>
  <p:sldIdLst>
    <p:sldId id="257" r:id="rId2"/>
    <p:sldId id="256" r:id="rId3"/>
    <p:sldId id="258" r:id="rId4"/>
    <p:sldId id="434" r:id="rId5"/>
    <p:sldId id="435" r:id="rId6"/>
    <p:sldId id="436" r:id="rId7"/>
    <p:sldId id="280" r:id="rId8"/>
    <p:sldId id="259" r:id="rId9"/>
    <p:sldId id="261" r:id="rId10"/>
    <p:sldId id="262" r:id="rId11"/>
    <p:sldId id="263" r:id="rId12"/>
    <p:sldId id="268" r:id="rId13"/>
    <p:sldId id="265" r:id="rId14"/>
    <p:sldId id="269" r:id="rId15"/>
    <p:sldId id="266" r:id="rId16"/>
    <p:sldId id="270" r:id="rId17"/>
    <p:sldId id="271" r:id="rId18"/>
    <p:sldId id="264" r:id="rId19"/>
    <p:sldId id="273" r:id="rId20"/>
    <p:sldId id="274" r:id="rId21"/>
    <p:sldId id="272" r:id="rId22"/>
    <p:sldId id="276" r:id="rId23"/>
    <p:sldId id="275" r:id="rId24"/>
    <p:sldId id="277" r:id="rId25"/>
    <p:sldId id="279" r:id="rId26"/>
    <p:sldId id="283" r:id="rId27"/>
    <p:sldId id="284" r:id="rId28"/>
    <p:sldId id="281" r:id="rId29"/>
    <p:sldId id="437" r:id="rId30"/>
    <p:sldId id="438" r:id="rId31"/>
    <p:sldId id="287" r:id="rId32"/>
    <p:sldId id="288" r:id="rId33"/>
    <p:sldId id="440" r:id="rId34"/>
    <p:sldId id="441" r:id="rId35"/>
    <p:sldId id="442" r:id="rId36"/>
    <p:sldId id="443" r:id="rId37"/>
    <p:sldId id="290" r:id="rId38"/>
    <p:sldId id="292" r:id="rId39"/>
    <p:sldId id="445" r:id="rId40"/>
    <p:sldId id="300" r:id="rId41"/>
    <p:sldId id="307" r:id="rId42"/>
    <p:sldId id="306" r:id="rId43"/>
    <p:sldId id="297" r:id="rId44"/>
    <p:sldId id="298" r:id="rId45"/>
    <p:sldId id="421" r:id="rId46"/>
    <p:sldId id="444" r:id="rId47"/>
    <p:sldId id="293" r:id="rId48"/>
    <p:sldId id="294" r:id="rId49"/>
    <p:sldId id="295" r:id="rId50"/>
    <p:sldId id="296" r:id="rId51"/>
    <p:sldId id="301" r:id="rId52"/>
    <p:sldId id="302" r:id="rId53"/>
    <p:sldId id="439" r:id="rId54"/>
    <p:sldId id="289" r:id="rId55"/>
    <p:sldId id="308" r:id="rId56"/>
    <p:sldId id="392" r:id="rId57"/>
    <p:sldId id="393" r:id="rId58"/>
    <p:sldId id="313" r:id="rId59"/>
    <p:sldId id="316" r:id="rId60"/>
    <p:sldId id="322" r:id="rId61"/>
    <p:sldId id="396" r:id="rId62"/>
    <p:sldId id="397" r:id="rId63"/>
    <p:sldId id="310" r:id="rId64"/>
    <p:sldId id="398" r:id="rId65"/>
    <p:sldId id="325" r:id="rId66"/>
    <p:sldId id="326" r:id="rId67"/>
    <p:sldId id="399" r:id="rId68"/>
    <p:sldId id="400" r:id="rId69"/>
    <p:sldId id="401" r:id="rId70"/>
    <p:sldId id="409" r:id="rId71"/>
    <p:sldId id="402" r:id="rId72"/>
    <p:sldId id="366" r:id="rId73"/>
    <p:sldId id="365" r:id="rId74"/>
    <p:sldId id="364" r:id="rId75"/>
    <p:sldId id="403" r:id="rId76"/>
    <p:sldId id="319" r:id="rId77"/>
    <p:sldId id="405" r:id="rId78"/>
    <p:sldId id="406" r:id="rId79"/>
    <p:sldId id="407" r:id="rId80"/>
    <p:sldId id="408" r:id="rId81"/>
    <p:sldId id="411" r:id="rId82"/>
    <p:sldId id="412" r:id="rId83"/>
    <p:sldId id="414" r:id="rId84"/>
    <p:sldId id="415" r:id="rId85"/>
    <p:sldId id="416" r:id="rId86"/>
    <p:sldId id="418" r:id="rId87"/>
    <p:sldId id="419" r:id="rId88"/>
    <p:sldId id="410" r:id="rId89"/>
    <p:sldId id="417" r:id="rId90"/>
    <p:sldId id="420" r:id="rId91"/>
    <p:sldId id="321" r:id="rId92"/>
    <p:sldId id="318" r:id="rId93"/>
    <p:sldId id="423" r:id="rId94"/>
    <p:sldId id="327" r:id="rId95"/>
    <p:sldId id="328" r:id="rId96"/>
    <p:sldId id="329" r:id="rId97"/>
    <p:sldId id="330" r:id="rId98"/>
    <p:sldId id="331" r:id="rId99"/>
    <p:sldId id="332" r:id="rId100"/>
    <p:sldId id="333" r:id="rId101"/>
    <p:sldId id="334" r:id="rId102"/>
    <p:sldId id="335" r:id="rId103"/>
    <p:sldId id="336" r:id="rId104"/>
    <p:sldId id="315" r:id="rId105"/>
    <p:sldId id="337" r:id="rId106"/>
    <p:sldId id="338" r:id="rId107"/>
    <p:sldId id="339" r:id="rId108"/>
    <p:sldId id="340" r:id="rId109"/>
    <p:sldId id="341" r:id="rId110"/>
    <p:sldId id="367" r:id="rId111"/>
    <p:sldId id="342" r:id="rId112"/>
    <p:sldId id="343" r:id="rId113"/>
    <p:sldId id="344" r:id="rId114"/>
    <p:sldId id="345" r:id="rId115"/>
    <p:sldId id="346" r:id="rId116"/>
    <p:sldId id="348" r:id="rId117"/>
    <p:sldId id="347" r:id="rId118"/>
    <p:sldId id="351" r:id="rId119"/>
    <p:sldId id="349" r:id="rId120"/>
    <p:sldId id="350" r:id="rId121"/>
    <p:sldId id="352" r:id="rId122"/>
    <p:sldId id="353" r:id="rId123"/>
    <p:sldId id="354" r:id="rId124"/>
    <p:sldId id="355" r:id="rId125"/>
    <p:sldId id="356" r:id="rId126"/>
    <p:sldId id="357" r:id="rId127"/>
    <p:sldId id="358" r:id="rId128"/>
    <p:sldId id="360" r:id="rId129"/>
    <p:sldId id="361" r:id="rId130"/>
    <p:sldId id="362" r:id="rId131"/>
    <p:sldId id="422" r:id="rId132"/>
    <p:sldId id="373" r:id="rId133"/>
    <p:sldId id="374" r:id="rId134"/>
    <p:sldId id="375" r:id="rId135"/>
    <p:sldId id="371" r:id="rId136"/>
    <p:sldId id="376" r:id="rId137"/>
    <p:sldId id="377" r:id="rId138"/>
    <p:sldId id="379" r:id="rId139"/>
    <p:sldId id="378" r:id="rId140"/>
    <p:sldId id="424" r:id="rId141"/>
    <p:sldId id="380" r:id="rId142"/>
    <p:sldId id="381" r:id="rId143"/>
    <p:sldId id="382" r:id="rId144"/>
    <p:sldId id="387" r:id="rId145"/>
    <p:sldId id="388" r:id="rId146"/>
    <p:sldId id="425" r:id="rId147"/>
    <p:sldId id="426" r:id="rId148"/>
    <p:sldId id="427" r:id="rId149"/>
    <p:sldId id="428" r:id="rId150"/>
    <p:sldId id="429" r:id="rId151"/>
    <p:sldId id="430" r:id="rId152"/>
    <p:sldId id="431" r:id="rId153"/>
    <p:sldId id="383" r:id="rId154"/>
    <p:sldId id="384" r:id="rId155"/>
    <p:sldId id="385" r:id="rId156"/>
    <p:sldId id="389" r:id="rId157"/>
    <p:sldId id="390" r:id="rId158"/>
    <p:sldId id="386" r:id="rId159"/>
    <p:sldId id="391" r:id="rId160"/>
    <p:sldId id="432" r:id="rId161"/>
    <p:sldId id="433" r:id="rId162"/>
    <p:sldId id="368" r:id="rId163"/>
    <p:sldId id="369" r:id="rId16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696" y="-1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092B67-F3C5-4AEA-8BF4-90226C4E6248}" type="doc">
      <dgm:prSet loTypeId="urn:microsoft.com/office/officeart/2005/8/layout/pyramid2" loCatId="pyramid" qsTypeId="urn:microsoft.com/office/officeart/2005/8/quickstyle/simple1" qsCatId="simple" csTypeId="urn:microsoft.com/office/officeart/2005/8/colors/accent1_3" csCatId="accent1" phldr="1"/>
      <dgm:spPr/>
    </dgm:pt>
    <dgm:pt modelId="{031B465F-2295-48C5-8BA0-E36038953C73}">
      <dgm:prSet phldrT="[Текст]"/>
      <dgm:spPr>
        <a:solidFill>
          <a:srgbClr val="FF0000">
            <a:alpha val="90000"/>
          </a:srgbClr>
        </a:solidFill>
      </dgm:spPr>
      <dgm:t>
        <a:bodyPr/>
        <a:lstStyle/>
        <a:p>
          <a:r>
            <a:rPr lang="uk-UA" b="1" dirty="0" smtClean="0">
              <a:solidFill>
                <a:srgbClr val="080604"/>
              </a:solidFill>
            </a:rPr>
            <a:t>Радянська</a:t>
          </a:r>
          <a:endParaRPr lang="ru-RU" b="1" dirty="0">
            <a:solidFill>
              <a:srgbClr val="080604"/>
            </a:solidFill>
          </a:endParaRPr>
        </a:p>
      </dgm:t>
    </dgm:pt>
    <dgm:pt modelId="{059950C7-3DB7-44C6-B0FE-2769CDE64A88}" type="parTrans" cxnId="{D08868CD-E411-4C18-A909-2A44DFA4C166}">
      <dgm:prSet/>
      <dgm:spPr/>
      <dgm:t>
        <a:bodyPr/>
        <a:lstStyle/>
        <a:p>
          <a:endParaRPr lang="ru-RU"/>
        </a:p>
      </dgm:t>
    </dgm:pt>
    <dgm:pt modelId="{25BF6F36-B790-46AC-9194-DC74BA1C3249}" type="sibTrans" cxnId="{D08868CD-E411-4C18-A909-2A44DFA4C166}">
      <dgm:prSet/>
      <dgm:spPr/>
      <dgm:t>
        <a:bodyPr/>
        <a:lstStyle/>
        <a:p>
          <a:endParaRPr lang="ru-RU"/>
        </a:p>
      </dgm:t>
    </dgm:pt>
    <dgm:pt modelId="{047C4EF4-D66E-4902-8480-07BC23BD7A15}">
      <dgm:prSet phldrT="[Текст]"/>
      <dgm:spPr>
        <a:solidFill>
          <a:srgbClr val="FFFF00">
            <a:alpha val="90000"/>
          </a:srgbClr>
        </a:solidFill>
      </dgm:spPr>
      <dgm:t>
        <a:bodyPr/>
        <a:lstStyle/>
        <a:p>
          <a:r>
            <a:rPr lang="uk-UA" b="1" dirty="0" smtClean="0">
              <a:solidFill>
                <a:srgbClr val="002060"/>
              </a:solidFill>
            </a:rPr>
            <a:t>Націоналістична</a:t>
          </a:r>
          <a:endParaRPr lang="ru-RU" b="1" dirty="0">
            <a:solidFill>
              <a:srgbClr val="002060"/>
            </a:solidFill>
          </a:endParaRPr>
        </a:p>
      </dgm:t>
    </dgm:pt>
    <dgm:pt modelId="{F6E51EFB-CE0F-411D-AAE8-91AF56AFBB3A}" type="parTrans" cxnId="{C524EDD8-4C25-4E7F-9EF1-4E91A65E5619}">
      <dgm:prSet/>
      <dgm:spPr/>
      <dgm:t>
        <a:bodyPr/>
        <a:lstStyle/>
        <a:p>
          <a:endParaRPr lang="ru-RU"/>
        </a:p>
      </dgm:t>
    </dgm:pt>
    <dgm:pt modelId="{82808F64-9F88-48A4-B082-69E273416C4C}" type="sibTrans" cxnId="{C524EDD8-4C25-4E7F-9EF1-4E91A65E5619}">
      <dgm:prSet/>
      <dgm:spPr/>
      <dgm:t>
        <a:bodyPr/>
        <a:lstStyle/>
        <a:p>
          <a:endParaRPr lang="ru-RU"/>
        </a:p>
      </dgm:t>
    </dgm:pt>
    <dgm:pt modelId="{F1F7C680-9605-4894-A619-66FB697CAE92}">
      <dgm:prSet phldrT="[Текст]"/>
      <dgm:spPr>
        <a:solidFill>
          <a:srgbClr val="00B050">
            <a:alpha val="90000"/>
          </a:srgbClr>
        </a:solidFill>
      </dgm:spPr>
      <dgm:t>
        <a:bodyPr/>
        <a:lstStyle/>
        <a:p>
          <a:r>
            <a:rPr lang="uk-UA" b="1" dirty="0" smtClean="0">
              <a:solidFill>
                <a:srgbClr val="080604"/>
              </a:solidFill>
            </a:rPr>
            <a:t>Польська</a:t>
          </a:r>
          <a:endParaRPr lang="ru-RU" b="1" dirty="0">
            <a:solidFill>
              <a:srgbClr val="080604"/>
            </a:solidFill>
          </a:endParaRPr>
        </a:p>
      </dgm:t>
    </dgm:pt>
    <dgm:pt modelId="{43560520-CA7B-4C55-932E-8F1C8315989F}" type="parTrans" cxnId="{A93598F1-DAF1-46B2-96BC-A8A444CAE190}">
      <dgm:prSet/>
      <dgm:spPr/>
      <dgm:t>
        <a:bodyPr/>
        <a:lstStyle/>
        <a:p>
          <a:endParaRPr lang="ru-RU"/>
        </a:p>
      </dgm:t>
    </dgm:pt>
    <dgm:pt modelId="{82971FFB-AFEA-48DE-8AED-A607DFDAF37E}" type="sibTrans" cxnId="{A93598F1-DAF1-46B2-96BC-A8A444CAE190}">
      <dgm:prSet/>
      <dgm:spPr/>
      <dgm:t>
        <a:bodyPr/>
        <a:lstStyle/>
        <a:p>
          <a:endParaRPr lang="ru-RU"/>
        </a:p>
      </dgm:t>
    </dgm:pt>
    <dgm:pt modelId="{0037209C-ECED-4556-A0FC-457FE1BA1E50}" type="pres">
      <dgm:prSet presAssocID="{4B092B67-F3C5-4AEA-8BF4-90226C4E6248}" presName="compositeShape" presStyleCnt="0">
        <dgm:presLayoutVars>
          <dgm:dir/>
          <dgm:resizeHandles/>
        </dgm:presLayoutVars>
      </dgm:prSet>
      <dgm:spPr/>
    </dgm:pt>
    <dgm:pt modelId="{DC9059ED-14C1-4FD8-AD7A-76C431B85B9B}" type="pres">
      <dgm:prSet presAssocID="{4B092B67-F3C5-4AEA-8BF4-90226C4E6248}" presName="pyramid" presStyleLbl="node1" presStyleIdx="0" presStyleCnt="1"/>
      <dgm:spPr/>
    </dgm:pt>
    <dgm:pt modelId="{27C97FE8-848C-4DCD-9B79-CE3543988A98}" type="pres">
      <dgm:prSet presAssocID="{4B092B67-F3C5-4AEA-8BF4-90226C4E6248}" presName="theList" presStyleCnt="0"/>
      <dgm:spPr/>
    </dgm:pt>
    <dgm:pt modelId="{F31BF48D-4875-4236-B005-258C77FA8A5A}" type="pres">
      <dgm:prSet presAssocID="{031B465F-2295-48C5-8BA0-E36038953C73}" presName="aNode" presStyleLbl="fgAcc1" presStyleIdx="0" presStyleCnt="3">
        <dgm:presLayoutVars>
          <dgm:bulletEnabled val="1"/>
        </dgm:presLayoutVars>
      </dgm:prSet>
      <dgm:spPr/>
      <dgm:t>
        <a:bodyPr/>
        <a:lstStyle/>
        <a:p>
          <a:endParaRPr lang="ru-RU"/>
        </a:p>
      </dgm:t>
    </dgm:pt>
    <dgm:pt modelId="{329D923C-5BCC-4D37-A7B7-77C045D6EA19}" type="pres">
      <dgm:prSet presAssocID="{031B465F-2295-48C5-8BA0-E36038953C73}" presName="aSpace" presStyleCnt="0"/>
      <dgm:spPr/>
    </dgm:pt>
    <dgm:pt modelId="{3039A769-D9B9-4AE4-8EA3-754CACF8EFC6}" type="pres">
      <dgm:prSet presAssocID="{047C4EF4-D66E-4902-8480-07BC23BD7A15}" presName="aNode" presStyleLbl="fgAcc1" presStyleIdx="1" presStyleCnt="3">
        <dgm:presLayoutVars>
          <dgm:bulletEnabled val="1"/>
        </dgm:presLayoutVars>
      </dgm:prSet>
      <dgm:spPr/>
      <dgm:t>
        <a:bodyPr/>
        <a:lstStyle/>
        <a:p>
          <a:endParaRPr lang="ru-RU"/>
        </a:p>
      </dgm:t>
    </dgm:pt>
    <dgm:pt modelId="{9D1C942C-6AE3-4AED-8B6C-E775AD4290F0}" type="pres">
      <dgm:prSet presAssocID="{047C4EF4-D66E-4902-8480-07BC23BD7A15}" presName="aSpace" presStyleCnt="0"/>
      <dgm:spPr/>
    </dgm:pt>
    <dgm:pt modelId="{47D2E64C-DD90-4454-BC33-B3E31175C681}" type="pres">
      <dgm:prSet presAssocID="{F1F7C680-9605-4894-A619-66FB697CAE92}" presName="aNode" presStyleLbl="fgAcc1" presStyleIdx="2" presStyleCnt="3">
        <dgm:presLayoutVars>
          <dgm:bulletEnabled val="1"/>
        </dgm:presLayoutVars>
      </dgm:prSet>
      <dgm:spPr/>
      <dgm:t>
        <a:bodyPr/>
        <a:lstStyle/>
        <a:p>
          <a:endParaRPr lang="ru-RU"/>
        </a:p>
      </dgm:t>
    </dgm:pt>
    <dgm:pt modelId="{D7E8A820-ECCF-4AF7-9DDD-1F1F6FE9B8D4}" type="pres">
      <dgm:prSet presAssocID="{F1F7C680-9605-4894-A619-66FB697CAE92}" presName="aSpace" presStyleCnt="0"/>
      <dgm:spPr/>
    </dgm:pt>
  </dgm:ptLst>
  <dgm:cxnLst>
    <dgm:cxn modelId="{2EFE33EB-7235-4979-A1ED-B54823F443C2}" type="presOf" srcId="{047C4EF4-D66E-4902-8480-07BC23BD7A15}" destId="{3039A769-D9B9-4AE4-8EA3-754CACF8EFC6}" srcOrd="0" destOrd="0" presId="urn:microsoft.com/office/officeart/2005/8/layout/pyramid2"/>
    <dgm:cxn modelId="{3F2C18FF-80C2-4279-A58C-F2E10783689D}" type="presOf" srcId="{F1F7C680-9605-4894-A619-66FB697CAE92}" destId="{47D2E64C-DD90-4454-BC33-B3E31175C681}" srcOrd="0" destOrd="0" presId="urn:microsoft.com/office/officeart/2005/8/layout/pyramid2"/>
    <dgm:cxn modelId="{A93598F1-DAF1-46B2-96BC-A8A444CAE190}" srcId="{4B092B67-F3C5-4AEA-8BF4-90226C4E6248}" destId="{F1F7C680-9605-4894-A619-66FB697CAE92}" srcOrd="2" destOrd="0" parTransId="{43560520-CA7B-4C55-932E-8F1C8315989F}" sibTransId="{82971FFB-AFEA-48DE-8AED-A607DFDAF37E}"/>
    <dgm:cxn modelId="{C524EDD8-4C25-4E7F-9EF1-4E91A65E5619}" srcId="{4B092B67-F3C5-4AEA-8BF4-90226C4E6248}" destId="{047C4EF4-D66E-4902-8480-07BC23BD7A15}" srcOrd="1" destOrd="0" parTransId="{F6E51EFB-CE0F-411D-AAE8-91AF56AFBB3A}" sibTransId="{82808F64-9F88-48A4-B082-69E273416C4C}"/>
    <dgm:cxn modelId="{F44C083B-A884-43D3-A320-478B9F477398}" type="presOf" srcId="{4B092B67-F3C5-4AEA-8BF4-90226C4E6248}" destId="{0037209C-ECED-4556-A0FC-457FE1BA1E50}" srcOrd="0" destOrd="0" presId="urn:microsoft.com/office/officeart/2005/8/layout/pyramid2"/>
    <dgm:cxn modelId="{F596BCFD-230D-4E0D-BE2D-A20354AF82A4}" type="presOf" srcId="{031B465F-2295-48C5-8BA0-E36038953C73}" destId="{F31BF48D-4875-4236-B005-258C77FA8A5A}" srcOrd="0" destOrd="0" presId="urn:microsoft.com/office/officeart/2005/8/layout/pyramid2"/>
    <dgm:cxn modelId="{D08868CD-E411-4C18-A909-2A44DFA4C166}" srcId="{4B092B67-F3C5-4AEA-8BF4-90226C4E6248}" destId="{031B465F-2295-48C5-8BA0-E36038953C73}" srcOrd="0" destOrd="0" parTransId="{059950C7-3DB7-44C6-B0FE-2769CDE64A88}" sibTransId="{25BF6F36-B790-46AC-9194-DC74BA1C3249}"/>
    <dgm:cxn modelId="{7F182EB7-ADE1-4903-94DA-E25B74D83464}" type="presParOf" srcId="{0037209C-ECED-4556-A0FC-457FE1BA1E50}" destId="{DC9059ED-14C1-4FD8-AD7A-76C431B85B9B}" srcOrd="0" destOrd="0" presId="urn:microsoft.com/office/officeart/2005/8/layout/pyramid2"/>
    <dgm:cxn modelId="{1D097BBE-793C-4473-93D3-8C089109E5E3}" type="presParOf" srcId="{0037209C-ECED-4556-A0FC-457FE1BA1E50}" destId="{27C97FE8-848C-4DCD-9B79-CE3543988A98}" srcOrd="1" destOrd="0" presId="urn:microsoft.com/office/officeart/2005/8/layout/pyramid2"/>
    <dgm:cxn modelId="{627CA5B5-D009-4732-85E1-422853C533BE}" type="presParOf" srcId="{27C97FE8-848C-4DCD-9B79-CE3543988A98}" destId="{F31BF48D-4875-4236-B005-258C77FA8A5A}" srcOrd="0" destOrd="0" presId="urn:microsoft.com/office/officeart/2005/8/layout/pyramid2"/>
    <dgm:cxn modelId="{8F57E497-E968-49F5-BAC0-47E24B24D77E}" type="presParOf" srcId="{27C97FE8-848C-4DCD-9B79-CE3543988A98}" destId="{329D923C-5BCC-4D37-A7B7-77C045D6EA19}" srcOrd="1" destOrd="0" presId="urn:microsoft.com/office/officeart/2005/8/layout/pyramid2"/>
    <dgm:cxn modelId="{E79FBEA7-8CF4-488A-A451-61BF480BE1D1}" type="presParOf" srcId="{27C97FE8-848C-4DCD-9B79-CE3543988A98}" destId="{3039A769-D9B9-4AE4-8EA3-754CACF8EFC6}" srcOrd="2" destOrd="0" presId="urn:microsoft.com/office/officeart/2005/8/layout/pyramid2"/>
    <dgm:cxn modelId="{E70503E8-A68F-4AED-85E0-2DC8C382B2FC}" type="presParOf" srcId="{27C97FE8-848C-4DCD-9B79-CE3543988A98}" destId="{9D1C942C-6AE3-4AED-8B6C-E775AD4290F0}" srcOrd="3" destOrd="0" presId="urn:microsoft.com/office/officeart/2005/8/layout/pyramid2"/>
    <dgm:cxn modelId="{8672384B-D582-46B0-A709-B738909E5B5B}" type="presParOf" srcId="{27C97FE8-848C-4DCD-9B79-CE3543988A98}" destId="{47D2E64C-DD90-4454-BC33-B3E31175C681}" srcOrd="4" destOrd="0" presId="urn:microsoft.com/office/officeart/2005/8/layout/pyramid2"/>
    <dgm:cxn modelId="{91F45F6E-528F-4B52-8550-82BFB7F7A5C1}" type="presParOf" srcId="{27C97FE8-848C-4DCD-9B79-CE3543988A98}" destId="{D7E8A820-ECCF-4AF7-9DDD-1F1F6FE9B8D4}" srcOrd="5" destOrd="0" presId="urn:microsoft.com/office/officeart/2005/8/layout/pyramid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85BF69-6803-4CFF-8FD4-E0D3566E3314}" type="doc">
      <dgm:prSet loTypeId="urn:microsoft.com/office/officeart/2005/8/layout/orgChart1" loCatId="hierarchy" qsTypeId="urn:microsoft.com/office/officeart/2005/8/quickstyle/3d3" qsCatId="3D" csTypeId="urn:microsoft.com/office/officeart/2005/8/colors/accent0_3" csCatId="mainScheme"/>
      <dgm:spPr/>
    </dgm:pt>
    <dgm:pt modelId="{68E5631E-D544-46C5-A84C-89334A60EBE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smtClean="0">
              <a:ln/>
              <a:effectLst/>
              <a:latin typeface="Arial" panose="020B0604020202020204" pitchFamily="34" charset="0"/>
            </a:rPr>
            <a:t>Харківсько-</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smtClean="0">
              <a:ln/>
              <a:effectLst/>
              <a:latin typeface="Arial" panose="020B0604020202020204" pitchFamily="34" charset="0"/>
            </a:rPr>
            <a:t>Бєлгородська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smtClean="0">
              <a:ln/>
              <a:effectLst/>
              <a:latin typeface="Arial" panose="020B0604020202020204" pitchFamily="34" charset="0"/>
            </a:rPr>
            <a:t>операція</a:t>
          </a:r>
          <a:endParaRPr kumimoji="0" lang="ru-RU" altLang="ru-RU" b="1" i="0" u="none" strike="noStrike" cap="none" normalizeH="0" baseline="0" smtClean="0">
            <a:ln/>
            <a:effectLst/>
            <a:latin typeface="Arial" panose="020B0604020202020204" pitchFamily="34" charset="0"/>
          </a:endParaRPr>
        </a:p>
      </dgm:t>
    </dgm:pt>
    <dgm:pt modelId="{2A2A14ED-C6F0-433A-A341-1838D89438AD}" type="parTrans" cxnId="{1CDFE6B4-5C54-4E42-BCAA-BD06D6401EA6}">
      <dgm:prSet/>
      <dgm:spPr/>
      <dgm:t>
        <a:bodyPr/>
        <a:lstStyle/>
        <a:p>
          <a:endParaRPr lang="ru-RU"/>
        </a:p>
      </dgm:t>
    </dgm:pt>
    <dgm:pt modelId="{FE8BB8DC-58A3-42A8-998B-ADA59DDBA5E1}" type="sibTrans" cxnId="{1CDFE6B4-5C54-4E42-BCAA-BD06D6401EA6}">
      <dgm:prSet/>
      <dgm:spPr/>
      <dgm:t>
        <a:bodyPr/>
        <a:lstStyle/>
        <a:p>
          <a:endParaRPr lang="ru-RU"/>
        </a:p>
      </dgm:t>
    </dgm:pt>
    <dgm:pt modelId="{263AD312-2566-45F6-B524-7FEF7FDAD75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smtClean="0">
              <a:ln/>
              <a:effectLst/>
              <a:latin typeface="Arial" panose="020B0604020202020204" pitchFamily="34" charset="0"/>
            </a:rPr>
            <a:t>Воронезький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smtClean="0">
              <a:ln/>
              <a:effectLst/>
              <a:latin typeface="Arial" panose="020B0604020202020204" pitchFamily="34" charset="0"/>
            </a:rPr>
            <a:t>фронт</a:t>
          </a:r>
          <a:endParaRPr kumimoji="0" lang="ru-RU" altLang="ru-RU" b="1" i="0" u="none" strike="noStrike" cap="none" normalizeH="0" baseline="0" smtClean="0">
            <a:ln/>
            <a:effectLst/>
            <a:latin typeface="Arial" panose="020B0604020202020204" pitchFamily="34" charset="0"/>
          </a:endParaRPr>
        </a:p>
      </dgm:t>
    </dgm:pt>
    <dgm:pt modelId="{FD3845A2-218B-421D-92D0-C66F8D594F90}" type="parTrans" cxnId="{41553560-56BE-4A91-BD00-38FA91D148AE}">
      <dgm:prSet/>
      <dgm:spPr/>
      <dgm:t>
        <a:bodyPr/>
        <a:lstStyle/>
        <a:p>
          <a:endParaRPr lang="ru-RU"/>
        </a:p>
      </dgm:t>
    </dgm:pt>
    <dgm:pt modelId="{9D70CA45-67B2-499D-8F82-9DAC5BDEFDB4}" type="sibTrans" cxnId="{41553560-56BE-4A91-BD00-38FA91D148AE}">
      <dgm:prSet/>
      <dgm:spPr/>
      <dgm:t>
        <a:bodyPr/>
        <a:lstStyle/>
        <a:p>
          <a:endParaRPr lang="ru-RU"/>
        </a:p>
      </dgm:t>
    </dgm:pt>
    <dgm:pt modelId="{9F7EAABC-208B-4430-865B-08FC13C9358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smtClean="0">
              <a:ln/>
              <a:effectLst/>
              <a:latin typeface="Arial" panose="020B0604020202020204" pitchFamily="34" charset="0"/>
            </a:rPr>
            <a:t>Степовий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smtClean="0">
              <a:ln/>
              <a:effectLst/>
              <a:latin typeface="Arial" panose="020B0604020202020204" pitchFamily="34" charset="0"/>
            </a:rPr>
            <a:t>фронт</a:t>
          </a:r>
          <a:endParaRPr kumimoji="0" lang="ru-RU" altLang="ru-RU" b="1" i="0" u="none" strike="noStrike" cap="none" normalizeH="0" baseline="0" smtClean="0">
            <a:ln/>
            <a:effectLst/>
            <a:latin typeface="Arial" panose="020B0604020202020204" pitchFamily="34" charset="0"/>
          </a:endParaRPr>
        </a:p>
      </dgm:t>
    </dgm:pt>
    <dgm:pt modelId="{72EFD43B-2AF1-46AC-B2A6-9AE39BAB9B9A}" type="parTrans" cxnId="{01323AEA-D574-4EA9-BE8C-14494066A8D5}">
      <dgm:prSet/>
      <dgm:spPr/>
      <dgm:t>
        <a:bodyPr/>
        <a:lstStyle/>
        <a:p>
          <a:endParaRPr lang="ru-RU"/>
        </a:p>
      </dgm:t>
    </dgm:pt>
    <dgm:pt modelId="{884629CE-E864-4BE0-8073-8FCDEB05ED91}" type="sibTrans" cxnId="{01323AEA-D574-4EA9-BE8C-14494066A8D5}">
      <dgm:prSet/>
      <dgm:spPr/>
      <dgm:t>
        <a:bodyPr/>
        <a:lstStyle/>
        <a:p>
          <a:endParaRPr lang="ru-RU"/>
        </a:p>
      </dgm:t>
    </dgm:pt>
    <dgm:pt modelId="{01582996-2B18-4356-ACF9-5F735409653F}" type="pres">
      <dgm:prSet presAssocID="{A285BF69-6803-4CFF-8FD4-E0D3566E3314}" presName="hierChild1" presStyleCnt="0">
        <dgm:presLayoutVars>
          <dgm:orgChart val="1"/>
          <dgm:chPref val="1"/>
          <dgm:dir/>
          <dgm:animOne val="branch"/>
          <dgm:animLvl val="lvl"/>
          <dgm:resizeHandles/>
        </dgm:presLayoutVars>
      </dgm:prSet>
      <dgm:spPr/>
    </dgm:pt>
    <dgm:pt modelId="{A5452F2D-85CD-4124-9C20-256244E9AA52}" type="pres">
      <dgm:prSet presAssocID="{68E5631E-D544-46C5-A84C-89334A60EBE1}" presName="hierRoot1" presStyleCnt="0">
        <dgm:presLayoutVars>
          <dgm:hierBranch/>
        </dgm:presLayoutVars>
      </dgm:prSet>
      <dgm:spPr/>
    </dgm:pt>
    <dgm:pt modelId="{BF88FACC-CCE6-4AEA-886D-80EE1B3053DE}" type="pres">
      <dgm:prSet presAssocID="{68E5631E-D544-46C5-A84C-89334A60EBE1}" presName="rootComposite1" presStyleCnt="0"/>
      <dgm:spPr/>
    </dgm:pt>
    <dgm:pt modelId="{7F90E216-6A92-4D16-88DD-04244339211C}" type="pres">
      <dgm:prSet presAssocID="{68E5631E-D544-46C5-A84C-89334A60EBE1}" presName="rootText1" presStyleLbl="node0" presStyleIdx="0" presStyleCnt="1">
        <dgm:presLayoutVars>
          <dgm:chPref val="3"/>
        </dgm:presLayoutVars>
      </dgm:prSet>
      <dgm:spPr/>
      <dgm:t>
        <a:bodyPr/>
        <a:lstStyle/>
        <a:p>
          <a:endParaRPr lang="ru-RU"/>
        </a:p>
      </dgm:t>
    </dgm:pt>
    <dgm:pt modelId="{1C2A5241-D5A5-4AE9-A145-58FB00CEABB1}" type="pres">
      <dgm:prSet presAssocID="{68E5631E-D544-46C5-A84C-89334A60EBE1}" presName="rootConnector1" presStyleLbl="node1" presStyleIdx="0" presStyleCnt="0"/>
      <dgm:spPr/>
      <dgm:t>
        <a:bodyPr/>
        <a:lstStyle/>
        <a:p>
          <a:endParaRPr lang="ru-RU"/>
        </a:p>
      </dgm:t>
    </dgm:pt>
    <dgm:pt modelId="{834DEDDC-54A5-42AD-8383-6C7BB6F65271}" type="pres">
      <dgm:prSet presAssocID="{68E5631E-D544-46C5-A84C-89334A60EBE1}" presName="hierChild2" presStyleCnt="0"/>
      <dgm:spPr/>
    </dgm:pt>
    <dgm:pt modelId="{0CE027A0-0F82-4B6F-9F74-6D8B7E43A128}" type="pres">
      <dgm:prSet presAssocID="{FD3845A2-218B-421D-92D0-C66F8D594F90}" presName="Name35" presStyleLbl="parChTrans1D2" presStyleIdx="0" presStyleCnt="2"/>
      <dgm:spPr/>
      <dgm:t>
        <a:bodyPr/>
        <a:lstStyle/>
        <a:p>
          <a:endParaRPr lang="ru-RU"/>
        </a:p>
      </dgm:t>
    </dgm:pt>
    <dgm:pt modelId="{B8ABFBAE-A600-46F8-B80D-2098BE0FCB7C}" type="pres">
      <dgm:prSet presAssocID="{263AD312-2566-45F6-B524-7FEF7FDAD75E}" presName="hierRoot2" presStyleCnt="0">
        <dgm:presLayoutVars>
          <dgm:hierBranch/>
        </dgm:presLayoutVars>
      </dgm:prSet>
      <dgm:spPr/>
    </dgm:pt>
    <dgm:pt modelId="{A364AB53-E06A-48BE-B22F-71D570A039C7}" type="pres">
      <dgm:prSet presAssocID="{263AD312-2566-45F6-B524-7FEF7FDAD75E}" presName="rootComposite" presStyleCnt="0"/>
      <dgm:spPr/>
    </dgm:pt>
    <dgm:pt modelId="{FA0EE094-97F4-498A-B002-E3CB4762F42D}" type="pres">
      <dgm:prSet presAssocID="{263AD312-2566-45F6-B524-7FEF7FDAD75E}" presName="rootText" presStyleLbl="node2" presStyleIdx="0" presStyleCnt="2">
        <dgm:presLayoutVars>
          <dgm:chPref val="3"/>
        </dgm:presLayoutVars>
      </dgm:prSet>
      <dgm:spPr/>
      <dgm:t>
        <a:bodyPr/>
        <a:lstStyle/>
        <a:p>
          <a:endParaRPr lang="ru-RU"/>
        </a:p>
      </dgm:t>
    </dgm:pt>
    <dgm:pt modelId="{7291A7D5-BEF0-42E0-BDB9-D7C1BD62D2D0}" type="pres">
      <dgm:prSet presAssocID="{263AD312-2566-45F6-B524-7FEF7FDAD75E}" presName="rootConnector" presStyleLbl="node2" presStyleIdx="0" presStyleCnt="2"/>
      <dgm:spPr/>
      <dgm:t>
        <a:bodyPr/>
        <a:lstStyle/>
        <a:p>
          <a:endParaRPr lang="ru-RU"/>
        </a:p>
      </dgm:t>
    </dgm:pt>
    <dgm:pt modelId="{15FFBE83-B389-403A-AF2B-D0E8AE6B00B8}" type="pres">
      <dgm:prSet presAssocID="{263AD312-2566-45F6-B524-7FEF7FDAD75E}" presName="hierChild4" presStyleCnt="0"/>
      <dgm:spPr/>
    </dgm:pt>
    <dgm:pt modelId="{D66274E8-BBA6-48DA-AD9B-9ED4D7A2907A}" type="pres">
      <dgm:prSet presAssocID="{263AD312-2566-45F6-B524-7FEF7FDAD75E}" presName="hierChild5" presStyleCnt="0"/>
      <dgm:spPr/>
    </dgm:pt>
    <dgm:pt modelId="{5AF0C165-16AF-486E-8A6A-099855FFC2F1}" type="pres">
      <dgm:prSet presAssocID="{72EFD43B-2AF1-46AC-B2A6-9AE39BAB9B9A}" presName="Name35" presStyleLbl="parChTrans1D2" presStyleIdx="1" presStyleCnt="2"/>
      <dgm:spPr/>
      <dgm:t>
        <a:bodyPr/>
        <a:lstStyle/>
        <a:p>
          <a:endParaRPr lang="ru-RU"/>
        </a:p>
      </dgm:t>
    </dgm:pt>
    <dgm:pt modelId="{B1395DFE-747B-42AB-8653-1E612C708D19}" type="pres">
      <dgm:prSet presAssocID="{9F7EAABC-208B-4430-865B-08FC13C93587}" presName="hierRoot2" presStyleCnt="0">
        <dgm:presLayoutVars>
          <dgm:hierBranch/>
        </dgm:presLayoutVars>
      </dgm:prSet>
      <dgm:spPr/>
    </dgm:pt>
    <dgm:pt modelId="{45253B4F-CFFE-4DE3-B88B-C48D825A91A4}" type="pres">
      <dgm:prSet presAssocID="{9F7EAABC-208B-4430-865B-08FC13C93587}" presName="rootComposite" presStyleCnt="0"/>
      <dgm:spPr/>
    </dgm:pt>
    <dgm:pt modelId="{C38CF918-7478-40AF-9441-CE03DFF50400}" type="pres">
      <dgm:prSet presAssocID="{9F7EAABC-208B-4430-865B-08FC13C93587}" presName="rootText" presStyleLbl="node2" presStyleIdx="1" presStyleCnt="2">
        <dgm:presLayoutVars>
          <dgm:chPref val="3"/>
        </dgm:presLayoutVars>
      </dgm:prSet>
      <dgm:spPr/>
      <dgm:t>
        <a:bodyPr/>
        <a:lstStyle/>
        <a:p>
          <a:endParaRPr lang="ru-RU"/>
        </a:p>
      </dgm:t>
    </dgm:pt>
    <dgm:pt modelId="{05EC2BBA-35DC-41F8-BA2A-8B3A0E536FFD}" type="pres">
      <dgm:prSet presAssocID="{9F7EAABC-208B-4430-865B-08FC13C93587}" presName="rootConnector" presStyleLbl="node2" presStyleIdx="1" presStyleCnt="2"/>
      <dgm:spPr/>
      <dgm:t>
        <a:bodyPr/>
        <a:lstStyle/>
        <a:p>
          <a:endParaRPr lang="ru-RU"/>
        </a:p>
      </dgm:t>
    </dgm:pt>
    <dgm:pt modelId="{6258D015-ABC4-4107-B4B2-86380E06ED71}" type="pres">
      <dgm:prSet presAssocID="{9F7EAABC-208B-4430-865B-08FC13C93587}" presName="hierChild4" presStyleCnt="0"/>
      <dgm:spPr/>
    </dgm:pt>
    <dgm:pt modelId="{2307CECC-8ADD-4DFF-BE29-76067E94EBC2}" type="pres">
      <dgm:prSet presAssocID="{9F7EAABC-208B-4430-865B-08FC13C93587}" presName="hierChild5" presStyleCnt="0"/>
      <dgm:spPr/>
    </dgm:pt>
    <dgm:pt modelId="{DDF301BF-2DEC-45B6-9B3D-F6A689B468EA}" type="pres">
      <dgm:prSet presAssocID="{68E5631E-D544-46C5-A84C-89334A60EBE1}" presName="hierChild3" presStyleCnt="0"/>
      <dgm:spPr/>
    </dgm:pt>
  </dgm:ptLst>
  <dgm:cxnLst>
    <dgm:cxn modelId="{C8546C71-E806-4DFC-B4FA-E2190E32A187}" type="presOf" srcId="{FD3845A2-218B-421D-92D0-C66F8D594F90}" destId="{0CE027A0-0F82-4B6F-9F74-6D8B7E43A128}" srcOrd="0" destOrd="0" presId="urn:microsoft.com/office/officeart/2005/8/layout/orgChart1"/>
    <dgm:cxn modelId="{ED1A9E19-965E-4827-97C4-16DD0138ECE5}" type="presOf" srcId="{68E5631E-D544-46C5-A84C-89334A60EBE1}" destId="{1C2A5241-D5A5-4AE9-A145-58FB00CEABB1}" srcOrd="1" destOrd="0" presId="urn:microsoft.com/office/officeart/2005/8/layout/orgChart1"/>
    <dgm:cxn modelId="{01323AEA-D574-4EA9-BE8C-14494066A8D5}" srcId="{68E5631E-D544-46C5-A84C-89334A60EBE1}" destId="{9F7EAABC-208B-4430-865B-08FC13C93587}" srcOrd="1" destOrd="0" parTransId="{72EFD43B-2AF1-46AC-B2A6-9AE39BAB9B9A}" sibTransId="{884629CE-E864-4BE0-8073-8FCDEB05ED91}"/>
    <dgm:cxn modelId="{1CDFE6B4-5C54-4E42-BCAA-BD06D6401EA6}" srcId="{A285BF69-6803-4CFF-8FD4-E0D3566E3314}" destId="{68E5631E-D544-46C5-A84C-89334A60EBE1}" srcOrd="0" destOrd="0" parTransId="{2A2A14ED-C6F0-433A-A341-1838D89438AD}" sibTransId="{FE8BB8DC-58A3-42A8-998B-ADA59DDBA5E1}"/>
    <dgm:cxn modelId="{F6CE39F8-ACBE-44D8-B460-F0ABE27F2637}" type="presOf" srcId="{263AD312-2566-45F6-B524-7FEF7FDAD75E}" destId="{7291A7D5-BEF0-42E0-BDB9-D7C1BD62D2D0}" srcOrd="1" destOrd="0" presId="urn:microsoft.com/office/officeart/2005/8/layout/orgChart1"/>
    <dgm:cxn modelId="{E8E27FEC-0ED8-40F0-B12B-1C6C185AA522}" type="presOf" srcId="{A285BF69-6803-4CFF-8FD4-E0D3566E3314}" destId="{01582996-2B18-4356-ACF9-5F735409653F}" srcOrd="0" destOrd="0" presId="urn:microsoft.com/office/officeart/2005/8/layout/orgChart1"/>
    <dgm:cxn modelId="{325404FD-C657-4A49-ACAB-0A8271B41155}" type="presOf" srcId="{9F7EAABC-208B-4430-865B-08FC13C93587}" destId="{C38CF918-7478-40AF-9441-CE03DFF50400}" srcOrd="0" destOrd="0" presId="urn:microsoft.com/office/officeart/2005/8/layout/orgChart1"/>
    <dgm:cxn modelId="{16598378-CCF9-436B-8D53-8E9FE3FA399E}" type="presOf" srcId="{263AD312-2566-45F6-B524-7FEF7FDAD75E}" destId="{FA0EE094-97F4-498A-B002-E3CB4762F42D}" srcOrd="0" destOrd="0" presId="urn:microsoft.com/office/officeart/2005/8/layout/orgChart1"/>
    <dgm:cxn modelId="{1DBC2C29-FB95-4009-B111-EA68EA9DDBED}" type="presOf" srcId="{72EFD43B-2AF1-46AC-B2A6-9AE39BAB9B9A}" destId="{5AF0C165-16AF-486E-8A6A-099855FFC2F1}" srcOrd="0" destOrd="0" presId="urn:microsoft.com/office/officeart/2005/8/layout/orgChart1"/>
    <dgm:cxn modelId="{6BC08650-ED53-49EB-B46C-9CBC4FB4B02D}" type="presOf" srcId="{9F7EAABC-208B-4430-865B-08FC13C93587}" destId="{05EC2BBA-35DC-41F8-BA2A-8B3A0E536FFD}" srcOrd="1" destOrd="0" presId="urn:microsoft.com/office/officeart/2005/8/layout/orgChart1"/>
    <dgm:cxn modelId="{9AF01D11-7E2E-4702-B3B6-F047344C52E0}" type="presOf" srcId="{68E5631E-D544-46C5-A84C-89334A60EBE1}" destId="{7F90E216-6A92-4D16-88DD-04244339211C}" srcOrd="0" destOrd="0" presId="urn:microsoft.com/office/officeart/2005/8/layout/orgChart1"/>
    <dgm:cxn modelId="{41553560-56BE-4A91-BD00-38FA91D148AE}" srcId="{68E5631E-D544-46C5-A84C-89334A60EBE1}" destId="{263AD312-2566-45F6-B524-7FEF7FDAD75E}" srcOrd="0" destOrd="0" parTransId="{FD3845A2-218B-421D-92D0-C66F8D594F90}" sibTransId="{9D70CA45-67B2-499D-8F82-9DAC5BDEFDB4}"/>
    <dgm:cxn modelId="{B52552DC-5638-4B58-B276-6C03EECEAE52}" type="presParOf" srcId="{01582996-2B18-4356-ACF9-5F735409653F}" destId="{A5452F2D-85CD-4124-9C20-256244E9AA52}" srcOrd="0" destOrd="0" presId="urn:microsoft.com/office/officeart/2005/8/layout/orgChart1"/>
    <dgm:cxn modelId="{14AC3D88-2CD8-4208-8E74-13F65CAC452F}" type="presParOf" srcId="{A5452F2D-85CD-4124-9C20-256244E9AA52}" destId="{BF88FACC-CCE6-4AEA-886D-80EE1B3053DE}" srcOrd="0" destOrd="0" presId="urn:microsoft.com/office/officeart/2005/8/layout/orgChart1"/>
    <dgm:cxn modelId="{05973276-2D95-40A9-B5ED-6F61142E3B03}" type="presParOf" srcId="{BF88FACC-CCE6-4AEA-886D-80EE1B3053DE}" destId="{7F90E216-6A92-4D16-88DD-04244339211C}" srcOrd="0" destOrd="0" presId="urn:microsoft.com/office/officeart/2005/8/layout/orgChart1"/>
    <dgm:cxn modelId="{00158917-9A9C-43EB-94A5-45CEDDBEA3BA}" type="presParOf" srcId="{BF88FACC-CCE6-4AEA-886D-80EE1B3053DE}" destId="{1C2A5241-D5A5-4AE9-A145-58FB00CEABB1}" srcOrd="1" destOrd="0" presId="urn:microsoft.com/office/officeart/2005/8/layout/orgChart1"/>
    <dgm:cxn modelId="{1BF1B380-21E3-4652-9705-9FDD8CF7DDBA}" type="presParOf" srcId="{A5452F2D-85CD-4124-9C20-256244E9AA52}" destId="{834DEDDC-54A5-42AD-8383-6C7BB6F65271}" srcOrd="1" destOrd="0" presId="urn:microsoft.com/office/officeart/2005/8/layout/orgChart1"/>
    <dgm:cxn modelId="{55DB8EA5-F788-4475-A46E-033DFAF3F6E4}" type="presParOf" srcId="{834DEDDC-54A5-42AD-8383-6C7BB6F65271}" destId="{0CE027A0-0F82-4B6F-9F74-6D8B7E43A128}" srcOrd="0" destOrd="0" presId="urn:microsoft.com/office/officeart/2005/8/layout/orgChart1"/>
    <dgm:cxn modelId="{99156EB7-39C5-4072-9013-5019FA420503}" type="presParOf" srcId="{834DEDDC-54A5-42AD-8383-6C7BB6F65271}" destId="{B8ABFBAE-A600-46F8-B80D-2098BE0FCB7C}" srcOrd="1" destOrd="0" presId="urn:microsoft.com/office/officeart/2005/8/layout/orgChart1"/>
    <dgm:cxn modelId="{C704A5DA-397A-49DD-843C-E09B542BDC2D}" type="presParOf" srcId="{B8ABFBAE-A600-46F8-B80D-2098BE0FCB7C}" destId="{A364AB53-E06A-48BE-B22F-71D570A039C7}" srcOrd="0" destOrd="0" presId="urn:microsoft.com/office/officeart/2005/8/layout/orgChart1"/>
    <dgm:cxn modelId="{856369C2-E7DF-4877-8F27-00F277B0893B}" type="presParOf" srcId="{A364AB53-E06A-48BE-B22F-71D570A039C7}" destId="{FA0EE094-97F4-498A-B002-E3CB4762F42D}" srcOrd="0" destOrd="0" presId="urn:microsoft.com/office/officeart/2005/8/layout/orgChart1"/>
    <dgm:cxn modelId="{9C4E4D42-2AAA-47CC-859B-8730B2A39DFF}" type="presParOf" srcId="{A364AB53-E06A-48BE-B22F-71D570A039C7}" destId="{7291A7D5-BEF0-42E0-BDB9-D7C1BD62D2D0}" srcOrd="1" destOrd="0" presId="urn:microsoft.com/office/officeart/2005/8/layout/orgChart1"/>
    <dgm:cxn modelId="{1A415FC4-38C4-4E80-B9E4-B4A8D83D6C22}" type="presParOf" srcId="{B8ABFBAE-A600-46F8-B80D-2098BE0FCB7C}" destId="{15FFBE83-B389-403A-AF2B-D0E8AE6B00B8}" srcOrd="1" destOrd="0" presId="urn:microsoft.com/office/officeart/2005/8/layout/orgChart1"/>
    <dgm:cxn modelId="{AE0A7245-25F9-4E97-AD42-DD9300B0F190}" type="presParOf" srcId="{B8ABFBAE-A600-46F8-B80D-2098BE0FCB7C}" destId="{D66274E8-BBA6-48DA-AD9B-9ED4D7A2907A}" srcOrd="2" destOrd="0" presId="urn:microsoft.com/office/officeart/2005/8/layout/orgChart1"/>
    <dgm:cxn modelId="{F60B6840-B274-4E8B-8AE4-2EC64B70BB74}" type="presParOf" srcId="{834DEDDC-54A5-42AD-8383-6C7BB6F65271}" destId="{5AF0C165-16AF-486E-8A6A-099855FFC2F1}" srcOrd="2" destOrd="0" presId="urn:microsoft.com/office/officeart/2005/8/layout/orgChart1"/>
    <dgm:cxn modelId="{58C175FF-C39B-4AFD-BAE7-D24613577DEB}" type="presParOf" srcId="{834DEDDC-54A5-42AD-8383-6C7BB6F65271}" destId="{B1395DFE-747B-42AB-8653-1E612C708D19}" srcOrd="3" destOrd="0" presId="urn:microsoft.com/office/officeart/2005/8/layout/orgChart1"/>
    <dgm:cxn modelId="{9133AEA5-B19C-4A41-8FEA-EC56957A3C99}" type="presParOf" srcId="{B1395DFE-747B-42AB-8653-1E612C708D19}" destId="{45253B4F-CFFE-4DE3-B88B-C48D825A91A4}" srcOrd="0" destOrd="0" presId="urn:microsoft.com/office/officeart/2005/8/layout/orgChart1"/>
    <dgm:cxn modelId="{33BA507C-FC3F-47AE-A0DA-44F7ED2BA9DC}" type="presParOf" srcId="{45253B4F-CFFE-4DE3-B88B-C48D825A91A4}" destId="{C38CF918-7478-40AF-9441-CE03DFF50400}" srcOrd="0" destOrd="0" presId="urn:microsoft.com/office/officeart/2005/8/layout/orgChart1"/>
    <dgm:cxn modelId="{72F05DC1-08FD-4659-891F-1F5E80845C6C}" type="presParOf" srcId="{45253B4F-CFFE-4DE3-B88B-C48D825A91A4}" destId="{05EC2BBA-35DC-41F8-BA2A-8B3A0E536FFD}" srcOrd="1" destOrd="0" presId="urn:microsoft.com/office/officeart/2005/8/layout/orgChart1"/>
    <dgm:cxn modelId="{116AFF74-4459-4823-8F82-3A2B6F498B03}" type="presParOf" srcId="{B1395DFE-747B-42AB-8653-1E612C708D19}" destId="{6258D015-ABC4-4107-B4B2-86380E06ED71}" srcOrd="1" destOrd="0" presId="urn:microsoft.com/office/officeart/2005/8/layout/orgChart1"/>
    <dgm:cxn modelId="{E053372F-2FB5-46D1-88B2-9806AEAFFC71}" type="presParOf" srcId="{B1395DFE-747B-42AB-8653-1E612C708D19}" destId="{2307CECC-8ADD-4DFF-BE29-76067E94EBC2}" srcOrd="2" destOrd="0" presId="urn:microsoft.com/office/officeart/2005/8/layout/orgChart1"/>
    <dgm:cxn modelId="{B258A585-8DE1-4045-BF26-AA16ABF416F2}" type="presParOf" srcId="{A5452F2D-85CD-4124-9C20-256244E9AA52}" destId="{DDF301BF-2DEC-45B6-9B3D-F6A689B468EA}"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14C7D2-2EFC-4954-940F-0F2E1728EEAC}" type="doc">
      <dgm:prSet loTypeId="urn:microsoft.com/office/officeart/2005/8/layout/process1" loCatId="process" qsTypeId="urn:microsoft.com/office/officeart/2005/8/quickstyle/3d3" qsCatId="3D" csTypeId="urn:microsoft.com/office/officeart/2005/8/colors/accent0_3" csCatId="mainScheme" phldr="1"/>
      <dgm:spPr/>
    </dgm:pt>
    <dgm:pt modelId="{3623FA67-EECF-4494-BAB1-9166671B3A2B}">
      <dgm:prSet phldrT="[Текст]"/>
      <dgm:spPr/>
      <dgm:t>
        <a:bodyPr/>
        <a:lstStyle/>
        <a:p>
          <a:r>
            <a:rPr lang="uk-UA" b="1" dirty="0" smtClean="0"/>
            <a:t>1945 р.</a:t>
          </a:r>
          <a:endParaRPr lang="ru-RU" b="1" dirty="0"/>
        </a:p>
      </dgm:t>
    </dgm:pt>
    <dgm:pt modelId="{5DA6323A-3ABF-43AF-B355-5EE7C2438EDA}" type="parTrans" cxnId="{7D50E54B-E6A4-45CE-B02C-910D6300F926}">
      <dgm:prSet/>
      <dgm:spPr/>
      <dgm:t>
        <a:bodyPr/>
        <a:lstStyle/>
        <a:p>
          <a:endParaRPr lang="ru-RU"/>
        </a:p>
      </dgm:t>
    </dgm:pt>
    <dgm:pt modelId="{8EEB010E-7A9D-4E97-8891-F5256CEB527E}" type="sibTrans" cxnId="{7D50E54B-E6A4-45CE-B02C-910D6300F926}">
      <dgm:prSet/>
      <dgm:spPr/>
      <dgm:t>
        <a:bodyPr/>
        <a:lstStyle/>
        <a:p>
          <a:endParaRPr lang="ru-RU"/>
        </a:p>
      </dgm:t>
    </dgm:pt>
    <dgm:pt modelId="{CF6C1B96-BF11-4116-B2A3-A773C9EFE87F}">
      <dgm:prSet phldrT="[Текст]"/>
      <dgm:spPr/>
      <dgm:t>
        <a:bodyPr/>
        <a:lstStyle/>
        <a:p>
          <a:r>
            <a:rPr lang="uk-UA" b="1" dirty="0" smtClean="0"/>
            <a:t>ліквідація Кримської автономії</a:t>
          </a:r>
          <a:endParaRPr lang="ru-RU" b="1" dirty="0"/>
        </a:p>
      </dgm:t>
    </dgm:pt>
    <dgm:pt modelId="{FBCC5F18-5F86-422E-9701-E44A6B078915}" type="parTrans" cxnId="{E0844F7F-A49B-4FE8-A245-5D9081058DFB}">
      <dgm:prSet/>
      <dgm:spPr/>
      <dgm:t>
        <a:bodyPr/>
        <a:lstStyle/>
        <a:p>
          <a:endParaRPr lang="ru-RU"/>
        </a:p>
      </dgm:t>
    </dgm:pt>
    <dgm:pt modelId="{9B7FA4FB-94D3-43E2-9DA9-7DE001EE729A}" type="sibTrans" cxnId="{E0844F7F-A49B-4FE8-A245-5D9081058DFB}">
      <dgm:prSet/>
      <dgm:spPr/>
      <dgm:t>
        <a:bodyPr/>
        <a:lstStyle/>
        <a:p>
          <a:endParaRPr lang="ru-RU"/>
        </a:p>
      </dgm:t>
    </dgm:pt>
    <dgm:pt modelId="{07DDEFFE-B271-4E03-8509-1C23BFDDE1D1}">
      <dgm:prSet phldrT="[Текст]" custT="1"/>
      <dgm:spPr/>
      <dgm:t>
        <a:bodyPr/>
        <a:lstStyle/>
        <a:p>
          <a:r>
            <a:rPr lang="uk-UA" sz="2400" b="1" dirty="0" smtClean="0"/>
            <a:t>створено Кримську область в складі РСФРР</a:t>
          </a:r>
          <a:endParaRPr lang="ru-RU" sz="2400" b="1" dirty="0"/>
        </a:p>
      </dgm:t>
    </dgm:pt>
    <dgm:pt modelId="{2B42B38B-598F-4608-ADE9-42C57D899BA0}" type="parTrans" cxnId="{6BB43B57-C3FF-47D3-B41C-F74FC5580C93}">
      <dgm:prSet/>
      <dgm:spPr/>
      <dgm:t>
        <a:bodyPr/>
        <a:lstStyle/>
        <a:p>
          <a:endParaRPr lang="ru-RU"/>
        </a:p>
      </dgm:t>
    </dgm:pt>
    <dgm:pt modelId="{7952E144-444A-453B-AA37-DB40506D9716}" type="sibTrans" cxnId="{6BB43B57-C3FF-47D3-B41C-F74FC5580C93}">
      <dgm:prSet/>
      <dgm:spPr/>
      <dgm:t>
        <a:bodyPr/>
        <a:lstStyle/>
        <a:p>
          <a:endParaRPr lang="ru-RU"/>
        </a:p>
      </dgm:t>
    </dgm:pt>
    <dgm:pt modelId="{1AAB4BB9-5911-4E0A-BC46-774DD0B2A2A7}" type="pres">
      <dgm:prSet presAssocID="{2A14C7D2-2EFC-4954-940F-0F2E1728EEAC}" presName="Name0" presStyleCnt="0">
        <dgm:presLayoutVars>
          <dgm:dir/>
          <dgm:resizeHandles val="exact"/>
        </dgm:presLayoutVars>
      </dgm:prSet>
      <dgm:spPr/>
    </dgm:pt>
    <dgm:pt modelId="{B47E035C-F831-4948-9262-1FC82A6B5F2F}" type="pres">
      <dgm:prSet presAssocID="{3623FA67-EECF-4494-BAB1-9166671B3A2B}" presName="node" presStyleLbl="node1" presStyleIdx="0" presStyleCnt="3">
        <dgm:presLayoutVars>
          <dgm:bulletEnabled val="1"/>
        </dgm:presLayoutVars>
      </dgm:prSet>
      <dgm:spPr/>
      <dgm:t>
        <a:bodyPr/>
        <a:lstStyle/>
        <a:p>
          <a:endParaRPr lang="ru-RU"/>
        </a:p>
      </dgm:t>
    </dgm:pt>
    <dgm:pt modelId="{E8413DB8-18D6-4FE8-9EF2-B72CCEB835E1}" type="pres">
      <dgm:prSet presAssocID="{8EEB010E-7A9D-4E97-8891-F5256CEB527E}" presName="sibTrans" presStyleLbl="sibTrans2D1" presStyleIdx="0" presStyleCnt="2"/>
      <dgm:spPr/>
      <dgm:t>
        <a:bodyPr/>
        <a:lstStyle/>
        <a:p>
          <a:endParaRPr lang="ru-RU"/>
        </a:p>
      </dgm:t>
    </dgm:pt>
    <dgm:pt modelId="{C3207EA3-95FB-468F-BE75-820DE0F02FE4}" type="pres">
      <dgm:prSet presAssocID="{8EEB010E-7A9D-4E97-8891-F5256CEB527E}" presName="connectorText" presStyleLbl="sibTrans2D1" presStyleIdx="0" presStyleCnt="2"/>
      <dgm:spPr/>
      <dgm:t>
        <a:bodyPr/>
        <a:lstStyle/>
        <a:p>
          <a:endParaRPr lang="ru-RU"/>
        </a:p>
      </dgm:t>
    </dgm:pt>
    <dgm:pt modelId="{FFD9425B-37AA-4E5F-B9CC-DCB6EAF143DF}" type="pres">
      <dgm:prSet presAssocID="{CF6C1B96-BF11-4116-B2A3-A773C9EFE87F}" presName="node" presStyleLbl="node1" presStyleIdx="1" presStyleCnt="3">
        <dgm:presLayoutVars>
          <dgm:bulletEnabled val="1"/>
        </dgm:presLayoutVars>
      </dgm:prSet>
      <dgm:spPr/>
      <dgm:t>
        <a:bodyPr/>
        <a:lstStyle/>
        <a:p>
          <a:endParaRPr lang="ru-RU"/>
        </a:p>
      </dgm:t>
    </dgm:pt>
    <dgm:pt modelId="{19A52AB0-360D-4C92-B501-1F46150DD9A7}" type="pres">
      <dgm:prSet presAssocID="{9B7FA4FB-94D3-43E2-9DA9-7DE001EE729A}" presName="sibTrans" presStyleLbl="sibTrans2D1" presStyleIdx="1" presStyleCnt="2"/>
      <dgm:spPr/>
      <dgm:t>
        <a:bodyPr/>
        <a:lstStyle/>
        <a:p>
          <a:endParaRPr lang="ru-RU"/>
        </a:p>
      </dgm:t>
    </dgm:pt>
    <dgm:pt modelId="{56555C0A-34F2-4B4F-84F4-4678BF9B8482}" type="pres">
      <dgm:prSet presAssocID="{9B7FA4FB-94D3-43E2-9DA9-7DE001EE729A}" presName="connectorText" presStyleLbl="sibTrans2D1" presStyleIdx="1" presStyleCnt="2"/>
      <dgm:spPr/>
      <dgm:t>
        <a:bodyPr/>
        <a:lstStyle/>
        <a:p>
          <a:endParaRPr lang="ru-RU"/>
        </a:p>
      </dgm:t>
    </dgm:pt>
    <dgm:pt modelId="{795D0B16-89A4-4F35-9B5A-6160E15ABB39}" type="pres">
      <dgm:prSet presAssocID="{07DDEFFE-B271-4E03-8509-1C23BFDDE1D1}" presName="node" presStyleLbl="node1" presStyleIdx="2" presStyleCnt="3">
        <dgm:presLayoutVars>
          <dgm:bulletEnabled val="1"/>
        </dgm:presLayoutVars>
      </dgm:prSet>
      <dgm:spPr/>
      <dgm:t>
        <a:bodyPr/>
        <a:lstStyle/>
        <a:p>
          <a:endParaRPr lang="ru-RU"/>
        </a:p>
      </dgm:t>
    </dgm:pt>
  </dgm:ptLst>
  <dgm:cxnLst>
    <dgm:cxn modelId="{FC964595-4351-4BD6-8386-3071A039A186}" type="presOf" srcId="{3623FA67-EECF-4494-BAB1-9166671B3A2B}" destId="{B47E035C-F831-4948-9262-1FC82A6B5F2F}" srcOrd="0" destOrd="0" presId="urn:microsoft.com/office/officeart/2005/8/layout/process1"/>
    <dgm:cxn modelId="{8D1C16F8-9557-4457-BB2E-AC23F34048C5}" type="presOf" srcId="{9B7FA4FB-94D3-43E2-9DA9-7DE001EE729A}" destId="{56555C0A-34F2-4B4F-84F4-4678BF9B8482}" srcOrd="1" destOrd="0" presId="urn:microsoft.com/office/officeart/2005/8/layout/process1"/>
    <dgm:cxn modelId="{4E4FD628-88D8-49AC-976D-AB16D1C00CCA}" type="presOf" srcId="{CF6C1B96-BF11-4116-B2A3-A773C9EFE87F}" destId="{FFD9425B-37AA-4E5F-B9CC-DCB6EAF143DF}" srcOrd="0" destOrd="0" presId="urn:microsoft.com/office/officeart/2005/8/layout/process1"/>
    <dgm:cxn modelId="{7D50E54B-E6A4-45CE-B02C-910D6300F926}" srcId="{2A14C7D2-2EFC-4954-940F-0F2E1728EEAC}" destId="{3623FA67-EECF-4494-BAB1-9166671B3A2B}" srcOrd="0" destOrd="0" parTransId="{5DA6323A-3ABF-43AF-B355-5EE7C2438EDA}" sibTransId="{8EEB010E-7A9D-4E97-8891-F5256CEB527E}"/>
    <dgm:cxn modelId="{D044DC84-761C-46A9-92EC-480725FBE39B}" type="presOf" srcId="{07DDEFFE-B271-4E03-8509-1C23BFDDE1D1}" destId="{795D0B16-89A4-4F35-9B5A-6160E15ABB39}" srcOrd="0" destOrd="0" presId="urn:microsoft.com/office/officeart/2005/8/layout/process1"/>
    <dgm:cxn modelId="{D79ED158-05B9-4680-999E-81673D9C2D3D}" type="presOf" srcId="{8EEB010E-7A9D-4E97-8891-F5256CEB527E}" destId="{E8413DB8-18D6-4FE8-9EF2-B72CCEB835E1}" srcOrd="0" destOrd="0" presId="urn:microsoft.com/office/officeart/2005/8/layout/process1"/>
    <dgm:cxn modelId="{E0844F7F-A49B-4FE8-A245-5D9081058DFB}" srcId="{2A14C7D2-2EFC-4954-940F-0F2E1728EEAC}" destId="{CF6C1B96-BF11-4116-B2A3-A773C9EFE87F}" srcOrd="1" destOrd="0" parTransId="{FBCC5F18-5F86-422E-9701-E44A6B078915}" sibTransId="{9B7FA4FB-94D3-43E2-9DA9-7DE001EE729A}"/>
    <dgm:cxn modelId="{58C86008-D95A-4D3C-A34A-8A95359CF452}" type="presOf" srcId="{2A14C7D2-2EFC-4954-940F-0F2E1728EEAC}" destId="{1AAB4BB9-5911-4E0A-BC46-774DD0B2A2A7}" srcOrd="0" destOrd="0" presId="urn:microsoft.com/office/officeart/2005/8/layout/process1"/>
    <dgm:cxn modelId="{6BB43B57-C3FF-47D3-B41C-F74FC5580C93}" srcId="{2A14C7D2-2EFC-4954-940F-0F2E1728EEAC}" destId="{07DDEFFE-B271-4E03-8509-1C23BFDDE1D1}" srcOrd="2" destOrd="0" parTransId="{2B42B38B-598F-4608-ADE9-42C57D899BA0}" sibTransId="{7952E144-444A-453B-AA37-DB40506D9716}"/>
    <dgm:cxn modelId="{773DC563-6C3D-4D10-95FE-E9905DD73ED8}" type="presOf" srcId="{9B7FA4FB-94D3-43E2-9DA9-7DE001EE729A}" destId="{19A52AB0-360D-4C92-B501-1F46150DD9A7}" srcOrd="0" destOrd="0" presId="urn:microsoft.com/office/officeart/2005/8/layout/process1"/>
    <dgm:cxn modelId="{580468F1-9D3F-464E-81D1-FEB279EEE2B1}" type="presOf" srcId="{8EEB010E-7A9D-4E97-8891-F5256CEB527E}" destId="{C3207EA3-95FB-468F-BE75-820DE0F02FE4}" srcOrd="1" destOrd="0" presId="urn:microsoft.com/office/officeart/2005/8/layout/process1"/>
    <dgm:cxn modelId="{C8291A1E-B8AC-46C4-A815-4BA348A24141}" type="presParOf" srcId="{1AAB4BB9-5911-4E0A-BC46-774DD0B2A2A7}" destId="{B47E035C-F831-4948-9262-1FC82A6B5F2F}" srcOrd="0" destOrd="0" presId="urn:microsoft.com/office/officeart/2005/8/layout/process1"/>
    <dgm:cxn modelId="{400BFC93-76C0-45E2-AF9F-69DD5E37F951}" type="presParOf" srcId="{1AAB4BB9-5911-4E0A-BC46-774DD0B2A2A7}" destId="{E8413DB8-18D6-4FE8-9EF2-B72CCEB835E1}" srcOrd="1" destOrd="0" presId="urn:microsoft.com/office/officeart/2005/8/layout/process1"/>
    <dgm:cxn modelId="{546B2A34-602A-4BFE-BFCD-DDF9B6275A79}" type="presParOf" srcId="{E8413DB8-18D6-4FE8-9EF2-B72CCEB835E1}" destId="{C3207EA3-95FB-468F-BE75-820DE0F02FE4}" srcOrd="0" destOrd="0" presId="urn:microsoft.com/office/officeart/2005/8/layout/process1"/>
    <dgm:cxn modelId="{CD09C86C-BF7B-4BBF-BA1D-A4757681A18E}" type="presParOf" srcId="{1AAB4BB9-5911-4E0A-BC46-774DD0B2A2A7}" destId="{FFD9425B-37AA-4E5F-B9CC-DCB6EAF143DF}" srcOrd="2" destOrd="0" presId="urn:microsoft.com/office/officeart/2005/8/layout/process1"/>
    <dgm:cxn modelId="{392E0864-A4A8-4419-AC7E-5F9F7F9146D2}" type="presParOf" srcId="{1AAB4BB9-5911-4E0A-BC46-774DD0B2A2A7}" destId="{19A52AB0-360D-4C92-B501-1F46150DD9A7}" srcOrd="3" destOrd="0" presId="urn:microsoft.com/office/officeart/2005/8/layout/process1"/>
    <dgm:cxn modelId="{6ED9293A-7D80-4C1B-BDB7-9989AD65514C}" type="presParOf" srcId="{19A52AB0-360D-4C92-B501-1F46150DD9A7}" destId="{56555C0A-34F2-4B4F-84F4-4678BF9B8482}" srcOrd="0" destOrd="0" presId="urn:microsoft.com/office/officeart/2005/8/layout/process1"/>
    <dgm:cxn modelId="{D551E246-56A0-4101-8468-C7330E4F4115}" type="presParOf" srcId="{1AAB4BB9-5911-4E0A-BC46-774DD0B2A2A7}" destId="{795D0B16-89A4-4F35-9B5A-6160E15ABB39}" srcOrd="4"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650F2B-0A45-4074-98A3-6FDE3E6315DC}" type="doc">
      <dgm:prSet loTypeId="urn:microsoft.com/office/officeart/2005/8/layout/hierarchy2" loCatId="hierarchy" qsTypeId="urn:microsoft.com/office/officeart/2005/8/quickstyle/3d4" qsCatId="3D" csTypeId="urn:microsoft.com/office/officeart/2005/8/colors/accent0_3" csCatId="mainScheme" phldr="1"/>
      <dgm:spPr/>
      <dgm:t>
        <a:bodyPr/>
        <a:lstStyle/>
        <a:p>
          <a:endParaRPr lang="ru-RU"/>
        </a:p>
      </dgm:t>
    </dgm:pt>
    <dgm:pt modelId="{71BCFAC1-C120-4138-96FF-E8DA5CC95CFC}">
      <dgm:prSet phldrT="[Текст]"/>
      <dgm:spPr/>
      <dgm:t>
        <a:bodyPr/>
        <a:lstStyle/>
        <a:p>
          <a:r>
            <a:rPr lang="uk-UA" b="1" smtClean="0"/>
            <a:t>1-й Український фронт</a:t>
          </a:r>
          <a:endParaRPr lang="ru-RU" b="1" dirty="0"/>
        </a:p>
      </dgm:t>
    </dgm:pt>
    <dgm:pt modelId="{47531334-32A4-4828-9E2E-330C9DFE02B1}" type="parTrans" cxnId="{B85087A0-8749-4A6D-AF08-FAAD7B8F8AA6}">
      <dgm:prSet/>
      <dgm:spPr/>
      <dgm:t>
        <a:bodyPr/>
        <a:lstStyle/>
        <a:p>
          <a:endParaRPr lang="ru-RU"/>
        </a:p>
      </dgm:t>
    </dgm:pt>
    <dgm:pt modelId="{9454988A-CC1A-4485-B15D-AC82C3EC2390}" type="sibTrans" cxnId="{B85087A0-8749-4A6D-AF08-FAAD7B8F8AA6}">
      <dgm:prSet/>
      <dgm:spPr/>
      <dgm:t>
        <a:bodyPr/>
        <a:lstStyle/>
        <a:p>
          <a:endParaRPr lang="ru-RU"/>
        </a:p>
      </dgm:t>
    </dgm:pt>
    <dgm:pt modelId="{F23F16B6-9B7D-45DB-B342-C14FA782F73B}">
      <dgm:prSet phldrT="[Текст]"/>
      <dgm:spPr/>
      <dgm:t>
        <a:bodyPr/>
        <a:lstStyle/>
        <a:p>
          <a:r>
            <a:rPr lang="uk-UA" b="1" smtClean="0"/>
            <a:t>Звільнення Польщі</a:t>
          </a:r>
          <a:endParaRPr lang="ru-RU" b="1" dirty="0"/>
        </a:p>
      </dgm:t>
    </dgm:pt>
    <dgm:pt modelId="{1E371AB1-3B83-4102-967C-4C36BB2EC4A7}" type="parTrans" cxnId="{7000A2B8-80F9-40CA-8267-CEF7A8F28CA9}">
      <dgm:prSet/>
      <dgm:spPr/>
      <dgm:t>
        <a:bodyPr/>
        <a:lstStyle/>
        <a:p>
          <a:endParaRPr lang="ru-RU"/>
        </a:p>
      </dgm:t>
    </dgm:pt>
    <dgm:pt modelId="{C5BBAB10-2CC2-4219-9E20-22B7C2707AE8}" type="sibTrans" cxnId="{7000A2B8-80F9-40CA-8267-CEF7A8F28CA9}">
      <dgm:prSet/>
      <dgm:spPr/>
      <dgm:t>
        <a:bodyPr/>
        <a:lstStyle/>
        <a:p>
          <a:endParaRPr lang="ru-RU"/>
        </a:p>
      </dgm:t>
    </dgm:pt>
    <dgm:pt modelId="{783D19EC-5757-4485-91FE-39666C9CC563}">
      <dgm:prSet phldrT="[Текст]"/>
      <dgm:spPr/>
      <dgm:t>
        <a:bodyPr/>
        <a:lstStyle/>
        <a:p>
          <a:r>
            <a:rPr lang="uk-UA" b="1" smtClean="0"/>
            <a:t>Берлінська операція</a:t>
          </a:r>
          <a:endParaRPr lang="ru-RU" b="1" dirty="0"/>
        </a:p>
      </dgm:t>
    </dgm:pt>
    <dgm:pt modelId="{E50CAD02-3173-449C-8060-6ECF0F913EB7}" type="parTrans" cxnId="{23B647ED-B286-46CB-9F5A-DA951B37B553}">
      <dgm:prSet/>
      <dgm:spPr/>
      <dgm:t>
        <a:bodyPr/>
        <a:lstStyle/>
        <a:p>
          <a:endParaRPr lang="ru-RU"/>
        </a:p>
      </dgm:t>
    </dgm:pt>
    <dgm:pt modelId="{11FA2DC9-87C4-42C6-B24C-69000DB2FB22}" type="sibTrans" cxnId="{23B647ED-B286-46CB-9F5A-DA951B37B553}">
      <dgm:prSet/>
      <dgm:spPr/>
      <dgm:t>
        <a:bodyPr/>
        <a:lstStyle/>
        <a:p>
          <a:endParaRPr lang="ru-RU"/>
        </a:p>
      </dgm:t>
    </dgm:pt>
    <dgm:pt modelId="{70B2E897-1DAB-454F-B16B-961B125B63BA}">
      <dgm:prSet/>
      <dgm:spPr/>
      <dgm:t>
        <a:bodyPr/>
        <a:lstStyle/>
        <a:p>
          <a:r>
            <a:rPr lang="uk-UA" b="1" smtClean="0"/>
            <a:t>Празька операція</a:t>
          </a:r>
          <a:endParaRPr lang="ru-RU" b="1" dirty="0"/>
        </a:p>
      </dgm:t>
    </dgm:pt>
    <dgm:pt modelId="{E37AF423-73E0-4395-B16C-21D3F5A3F043}" type="parTrans" cxnId="{4926D44F-8800-4236-83EB-84761934549D}">
      <dgm:prSet/>
      <dgm:spPr/>
      <dgm:t>
        <a:bodyPr/>
        <a:lstStyle/>
        <a:p>
          <a:endParaRPr lang="ru-RU"/>
        </a:p>
      </dgm:t>
    </dgm:pt>
    <dgm:pt modelId="{A3BE72BF-ECBE-455D-B3D3-56AC6B77B3E6}" type="sibTrans" cxnId="{4926D44F-8800-4236-83EB-84761934549D}">
      <dgm:prSet/>
      <dgm:spPr/>
      <dgm:t>
        <a:bodyPr/>
        <a:lstStyle/>
        <a:p>
          <a:endParaRPr lang="ru-RU"/>
        </a:p>
      </dgm:t>
    </dgm:pt>
    <dgm:pt modelId="{60CA2217-B4AE-4BEA-B1CD-97783A040487}" type="pres">
      <dgm:prSet presAssocID="{C0650F2B-0A45-4074-98A3-6FDE3E6315DC}" presName="diagram" presStyleCnt="0">
        <dgm:presLayoutVars>
          <dgm:chPref val="1"/>
          <dgm:dir/>
          <dgm:animOne val="branch"/>
          <dgm:animLvl val="lvl"/>
          <dgm:resizeHandles val="exact"/>
        </dgm:presLayoutVars>
      </dgm:prSet>
      <dgm:spPr/>
      <dgm:t>
        <a:bodyPr/>
        <a:lstStyle/>
        <a:p>
          <a:endParaRPr lang="ru-RU"/>
        </a:p>
      </dgm:t>
    </dgm:pt>
    <dgm:pt modelId="{8402F3E9-44BB-4A5A-B894-F9BF311D824B}" type="pres">
      <dgm:prSet presAssocID="{71BCFAC1-C120-4138-96FF-E8DA5CC95CFC}" presName="root1" presStyleCnt="0"/>
      <dgm:spPr/>
      <dgm:t>
        <a:bodyPr/>
        <a:lstStyle/>
        <a:p>
          <a:endParaRPr lang="ru-RU"/>
        </a:p>
      </dgm:t>
    </dgm:pt>
    <dgm:pt modelId="{4D17926C-601B-4612-8AF7-060E7CC83262}" type="pres">
      <dgm:prSet presAssocID="{71BCFAC1-C120-4138-96FF-E8DA5CC95CFC}" presName="LevelOneTextNode" presStyleLbl="node0" presStyleIdx="0" presStyleCnt="1">
        <dgm:presLayoutVars>
          <dgm:chPref val="3"/>
        </dgm:presLayoutVars>
      </dgm:prSet>
      <dgm:spPr/>
      <dgm:t>
        <a:bodyPr/>
        <a:lstStyle/>
        <a:p>
          <a:endParaRPr lang="ru-RU"/>
        </a:p>
      </dgm:t>
    </dgm:pt>
    <dgm:pt modelId="{B904E29F-035F-4089-9F7C-217093098FF8}" type="pres">
      <dgm:prSet presAssocID="{71BCFAC1-C120-4138-96FF-E8DA5CC95CFC}" presName="level2hierChild" presStyleCnt="0"/>
      <dgm:spPr/>
      <dgm:t>
        <a:bodyPr/>
        <a:lstStyle/>
        <a:p>
          <a:endParaRPr lang="ru-RU"/>
        </a:p>
      </dgm:t>
    </dgm:pt>
    <dgm:pt modelId="{84370AC3-92A9-4A72-9780-B0C273991C18}" type="pres">
      <dgm:prSet presAssocID="{1E371AB1-3B83-4102-967C-4C36BB2EC4A7}" presName="conn2-1" presStyleLbl="parChTrans1D2" presStyleIdx="0" presStyleCnt="3"/>
      <dgm:spPr/>
      <dgm:t>
        <a:bodyPr/>
        <a:lstStyle/>
        <a:p>
          <a:endParaRPr lang="ru-RU"/>
        </a:p>
      </dgm:t>
    </dgm:pt>
    <dgm:pt modelId="{15F12168-B135-440B-8F08-BF349069E944}" type="pres">
      <dgm:prSet presAssocID="{1E371AB1-3B83-4102-967C-4C36BB2EC4A7}" presName="connTx" presStyleLbl="parChTrans1D2" presStyleIdx="0" presStyleCnt="3"/>
      <dgm:spPr/>
      <dgm:t>
        <a:bodyPr/>
        <a:lstStyle/>
        <a:p>
          <a:endParaRPr lang="ru-RU"/>
        </a:p>
      </dgm:t>
    </dgm:pt>
    <dgm:pt modelId="{519E224D-FB95-4FFE-812C-01140FEFB6E7}" type="pres">
      <dgm:prSet presAssocID="{F23F16B6-9B7D-45DB-B342-C14FA782F73B}" presName="root2" presStyleCnt="0"/>
      <dgm:spPr/>
      <dgm:t>
        <a:bodyPr/>
        <a:lstStyle/>
        <a:p>
          <a:endParaRPr lang="ru-RU"/>
        </a:p>
      </dgm:t>
    </dgm:pt>
    <dgm:pt modelId="{F1D3FF1F-3BDC-4FE8-8907-B82A971E0BCD}" type="pres">
      <dgm:prSet presAssocID="{F23F16B6-9B7D-45DB-B342-C14FA782F73B}" presName="LevelTwoTextNode" presStyleLbl="node2" presStyleIdx="0" presStyleCnt="3">
        <dgm:presLayoutVars>
          <dgm:chPref val="3"/>
        </dgm:presLayoutVars>
      </dgm:prSet>
      <dgm:spPr/>
      <dgm:t>
        <a:bodyPr/>
        <a:lstStyle/>
        <a:p>
          <a:endParaRPr lang="ru-RU"/>
        </a:p>
      </dgm:t>
    </dgm:pt>
    <dgm:pt modelId="{E6CC1BE2-2A5C-49AB-A8FE-C2DD71D3FC91}" type="pres">
      <dgm:prSet presAssocID="{F23F16B6-9B7D-45DB-B342-C14FA782F73B}" presName="level3hierChild" presStyleCnt="0"/>
      <dgm:spPr/>
      <dgm:t>
        <a:bodyPr/>
        <a:lstStyle/>
        <a:p>
          <a:endParaRPr lang="ru-RU"/>
        </a:p>
      </dgm:t>
    </dgm:pt>
    <dgm:pt modelId="{5A5A8798-CF6F-42F1-8718-368B7FEE1450}" type="pres">
      <dgm:prSet presAssocID="{E50CAD02-3173-449C-8060-6ECF0F913EB7}" presName="conn2-1" presStyleLbl="parChTrans1D2" presStyleIdx="1" presStyleCnt="3"/>
      <dgm:spPr/>
      <dgm:t>
        <a:bodyPr/>
        <a:lstStyle/>
        <a:p>
          <a:endParaRPr lang="ru-RU"/>
        </a:p>
      </dgm:t>
    </dgm:pt>
    <dgm:pt modelId="{83CD1863-EB6F-4032-B772-61FCF170F08F}" type="pres">
      <dgm:prSet presAssocID="{E50CAD02-3173-449C-8060-6ECF0F913EB7}" presName="connTx" presStyleLbl="parChTrans1D2" presStyleIdx="1" presStyleCnt="3"/>
      <dgm:spPr/>
      <dgm:t>
        <a:bodyPr/>
        <a:lstStyle/>
        <a:p>
          <a:endParaRPr lang="ru-RU"/>
        </a:p>
      </dgm:t>
    </dgm:pt>
    <dgm:pt modelId="{7FB3B004-5A06-4F29-A029-5B3F1743DDD3}" type="pres">
      <dgm:prSet presAssocID="{783D19EC-5757-4485-91FE-39666C9CC563}" presName="root2" presStyleCnt="0"/>
      <dgm:spPr/>
      <dgm:t>
        <a:bodyPr/>
        <a:lstStyle/>
        <a:p>
          <a:endParaRPr lang="ru-RU"/>
        </a:p>
      </dgm:t>
    </dgm:pt>
    <dgm:pt modelId="{3BE5CD28-9852-4A10-8082-919E7D7968E6}" type="pres">
      <dgm:prSet presAssocID="{783D19EC-5757-4485-91FE-39666C9CC563}" presName="LevelTwoTextNode" presStyleLbl="node2" presStyleIdx="1" presStyleCnt="3">
        <dgm:presLayoutVars>
          <dgm:chPref val="3"/>
        </dgm:presLayoutVars>
      </dgm:prSet>
      <dgm:spPr/>
      <dgm:t>
        <a:bodyPr/>
        <a:lstStyle/>
        <a:p>
          <a:endParaRPr lang="ru-RU"/>
        </a:p>
      </dgm:t>
    </dgm:pt>
    <dgm:pt modelId="{F936AA0A-5B12-4697-B3BD-D953CBD668C9}" type="pres">
      <dgm:prSet presAssocID="{783D19EC-5757-4485-91FE-39666C9CC563}" presName="level3hierChild" presStyleCnt="0"/>
      <dgm:spPr/>
      <dgm:t>
        <a:bodyPr/>
        <a:lstStyle/>
        <a:p>
          <a:endParaRPr lang="ru-RU"/>
        </a:p>
      </dgm:t>
    </dgm:pt>
    <dgm:pt modelId="{C74A9EC6-9A6D-47A5-ABE8-81A8CAA0EFAB}" type="pres">
      <dgm:prSet presAssocID="{E37AF423-73E0-4395-B16C-21D3F5A3F043}" presName="conn2-1" presStyleLbl="parChTrans1D2" presStyleIdx="2" presStyleCnt="3"/>
      <dgm:spPr/>
      <dgm:t>
        <a:bodyPr/>
        <a:lstStyle/>
        <a:p>
          <a:endParaRPr lang="ru-RU"/>
        </a:p>
      </dgm:t>
    </dgm:pt>
    <dgm:pt modelId="{228215BE-5DD4-49F3-9A0F-7811D6A739B7}" type="pres">
      <dgm:prSet presAssocID="{E37AF423-73E0-4395-B16C-21D3F5A3F043}" presName="connTx" presStyleLbl="parChTrans1D2" presStyleIdx="2" presStyleCnt="3"/>
      <dgm:spPr/>
      <dgm:t>
        <a:bodyPr/>
        <a:lstStyle/>
        <a:p>
          <a:endParaRPr lang="ru-RU"/>
        </a:p>
      </dgm:t>
    </dgm:pt>
    <dgm:pt modelId="{7A5A872F-EA28-42B2-BBAA-8AFFD584F808}" type="pres">
      <dgm:prSet presAssocID="{70B2E897-1DAB-454F-B16B-961B125B63BA}" presName="root2" presStyleCnt="0"/>
      <dgm:spPr/>
      <dgm:t>
        <a:bodyPr/>
        <a:lstStyle/>
        <a:p>
          <a:endParaRPr lang="ru-RU"/>
        </a:p>
      </dgm:t>
    </dgm:pt>
    <dgm:pt modelId="{1DFB3432-EB03-4497-866E-E3688BB77343}" type="pres">
      <dgm:prSet presAssocID="{70B2E897-1DAB-454F-B16B-961B125B63BA}" presName="LevelTwoTextNode" presStyleLbl="node2" presStyleIdx="2" presStyleCnt="3">
        <dgm:presLayoutVars>
          <dgm:chPref val="3"/>
        </dgm:presLayoutVars>
      </dgm:prSet>
      <dgm:spPr/>
      <dgm:t>
        <a:bodyPr/>
        <a:lstStyle/>
        <a:p>
          <a:endParaRPr lang="ru-RU"/>
        </a:p>
      </dgm:t>
    </dgm:pt>
    <dgm:pt modelId="{D9EAACD5-F6A5-4628-91CB-C0F9F24F2F65}" type="pres">
      <dgm:prSet presAssocID="{70B2E897-1DAB-454F-B16B-961B125B63BA}" presName="level3hierChild" presStyleCnt="0"/>
      <dgm:spPr/>
      <dgm:t>
        <a:bodyPr/>
        <a:lstStyle/>
        <a:p>
          <a:endParaRPr lang="ru-RU"/>
        </a:p>
      </dgm:t>
    </dgm:pt>
  </dgm:ptLst>
  <dgm:cxnLst>
    <dgm:cxn modelId="{018A2BE4-15A5-4853-AADE-C96BDC346523}" type="presOf" srcId="{F23F16B6-9B7D-45DB-B342-C14FA782F73B}" destId="{F1D3FF1F-3BDC-4FE8-8907-B82A971E0BCD}" srcOrd="0" destOrd="0" presId="urn:microsoft.com/office/officeart/2005/8/layout/hierarchy2"/>
    <dgm:cxn modelId="{1A083BD1-2551-42FA-AEB1-98381418BF1F}" type="presOf" srcId="{C0650F2B-0A45-4074-98A3-6FDE3E6315DC}" destId="{60CA2217-B4AE-4BEA-B1CD-97783A040487}" srcOrd="0" destOrd="0" presId="urn:microsoft.com/office/officeart/2005/8/layout/hierarchy2"/>
    <dgm:cxn modelId="{8FAD42B1-ECD4-4020-8A38-E41356B070E7}" type="presOf" srcId="{E37AF423-73E0-4395-B16C-21D3F5A3F043}" destId="{C74A9EC6-9A6D-47A5-ABE8-81A8CAA0EFAB}" srcOrd="0" destOrd="0" presId="urn:microsoft.com/office/officeart/2005/8/layout/hierarchy2"/>
    <dgm:cxn modelId="{F3583B89-3A15-419C-8B12-927E9AED3F93}" type="presOf" srcId="{70B2E897-1DAB-454F-B16B-961B125B63BA}" destId="{1DFB3432-EB03-4497-866E-E3688BB77343}" srcOrd="0" destOrd="0" presId="urn:microsoft.com/office/officeart/2005/8/layout/hierarchy2"/>
    <dgm:cxn modelId="{89ECD4DF-439F-4C10-A1E4-D7ED595AF777}" type="presOf" srcId="{1E371AB1-3B83-4102-967C-4C36BB2EC4A7}" destId="{15F12168-B135-440B-8F08-BF349069E944}" srcOrd="1" destOrd="0" presId="urn:microsoft.com/office/officeart/2005/8/layout/hierarchy2"/>
    <dgm:cxn modelId="{CE6FBF9B-7FDF-4069-A0F7-A5540D1FDF91}" type="presOf" srcId="{1E371AB1-3B83-4102-967C-4C36BB2EC4A7}" destId="{84370AC3-92A9-4A72-9780-B0C273991C18}" srcOrd="0" destOrd="0" presId="urn:microsoft.com/office/officeart/2005/8/layout/hierarchy2"/>
    <dgm:cxn modelId="{4447D94D-6431-4415-9E77-60BFF6E99AC0}" type="presOf" srcId="{783D19EC-5757-4485-91FE-39666C9CC563}" destId="{3BE5CD28-9852-4A10-8082-919E7D7968E6}" srcOrd="0" destOrd="0" presId="urn:microsoft.com/office/officeart/2005/8/layout/hierarchy2"/>
    <dgm:cxn modelId="{B948783F-79C6-4E3B-9BEF-E4DEC160F674}" type="presOf" srcId="{E50CAD02-3173-449C-8060-6ECF0F913EB7}" destId="{83CD1863-EB6F-4032-B772-61FCF170F08F}" srcOrd="1" destOrd="0" presId="urn:microsoft.com/office/officeart/2005/8/layout/hierarchy2"/>
    <dgm:cxn modelId="{23B647ED-B286-46CB-9F5A-DA951B37B553}" srcId="{71BCFAC1-C120-4138-96FF-E8DA5CC95CFC}" destId="{783D19EC-5757-4485-91FE-39666C9CC563}" srcOrd="1" destOrd="0" parTransId="{E50CAD02-3173-449C-8060-6ECF0F913EB7}" sibTransId="{11FA2DC9-87C4-42C6-B24C-69000DB2FB22}"/>
    <dgm:cxn modelId="{7000A2B8-80F9-40CA-8267-CEF7A8F28CA9}" srcId="{71BCFAC1-C120-4138-96FF-E8DA5CC95CFC}" destId="{F23F16B6-9B7D-45DB-B342-C14FA782F73B}" srcOrd="0" destOrd="0" parTransId="{1E371AB1-3B83-4102-967C-4C36BB2EC4A7}" sibTransId="{C5BBAB10-2CC2-4219-9E20-22B7C2707AE8}"/>
    <dgm:cxn modelId="{B85087A0-8749-4A6D-AF08-FAAD7B8F8AA6}" srcId="{C0650F2B-0A45-4074-98A3-6FDE3E6315DC}" destId="{71BCFAC1-C120-4138-96FF-E8DA5CC95CFC}" srcOrd="0" destOrd="0" parTransId="{47531334-32A4-4828-9E2E-330C9DFE02B1}" sibTransId="{9454988A-CC1A-4485-B15D-AC82C3EC2390}"/>
    <dgm:cxn modelId="{99CF80A4-F3C0-40EC-B62B-6A84C3A62E4A}" type="presOf" srcId="{71BCFAC1-C120-4138-96FF-E8DA5CC95CFC}" destId="{4D17926C-601B-4612-8AF7-060E7CC83262}" srcOrd="0" destOrd="0" presId="urn:microsoft.com/office/officeart/2005/8/layout/hierarchy2"/>
    <dgm:cxn modelId="{4926D44F-8800-4236-83EB-84761934549D}" srcId="{71BCFAC1-C120-4138-96FF-E8DA5CC95CFC}" destId="{70B2E897-1DAB-454F-B16B-961B125B63BA}" srcOrd="2" destOrd="0" parTransId="{E37AF423-73E0-4395-B16C-21D3F5A3F043}" sibTransId="{A3BE72BF-ECBE-455D-B3D3-56AC6B77B3E6}"/>
    <dgm:cxn modelId="{F6B0AB9F-D67A-47F0-B7C1-4B22100F9042}" type="presOf" srcId="{E50CAD02-3173-449C-8060-6ECF0F913EB7}" destId="{5A5A8798-CF6F-42F1-8718-368B7FEE1450}" srcOrd="0" destOrd="0" presId="urn:microsoft.com/office/officeart/2005/8/layout/hierarchy2"/>
    <dgm:cxn modelId="{78D248DB-95AE-4B82-99D5-53D1A5437753}" type="presOf" srcId="{E37AF423-73E0-4395-B16C-21D3F5A3F043}" destId="{228215BE-5DD4-49F3-9A0F-7811D6A739B7}" srcOrd="1" destOrd="0" presId="urn:microsoft.com/office/officeart/2005/8/layout/hierarchy2"/>
    <dgm:cxn modelId="{B746631A-4E7C-4149-AFFE-5444E3EEF760}" type="presParOf" srcId="{60CA2217-B4AE-4BEA-B1CD-97783A040487}" destId="{8402F3E9-44BB-4A5A-B894-F9BF311D824B}" srcOrd="0" destOrd="0" presId="urn:microsoft.com/office/officeart/2005/8/layout/hierarchy2"/>
    <dgm:cxn modelId="{E175B887-6AFD-4622-BB14-E435A3A217BF}" type="presParOf" srcId="{8402F3E9-44BB-4A5A-B894-F9BF311D824B}" destId="{4D17926C-601B-4612-8AF7-060E7CC83262}" srcOrd="0" destOrd="0" presId="urn:microsoft.com/office/officeart/2005/8/layout/hierarchy2"/>
    <dgm:cxn modelId="{D224D9AC-9B65-40A4-AA83-89002D7B6BF7}" type="presParOf" srcId="{8402F3E9-44BB-4A5A-B894-F9BF311D824B}" destId="{B904E29F-035F-4089-9F7C-217093098FF8}" srcOrd="1" destOrd="0" presId="urn:microsoft.com/office/officeart/2005/8/layout/hierarchy2"/>
    <dgm:cxn modelId="{75282544-2148-4BE9-85F1-0524E617544E}" type="presParOf" srcId="{B904E29F-035F-4089-9F7C-217093098FF8}" destId="{84370AC3-92A9-4A72-9780-B0C273991C18}" srcOrd="0" destOrd="0" presId="urn:microsoft.com/office/officeart/2005/8/layout/hierarchy2"/>
    <dgm:cxn modelId="{6B9422A8-C121-468A-92FB-BEC780DD44D6}" type="presParOf" srcId="{84370AC3-92A9-4A72-9780-B0C273991C18}" destId="{15F12168-B135-440B-8F08-BF349069E944}" srcOrd="0" destOrd="0" presId="urn:microsoft.com/office/officeart/2005/8/layout/hierarchy2"/>
    <dgm:cxn modelId="{2FA45052-7F04-49F2-B96D-0ADB9D754E12}" type="presParOf" srcId="{B904E29F-035F-4089-9F7C-217093098FF8}" destId="{519E224D-FB95-4FFE-812C-01140FEFB6E7}" srcOrd="1" destOrd="0" presId="urn:microsoft.com/office/officeart/2005/8/layout/hierarchy2"/>
    <dgm:cxn modelId="{1E54B6A0-9147-4AB6-A660-9EB238EC1382}" type="presParOf" srcId="{519E224D-FB95-4FFE-812C-01140FEFB6E7}" destId="{F1D3FF1F-3BDC-4FE8-8907-B82A971E0BCD}" srcOrd="0" destOrd="0" presId="urn:microsoft.com/office/officeart/2005/8/layout/hierarchy2"/>
    <dgm:cxn modelId="{8E7A4D32-C855-48A3-92C6-CEA0DE95C1AA}" type="presParOf" srcId="{519E224D-FB95-4FFE-812C-01140FEFB6E7}" destId="{E6CC1BE2-2A5C-49AB-A8FE-C2DD71D3FC91}" srcOrd="1" destOrd="0" presId="urn:microsoft.com/office/officeart/2005/8/layout/hierarchy2"/>
    <dgm:cxn modelId="{E96A2E9C-DF87-45C6-907F-4CE39FDB6728}" type="presParOf" srcId="{B904E29F-035F-4089-9F7C-217093098FF8}" destId="{5A5A8798-CF6F-42F1-8718-368B7FEE1450}" srcOrd="2" destOrd="0" presId="urn:microsoft.com/office/officeart/2005/8/layout/hierarchy2"/>
    <dgm:cxn modelId="{498BB653-8655-427D-9D25-C3881E0F8DB0}" type="presParOf" srcId="{5A5A8798-CF6F-42F1-8718-368B7FEE1450}" destId="{83CD1863-EB6F-4032-B772-61FCF170F08F}" srcOrd="0" destOrd="0" presId="urn:microsoft.com/office/officeart/2005/8/layout/hierarchy2"/>
    <dgm:cxn modelId="{12365B2E-0A03-43A0-9630-7D491AB25850}" type="presParOf" srcId="{B904E29F-035F-4089-9F7C-217093098FF8}" destId="{7FB3B004-5A06-4F29-A029-5B3F1743DDD3}" srcOrd="3" destOrd="0" presId="urn:microsoft.com/office/officeart/2005/8/layout/hierarchy2"/>
    <dgm:cxn modelId="{595B1218-05FE-4B24-909E-51A222FB7CDF}" type="presParOf" srcId="{7FB3B004-5A06-4F29-A029-5B3F1743DDD3}" destId="{3BE5CD28-9852-4A10-8082-919E7D7968E6}" srcOrd="0" destOrd="0" presId="urn:microsoft.com/office/officeart/2005/8/layout/hierarchy2"/>
    <dgm:cxn modelId="{2FEEB78D-6DD9-450B-83B6-4650E404791D}" type="presParOf" srcId="{7FB3B004-5A06-4F29-A029-5B3F1743DDD3}" destId="{F936AA0A-5B12-4697-B3BD-D953CBD668C9}" srcOrd="1" destOrd="0" presId="urn:microsoft.com/office/officeart/2005/8/layout/hierarchy2"/>
    <dgm:cxn modelId="{F76C71AE-7E43-447D-B1F5-A041A4482D57}" type="presParOf" srcId="{B904E29F-035F-4089-9F7C-217093098FF8}" destId="{C74A9EC6-9A6D-47A5-ABE8-81A8CAA0EFAB}" srcOrd="4" destOrd="0" presId="urn:microsoft.com/office/officeart/2005/8/layout/hierarchy2"/>
    <dgm:cxn modelId="{7743BF4A-A941-4F66-ACD6-1358BA6A89CA}" type="presParOf" srcId="{C74A9EC6-9A6D-47A5-ABE8-81A8CAA0EFAB}" destId="{228215BE-5DD4-49F3-9A0F-7811D6A739B7}" srcOrd="0" destOrd="0" presId="urn:microsoft.com/office/officeart/2005/8/layout/hierarchy2"/>
    <dgm:cxn modelId="{94C1F0D6-9E9E-4C7C-BB70-5D441C682816}" type="presParOf" srcId="{B904E29F-035F-4089-9F7C-217093098FF8}" destId="{7A5A872F-EA28-42B2-BBAA-8AFFD584F808}" srcOrd="5" destOrd="0" presId="urn:microsoft.com/office/officeart/2005/8/layout/hierarchy2"/>
    <dgm:cxn modelId="{2DD10FFC-E66B-40B6-A105-60028CE412F7}" type="presParOf" srcId="{7A5A872F-EA28-42B2-BBAA-8AFFD584F808}" destId="{1DFB3432-EB03-4497-866E-E3688BB77343}" srcOrd="0" destOrd="0" presId="urn:microsoft.com/office/officeart/2005/8/layout/hierarchy2"/>
    <dgm:cxn modelId="{2111A21A-6948-4932-9B1A-42392B557DAC}" type="presParOf" srcId="{7A5A872F-EA28-42B2-BBAA-8AFFD584F808}" destId="{D9EAACD5-F6A5-4628-91CB-C0F9F24F2F65}" srcOrd="1" destOrd="0" presId="urn:microsoft.com/office/officeart/2005/8/layout/hierarchy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C9059ED-14C1-4FD8-AD7A-76C431B85B9B}">
      <dsp:nvSpPr>
        <dsp:cNvPr id="0" name=""/>
        <dsp:cNvSpPr/>
      </dsp:nvSpPr>
      <dsp:spPr>
        <a:xfrm>
          <a:off x="711199" y="0"/>
          <a:ext cx="4064000" cy="4064000"/>
        </a:xfrm>
        <a:prstGeom prst="triangl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1BF48D-4875-4236-B005-258C77FA8A5A}">
      <dsp:nvSpPr>
        <dsp:cNvPr id="0" name=""/>
        <dsp:cNvSpPr/>
      </dsp:nvSpPr>
      <dsp:spPr>
        <a:xfrm>
          <a:off x="2743199" y="408582"/>
          <a:ext cx="2641600" cy="962025"/>
        </a:xfrm>
        <a:prstGeom prst="roundRect">
          <a:avLst/>
        </a:prstGeom>
        <a:solidFill>
          <a:srgbClr val="FF0000">
            <a:alpha val="90000"/>
          </a:srgb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b="1" kern="1200" dirty="0" smtClean="0">
              <a:solidFill>
                <a:srgbClr val="080604"/>
              </a:solidFill>
            </a:rPr>
            <a:t>Радянська</a:t>
          </a:r>
          <a:endParaRPr lang="ru-RU" sz="2400" b="1" kern="1200" dirty="0">
            <a:solidFill>
              <a:srgbClr val="080604"/>
            </a:solidFill>
          </a:endParaRPr>
        </a:p>
      </dsp:txBody>
      <dsp:txXfrm>
        <a:off x="2743199" y="408582"/>
        <a:ext cx="2641600" cy="962025"/>
      </dsp:txXfrm>
    </dsp:sp>
    <dsp:sp modelId="{3039A769-D9B9-4AE4-8EA3-754CACF8EFC6}">
      <dsp:nvSpPr>
        <dsp:cNvPr id="0" name=""/>
        <dsp:cNvSpPr/>
      </dsp:nvSpPr>
      <dsp:spPr>
        <a:xfrm>
          <a:off x="2743199" y="1490860"/>
          <a:ext cx="2641600" cy="962025"/>
        </a:xfrm>
        <a:prstGeom prst="roundRect">
          <a:avLst/>
        </a:prstGeom>
        <a:solidFill>
          <a:srgbClr val="FFFF00">
            <a:alpha val="90000"/>
          </a:srgbClr>
        </a:solidFill>
        <a:ln w="12700" cap="flat" cmpd="sng" algn="ctr">
          <a:solidFill>
            <a:schemeClr val="accent1">
              <a:shade val="80000"/>
              <a:hueOff val="135632"/>
              <a:satOff val="2588"/>
              <a:lumOff val="114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b="1" kern="1200" dirty="0" smtClean="0">
              <a:solidFill>
                <a:srgbClr val="002060"/>
              </a:solidFill>
            </a:rPr>
            <a:t>Націоналістична</a:t>
          </a:r>
          <a:endParaRPr lang="ru-RU" sz="2400" b="1" kern="1200" dirty="0">
            <a:solidFill>
              <a:srgbClr val="002060"/>
            </a:solidFill>
          </a:endParaRPr>
        </a:p>
      </dsp:txBody>
      <dsp:txXfrm>
        <a:off x="2743199" y="1490860"/>
        <a:ext cx="2641600" cy="962025"/>
      </dsp:txXfrm>
    </dsp:sp>
    <dsp:sp modelId="{47D2E64C-DD90-4454-BC33-B3E31175C681}">
      <dsp:nvSpPr>
        <dsp:cNvPr id="0" name=""/>
        <dsp:cNvSpPr/>
      </dsp:nvSpPr>
      <dsp:spPr>
        <a:xfrm>
          <a:off x="2743199" y="2573139"/>
          <a:ext cx="2641600" cy="962025"/>
        </a:xfrm>
        <a:prstGeom prst="roundRect">
          <a:avLst/>
        </a:prstGeom>
        <a:solidFill>
          <a:srgbClr val="00B050">
            <a:alpha val="90000"/>
          </a:srgbClr>
        </a:solidFill>
        <a:ln w="12700" cap="flat" cmpd="sng" algn="ctr">
          <a:solidFill>
            <a:schemeClr val="accent1">
              <a:shade val="80000"/>
              <a:hueOff val="271263"/>
              <a:satOff val="5175"/>
              <a:lumOff val="228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b="1" kern="1200" dirty="0" smtClean="0">
              <a:solidFill>
                <a:srgbClr val="080604"/>
              </a:solidFill>
            </a:rPr>
            <a:t>Польська</a:t>
          </a:r>
          <a:endParaRPr lang="ru-RU" sz="2400" b="1" kern="1200" dirty="0">
            <a:solidFill>
              <a:srgbClr val="080604"/>
            </a:solidFill>
          </a:endParaRPr>
        </a:p>
      </dsp:txBody>
      <dsp:txXfrm>
        <a:off x="2743199" y="2573139"/>
        <a:ext cx="2641600" cy="96202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AF0C165-16AF-486E-8A6A-099855FFC2F1}">
      <dsp:nvSpPr>
        <dsp:cNvPr id="0" name=""/>
        <dsp:cNvSpPr/>
      </dsp:nvSpPr>
      <dsp:spPr>
        <a:xfrm>
          <a:off x="2646362" y="1764781"/>
          <a:ext cx="1448214" cy="502686"/>
        </a:xfrm>
        <a:custGeom>
          <a:avLst/>
          <a:gdLst/>
          <a:ahLst/>
          <a:cxnLst/>
          <a:rect l="0" t="0" r="0" b="0"/>
          <a:pathLst>
            <a:path>
              <a:moveTo>
                <a:pt x="0" y="0"/>
              </a:moveTo>
              <a:lnTo>
                <a:pt x="0" y="251343"/>
              </a:lnTo>
              <a:lnTo>
                <a:pt x="1448214" y="251343"/>
              </a:lnTo>
              <a:lnTo>
                <a:pt x="1448214" y="502686"/>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CE027A0-0F82-4B6F-9F74-6D8B7E43A128}">
      <dsp:nvSpPr>
        <dsp:cNvPr id="0" name=""/>
        <dsp:cNvSpPr/>
      </dsp:nvSpPr>
      <dsp:spPr>
        <a:xfrm>
          <a:off x="1198147" y="1764781"/>
          <a:ext cx="1448214" cy="502686"/>
        </a:xfrm>
        <a:custGeom>
          <a:avLst/>
          <a:gdLst/>
          <a:ahLst/>
          <a:cxnLst/>
          <a:rect l="0" t="0" r="0" b="0"/>
          <a:pathLst>
            <a:path>
              <a:moveTo>
                <a:pt x="1448214" y="0"/>
              </a:moveTo>
              <a:lnTo>
                <a:pt x="1448214" y="251343"/>
              </a:lnTo>
              <a:lnTo>
                <a:pt x="0" y="251343"/>
              </a:lnTo>
              <a:lnTo>
                <a:pt x="0" y="502686"/>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F90E216-6A92-4D16-88DD-04244339211C}">
      <dsp:nvSpPr>
        <dsp:cNvPr id="0" name=""/>
        <dsp:cNvSpPr/>
      </dsp:nvSpPr>
      <dsp:spPr>
        <a:xfrm>
          <a:off x="1449490" y="567910"/>
          <a:ext cx="2393743" cy="1196871"/>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600" b="1" i="0" u="none" strike="noStrike" kern="1200" cap="none" normalizeH="0" baseline="0" smtClean="0">
              <a:ln/>
              <a:effectLst/>
              <a:latin typeface="Arial" panose="020B0604020202020204" pitchFamily="34" charset="0"/>
            </a:rPr>
            <a:t>Харківсько-</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600" b="1" i="0" u="none" strike="noStrike" kern="1200" cap="none" normalizeH="0" baseline="0" smtClean="0">
              <a:ln/>
              <a:effectLst/>
              <a:latin typeface="Arial" panose="020B0604020202020204" pitchFamily="34" charset="0"/>
            </a:rPr>
            <a:t>Бєлгородська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600" b="1" i="0" u="none" strike="noStrike" kern="1200" cap="none" normalizeH="0" baseline="0" smtClean="0">
              <a:ln/>
              <a:effectLst/>
              <a:latin typeface="Arial" panose="020B0604020202020204" pitchFamily="34" charset="0"/>
            </a:rPr>
            <a:t>операція</a:t>
          </a:r>
          <a:endParaRPr kumimoji="0" lang="ru-RU" altLang="ru-RU" sz="2600" b="1" i="0" u="none" strike="noStrike" kern="1200" cap="none" normalizeH="0" baseline="0" smtClean="0">
            <a:ln/>
            <a:effectLst/>
            <a:latin typeface="Arial" panose="020B0604020202020204" pitchFamily="34" charset="0"/>
          </a:endParaRPr>
        </a:p>
      </dsp:txBody>
      <dsp:txXfrm>
        <a:off x="1449490" y="567910"/>
        <a:ext cx="2393743" cy="1196871"/>
      </dsp:txXfrm>
    </dsp:sp>
    <dsp:sp modelId="{FA0EE094-97F4-498A-B002-E3CB4762F42D}">
      <dsp:nvSpPr>
        <dsp:cNvPr id="0" name=""/>
        <dsp:cNvSpPr/>
      </dsp:nvSpPr>
      <dsp:spPr>
        <a:xfrm>
          <a:off x="1276" y="2267468"/>
          <a:ext cx="2393743" cy="1196871"/>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600" b="1" i="0" u="none" strike="noStrike" kern="1200" cap="none" normalizeH="0" baseline="0" smtClean="0">
              <a:ln/>
              <a:effectLst/>
              <a:latin typeface="Arial" panose="020B0604020202020204" pitchFamily="34" charset="0"/>
            </a:rPr>
            <a:t>Воронезький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600" b="1" i="0" u="none" strike="noStrike" kern="1200" cap="none" normalizeH="0" baseline="0" smtClean="0">
              <a:ln/>
              <a:effectLst/>
              <a:latin typeface="Arial" panose="020B0604020202020204" pitchFamily="34" charset="0"/>
            </a:rPr>
            <a:t>фронт</a:t>
          </a:r>
          <a:endParaRPr kumimoji="0" lang="ru-RU" altLang="ru-RU" sz="2600" b="1" i="0" u="none" strike="noStrike" kern="1200" cap="none" normalizeH="0" baseline="0" smtClean="0">
            <a:ln/>
            <a:effectLst/>
            <a:latin typeface="Arial" panose="020B0604020202020204" pitchFamily="34" charset="0"/>
          </a:endParaRPr>
        </a:p>
      </dsp:txBody>
      <dsp:txXfrm>
        <a:off x="1276" y="2267468"/>
        <a:ext cx="2393743" cy="1196871"/>
      </dsp:txXfrm>
    </dsp:sp>
    <dsp:sp modelId="{C38CF918-7478-40AF-9441-CE03DFF50400}">
      <dsp:nvSpPr>
        <dsp:cNvPr id="0" name=""/>
        <dsp:cNvSpPr/>
      </dsp:nvSpPr>
      <dsp:spPr>
        <a:xfrm>
          <a:off x="2897705" y="2267468"/>
          <a:ext cx="2393743" cy="1196871"/>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600" b="1" i="0" u="none" strike="noStrike" kern="1200" cap="none" normalizeH="0" baseline="0" smtClean="0">
              <a:ln/>
              <a:effectLst/>
              <a:latin typeface="Arial" panose="020B0604020202020204" pitchFamily="34" charset="0"/>
            </a:rPr>
            <a:t>Степовий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600" b="1" i="0" u="none" strike="noStrike" kern="1200" cap="none" normalizeH="0" baseline="0" smtClean="0">
              <a:ln/>
              <a:effectLst/>
              <a:latin typeface="Arial" panose="020B0604020202020204" pitchFamily="34" charset="0"/>
            </a:rPr>
            <a:t>фронт</a:t>
          </a:r>
          <a:endParaRPr kumimoji="0" lang="ru-RU" altLang="ru-RU" sz="2600" b="1" i="0" u="none" strike="noStrike" kern="1200" cap="none" normalizeH="0" baseline="0" smtClean="0">
            <a:ln/>
            <a:effectLst/>
            <a:latin typeface="Arial" panose="020B0604020202020204" pitchFamily="34" charset="0"/>
          </a:endParaRPr>
        </a:p>
      </dsp:txBody>
      <dsp:txXfrm>
        <a:off x="2897705" y="2267468"/>
        <a:ext cx="2393743" cy="1196871"/>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47E035C-F831-4948-9262-1FC82A6B5F2F}">
      <dsp:nvSpPr>
        <dsp:cNvPr id="0" name=""/>
        <dsp:cNvSpPr/>
      </dsp:nvSpPr>
      <dsp:spPr>
        <a:xfrm>
          <a:off x="8036" y="460488"/>
          <a:ext cx="2402085" cy="1643927"/>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uk-UA" sz="2700" b="1" kern="1200" dirty="0" smtClean="0"/>
            <a:t>1945 р.</a:t>
          </a:r>
          <a:endParaRPr lang="ru-RU" sz="2700" b="1" kern="1200" dirty="0"/>
        </a:p>
      </dsp:txBody>
      <dsp:txXfrm>
        <a:off x="8036" y="460488"/>
        <a:ext cx="2402085" cy="1643927"/>
      </dsp:txXfrm>
    </dsp:sp>
    <dsp:sp modelId="{E8413DB8-18D6-4FE8-9EF2-B72CCEB835E1}">
      <dsp:nvSpPr>
        <dsp:cNvPr id="0" name=""/>
        <dsp:cNvSpPr/>
      </dsp:nvSpPr>
      <dsp:spPr>
        <a:xfrm>
          <a:off x="2650331" y="984593"/>
          <a:ext cx="509242" cy="595717"/>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ru-RU" sz="2100" kern="1200"/>
        </a:p>
      </dsp:txBody>
      <dsp:txXfrm>
        <a:off x="2650331" y="984593"/>
        <a:ext cx="509242" cy="595717"/>
      </dsp:txXfrm>
    </dsp:sp>
    <dsp:sp modelId="{FFD9425B-37AA-4E5F-B9CC-DCB6EAF143DF}">
      <dsp:nvSpPr>
        <dsp:cNvPr id="0" name=""/>
        <dsp:cNvSpPr/>
      </dsp:nvSpPr>
      <dsp:spPr>
        <a:xfrm>
          <a:off x="3370957" y="460488"/>
          <a:ext cx="2402085" cy="1643927"/>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uk-UA" sz="2700" b="1" kern="1200" dirty="0" smtClean="0"/>
            <a:t>ліквідація Кримської автономії</a:t>
          </a:r>
          <a:endParaRPr lang="ru-RU" sz="2700" b="1" kern="1200" dirty="0"/>
        </a:p>
      </dsp:txBody>
      <dsp:txXfrm>
        <a:off x="3370957" y="460488"/>
        <a:ext cx="2402085" cy="1643927"/>
      </dsp:txXfrm>
    </dsp:sp>
    <dsp:sp modelId="{19A52AB0-360D-4C92-B501-1F46150DD9A7}">
      <dsp:nvSpPr>
        <dsp:cNvPr id="0" name=""/>
        <dsp:cNvSpPr/>
      </dsp:nvSpPr>
      <dsp:spPr>
        <a:xfrm>
          <a:off x="6013251" y="984593"/>
          <a:ext cx="509242" cy="595717"/>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ru-RU" sz="2100" kern="1200"/>
        </a:p>
      </dsp:txBody>
      <dsp:txXfrm>
        <a:off x="6013251" y="984593"/>
        <a:ext cx="509242" cy="595717"/>
      </dsp:txXfrm>
    </dsp:sp>
    <dsp:sp modelId="{795D0B16-89A4-4F35-9B5A-6160E15ABB39}">
      <dsp:nvSpPr>
        <dsp:cNvPr id="0" name=""/>
        <dsp:cNvSpPr/>
      </dsp:nvSpPr>
      <dsp:spPr>
        <a:xfrm>
          <a:off x="6733877" y="460488"/>
          <a:ext cx="2402085" cy="1643927"/>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b="1" kern="1200" dirty="0" smtClean="0"/>
            <a:t>створено Кримську область в складі РСФРР</a:t>
          </a:r>
          <a:endParaRPr lang="ru-RU" sz="2400" b="1" kern="1200" dirty="0"/>
        </a:p>
      </dsp:txBody>
      <dsp:txXfrm>
        <a:off x="6733877" y="460488"/>
        <a:ext cx="2402085" cy="1643927"/>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D17926C-601B-4612-8AF7-060E7CC83262}">
      <dsp:nvSpPr>
        <dsp:cNvPr id="0" name=""/>
        <dsp:cNvSpPr/>
      </dsp:nvSpPr>
      <dsp:spPr>
        <a:xfrm>
          <a:off x="1411" y="2119177"/>
          <a:ext cx="2989803" cy="1494901"/>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uk-UA" sz="3200" b="1" kern="1200" smtClean="0"/>
            <a:t>1-й Український фронт</a:t>
          </a:r>
          <a:endParaRPr lang="ru-RU" sz="3200" b="1" kern="1200" dirty="0"/>
        </a:p>
      </dsp:txBody>
      <dsp:txXfrm>
        <a:off x="1411" y="2119177"/>
        <a:ext cx="2989803" cy="1494901"/>
      </dsp:txXfrm>
    </dsp:sp>
    <dsp:sp modelId="{84370AC3-92A9-4A72-9780-B0C273991C18}">
      <dsp:nvSpPr>
        <dsp:cNvPr id="0" name=""/>
        <dsp:cNvSpPr/>
      </dsp:nvSpPr>
      <dsp:spPr>
        <a:xfrm rot="18289469">
          <a:off x="2542077" y="1983592"/>
          <a:ext cx="2094196" cy="46933"/>
        </a:xfrm>
        <a:custGeom>
          <a:avLst/>
          <a:gdLst/>
          <a:ahLst/>
          <a:cxnLst/>
          <a:rect l="0" t="0" r="0" b="0"/>
          <a:pathLst>
            <a:path>
              <a:moveTo>
                <a:pt x="0" y="23466"/>
              </a:moveTo>
              <a:lnTo>
                <a:pt x="2094196" y="23466"/>
              </a:lnTo>
            </a:path>
          </a:pathLst>
        </a:custGeom>
        <a:noFill/>
        <a:ln w="12700" cap="flat" cmpd="sng" algn="ctr">
          <a:solidFill>
            <a:schemeClr val="dk2">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ru-RU" sz="700" kern="1200"/>
        </a:p>
      </dsp:txBody>
      <dsp:txXfrm rot="18289469">
        <a:off x="3536820" y="1954704"/>
        <a:ext cx="104709" cy="104709"/>
      </dsp:txXfrm>
    </dsp:sp>
    <dsp:sp modelId="{F1D3FF1F-3BDC-4FE8-8907-B82A971E0BCD}">
      <dsp:nvSpPr>
        <dsp:cNvPr id="0" name=""/>
        <dsp:cNvSpPr/>
      </dsp:nvSpPr>
      <dsp:spPr>
        <a:xfrm>
          <a:off x="4187136" y="400040"/>
          <a:ext cx="2989803" cy="1494901"/>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uk-UA" sz="3200" b="1" kern="1200" smtClean="0"/>
            <a:t>Звільнення Польщі</a:t>
          </a:r>
          <a:endParaRPr lang="ru-RU" sz="3200" b="1" kern="1200" dirty="0"/>
        </a:p>
      </dsp:txBody>
      <dsp:txXfrm>
        <a:off x="4187136" y="400040"/>
        <a:ext cx="2989803" cy="1494901"/>
      </dsp:txXfrm>
    </dsp:sp>
    <dsp:sp modelId="{5A5A8798-CF6F-42F1-8718-368B7FEE1450}">
      <dsp:nvSpPr>
        <dsp:cNvPr id="0" name=""/>
        <dsp:cNvSpPr/>
      </dsp:nvSpPr>
      <dsp:spPr>
        <a:xfrm>
          <a:off x="2991214" y="2843161"/>
          <a:ext cx="1195921" cy="46933"/>
        </a:xfrm>
        <a:custGeom>
          <a:avLst/>
          <a:gdLst/>
          <a:ahLst/>
          <a:cxnLst/>
          <a:rect l="0" t="0" r="0" b="0"/>
          <a:pathLst>
            <a:path>
              <a:moveTo>
                <a:pt x="0" y="23466"/>
              </a:moveTo>
              <a:lnTo>
                <a:pt x="1195921" y="23466"/>
              </a:lnTo>
            </a:path>
          </a:pathLst>
        </a:custGeom>
        <a:noFill/>
        <a:ln w="12700" cap="flat" cmpd="sng" algn="ctr">
          <a:solidFill>
            <a:schemeClr val="dk2">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3559277" y="2836729"/>
        <a:ext cx="59796" cy="59796"/>
      </dsp:txXfrm>
    </dsp:sp>
    <dsp:sp modelId="{3BE5CD28-9852-4A10-8082-919E7D7968E6}">
      <dsp:nvSpPr>
        <dsp:cNvPr id="0" name=""/>
        <dsp:cNvSpPr/>
      </dsp:nvSpPr>
      <dsp:spPr>
        <a:xfrm>
          <a:off x="4187136" y="2119177"/>
          <a:ext cx="2989803" cy="1494901"/>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uk-UA" sz="3200" b="1" kern="1200" smtClean="0"/>
            <a:t>Берлінська операція</a:t>
          </a:r>
          <a:endParaRPr lang="ru-RU" sz="3200" b="1" kern="1200" dirty="0"/>
        </a:p>
      </dsp:txBody>
      <dsp:txXfrm>
        <a:off x="4187136" y="2119177"/>
        <a:ext cx="2989803" cy="1494901"/>
      </dsp:txXfrm>
    </dsp:sp>
    <dsp:sp modelId="{C74A9EC6-9A6D-47A5-ABE8-81A8CAA0EFAB}">
      <dsp:nvSpPr>
        <dsp:cNvPr id="0" name=""/>
        <dsp:cNvSpPr/>
      </dsp:nvSpPr>
      <dsp:spPr>
        <a:xfrm rot="3310531">
          <a:off x="2542077" y="3702729"/>
          <a:ext cx="2094196" cy="46933"/>
        </a:xfrm>
        <a:custGeom>
          <a:avLst/>
          <a:gdLst/>
          <a:ahLst/>
          <a:cxnLst/>
          <a:rect l="0" t="0" r="0" b="0"/>
          <a:pathLst>
            <a:path>
              <a:moveTo>
                <a:pt x="0" y="23466"/>
              </a:moveTo>
              <a:lnTo>
                <a:pt x="2094196" y="23466"/>
              </a:lnTo>
            </a:path>
          </a:pathLst>
        </a:custGeom>
        <a:noFill/>
        <a:ln w="12700" cap="flat" cmpd="sng" algn="ctr">
          <a:solidFill>
            <a:schemeClr val="dk2">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ru-RU" sz="700" kern="1200"/>
        </a:p>
      </dsp:txBody>
      <dsp:txXfrm rot="3310531">
        <a:off x="3536820" y="3673841"/>
        <a:ext cx="104709" cy="104709"/>
      </dsp:txXfrm>
    </dsp:sp>
    <dsp:sp modelId="{1DFB3432-EB03-4497-866E-E3688BB77343}">
      <dsp:nvSpPr>
        <dsp:cNvPr id="0" name=""/>
        <dsp:cNvSpPr/>
      </dsp:nvSpPr>
      <dsp:spPr>
        <a:xfrm>
          <a:off x="4187136" y="3838314"/>
          <a:ext cx="2989803" cy="1494901"/>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uk-UA" sz="3200" b="1" kern="1200" smtClean="0"/>
            <a:t>Празька операція</a:t>
          </a:r>
          <a:endParaRPr lang="ru-RU" sz="3200" b="1" kern="1200" dirty="0"/>
        </a:p>
      </dsp:txBody>
      <dsp:txXfrm>
        <a:off x="4187136" y="3838314"/>
        <a:ext cx="2989803" cy="149490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9EE7CB-1114-4A43-B894-41C5DF0C67F2}" type="datetimeFigureOut">
              <a:rPr lang="ru-RU" smtClean="0"/>
              <a:pPr/>
              <a:t>24.01.2021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350-A034-4596-A95D-85F8AB71C7D1}" type="slidenum">
              <a:rPr lang="ru-RU" smtClean="0"/>
              <a:pPr/>
              <a:t>‹#›</a:t>
            </a:fld>
            <a:endParaRPr lang="ru-RU"/>
          </a:p>
        </p:txBody>
      </p:sp>
    </p:spTree>
    <p:extLst>
      <p:ext uri="{BB962C8B-B14F-4D97-AF65-F5344CB8AC3E}">
        <p14:creationId xmlns:p14="http://schemas.microsoft.com/office/powerpoint/2010/main" xmlns="" val="1213268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0723"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30724"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fld id="{3FE3B1B4-563B-4F98-A818-B2B7C293FC46}" type="slidenum">
              <a:rPr lang="ru-RU" altLang="ru-RU"/>
              <a:pPr eaLnBrk="1" hangingPunct="1"/>
              <a:t>49</a:t>
            </a:fld>
            <a:endParaRPr lang="ru-RU" altLang="ru-RU"/>
          </a:p>
        </p:txBody>
      </p:sp>
    </p:spTree>
    <p:extLst>
      <p:ext uri="{BB962C8B-B14F-4D97-AF65-F5344CB8AC3E}">
        <p14:creationId xmlns:p14="http://schemas.microsoft.com/office/powerpoint/2010/main" xmlns="" val="217465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1"/>
          <p:cNvSpPr>
            <a:spLocks noGrp="1" noRot="1" noChangeAspect="1" noChangeArrowheads="1" noTextEdit="1"/>
          </p:cNvSpPr>
          <p:nvPr>
            <p:ph type="sldImg"/>
          </p:nvPr>
        </p:nvSpPr>
        <p:spPr>
          <a:xfrm>
            <a:off x="-16997363" y="-11796713"/>
            <a:ext cx="22182138" cy="12477751"/>
          </a:xfrm>
          <a:solidFill>
            <a:srgbClr val="FFFFFF"/>
          </a:solidFill>
          <a:ln>
            <a:solidFill>
              <a:srgbClr val="000000"/>
            </a:solidFill>
            <a:miter lim="800000"/>
            <a:headEnd/>
            <a:tailEnd/>
          </a:ln>
        </p:spPr>
      </p:sp>
      <p:sp>
        <p:nvSpPr>
          <p:cNvPr id="45059" name="Rectangle 2"/>
          <p:cNvSpPr>
            <a:spLocks noGrp="1" noChangeArrowheads="1"/>
          </p:cNvSpPr>
          <p:nvPr>
            <p:ph type="body" idx="1"/>
          </p:nvPr>
        </p:nvSpPr>
        <p:spPr>
          <a:xfrm>
            <a:off x="685800" y="4343400"/>
            <a:ext cx="5470525" cy="40989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ru-RU" altLang="ru-RU" smtClean="0">
              <a:latin typeface="Times New Roman" panose="02020603050405020304" pitchFamily="18" charset="0"/>
            </a:endParaRPr>
          </a:p>
        </p:txBody>
      </p:sp>
    </p:spTree>
    <p:extLst>
      <p:ext uri="{BB962C8B-B14F-4D97-AF65-F5344CB8AC3E}">
        <p14:creationId xmlns:p14="http://schemas.microsoft.com/office/powerpoint/2010/main" xmlns="" val="3925796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Образ слайда 1"/>
          <p:cNvSpPr>
            <a:spLocks noGrp="1" noRot="1" noChangeAspect="1" noTextEdit="1"/>
          </p:cNvSpPr>
          <p:nvPr>
            <p:ph type="sldImg"/>
          </p:nvPr>
        </p:nvSpPr>
        <p:spPr>
          <a:ln/>
        </p:spPr>
      </p:sp>
      <p:sp>
        <p:nvSpPr>
          <p:cNvPr id="80899"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uk-UA" altLang="ru-RU" smtClean="0">
              <a:latin typeface="Arial" panose="020B0604020202020204" pitchFamily="34" charset="0"/>
            </a:endParaRPr>
          </a:p>
        </p:txBody>
      </p:sp>
      <p:sp>
        <p:nvSpPr>
          <p:cNvPr id="80900" name="Номер слайда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1FF413B-E7A0-478F-AE19-A1BAD696A6A0}" type="slidenum">
              <a:rPr lang="ru-RU" altLang="ru-RU"/>
              <a:pPr eaLnBrk="1" hangingPunct="1"/>
              <a:t>107</a:t>
            </a:fld>
            <a:endParaRPr lang="ru-RU" altLang="ru-RU"/>
          </a:p>
        </p:txBody>
      </p:sp>
    </p:spTree>
    <p:extLst>
      <p:ext uri="{BB962C8B-B14F-4D97-AF65-F5344CB8AC3E}">
        <p14:creationId xmlns:p14="http://schemas.microsoft.com/office/powerpoint/2010/main" xmlns="" val="133595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1DF1114-1367-4CD0-B489-6BB5CED7A6F6}" type="slidenum">
              <a:rPr lang="ru-RU" altLang="ru-RU"/>
              <a:pPr eaLnBrk="1" hangingPunct="1"/>
              <a:t>118</a:t>
            </a:fld>
            <a:endParaRPr lang="ru-RU" altLang="ru-RU"/>
          </a:p>
        </p:txBody>
      </p:sp>
      <p:sp>
        <p:nvSpPr>
          <p:cNvPr id="86019" name="Rectangle 2"/>
          <p:cNvSpPr>
            <a:spLocks noGrp="1" noRot="1" noChangeAspect="1" noChangeArrowheads="1" noTextEdit="1"/>
          </p:cNvSpPr>
          <p:nvPr>
            <p:ph type="sldImg"/>
          </p:nvPr>
        </p:nvSpPr>
        <p:spPr>
          <a:xfrm>
            <a:off x="382588" y="685800"/>
            <a:ext cx="6096000" cy="3429000"/>
          </a:xfrm>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uk-UA" altLang="ru-RU" smtClean="0">
                <a:latin typeface="Arial" panose="020B0604020202020204" pitchFamily="34" charset="0"/>
              </a:rPr>
              <a:t>Барикади на вулицях Одеси.</a:t>
            </a:r>
            <a:endParaRPr lang="ru-RU" altLang="ru-RU" smtClean="0">
              <a:latin typeface="Arial" panose="020B0604020202020204" pitchFamily="34" charset="0"/>
            </a:endParaRPr>
          </a:p>
        </p:txBody>
      </p:sp>
    </p:spTree>
    <p:extLst>
      <p:ext uri="{BB962C8B-B14F-4D97-AF65-F5344CB8AC3E}">
        <p14:creationId xmlns:p14="http://schemas.microsoft.com/office/powerpoint/2010/main" xmlns="" val="2502862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D83B66A-58EB-4E42-8FB0-180274A58A3F}" type="datetimeFigureOut">
              <a:rPr lang="ru-RU" smtClean="0"/>
              <a:pPr/>
              <a:t>24.01.2021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11694A2-206B-4951-AD8E-3CFD01BE1A77}" type="slidenum">
              <a:rPr lang="ru-RU" smtClean="0"/>
              <a:pPr/>
              <a:t>‹#›</a:t>
            </a:fld>
            <a:endParaRPr lang="ru-RU"/>
          </a:p>
        </p:txBody>
      </p:sp>
    </p:spTree>
    <p:extLst>
      <p:ext uri="{BB962C8B-B14F-4D97-AF65-F5344CB8AC3E}">
        <p14:creationId xmlns:p14="http://schemas.microsoft.com/office/powerpoint/2010/main" xmlns="" val="3498962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D83B66A-58EB-4E42-8FB0-180274A58A3F}" type="datetimeFigureOut">
              <a:rPr lang="ru-RU" smtClean="0"/>
              <a:pPr/>
              <a:t>24.01.2021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11694A2-206B-4951-AD8E-3CFD01BE1A77}" type="slidenum">
              <a:rPr lang="ru-RU" smtClean="0"/>
              <a:pPr/>
              <a:t>‹#›</a:t>
            </a:fld>
            <a:endParaRPr lang="ru-RU"/>
          </a:p>
        </p:txBody>
      </p:sp>
    </p:spTree>
    <p:extLst>
      <p:ext uri="{BB962C8B-B14F-4D97-AF65-F5344CB8AC3E}">
        <p14:creationId xmlns:p14="http://schemas.microsoft.com/office/powerpoint/2010/main" xmlns="" val="938053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D83B66A-58EB-4E42-8FB0-180274A58A3F}" type="datetimeFigureOut">
              <a:rPr lang="ru-RU" smtClean="0"/>
              <a:pPr/>
              <a:t>24.01.2021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11694A2-206B-4951-AD8E-3CFD01BE1A77}" type="slidenum">
              <a:rPr lang="ru-RU" smtClean="0"/>
              <a:pPr/>
              <a:t>‹#›</a:t>
            </a:fld>
            <a:endParaRPr lang="ru-RU"/>
          </a:p>
        </p:txBody>
      </p:sp>
    </p:spTree>
    <p:extLst>
      <p:ext uri="{BB962C8B-B14F-4D97-AF65-F5344CB8AC3E}">
        <p14:creationId xmlns:p14="http://schemas.microsoft.com/office/powerpoint/2010/main" xmlns="" val="658185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4776800" y="2067600"/>
            <a:ext cx="7415200" cy="47904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4"/>
          <p:cNvSpPr/>
          <p:nvPr/>
        </p:nvSpPr>
        <p:spPr>
          <a:xfrm>
            <a:off x="41" y="3766000"/>
            <a:ext cx="9827200" cy="30920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txBox="1">
            <a:spLocks noGrp="1"/>
          </p:cNvSpPr>
          <p:nvPr>
            <p:ph type="title"/>
          </p:nvPr>
        </p:nvSpPr>
        <p:spPr>
          <a:xfrm>
            <a:off x="1092200" y="1127467"/>
            <a:ext cx="10007600" cy="1272800"/>
          </a:xfrm>
          <a:prstGeom prst="rect">
            <a:avLst/>
          </a:prstGeom>
        </p:spPr>
        <p:txBody>
          <a:bodyPr spcFirstLastPara="1" wrap="square" lIns="91425" tIns="91425" rIns="91425" bIns="91425" anchor="t" anchorCtr="0"/>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54" name="Google Shape;54;p4"/>
          <p:cNvSpPr txBox="1">
            <a:spLocks noGrp="1"/>
          </p:cNvSpPr>
          <p:nvPr>
            <p:ph type="body" idx="1"/>
          </p:nvPr>
        </p:nvSpPr>
        <p:spPr>
          <a:xfrm>
            <a:off x="1092200" y="2654300"/>
            <a:ext cx="10007600" cy="32640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55" name="Google Shape;55;p4"/>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 smtClean="0"/>
              <a:pPr/>
              <a:t>‹#›</a:t>
            </a:fld>
            <a:endParaRPr lang="uk"/>
          </a:p>
        </p:txBody>
      </p:sp>
    </p:spTree>
    <p:extLst>
      <p:ext uri="{BB962C8B-B14F-4D97-AF65-F5344CB8AC3E}">
        <p14:creationId xmlns:p14="http://schemas.microsoft.com/office/powerpoint/2010/main" xmlns="" val="805479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0"/>
            <a:ext cx="103632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304800" y="1447800"/>
            <a:ext cx="5689600" cy="4800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447800"/>
            <a:ext cx="5689600" cy="4800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304800" y="6399213"/>
            <a:ext cx="2540000" cy="457200"/>
          </a:xfrm>
        </p:spPr>
        <p:txBody>
          <a:bodyPr/>
          <a:lstStyle>
            <a:lvl1pPr>
              <a:defRPr/>
            </a:lvl1pPr>
          </a:lstStyle>
          <a:p>
            <a:endParaRPr lang="ru-RU" altLang="ru-RU"/>
          </a:p>
        </p:txBody>
      </p:sp>
      <p:sp>
        <p:nvSpPr>
          <p:cNvPr id="6" name="Нижний колонтитул 5"/>
          <p:cNvSpPr>
            <a:spLocks noGrp="1"/>
          </p:cNvSpPr>
          <p:nvPr>
            <p:ph type="ftr" sz="quarter" idx="11"/>
          </p:nvPr>
        </p:nvSpPr>
        <p:spPr>
          <a:xfrm>
            <a:off x="4165600" y="6399213"/>
            <a:ext cx="3860800" cy="457200"/>
          </a:xfrm>
        </p:spPr>
        <p:txBody>
          <a:bodyPr/>
          <a:lstStyle>
            <a:lvl1pPr>
              <a:defRPr/>
            </a:lvl1pPr>
          </a:lstStyle>
          <a:p>
            <a:endParaRPr lang="ru-RU" altLang="ru-RU"/>
          </a:p>
        </p:txBody>
      </p:sp>
      <p:sp>
        <p:nvSpPr>
          <p:cNvPr id="7" name="Номер слайда 6"/>
          <p:cNvSpPr>
            <a:spLocks noGrp="1"/>
          </p:cNvSpPr>
          <p:nvPr>
            <p:ph type="sldNum" sz="quarter" idx="12"/>
          </p:nvPr>
        </p:nvSpPr>
        <p:spPr>
          <a:xfrm>
            <a:off x="9347200" y="6399213"/>
            <a:ext cx="2540000" cy="457200"/>
          </a:xfrm>
        </p:spPr>
        <p:txBody>
          <a:bodyPr/>
          <a:lstStyle>
            <a:lvl1pPr>
              <a:defRPr/>
            </a:lvl1pPr>
          </a:lstStyle>
          <a:p>
            <a:fld id="{C84BD9A1-AA6D-4E73-96C8-C1094BFEBD1D}" type="slidenum">
              <a:rPr lang="ru-RU" altLang="ru-RU"/>
              <a:pPr/>
              <a:t>‹#›</a:t>
            </a:fld>
            <a:endParaRPr lang="ru-RU" altLang="ru-RU"/>
          </a:p>
        </p:txBody>
      </p:sp>
    </p:spTree>
    <p:extLst>
      <p:ext uri="{BB962C8B-B14F-4D97-AF65-F5344CB8AC3E}">
        <p14:creationId xmlns:p14="http://schemas.microsoft.com/office/powerpoint/2010/main" xmlns="" val="3490781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0"/>
            <a:ext cx="103632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304800" y="1447800"/>
            <a:ext cx="11582400" cy="23241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04800" y="3924300"/>
            <a:ext cx="11582400" cy="23241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304800" y="6399213"/>
            <a:ext cx="2540000" cy="457200"/>
          </a:xfrm>
        </p:spPr>
        <p:txBody>
          <a:bodyPr/>
          <a:lstStyle>
            <a:lvl1pPr>
              <a:defRPr/>
            </a:lvl1pPr>
          </a:lstStyle>
          <a:p>
            <a:endParaRPr lang="ru-RU" altLang="ru-RU"/>
          </a:p>
        </p:txBody>
      </p:sp>
      <p:sp>
        <p:nvSpPr>
          <p:cNvPr id="6" name="Нижний колонтитул 5"/>
          <p:cNvSpPr>
            <a:spLocks noGrp="1"/>
          </p:cNvSpPr>
          <p:nvPr>
            <p:ph type="ftr" sz="quarter" idx="11"/>
          </p:nvPr>
        </p:nvSpPr>
        <p:spPr>
          <a:xfrm>
            <a:off x="4165600" y="6399213"/>
            <a:ext cx="3860800" cy="457200"/>
          </a:xfrm>
        </p:spPr>
        <p:txBody>
          <a:bodyPr/>
          <a:lstStyle>
            <a:lvl1pPr>
              <a:defRPr/>
            </a:lvl1pPr>
          </a:lstStyle>
          <a:p>
            <a:endParaRPr lang="ru-RU" altLang="ru-RU"/>
          </a:p>
        </p:txBody>
      </p:sp>
      <p:sp>
        <p:nvSpPr>
          <p:cNvPr id="7" name="Номер слайда 6"/>
          <p:cNvSpPr>
            <a:spLocks noGrp="1"/>
          </p:cNvSpPr>
          <p:nvPr>
            <p:ph type="sldNum" sz="quarter" idx="12"/>
          </p:nvPr>
        </p:nvSpPr>
        <p:spPr>
          <a:xfrm>
            <a:off x="9347200" y="6399213"/>
            <a:ext cx="2540000" cy="457200"/>
          </a:xfrm>
        </p:spPr>
        <p:txBody>
          <a:bodyPr/>
          <a:lstStyle>
            <a:lvl1pPr>
              <a:defRPr/>
            </a:lvl1pPr>
          </a:lstStyle>
          <a:p>
            <a:fld id="{EF889B3C-DB50-463F-B9B6-520C41E952E9}" type="slidenum">
              <a:rPr lang="ru-RU" altLang="ru-RU"/>
              <a:pPr/>
              <a:t>‹#›</a:t>
            </a:fld>
            <a:endParaRPr lang="ru-RU" altLang="ru-RU"/>
          </a:p>
        </p:txBody>
      </p:sp>
    </p:spTree>
    <p:extLst>
      <p:ext uri="{BB962C8B-B14F-4D97-AF65-F5344CB8AC3E}">
        <p14:creationId xmlns:p14="http://schemas.microsoft.com/office/powerpoint/2010/main" xmlns="" val="1448424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0"/>
            <a:ext cx="103632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304800" y="1447800"/>
            <a:ext cx="5689600" cy="4800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6197600" y="1447800"/>
            <a:ext cx="5689600" cy="23241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6197600" y="3924300"/>
            <a:ext cx="5689600" cy="23241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304800" y="6399213"/>
            <a:ext cx="2540000" cy="457200"/>
          </a:xfrm>
        </p:spPr>
        <p:txBody>
          <a:bodyPr/>
          <a:lstStyle>
            <a:lvl1pPr>
              <a:defRPr/>
            </a:lvl1pPr>
          </a:lstStyle>
          <a:p>
            <a:endParaRPr lang="ru-RU" altLang="ru-RU"/>
          </a:p>
        </p:txBody>
      </p:sp>
      <p:sp>
        <p:nvSpPr>
          <p:cNvPr id="7" name="Нижний колонтитул 6"/>
          <p:cNvSpPr>
            <a:spLocks noGrp="1"/>
          </p:cNvSpPr>
          <p:nvPr>
            <p:ph type="ftr" sz="quarter" idx="11"/>
          </p:nvPr>
        </p:nvSpPr>
        <p:spPr>
          <a:xfrm>
            <a:off x="4165600" y="6399213"/>
            <a:ext cx="3860800" cy="457200"/>
          </a:xfrm>
        </p:spPr>
        <p:txBody>
          <a:bodyPr/>
          <a:lstStyle>
            <a:lvl1pPr>
              <a:defRPr/>
            </a:lvl1pPr>
          </a:lstStyle>
          <a:p>
            <a:endParaRPr lang="ru-RU" altLang="ru-RU"/>
          </a:p>
        </p:txBody>
      </p:sp>
      <p:sp>
        <p:nvSpPr>
          <p:cNvPr id="8" name="Номер слайда 7"/>
          <p:cNvSpPr>
            <a:spLocks noGrp="1"/>
          </p:cNvSpPr>
          <p:nvPr>
            <p:ph type="sldNum" sz="quarter" idx="12"/>
          </p:nvPr>
        </p:nvSpPr>
        <p:spPr>
          <a:xfrm>
            <a:off x="9347200" y="6399213"/>
            <a:ext cx="2540000" cy="457200"/>
          </a:xfrm>
        </p:spPr>
        <p:txBody>
          <a:bodyPr/>
          <a:lstStyle>
            <a:lvl1pPr>
              <a:defRPr/>
            </a:lvl1pPr>
          </a:lstStyle>
          <a:p>
            <a:fld id="{FB6D0426-53C9-482F-88A4-83D400B4CD25}" type="slidenum">
              <a:rPr lang="ru-RU" altLang="ru-RU"/>
              <a:pPr/>
              <a:t>‹#›</a:t>
            </a:fld>
            <a:endParaRPr lang="ru-RU" altLang="ru-RU"/>
          </a:p>
        </p:txBody>
      </p:sp>
    </p:spTree>
    <p:extLst>
      <p:ext uri="{BB962C8B-B14F-4D97-AF65-F5344CB8AC3E}">
        <p14:creationId xmlns:p14="http://schemas.microsoft.com/office/powerpoint/2010/main" xmlns="" val="461471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D83B66A-58EB-4E42-8FB0-180274A58A3F}" type="datetimeFigureOut">
              <a:rPr lang="ru-RU" smtClean="0"/>
              <a:pPr/>
              <a:t>24.01.2021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11694A2-206B-4951-AD8E-3CFD01BE1A77}" type="slidenum">
              <a:rPr lang="ru-RU" smtClean="0"/>
              <a:pPr/>
              <a:t>‹#›</a:t>
            </a:fld>
            <a:endParaRPr lang="ru-RU"/>
          </a:p>
        </p:txBody>
      </p:sp>
    </p:spTree>
    <p:extLst>
      <p:ext uri="{BB962C8B-B14F-4D97-AF65-F5344CB8AC3E}">
        <p14:creationId xmlns:p14="http://schemas.microsoft.com/office/powerpoint/2010/main" xmlns="" val="1500014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D83B66A-58EB-4E42-8FB0-180274A58A3F}" type="datetimeFigureOut">
              <a:rPr lang="ru-RU" smtClean="0"/>
              <a:pPr/>
              <a:t>24.01.2021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11694A2-206B-4951-AD8E-3CFD01BE1A77}" type="slidenum">
              <a:rPr lang="ru-RU" smtClean="0"/>
              <a:pPr/>
              <a:t>‹#›</a:t>
            </a:fld>
            <a:endParaRPr lang="ru-RU"/>
          </a:p>
        </p:txBody>
      </p:sp>
    </p:spTree>
    <p:extLst>
      <p:ext uri="{BB962C8B-B14F-4D97-AF65-F5344CB8AC3E}">
        <p14:creationId xmlns:p14="http://schemas.microsoft.com/office/powerpoint/2010/main" xmlns="" val="2032580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D83B66A-58EB-4E42-8FB0-180274A58A3F}" type="datetimeFigureOut">
              <a:rPr lang="ru-RU" smtClean="0"/>
              <a:pPr/>
              <a:t>24.01.2021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11694A2-206B-4951-AD8E-3CFD01BE1A77}" type="slidenum">
              <a:rPr lang="ru-RU" smtClean="0"/>
              <a:pPr/>
              <a:t>‹#›</a:t>
            </a:fld>
            <a:endParaRPr lang="ru-RU"/>
          </a:p>
        </p:txBody>
      </p:sp>
    </p:spTree>
    <p:extLst>
      <p:ext uri="{BB962C8B-B14F-4D97-AF65-F5344CB8AC3E}">
        <p14:creationId xmlns:p14="http://schemas.microsoft.com/office/powerpoint/2010/main" xmlns="" val="1685404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D83B66A-58EB-4E42-8FB0-180274A58A3F}" type="datetimeFigureOut">
              <a:rPr lang="ru-RU" smtClean="0"/>
              <a:pPr/>
              <a:t>24.01.2021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11694A2-206B-4951-AD8E-3CFD01BE1A77}" type="slidenum">
              <a:rPr lang="ru-RU" smtClean="0"/>
              <a:pPr/>
              <a:t>‹#›</a:t>
            </a:fld>
            <a:endParaRPr lang="ru-RU"/>
          </a:p>
        </p:txBody>
      </p:sp>
    </p:spTree>
    <p:extLst>
      <p:ext uri="{BB962C8B-B14F-4D97-AF65-F5344CB8AC3E}">
        <p14:creationId xmlns:p14="http://schemas.microsoft.com/office/powerpoint/2010/main" xmlns="" val="869301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D83B66A-58EB-4E42-8FB0-180274A58A3F}" type="datetimeFigureOut">
              <a:rPr lang="ru-RU" smtClean="0"/>
              <a:pPr/>
              <a:t>24.01.2021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11694A2-206B-4951-AD8E-3CFD01BE1A77}" type="slidenum">
              <a:rPr lang="ru-RU" smtClean="0"/>
              <a:pPr/>
              <a:t>‹#›</a:t>
            </a:fld>
            <a:endParaRPr lang="ru-RU"/>
          </a:p>
        </p:txBody>
      </p:sp>
    </p:spTree>
    <p:extLst>
      <p:ext uri="{BB962C8B-B14F-4D97-AF65-F5344CB8AC3E}">
        <p14:creationId xmlns:p14="http://schemas.microsoft.com/office/powerpoint/2010/main" xmlns="" val="2675470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D83B66A-58EB-4E42-8FB0-180274A58A3F}" type="datetimeFigureOut">
              <a:rPr lang="ru-RU" smtClean="0"/>
              <a:pPr/>
              <a:t>24.01.2021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11694A2-206B-4951-AD8E-3CFD01BE1A77}" type="slidenum">
              <a:rPr lang="ru-RU" smtClean="0"/>
              <a:pPr/>
              <a:t>‹#›</a:t>
            </a:fld>
            <a:endParaRPr lang="ru-RU"/>
          </a:p>
        </p:txBody>
      </p:sp>
    </p:spTree>
    <p:extLst>
      <p:ext uri="{BB962C8B-B14F-4D97-AF65-F5344CB8AC3E}">
        <p14:creationId xmlns:p14="http://schemas.microsoft.com/office/powerpoint/2010/main" xmlns="" val="398260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D83B66A-58EB-4E42-8FB0-180274A58A3F}" type="datetimeFigureOut">
              <a:rPr lang="ru-RU" smtClean="0"/>
              <a:pPr/>
              <a:t>24.01.2021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11694A2-206B-4951-AD8E-3CFD01BE1A77}" type="slidenum">
              <a:rPr lang="ru-RU" smtClean="0"/>
              <a:pPr/>
              <a:t>‹#›</a:t>
            </a:fld>
            <a:endParaRPr lang="ru-RU"/>
          </a:p>
        </p:txBody>
      </p:sp>
    </p:spTree>
    <p:extLst>
      <p:ext uri="{BB962C8B-B14F-4D97-AF65-F5344CB8AC3E}">
        <p14:creationId xmlns:p14="http://schemas.microsoft.com/office/powerpoint/2010/main" xmlns="" val="1406575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D83B66A-58EB-4E42-8FB0-180274A58A3F}" type="datetimeFigureOut">
              <a:rPr lang="ru-RU" smtClean="0"/>
              <a:pPr/>
              <a:t>24.01.2021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11694A2-206B-4951-AD8E-3CFD01BE1A77}" type="slidenum">
              <a:rPr lang="ru-RU" smtClean="0"/>
              <a:pPr/>
              <a:t>‹#›</a:t>
            </a:fld>
            <a:endParaRPr lang="ru-RU"/>
          </a:p>
        </p:txBody>
      </p:sp>
    </p:spTree>
    <p:extLst>
      <p:ext uri="{BB962C8B-B14F-4D97-AF65-F5344CB8AC3E}">
        <p14:creationId xmlns:p14="http://schemas.microsoft.com/office/powerpoint/2010/main" xmlns="" val="2506190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print">
            <a:lum/>
          </a:blip>
          <a:srcRect/>
          <a:stretch>
            <a:fillRect t="-17000" b="-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3B66A-58EB-4E42-8FB0-180274A58A3F}" type="datetimeFigureOut">
              <a:rPr lang="ru-RU" smtClean="0"/>
              <a:pPr/>
              <a:t>24.01.2021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1694A2-206B-4951-AD8E-3CFD01BE1A77}" type="slidenum">
              <a:rPr lang="ru-RU" smtClean="0"/>
              <a:pPr/>
              <a:t>‹#›</a:t>
            </a:fld>
            <a:endParaRPr lang="ru-RU"/>
          </a:p>
        </p:txBody>
      </p:sp>
    </p:spTree>
    <p:extLst>
      <p:ext uri="{BB962C8B-B14F-4D97-AF65-F5344CB8AC3E}">
        <p14:creationId xmlns:p14="http://schemas.microsoft.com/office/powerpoint/2010/main" xmlns="" val="557699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microsoft.com/office/2007/relationships/hdphoto" Target="../media/hdphoto2.wdp"/></Relationships>
</file>

<file path=ppt/slides/_rels/slide10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6.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4" Type="http://schemas.microsoft.com/office/2007/relationships/hdphoto" Target="../media/hdphoto4.wdp"/></Relationships>
</file>

<file path=ppt/slides/_rels/slide10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image" Target="../media/image124.jpeg"/></Relationships>
</file>

<file path=ppt/slides/_rels/slide10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48.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diagramLayout" Target="../diagrams/layout4.xml"/><Relationship Id="rId7" Type="http://schemas.openxmlformats.org/officeDocument/2006/relationships/image" Target="../media/image150.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152.jpeg"/></Relationships>
</file>

<file path=ppt/slides/_rels/slide12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164.png"/><Relationship Id="rId4" Type="http://schemas.openxmlformats.org/officeDocument/2006/relationships/image" Target="../media/image16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1.jpe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1.jpe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1.jpe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1.jpe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1.jpeg"/><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5.xml"/></Relationships>
</file>

<file path=ppt/slides/_rels/slide15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71.jpeg"/><Relationship Id="rId1" Type="http://schemas.openxmlformats.org/officeDocument/2006/relationships/slideLayout" Target="../slideLayouts/slideLayout2.xml"/><Relationship Id="rId4" Type="http://schemas.openxmlformats.org/officeDocument/2006/relationships/image" Target="../media/image186.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3.jpeg"/><Relationship Id="rId2" Type="http://schemas.openxmlformats.org/officeDocument/2006/relationships/hyperlink" Target="http://www.google.com.ua/url?url=http://artyushenkooleg.ru/index.php?cID=847&amp;rct=j&amp;frm=1&amp;q=&amp;esrc=s&amp;sa=U&amp;ei=emZKVbTSLovMyAOx-IDoDw&amp;ved=0CCMQ9QEwBw&amp;usg=AFQjCNGVg8qiWr1XmmrXP_hBQni5AtkEug" TargetMode="External"/><Relationship Id="rId1" Type="http://schemas.openxmlformats.org/officeDocument/2006/relationships/slideLayout" Target="../slideLayouts/slideLayout2.xml"/><Relationship Id="rId6" Type="http://schemas.openxmlformats.org/officeDocument/2006/relationships/hyperlink" Target="http://www.google.com.ua/url?url=http://ukrmap.su/uk-uh11/1069.html&amp;rct=j&amp;frm=1&amp;q=&amp;esrc=s&amp;sa=U&amp;ei=QGdKVff-FanvywOG6YGwDA&amp;ved=0CDUQ9QEwDw&amp;usg=AFQjCNGS91ZyTAGaA3X1QwrYc6trg60khQ" TargetMode="External"/><Relationship Id="rId5" Type="http://schemas.openxmlformats.org/officeDocument/2006/relationships/image" Target="../media/image32.jpeg"/><Relationship Id="rId4" Type="http://schemas.openxmlformats.org/officeDocument/2006/relationships/hyperlink" Target="http://www.google.com.ua/url?url=http://territoryterror.org.ua/uk/history/1939-1945/third-reich/ost-arbeiters/&amp;rct=j&amp;frm=1&amp;q=&amp;esrc=s&amp;sa=U&amp;ei=1GZKVeGBFYa8ygPAvIDYDg&amp;ved=0CBcQ9QEwAQ&amp;usg=AFQjCNF_QK5FLwyTsOg1OR6qtA_DvhB-8Q"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microsoft.com/office/2007/relationships/hdphoto" Target="../media/hdphoto3.wdp"/></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microsoft.com/office/2007/relationships/media" Target="../media/media1.gif"/><Relationship Id="rId2" Type="http://schemas.openxmlformats.org/officeDocument/2006/relationships/slideLayout" Target="../slideLayouts/slideLayout5.xml"/><Relationship Id="rId1" Type="http://schemas.openxmlformats.org/officeDocument/2006/relationships/video" Target="NULL" TargetMode="External"/><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8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hyperlink" Target="http://uk.wikipedia.org/wiki/%D0%91%D0%B5%D1%80%D0%B5%D0%B6%D0%B0%D0%BD%D0%B8"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8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http://www.google.com.ua/url?url=http://www.schoollife.org.ua/ukrajintsi-proty-natsyzmu-10-istorij-pro-spivvitchyznykiv-herojiv-7-armij/&amp;rct=j&amp;frm=1&amp;q=&amp;esrc=s&amp;sa=U&amp;ei=lHFKVbG1GqvXyQO77IHABw&amp;ved=0CC8Q9QEwDQ&amp;usg=AFQjCNGcaOyeQMzC4WLfoT8wq36pgz16Cg"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251814" y="1166380"/>
            <a:ext cx="7772400" cy="434479"/>
          </a:xfrm>
        </p:spPr>
        <p:txBody>
          <a:bodyPr>
            <a:noAutofit/>
          </a:bodyPr>
          <a:lstStyle/>
          <a:p>
            <a:r>
              <a:rPr lang="uk-UA" sz="2800" dirty="0">
                <a:latin typeface="Georgia" pitchFamily="18" charset="0"/>
              </a:rPr>
              <a:t>Підготовка до ЗНО з історії України</a:t>
            </a:r>
            <a:endParaRPr lang="ru-RU" sz="2800" dirty="0">
              <a:latin typeface="Georgia" pitchFamily="18" charset="0"/>
            </a:endParaRPr>
          </a:p>
        </p:txBody>
      </p:sp>
      <p:sp>
        <p:nvSpPr>
          <p:cNvPr id="3" name="Подзаголовок 2"/>
          <p:cNvSpPr>
            <a:spLocks noGrp="1"/>
          </p:cNvSpPr>
          <p:nvPr>
            <p:ph type="subTitle" idx="1"/>
          </p:nvPr>
        </p:nvSpPr>
        <p:spPr>
          <a:xfrm>
            <a:off x="3136667" y="2393978"/>
            <a:ext cx="6400800" cy="3960440"/>
          </a:xfrm>
        </p:spPr>
        <p:txBody>
          <a:bodyPr>
            <a:normAutofit/>
          </a:bodyPr>
          <a:lstStyle/>
          <a:p>
            <a:r>
              <a:rPr lang="uk-UA" b="1" dirty="0" smtClean="0">
                <a:solidFill>
                  <a:schemeClr val="tx1"/>
                </a:solidFill>
                <a:effectLst>
                  <a:outerShdw blurRad="38100" dist="38100" dir="2700000" algn="tl">
                    <a:srgbClr val="000000">
                      <a:alpha val="43137"/>
                    </a:srgbClr>
                  </a:outerShdw>
                </a:effectLst>
                <a:latin typeface="Georgia" pitchFamily="18" charset="0"/>
              </a:rPr>
              <a:t>Україна в роки Другої світової війни</a:t>
            </a:r>
          </a:p>
          <a:p>
            <a:endParaRPr lang="uk-UA" b="1" dirty="0">
              <a:solidFill>
                <a:schemeClr val="tx1"/>
              </a:solidFill>
              <a:latin typeface="Georgia" pitchFamily="18" charset="0"/>
            </a:endParaRPr>
          </a:p>
          <a:p>
            <a:endParaRPr lang="uk-UA" b="1" dirty="0" smtClean="0">
              <a:solidFill>
                <a:schemeClr val="tx1"/>
              </a:solidFill>
              <a:latin typeface="Georgia" pitchFamily="18" charset="0"/>
            </a:endParaRPr>
          </a:p>
          <a:p>
            <a:r>
              <a:rPr lang="uk-UA" dirty="0" smtClean="0">
                <a:solidFill>
                  <a:schemeClr val="tx1"/>
                </a:solidFill>
                <a:latin typeface="Georgia" pitchFamily="18" charset="0"/>
              </a:rPr>
              <a:t>Тема 26</a:t>
            </a:r>
          </a:p>
          <a:p>
            <a:endParaRPr lang="ru-RU" dirty="0"/>
          </a:p>
        </p:txBody>
      </p:sp>
    </p:spTree>
    <p:extLst>
      <p:ext uri="{BB962C8B-B14F-4D97-AF65-F5344CB8AC3E}">
        <p14:creationId xmlns:p14="http://schemas.microsoft.com/office/powerpoint/2010/main" xmlns="" val="26147153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791" y="467861"/>
            <a:ext cx="8283440" cy="5693866"/>
          </a:xfrm>
          <a:prstGeom prst="rect">
            <a:avLst/>
          </a:prstGeom>
        </p:spPr>
        <p:txBody>
          <a:bodyPr wrap="square">
            <a:spAutoFit/>
          </a:bodyPr>
          <a:lstStyle/>
          <a:p>
            <a:pPr algn="just"/>
            <a:r>
              <a:rPr lang="uk-UA" sz="28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НІМЕЧЧИНА</a:t>
            </a:r>
            <a:r>
              <a:rPr lang="uk-UA" dirty="0" smtClean="0">
                <a:latin typeface="Arial" panose="020B0604020202020204" pitchFamily="34" charset="0"/>
                <a:cs typeface="Arial" panose="020B0604020202020204" pitchFamily="34" charset="0"/>
              </a:rPr>
              <a:t>  - </a:t>
            </a:r>
            <a:r>
              <a:rPr lang="uk-UA" sz="2800" dirty="0" smtClean="0">
                <a:latin typeface="Arial" panose="020B0604020202020204" pitchFamily="34" charset="0"/>
                <a:cs typeface="Arial" panose="020B0604020202020204" pitchFamily="34" charset="0"/>
              </a:rPr>
              <a:t>планувала розширення свого “життєвого простору”, активно претендувала на українські землі. Гітлер виходив з того, що німецькому народові (що належав до “вищої раси”) потрібний </a:t>
            </a:r>
            <a:r>
              <a:rPr lang="uk-UA" sz="2800" b="1" dirty="0" smtClean="0">
                <a:latin typeface="Arial" panose="020B0604020202020204" pitchFamily="34" charset="0"/>
                <a:cs typeface="Arial" panose="020B0604020202020204" pitchFamily="34" charset="0"/>
              </a:rPr>
              <a:t>“життєвий </a:t>
            </a:r>
            <a:r>
              <a:rPr lang="uk-UA" sz="2800" b="1" dirty="0" err="1" smtClean="0">
                <a:latin typeface="Arial" panose="020B0604020202020204" pitchFamily="34" charset="0"/>
                <a:cs typeface="Arial" panose="020B0604020202020204" pitchFamily="34" charset="0"/>
              </a:rPr>
              <a:t>простір</a:t>
            </a:r>
            <a:r>
              <a:rPr lang="uk-UA" sz="2800" dirty="0" err="1" smtClean="0">
                <a:latin typeface="Arial" panose="020B0604020202020204" pitchFamily="34" charset="0"/>
                <a:cs typeface="Arial" panose="020B0604020202020204" pitchFamily="34" charset="0"/>
              </a:rPr>
              <a:t>”</a:t>
            </a:r>
            <a:r>
              <a:rPr lang="en-US" sz="2800" dirty="0" smtClean="0">
                <a:latin typeface="Arial" panose="020B0604020202020204" pitchFamily="34" charset="0"/>
                <a:cs typeface="Arial" panose="020B0604020202020204" pitchFamily="34" charset="0"/>
              </a:rPr>
              <a:t>. </a:t>
            </a:r>
            <a:r>
              <a:rPr lang="uk-UA" sz="2800" b="1" dirty="0" smtClean="0">
                <a:latin typeface="Arial" panose="020B0604020202020204" pitchFamily="34" charset="0"/>
                <a:cs typeface="Arial" panose="020B0604020202020204" pitchFamily="34" charset="0"/>
              </a:rPr>
              <a:t>Таким ідеальним простором вважалася Україна. </a:t>
            </a:r>
            <a:r>
              <a:rPr lang="uk-UA" sz="2800" dirty="0" smtClean="0">
                <a:latin typeface="Arial" panose="020B0604020202020204" pitchFamily="34" charset="0"/>
                <a:cs typeface="Arial" panose="020B0604020202020204" pitchFamily="34" charset="0"/>
              </a:rPr>
              <a:t>План передбачав розділення СРСР на п’ять частин: Велику Фінляндію, Балтійський протекторат, Українську державу, Кавказьку Федерацію й Росію. </a:t>
            </a:r>
            <a:r>
              <a:rPr lang="uk-UA" sz="2800" b="1" i="1" dirty="0" smtClean="0">
                <a:latin typeface="Arial" panose="020B0604020202020204" pitchFamily="34" charset="0"/>
                <a:cs typeface="Arial" panose="020B0604020202020204" pitchFamily="34" charset="0"/>
              </a:rPr>
              <a:t>Україна, однак, розглядалася не як етнічна чи національна одиниця, а лише як територія реалізації економічних інтересів Рейху. </a:t>
            </a:r>
          </a:p>
        </p:txBody>
      </p:sp>
      <p:grpSp>
        <p:nvGrpSpPr>
          <p:cNvPr id="9" name="Группа 8"/>
          <p:cNvGrpSpPr/>
          <p:nvPr/>
        </p:nvGrpSpPr>
        <p:grpSpPr>
          <a:xfrm>
            <a:off x="8720762" y="1166190"/>
            <a:ext cx="3216892" cy="4491999"/>
            <a:chOff x="7655267" y="1023513"/>
            <a:chExt cx="3990839" cy="5375906"/>
          </a:xfrm>
        </p:grpSpPr>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18" t="36960" r="-518" b="-4445"/>
            <a:stretch/>
          </p:blipFill>
          <p:spPr bwMode="auto">
            <a:xfrm>
              <a:off x="7655267" y="2796208"/>
              <a:ext cx="3990839" cy="3603211"/>
            </a:xfrm>
            <a:prstGeom prst="cub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8"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3892" b="89741" l="11041" r="94953">
                          <a14:foregroundMark x1="72555" y1="23703" x2="65142" y2="32075"/>
                          <a14:foregroundMark x1="61830" y1="5071" x2="60252" y2="8608"/>
                          <a14:foregroundMark x1="61356" y1="8608" x2="71924" y2="14505"/>
                          <a14:foregroundMark x1="71136" y1="76651" x2="71136" y2="76651"/>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730398" y="1023513"/>
              <a:ext cx="3840576" cy="5138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spTree>
    <p:extLst>
      <p:ext uri="{BB962C8B-B14F-4D97-AF65-F5344CB8AC3E}">
        <p14:creationId xmlns:p14="http://schemas.microsoft.com/office/powerpoint/2010/main" xmlns="" val="60633983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Прямоугольник 1"/>
          <p:cNvSpPr>
            <a:spLocks noChangeArrowheads="1"/>
          </p:cNvSpPr>
          <p:nvPr/>
        </p:nvSpPr>
        <p:spPr bwMode="auto">
          <a:xfrm>
            <a:off x="288236" y="165100"/>
            <a:ext cx="5794512"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uk-UA" altLang="uk-UA" b="1" dirty="0">
                <a:solidFill>
                  <a:srgbClr val="C00000"/>
                </a:solidFill>
                <a:latin typeface="Verdana" panose="020B0604030504040204" pitchFamily="34" charset="0"/>
              </a:rPr>
              <a:t>Битва на Курській </a:t>
            </a:r>
            <a:r>
              <a:rPr lang="uk-UA" altLang="uk-UA" b="1" dirty="0" err="1">
                <a:solidFill>
                  <a:srgbClr val="C00000"/>
                </a:solidFill>
                <a:latin typeface="Verdana" panose="020B0604030504040204" pitchFamily="34" charset="0"/>
              </a:rPr>
              <a:t>дузі</a:t>
            </a:r>
            <a:r>
              <a:rPr lang="uk-UA" altLang="uk-UA" b="1" dirty="0">
                <a:solidFill>
                  <a:srgbClr val="C00000"/>
                </a:solidFill>
                <a:latin typeface="Verdana" panose="020B0604030504040204" pitchFamily="34" charset="0"/>
              </a:rPr>
              <a:t> </a:t>
            </a:r>
            <a:endParaRPr lang="uk-UA" altLang="uk-UA" b="1" dirty="0" smtClean="0">
              <a:solidFill>
                <a:srgbClr val="C00000"/>
              </a:solidFill>
              <a:latin typeface="Verdana" panose="020B0604030504040204" pitchFamily="34" charset="0"/>
            </a:endParaRPr>
          </a:p>
          <a:p>
            <a:pPr algn="just" eaLnBrk="1" hangingPunct="1">
              <a:lnSpc>
                <a:spcPct val="100000"/>
              </a:lnSpc>
              <a:spcBef>
                <a:spcPct val="0"/>
              </a:spcBef>
              <a:buSzTx/>
              <a:buFontTx/>
              <a:buNone/>
            </a:pPr>
            <a:r>
              <a:rPr lang="uk-UA" altLang="uk-UA" b="1" dirty="0" smtClean="0">
                <a:solidFill>
                  <a:srgbClr val="222222"/>
                </a:solidFill>
                <a:latin typeface="Verdana" panose="020B0604030504040204" pitchFamily="34" charset="0"/>
              </a:rPr>
              <a:t>(</a:t>
            </a:r>
            <a:r>
              <a:rPr lang="uk-UA" altLang="uk-UA" b="1" dirty="0">
                <a:solidFill>
                  <a:srgbClr val="222222"/>
                </a:solidFill>
                <a:latin typeface="Verdana" panose="020B0604030504040204" pitchFamily="34" charset="0"/>
              </a:rPr>
              <a:t>5 липня — 23 серпня 1943р.) </a:t>
            </a:r>
            <a:r>
              <a:rPr lang="uk-UA" altLang="uk-UA" dirty="0">
                <a:solidFill>
                  <a:srgbClr val="222222"/>
                </a:solidFill>
                <a:latin typeface="Verdana" panose="020B0604030504040204" pitchFamily="34" charset="0"/>
              </a:rPr>
              <a:t> </a:t>
            </a:r>
            <a:endParaRPr lang="uk-UA" altLang="uk-UA" dirty="0" smtClean="0">
              <a:solidFill>
                <a:srgbClr val="222222"/>
              </a:solidFill>
              <a:latin typeface="Verdana" panose="020B0604030504040204" pitchFamily="34" charset="0"/>
            </a:endParaRPr>
          </a:p>
          <a:p>
            <a:pPr algn="just" eaLnBrk="1" hangingPunct="1">
              <a:lnSpc>
                <a:spcPct val="100000"/>
              </a:lnSpc>
              <a:spcBef>
                <a:spcPct val="0"/>
              </a:spcBef>
              <a:buSzTx/>
              <a:buFontTx/>
              <a:buNone/>
            </a:pPr>
            <a:r>
              <a:rPr lang="uk-UA" altLang="uk-UA" i="1" dirty="0" smtClean="0">
                <a:solidFill>
                  <a:srgbClr val="222222"/>
                </a:solidFill>
                <a:latin typeface="Verdana" panose="020B0604030504040204" pitchFamily="34" charset="0"/>
              </a:rPr>
              <a:t>закріпила </a:t>
            </a:r>
            <a:r>
              <a:rPr lang="uk-UA" altLang="uk-UA" i="1" dirty="0">
                <a:solidFill>
                  <a:srgbClr val="222222"/>
                </a:solidFill>
                <a:latin typeface="Verdana" panose="020B0604030504040204" pitchFamily="34" charset="0"/>
              </a:rPr>
              <a:t>корінний перелом в ході </a:t>
            </a:r>
            <a:r>
              <a:rPr lang="uk-UA" altLang="uk-UA" i="1" dirty="0" smtClean="0">
                <a:solidFill>
                  <a:srgbClr val="222222"/>
                </a:solidFill>
                <a:latin typeface="Verdana" panose="020B0604030504040204" pitchFamily="34" charset="0"/>
              </a:rPr>
              <a:t>Другої </a:t>
            </a:r>
            <a:r>
              <a:rPr lang="uk-UA" altLang="uk-UA" i="1" dirty="0">
                <a:solidFill>
                  <a:srgbClr val="222222"/>
                </a:solidFill>
                <a:latin typeface="Verdana" panose="020B0604030504040204" pitchFamily="34" charset="0"/>
              </a:rPr>
              <a:t>світової </a:t>
            </a:r>
            <a:r>
              <a:rPr lang="uk-UA" altLang="uk-UA" i="1" dirty="0" smtClean="0">
                <a:solidFill>
                  <a:srgbClr val="222222"/>
                </a:solidFill>
                <a:latin typeface="Verdana" panose="020B0604030504040204" pitchFamily="34" charset="0"/>
              </a:rPr>
              <a:t>війни. </a:t>
            </a:r>
            <a:r>
              <a:rPr lang="uk-UA" altLang="uk-UA" i="1" dirty="0">
                <a:solidFill>
                  <a:srgbClr val="222222"/>
                </a:solidFill>
                <a:latin typeface="Verdana" panose="020B0604030504040204" pitchFamily="34" charset="0"/>
              </a:rPr>
              <a:t>Перемога в цій битві відкрила для радянській армії можливість широкомасштабного наступу на всьому </a:t>
            </a:r>
            <a:r>
              <a:rPr lang="uk-UA" altLang="uk-UA" b="1" i="1" dirty="0">
                <a:solidFill>
                  <a:srgbClr val="222222"/>
                </a:solidFill>
                <a:effectLst>
                  <a:outerShdw blurRad="38100" dist="38100" dir="2700000" algn="tl">
                    <a:srgbClr val="000000">
                      <a:alpha val="43137"/>
                    </a:srgbClr>
                  </a:outerShdw>
                </a:effectLst>
                <a:latin typeface="Verdana" panose="020B0604030504040204" pitchFamily="34" charset="0"/>
              </a:rPr>
              <a:t>південному напрямку </a:t>
            </a:r>
            <a:r>
              <a:rPr lang="uk-UA" altLang="uk-UA" i="1" dirty="0">
                <a:solidFill>
                  <a:srgbClr val="222222"/>
                </a:solidFill>
                <a:latin typeface="Verdana" panose="020B0604030504040204" pitchFamily="34" charset="0"/>
              </a:rPr>
              <a:t>радянсько-германського</a:t>
            </a:r>
            <a:r>
              <a:rPr lang="uk-UA" altLang="uk-UA" b="1" i="1" dirty="0">
                <a:solidFill>
                  <a:srgbClr val="222222"/>
                </a:solidFill>
                <a:effectLst>
                  <a:outerShdw blurRad="38100" dist="38100" dir="2700000" algn="tl">
                    <a:srgbClr val="000000">
                      <a:alpha val="43137"/>
                    </a:srgbClr>
                  </a:outerShdw>
                </a:effectLst>
                <a:latin typeface="Verdana" panose="020B0604030504040204" pitchFamily="34" charset="0"/>
              </a:rPr>
              <a:t> </a:t>
            </a:r>
            <a:r>
              <a:rPr lang="uk-UA" altLang="uk-UA" i="1" dirty="0">
                <a:solidFill>
                  <a:srgbClr val="222222"/>
                </a:solidFill>
                <a:latin typeface="Verdana" panose="020B0604030504040204" pitchFamily="34" charset="0"/>
              </a:rPr>
              <a:t>фронту. </a:t>
            </a:r>
            <a:endParaRPr lang="uk-UA" altLang="uk-UA" i="1" dirty="0">
              <a:latin typeface="Tahoma" panose="020B0604030504040204" pitchFamily="34" charset="0"/>
            </a:endParaRPr>
          </a:p>
        </p:txBody>
      </p:sp>
      <p:pic>
        <p:nvPicPr>
          <p:cNvPr id="8195" name="Рисунок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96057" y="0"/>
            <a:ext cx="509594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Прямоугольник 1"/>
          <p:cNvSpPr/>
          <p:nvPr/>
        </p:nvSpPr>
        <p:spPr>
          <a:xfrm>
            <a:off x="3185492" y="3816770"/>
            <a:ext cx="3624952" cy="2246769"/>
          </a:xfrm>
          <a:prstGeom prst="rect">
            <a:avLst/>
          </a:prstGeom>
        </p:spPr>
        <p:txBody>
          <a:bodyPr wrap="square">
            <a:spAutoFit/>
          </a:bodyPr>
          <a:lstStyle/>
          <a:p>
            <a:pPr algn="just"/>
            <a:r>
              <a:rPr lang="uk-UA" altLang="ru-RU" sz="2000" b="1" dirty="0"/>
              <a:t>спроба </a:t>
            </a:r>
            <a:r>
              <a:rPr lang="uk-UA" altLang="ru-RU" sz="2000" b="1" i="1" dirty="0"/>
              <a:t>літнього німецького наступу</a:t>
            </a:r>
            <a:r>
              <a:rPr lang="uk-UA" altLang="ru-RU" sz="2000" b="1" dirty="0"/>
              <a:t> на Курській </a:t>
            </a:r>
            <a:r>
              <a:rPr lang="uk-UA" altLang="ru-RU" sz="2000" b="1" dirty="0" err="1"/>
              <a:t>дузі</a:t>
            </a:r>
            <a:r>
              <a:rPr lang="uk-UA" altLang="ru-RU" sz="2000" b="1" dirty="0"/>
              <a:t>                  </a:t>
            </a:r>
            <a:r>
              <a:rPr lang="uk-UA" altLang="ru-RU" sz="2000" b="1" i="1" dirty="0"/>
              <a:t>(операція “Цитадель”);</a:t>
            </a:r>
          </a:p>
          <a:p>
            <a:pPr algn="just"/>
            <a:r>
              <a:rPr lang="uk-UA" altLang="ru-RU" sz="2000" b="1" dirty="0"/>
              <a:t>спроба реваншу за Сталінград;</a:t>
            </a:r>
          </a:p>
          <a:p>
            <a:pPr algn="just"/>
            <a:r>
              <a:rPr lang="uk-UA" altLang="ru-RU" sz="2000" b="1" i="1" dirty="0" err="1"/>
              <a:t>с.Прохоровка</a:t>
            </a:r>
            <a:r>
              <a:rPr lang="uk-UA" altLang="ru-RU" sz="2000" b="1" dirty="0"/>
              <a:t> – грандіозна танкова битва;</a:t>
            </a:r>
          </a:p>
          <a:p>
            <a:pPr algn="just"/>
            <a:r>
              <a:rPr lang="uk-UA" altLang="ru-RU" sz="2000" b="1" i="1" dirty="0"/>
              <a:t>поразка</a:t>
            </a:r>
            <a:r>
              <a:rPr lang="uk-UA" altLang="ru-RU" sz="2000" b="1" dirty="0"/>
              <a:t> німецького наступу.</a:t>
            </a:r>
            <a:endParaRPr lang="ru-RU" altLang="ru-RU" sz="2000" b="1" dirty="0"/>
          </a:p>
        </p:txBody>
      </p:sp>
      <p:pic>
        <p:nvPicPr>
          <p:cNvPr id="5" name="Picture 7" descr="http://upload.wikimedia.org/wikipedia/commons/thumb/c/c4/ProkhorovkaMonument.jpg/220px-ProkhorovkaMonumen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20273" y="3601179"/>
            <a:ext cx="1647242" cy="26364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8"/>
          <p:cNvSpPr txBox="1">
            <a:spLocks noChangeArrowheads="1"/>
          </p:cNvSpPr>
          <p:nvPr/>
        </p:nvSpPr>
        <p:spPr bwMode="auto">
          <a:xfrm>
            <a:off x="395288" y="6289675"/>
            <a:ext cx="3097212" cy="523875"/>
          </a:xfrm>
          <a:prstGeom prst="rect">
            <a:avLst/>
          </a:prstGeom>
          <a:noFill/>
          <a:ln w="9525">
            <a:solidFill>
              <a:srgbClr val="A50021"/>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1400" b="1"/>
              <a:t>Дзвіниця на честь загиблих на Прохоровому полі</a:t>
            </a:r>
            <a:endParaRPr lang="ru-RU" altLang="ru-RU" sz="1400" b="1"/>
          </a:p>
        </p:txBody>
      </p:sp>
    </p:spTree>
    <p:extLst>
      <p:ext uri="{BB962C8B-B14F-4D97-AF65-F5344CB8AC3E}">
        <p14:creationId xmlns:p14="http://schemas.microsoft.com/office/powerpoint/2010/main" xmlns="" val="410370283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xmlns="" val="1864385848"/>
              </p:ext>
            </p:extLst>
          </p:nvPr>
        </p:nvGraphicFramePr>
        <p:xfrm>
          <a:off x="5663407" y="1462158"/>
          <a:ext cx="5292725" cy="4032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35" name="Rectangle 5"/>
          <p:cNvSpPr>
            <a:spLocks noChangeArrowheads="1"/>
          </p:cNvSpPr>
          <p:nvPr/>
        </p:nvSpPr>
        <p:spPr bwMode="auto">
          <a:xfrm>
            <a:off x="5627688" y="125413"/>
            <a:ext cx="5148262"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4800" b="1">
                <a:solidFill>
                  <a:srgbClr val="A50021"/>
                </a:solidFill>
              </a:rPr>
              <a:t>Визволення Харкова</a:t>
            </a:r>
            <a:endParaRPr lang="ru-RU" altLang="ru-RU" sz="4800" b="1">
              <a:solidFill>
                <a:srgbClr val="A50021"/>
              </a:solidFill>
            </a:endParaRPr>
          </a:p>
        </p:txBody>
      </p:sp>
      <p:sp>
        <p:nvSpPr>
          <p:cNvPr id="1036" name="AutoShape 17"/>
          <p:cNvSpPr>
            <a:spLocks noChangeArrowheads="1"/>
          </p:cNvSpPr>
          <p:nvPr/>
        </p:nvSpPr>
        <p:spPr bwMode="auto">
          <a:xfrm>
            <a:off x="5809180" y="5491887"/>
            <a:ext cx="5292725" cy="936625"/>
          </a:xfrm>
          <a:prstGeom prst="upArrowCallout">
            <a:avLst>
              <a:gd name="adj1" fmla="val 141271"/>
              <a:gd name="adj2" fmla="val 141271"/>
              <a:gd name="adj3" fmla="val 16667"/>
              <a:gd name="adj4" fmla="val 66667"/>
            </a:avLst>
          </a:prstGeom>
          <a:solidFill>
            <a:srgbClr val="80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2800" b="1">
                <a:solidFill>
                  <a:schemeClr val="bg1"/>
                </a:solidFill>
              </a:rPr>
              <a:t>Завершення Курської битви</a:t>
            </a:r>
            <a:endParaRPr lang="ru-RU" altLang="ru-RU" sz="2800" b="1">
              <a:solidFill>
                <a:schemeClr val="bg1"/>
              </a:solidFill>
            </a:endParaRPr>
          </a:p>
        </p:txBody>
      </p:sp>
      <p:pic>
        <p:nvPicPr>
          <p:cNvPr id="1037" name="Picture 19" descr="http://img.istpravda.com.ua/images/doc/2/1/212eea2-charkov-1941-1943--------------0024.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173162" y="1858170"/>
            <a:ext cx="3851275" cy="4176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 name="AutoShape 4"/>
          <p:cNvSpPr>
            <a:spLocks noChangeArrowheads="1"/>
          </p:cNvSpPr>
          <p:nvPr/>
        </p:nvSpPr>
        <p:spPr bwMode="auto">
          <a:xfrm>
            <a:off x="1173162" y="384314"/>
            <a:ext cx="4319588" cy="2232025"/>
          </a:xfrm>
          <a:prstGeom prst="irregularSeal2">
            <a:avLst/>
          </a:prstGeom>
          <a:noFill/>
          <a:ln w="9525">
            <a:solidFill>
              <a:srgbClr val="00008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2800" b="1">
                <a:solidFill>
                  <a:schemeClr val="tx2"/>
                </a:solidFill>
              </a:rPr>
              <a:t>23 серпня </a:t>
            </a:r>
          </a:p>
          <a:p>
            <a:pPr algn="ctr" eaLnBrk="1" hangingPunct="1"/>
            <a:r>
              <a:rPr lang="uk-UA" altLang="ru-RU" sz="2800" b="1">
                <a:solidFill>
                  <a:schemeClr val="tx2"/>
                </a:solidFill>
              </a:rPr>
              <a:t>1943 р.</a:t>
            </a:r>
            <a:endParaRPr lang="ru-RU" altLang="ru-RU" sz="2800" b="1">
              <a:solidFill>
                <a:schemeClr val="tx2"/>
              </a:solidFill>
            </a:endParaRPr>
          </a:p>
        </p:txBody>
      </p:sp>
      <p:sp>
        <p:nvSpPr>
          <p:cNvPr id="1038" name="TextBox 9"/>
          <p:cNvSpPr txBox="1">
            <a:spLocks noChangeArrowheads="1"/>
          </p:cNvSpPr>
          <p:nvPr/>
        </p:nvSpPr>
        <p:spPr bwMode="auto">
          <a:xfrm>
            <a:off x="1956560" y="6197531"/>
            <a:ext cx="2544762" cy="461962"/>
          </a:xfrm>
          <a:prstGeom prst="rect">
            <a:avLst/>
          </a:prstGeom>
          <a:noFill/>
          <a:ln>
            <a:noFill/>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2400" b="1"/>
              <a:t>Харків. 1943 рік</a:t>
            </a:r>
            <a:endParaRPr lang="ru-RU" altLang="ru-RU" sz="2400" b="1"/>
          </a:p>
        </p:txBody>
      </p:sp>
    </p:spTree>
    <p:extLst>
      <p:ext uri="{BB962C8B-B14F-4D97-AF65-F5344CB8AC3E}">
        <p14:creationId xmlns:p14="http://schemas.microsoft.com/office/powerpoint/2010/main" xmlns="" val="47222849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5"/>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57612"/>
          <a:stretch/>
        </p:blipFill>
        <p:spPr bwMode="auto">
          <a:xfrm>
            <a:off x="6452152" y="4187688"/>
            <a:ext cx="4191000" cy="2551666"/>
          </a:xfrm>
          <a:prstGeom prst="trapezoid">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269" name="Rectangle 6"/>
          <p:cNvSpPr>
            <a:spLocks noChangeArrowheads="1"/>
          </p:cNvSpPr>
          <p:nvPr/>
        </p:nvSpPr>
        <p:spPr bwMode="auto">
          <a:xfrm>
            <a:off x="7205870" y="296518"/>
            <a:ext cx="35814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eaLnBrk="1" hangingPunct="1">
              <a:lnSpc>
                <a:spcPct val="100000"/>
              </a:lnSpc>
              <a:spcBef>
                <a:spcPct val="0"/>
              </a:spcBef>
              <a:buSzTx/>
              <a:buFontTx/>
              <a:buNone/>
            </a:pPr>
            <a:r>
              <a:rPr lang="ru-RU" altLang="uk-UA" sz="1800" dirty="0">
                <a:solidFill>
                  <a:srgbClr val="122336"/>
                </a:solidFill>
                <a:latin typeface="Arial" panose="020B0604020202020204" pitchFamily="34" charset="0"/>
              </a:rPr>
              <a:t>У </a:t>
            </a:r>
            <a:r>
              <a:rPr lang="uk-UA" altLang="uk-UA" sz="1800" dirty="0" smtClean="0">
                <a:solidFill>
                  <a:srgbClr val="122336"/>
                </a:solidFill>
                <a:latin typeface="Arial" panose="020B0604020202020204" pitchFamily="34" charset="0"/>
              </a:rPr>
              <a:t>визволеному</a:t>
            </a:r>
            <a:r>
              <a:rPr lang="ru-RU" altLang="uk-UA" sz="1800" dirty="0" smtClean="0">
                <a:solidFill>
                  <a:srgbClr val="122336"/>
                </a:solidFill>
                <a:latin typeface="Arial" panose="020B0604020202020204" pitchFamily="34" charset="0"/>
              </a:rPr>
              <a:t> </a:t>
            </a:r>
            <a:r>
              <a:rPr lang="ru-RU" altLang="uk-UA" sz="1800" dirty="0">
                <a:solidFill>
                  <a:srgbClr val="122336"/>
                </a:solidFill>
                <a:latin typeface="Arial" panose="020B0604020202020204" pitchFamily="34" charset="0"/>
              </a:rPr>
              <a:t>Харкові.1943р.</a:t>
            </a:r>
          </a:p>
        </p:txBody>
      </p:sp>
      <p:pic>
        <p:nvPicPr>
          <p:cNvPr id="6" name="Picture 5"/>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ackgroundRemoval t="0" b="89163" l="20530" r="100000">
                        <a14:foregroundMark x1="58940" y1="5911" x2="54967" y2="26601"/>
                        <a14:foregroundMark x1="61589" y1="27094" x2="61589" y2="50739"/>
                        <a14:foregroundMark x1="48344" y1="29557" x2="47682" y2="33990"/>
                        <a14:backgroundMark x1="58940" y1="985" x2="96689" y2="46798"/>
                      </a14:backgroundRemoval>
                    </a14:imgEffect>
                  </a14:imgLayer>
                </a14:imgProps>
              </a:ext>
              <a:ext uri="{28A0092B-C50C-407E-A947-70E740481C1C}">
                <a14:useLocalDpi xmlns:a14="http://schemas.microsoft.com/office/drawing/2010/main" xmlns="" val="0"/>
              </a:ext>
            </a:extLst>
          </a:blip>
          <a:srcRect b="19868"/>
          <a:stretch/>
        </p:blipFill>
        <p:spPr bwMode="auto">
          <a:xfrm>
            <a:off x="6346135" y="826605"/>
            <a:ext cx="4191000" cy="48237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649357" y="1532061"/>
            <a:ext cx="6096000" cy="3539430"/>
          </a:xfrm>
          <a:prstGeom prst="rect">
            <a:avLst/>
          </a:prstGeom>
        </p:spPr>
        <p:txBody>
          <a:bodyPr>
            <a:spAutoFit/>
          </a:bodyPr>
          <a:lstStyle/>
          <a:p>
            <a:pPr algn="just">
              <a:spcBef>
                <a:spcPct val="0"/>
              </a:spcBef>
            </a:pPr>
            <a:r>
              <a:rPr lang="uk-UA" altLang="uk-UA" sz="2800" dirty="0" smtClean="0">
                <a:solidFill>
                  <a:srgbClr val="122336"/>
                </a:solidFill>
                <a:latin typeface="Arial" panose="020B0604020202020204" pitchFamily="34" charset="0"/>
              </a:rPr>
              <a:t>У результаті наступальної операції 29 січня – 18 лютого 1943 року війська Південно-західного фронту звільнили території північного Донбасу.</a:t>
            </a:r>
          </a:p>
          <a:p>
            <a:pPr algn="just">
              <a:spcBef>
                <a:spcPct val="0"/>
              </a:spcBef>
            </a:pPr>
            <a:endParaRPr lang="uk-UA" altLang="uk-UA" sz="2800" dirty="0" smtClean="0">
              <a:solidFill>
                <a:srgbClr val="122336"/>
              </a:solidFill>
              <a:latin typeface="Arial" panose="020B0604020202020204" pitchFamily="34" charset="0"/>
            </a:endParaRPr>
          </a:p>
          <a:p>
            <a:pPr algn="ctr">
              <a:spcBef>
                <a:spcPct val="0"/>
              </a:spcBef>
            </a:pPr>
            <a:r>
              <a:rPr lang="uk-UA" altLang="uk-UA" sz="2800" dirty="0" smtClean="0">
                <a:solidFill>
                  <a:srgbClr val="122336"/>
                </a:solidFill>
                <a:latin typeface="Arial" panose="020B0604020202020204" pitchFamily="34" charset="0"/>
              </a:rPr>
              <a:t>23 серпня 1943 р. було звільнено Харків</a:t>
            </a:r>
            <a:endParaRPr lang="uk-UA" altLang="uk-UA" sz="2800" dirty="0">
              <a:solidFill>
                <a:srgbClr val="122336"/>
              </a:solidFill>
              <a:latin typeface="Arial" panose="020B0604020202020204" pitchFamily="34" charset="0"/>
            </a:endParaRPr>
          </a:p>
        </p:txBody>
      </p:sp>
    </p:spTree>
    <p:extLst>
      <p:ext uri="{BB962C8B-B14F-4D97-AF65-F5344CB8AC3E}">
        <p14:creationId xmlns:p14="http://schemas.microsoft.com/office/powerpoint/2010/main" xmlns="" val="68797596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p:cNvSpPr>
          <p:nvPr/>
        </p:nvSpPr>
        <p:spPr bwMode="auto">
          <a:xfrm>
            <a:off x="1524000" y="-242888"/>
            <a:ext cx="91440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4400" b="1" dirty="0"/>
              <a:t>Масове визволення України</a:t>
            </a:r>
          </a:p>
        </p:txBody>
      </p:sp>
      <p:sp>
        <p:nvSpPr>
          <p:cNvPr id="11267" name="Текст 2"/>
          <p:cNvSpPr>
            <a:spLocks/>
          </p:cNvSpPr>
          <p:nvPr/>
        </p:nvSpPr>
        <p:spPr bwMode="auto">
          <a:xfrm>
            <a:off x="1524000" y="692151"/>
            <a:ext cx="4040188"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uk-UA" altLang="ru-RU" sz="3200" b="1">
                <a:solidFill>
                  <a:srgbClr val="A50021"/>
                </a:solidFill>
              </a:rPr>
              <a:t>Поштовх</a:t>
            </a:r>
          </a:p>
        </p:txBody>
      </p:sp>
      <p:sp>
        <p:nvSpPr>
          <p:cNvPr id="11268" name="Содержимое 3"/>
          <p:cNvSpPr>
            <a:spLocks/>
          </p:cNvSpPr>
          <p:nvPr/>
        </p:nvSpPr>
        <p:spPr bwMode="auto">
          <a:xfrm>
            <a:off x="1524000" y="1268414"/>
            <a:ext cx="4040188" cy="3951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uk-UA" altLang="ru-RU" sz="3200" b="1">
                <a:solidFill>
                  <a:srgbClr val="003366"/>
                </a:solidFill>
              </a:rPr>
              <a:t>Курська битва</a:t>
            </a:r>
          </a:p>
        </p:txBody>
      </p:sp>
      <p:sp>
        <p:nvSpPr>
          <p:cNvPr id="11269" name="Text Box 7"/>
          <p:cNvSpPr txBox="1">
            <a:spLocks noChangeArrowheads="1"/>
          </p:cNvSpPr>
          <p:nvPr/>
        </p:nvSpPr>
        <p:spPr bwMode="auto">
          <a:xfrm>
            <a:off x="851889" y="5497341"/>
            <a:ext cx="3419475" cy="132397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2000" b="1"/>
              <a:t>Орден Б.Хмельницького, заснований 10 жовтня 1943 р. з ініціативи М.Хрущова</a:t>
            </a:r>
            <a:endParaRPr lang="ru-RU" altLang="ru-RU" sz="2000" b="1"/>
          </a:p>
        </p:txBody>
      </p:sp>
      <p:sp>
        <p:nvSpPr>
          <p:cNvPr id="11270" name="Text Box 8"/>
          <p:cNvSpPr txBox="1">
            <a:spLocks noChangeArrowheads="1"/>
          </p:cNvSpPr>
          <p:nvPr/>
        </p:nvSpPr>
        <p:spPr bwMode="auto">
          <a:xfrm>
            <a:off x="4943476" y="836614"/>
            <a:ext cx="7076246" cy="1877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algn="just" eaLnBrk="1" hangingPunct="1">
              <a:buFont typeface="Wingdings" panose="05000000000000000000" pitchFamily="2" charset="2"/>
              <a:buChar char="Ø"/>
            </a:pPr>
            <a:r>
              <a:rPr lang="uk-UA" altLang="ru-RU" sz="3200" b="1" dirty="0"/>
              <a:t> </a:t>
            </a:r>
            <a:r>
              <a:rPr lang="uk-UA" altLang="ru-RU" sz="2800" b="1" dirty="0">
                <a:latin typeface="+mn-lt"/>
              </a:rPr>
              <a:t>перехід в наступ всіх радянських фронтів;</a:t>
            </a:r>
          </a:p>
          <a:p>
            <a:pPr marL="457200" indent="-457200" algn="just" eaLnBrk="1" hangingPunct="1">
              <a:buFont typeface="Wingdings" panose="05000000000000000000" pitchFamily="2" charset="2"/>
              <a:buChar char="Ø"/>
            </a:pPr>
            <a:r>
              <a:rPr lang="uk-UA" altLang="ru-RU" sz="2800" b="1" dirty="0">
                <a:latin typeface="+mn-lt"/>
              </a:rPr>
              <a:t> перехід </a:t>
            </a:r>
            <a:r>
              <a:rPr lang="uk-UA" altLang="ru-RU" sz="2800" b="1" i="1" dirty="0">
                <a:solidFill>
                  <a:srgbClr val="FF0000"/>
                </a:solidFill>
                <a:latin typeface="+mn-lt"/>
              </a:rPr>
              <a:t>стратегічної ініціативи</a:t>
            </a:r>
            <a:r>
              <a:rPr lang="uk-UA" altLang="ru-RU" sz="2800" b="1" dirty="0">
                <a:latin typeface="+mn-lt"/>
              </a:rPr>
              <a:t> до радянського командування.</a:t>
            </a:r>
            <a:endParaRPr lang="ru-RU" altLang="ru-RU" sz="2800" b="1" dirty="0">
              <a:latin typeface="+mn-lt"/>
            </a:endParaRPr>
          </a:p>
        </p:txBody>
      </p:sp>
      <p:pic>
        <p:nvPicPr>
          <p:cNvPr id="11271" name="Picture 10" descr="http://upload.wikimedia.org/wikipedia/commons/thumb/f/f9/Kursk_Soviet_machineguns.JPG/300px-Kursk_Soviet_machinegun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91568" y="2858514"/>
            <a:ext cx="5580062" cy="3573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4" name="Picture 12" descr="Файл:Order khmelnitsky1.jpg"/>
          <p:cNvPicPr>
            <a:picLocks noChangeAspect="1" noChangeArrowheads="1"/>
          </p:cNvPicPr>
          <p:nvPr/>
        </p:nvPicPr>
        <p:blipFill>
          <a:blip r:embed="rId3" cstate="print"/>
          <a:srcRect/>
          <a:stretch>
            <a:fillRect/>
          </a:stretch>
        </p:blipFill>
        <p:spPr bwMode="auto">
          <a:xfrm>
            <a:off x="934887" y="1839741"/>
            <a:ext cx="3253481" cy="3528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348535406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62707" y="0"/>
            <a:ext cx="9324561" cy="6978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5705387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Прямоугольник 1"/>
          <p:cNvSpPr>
            <a:spLocks noChangeArrowheads="1"/>
          </p:cNvSpPr>
          <p:nvPr/>
        </p:nvSpPr>
        <p:spPr bwMode="auto">
          <a:xfrm>
            <a:off x="1697935" y="1001"/>
            <a:ext cx="89535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r>
              <a:rPr lang="ru-RU" altLang="uk-UA" b="1">
                <a:solidFill>
                  <a:srgbClr val="222222"/>
                </a:solidFill>
                <a:latin typeface="Arial" panose="020B0604020202020204" pitchFamily="34" charset="0"/>
              </a:rPr>
              <a:t>Було прийнято рішення про утворення чотирьох Українських фронтів:</a:t>
            </a:r>
            <a:endParaRPr lang="uk-UA" altLang="uk-UA" b="1">
              <a:latin typeface="Arial" panose="020B0604020202020204" pitchFamily="34" charset="0"/>
            </a:endParaRPr>
          </a:p>
        </p:txBody>
      </p:sp>
      <p:sp>
        <p:nvSpPr>
          <p:cNvPr id="13315" name="Прямоугольник 2"/>
          <p:cNvSpPr>
            <a:spLocks noChangeArrowheads="1"/>
          </p:cNvSpPr>
          <p:nvPr/>
        </p:nvSpPr>
        <p:spPr bwMode="auto">
          <a:xfrm>
            <a:off x="2080763" y="855351"/>
            <a:ext cx="3922472"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uk-UA" altLang="uk-UA" sz="1800" b="1" dirty="0" smtClean="0">
                <a:solidFill>
                  <a:srgbClr val="222222"/>
                </a:solidFill>
                <a:latin typeface="+mn-lt"/>
              </a:rPr>
              <a:t>Перший Український фронт</a:t>
            </a:r>
            <a:r>
              <a:rPr lang="uk-UA" altLang="uk-UA" sz="1800" dirty="0" smtClean="0">
                <a:solidFill>
                  <a:srgbClr val="222222"/>
                </a:solidFill>
                <a:latin typeface="+mn-lt"/>
              </a:rPr>
              <a:t> під командуванням генерала</a:t>
            </a:r>
          </a:p>
          <a:p>
            <a:pPr algn="just" eaLnBrk="1" hangingPunct="1">
              <a:lnSpc>
                <a:spcPct val="100000"/>
              </a:lnSpc>
              <a:spcBef>
                <a:spcPct val="0"/>
              </a:spcBef>
              <a:buSzTx/>
              <a:buFontTx/>
              <a:buNone/>
            </a:pPr>
            <a:r>
              <a:rPr lang="uk-UA" altLang="uk-UA" sz="1800" b="1" dirty="0" smtClean="0">
                <a:solidFill>
                  <a:srgbClr val="222222"/>
                </a:solidFill>
                <a:latin typeface="+mn-lt"/>
              </a:rPr>
              <a:t>М. Ватутіна</a:t>
            </a:r>
            <a:r>
              <a:rPr lang="uk-UA" altLang="uk-UA" sz="1800" dirty="0" smtClean="0">
                <a:solidFill>
                  <a:srgbClr val="222222"/>
                </a:solidFill>
                <a:latin typeface="+mn-lt"/>
              </a:rPr>
              <a:t> спрямував свої удари проти ворога в районі Києва</a:t>
            </a:r>
            <a:endParaRPr lang="uk-UA" altLang="uk-UA" sz="1800" dirty="0">
              <a:solidFill>
                <a:srgbClr val="222222"/>
              </a:solidFill>
              <a:latin typeface="+mn-lt"/>
            </a:endParaRPr>
          </a:p>
        </p:txBody>
      </p:sp>
      <p:pic>
        <p:nvPicPr>
          <p:cNvPr id="13316" name="Рисунок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3123" y="861390"/>
            <a:ext cx="1657640" cy="2440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7" name="Прямоугольник 4"/>
          <p:cNvSpPr>
            <a:spLocks noChangeArrowheads="1"/>
          </p:cNvSpPr>
          <p:nvPr/>
        </p:nvSpPr>
        <p:spPr bwMode="auto">
          <a:xfrm>
            <a:off x="7953906" y="825638"/>
            <a:ext cx="3827276"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uk-UA" altLang="uk-UA" sz="1800" b="1" dirty="0" smtClean="0">
                <a:solidFill>
                  <a:srgbClr val="222222"/>
                </a:solidFill>
                <a:latin typeface="+mn-lt"/>
              </a:rPr>
              <a:t>Другий Український фронт</a:t>
            </a:r>
            <a:r>
              <a:rPr lang="uk-UA" altLang="uk-UA" sz="1800" dirty="0" smtClean="0">
                <a:solidFill>
                  <a:srgbClr val="222222"/>
                </a:solidFill>
                <a:latin typeface="+mn-lt"/>
              </a:rPr>
              <a:t> під командуванням генерала </a:t>
            </a:r>
          </a:p>
          <a:p>
            <a:pPr algn="just" eaLnBrk="1" hangingPunct="1">
              <a:lnSpc>
                <a:spcPct val="100000"/>
              </a:lnSpc>
              <a:spcBef>
                <a:spcPct val="0"/>
              </a:spcBef>
              <a:buSzTx/>
              <a:buFontTx/>
              <a:buNone/>
            </a:pPr>
            <a:r>
              <a:rPr lang="uk-UA" altLang="uk-UA" sz="1800" b="1" dirty="0" smtClean="0">
                <a:solidFill>
                  <a:srgbClr val="222222"/>
                </a:solidFill>
                <a:latin typeface="+mn-lt"/>
              </a:rPr>
              <a:t>І. Конєва</a:t>
            </a:r>
            <a:r>
              <a:rPr lang="uk-UA" altLang="uk-UA" sz="1800" dirty="0" smtClean="0">
                <a:solidFill>
                  <a:srgbClr val="222222"/>
                </a:solidFill>
                <a:latin typeface="+mn-lt"/>
              </a:rPr>
              <a:t> сконцентрував свої сили нижче по Дніпру біля Черкас.</a:t>
            </a:r>
            <a:endParaRPr lang="uk-UA" altLang="uk-UA" sz="1800" dirty="0">
              <a:solidFill>
                <a:srgbClr val="222222"/>
              </a:solidFill>
              <a:latin typeface="+mn-lt"/>
            </a:endParaRPr>
          </a:p>
        </p:txBody>
      </p:sp>
      <p:pic>
        <p:nvPicPr>
          <p:cNvPr id="13318" name="Рисунок 5"/>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44179" y="922026"/>
            <a:ext cx="1709727" cy="2319511"/>
          </a:xfrm>
          <a:prstGeom prst="rect">
            <a:avLst/>
          </a:prstGeom>
          <a:solidFill>
            <a:srgbClr val="FFFFFF">
              <a:shade val="85000"/>
            </a:srgbClr>
          </a:solidFill>
          <a:ln w="952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Рисунок 2"/>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3123" y="3695700"/>
            <a:ext cx="1657640" cy="2319130"/>
          </a:xfrm>
          <a:prstGeom prst="rect">
            <a:avLst/>
          </a:prstGeom>
          <a:solidFill>
            <a:srgbClr val="FFFFFF">
              <a:shade val="85000"/>
            </a:srgbClr>
          </a:solidFill>
          <a:ln w="952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Прямоугольник 1"/>
          <p:cNvSpPr>
            <a:spLocks noChangeArrowheads="1"/>
          </p:cNvSpPr>
          <p:nvPr/>
        </p:nvSpPr>
        <p:spPr bwMode="auto">
          <a:xfrm>
            <a:off x="2179982" y="3655115"/>
            <a:ext cx="391601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uk-UA" altLang="uk-UA" sz="1800" b="1" dirty="0" smtClean="0">
                <a:solidFill>
                  <a:srgbClr val="222222"/>
                </a:solidFill>
                <a:latin typeface="+mn-lt"/>
              </a:rPr>
              <a:t>Третій Український фронт</a:t>
            </a:r>
            <a:r>
              <a:rPr lang="uk-UA" altLang="uk-UA" sz="1800" dirty="0" smtClean="0">
                <a:solidFill>
                  <a:srgbClr val="222222"/>
                </a:solidFill>
                <a:latin typeface="+mn-lt"/>
              </a:rPr>
              <a:t> під командуванням </a:t>
            </a:r>
          </a:p>
          <a:p>
            <a:pPr algn="just" eaLnBrk="1" hangingPunct="1">
              <a:lnSpc>
                <a:spcPct val="100000"/>
              </a:lnSpc>
              <a:spcBef>
                <a:spcPct val="0"/>
              </a:spcBef>
              <a:buSzTx/>
              <a:buFontTx/>
              <a:buNone/>
            </a:pPr>
            <a:r>
              <a:rPr lang="uk-UA" altLang="uk-UA" sz="1800" b="1" dirty="0" smtClean="0">
                <a:solidFill>
                  <a:srgbClr val="222222"/>
                </a:solidFill>
                <a:latin typeface="+mn-lt"/>
              </a:rPr>
              <a:t>Р. Малиновського </a:t>
            </a:r>
            <a:r>
              <a:rPr lang="uk-UA" altLang="uk-UA" sz="1800" dirty="0" smtClean="0">
                <a:solidFill>
                  <a:srgbClr val="222222"/>
                </a:solidFill>
                <a:latin typeface="+mn-lt"/>
              </a:rPr>
              <a:t>зосереджував свої удари в районі м. Дніпра </a:t>
            </a:r>
            <a:endParaRPr lang="uk-UA" altLang="uk-UA" sz="1800" dirty="0">
              <a:solidFill>
                <a:srgbClr val="222222"/>
              </a:solidFill>
              <a:latin typeface="+mn-lt"/>
            </a:endParaRPr>
          </a:p>
        </p:txBody>
      </p:sp>
      <p:pic>
        <p:nvPicPr>
          <p:cNvPr id="9" name="Рисунок 5"/>
          <p:cNvPicPr>
            <a:picLocks noChangeAspect="1"/>
          </p:cNvPicPr>
          <p:nvPr/>
        </p:nvPicPr>
        <p:blipFill rotWithShape="1">
          <a:blip r:embed="rId5" cstate="print">
            <a:extLst>
              <a:ext uri="{28A0092B-C50C-407E-A947-70E740481C1C}">
                <a14:useLocalDpi xmlns:a14="http://schemas.microsoft.com/office/drawing/2010/main" xmlns="" val="0"/>
              </a:ext>
            </a:extLst>
          </a:blip>
          <a:srcRect l="27131" t="1763" r="26323" b="12633"/>
          <a:stretch/>
        </p:blipFill>
        <p:spPr bwMode="auto">
          <a:xfrm>
            <a:off x="6244179" y="3695701"/>
            <a:ext cx="1773386" cy="2413552"/>
          </a:xfrm>
          <a:prstGeom prst="rect">
            <a:avLst/>
          </a:prstGeom>
          <a:solidFill>
            <a:srgbClr val="FFFFFF">
              <a:shade val="85000"/>
            </a:srgbClr>
          </a:solidFill>
          <a:ln w="952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Прямоугольник 4"/>
          <p:cNvSpPr>
            <a:spLocks noChangeArrowheads="1"/>
          </p:cNvSpPr>
          <p:nvPr/>
        </p:nvSpPr>
        <p:spPr bwMode="auto">
          <a:xfrm>
            <a:off x="8017565" y="3702148"/>
            <a:ext cx="401523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uk-UA" altLang="uk-UA" sz="1800" b="1" dirty="0" smtClean="0">
                <a:solidFill>
                  <a:srgbClr val="222222"/>
                </a:solidFill>
                <a:latin typeface="+mn-lt"/>
              </a:rPr>
              <a:t>Четвертий Український фронт</a:t>
            </a:r>
            <a:r>
              <a:rPr lang="uk-UA" altLang="uk-UA" sz="1800" dirty="0" smtClean="0">
                <a:solidFill>
                  <a:srgbClr val="222222"/>
                </a:solidFill>
                <a:latin typeface="+mn-lt"/>
              </a:rPr>
              <a:t> під командуванням генерала </a:t>
            </a:r>
            <a:r>
              <a:rPr lang="uk-UA" altLang="uk-UA" sz="1800" b="1" dirty="0" smtClean="0">
                <a:solidFill>
                  <a:srgbClr val="222222"/>
                </a:solidFill>
                <a:latin typeface="+mn-lt"/>
              </a:rPr>
              <a:t>Ф. Толбухіна</a:t>
            </a:r>
            <a:r>
              <a:rPr lang="uk-UA" altLang="uk-UA" sz="1800" dirty="0" smtClean="0">
                <a:solidFill>
                  <a:srgbClr val="222222"/>
                </a:solidFill>
                <a:latin typeface="+mn-lt"/>
              </a:rPr>
              <a:t> наступав у напрямку Кримського півострова.</a:t>
            </a:r>
            <a:endParaRPr lang="uk-UA" altLang="uk-UA" sz="1800" dirty="0">
              <a:latin typeface="+mn-lt"/>
            </a:endParaRPr>
          </a:p>
        </p:txBody>
      </p:sp>
    </p:spTree>
    <p:extLst>
      <p:ext uri="{BB962C8B-B14F-4D97-AF65-F5344CB8AC3E}">
        <p14:creationId xmlns:p14="http://schemas.microsoft.com/office/powerpoint/2010/main" xmlns="" val="258361710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4294967295"/>
          </p:nvPr>
        </p:nvSpPr>
        <p:spPr>
          <a:xfrm>
            <a:off x="5699919" y="1979613"/>
            <a:ext cx="4787900" cy="5329238"/>
          </a:xfrm>
        </p:spPr>
        <p:txBody>
          <a:bodyPr/>
          <a:lstStyle/>
          <a:p>
            <a:pPr algn="ctr" eaLnBrk="1" hangingPunct="1">
              <a:buFontTx/>
              <a:buNone/>
            </a:pPr>
            <a:r>
              <a:rPr lang="uk-UA" altLang="ru-RU" b="1" dirty="0" smtClean="0"/>
              <a:t>поспіхом мобілізовані і непідготовлені радянські новобранці</a:t>
            </a:r>
            <a:endParaRPr lang="ru-RU" altLang="ru-RU" b="1" dirty="0" smtClean="0"/>
          </a:p>
        </p:txBody>
      </p:sp>
      <p:sp>
        <p:nvSpPr>
          <p:cNvPr id="14340" name="Rectangle 4"/>
          <p:cNvSpPr>
            <a:spLocks noChangeArrowheads="1"/>
          </p:cNvSpPr>
          <p:nvPr/>
        </p:nvSpPr>
        <p:spPr bwMode="auto">
          <a:xfrm>
            <a:off x="1524000" y="-315913"/>
            <a:ext cx="91440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3700" b="1" dirty="0"/>
              <a:t>Визволення Лівобережної України</a:t>
            </a:r>
            <a:endParaRPr lang="ru-RU" altLang="ru-RU" sz="3700" b="1" dirty="0"/>
          </a:p>
        </p:txBody>
      </p:sp>
      <p:sp>
        <p:nvSpPr>
          <p:cNvPr id="14341" name="Rectangle 5"/>
          <p:cNvSpPr>
            <a:spLocks noChangeArrowheads="1"/>
          </p:cNvSpPr>
          <p:nvPr/>
        </p:nvSpPr>
        <p:spPr bwMode="auto">
          <a:xfrm>
            <a:off x="5519738" y="767284"/>
            <a:ext cx="5148262"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4800" b="1" dirty="0">
                <a:solidFill>
                  <a:srgbClr val="A50021"/>
                </a:solidFill>
              </a:rPr>
              <a:t>“Сірі піджаки”</a:t>
            </a:r>
            <a:endParaRPr lang="ru-RU" altLang="ru-RU" sz="4800" b="1" dirty="0">
              <a:solidFill>
                <a:srgbClr val="A50021"/>
              </a:solidFill>
            </a:endParaRPr>
          </a:p>
        </p:txBody>
      </p:sp>
      <p:sp>
        <p:nvSpPr>
          <p:cNvPr id="14342" name="Text Box 6"/>
          <p:cNvSpPr txBox="1">
            <a:spLocks noChangeArrowheads="1"/>
          </p:cNvSpPr>
          <p:nvPr/>
        </p:nvSpPr>
        <p:spPr bwMode="auto">
          <a:xfrm>
            <a:off x="1160050" y="3853069"/>
            <a:ext cx="10077794" cy="2492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uk-UA" altLang="ru-RU" sz="2000" b="1" i="1" dirty="0"/>
              <a:t>“ Не забуду, поки й житиму, одну атаку взимку сорок третього… Німці засіли за цегляними мурами одного металургійного комбінату, понад водосховищем, і полковник та його комісар не придумали нічого кращого, як кинути в атаку кількасот новобранців, яких не встигли ще й обмундирувати та озброїти. Вони висипали на лід водосховища величезним натовпом, і ворог, підпустивши їх майже впритул, викосив до ноги. Уся крига стала </a:t>
            </a:r>
            <a:r>
              <a:rPr lang="uk-UA" altLang="ru-RU" sz="2000" b="1" i="1" dirty="0" err="1"/>
              <a:t>криваво</a:t>
            </a:r>
            <a:r>
              <a:rPr lang="uk-UA" altLang="ru-RU" sz="2000" b="1" i="1" dirty="0"/>
              <a:t>-чорною від трупів ”.</a:t>
            </a:r>
          </a:p>
          <a:p>
            <a:pPr algn="r" eaLnBrk="1" hangingPunct="1"/>
            <a:r>
              <a:rPr lang="uk-UA" altLang="ru-RU" sz="1600" b="1" dirty="0"/>
              <a:t>Письменник </a:t>
            </a:r>
            <a:r>
              <a:rPr lang="uk-UA" altLang="ru-RU" sz="1600" b="1" dirty="0" err="1"/>
              <a:t>А.Дімаров</a:t>
            </a:r>
            <a:endParaRPr lang="ru-RU" altLang="ru-RU" sz="1600" b="1" dirty="0"/>
          </a:p>
        </p:txBody>
      </p:sp>
      <p:pic>
        <p:nvPicPr>
          <p:cNvPr id="14343" name="Picture 8" descr="http://image.zn.ua/media/images/614xX/Jun2011/3451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5759" y="729284"/>
            <a:ext cx="4356100" cy="2879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483180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1992313" y="1844676"/>
            <a:ext cx="8229600" cy="4525963"/>
          </a:xfrm>
        </p:spPr>
        <p:txBody>
          <a:bodyPr/>
          <a:lstStyle/>
          <a:p>
            <a:pPr eaLnBrk="1" hangingPunct="1"/>
            <a:endParaRPr lang="uk-UA" altLang="ru-RU" dirty="0" smtClean="0"/>
          </a:p>
        </p:txBody>
      </p:sp>
      <p:sp>
        <p:nvSpPr>
          <p:cNvPr id="15363" name="Rectangle 4"/>
          <p:cNvSpPr>
            <a:spLocks noChangeArrowheads="1"/>
          </p:cNvSpPr>
          <p:nvPr/>
        </p:nvSpPr>
        <p:spPr bwMode="auto">
          <a:xfrm>
            <a:off x="1524000" y="-315913"/>
            <a:ext cx="91440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3700" b="1" dirty="0"/>
              <a:t>Визволення Лівобережної України</a:t>
            </a:r>
            <a:endParaRPr lang="ru-RU" altLang="ru-RU" sz="3700" b="1" dirty="0"/>
          </a:p>
        </p:txBody>
      </p:sp>
      <p:sp>
        <p:nvSpPr>
          <p:cNvPr id="15364" name="AutoShape 5"/>
          <p:cNvSpPr>
            <a:spLocks noChangeArrowheads="1"/>
          </p:cNvSpPr>
          <p:nvPr/>
        </p:nvSpPr>
        <p:spPr bwMode="auto">
          <a:xfrm>
            <a:off x="695325" y="620714"/>
            <a:ext cx="5905500" cy="6237287"/>
          </a:xfrm>
          <a:prstGeom prst="verticalScroll">
            <a:avLst>
              <a:gd name="adj" fmla="val 12500"/>
            </a:avLst>
          </a:prstGeom>
          <a:solidFill>
            <a:srgbClr val="DEDEDE"/>
          </a:solidFill>
          <a:ln w="9525">
            <a:solidFill>
              <a:schemeClr val="tx1"/>
            </a:solidFill>
            <a:round/>
            <a:headEnd/>
            <a:tailEnd/>
          </a:ln>
        </p:spPr>
        <p:txBody>
          <a:bodyPr wrap="none" anchor="ctr"/>
          <a:lstStyle>
            <a:lvl1pPr defTabSz="730250" eaLnBrk="0" hangingPunct="0">
              <a:defRPr>
                <a:solidFill>
                  <a:schemeClr val="tx1"/>
                </a:solidFill>
                <a:latin typeface="Arial" panose="020B0604020202020204" pitchFamily="34" charset="0"/>
              </a:defRPr>
            </a:lvl1pPr>
            <a:lvl2pPr marL="742950" indent="-285750" defTabSz="730250" eaLnBrk="0" hangingPunct="0">
              <a:defRPr>
                <a:solidFill>
                  <a:schemeClr val="tx1"/>
                </a:solidFill>
                <a:latin typeface="Arial" panose="020B0604020202020204" pitchFamily="34" charset="0"/>
              </a:defRPr>
            </a:lvl2pPr>
            <a:lvl3pPr marL="1143000" indent="-228600" defTabSz="730250" eaLnBrk="0" hangingPunct="0">
              <a:defRPr>
                <a:solidFill>
                  <a:schemeClr val="tx1"/>
                </a:solidFill>
                <a:latin typeface="Arial" panose="020B0604020202020204" pitchFamily="34" charset="0"/>
              </a:defRPr>
            </a:lvl3pPr>
            <a:lvl4pPr marL="1600200" indent="-228600" defTabSz="730250" eaLnBrk="0" hangingPunct="0">
              <a:defRPr>
                <a:solidFill>
                  <a:schemeClr val="tx1"/>
                </a:solidFill>
                <a:latin typeface="Arial" panose="020B0604020202020204" pitchFamily="34" charset="0"/>
              </a:defRPr>
            </a:lvl4pPr>
            <a:lvl5pPr marL="2057400" indent="-228600" defTabSz="730250" eaLnBrk="0" hangingPunct="0">
              <a:defRPr>
                <a:solidFill>
                  <a:schemeClr val="tx1"/>
                </a:solidFill>
                <a:latin typeface="Arial" panose="020B0604020202020204" pitchFamily="34" charset="0"/>
              </a:defRPr>
            </a:lvl5pPr>
            <a:lvl6pPr marL="2514600" indent="-228600" defTabSz="730250" eaLnBrk="0" fontAlgn="base" hangingPunct="0">
              <a:spcBef>
                <a:spcPct val="0"/>
              </a:spcBef>
              <a:spcAft>
                <a:spcPct val="0"/>
              </a:spcAft>
              <a:defRPr>
                <a:solidFill>
                  <a:schemeClr val="tx1"/>
                </a:solidFill>
                <a:latin typeface="Arial" panose="020B0604020202020204" pitchFamily="34" charset="0"/>
              </a:defRPr>
            </a:lvl6pPr>
            <a:lvl7pPr marL="2971800" indent="-228600" defTabSz="730250" eaLnBrk="0" fontAlgn="base" hangingPunct="0">
              <a:spcBef>
                <a:spcPct val="0"/>
              </a:spcBef>
              <a:spcAft>
                <a:spcPct val="0"/>
              </a:spcAft>
              <a:defRPr>
                <a:solidFill>
                  <a:schemeClr val="tx1"/>
                </a:solidFill>
                <a:latin typeface="Arial" panose="020B0604020202020204" pitchFamily="34" charset="0"/>
              </a:defRPr>
            </a:lvl7pPr>
            <a:lvl8pPr marL="3429000" indent="-228600" defTabSz="730250" eaLnBrk="0" fontAlgn="base" hangingPunct="0">
              <a:spcBef>
                <a:spcPct val="0"/>
              </a:spcBef>
              <a:spcAft>
                <a:spcPct val="0"/>
              </a:spcAft>
              <a:defRPr>
                <a:solidFill>
                  <a:schemeClr val="tx1"/>
                </a:solidFill>
                <a:latin typeface="Arial" panose="020B0604020202020204" pitchFamily="34" charset="0"/>
              </a:defRPr>
            </a:lvl8pPr>
            <a:lvl9pPr marL="3886200" indent="-228600" defTabSz="73025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uk-UA" altLang="ru-RU" sz="2400" dirty="0"/>
              <a:t>    </a:t>
            </a:r>
            <a:r>
              <a:rPr lang="en-US" altLang="ru-RU" b="1" dirty="0">
                <a:latin typeface="+mn-lt"/>
              </a:rPr>
              <a:t>”</a:t>
            </a:r>
            <a:r>
              <a:rPr lang="uk-UA" altLang="ru-RU" b="1" dirty="0">
                <a:latin typeface="+mn-lt"/>
              </a:rPr>
              <a:t>…Необхідно добитися того, </a:t>
            </a:r>
          </a:p>
          <a:p>
            <a:pPr algn="just" eaLnBrk="1" hangingPunct="1"/>
            <a:r>
              <a:rPr lang="uk-UA" altLang="ru-RU" b="1" dirty="0">
                <a:latin typeface="+mn-lt"/>
              </a:rPr>
              <a:t>щоб при відході  з районів </a:t>
            </a:r>
            <a:r>
              <a:rPr lang="uk-UA" altLang="ru-RU" b="1" dirty="0" smtClean="0">
                <a:latin typeface="+mn-lt"/>
              </a:rPr>
              <a:t>України </a:t>
            </a:r>
            <a:r>
              <a:rPr lang="uk-UA" altLang="ru-RU" b="1" dirty="0">
                <a:latin typeface="+mn-lt"/>
              </a:rPr>
              <a:t>не  </a:t>
            </a:r>
            <a:endParaRPr lang="uk-UA" altLang="ru-RU" b="1" dirty="0" smtClean="0">
              <a:latin typeface="+mn-lt"/>
            </a:endParaRPr>
          </a:p>
          <a:p>
            <a:pPr algn="just" eaLnBrk="1" hangingPunct="1"/>
            <a:r>
              <a:rPr lang="uk-UA" altLang="ru-RU" b="1" dirty="0" smtClean="0">
                <a:latin typeface="+mn-lt"/>
              </a:rPr>
              <a:t>залишилося  жодної </a:t>
            </a:r>
            <a:r>
              <a:rPr lang="uk-UA" altLang="ru-RU" b="1" dirty="0">
                <a:latin typeface="+mn-lt"/>
              </a:rPr>
              <a:t>людини, жодної </a:t>
            </a:r>
          </a:p>
          <a:p>
            <a:pPr algn="just" eaLnBrk="1" hangingPunct="1"/>
            <a:r>
              <a:rPr lang="uk-UA" altLang="ru-RU" b="1" dirty="0">
                <a:latin typeface="+mn-lt"/>
              </a:rPr>
              <a:t>голови худоби, жодного </a:t>
            </a:r>
            <a:r>
              <a:rPr lang="uk-UA" altLang="ru-RU" b="1" dirty="0" smtClean="0">
                <a:latin typeface="+mn-lt"/>
              </a:rPr>
              <a:t> центнеру зерна,</a:t>
            </a:r>
          </a:p>
          <a:p>
            <a:pPr algn="just" eaLnBrk="1" hangingPunct="1"/>
            <a:r>
              <a:rPr lang="uk-UA" altLang="ru-RU" b="1" dirty="0" smtClean="0">
                <a:latin typeface="+mn-lt"/>
              </a:rPr>
              <a:t>жодної </a:t>
            </a:r>
            <a:r>
              <a:rPr lang="uk-UA" altLang="ru-RU" b="1" dirty="0">
                <a:latin typeface="+mn-lt"/>
              </a:rPr>
              <a:t>рейки</a:t>
            </a:r>
            <a:r>
              <a:rPr lang="uk-UA" altLang="ru-RU" b="1" dirty="0" smtClean="0">
                <a:latin typeface="+mn-lt"/>
              </a:rPr>
              <a:t>; </a:t>
            </a:r>
            <a:r>
              <a:rPr lang="uk-UA" altLang="ru-RU" b="1" dirty="0">
                <a:latin typeface="+mn-lt"/>
              </a:rPr>
              <a:t>щоб не зберігся жоден дім, </a:t>
            </a:r>
          </a:p>
          <a:p>
            <a:pPr algn="just" eaLnBrk="1" hangingPunct="1"/>
            <a:r>
              <a:rPr lang="uk-UA" altLang="ru-RU" b="1" dirty="0">
                <a:latin typeface="+mn-lt"/>
              </a:rPr>
              <a:t>жодна шахта, яка б не була </a:t>
            </a:r>
            <a:r>
              <a:rPr lang="uk-UA" altLang="ru-RU" b="1" dirty="0" smtClean="0">
                <a:latin typeface="+mn-lt"/>
              </a:rPr>
              <a:t>виведена </a:t>
            </a:r>
            <a:r>
              <a:rPr lang="uk-UA" altLang="ru-RU" b="1" dirty="0">
                <a:latin typeface="+mn-lt"/>
              </a:rPr>
              <a:t>з </a:t>
            </a:r>
            <a:endParaRPr lang="uk-UA" altLang="ru-RU" b="1" dirty="0" smtClean="0">
              <a:latin typeface="+mn-lt"/>
            </a:endParaRPr>
          </a:p>
          <a:p>
            <a:pPr algn="just" eaLnBrk="1" hangingPunct="1"/>
            <a:r>
              <a:rPr lang="uk-UA" altLang="ru-RU" b="1" dirty="0" smtClean="0">
                <a:latin typeface="+mn-lt"/>
              </a:rPr>
              <a:t>ладу </a:t>
            </a:r>
            <a:r>
              <a:rPr lang="uk-UA" altLang="ru-RU" b="1" dirty="0">
                <a:latin typeface="+mn-lt"/>
              </a:rPr>
              <a:t>на довгі </a:t>
            </a:r>
            <a:r>
              <a:rPr lang="uk-UA" altLang="ru-RU" b="1" dirty="0" smtClean="0">
                <a:latin typeface="+mn-lt"/>
              </a:rPr>
              <a:t>роки</a:t>
            </a:r>
            <a:r>
              <a:rPr lang="uk-UA" altLang="ru-RU" b="1" dirty="0">
                <a:latin typeface="+mn-lt"/>
              </a:rPr>
              <a:t>; щоб не лишилося </a:t>
            </a:r>
          </a:p>
          <a:p>
            <a:pPr algn="just" eaLnBrk="1" hangingPunct="1"/>
            <a:r>
              <a:rPr lang="uk-UA" altLang="ru-RU" b="1" dirty="0">
                <a:latin typeface="+mn-lt"/>
              </a:rPr>
              <a:t>жодного </a:t>
            </a:r>
            <a:r>
              <a:rPr lang="uk-UA" altLang="ru-RU" b="1" dirty="0" smtClean="0">
                <a:latin typeface="+mn-lt"/>
              </a:rPr>
              <a:t>колодязя, який </a:t>
            </a:r>
            <a:r>
              <a:rPr lang="uk-UA" altLang="ru-RU" b="1" dirty="0">
                <a:latin typeface="+mn-lt"/>
              </a:rPr>
              <a:t>би не був </a:t>
            </a:r>
            <a:endParaRPr lang="uk-UA" altLang="ru-RU" b="1" dirty="0" smtClean="0">
              <a:latin typeface="+mn-lt"/>
            </a:endParaRPr>
          </a:p>
          <a:p>
            <a:pPr algn="just" eaLnBrk="1" hangingPunct="1"/>
            <a:r>
              <a:rPr lang="uk-UA" altLang="ru-RU" b="1" dirty="0" smtClean="0">
                <a:latin typeface="+mn-lt"/>
              </a:rPr>
              <a:t>отруєний</a:t>
            </a:r>
            <a:r>
              <a:rPr lang="uk-UA" altLang="ru-RU" b="1" dirty="0">
                <a:latin typeface="+mn-lt"/>
              </a:rPr>
              <a:t>. </a:t>
            </a:r>
            <a:r>
              <a:rPr lang="uk-UA" altLang="ru-RU" b="1" dirty="0" smtClean="0">
                <a:latin typeface="+mn-lt"/>
              </a:rPr>
              <a:t>Противник </a:t>
            </a:r>
            <a:r>
              <a:rPr lang="uk-UA" altLang="ru-RU" b="1" dirty="0">
                <a:latin typeface="+mn-lt"/>
              </a:rPr>
              <a:t>повинен знайти </a:t>
            </a:r>
            <a:endParaRPr lang="uk-UA" altLang="ru-RU" b="1" dirty="0" smtClean="0">
              <a:latin typeface="+mn-lt"/>
            </a:endParaRPr>
          </a:p>
          <a:p>
            <a:pPr algn="just" eaLnBrk="1" hangingPunct="1"/>
            <a:r>
              <a:rPr lang="uk-UA" altLang="ru-RU" b="1" dirty="0" smtClean="0">
                <a:latin typeface="+mn-lt"/>
              </a:rPr>
              <a:t>дійсно </a:t>
            </a:r>
            <a:r>
              <a:rPr lang="uk-UA" altLang="ru-RU" b="1" dirty="0">
                <a:latin typeface="+mn-lt"/>
              </a:rPr>
              <a:t>повністю </a:t>
            </a:r>
            <a:r>
              <a:rPr lang="uk-UA" altLang="ru-RU" b="1" dirty="0" smtClean="0">
                <a:latin typeface="+mn-lt"/>
              </a:rPr>
              <a:t>спалену і </a:t>
            </a:r>
          </a:p>
          <a:p>
            <a:pPr algn="just" eaLnBrk="1" hangingPunct="1"/>
            <a:r>
              <a:rPr lang="uk-UA" altLang="ru-RU" b="1" dirty="0" smtClean="0">
                <a:latin typeface="+mn-lt"/>
              </a:rPr>
              <a:t>зруйновану </a:t>
            </a:r>
            <a:r>
              <a:rPr lang="uk-UA" altLang="ru-RU" b="1" dirty="0">
                <a:latin typeface="+mn-lt"/>
              </a:rPr>
              <a:t>країну… </a:t>
            </a:r>
            <a:r>
              <a:rPr lang="en-US" altLang="ru-RU" b="1" dirty="0">
                <a:latin typeface="+mn-lt"/>
              </a:rPr>
              <a:t>”</a:t>
            </a:r>
            <a:endParaRPr lang="uk-UA" altLang="ru-RU" b="1" dirty="0">
              <a:latin typeface="+mn-lt"/>
            </a:endParaRPr>
          </a:p>
          <a:p>
            <a:pPr algn="just" eaLnBrk="1" hangingPunct="1"/>
            <a:endParaRPr lang="uk-UA" altLang="ru-RU" sz="1400" b="1" dirty="0"/>
          </a:p>
          <a:p>
            <a:pPr algn="just" eaLnBrk="1" hangingPunct="1"/>
            <a:r>
              <a:rPr lang="uk-UA" altLang="ru-RU" sz="1400" b="1" dirty="0"/>
              <a:t>                       </a:t>
            </a:r>
            <a:r>
              <a:rPr lang="uk-UA" altLang="ru-RU" sz="1400" b="1" i="1" dirty="0"/>
              <a:t>З розпорядження </a:t>
            </a:r>
          </a:p>
          <a:p>
            <a:pPr algn="r" eaLnBrk="1" hangingPunct="1"/>
            <a:r>
              <a:rPr lang="uk-UA" altLang="ru-RU" sz="1200" b="1" i="1" dirty="0" err="1"/>
              <a:t>рейхскомісара</a:t>
            </a:r>
            <a:r>
              <a:rPr lang="uk-UA" altLang="ru-RU" sz="1200" b="1" i="1" dirty="0"/>
              <a:t> України</a:t>
            </a:r>
          </a:p>
          <a:p>
            <a:pPr algn="r" eaLnBrk="1" hangingPunct="1"/>
            <a:r>
              <a:rPr lang="uk-UA" altLang="ru-RU" sz="1200" b="1" i="1" dirty="0"/>
              <a:t>            </a:t>
            </a:r>
            <a:r>
              <a:rPr lang="uk-UA" altLang="ru-RU" sz="1200" b="1" i="1" dirty="0" err="1"/>
              <a:t>Е.Коха</a:t>
            </a:r>
            <a:r>
              <a:rPr lang="uk-UA" altLang="ru-RU" sz="1200" b="1" i="1" dirty="0"/>
              <a:t> представникам </a:t>
            </a:r>
          </a:p>
          <a:p>
            <a:pPr algn="r" eaLnBrk="1" hangingPunct="1"/>
            <a:r>
              <a:rPr lang="uk-UA" altLang="ru-RU" sz="1200" b="1" i="1" dirty="0"/>
              <a:t>німецької адміністрації </a:t>
            </a:r>
          </a:p>
          <a:p>
            <a:pPr algn="r" eaLnBrk="1" hangingPunct="1"/>
            <a:r>
              <a:rPr lang="uk-UA" altLang="ru-RU" sz="1200" b="1" i="1" dirty="0"/>
              <a:t>    від 6 вересня 1943 р.</a:t>
            </a:r>
            <a:endParaRPr lang="ru-RU" altLang="ru-RU" sz="1200" b="1" i="1" dirty="0"/>
          </a:p>
        </p:txBody>
      </p:sp>
      <p:sp>
        <p:nvSpPr>
          <p:cNvPr id="15365" name="Rectangle 6"/>
          <p:cNvSpPr>
            <a:spLocks noChangeArrowheads="1"/>
          </p:cNvSpPr>
          <p:nvPr/>
        </p:nvSpPr>
        <p:spPr bwMode="auto">
          <a:xfrm>
            <a:off x="5735639" y="566672"/>
            <a:ext cx="62277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3600" b="1" dirty="0"/>
              <a:t>Політика </a:t>
            </a:r>
            <a:br>
              <a:rPr lang="uk-UA" altLang="ru-RU" sz="3600" b="1" dirty="0"/>
            </a:br>
            <a:r>
              <a:rPr lang="uk-UA" altLang="ru-RU" sz="3600" b="1" dirty="0"/>
              <a:t>“спаленої землі”</a:t>
            </a:r>
            <a:endParaRPr lang="ru-RU" altLang="ru-RU" sz="3600" b="1" dirty="0"/>
          </a:p>
        </p:txBody>
      </p:sp>
      <p:pic>
        <p:nvPicPr>
          <p:cNvPr id="15366" name="Picture 8" descr="http://img.istpravda.com.ua/images/doc/0/c/0ceac46-0-r.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26677" y="1709672"/>
            <a:ext cx="4202112" cy="4319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7" name="TextBox 8"/>
          <p:cNvSpPr txBox="1">
            <a:spLocks noChangeArrowheads="1"/>
          </p:cNvSpPr>
          <p:nvPr/>
        </p:nvSpPr>
        <p:spPr bwMode="auto">
          <a:xfrm>
            <a:off x="6686964" y="6146525"/>
            <a:ext cx="4681537" cy="646112"/>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b="1"/>
              <a:t>Село Корюківка на Чернігівщині після каральної операції нацистів</a:t>
            </a:r>
            <a:endParaRPr lang="ru-RU" altLang="ru-RU" b="1"/>
          </a:p>
        </p:txBody>
      </p:sp>
    </p:spTree>
    <p:extLst>
      <p:ext uri="{BB962C8B-B14F-4D97-AF65-F5344CB8AC3E}">
        <p14:creationId xmlns:p14="http://schemas.microsoft.com/office/powerpoint/2010/main" xmlns="" val="76643789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3737736" y="404642"/>
            <a:ext cx="8229600" cy="1143001"/>
          </a:xfrm>
        </p:spPr>
        <p:txBody>
          <a:bodyPr>
            <a:normAutofit/>
          </a:bodyPr>
          <a:lstStyle/>
          <a:p>
            <a:pPr algn="ctr" eaLnBrk="1" hangingPunct="1">
              <a:defRPr/>
            </a:pPr>
            <a:r>
              <a:rPr lang="uk-UA" sz="4000" b="1" dirty="0"/>
              <a:t>Битва за Дніпро ( осінь 1943 року)</a:t>
            </a:r>
          </a:p>
        </p:txBody>
      </p:sp>
      <p:sp>
        <p:nvSpPr>
          <p:cNvPr id="16387" name="Текст 2"/>
          <p:cNvSpPr>
            <a:spLocks noGrp="1"/>
          </p:cNvSpPr>
          <p:nvPr>
            <p:ph type="body" idx="4294967295"/>
          </p:nvPr>
        </p:nvSpPr>
        <p:spPr>
          <a:xfrm>
            <a:off x="471488" y="724694"/>
            <a:ext cx="4040188" cy="639763"/>
          </a:xfrm>
        </p:spPr>
        <p:txBody>
          <a:bodyPr anchor="b"/>
          <a:lstStyle/>
          <a:p>
            <a:pPr marL="0" indent="0">
              <a:buNone/>
            </a:pPr>
            <a:r>
              <a:rPr lang="uk-UA" altLang="ru-RU" b="1" dirty="0" smtClean="0">
                <a:solidFill>
                  <a:srgbClr val="A50021"/>
                </a:solidFill>
              </a:rPr>
              <a:t>Суть:</a:t>
            </a:r>
          </a:p>
        </p:txBody>
      </p:sp>
      <p:sp>
        <p:nvSpPr>
          <p:cNvPr id="16388" name="Содержимое 3"/>
          <p:cNvSpPr>
            <a:spLocks noGrp="1"/>
          </p:cNvSpPr>
          <p:nvPr>
            <p:ph sz="half" idx="4294967295"/>
          </p:nvPr>
        </p:nvSpPr>
        <p:spPr>
          <a:xfrm>
            <a:off x="437323" y="1404939"/>
            <a:ext cx="2828925" cy="3951287"/>
          </a:xfrm>
        </p:spPr>
        <p:txBody>
          <a:bodyPr/>
          <a:lstStyle/>
          <a:p>
            <a:pPr eaLnBrk="1" hangingPunct="1">
              <a:buFontTx/>
              <a:buChar char="-"/>
            </a:pPr>
            <a:r>
              <a:rPr lang="uk-UA" altLang="ru-RU" sz="2400" b="1" dirty="0">
                <a:solidFill>
                  <a:srgbClr val="003366"/>
                </a:solidFill>
              </a:rPr>
              <a:t>подолання радянськими військами “ Східного валу”.</a:t>
            </a:r>
          </a:p>
          <a:p>
            <a:pPr eaLnBrk="1" hangingPunct="1">
              <a:buFontTx/>
              <a:buChar char="-"/>
            </a:pPr>
            <a:endParaRPr lang="uk-UA" altLang="ru-RU" sz="2400" b="1" dirty="0">
              <a:solidFill>
                <a:srgbClr val="003366"/>
              </a:solidFill>
            </a:endParaRPr>
          </a:p>
          <a:p>
            <a:pPr eaLnBrk="1" hangingPunct="1">
              <a:buFontTx/>
              <a:buNone/>
            </a:pPr>
            <a:r>
              <a:rPr lang="uk-UA" altLang="ru-RU" b="1" dirty="0" smtClean="0">
                <a:solidFill>
                  <a:srgbClr val="A50021"/>
                </a:solidFill>
              </a:rPr>
              <a:t>“ Східний вал” –</a:t>
            </a:r>
            <a:r>
              <a:rPr lang="uk-UA" altLang="ru-RU" sz="2400" dirty="0"/>
              <a:t> </a:t>
            </a:r>
            <a:r>
              <a:rPr lang="uk-UA" altLang="ru-RU" sz="2400" b="1" dirty="0">
                <a:solidFill>
                  <a:srgbClr val="003366"/>
                </a:solidFill>
              </a:rPr>
              <a:t>система німецьких укріплень по Дніпру</a:t>
            </a:r>
          </a:p>
        </p:txBody>
      </p:sp>
      <p:sp>
        <p:nvSpPr>
          <p:cNvPr id="16389" name="Текст 4"/>
          <p:cNvSpPr>
            <a:spLocks noGrp="1"/>
          </p:cNvSpPr>
          <p:nvPr>
            <p:ph type="body" sz="quarter" idx="4294967295"/>
          </p:nvPr>
        </p:nvSpPr>
        <p:spPr>
          <a:xfrm>
            <a:off x="1" y="5396708"/>
            <a:ext cx="12192000" cy="1484312"/>
          </a:xfrm>
        </p:spPr>
        <p:txBody>
          <a:bodyPr anchor="b"/>
          <a:lstStyle/>
          <a:p>
            <a:pPr marL="0" indent="0">
              <a:lnSpc>
                <a:spcPct val="80000"/>
              </a:lnSpc>
              <a:buNone/>
            </a:pPr>
            <a:r>
              <a:rPr lang="uk-UA" altLang="ru-RU" sz="1600" b="1" i="1" dirty="0"/>
              <a:t>”Швидше Дніпро потече назад, ніж росіяни зможуть його взяти ”.        </a:t>
            </a:r>
            <a:r>
              <a:rPr lang="uk-UA" altLang="ru-RU" sz="1600" b="1" dirty="0"/>
              <a:t> </a:t>
            </a:r>
            <a:r>
              <a:rPr lang="uk-UA" altLang="ru-RU" sz="1600" b="1" dirty="0" err="1"/>
              <a:t>А.Гітлер</a:t>
            </a:r>
            <a:r>
              <a:rPr lang="uk-UA" altLang="ru-RU" sz="1600" b="1" dirty="0"/>
              <a:t>:</a:t>
            </a:r>
          </a:p>
          <a:p>
            <a:pPr marL="0" indent="0">
              <a:lnSpc>
                <a:spcPct val="80000"/>
              </a:lnSpc>
              <a:buNone/>
            </a:pPr>
            <a:endParaRPr lang="uk-UA" altLang="ru-RU" sz="2900" b="1" i="1" dirty="0"/>
          </a:p>
        </p:txBody>
      </p:sp>
      <p:pic>
        <p:nvPicPr>
          <p:cNvPr id="16390" name="Picture 2" descr="C:\Documents and Settings\Admin\Рабочий стол\Найновіші документи2\Україна в роки Другої світової війни\Східний вал - чевроним зигзагом.jpg"/>
          <p:cNvPicPr>
            <a:picLocks noGrp="1" noChangeAspect="1" noChangeArrowheads="1"/>
          </p:cNvPicPr>
          <p:nvPr>
            <p:ph sz="quarter" idx="4294967295"/>
          </p:nvPr>
        </p:nvPicPr>
        <p:blipFill>
          <a:blip r:embed="rId2" cstate="print">
            <a:extLst>
              <a:ext uri="{28A0092B-C50C-407E-A947-70E740481C1C}">
                <a14:useLocalDpi xmlns:a14="http://schemas.microsoft.com/office/drawing/2010/main" xmlns="" val="0"/>
              </a:ext>
            </a:extLst>
          </a:blip>
          <a:srcRect/>
          <a:stretch>
            <a:fillRect/>
          </a:stretch>
        </p:blipFill>
        <p:spPr>
          <a:xfrm>
            <a:off x="3514243" y="1192352"/>
            <a:ext cx="8080574" cy="4946512"/>
          </a:xfrm>
        </p:spPr>
      </p:pic>
      <p:sp>
        <p:nvSpPr>
          <p:cNvPr id="7" name="Rectangle 2"/>
          <p:cNvSpPr txBox="1">
            <a:spLocks noChangeArrowheads="1"/>
          </p:cNvSpPr>
          <p:nvPr/>
        </p:nvSpPr>
        <p:spPr>
          <a:xfrm>
            <a:off x="238539" y="8869"/>
            <a:ext cx="9144000" cy="11430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altLang="ru-RU" sz="2000" b="1" dirty="0" smtClean="0"/>
              <a:t>Визволення Лівобережної України</a:t>
            </a:r>
            <a:endParaRPr lang="ru-RU" altLang="ru-RU" sz="2000" b="1" dirty="0" smtClean="0"/>
          </a:p>
        </p:txBody>
      </p:sp>
    </p:spTree>
    <p:extLst>
      <p:ext uri="{BB962C8B-B14F-4D97-AF65-F5344CB8AC3E}">
        <p14:creationId xmlns:p14="http://schemas.microsoft.com/office/powerpoint/2010/main" xmlns="" val="697108546"/>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333500" y="76200"/>
            <a:ext cx="8229600" cy="511175"/>
          </a:xfrm>
        </p:spPr>
        <p:txBody>
          <a:bodyPr>
            <a:normAutofit fontScale="90000"/>
          </a:bodyPr>
          <a:lstStyle/>
          <a:p>
            <a:pPr algn="ctr" eaLnBrk="1" hangingPunct="1">
              <a:defRPr/>
            </a:pPr>
            <a:r>
              <a:rPr lang="uk-UA" sz="4000" b="1" dirty="0"/>
              <a:t>Форсування Дніпра</a:t>
            </a:r>
            <a:endParaRPr lang="ru-RU" sz="4000" b="1" dirty="0"/>
          </a:p>
        </p:txBody>
      </p:sp>
      <p:sp>
        <p:nvSpPr>
          <p:cNvPr id="3" name="Текст 2"/>
          <p:cNvSpPr>
            <a:spLocks noGrp="1"/>
          </p:cNvSpPr>
          <p:nvPr>
            <p:ph type="body" idx="4294967295"/>
          </p:nvPr>
        </p:nvSpPr>
        <p:spPr>
          <a:xfrm>
            <a:off x="1524001" y="844551"/>
            <a:ext cx="4291013" cy="639763"/>
          </a:xfrm>
        </p:spPr>
        <p:txBody>
          <a:bodyPr anchor="b">
            <a:normAutofit fontScale="55000" lnSpcReduction="20000"/>
          </a:bodyPr>
          <a:lstStyle/>
          <a:p>
            <a:pPr marL="0" indent="0">
              <a:buNone/>
              <a:defRPr/>
            </a:pPr>
            <a:r>
              <a:rPr lang="uk-UA" sz="2600" b="1" dirty="0">
                <a:solidFill>
                  <a:srgbClr val="A50021"/>
                </a:solidFill>
              </a:rPr>
              <a:t>Початок – </a:t>
            </a:r>
          </a:p>
          <a:p>
            <a:pPr marL="0" indent="0">
              <a:buNone/>
              <a:defRPr/>
            </a:pPr>
            <a:r>
              <a:rPr lang="uk-UA" sz="4400" b="1" i="1" dirty="0"/>
              <a:t>21 вересня 1943 року</a:t>
            </a:r>
            <a:endParaRPr lang="ru-RU" sz="4400" b="1" i="1" dirty="0"/>
          </a:p>
        </p:txBody>
      </p:sp>
      <p:sp>
        <p:nvSpPr>
          <p:cNvPr id="5" name="Текст 4"/>
          <p:cNvSpPr>
            <a:spLocks noGrp="1"/>
          </p:cNvSpPr>
          <p:nvPr>
            <p:ph type="body" sz="quarter" idx="4294967295"/>
          </p:nvPr>
        </p:nvSpPr>
        <p:spPr>
          <a:xfrm>
            <a:off x="6587986" y="595384"/>
            <a:ext cx="5219700" cy="1174750"/>
          </a:xfrm>
        </p:spPr>
        <p:txBody>
          <a:bodyPr anchor="b">
            <a:normAutofit fontScale="92500" lnSpcReduction="10000"/>
          </a:bodyPr>
          <a:lstStyle/>
          <a:p>
            <a:pPr marL="0" indent="0">
              <a:buNone/>
              <a:defRPr/>
            </a:pPr>
            <a:r>
              <a:rPr lang="uk-UA" sz="2600" b="1" dirty="0">
                <a:solidFill>
                  <a:srgbClr val="A50021"/>
                </a:solidFill>
              </a:rPr>
              <a:t>Наслідок</a:t>
            </a:r>
            <a:r>
              <a:rPr lang="uk-UA" sz="2200" b="1" dirty="0"/>
              <a:t> </a:t>
            </a:r>
            <a:r>
              <a:rPr lang="uk-UA" sz="2600" b="1" i="1" dirty="0"/>
              <a:t>– створення протягом вересня </a:t>
            </a:r>
            <a:r>
              <a:rPr lang="uk-UA" sz="4300" b="1" i="1" dirty="0">
                <a:solidFill>
                  <a:srgbClr val="C00000"/>
                </a:solidFill>
              </a:rPr>
              <a:t>21 </a:t>
            </a:r>
            <a:r>
              <a:rPr lang="uk-UA" sz="2600" b="1" i="1" dirty="0"/>
              <a:t>плацдарму на правому березі</a:t>
            </a:r>
            <a:endParaRPr lang="ru-RU" sz="2600" b="1" i="1" dirty="0"/>
          </a:p>
        </p:txBody>
      </p:sp>
      <p:pic>
        <p:nvPicPr>
          <p:cNvPr id="18437" name="Picture 2" descr="C:\Documents and Settings\Admin\Рабочий стол\Найновіші документи2\Україна в роки Другої світової війни\При форсування Дніпра.jpg"/>
          <p:cNvPicPr>
            <a:picLocks noGrp="1" noChangeAspect="1" noChangeArrowheads="1"/>
          </p:cNvPicPr>
          <p:nvPr>
            <p:ph sz="half" idx="4294967295"/>
          </p:nvPr>
        </p:nvPicPr>
        <p:blipFill>
          <a:blip r:embed="rId2" cstate="print">
            <a:extLst>
              <a:ext uri="{28A0092B-C50C-407E-A947-70E740481C1C}">
                <a14:useLocalDpi xmlns:a14="http://schemas.microsoft.com/office/drawing/2010/main" xmlns="" val="0"/>
              </a:ext>
            </a:extLst>
          </a:blip>
          <a:srcRect/>
          <a:stretch>
            <a:fillRect/>
          </a:stretch>
        </p:blipFill>
        <p:spPr>
          <a:xfrm>
            <a:off x="1057275" y="1647032"/>
            <a:ext cx="4391025" cy="3419475"/>
          </a:xfrm>
        </p:spPr>
      </p:pic>
      <p:pic>
        <p:nvPicPr>
          <p:cNvPr id="18438" name="Picture 3" descr="C:\Documents and Settings\Admin\Рабочий стол\Найновіші документи2\Україна в роки Другої світової війни\Переправа через Дніпро.jpg"/>
          <p:cNvPicPr>
            <a:picLocks noGrp="1" noChangeAspect="1" noChangeArrowheads="1"/>
          </p:cNvPicPr>
          <p:nvPr>
            <p:ph sz="quarter" idx="4294967295"/>
          </p:nvPr>
        </p:nvPicPr>
        <p:blipFill>
          <a:blip r:embed="rId3" cstate="print">
            <a:extLst>
              <a:ext uri="{28A0092B-C50C-407E-A947-70E740481C1C}">
                <a14:useLocalDpi xmlns:a14="http://schemas.microsoft.com/office/drawing/2010/main" xmlns="" val="0"/>
              </a:ext>
            </a:extLst>
          </a:blip>
          <a:srcRect/>
          <a:stretch>
            <a:fillRect/>
          </a:stretch>
        </p:blipFill>
        <p:spPr>
          <a:xfrm>
            <a:off x="6819695" y="1752602"/>
            <a:ext cx="4429125" cy="3432175"/>
          </a:xfrm>
        </p:spPr>
      </p:pic>
      <p:sp>
        <p:nvSpPr>
          <p:cNvPr id="18439" name="Rectangle 8"/>
          <p:cNvSpPr>
            <a:spLocks noChangeArrowheads="1"/>
          </p:cNvSpPr>
          <p:nvPr/>
        </p:nvSpPr>
        <p:spPr bwMode="auto">
          <a:xfrm>
            <a:off x="278296" y="5735638"/>
            <a:ext cx="1191370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uk-UA" altLang="ru-RU" sz="2400" b="1" i="1" dirty="0"/>
              <a:t>Таку потужну водну перешкоду передові частини радянських військ форсували з ходу, на підручних засобах</a:t>
            </a:r>
            <a:endParaRPr lang="ru-RU" altLang="ru-RU" sz="2400" b="1" i="1" dirty="0"/>
          </a:p>
        </p:txBody>
      </p:sp>
      <p:sp>
        <p:nvSpPr>
          <p:cNvPr id="18440" name="Прямоугольник 9"/>
          <p:cNvSpPr>
            <a:spLocks noChangeArrowheads="1"/>
          </p:cNvSpPr>
          <p:nvPr/>
        </p:nvSpPr>
        <p:spPr bwMode="auto">
          <a:xfrm>
            <a:off x="1524000" y="5229226"/>
            <a:ext cx="9144000" cy="461963"/>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400" b="1"/>
              <a:t>Радянські солдати готують плоти для форсування Дніпра </a:t>
            </a:r>
            <a:endParaRPr lang="ru-RU" altLang="ru-RU" b="1"/>
          </a:p>
        </p:txBody>
      </p:sp>
    </p:spTree>
    <p:extLst>
      <p:ext uri="{BB962C8B-B14F-4D97-AF65-F5344CB8AC3E}">
        <p14:creationId xmlns:p14="http://schemas.microsoft.com/office/powerpoint/2010/main" xmlns="" val="146917511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0573" y="860239"/>
            <a:ext cx="11211339" cy="5262979"/>
          </a:xfrm>
          <a:prstGeom prst="rect">
            <a:avLst/>
          </a:prstGeom>
        </p:spPr>
        <p:txBody>
          <a:bodyPr wrap="square">
            <a:spAutoFit/>
          </a:bodyPr>
          <a:lstStyle/>
          <a:p>
            <a:pPr algn="just"/>
            <a:r>
              <a:rPr lang="uk-UA" sz="28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СРСР</a:t>
            </a:r>
            <a:r>
              <a:rPr lang="uk-UA" sz="2800" dirty="0" smtClean="0">
                <a:latin typeface="Arial" panose="020B0604020202020204" pitchFamily="34" charset="0"/>
                <a:cs typeface="Arial" panose="020B0604020202020204" pitchFamily="34" charset="0"/>
              </a:rPr>
              <a:t> - повернути і возз’єднати з УРСР ті українські землі, які відійшли на початку 20-х років під владу інших держав.</a:t>
            </a:r>
          </a:p>
          <a:p>
            <a:pPr algn="just"/>
            <a:endParaRPr lang="uk-UA" sz="2800" dirty="0">
              <a:latin typeface="Arial" panose="020B0604020202020204" pitchFamily="34" charset="0"/>
              <a:cs typeface="Arial" panose="020B0604020202020204" pitchFamily="34" charset="0"/>
            </a:endParaRPr>
          </a:p>
          <a:p>
            <a:pPr algn="just"/>
            <a:r>
              <a:rPr lang="uk-UA" sz="28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УГОРЩИНА</a:t>
            </a:r>
            <a:r>
              <a:rPr lang="uk-UA" sz="2800" dirty="0" smtClean="0">
                <a:latin typeface="Arial" panose="020B0604020202020204" pitchFamily="34" charset="0"/>
                <a:cs typeface="Arial" panose="020B0604020202020204" pitchFamily="34" charset="0"/>
              </a:rPr>
              <a:t> - прагнула повернути під свою владу Закарпатську Україну.</a:t>
            </a:r>
          </a:p>
          <a:p>
            <a:pPr algn="just"/>
            <a:endParaRPr lang="uk-UA" sz="2800" dirty="0" smtClean="0">
              <a:latin typeface="Arial" panose="020B0604020202020204" pitchFamily="34" charset="0"/>
              <a:cs typeface="Arial" panose="020B0604020202020204" pitchFamily="34" charset="0"/>
            </a:endParaRPr>
          </a:p>
          <a:p>
            <a:pPr algn="just"/>
            <a:r>
              <a:rPr lang="uk-UA" sz="28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РУМУНІЯ</a:t>
            </a:r>
            <a:r>
              <a:rPr lang="uk-UA" sz="2800" dirty="0" smtClean="0">
                <a:latin typeface="Arial" panose="020B0604020202020204" pitchFamily="34" charset="0"/>
                <a:cs typeface="Arial" panose="020B0604020202020204" pitchFamily="34" charset="0"/>
              </a:rPr>
              <a:t> - робила заяви про “історичне право Румунії посідати Південь України від Буковини до Одеси” і просила Гітлера, щоб майбутня Українська держава (після війни) не була надто великою, інакше вона “чинитиме тиск на Румунію та інші Європейські країни”. </a:t>
            </a:r>
          </a:p>
          <a:p>
            <a:pPr algn="just"/>
            <a:endParaRPr lang="uk-UA"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49389512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ko.cominformua.com/media/k2/items/cache/f0ba2bfd8f936a77d3b146acfe9443c7_XL.jpg"/>
          <p:cNvPicPr>
            <a:picLocks noChangeAspect="1" noChangeArrowheads="1"/>
          </p:cNvPicPr>
          <p:nvPr/>
        </p:nvPicPr>
        <p:blipFill>
          <a:blip r:embed="rId2" cstate="print"/>
          <a:srcRect/>
          <a:stretch>
            <a:fillRect/>
          </a:stretch>
        </p:blipFill>
        <p:spPr bwMode="auto">
          <a:xfrm>
            <a:off x="1590262"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166048921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upload.wikimedia.org/wikipedia/commons/f/f4/Legie_-_slavnostn%C3%AD_n%C3%A1stup.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4888" y="1454943"/>
            <a:ext cx="4932363"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Прямоугольник 1"/>
          <p:cNvSpPr/>
          <p:nvPr/>
        </p:nvSpPr>
        <p:spPr>
          <a:xfrm>
            <a:off x="4648476" y="25798"/>
            <a:ext cx="7092950" cy="769938"/>
          </a:xfrm>
          <a:prstGeom prst="rect">
            <a:avLst/>
          </a:prstGeom>
        </p:spPr>
        <p:txBody>
          <a:bodyPr>
            <a:spAutoFit/>
          </a:bodyPr>
          <a:lstStyle/>
          <a:p>
            <a:pPr algn="ctr">
              <a:defRPr/>
            </a:pPr>
            <a:r>
              <a:rPr lang="uk-UA" sz="4400" b="1" kern="0" dirty="0">
                <a:solidFill>
                  <a:srgbClr val="006600"/>
                </a:solidFill>
                <a:latin typeface="Arial"/>
                <a:ea typeface="+mj-ea"/>
                <a:cs typeface="+mj-cs"/>
              </a:rPr>
              <a:t>        Битва за Київ</a:t>
            </a:r>
            <a:endParaRPr lang="ru-RU" b="1" dirty="0">
              <a:solidFill>
                <a:srgbClr val="006600"/>
              </a:solidFill>
              <a:latin typeface="Arial" charset="0"/>
            </a:endParaRPr>
          </a:p>
        </p:txBody>
      </p:sp>
      <p:sp>
        <p:nvSpPr>
          <p:cNvPr id="3" name="Табличка 2"/>
          <p:cNvSpPr/>
          <p:nvPr/>
        </p:nvSpPr>
        <p:spPr>
          <a:xfrm>
            <a:off x="6600826" y="765176"/>
            <a:ext cx="3743325" cy="576263"/>
          </a:xfrm>
          <a:prstGeom prst="plaqu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000" dirty="0">
                <a:solidFill>
                  <a:schemeClr val="tx1"/>
                </a:solidFill>
              </a:rPr>
              <a:t>Взяття Києва</a:t>
            </a:r>
            <a:endParaRPr lang="ru-RU" sz="2000" dirty="0">
              <a:solidFill>
                <a:schemeClr val="tx1"/>
              </a:solidFill>
            </a:endParaRPr>
          </a:p>
        </p:txBody>
      </p:sp>
      <p:sp>
        <p:nvSpPr>
          <p:cNvPr id="4" name="Пятно 2 3"/>
          <p:cNvSpPr/>
          <p:nvPr/>
        </p:nvSpPr>
        <p:spPr>
          <a:xfrm>
            <a:off x="1910382" y="-5048"/>
            <a:ext cx="3633375" cy="2075259"/>
          </a:xfrm>
          <a:prstGeom prst="irregularSeal2">
            <a:avLst/>
          </a:prstGeom>
          <a:noFill/>
          <a:ln>
            <a:solidFill>
              <a:schemeClr val="accent4">
                <a:lumMod val="95000"/>
                <a:lumOff val="5000"/>
              </a:schemeClr>
            </a:solidFill>
          </a:ln>
        </p:spPr>
        <p:txBody>
          <a:bodyPr wrap="square">
            <a:spAutoFit/>
          </a:bodyPr>
          <a:lstStyle/>
          <a:p>
            <a:pPr algn="ctr">
              <a:defRPr/>
            </a:pPr>
            <a:r>
              <a:rPr lang="uk-UA" b="1" dirty="0">
                <a:solidFill>
                  <a:srgbClr val="333333"/>
                </a:solidFill>
                <a:latin typeface="Arial" charset="0"/>
              </a:rPr>
              <a:t>6 листопада 1943 р.</a:t>
            </a:r>
            <a:endParaRPr lang="ru-RU" dirty="0">
              <a:latin typeface="Arial" charset="0"/>
            </a:endParaRPr>
          </a:p>
        </p:txBody>
      </p:sp>
      <p:sp>
        <p:nvSpPr>
          <p:cNvPr id="30726" name="TextBox 4"/>
          <p:cNvSpPr txBox="1">
            <a:spLocks noChangeArrowheads="1"/>
          </p:cNvSpPr>
          <p:nvPr/>
        </p:nvSpPr>
        <p:spPr bwMode="auto">
          <a:xfrm>
            <a:off x="982663" y="4603130"/>
            <a:ext cx="106680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lgn="just" eaLnBrk="1" hangingPunct="1">
              <a:buFont typeface="Wingdings" panose="05000000000000000000" pitchFamily="2" charset="2"/>
              <a:buChar char="Ø"/>
            </a:pPr>
            <a:r>
              <a:rPr lang="uk-UA" altLang="ru-RU" sz="2400" b="1" dirty="0">
                <a:solidFill>
                  <a:srgbClr val="002060"/>
                </a:solidFill>
              </a:rPr>
              <a:t> Визволення частинами  Українського фронту;</a:t>
            </a:r>
          </a:p>
          <a:p>
            <a:pPr marL="342900" indent="-342900" algn="just" eaLnBrk="1" hangingPunct="1">
              <a:buFont typeface="Wingdings" panose="05000000000000000000" pitchFamily="2" charset="2"/>
              <a:buChar char="Ø"/>
            </a:pPr>
            <a:r>
              <a:rPr lang="uk-UA" altLang="ru-RU" sz="2400" b="1" dirty="0">
                <a:solidFill>
                  <a:srgbClr val="002060"/>
                </a:solidFill>
              </a:rPr>
              <a:t> першими до міста увійшли частини танкової армії </a:t>
            </a:r>
            <a:r>
              <a:rPr lang="uk-UA" altLang="ru-RU" sz="2400" b="1" i="1" dirty="0" err="1">
                <a:solidFill>
                  <a:srgbClr val="C00000"/>
                </a:solidFill>
              </a:rPr>
              <a:t>П.Рибалка</a:t>
            </a:r>
            <a:r>
              <a:rPr lang="uk-UA" altLang="ru-RU" sz="2400" b="1" dirty="0">
                <a:solidFill>
                  <a:srgbClr val="002060"/>
                </a:solidFill>
              </a:rPr>
              <a:t>;</a:t>
            </a:r>
          </a:p>
          <a:p>
            <a:pPr marL="342900" indent="-342900" algn="just" eaLnBrk="1" hangingPunct="1">
              <a:buFont typeface="Wingdings" panose="05000000000000000000" pitchFamily="2" charset="2"/>
              <a:buChar char="Ø"/>
            </a:pPr>
            <a:r>
              <a:rPr lang="uk-UA" altLang="ru-RU" sz="2400" b="1" dirty="0">
                <a:solidFill>
                  <a:srgbClr val="002060"/>
                </a:solidFill>
              </a:rPr>
              <a:t> участь у визволенні міста 1-ої окремої </a:t>
            </a:r>
            <a:r>
              <a:rPr lang="uk-UA" altLang="ru-RU" sz="2400" b="1" i="1" dirty="0">
                <a:solidFill>
                  <a:srgbClr val="C00000"/>
                </a:solidFill>
              </a:rPr>
              <a:t>чехословацької </a:t>
            </a:r>
            <a:r>
              <a:rPr lang="uk-UA" altLang="ru-RU" sz="2400" b="1" i="1" dirty="0" smtClean="0">
                <a:solidFill>
                  <a:srgbClr val="C00000"/>
                </a:solidFill>
              </a:rPr>
              <a:t>бригади</a:t>
            </a:r>
          </a:p>
          <a:p>
            <a:pPr algn="just" eaLnBrk="1" hangingPunct="1"/>
            <a:r>
              <a:rPr lang="uk-UA" altLang="ru-RU" sz="2400" b="1" dirty="0" smtClean="0">
                <a:solidFill>
                  <a:srgbClr val="002060"/>
                </a:solidFill>
              </a:rPr>
              <a:t>( </a:t>
            </a:r>
            <a:r>
              <a:rPr lang="uk-UA" altLang="ru-RU" sz="2400" b="1" dirty="0">
                <a:solidFill>
                  <a:srgbClr val="002060"/>
                </a:solidFill>
              </a:rPr>
              <a:t>очолював </a:t>
            </a:r>
            <a:r>
              <a:rPr lang="uk-UA" altLang="ru-RU" sz="2400" b="1" i="1" dirty="0" err="1">
                <a:solidFill>
                  <a:srgbClr val="C00000"/>
                </a:solidFill>
              </a:rPr>
              <a:t>Л.Свобода</a:t>
            </a:r>
            <a:r>
              <a:rPr lang="uk-UA" altLang="ru-RU" sz="2400" b="1" dirty="0">
                <a:solidFill>
                  <a:srgbClr val="002060"/>
                </a:solidFill>
              </a:rPr>
              <a:t>);</a:t>
            </a:r>
          </a:p>
          <a:p>
            <a:pPr marL="342900" indent="-342900" algn="just" eaLnBrk="1" hangingPunct="1">
              <a:buFont typeface="Wingdings" panose="05000000000000000000" pitchFamily="2" charset="2"/>
              <a:buChar char="Ø"/>
            </a:pPr>
            <a:r>
              <a:rPr lang="uk-UA" altLang="ru-RU" sz="2400" b="1" dirty="0">
                <a:solidFill>
                  <a:srgbClr val="002060"/>
                </a:solidFill>
              </a:rPr>
              <a:t> </a:t>
            </a:r>
            <a:r>
              <a:rPr lang="uk-UA" altLang="ru-RU" sz="2400" b="1" i="1" dirty="0">
                <a:solidFill>
                  <a:srgbClr val="C00000"/>
                </a:solidFill>
              </a:rPr>
              <a:t>втрати</a:t>
            </a:r>
            <a:r>
              <a:rPr lang="uk-UA" altLang="ru-RU" sz="2400" b="1" dirty="0">
                <a:solidFill>
                  <a:srgbClr val="002060"/>
                </a:solidFill>
              </a:rPr>
              <a:t> – близько </a:t>
            </a:r>
            <a:r>
              <a:rPr lang="uk-UA" altLang="ru-RU" sz="2400" b="1" i="1" dirty="0">
                <a:solidFill>
                  <a:srgbClr val="C00000"/>
                </a:solidFill>
              </a:rPr>
              <a:t>480 тис.</a:t>
            </a:r>
            <a:r>
              <a:rPr lang="uk-UA" altLang="ru-RU" sz="2400" b="1" dirty="0">
                <a:solidFill>
                  <a:srgbClr val="002060"/>
                </a:solidFill>
              </a:rPr>
              <a:t>, з них – </a:t>
            </a:r>
            <a:r>
              <a:rPr lang="uk-UA" altLang="ru-RU" sz="2400" b="1" i="1" dirty="0">
                <a:solidFill>
                  <a:srgbClr val="C00000"/>
                </a:solidFill>
              </a:rPr>
              <a:t>260 тис. вбитих</a:t>
            </a:r>
            <a:r>
              <a:rPr lang="uk-UA" altLang="ru-RU" sz="2400" b="1" dirty="0">
                <a:solidFill>
                  <a:srgbClr val="002060"/>
                </a:solidFill>
              </a:rPr>
              <a:t>.</a:t>
            </a:r>
            <a:endParaRPr lang="ru-RU" altLang="ru-RU" sz="2400" b="1" dirty="0">
              <a:solidFill>
                <a:srgbClr val="002060"/>
              </a:solidFill>
            </a:endParaRPr>
          </a:p>
        </p:txBody>
      </p:sp>
      <p:sp>
        <p:nvSpPr>
          <p:cNvPr id="30727" name="Прямоугольник 6"/>
          <p:cNvSpPr>
            <a:spLocks noChangeArrowheads="1"/>
          </p:cNvSpPr>
          <p:nvPr/>
        </p:nvSpPr>
        <p:spPr bwMode="auto">
          <a:xfrm>
            <a:off x="2267070" y="3830639"/>
            <a:ext cx="2381406" cy="36830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ru-RU" altLang="ru-RU" b="1" dirty="0" err="1"/>
              <a:t>Людвік</a:t>
            </a:r>
            <a:r>
              <a:rPr lang="ru-RU" altLang="ru-RU" b="1" dirty="0"/>
              <a:t> Свобода </a:t>
            </a:r>
          </a:p>
        </p:txBody>
      </p:sp>
      <p:pic>
        <p:nvPicPr>
          <p:cNvPr id="30728" name="Picture 4" descr="http://img.istpravda.com.ua/images/doc/7/a/7a1812d-chrushchov194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19932" y="1378309"/>
            <a:ext cx="3905111" cy="2590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9" name="Прямоугольник 8"/>
          <p:cNvSpPr>
            <a:spLocks noChangeArrowheads="1"/>
          </p:cNvSpPr>
          <p:nvPr/>
        </p:nvSpPr>
        <p:spPr bwMode="auto">
          <a:xfrm>
            <a:off x="5947431" y="4014789"/>
            <a:ext cx="5448300" cy="70802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000" b="1" dirty="0" err="1"/>
              <a:t>Хрущов</a:t>
            </a:r>
            <a:r>
              <a:rPr lang="ru-RU" altLang="ru-RU" sz="2000" b="1" dirty="0"/>
              <a:t> </a:t>
            </a:r>
            <a:r>
              <a:rPr lang="ru-RU" altLang="ru-RU" sz="2000" b="1" dirty="0" err="1"/>
              <a:t>утішає</a:t>
            </a:r>
            <a:r>
              <a:rPr lang="ru-RU" altLang="ru-RU" sz="2000" b="1" dirty="0"/>
              <a:t> </a:t>
            </a:r>
            <a:r>
              <a:rPr lang="ru-RU" altLang="ru-RU" sz="2000" b="1" dirty="0" err="1"/>
              <a:t>жінку</a:t>
            </a:r>
            <a:r>
              <a:rPr lang="ru-RU" altLang="ru-RU" sz="2000" b="1" dirty="0"/>
              <a:t> на </a:t>
            </a:r>
            <a:r>
              <a:rPr lang="ru-RU" altLang="ru-RU" sz="2000" b="1" dirty="0" err="1"/>
              <a:t>вулиці</a:t>
            </a:r>
            <a:r>
              <a:rPr lang="ru-RU" altLang="ru-RU" sz="2000" b="1" dirty="0"/>
              <a:t> </a:t>
            </a:r>
            <a:r>
              <a:rPr lang="ru-RU" altLang="ru-RU" sz="2000" b="1" dirty="0" err="1"/>
              <a:t>Києва</a:t>
            </a:r>
            <a:r>
              <a:rPr lang="ru-RU" altLang="ru-RU" sz="2000" b="1" dirty="0"/>
              <a:t> у </a:t>
            </a:r>
            <a:r>
              <a:rPr lang="ru-RU" altLang="ru-RU" sz="2000" b="1" dirty="0" err="1" smtClean="0"/>
              <a:t>листопаді</a:t>
            </a:r>
            <a:r>
              <a:rPr lang="ru-RU" altLang="ru-RU" sz="2000" b="1" dirty="0" smtClean="0"/>
              <a:t> </a:t>
            </a:r>
            <a:r>
              <a:rPr lang="ru-RU" altLang="ru-RU" sz="2000" b="1" dirty="0"/>
              <a:t>1943 р.</a:t>
            </a:r>
          </a:p>
        </p:txBody>
      </p:sp>
    </p:spTree>
    <p:extLst>
      <p:ext uri="{BB962C8B-B14F-4D97-AF65-F5344CB8AC3E}">
        <p14:creationId xmlns:p14="http://schemas.microsoft.com/office/powerpoint/2010/main" xmlns="" val="187303950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5679629" y="2005043"/>
            <a:ext cx="5648325" cy="3355975"/>
          </a:xfrm>
        </p:spPr>
      </p:pic>
      <p:sp>
        <p:nvSpPr>
          <p:cNvPr id="18435" name="Прямоугольник 2"/>
          <p:cNvSpPr>
            <a:spLocks noChangeArrowheads="1"/>
          </p:cNvSpPr>
          <p:nvPr/>
        </p:nvSpPr>
        <p:spPr bwMode="auto">
          <a:xfrm>
            <a:off x="341801" y="1004917"/>
            <a:ext cx="11714922" cy="267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r>
              <a:rPr lang="uk-UA" altLang="uk-UA" b="1" dirty="0" smtClean="0">
                <a:solidFill>
                  <a:srgbClr val="222222"/>
                </a:solidFill>
                <a:effectLst>
                  <a:outerShdw blurRad="38100" dist="38100" dir="2700000" algn="tl">
                    <a:srgbClr val="000000">
                      <a:alpha val="43137"/>
                    </a:srgbClr>
                  </a:outerShdw>
                </a:effectLst>
                <a:latin typeface="Arial" panose="020B0604020202020204" pitchFamily="34" charset="0"/>
              </a:rPr>
              <a:t>Внаслідок форсування Дніпра склалися сприятливі умови для визволення Правобережжя.</a:t>
            </a:r>
          </a:p>
          <a:p>
            <a:pPr algn="just" eaLnBrk="1" hangingPunct="1">
              <a:lnSpc>
                <a:spcPct val="100000"/>
              </a:lnSpc>
              <a:spcBef>
                <a:spcPct val="0"/>
              </a:spcBef>
              <a:buSzTx/>
              <a:buFontTx/>
              <a:buNone/>
            </a:pPr>
            <a:endParaRPr lang="uk-UA" altLang="uk-UA" b="1" dirty="0" smtClean="0">
              <a:solidFill>
                <a:srgbClr val="222222"/>
              </a:solidFill>
              <a:effectLst>
                <a:outerShdw blurRad="38100" dist="38100" dir="2700000" algn="tl">
                  <a:srgbClr val="000000">
                    <a:alpha val="43137"/>
                  </a:srgbClr>
                </a:outerShdw>
              </a:effectLst>
              <a:latin typeface="Arial" panose="020B0604020202020204" pitchFamily="34" charset="0"/>
            </a:endParaRPr>
          </a:p>
          <a:p>
            <a:pPr algn="just" eaLnBrk="1" hangingPunct="1">
              <a:lnSpc>
                <a:spcPct val="100000"/>
              </a:lnSpc>
              <a:spcBef>
                <a:spcPct val="0"/>
              </a:spcBef>
              <a:buSzTx/>
              <a:buFontTx/>
              <a:buNone/>
            </a:pPr>
            <a:endParaRPr lang="ru-RU" altLang="uk-UA" dirty="0">
              <a:solidFill>
                <a:srgbClr val="222222"/>
              </a:solidFill>
              <a:latin typeface="Arial" panose="020B0604020202020204" pitchFamily="34" charset="0"/>
            </a:endParaRPr>
          </a:p>
          <a:p>
            <a:pPr algn="just" eaLnBrk="1" hangingPunct="1">
              <a:lnSpc>
                <a:spcPct val="100000"/>
              </a:lnSpc>
              <a:spcBef>
                <a:spcPct val="0"/>
              </a:spcBef>
              <a:buSzTx/>
              <a:buFontTx/>
              <a:buNone/>
            </a:pPr>
            <a:r>
              <a:rPr lang="ru-RU" altLang="uk-UA" sz="1800" dirty="0">
                <a:solidFill>
                  <a:srgbClr val="222222"/>
                </a:solidFill>
                <a:latin typeface="Verdana" panose="020B0604030504040204" pitchFamily="34" charset="0"/>
              </a:rPr>
              <a:t/>
            </a:r>
            <a:br>
              <a:rPr lang="ru-RU" altLang="uk-UA" sz="1800" dirty="0">
                <a:solidFill>
                  <a:srgbClr val="222222"/>
                </a:solidFill>
                <a:latin typeface="Verdana" panose="020B0604030504040204" pitchFamily="34" charset="0"/>
              </a:rPr>
            </a:br>
            <a:endParaRPr lang="ru-RU" altLang="uk-UA" sz="1800" dirty="0">
              <a:solidFill>
                <a:srgbClr val="222222"/>
              </a:solidFill>
              <a:latin typeface="Verdana" panose="020B0604030504040204" pitchFamily="34" charset="0"/>
            </a:endParaRPr>
          </a:p>
          <a:p>
            <a:pPr algn="ctr" eaLnBrk="1" hangingPunct="1">
              <a:lnSpc>
                <a:spcPct val="100000"/>
              </a:lnSpc>
              <a:spcBef>
                <a:spcPct val="0"/>
              </a:spcBef>
              <a:buSzTx/>
              <a:buFontTx/>
              <a:buNone/>
            </a:pPr>
            <a:r>
              <a:rPr lang="ru-RU" altLang="uk-UA" sz="1800" dirty="0">
                <a:solidFill>
                  <a:srgbClr val="222222"/>
                </a:solidFill>
                <a:latin typeface="Verdana" panose="020B0604030504040204" pitchFamily="34" charset="0"/>
              </a:rPr>
              <a:t/>
            </a:r>
            <a:br>
              <a:rPr lang="ru-RU" altLang="uk-UA" sz="1800" dirty="0">
                <a:solidFill>
                  <a:srgbClr val="222222"/>
                </a:solidFill>
                <a:latin typeface="Verdana" panose="020B0604030504040204" pitchFamily="34" charset="0"/>
              </a:rPr>
            </a:br>
            <a:endParaRPr lang="uk-UA" altLang="uk-UA" sz="1800" dirty="0">
              <a:latin typeface="Tahoma" panose="020B0604030504040204" pitchFamily="34" charset="0"/>
            </a:endParaRPr>
          </a:p>
        </p:txBody>
      </p:sp>
      <p:sp>
        <p:nvSpPr>
          <p:cNvPr id="18436" name="Прямоугольник 3"/>
          <p:cNvSpPr>
            <a:spLocks noChangeArrowheads="1"/>
          </p:cNvSpPr>
          <p:nvPr/>
        </p:nvSpPr>
        <p:spPr bwMode="auto">
          <a:xfrm>
            <a:off x="209278" y="2203287"/>
            <a:ext cx="4635565"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eaLnBrk="1" hangingPunct="1">
              <a:lnSpc>
                <a:spcPct val="100000"/>
              </a:lnSpc>
              <a:spcBef>
                <a:spcPct val="0"/>
              </a:spcBef>
              <a:buSzTx/>
              <a:buFontTx/>
              <a:buNone/>
            </a:pPr>
            <a:r>
              <a:rPr lang="uk-UA" altLang="uk-UA" sz="2000" b="1" dirty="0" err="1">
                <a:solidFill>
                  <a:srgbClr val="122336"/>
                </a:solidFill>
                <a:effectLst>
                  <a:outerShdw blurRad="38100" dist="38100" dir="2700000" algn="tl">
                    <a:srgbClr val="000000">
                      <a:alpha val="43137"/>
                    </a:srgbClr>
                  </a:outerShdw>
                </a:effectLst>
                <a:latin typeface="Arial" panose="020B0604020202020204" pitchFamily="34" charset="0"/>
              </a:rPr>
              <a:t>Житомирсько</a:t>
            </a:r>
            <a:r>
              <a:rPr lang="uk-UA" altLang="uk-UA" sz="2000" b="1" dirty="0">
                <a:solidFill>
                  <a:srgbClr val="122336"/>
                </a:solidFill>
                <a:effectLst>
                  <a:outerShdw blurRad="38100" dist="38100" dir="2700000" algn="tl">
                    <a:srgbClr val="000000">
                      <a:alpha val="43137"/>
                    </a:srgbClr>
                  </a:outerShdw>
                </a:effectLst>
                <a:latin typeface="Arial" panose="020B0604020202020204" pitchFamily="34" charset="0"/>
              </a:rPr>
              <a:t>-Бердичівська операція </a:t>
            </a:r>
            <a:r>
              <a:rPr lang="uk-UA" altLang="uk-UA" sz="2000" b="1" dirty="0">
                <a:solidFill>
                  <a:srgbClr val="122336"/>
                </a:solidFill>
                <a:latin typeface="Arial" panose="020B0604020202020204" pitchFamily="34" charset="0"/>
              </a:rPr>
              <a:t>(24 грудня 1943 р.-- 14 січня 1944 р.  )</a:t>
            </a:r>
            <a:endParaRPr lang="uk-UA" altLang="uk-UA" sz="2000" dirty="0">
              <a:solidFill>
                <a:srgbClr val="122336"/>
              </a:solidFill>
              <a:latin typeface="Arial" panose="020B0604020202020204" pitchFamily="34" charset="0"/>
            </a:endParaRPr>
          </a:p>
          <a:p>
            <a:pPr algn="just" eaLnBrk="1" hangingPunct="1">
              <a:lnSpc>
                <a:spcPct val="100000"/>
              </a:lnSpc>
              <a:spcBef>
                <a:spcPct val="0"/>
              </a:spcBef>
              <a:buSzTx/>
              <a:buFontTx/>
              <a:buNone/>
            </a:pPr>
            <a:r>
              <a:rPr lang="uk-UA" altLang="uk-UA" sz="2000" dirty="0">
                <a:solidFill>
                  <a:srgbClr val="122336"/>
                </a:solidFill>
                <a:latin typeface="Arial" panose="020B0604020202020204" pitchFamily="34" charset="0"/>
              </a:rPr>
              <a:t>Війська 1-го Українського фронту до середини січня 1944 р. завдали поразки військам групи армій «Південь» і створили передумови для оточення ворожих військ у районі Корсунь-Шевченківського виступу.</a:t>
            </a:r>
          </a:p>
        </p:txBody>
      </p:sp>
      <p:sp>
        <p:nvSpPr>
          <p:cNvPr id="18437" name="Прямоугольник 6"/>
          <p:cNvSpPr>
            <a:spLocks noChangeArrowheads="1"/>
          </p:cNvSpPr>
          <p:nvPr/>
        </p:nvSpPr>
        <p:spPr bwMode="auto">
          <a:xfrm>
            <a:off x="1945067" y="5731565"/>
            <a:ext cx="7824787"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uk-UA" altLang="uk-UA" sz="2000" dirty="0">
                <a:solidFill>
                  <a:srgbClr val="122336"/>
                </a:solidFill>
                <a:latin typeface="Arial" panose="020B0604020202020204" pitchFamily="34" charset="0"/>
              </a:rPr>
              <a:t>У ході операції військами фронту були визволені території Житомирської області, значна частина Київської, частина Вінницької та Рівненської областей.</a:t>
            </a:r>
          </a:p>
        </p:txBody>
      </p:sp>
      <p:sp>
        <p:nvSpPr>
          <p:cNvPr id="6" name="Rectangle 2"/>
          <p:cNvSpPr txBox="1">
            <a:spLocks noChangeArrowheads="1"/>
          </p:cNvSpPr>
          <p:nvPr/>
        </p:nvSpPr>
        <p:spPr>
          <a:xfrm>
            <a:off x="1627262" y="161954"/>
            <a:ext cx="9144000" cy="685801"/>
          </a:xfrm>
          <a:prstGeom prst="rect">
            <a:avLst/>
          </a:prstGeom>
        </p:spPr>
        <p:txBody>
          <a:bodyPr/>
          <a:lstStyle/>
          <a:p>
            <a:pPr algn="ctr">
              <a:defRPr/>
            </a:pPr>
            <a:r>
              <a:rPr lang="uk-UA" sz="3600" b="1" kern="0" dirty="0">
                <a:solidFill>
                  <a:srgbClr val="006600"/>
                </a:solidFill>
                <a:latin typeface="Arial" charset="0"/>
                <a:ea typeface="+mj-ea"/>
                <a:cs typeface="+mj-cs"/>
              </a:rPr>
              <a:t>Звільнення Правобережної України</a:t>
            </a:r>
            <a:endParaRPr lang="ru-RU" sz="3600" b="1" kern="0" dirty="0">
              <a:solidFill>
                <a:srgbClr val="006600"/>
              </a:solidFill>
              <a:latin typeface="Arial" charset="0"/>
              <a:ea typeface="+mj-ea"/>
              <a:cs typeface="+mj-cs"/>
            </a:endParaRPr>
          </a:p>
        </p:txBody>
      </p:sp>
    </p:spTree>
    <p:extLst>
      <p:ext uri="{BB962C8B-B14F-4D97-AF65-F5344CB8AC3E}">
        <p14:creationId xmlns:p14="http://schemas.microsoft.com/office/powerpoint/2010/main" xmlns="" val="123198344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Прямоугольник 1"/>
          <p:cNvSpPr>
            <a:spLocks noChangeArrowheads="1"/>
          </p:cNvSpPr>
          <p:nvPr/>
        </p:nvSpPr>
        <p:spPr bwMode="auto">
          <a:xfrm>
            <a:off x="407178" y="757735"/>
            <a:ext cx="115161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r>
              <a:rPr lang="ru-RU" altLang="uk-UA" b="1" dirty="0" err="1">
                <a:solidFill>
                  <a:srgbClr val="222222"/>
                </a:solidFill>
                <a:latin typeface="Arial" panose="020B0604020202020204" pitchFamily="34" charset="0"/>
              </a:rPr>
              <a:t>Корсунь-Шевченківська</a:t>
            </a:r>
            <a:r>
              <a:rPr lang="ru-RU" altLang="uk-UA" b="1" dirty="0">
                <a:solidFill>
                  <a:srgbClr val="222222"/>
                </a:solidFill>
                <a:latin typeface="Arial" panose="020B0604020202020204" pitchFamily="34" charset="0"/>
              </a:rPr>
              <a:t> </a:t>
            </a:r>
            <a:r>
              <a:rPr lang="ru-RU" altLang="uk-UA" b="1" dirty="0" err="1">
                <a:solidFill>
                  <a:srgbClr val="222222"/>
                </a:solidFill>
                <a:latin typeface="Arial" panose="020B0604020202020204" pitchFamily="34" charset="0"/>
              </a:rPr>
              <a:t>операція</a:t>
            </a:r>
            <a:r>
              <a:rPr lang="ru-RU" altLang="uk-UA" b="1" dirty="0">
                <a:solidFill>
                  <a:srgbClr val="222222"/>
                </a:solidFill>
                <a:latin typeface="Arial" panose="020B0604020202020204" pitchFamily="34" charset="0"/>
              </a:rPr>
              <a:t> ( 24 </a:t>
            </a:r>
            <a:r>
              <a:rPr lang="ru-RU" altLang="uk-UA" b="1" dirty="0" err="1">
                <a:solidFill>
                  <a:srgbClr val="222222"/>
                </a:solidFill>
                <a:latin typeface="Arial" panose="020B0604020202020204" pitchFamily="34" charset="0"/>
              </a:rPr>
              <a:t>січня</a:t>
            </a:r>
            <a:r>
              <a:rPr lang="ru-RU" altLang="uk-UA" b="1" dirty="0">
                <a:solidFill>
                  <a:srgbClr val="222222"/>
                </a:solidFill>
                <a:latin typeface="Arial" panose="020B0604020202020204" pitchFamily="34" charset="0"/>
              </a:rPr>
              <a:t> – 17 лютого 1944 р. )</a:t>
            </a:r>
            <a:endParaRPr lang="uk-UA" altLang="uk-UA" dirty="0">
              <a:latin typeface="Arial" panose="020B0604020202020204" pitchFamily="34" charset="0"/>
            </a:endParaRPr>
          </a:p>
        </p:txBody>
      </p:sp>
      <p:sp>
        <p:nvSpPr>
          <p:cNvPr id="19459" name="Прямоугольник 2"/>
          <p:cNvSpPr>
            <a:spLocks noChangeArrowheads="1"/>
          </p:cNvSpPr>
          <p:nvPr/>
        </p:nvSpPr>
        <p:spPr bwMode="auto">
          <a:xfrm>
            <a:off x="397564" y="1219400"/>
            <a:ext cx="11516139"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eaLnBrk="1" hangingPunct="1">
              <a:lnSpc>
                <a:spcPct val="100000"/>
              </a:lnSpc>
              <a:spcBef>
                <a:spcPct val="0"/>
              </a:spcBef>
              <a:buSzTx/>
              <a:buFontTx/>
              <a:buNone/>
            </a:pPr>
            <a:r>
              <a:rPr lang="uk-UA" altLang="uk-UA" sz="2000" dirty="0">
                <a:solidFill>
                  <a:srgbClr val="222222"/>
                </a:solidFill>
                <a:latin typeface="Arial" panose="020B0604020202020204" pitchFamily="34" charset="0"/>
              </a:rPr>
              <a:t>Наступальна операція здійснювалася військами 1-го і 2-го Українських фронтів з 24 січня по 17 лютого 1944 р. </a:t>
            </a:r>
          </a:p>
          <a:p>
            <a:pPr eaLnBrk="1" hangingPunct="1">
              <a:lnSpc>
                <a:spcPct val="100000"/>
              </a:lnSpc>
              <a:spcBef>
                <a:spcPct val="0"/>
              </a:spcBef>
              <a:buSzTx/>
              <a:buFontTx/>
              <a:buNone/>
            </a:pPr>
            <a:r>
              <a:rPr lang="uk-UA" altLang="uk-UA" sz="2000" dirty="0">
                <a:solidFill>
                  <a:srgbClr val="222222"/>
                </a:solidFill>
                <a:latin typeface="Arial" panose="020B0604020202020204" pitchFamily="34" charset="0"/>
              </a:rPr>
              <a:t>Військам Червоної армії вдалось оточити і розгромити 10 німецьких дивізій. </a:t>
            </a:r>
          </a:p>
        </p:txBody>
      </p:sp>
      <p:pic>
        <p:nvPicPr>
          <p:cNvPr id="19460" name="Рисунок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4880" y="2235063"/>
            <a:ext cx="6657169" cy="457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1" name="Прямоугольник 5"/>
          <p:cNvSpPr>
            <a:spLocks noChangeArrowheads="1"/>
          </p:cNvSpPr>
          <p:nvPr/>
        </p:nvSpPr>
        <p:spPr bwMode="auto">
          <a:xfrm>
            <a:off x="7779025" y="2752795"/>
            <a:ext cx="3909392" cy="317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uk-UA" altLang="uk-UA" sz="2000" dirty="0">
                <a:solidFill>
                  <a:srgbClr val="222222"/>
                </a:solidFill>
                <a:latin typeface="Arial" panose="020B0604020202020204" pitchFamily="34" charset="0"/>
              </a:rPr>
              <a:t>Супротивник втратив убитими і пораненими 55 тис. солдатів і офіцерів, близько 18 тис. гітлерівців потрапили в полон. На честь «нового Сталінграда», як називали Корсунь-Шевченківську операцію, Москва салютувала бійцям Українських фронтів 20 залпами з 224 знарядь.</a:t>
            </a:r>
          </a:p>
        </p:txBody>
      </p:sp>
      <p:sp>
        <p:nvSpPr>
          <p:cNvPr id="6" name="Rectangle 2"/>
          <p:cNvSpPr txBox="1">
            <a:spLocks noChangeArrowheads="1"/>
          </p:cNvSpPr>
          <p:nvPr/>
        </p:nvSpPr>
        <p:spPr>
          <a:xfrm>
            <a:off x="1417983" y="20909"/>
            <a:ext cx="9144000" cy="685801"/>
          </a:xfrm>
          <a:prstGeom prst="rect">
            <a:avLst/>
          </a:prstGeom>
        </p:spPr>
        <p:txBody>
          <a:bodyPr/>
          <a:lstStyle/>
          <a:p>
            <a:pPr algn="ctr">
              <a:defRPr/>
            </a:pPr>
            <a:r>
              <a:rPr lang="uk-UA" sz="3600" b="1" kern="0" dirty="0">
                <a:solidFill>
                  <a:srgbClr val="006600"/>
                </a:solidFill>
                <a:latin typeface="Arial" charset="0"/>
                <a:ea typeface="+mj-ea"/>
                <a:cs typeface="+mj-cs"/>
              </a:rPr>
              <a:t>Звільнення Правобережної України</a:t>
            </a:r>
            <a:endParaRPr lang="ru-RU" sz="3600" b="1" kern="0" dirty="0">
              <a:solidFill>
                <a:srgbClr val="006600"/>
              </a:solidFill>
              <a:latin typeface="Arial" charset="0"/>
              <a:ea typeface="+mj-ea"/>
              <a:cs typeface="+mj-cs"/>
            </a:endParaRPr>
          </a:p>
        </p:txBody>
      </p:sp>
    </p:spTree>
    <p:extLst>
      <p:ext uri="{BB962C8B-B14F-4D97-AF65-F5344CB8AC3E}">
        <p14:creationId xmlns:p14="http://schemas.microsoft.com/office/powerpoint/2010/main" xmlns="" val="11332001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Прямоугольник 1"/>
          <p:cNvSpPr>
            <a:spLocks noChangeArrowheads="1"/>
          </p:cNvSpPr>
          <p:nvPr/>
        </p:nvSpPr>
        <p:spPr bwMode="auto">
          <a:xfrm>
            <a:off x="523462" y="1495944"/>
            <a:ext cx="3276600" cy="378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uk-UA" altLang="uk-UA" sz="2000" dirty="0">
                <a:solidFill>
                  <a:srgbClr val="122336"/>
                </a:solidFill>
                <a:latin typeface="Verdana" panose="020B0604030504040204" pitchFamily="34" charset="0"/>
              </a:rPr>
              <a:t>М</a:t>
            </a:r>
            <a:r>
              <a:rPr lang="uk-UA" altLang="uk-UA" sz="2000" dirty="0">
                <a:solidFill>
                  <a:srgbClr val="122336"/>
                </a:solidFill>
                <a:latin typeface="Arial" panose="020B0604020202020204" pitchFamily="34" charset="0"/>
              </a:rPr>
              <a:t>айже водночас із Корсунь-Шевченківською операцією війська 1-го Українського фронту розпочали наступ на </a:t>
            </a:r>
            <a:r>
              <a:rPr lang="uk-UA" altLang="uk-UA" sz="2000" b="1" dirty="0" err="1">
                <a:solidFill>
                  <a:srgbClr val="122336"/>
                </a:solidFill>
                <a:latin typeface="Arial" panose="020B0604020202020204" pitchFamily="34" charset="0"/>
              </a:rPr>
              <a:t>Рівненсько</a:t>
            </a:r>
            <a:r>
              <a:rPr lang="uk-UA" altLang="uk-UA" sz="2000" b="1" dirty="0">
                <a:solidFill>
                  <a:srgbClr val="122336"/>
                </a:solidFill>
                <a:latin typeface="Arial" panose="020B0604020202020204" pitchFamily="34" charset="0"/>
              </a:rPr>
              <a:t>-Луцькому напрямку</a:t>
            </a:r>
            <a:r>
              <a:rPr lang="uk-UA" altLang="uk-UA" sz="2000" dirty="0">
                <a:solidFill>
                  <a:srgbClr val="122336"/>
                </a:solidFill>
                <a:latin typeface="Arial" panose="020B0604020202020204" pitchFamily="34" charset="0"/>
              </a:rPr>
              <a:t>. </a:t>
            </a:r>
            <a:r>
              <a:rPr lang="ru-RU" altLang="uk-UA" sz="2000" dirty="0">
                <a:solidFill>
                  <a:srgbClr val="122336"/>
                </a:solidFill>
                <a:latin typeface="Arial" panose="020B0604020202020204" pitchFamily="34" charset="0"/>
              </a:rPr>
              <a:t>Були </a:t>
            </a:r>
            <a:r>
              <a:rPr lang="ru-RU" altLang="uk-UA" sz="2000" dirty="0" err="1">
                <a:solidFill>
                  <a:srgbClr val="122336"/>
                </a:solidFill>
                <a:latin typeface="Arial" panose="020B0604020202020204" pitchFamily="34" charset="0"/>
              </a:rPr>
              <a:t>звільнені</a:t>
            </a:r>
            <a:r>
              <a:rPr lang="ru-RU" altLang="uk-UA" sz="2000" dirty="0">
                <a:solidFill>
                  <a:srgbClr val="122336"/>
                </a:solidFill>
                <a:latin typeface="Arial" panose="020B0604020202020204" pitchFamily="34" charset="0"/>
              </a:rPr>
              <a:t> </a:t>
            </a:r>
            <a:r>
              <a:rPr lang="ru-RU" altLang="uk-UA" sz="2000" dirty="0" err="1">
                <a:solidFill>
                  <a:srgbClr val="122336"/>
                </a:solidFill>
                <a:latin typeface="Arial" panose="020B0604020202020204" pitchFamily="34" charset="0"/>
              </a:rPr>
              <a:t>від</a:t>
            </a:r>
            <a:r>
              <a:rPr lang="ru-RU" altLang="uk-UA" sz="2000" dirty="0">
                <a:solidFill>
                  <a:srgbClr val="122336"/>
                </a:solidFill>
                <a:latin typeface="Arial" panose="020B0604020202020204" pitchFamily="34" charset="0"/>
              </a:rPr>
              <a:t> </a:t>
            </a:r>
            <a:r>
              <a:rPr lang="ru-RU" altLang="uk-UA" sz="2000" dirty="0" err="1">
                <a:solidFill>
                  <a:srgbClr val="122336"/>
                </a:solidFill>
                <a:latin typeface="Arial" panose="020B0604020202020204" pitchFamily="34" charset="0"/>
              </a:rPr>
              <a:t>окупантів</a:t>
            </a:r>
            <a:r>
              <a:rPr lang="ru-RU" altLang="uk-UA" sz="2000" dirty="0">
                <a:solidFill>
                  <a:srgbClr val="122336"/>
                </a:solidFill>
                <a:latin typeface="Arial" panose="020B0604020202020204" pitchFamily="34" charset="0"/>
              </a:rPr>
              <a:t> </a:t>
            </a:r>
            <a:r>
              <a:rPr lang="ru-RU" altLang="uk-UA" sz="2000" dirty="0" err="1">
                <a:solidFill>
                  <a:srgbClr val="122336"/>
                </a:solidFill>
                <a:latin typeface="Arial" panose="020B0604020202020204" pitchFamily="34" charset="0"/>
              </a:rPr>
              <a:t>Луцьк</a:t>
            </a:r>
            <a:r>
              <a:rPr lang="ru-RU" altLang="uk-UA" sz="2000" dirty="0">
                <a:solidFill>
                  <a:srgbClr val="122336"/>
                </a:solidFill>
                <a:latin typeface="Arial" panose="020B0604020202020204" pitchFamily="34" charset="0"/>
              </a:rPr>
              <a:t> і </a:t>
            </a:r>
            <a:r>
              <a:rPr lang="ru-RU" altLang="uk-UA" sz="2000" dirty="0" err="1">
                <a:solidFill>
                  <a:srgbClr val="122336"/>
                </a:solidFill>
                <a:latin typeface="Arial" panose="020B0604020202020204" pitchFamily="34" charset="0"/>
              </a:rPr>
              <a:t>Рівне</a:t>
            </a:r>
            <a:r>
              <a:rPr lang="ru-RU" altLang="uk-UA" sz="2000" dirty="0">
                <a:solidFill>
                  <a:srgbClr val="122336"/>
                </a:solidFill>
                <a:latin typeface="Arial" panose="020B0604020202020204" pitchFamily="34" charset="0"/>
              </a:rPr>
              <a:t>, а в </a:t>
            </a:r>
            <a:r>
              <a:rPr lang="ru-RU" altLang="uk-UA" sz="2000" dirty="0" err="1">
                <a:solidFill>
                  <a:srgbClr val="122336"/>
                </a:solidFill>
                <a:latin typeface="Arial" panose="020B0604020202020204" pitchFamily="34" charset="0"/>
              </a:rPr>
              <a:t>результаті</a:t>
            </a:r>
            <a:r>
              <a:rPr lang="ru-RU" altLang="uk-UA" sz="2000" dirty="0">
                <a:solidFill>
                  <a:srgbClr val="122336"/>
                </a:solidFill>
                <a:latin typeface="Arial" panose="020B0604020202020204" pitchFamily="34" charset="0"/>
              </a:rPr>
              <a:t> </a:t>
            </a:r>
            <a:r>
              <a:rPr lang="ru-RU" altLang="uk-UA" sz="2000" dirty="0" err="1">
                <a:solidFill>
                  <a:srgbClr val="122336"/>
                </a:solidFill>
                <a:latin typeface="Arial" panose="020B0604020202020204" pitchFamily="34" charset="0"/>
              </a:rPr>
              <a:t>подальшого</a:t>
            </a:r>
            <a:r>
              <a:rPr lang="ru-RU" altLang="uk-UA" sz="2000" dirty="0">
                <a:solidFill>
                  <a:srgbClr val="122336"/>
                </a:solidFill>
                <a:latin typeface="Arial" panose="020B0604020202020204" pitchFamily="34" charset="0"/>
              </a:rPr>
              <a:t> </a:t>
            </a:r>
            <a:r>
              <a:rPr lang="ru-RU" altLang="uk-UA" sz="2000" dirty="0" err="1">
                <a:solidFill>
                  <a:srgbClr val="122336"/>
                </a:solidFill>
                <a:latin typeface="Arial" panose="020B0604020202020204" pitchFamily="34" charset="0"/>
              </a:rPr>
              <a:t>наступу</a:t>
            </a:r>
            <a:r>
              <a:rPr lang="ru-RU" altLang="uk-UA" sz="2000" dirty="0">
                <a:solidFill>
                  <a:srgbClr val="122336"/>
                </a:solidFill>
                <a:latin typeface="Arial" panose="020B0604020202020204" pitchFamily="34" charset="0"/>
              </a:rPr>
              <a:t> — </a:t>
            </a:r>
            <a:r>
              <a:rPr lang="ru-RU" altLang="uk-UA" sz="2000" dirty="0" err="1">
                <a:solidFill>
                  <a:srgbClr val="122336"/>
                </a:solidFill>
                <a:latin typeface="Arial" panose="020B0604020202020204" pitchFamily="34" charset="0"/>
              </a:rPr>
              <a:t>Проскурів</a:t>
            </a:r>
            <a:r>
              <a:rPr lang="ru-RU" altLang="uk-UA" sz="2000" dirty="0">
                <a:solidFill>
                  <a:srgbClr val="122336"/>
                </a:solidFill>
                <a:latin typeface="Arial" panose="020B0604020202020204" pitchFamily="34" charset="0"/>
              </a:rPr>
              <a:t>, </a:t>
            </a:r>
            <a:r>
              <a:rPr lang="ru-RU" altLang="uk-UA" sz="2000" dirty="0" err="1">
                <a:solidFill>
                  <a:srgbClr val="122336"/>
                </a:solidFill>
                <a:latin typeface="Arial" panose="020B0604020202020204" pitchFamily="34" charset="0"/>
              </a:rPr>
              <a:t>Тернопіль</a:t>
            </a:r>
            <a:r>
              <a:rPr lang="ru-RU" altLang="uk-UA" sz="2000" dirty="0">
                <a:solidFill>
                  <a:srgbClr val="122336"/>
                </a:solidFill>
                <a:latin typeface="Arial" panose="020B0604020202020204" pitchFamily="34" charset="0"/>
              </a:rPr>
              <a:t>, </a:t>
            </a:r>
            <a:r>
              <a:rPr lang="ru-RU" altLang="uk-UA" sz="2000" dirty="0" err="1">
                <a:solidFill>
                  <a:srgbClr val="122336"/>
                </a:solidFill>
                <a:latin typeface="Arial" panose="020B0604020202020204" pitchFamily="34" charset="0"/>
              </a:rPr>
              <a:t>Вінниця</a:t>
            </a:r>
            <a:r>
              <a:rPr lang="ru-RU" altLang="uk-UA" sz="2000" dirty="0">
                <a:solidFill>
                  <a:srgbClr val="122336"/>
                </a:solidFill>
                <a:latin typeface="Arial" panose="020B0604020202020204" pitchFamily="34" charset="0"/>
              </a:rPr>
              <a:t>.</a:t>
            </a:r>
            <a:endParaRPr lang="uk-UA" altLang="uk-UA" sz="2000" dirty="0">
              <a:solidFill>
                <a:srgbClr val="122336"/>
              </a:solidFill>
              <a:latin typeface="Arial" panose="020B0604020202020204" pitchFamily="34" charset="0"/>
            </a:endParaRPr>
          </a:p>
        </p:txBody>
      </p:sp>
      <p:pic>
        <p:nvPicPr>
          <p:cNvPr id="20483" name="Рисунок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06009" y="1469750"/>
            <a:ext cx="5715000" cy="3838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4" name="Прямоугольник 3"/>
          <p:cNvSpPr>
            <a:spLocks noChangeArrowheads="1"/>
          </p:cNvSpPr>
          <p:nvPr/>
        </p:nvSpPr>
        <p:spPr bwMode="auto">
          <a:xfrm>
            <a:off x="437321" y="5308325"/>
            <a:ext cx="11489635" cy="2185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ru-RU" altLang="uk-UA" sz="2000" dirty="0" err="1">
                <a:solidFill>
                  <a:srgbClr val="122336"/>
                </a:solidFill>
                <a:latin typeface="Arial" panose="020B0604020202020204" pitchFamily="34" charset="0"/>
              </a:rPr>
              <a:t>Наприкінці</a:t>
            </a:r>
            <a:r>
              <a:rPr lang="ru-RU" altLang="uk-UA" sz="2000" dirty="0">
                <a:solidFill>
                  <a:srgbClr val="122336"/>
                </a:solidFill>
                <a:latin typeface="Arial" panose="020B0604020202020204" pitchFamily="34" charset="0"/>
              </a:rPr>
              <a:t> </a:t>
            </a:r>
            <a:r>
              <a:rPr lang="ru-RU" altLang="uk-UA" sz="2000" dirty="0" err="1">
                <a:solidFill>
                  <a:srgbClr val="122336"/>
                </a:solidFill>
                <a:latin typeface="Arial" panose="020B0604020202020204" pitchFamily="34" charset="0"/>
              </a:rPr>
              <a:t>січня</a:t>
            </a:r>
            <a:r>
              <a:rPr lang="ru-RU" altLang="uk-UA" sz="2000" dirty="0">
                <a:solidFill>
                  <a:srgbClr val="122336"/>
                </a:solidFill>
                <a:latin typeface="Arial" panose="020B0604020202020204" pitchFamily="34" charset="0"/>
              </a:rPr>
              <a:t> 1944 р. </a:t>
            </a:r>
            <a:r>
              <a:rPr lang="ru-RU" altLang="uk-UA" sz="2000" dirty="0" err="1">
                <a:solidFill>
                  <a:srgbClr val="122336"/>
                </a:solidFill>
                <a:latin typeface="Arial" panose="020B0604020202020204" pitchFamily="34" charset="0"/>
              </a:rPr>
              <a:t>війська</a:t>
            </a:r>
            <a:r>
              <a:rPr lang="ru-RU" altLang="uk-UA" sz="2000" dirty="0">
                <a:solidFill>
                  <a:srgbClr val="122336"/>
                </a:solidFill>
                <a:latin typeface="Arial" panose="020B0604020202020204" pitchFamily="34" charset="0"/>
              </a:rPr>
              <a:t> 3-го і 4-го </a:t>
            </a:r>
            <a:r>
              <a:rPr lang="ru-RU" altLang="uk-UA" sz="2000" dirty="0" err="1">
                <a:solidFill>
                  <a:srgbClr val="122336"/>
                </a:solidFill>
                <a:latin typeface="Arial" panose="020B0604020202020204" pitchFamily="34" charset="0"/>
              </a:rPr>
              <a:t>Українських</a:t>
            </a:r>
            <a:r>
              <a:rPr lang="ru-RU" altLang="uk-UA" sz="2000" dirty="0">
                <a:solidFill>
                  <a:srgbClr val="122336"/>
                </a:solidFill>
                <a:latin typeface="Arial" panose="020B0604020202020204" pitchFamily="34" charset="0"/>
              </a:rPr>
              <a:t> </a:t>
            </a:r>
            <a:r>
              <a:rPr lang="ru-RU" altLang="uk-UA" sz="2000" dirty="0" err="1">
                <a:solidFill>
                  <a:srgbClr val="122336"/>
                </a:solidFill>
                <a:latin typeface="Arial" panose="020B0604020202020204" pitchFamily="34" charset="0"/>
              </a:rPr>
              <a:t>фронтів</a:t>
            </a:r>
            <a:r>
              <a:rPr lang="ru-RU" altLang="uk-UA" sz="2000" dirty="0">
                <a:solidFill>
                  <a:srgbClr val="122336"/>
                </a:solidFill>
                <a:latin typeface="Arial" panose="020B0604020202020204" pitchFamily="34" charset="0"/>
              </a:rPr>
              <a:t> </a:t>
            </a:r>
            <a:r>
              <a:rPr lang="ru-RU" altLang="uk-UA" sz="2000" dirty="0" err="1">
                <a:solidFill>
                  <a:srgbClr val="122336"/>
                </a:solidFill>
                <a:latin typeface="Arial" panose="020B0604020202020204" pitchFamily="34" charset="0"/>
              </a:rPr>
              <a:t>розгорнули</a:t>
            </a:r>
            <a:r>
              <a:rPr lang="ru-RU" altLang="uk-UA" sz="2000" dirty="0">
                <a:solidFill>
                  <a:srgbClr val="122336"/>
                </a:solidFill>
                <a:latin typeface="Arial" panose="020B0604020202020204" pitchFamily="34" charset="0"/>
              </a:rPr>
              <a:t> </a:t>
            </a:r>
            <a:r>
              <a:rPr lang="ru-RU" altLang="uk-UA" sz="2000" dirty="0" err="1">
                <a:solidFill>
                  <a:srgbClr val="122336"/>
                </a:solidFill>
                <a:latin typeface="Arial" panose="020B0604020202020204" pitchFamily="34" charset="0"/>
              </a:rPr>
              <a:t>наступ</a:t>
            </a:r>
            <a:r>
              <a:rPr lang="ru-RU" altLang="uk-UA" sz="2000" dirty="0">
                <a:solidFill>
                  <a:srgbClr val="122336"/>
                </a:solidFill>
                <a:latin typeface="Arial" panose="020B0604020202020204" pitchFamily="34" charset="0"/>
              </a:rPr>
              <a:t> на </a:t>
            </a:r>
            <a:r>
              <a:rPr lang="ru-RU" altLang="uk-UA" sz="2000" b="1" dirty="0" err="1">
                <a:solidFill>
                  <a:srgbClr val="122336"/>
                </a:solidFill>
                <a:latin typeface="Arial" panose="020B0604020202020204" pitchFamily="34" charset="0"/>
              </a:rPr>
              <a:t>Нікопольсько-Криворізькому</a:t>
            </a:r>
            <a:r>
              <a:rPr lang="ru-RU" altLang="uk-UA" sz="2000" b="1" dirty="0">
                <a:solidFill>
                  <a:srgbClr val="122336"/>
                </a:solidFill>
                <a:latin typeface="Arial" panose="020B0604020202020204" pitchFamily="34" charset="0"/>
              </a:rPr>
              <a:t> </a:t>
            </a:r>
            <a:r>
              <a:rPr lang="ru-RU" altLang="uk-UA" sz="2000" b="1" dirty="0" err="1">
                <a:solidFill>
                  <a:srgbClr val="122336"/>
                </a:solidFill>
                <a:latin typeface="Arial" panose="020B0604020202020204" pitchFamily="34" charset="0"/>
              </a:rPr>
              <a:t>напрямку</a:t>
            </a:r>
            <a:r>
              <a:rPr lang="ru-RU" altLang="uk-UA" sz="2000" b="1" dirty="0">
                <a:solidFill>
                  <a:srgbClr val="122336"/>
                </a:solidFill>
                <a:latin typeface="Arial" panose="020B0604020202020204" pitchFamily="34" charset="0"/>
              </a:rPr>
              <a:t>.</a:t>
            </a:r>
            <a:r>
              <a:rPr lang="uk-UA" altLang="uk-UA" sz="2000" dirty="0">
                <a:solidFill>
                  <a:srgbClr val="122336"/>
                </a:solidFill>
                <a:latin typeface="Arial" panose="020B0604020202020204" pitchFamily="34" charset="0"/>
              </a:rPr>
              <a:t>  Війська 3-го і 4-го Українських під командуванням </a:t>
            </a:r>
            <a:r>
              <a:rPr lang="uk-UA" altLang="uk-UA" sz="2000" dirty="0" smtClean="0">
                <a:solidFill>
                  <a:srgbClr val="122336"/>
                </a:solidFill>
                <a:latin typeface="Arial" panose="020B0604020202020204" pitchFamily="34" charset="0"/>
              </a:rPr>
              <a:t>генералів Р</a:t>
            </a:r>
            <a:r>
              <a:rPr lang="uk-UA" altLang="uk-UA" sz="2000" dirty="0">
                <a:solidFill>
                  <a:srgbClr val="122336"/>
                </a:solidFill>
                <a:latin typeface="Arial" panose="020B0604020202020204" pitchFamily="34" charset="0"/>
              </a:rPr>
              <a:t>. Маліновського і Ф. Толбухіна раптовими ударами прорвали оборону гітлерівців і, переслідуючи відступаючі частини вермахту, звільнили Нікополь (8 лютого) і Кривий Ріг (22 лютого).</a:t>
            </a:r>
          </a:p>
          <a:p>
            <a:pPr algn="ctr" eaLnBrk="1" hangingPunct="1">
              <a:lnSpc>
                <a:spcPct val="100000"/>
              </a:lnSpc>
              <a:spcBef>
                <a:spcPct val="0"/>
              </a:spcBef>
              <a:buSzTx/>
              <a:buFontTx/>
              <a:buNone/>
            </a:pPr>
            <a:r>
              <a:rPr lang="uk-UA" altLang="uk-UA" sz="1800" dirty="0">
                <a:latin typeface="Tahoma" panose="020B0604030504040204" pitchFamily="34" charset="0"/>
              </a:rPr>
              <a:t/>
            </a:r>
            <a:br>
              <a:rPr lang="uk-UA" altLang="uk-UA" sz="1800" dirty="0">
                <a:latin typeface="Tahoma" panose="020B0604030504040204" pitchFamily="34" charset="0"/>
              </a:rPr>
            </a:br>
            <a:endParaRPr lang="uk-UA" altLang="uk-UA" sz="1800" dirty="0">
              <a:latin typeface="Tahoma" panose="020B0604030504040204" pitchFamily="34" charset="0"/>
            </a:endParaRPr>
          </a:p>
        </p:txBody>
      </p:sp>
      <p:sp>
        <p:nvSpPr>
          <p:cNvPr id="5" name="Rectangle 2"/>
          <p:cNvSpPr txBox="1">
            <a:spLocks noChangeArrowheads="1"/>
          </p:cNvSpPr>
          <p:nvPr/>
        </p:nvSpPr>
        <p:spPr>
          <a:xfrm>
            <a:off x="1577009" y="427952"/>
            <a:ext cx="9144000" cy="685801"/>
          </a:xfrm>
          <a:prstGeom prst="rect">
            <a:avLst/>
          </a:prstGeom>
        </p:spPr>
        <p:txBody>
          <a:bodyPr/>
          <a:lstStyle/>
          <a:p>
            <a:pPr algn="ctr">
              <a:defRPr/>
            </a:pPr>
            <a:r>
              <a:rPr lang="uk-UA" sz="3600" b="1" kern="0" dirty="0">
                <a:solidFill>
                  <a:srgbClr val="006600"/>
                </a:solidFill>
                <a:latin typeface="Arial" charset="0"/>
                <a:ea typeface="+mj-ea"/>
                <a:cs typeface="+mj-cs"/>
              </a:rPr>
              <a:t>Звільнення Правобережної України</a:t>
            </a:r>
            <a:endParaRPr lang="ru-RU" sz="3600" b="1" kern="0" dirty="0">
              <a:solidFill>
                <a:srgbClr val="006600"/>
              </a:solidFill>
              <a:latin typeface="Arial" charset="0"/>
              <a:ea typeface="+mj-ea"/>
              <a:cs typeface="+mj-cs"/>
            </a:endParaRPr>
          </a:p>
        </p:txBody>
      </p:sp>
    </p:spTree>
    <p:extLst>
      <p:ext uri="{BB962C8B-B14F-4D97-AF65-F5344CB8AC3E}">
        <p14:creationId xmlns:p14="http://schemas.microsoft.com/office/powerpoint/2010/main" xmlns="" val="262869510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Прямоугольник 2"/>
          <p:cNvSpPr>
            <a:spLocks noChangeArrowheads="1"/>
          </p:cNvSpPr>
          <p:nvPr/>
        </p:nvSpPr>
        <p:spPr bwMode="auto">
          <a:xfrm>
            <a:off x="526774" y="1788767"/>
            <a:ext cx="4724400" cy="34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uk-UA" altLang="uk-UA" sz="2000" dirty="0">
                <a:solidFill>
                  <a:srgbClr val="222222"/>
                </a:solidFill>
                <a:latin typeface="Arial" panose="020B0604020202020204" pitchFamily="34" charset="0"/>
              </a:rPr>
              <a:t>Війська 1-го Українського фронту з 4 березня по 17 квітня 1944 р. здійснили </a:t>
            </a:r>
            <a:r>
              <a:rPr lang="uk-UA" altLang="uk-UA" sz="2000" b="1" dirty="0" err="1">
                <a:solidFill>
                  <a:srgbClr val="222222"/>
                </a:solidFill>
                <a:latin typeface="Arial" panose="020B0604020202020204" pitchFamily="34" charset="0"/>
              </a:rPr>
              <a:t>Проскурівсько</a:t>
            </a:r>
            <a:r>
              <a:rPr lang="uk-UA" altLang="uk-UA" sz="2000" b="1" dirty="0">
                <a:solidFill>
                  <a:srgbClr val="222222"/>
                </a:solidFill>
                <a:latin typeface="Arial" panose="020B0604020202020204" pitchFamily="34" charset="0"/>
              </a:rPr>
              <a:t>-Чернівецьку</a:t>
            </a:r>
            <a:r>
              <a:rPr lang="uk-UA" altLang="uk-UA" sz="2000" dirty="0">
                <a:solidFill>
                  <a:srgbClr val="222222"/>
                </a:solidFill>
                <a:latin typeface="Arial" panose="020B0604020202020204" pitchFamily="34" charset="0"/>
              </a:rPr>
              <a:t> операцію, у результаті якої вороже угруповання було розколоте на дві частини. </a:t>
            </a:r>
            <a:endParaRPr lang="uk-UA" altLang="uk-UA" sz="2000" dirty="0" smtClean="0">
              <a:solidFill>
                <a:srgbClr val="222222"/>
              </a:solidFill>
              <a:latin typeface="Arial" panose="020B0604020202020204" pitchFamily="34" charset="0"/>
            </a:endParaRPr>
          </a:p>
          <a:p>
            <a:pPr algn="just" eaLnBrk="1" hangingPunct="1">
              <a:lnSpc>
                <a:spcPct val="100000"/>
              </a:lnSpc>
              <a:spcBef>
                <a:spcPct val="0"/>
              </a:spcBef>
              <a:buSzTx/>
              <a:buFontTx/>
              <a:buNone/>
            </a:pPr>
            <a:endParaRPr lang="uk-UA" altLang="uk-UA" sz="2000" dirty="0">
              <a:solidFill>
                <a:srgbClr val="222222"/>
              </a:solidFill>
              <a:latin typeface="Arial" panose="020B0604020202020204" pitchFamily="34" charset="0"/>
            </a:endParaRPr>
          </a:p>
          <a:p>
            <a:pPr algn="just" eaLnBrk="1" hangingPunct="1">
              <a:lnSpc>
                <a:spcPct val="100000"/>
              </a:lnSpc>
              <a:spcBef>
                <a:spcPct val="0"/>
              </a:spcBef>
              <a:buSzTx/>
              <a:buFontTx/>
              <a:buNone/>
            </a:pPr>
            <a:r>
              <a:rPr lang="uk-UA" altLang="uk-UA" sz="2000" dirty="0" smtClean="0">
                <a:solidFill>
                  <a:srgbClr val="222222"/>
                </a:solidFill>
                <a:latin typeface="Arial" panose="020B0604020202020204" pitchFamily="34" charset="0"/>
              </a:rPr>
              <a:t>У </a:t>
            </a:r>
            <a:r>
              <a:rPr lang="uk-UA" altLang="uk-UA" sz="2000" dirty="0">
                <a:solidFill>
                  <a:srgbClr val="222222"/>
                </a:solidFill>
                <a:latin typeface="Arial" panose="020B0604020202020204" pitchFamily="34" charset="0"/>
              </a:rPr>
              <a:t>ході операції були звільнені міста Проскурів, </a:t>
            </a:r>
            <a:r>
              <a:rPr lang="uk-UA" altLang="uk-UA" sz="2000" dirty="0" err="1">
                <a:solidFill>
                  <a:srgbClr val="222222"/>
                </a:solidFill>
                <a:latin typeface="Arial" panose="020B0604020202020204" pitchFamily="34" charset="0"/>
              </a:rPr>
              <a:t>Кам’янєць</a:t>
            </a:r>
            <a:r>
              <a:rPr lang="uk-UA" altLang="uk-UA" sz="2000" dirty="0">
                <a:solidFill>
                  <a:srgbClr val="222222"/>
                </a:solidFill>
                <a:latin typeface="Arial" panose="020B0604020202020204" pitchFamily="34" charset="0"/>
              </a:rPr>
              <a:t>-Подільський, Чернівці. Радянські війська вийшли до </a:t>
            </a:r>
            <a:r>
              <a:rPr lang="uk-UA" altLang="uk-UA" sz="2000" dirty="0" err="1">
                <a:solidFill>
                  <a:srgbClr val="222222"/>
                </a:solidFill>
                <a:latin typeface="Arial" panose="020B0604020202020204" pitchFamily="34" charset="0"/>
              </a:rPr>
              <a:t>передгір</a:t>
            </a:r>
            <a:r>
              <a:rPr lang="uk-UA" altLang="uk-UA" sz="2000" dirty="0">
                <a:solidFill>
                  <a:srgbClr val="222222"/>
                </a:solidFill>
                <a:latin typeface="Arial" panose="020B0604020202020204" pitchFamily="34" charset="0"/>
              </a:rPr>
              <a:t>’ їв Карпат.</a:t>
            </a:r>
            <a:endParaRPr lang="uk-UA" altLang="uk-UA" sz="2000" dirty="0">
              <a:latin typeface="Arial" panose="020B0604020202020204" pitchFamily="34" charset="0"/>
            </a:endParaRPr>
          </a:p>
        </p:txBody>
      </p:sp>
      <p:pic>
        <p:nvPicPr>
          <p:cNvPr id="21507" name="Рисунок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75174" y="1033947"/>
            <a:ext cx="4445000" cy="564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8" name="Прямоугольник 4"/>
          <p:cNvSpPr>
            <a:spLocks noChangeArrowheads="1"/>
          </p:cNvSpPr>
          <p:nvPr/>
        </p:nvSpPr>
        <p:spPr bwMode="auto">
          <a:xfrm>
            <a:off x="344557" y="572282"/>
            <a:ext cx="1133060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r>
              <a:rPr lang="ru-RU" altLang="uk-UA" b="1" dirty="0" err="1">
                <a:solidFill>
                  <a:srgbClr val="222222"/>
                </a:solidFill>
                <a:latin typeface="Arial" panose="020B0604020202020204" pitchFamily="34" charset="0"/>
              </a:rPr>
              <a:t>Проскурівсько-Чернівецька</a:t>
            </a:r>
            <a:r>
              <a:rPr lang="ru-RU" altLang="uk-UA" b="1" dirty="0">
                <a:solidFill>
                  <a:srgbClr val="222222"/>
                </a:solidFill>
                <a:latin typeface="Arial" panose="020B0604020202020204" pitchFamily="34" charset="0"/>
              </a:rPr>
              <a:t> </a:t>
            </a:r>
            <a:r>
              <a:rPr lang="ru-RU" altLang="uk-UA" b="1" dirty="0" err="1">
                <a:solidFill>
                  <a:srgbClr val="222222"/>
                </a:solidFill>
                <a:latin typeface="Arial" panose="020B0604020202020204" pitchFamily="34" charset="0"/>
              </a:rPr>
              <a:t>операція</a:t>
            </a:r>
            <a:r>
              <a:rPr lang="ru-RU" altLang="uk-UA" b="1" dirty="0">
                <a:solidFill>
                  <a:srgbClr val="222222"/>
                </a:solidFill>
                <a:latin typeface="Arial" panose="020B0604020202020204" pitchFamily="34" charset="0"/>
              </a:rPr>
              <a:t> (4 </a:t>
            </a:r>
            <a:r>
              <a:rPr lang="ru-RU" altLang="uk-UA" b="1" dirty="0" err="1">
                <a:solidFill>
                  <a:srgbClr val="222222"/>
                </a:solidFill>
                <a:latin typeface="Arial" panose="020B0604020202020204" pitchFamily="34" charset="0"/>
              </a:rPr>
              <a:t>березня</a:t>
            </a:r>
            <a:r>
              <a:rPr lang="ru-RU" altLang="uk-UA" b="1" dirty="0">
                <a:solidFill>
                  <a:srgbClr val="222222"/>
                </a:solidFill>
                <a:latin typeface="Arial" panose="020B0604020202020204" pitchFamily="34" charset="0"/>
              </a:rPr>
              <a:t> – 17 </a:t>
            </a:r>
            <a:r>
              <a:rPr lang="ru-RU" altLang="uk-UA" b="1" dirty="0" err="1">
                <a:solidFill>
                  <a:srgbClr val="222222"/>
                </a:solidFill>
                <a:latin typeface="Arial" panose="020B0604020202020204" pitchFamily="34" charset="0"/>
              </a:rPr>
              <a:t>квітня</a:t>
            </a:r>
            <a:r>
              <a:rPr lang="ru-RU" altLang="uk-UA" b="1" dirty="0">
                <a:solidFill>
                  <a:srgbClr val="222222"/>
                </a:solidFill>
                <a:latin typeface="Arial" panose="020B0604020202020204" pitchFamily="34" charset="0"/>
              </a:rPr>
              <a:t> 1944 р. )</a:t>
            </a:r>
            <a:endParaRPr lang="uk-UA" altLang="uk-UA" dirty="0">
              <a:latin typeface="Arial" panose="020B0604020202020204" pitchFamily="34" charset="0"/>
            </a:endParaRPr>
          </a:p>
        </p:txBody>
      </p:sp>
      <p:sp>
        <p:nvSpPr>
          <p:cNvPr id="5" name="Rectangle 2"/>
          <p:cNvSpPr txBox="1">
            <a:spLocks noChangeArrowheads="1"/>
          </p:cNvSpPr>
          <p:nvPr/>
        </p:nvSpPr>
        <p:spPr>
          <a:xfrm>
            <a:off x="1722783" y="0"/>
            <a:ext cx="9144000" cy="685801"/>
          </a:xfrm>
          <a:prstGeom prst="rect">
            <a:avLst/>
          </a:prstGeom>
        </p:spPr>
        <p:txBody>
          <a:bodyPr/>
          <a:lstStyle/>
          <a:p>
            <a:pPr algn="ctr">
              <a:defRPr/>
            </a:pPr>
            <a:r>
              <a:rPr lang="uk-UA" sz="3600" b="1" kern="0" dirty="0">
                <a:solidFill>
                  <a:srgbClr val="006600"/>
                </a:solidFill>
                <a:latin typeface="Arial" charset="0"/>
                <a:ea typeface="+mj-ea"/>
                <a:cs typeface="+mj-cs"/>
              </a:rPr>
              <a:t>Звільнення Правобережної України</a:t>
            </a:r>
            <a:endParaRPr lang="ru-RU" sz="3600" b="1" kern="0" dirty="0">
              <a:solidFill>
                <a:srgbClr val="006600"/>
              </a:solidFill>
              <a:latin typeface="Arial" charset="0"/>
              <a:ea typeface="+mj-ea"/>
              <a:cs typeface="+mj-cs"/>
            </a:endParaRPr>
          </a:p>
        </p:txBody>
      </p:sp>
    </p:spTree>
    <p:extLst>
      <p:ext uri="{BB962C8B-B14F-4D97-AF65-F5344CB8AC3E}">
        <p14:creationId xmlns:p14="http://schemas.microsoft.com/office/powerpoint/2010/main" xmlns="" val="83256097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1" descr="http://lib.omsk.ru/iloveomsk/9may/html/img/bitvy26_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31951" y="2349501"/>
            <a:ext cx="4265613" cy="316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txBox="1">
            <a:spLocks noChangeArrowheads="1"/>
          </p:cNvSpPr>
          <p:nvPr/>
        </p:nvSpPr>
        <p:spPr>
          <a:xfrm>
            <a:off x="1524000" y="-100013"/>
            <a:ext cx="9144000" cy="685801"/>
          </a:xfrm>
          <a:prstGeom prst="rect">
            <a:avLst/>
          </a:prstGeom>
        </p:spPr>
        <p:txBody>
          <a:bodyPr/>
          <a:lstStyle/>
          <a:p>
            <a:pPr algn="ctr">
              <a:defRPr/>
            </a:pPr>
            <a:r>
              <a:rPr lang="uk-UA" sz="3600" b="1" kern="0" dirty="0">
                <a:solidFill>
                  <a:srgbClr val="006600"/>
                </a:solidFill>
                <a:latin typeface="Arial" charset="0"/>
                <a:ea typeface="+mj-ea"/>
                <a:cs typeface="+mj-cs"/>
              </a:rPr>
              <a:t>Звільнення Південної України</a:t>
            </a:r>
            <a:endParaRPr lang="ru-RU" sz="3600" b="1" kern="0" dirty="0">
              <a:solidFill>
                <a:srgbClr val="006600"/>
              </a:solidFill>
              <a:latin typeface="Arial" charset="0"/>
              <a:ea typeface="+mj-ea"/>
              <a:cs typeface="+mj-cs"/>
            </a:endParaRPr>
          </a:p>
        </p:txBody>
      </p:sp>
      <p:sp>
        <p:nvSpPr>
          <p:cNvPr id="37892" name="Пятно 2 2"/>
          <p:cNvSpPr>
            <a:spLocks noChangeArrowheads="1"/>
          </p:cNvSpPr>
          <p:nvPr/>
        </p:nvSpPr>
        <p:spPr bwMode="auto">
          <a:xfrm>
            <a:off x="766763" y="476250"/>
            <a:ext cx="6553201" cy="2033588"/>
          </a:xfrm>
          <a:prstGeom prst="irregularSeal2">
            <a:avLst/>
          </a:prstGeom>
          <a:noFill/>
          <a:ln>
            <a:noFill/>
          </a:ln>
        </p:spPr>
        <p:txBody>
          <a:bodyPr>
            <a:spAutoFit/>
          </a:bodyPr>
          <a:lstStyle>
            <a:lvl1pPr defTabSz="730250" eaLnBrk="0" hangingPunct="0">
              <a:defRPr>
                <a:solidFill>
                  <a:schemeClr val="tx1"/>
                </a:solidFill>
                <a:latin typeface="Arial" panose="020B0604020202020204" pitchFamily="34" charset="0"/>
              </a:defRPr>
            </a:lvl1pPr>
            <a:lvl2pPr marL="742950" indent="-285750" defTabSz="730250" eaLnBrk="0" hangingPunct="0">
              <a:defRPr>
                <a:solidFill>
                  <a:schemeClr val="tx1"/>
                </a:solidFill>
                <a:latin typeface="Arial" panose="020B0604020202020204" pitchFamily="34" charset="0"/>
              </a:defRPr>
            </a:lvl2pPr>
            <a:lvl3pPr marL="1143000" indent="-228600" defTabSz="730250" eaLnBrk="0" hangingPunct="0">
              <a:defRPr>
                <a:solidFill>
                  <a:schemeClr val="tx1"/>
                </a:solidFill>
                <a:latin typeface="Arial" panose="020B0604020202020204" pitchFamily="34" charset="0"/>
              </a:defRPr>
            </a:lvl3pPr>
            <a:lvl4pPr marL="1600200" indent="-228600" defTabSz="730250" eaLnBrk="0" hangingPunct="0">
              <a:defRPr>
                <a:solidFill>
                  <a:schemeClr val="tx1"/>
                </a:solidFill>
                <a:latin typeface="Arial" panose="020B0604020202020204" pitchFamily="34" charset="0"/>
              </a:defRPr>
            </a:lvl4pPr>
            <a:lvl5pPr marL="2057400" indent="-228600" defTabSz="730250" eaLnBrk="0" hangingPunct="0">
              <a:defRPr>
                <a:solidFill>
                  <a:schemeClr val="tx1"/>
                </a:solidFill>
                <a:latin typeface="Arial" panose="020B0604020202020204" pitchFamily="34" charset="0"/>
              </a:defRPr>
            </a:lvl5pPr>
            <a:lvl6pPr marL="2514600" indent="-228600" defTabSz="730250" eaLnBrk="0" fontAlgn="base" hangingPunct="0">
              <a:spcBef>
                <a:spcPct val="0"/>
              </a:spcBef>
              <a:spcAft>
                <a:spcPct val="0"/>
              </a:spcAft>
              <a:defRPr>
                <a:solidFill>
                  <a:schemeClr val="tx1"/>
                </a:solidFill>
                <a:latin typeface="Arial" panose="020B0604020202020204" pitchFamily="34" charset="0"/>
              </a:defRPr>
            </a:lvl6pPr>
            <a:lvl7pPr marL="2971800" indent="-228600" defTabSz="730250" eaLnBrk="0" fontAlgn="base" hangingPunct="0">
              <a:spcBef>
                <a:spcPct val="0"/>
              </a:spcBef>
              <a:spcAft>
                <a:spcPct val="0"/>
              </a:spcAft>
              <a:defRPr>
                <a:solidFill>
                  <a:schemeClr val="tx1"/>
                </a:solidFill>
                <a:latin typeface="Arial" panose="020B0604020202020204" pitchFamily="34" charset="0"/>
              </a:defRPr>
            </a:lvl7pPr>
            <a:lvl8pPr marL="3429000" indent="-228600" defTabSz="730250" eaLnBrk="0" fontAlgn="base" hangingPunct="0">
              <a:spcBef>
                <a:spcPct val="0"/>
              </a:spcBef>
              <a:spcAft>
                <a:spcPct val="0"/>
              </a:spcAft>
              <a:defRPr>
                <a:solidFill>
                  <a:schemeClr val="tx1"/>
                </a:solidFill>
                <a:latin typeface="Arial" panose="020B0604020202020204" pitchFamily="34" charset="0"/>
              </a:defRPr>
            </a:lvl8pPr>
            <a:lvl9pPr marL="3886200" indent="-228600" defTabSz="73025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Clr>
                <a:schemeClr val="hlink"/>
              </a:buClr>
              <a:buSzPct val="120000"/>
            </a:pPr>
            <a:r>
              <a:rPr lang="ru-RU" altLang="ru-RU" sz="2400" b="1" dirty="0"/>
              <a:t>30 </a:t>
            </a:r>
            <a:r>
              <a:rPr lang="ru-RU" altLang="ru-RU" sz="2400" b="1" dirty="0" err="1"/>
              <a:t>січня</a:t>
            </a:r>
            <a:r>
              <a:rPr lang="ru-RU" altLang="ru-RU" sz="2400" b="1" dirty="0"/>
              <a:t> –</a:t>
            </a:r>
          </a:p>
          <a:p>
            <a:pPr algn="ctr" eaLnBrk="1" hangingPunct="1">
              <a:spcBef>
                <a:spcPct val="20000"/>
              </a:spcBef>
              <a:buClr>
                <a:schemeClr val="hlink"/>
              </a:buClr>
              <a:buSzPct val="120000"/>
            </a:pPr>
            <a:r>
              <a:rPr lang="ru-RU" altLang="ru-RU" sz="2400" b="1" dirty="0"/>
              <a:t>29 лютого 1944 р.</a:t>
            </a:r>
          </a:p>
        </p:txBody>
      </p:sp>
      <p:sp>
        <p:nvSpPr>
          <p:cNvPr id="37893" name="Прямоугольник 3"/>
          <p:cNvSpPr>
            <a:spLocks noChangeArrowheads="1"/>
          </p:cNvSpPr>
          <p:nvPr/>
        </p:nvSpPr>
        <p:spPr bwMode="auto">
          <a:xfrm>
            <a:off x="6096000" y="643632"/>
            <a:ext cx="523460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730250" eaLnBrk="0" hangingPunct="0">
              <a:defRPr>
                <a:solidFill>
                  <a:schemeClr val="tx1"/>
                </a:solidFill>
                <a:latin typeface="Arial" panose="020B0604020202020204" pitchFamily="34" charset="0"/>
              </a:defRPr>
            </a:lvl1pPr>
            <a:lvl2pPr marL="742950" indent="-285750" defTabSz="730250" eaLnBrk="0" hangingPunct="0">
              <a:defRPr>
                <a:solidFill>
                  <a:schemeClr val="tx1"/>
                </a:solidFill>
                <a:latin typeface="Arial" panose="020B0604020202020204" pitchFamily="34" charset="0"/>
              </a:defRPr>
            </a:lvl2pPr>
            <a:lvl3pPr marL="1143000" indent="-228600" defTabSz="730250" eaLnBrk="0" hangingPunct="0">
              <a:defRPr>
                <a:solidFill>
                  <a:schemeClr val="tx1"/>
                </a:solidFill>
                <a:latin typeface="Arial" panose="020B0604020202020204" pitchFamily="34" charset="0"/>
              </a:defRPr>
            </a:lvl3pPr>
            <a:lvl4pPr marL="1600200" indent="-228600" defTabSz="730250" eaLnBrk="0" hangingPunct="0">
              <a:defRPr>
                <a:solidFill>
                  <a:schemeClr val="tx1"/>
                </a:solidFill>
                <a:latin typeface="Arial" panose="020B0604020202020204" pitchFamily="34" charset="0"/>
              </a:defRPr>
            </a:lvl4pPr>
            <a:lvl5pPr marL="2057400" indent="-228600" defTabSz="730250" eaLnBrk="0" hangingPunct="0">
              <a:defRPr>
                <a:solidFill>
                  <a:schemeClr val="tx1"/>
                </a:solidFill>
                <a:latin typeface="Arial" panose="020B0604020202020204" pitchFamily="34" charset="0"/>
              </a:defRPr>
            </a:lvl5pPr>
            <a:lvl6pPr marL="2514600" indent="-228600" defTabSz="730250" eaLnBrk="0" fontAlgn="base" hangingPunct="0">
              <a:spcBef>
                <a:spcPct val="0"/>
              </a:spcBef>
              <a:spcAft>
                <a:spcPct val="0"/>
              </a:spcAft>
              <a:defRPr>
                <a:solidFill>
                  <a:schemeClr val="tx1"/>
                </a:solidFill>
                <a:latin typeface="Arial" panose="020B0604020202020204" pitchFamily="34" charset="0"/>
              </a:defRPr>
            </a:lvl6pPr>
            <a:lvl7pPr marL="2971800" indent="-228600" defTabSz="730250" eaLnBrk="0" fontAlgn="base" hangingPunct="0">
              <a:spcBef>
                <a:spcPct val="0"/>
              </a:spcBef>
              <a:spcAft>
                <a:spcPct val="0"/>
              </a:spcAft>
              <a:defRPr>
                <a:solidFill>
                  <a:schemeClr val="tx1"/>
                </a:solidFill>
                <a:latin typeface="Arial" panose="020B0604020202020204" pitchFamily="34" charset="0"/>
              </a:defRPr>
            </a:lvl7pPr>
            <a:lvl8pPr marL="3429000" indent="-228600" defTabSz="730250" eaLnBrk="0" fontAlgn="base" hangingPunct="0">
              <a:spcBef>
                <a:spcPct val="0"/>
              </a:spcBef>
              <a:spcAft>
                <a:spcPct val="0"/>
              </a:spcAft>
              <a:defRPr>
                <a:solidFill>
                  <a:schemeClr val="tx1"/>
                </a:solidFill>
                <a:latin typeface="Arial" panose="020B0604020202020204" pitchFamily="34" charset="0"/>
              </a:defRPr>
            </a:lvl8pPr>
            <a:lvl9pPr marL="3886200" indent="-228600" defTabSz="73025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Clr>
                <a:schemeClr val="hlink"/>
              </a:buClr>
              <a:buSzPct val="120000"/>
            </a:pPr>
            <a:r>
              <a:rPr lang="uk-UA" altLang="ru-RU" sz="3200" b="1" dirty="0" err="1">
                <a:solidFill>
                  <a:srgbClr val="C00000"/>
                </a:solidFill>
              </a:rPr>
              <a:t>Нікопольсько</a:t>
            </a:r>
            <a:r>
              <a:rPr lang="uk-UA" altLang="ru-RU" sz="3200" b="1" dirty="0">
                <a:solidFill>
                  <a:srgbClr val="C00000"/>
                </a:solidFill>
              </a:rPr>
              <a:t>-Криворізька операція</a:t>
            </a:r>
            <a:endParaRPr lang="ru-RU" altLang="ru-RU" sz="3200" b="1" dirty="0">
              <a:solidFill>
                <a:srgbClr val="C00000"/>
              </a:solidFill>
            </a:endParaRPr>
          </a:p>
        </p:txBody>
      </p:sp>
      <p:sp>
        <p:nvSpPr>
          <p:cNvPr id="37894" name="Прямоугольник 4"/>
          <p:cNvSpPr>
            <a:spLocks noChangeArrowheads="1"/>
          </p:cNvSpPr>
          <p:nvPr/>
        </p:nvSpPr>
        <p:spPr bwMode="auto">
          <a:xfrm>
            <a:off x="6762752" y="1947864"/>
            <a:ext cx="4716462" cy="16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uk-UA" altLang="ru-RU" sz="3600" b="1" dirty="0">
                <a:solidFill>
                  <a:srgbClr val="C00000"/>
                </a:solidFill>
              </a:rPr>
              <a:t>Суть: </a:t>
            </a:r>
            <a:r>
              <a:rPr lang="ru-RU" altLang="ru-RU" sz="2400" b="1" dirty="0" err="1"/>
              <a:t>звільнено</a:t>
            </a:r>
            <a:r>
              <a:rPr lang="ru-RU" altLang="ru-RU" sz="2400" b="1" dirty="0"/>
              <a:t> </a:t>
            </a:r>
            <a:r>
              <a:rPr lang="ru-RU" altLang="ru-RU" sz="2400" b="1" dirty="0" err="1"/>
              <a:t>райони</a:t>
            </a:r>
            <a:r>
              <a:rPr lang="ru-RU" altLang="ru-RU" sz="2400" b="1" dirty="0"/>
              <a:t>, </a:t>
            </a:r>
            <a:r>
              <a:rPr lang="ru-RU" altLang="ru-RU" sz="2400" b="1" dirty="0" err="1"/>
              <a:t>багаті</a:t>
            </a:r>
            <a:r>
              <a:rPr lang="ru-RU" altLang="ru-RU" sz="2400" b="1" dirty="0"/>
              <a:t> </a:t>
            </a:r>
            <a:r>
              <a:rPr lang="ru-RU" altLang="ru-RU" sz="2400" b="1" dirty="0" err="1"/>
              <a:t>марганцевими</a:t>
            </a:r>
            <a:r>
              <a:rPr lang="ru-RU" altLang="ru-RU" sz="2400" b="1" dirty="0"/>
              <a:t> та </a:t>
            </a:r>
            <a:r>
              <a:rPr lang="ru-RU" altLang="ru-RU" sz="2400" b="1" dirty="0" err="1"/>
              <a:t>залізними</a:t>
            </a:r>
            <a:r>
              <a:rPr lang="ru-RU" altLang="ru-RU" sz="2400" b="1" dirty="0"/>
              <a:t> рудами.</a:t>
            </a:r>
          </a:p>
          <a:p>
            <a:pPr eaLnBrk="1" hangingPunct="1"/>
            <a:endParaRPr lang="ru-RU" altLang="ru-RU" b="1" dirty="0"/>
          </a:p>
        </p:txBody>
      </p:sp>
      <p:pic>
        <p:nvPicPr>
          <p:cNvPr id="37895" name="Picture 7" descr="http://nikopol.do.am/_nw/0/5173732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62752" y="3284538"/>
            <a:ext cx="4514850" cy="316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6" name="TextBox 6"/>
          <p:cNvSpPr txBox="1">
            <a:spLocks noChangeArrowheads="1"/>
          </p:cNvSpPr>
          <p:nvPr/>
        </p:nvSpPr>
        <p:spPr bwMode="auto">
          <a:xfrm>
            <a:off x="8543926" y="6308726"/>
            <a:ext cx="2016125" cy="3397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1600" b="1"/>
              <a:t>Полонені вороги </a:t>
            </a:r>
            <a:endParaRPr lang="ru-RU" altLang="ru-RU" sz="1600" b="1"/>
          </a:p>
        </p:txBody>
      </p:sp>
      <p:sp>
        <p:nvSpPr>
          <p:cNvPr id="37897" name="Прямоугольник 10"/>
          <p:cNvSpPr>
            <a:spLocks noChangeArrowheads="1"/>
          </p:cNvSpPr>
          <p:nvPr/>
        </p:nvSpPr>
        <p:spPr bwMode="auto">
          <a:xfrm>
            <a:off x="1847851" y="5589589"/>
            <a:ext cx="3743325" cy="522287"/>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1400" b="1"/>
              <a:t>Місто Нікополь. Гармата-пам'ятник воїнам визволителям</a:t>
            </a:r>
          </a:p>
        </p:txBody>
      </p:sp>
    </p:spTree>
    <p:extLst>
      <p:ext uri="{BB962C8B-B14F-4D97-AF65-F5344CB8AC3E}">
        <p14:creationId xmlns:p14="http://schemas.microsoft.com/office/powerpoint/2010/main" xmlns="" val="328541326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Прямоугольник 1"/>
          <p:cNvSpPr>
            <a:spLocks noChangeArrowheads="1"/>
          </p:cNvSpPr>
          <p:nvPr/>
        </p:nvSpPr>
        <p:spPr bwMode="auto">
          <a:xfrm>
            <a:off x="802206" y="1365839"/>
            <a:ext cx="10618305"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uk-UA" altLang="uk-UA" b="1" dirty="0" err="1">
                <a:solidFill>
                  <a:srgbClr val="222222"/>
                </a:solidFill>
                <a:effectLst>
                  <a:outerShdw blurRad="38100" dist="38100" dir="2700000" algn="tl">
                    <a:srgbClr val="000000">
                      <a:alpha val="43137"/>
                    </a:srgbClr>
                  </a:outerShdw>
                </a:effectLst>
                <a:latin typeface="Arial" panose="020B0604020202020204" pitchFamily="34" charset="0"/>
              </a:rPr>
              <a:t>Умансько-Ботошанська</a:t>
            </a:r>
            <a:r>
              <a:rPr lang="uk-UA" altLang="uk-UA" b="1" dirty="0">
                <a:solidFill>
                  <a:srgbClr val="222222"/>
                </a:solidFill>
                <a:effectLst>
                  <a:outerShdw blurRad="38100" dist="38100" dir="2700000" algn="tl">
                    <a:srgbClr val="000000">
                      <a:alpha val="43137"/>
                    </a:srgbClr>
                  </a:outerShdw>
                </a:effectLst>
                <a:latin typeface="Arial" panose="020B0604020202020204" pitchFamily="34" charset="0"/>
              </a:rPr>
              <a:t> </a:t>
            </a:r>
            <a:r>
              <a:rPr lang="uk-UA" altLang="uk-UA" b="1" dirty="0">
                <a:solidFill>
                  <a:srgbClr val="222222"/>
                </a:solidFill>
                <a:latin typeface="Arial" panose="020B0604020202020204" pitchFamily="34" charset="0"/>
              </a:rPr>
              <a:t>операція ( 5 березня – 17 квітня 1944 р. )</a:t>
            </a:r>
          </a:p>
          <a:p>
            <a:pPr algn="just" eaLnBrk="1" hangingPunct="1">
              <a:lnSpc>
                <a:spcPct val="100000"/>
              </a:lnSpc>
              <a:spcBef>
                <a:spcPct val="0"/>
              </a:spcBef>
              <a:buSzTx/>
              <a:buFontTx/>
              <a:buNone/>
            </a:pPr>
            <a:r>
              <a:rPr lang="uk-UA" altLang="uk-UA" dirty="0">
                <a:solidFill>
                  <a:srgbClr val="222222"/>
                </a:solidFill>
                <a:latin typeface="Arial" panose="020B0604020202020204" pitchFamily="34" charset="0"/>
              </a:rPr>
              <a:t>5 березня — 17 квітня 1944 р. війська 2-го Українського фронту розгромили 8-му німецьку армію і 26 березня 1944 р</a:t>
            </a:r>
            <a:r>
              <a:rPr lang="uk-UA" altLang="uk-UA" dirty="0" smtClean="0">
                <a:solidFill>
                  <a:srgbClr val="222222"/>
                </a:solidFill>
                <a:latin typeface="Arial" panose="020B0604020202020204" pitchFamily="34" charset="0"/>
              </a:rPr>
              <a:t>. вийшли </a:t>
            </a:r>
            <a:r>
              <a:rPr lang="uk-UA" altLang="uk-UA" dirty="0">
                <a:solidFill>
                  <a:srgbClr val="222222"/>
                </a:solidFill>
                <a:latin typeface="Arial" panose="020B0604020202020204" pitchFamily="34" charset="0"/>
              </a:rPr>
              <a:t>до державного кордону СРСР, перенесли бойові дії на територію Румунії — держави-сателіта нацистської Німеччини.</a:t>
            </a:r>
          </a:p>
        </p:txBody>
      </p:sp>
      <p:pic>
        <p:nvPicPr>
          <p:cNvPr id="22531" name="Рисунок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88028" y="3304831"/>
            <a:ext cx="5046663" cy="333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a:xfrm>
            <a:off x="1539358" y="244544"/>
            <a:ext cx="9144000" cy="685801"/>
          </a:xfrm>
          <a:prstGeom prst="rect">
            <a:avLst/>
          </a:prstGeom>
        </p:spPr>
        <p:txBody>
          <a:bodyPr/>
          <a:lstStyle/>
          <a:p>
            <a:pPr algn="ctr">
              <a:defRPr/>
            </a:pPr>
            <a:r>
              <a:rPr lang="uk-UA" sz="3600" b="1" kern="0" dirty="0">
                <a:solidFill>
                  <a:srgbClr val="006600"/>
                </a:solidFill>
                <a:latin typeface="Arial" charset="0"/>
                <a:ea typeface="+mj-ea"/>
                <a:cs typeface="+mj-cs"/>
              </a:rPr>
              <a:t>Звільнення Південної України</a:t>
            </a:r>
            <a:endParaRPr lang="ru-RU" sz="3600" b="1" kern="0" dirty="0">
              <a:solidFill>
                <a:srgbClr val="006600"/>
              </a:solidFill>
              <a:latin typeface="Arial" charset="0"/>
              <a:ea typeface="+mj-ea"/>
              <a:cs typeface="+mj-cs"/>
            </a:endParaRPr>
          </a:p>
        </p:txBody>
      </p:sp>
    </p:spTree>
    <p:extLst>
      <p:ext uri="{BB962C8B-B14F-4D97-AF65-F5344CB8AC3E}">
        <p14:creationId xmlns:p14="http://schemas.microsoft.com/office/powerpoint/2010/main" xmlns="" val="217043536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5187674" y="119855"/>
            <a:ext cx="8064500" cy="1141413"/>
          </a:xfrm>
        </p:spPr>
        <p:txBody>
          <a:bodyPr/>
          <a:lstStyle/>
          <a:p>
            <a:pPr eaLnBrk="1" hangingPunct="1"/>
            <a:r>
              <a:rPr lang="uk-UA" altLang="ru-RU" sz="3500" b="1" dirty="0">
                <a:solidFill>
                  <a:srgbClr val="006600"/>
                </a:solidFill>
              </a:rPr>
              <a:t>Вихід на державний кордон СРСР</a:t>
            </a:r>
            <a:endParaRPr lang="ru-RU" altLang="ru-RU" sz="3500" b="1" dirty="0">
              <a:solidFill>
                <a:srgbClr val="006600"/>
              </a:solidFill>
            </a:endParaRPr>
          </a:p>
        </p:txBody>
      </p:sp>
      <p:sp>
        <p:nvSpPr>
          <p:cNvPr id="39939" name="Rectangle 4"/>
          <p:cNvSpPr>
            <a:spLocks noGrp="1" noChangeArrowheads="1"/>
          </p:cNvSpPr>
          <p:nvPr>
            <p:ph type="body" sz="half" idx="4294967295"/>
          </p:nvPr>
        </p:nvSpPr>
        <p:spPr>
          <a:xfrm>
            <a:off x="6011311" y="1385094"/>
            <a:ext cx="5253037" cy="5689600"/>
          </a:xfrm>
        </p:spPr>
        <p:txBody>
          <a:bodyPr/>
          <a:lstStyle/>
          <a:p>
            <a:pPr marL="0" indent="215900" algn="just">
              <a:buNone/>
            </a:pPr>
            <a:r>
              <a:rPr lang="uk-UA" altLang="ru-RU" sz="2400" b="1" dirty="0"/>
              <a:t>В ході </a:t>
            </a:r>
            <a:r>
              <a:rPr lang="uk-UA" altLang="ru-RU" sz="2400" b="1" dirty="0" err="1"/>
              <a:t>Умансько-Ботошанської</a:t>
            </a:r>
            <a:r>
              <a:rPr lang="uk-UA" altLang="ru-RU" sz="2400" b="1" dirty="0"/>
              <a:t> операції війська 2 Українського фронту маршала </a:t>
            </a:r>
            <a:r>
              <a:rPr lang="uk-UA" altLang="ru-RU" sz="2400" b="1" dirty="0" err="1"/>
              <a:t>І.Конєва</a:t>
            </a:r>
            <a:r>
              <a:rPr lang="uk-UA" altLang="ru-RU" sz="2400" b="1" dirty="0"/>
              <a:t> стрімко форсували ріку Дністер та 26 березня 1944 р. вийшли на річку Прут – державний кордон СРСР і Румунії. </a:t>
            </a:r>
          </a:p>
          <a:p>
            <a:pPr marL="0" indent="215900" algn="just">
              <a:buNone/>
            </a:pPr>
            <a:r>
              <a:rPr lang="uk-UA" altLang="ru-RU" sz="2400" b="1" dirty="0"/>
              <a:t>Звільнену ділянку державного кордону по Пруту прийняв під охорону 24-й прикордонний полк полковника Капустіна. Підрозділи цього полку вступили тут у нерівний та жорстокий бій з ворогом на початку війни.</a:t>
            </a:r>
          </a:p>
          <a:p>
            <a:pPr marL="0" indent="215900">
              <a:buNone/>
            </a:pPr>
            <a:endParaRPr lang="uk-UA" altLang="ru-RU" sz="600" dirty="0"/>
          </a:p>
        </p:txBody>
      </p:sp>
      <p:pic>
        <p:nvPicPr>
          <p:cNvPr id="39940" name="Picture 8" descr="3960440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2356" y="1186655"/>
            <a:ext cx="3055143" cy="4648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Rectangle 9"/>
          <p:cNvSpPr>
            <a:spLocks noChangeArrowheads="1"/>
          </p:cNvSpPr>
          <p:nvPr/>
        </p:nvSpPr>
        <p:spPr bwMode="auto">
          <a:xfrm>
            <a:off x="1601512" y="5834838"/>
            <a:ext cx="2306637" cy="776288"/>
          </a:xfrm>
          <a:prstGeom prst="rect">
            <a:avLst/>
          </a:prstGeom>
          <a:noFill/>
          <a:ln>
            <a:noFill/>
          </a:ln>
        </p:spPr>
        <p:txBody>
          <a:bodyPr lIns="114465" tIns="57232" rIns="114465" bIns="57232">
            <a:spAutoFit/>
          </a:bodyPr>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30000"/>
              </a:spcBef>
            </a:pPr>
            <a:r>
              <a:rPr lang="uk-UA" altLang="ru-RU" sz="1300" b="1">
                <a:solidFill>
                  <a:srgbClr val="000000"/>
                </a:solidFill>
              </a:rPr>
              <a:t>Державний кордон відновлено.</a:t>
            </a:r>
          </a:p>
          <a:p>
            <a:pPr algn="ctr" eaLnBrk="1" hangingPunct="1">
              <a:spcBef>
                <a:spcPct val="30000"/>
              </a:spcBef>
            </a:pPr>
            <a:r>
              <a:rPr lang="uk-UA" altLang="ru-RU" sz="1300" b="1">
                <a:solidFill>
                  <a:srgbClr val="000000"/>
                </a:solidFill>
              </a:rPr>
              <a:t>26 березня 1944 р.</a:t>
            </a:r>
            <a:endParaRPr lang="ru-RU" altLang="ru-RU" sz="1300" b="1">
              <a:solidFill>
                <a:srgbClr val="000000"/>
              </a:solidFill>
            </a:endParaRPr>
          </a:p>
        </p:txBody>
      </p:sp>
      <p:sp>
        <p:nvSpPr>
          <p:cNvPr id="39942" name="Пятно 2 7"/>
          <p:cNvSpPr>
            <a:spLocks noChangeArrowheads="1"/>
          </p:cNvSpPr>
          <p:nvPr/>
        </p:nvSpPr>
        <p:spPr bwMode="auto">
          <a:xfrm>
            <a:off x="-383623" y="223638"/>
            <a:ext cx="7022962" cy="1037630"/>
          </a:xfrm>
          <a:prstGeom prst="irregularSeal2">
            <a:avLst/>
          </a:prstGeom>
          <a:noFill/>
          <a:ln>
            <a:noFill/>
          </a:ln>
        </p:spPr>
        <p:txBody>
          <a:bodyPr wrap="square">
            <a:spAutoFit/>
          </a:bodyPr>
          <a:lstStyle>
            <a:lvl1pPr defTabSz="730250" eaLnBrk="0" hangingPunct="0">
              <a:defRPr>
                <a:solidFill>
                  <a:schemeClr val="tx1"/>
                </a:solidFill>
                <a:latin typeface="Arial" panose="020B0604020202020204" pitchFamily="34" charset="0"/>
              </a:defRPr>
            </a:lvl1pPr>
            <a:lvl2pPr marL="742950" indent="-285750" defTabSz="730250" eaLnBrk="0" hangingPunct="0">
              <a:defRPr>
                <a:solidFill>
                  <a:schemeClr val="tx1"/>
                </a:solidFill>
                <a:latin typeface="Arial" panose="020B0604020202020204" pitchFamily="34" charset="0"/>
              </a:defRPr>
            </a:lvl2pPr>
            <a:lvl3pPr marL="1143000" indent="-228600" defTabSz="730250" eaLnBrk="0" hangingPunct="0">
              <a:defRPr>
                <a:solidFill>
                  <a:schemeClr val="tx1"/>
                </a:solidFill>
                <a:latin typeface="Arial" panose="020B0604020202020204" pitchFamily="34" charset="0"/>
              </a:defRPr>
            </a:lvl3pPr>
            <a:lvl4pPr marL="1600200" indent="-228600" defTabSz="730250" eaLnBrk="0" hangingPunct="0">
              <a:defRPr>
                <a:solidFill>
                  <a:schemeClr val="tx1"/>
                </a:solidFill>
                <a:latin typeface="Arial" panose="020B0604020202020204" pitchFamily="34" charset="0"/>
              </a:defRPr>
            </a:lvl4pPr>
            <a:lvl5pPr marL="2057400" indent="-228600" defTabSz="730250" eaLnBrk="0" hangingPunct="0">
              <a:defRPr>
                <a:solidFill>
                  <a:schemeClr val="tx1"/>
                </a:solidFill>
                <a:latin typeface="Arial" panose="020B0604020202020204" pitchFamily="34" charset="0"/>
              </a:defRPr>
            </a:lvl5pPr>
            <a:lvl6pPr marL="2514600" indent="-228600" defTabSz="730250" eaLnBrk="0" fontAlgn="base" hangingPunct="0">
              <a:spcBef>
                <a:spcPct val="0"/>
              </a:spcBef>
              <a:spcAft>
                <a:spcPct val="0"/>
              </a:spcAft>
              <a:defRPr>
                <a:solidFill>
                  <a:schemeClr val="tx1"/>
                </a:solidFill>
                <a:latin typeface="Arial" panose="020B0604020202020204" pitchFamily="34" charset="0"/>
              </a:defRPr>
            </a:lvl6pPr>
            <a:lvl7pPr marL="2971800" indent="-228600" defTabSz="730250" eaLnBrk="0" fontAlgn="base" hangingPunct="0">
              <a:spcBef>
                <a:spcPct val="0"/>
              </a:spcBef>
              <a:spcAft>
                <a:spcPct val="0"/>
              </a:spcAft>
              <a:defRPr>
                <a:solidFill>
                  <a:schemeClr val="tx1"/>
                </a:solidFill>
                <a:latin typeface="Arial" panose="020B0604020202020204" pitchFamily="34" charset="0"/>
              </a:defRPr>
            </a:lvl7pPr>
            <a:lvl8pPr marL="3429000" indent="-228600" defTabSz="730250" eaLnBrk="0" fontAlgn="base" hangingPunct="0">
              <a:spcBef>
                <a:spcPct val="0"/>
              </a:spcBef>
              <a:spcAft>
                <a:spcPct val="0"/>
              </a:spcAft>
              <a:defRPr>
                <a:solidFill>
                  <a:schemeClr val="tx1"/>
                </a:solidFill>
                <a:latin typeface="Arial" panose="020B0604020202020204" pitchFamily="34" charset="0"/>
              </a:defRPr>
            </a:lvl8pPr>
            <a:lvl9pPr marL="3886200" indent="-228600" defTabSz="73025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buClr>
                <a:schemeClr val="hlink"/>
              </a:buClr>
              <a:buSzPct val="120000"/>
            </a:pPr>
            <a:r>
              <a:rPr lang="ru-RU" altLang="ru-RU" sz="2400" b="1" dirty="0"/>
              <a:t>26 </a:t>
            </a:r>
            <a:r>
              <a:rPr lang="ru-RU" altLang="ru-RU" sz="2400" b="1" dirty="0" err="1" smtClean="0"/>
              <a:t>березня</a:t>
            </a:r>
            <a:r>
              <a:rPr lang="ru-RU" altLang="ru-RU" sz="2400" b="1" dirty="0" smtClean="0"/>
              <a:t> 1944 </a:t>
            </a:r>
            <a:r>
              <a:rPr lang="ru-RU" altLang="ru-RU" sz="2400" b="1" dirty="0"/>
              <a:t>р.</a:t>
            </a:r>
          </a:p>
        </p:txBody>
      </p:sp>
    </p:spTree>
    <p:extLst>
      <p:ext uri="{BB962C8B-B14F-4D97-AF65-F5344CB8AC3E}">
        <p14:creationId xmlns:p14="http://schemas.microsoft.com/office/powerpoint/2010/main" xmlns="" val="242238923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Прямоугольник 1"/>
          <p:cNvSpPr>
            <a:spLocks noChangeArrowheads="1"/>
          </p:cNvSpPr>
          <p:nvPr/>
        </p:nvSpPr>
        <p:spPr bwMode="auto">
          <a:xfrm>
            <a:off x="742123" y="1947103"/>
            <a:ext cx="5261112"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r>
              <a:rPr lang="uk-UA" altLang="uk-UA" b="1" dirty="0">
                <a:solidFill>
                  <a:srgbClr val="222222"/>
                </a:solidFill>
                <a:latin typeface="Arial" panose="020B0604020202020204" pitchFamily="34" charset="0"/>
              </a:rPr>
              <a:t>Одеська операція </a:t>
            </a:r>
            <a:endParaRPr lang="uk-UA" altLang="uk-UA" b="1" dirty="0" smtClean="0">
              <a:solidFill>
                <a:srgbClr val="222222"/>
              </a:solidFill>
              <a:latin typeface="Arial" panose="020B0604020202020204" pitchFamily="34" charset="0"/>
            </a:endParaRPr>
          </a:p>
          <a:p>
            <a:pPr algn="ctr" eaLnBrk="1" hangingPunct="1">
              <a:lnSpc>
                <a:spcPct val="100000"/>
              </a:lnSpc>
              <a:spcBef>
                <a:spcPct val="0"/>
              </a:spcBef>
              <a:buSzTx/>
              <a:buFontTx/>
              <a:buNone/>
            </a:pPr>
            <a:r>
              <a:rPr lang="uk-UA" altLang="uk-UA" b="1" dirty="0" smtClean="0">
                <a:solidFill>
                  <a:srgbClr val="222222"/>
                </a:solidFill>
                <a:latin typeface="Arial" panose="020B0604020202020204" pitchFamily="34" charset="0"/>
              </a:rPr>
              <a:t>(</a:t>
            </a:r>
            <a:r>
              <a:rPr lang="uk-UA" altLang="uk-UA" b="1" dirty="0">
                <a:solidFill>
                  <a:srgbClr val="222222"/>
                </a:solidFill>
                <a:latin typeface="Arial" panose="020B0604020202020204" pitchFamily="34" charset="0"/>
              </a:rPr>
              <a:t>26 березня – 14 </a:t>
            </a:r>
            <a:r>
              <a:rPr lang="uk-UA" altLang="uk-UA" b="1" dirty="0" err="1">
                <a:solidFill>
                  <a:srgbClr val="222222"/>
                </a:solidFill>
                <a:latin typeface="Arial" panose="020B0604020202020204" pitchFamily="34" charset="0"/>
              </a:rPr>
              <a:t>квітеня</a:t>
            </a:r>
            <a:r>
              <a:rPr lang="uk-UA" altLang="uk-UA" b="1" dirty="0">
                <a:solidFill>
                  <a:srgbClr val="222222"/>
                </a:solidFill>
                <a:latin typeface="Arial" panose="020B0604020202020204" pitchFamily="34" charset="0"/>
              </a:rPr>
              <a:t> 1944 р. )</a:t>
            </a:r>
            <a:endParaRPr lang="uk-UA" altLang="uk-UA" dirty="0">
              <a:solidFill>
                <a:srgbClr val="222222"/>
              </a:solidFill>
              <a:latin typeface="Arial" panose="020B0604020202020204" pitchFamily="34" charset="0"/>
            </a:endParaRPr>
          </a:p>
          <a:p>
            <a:pPr algn="just" eaLnBrk="1" hangingPunct="1">
              <a:lnSpc>
                <a:spcPct val="100000"/>
              </a:lnSpc>
              <a:spcBef>
                <a:spcPct val="0"/>
              </a:spcBef>
              <a:buSzTx/>
              <a:buFontTx/>
              <a:buNone/>
            </a:pPr>
            <a:r>
              <a:rPr lang="uk-UA" altLang="uk-UA" dirty="0">
                <a:solidFill>
                  <a:srgbClr val="222222"/>
                </a:solidFill>
                <a:latin typeface="Arial" panose="020B0604020202020204" pitchFamily="34" charset="0"/>
              </a:rPr>
              <a:t>Війська 3-го Українського фронту за підтримки сил Чорноморського флоту успішно здійснили Одеську операцію, у ході якої були визволені Херсон (13 березня), Миколаїв (28 березня), Одеса — (10 квітня).</a:t>
            </a:r>
          </a:p>
        </p:txBody>
      </p:sp>
      <p:pic>
        <p:nvPicPr>
          <p:cNvPr id="23555" name="Рисунок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05600" y="1214378"/>
            <a:ext cx="4762500" cy="506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a:xfrm>
            <a:off x="1524000" y="-100013"/>
            <a:ext cx="9144000" cy="685801"/>
          </a:xfrm>
          <a:prstGeom prst="rect">
            <a:avLst/>
          </a:prstGeom>
        </p:spPr>
        <p:txBody>
          <a:bodyPr/>
          <a:lstStyle/>
          <a:p>
            <a:pPr algn="ctr">
              <a:defRPr/>
            </a:pPr>
            <a:r>
              <a:rPr lang="uk-UA" sz="3600" b="1" kern="0" dirty="0">
                <a:solidFill>
                  <a:srgbClr val="006600"/>
                </a:solidFill>
                <a:latin typeface="Arial" charset="0"/>
                <a:ea typeface="+mj-ea"/>
                <a:cs typeface="+mj-cs"/>
              </a:rPr>
              <a:t>Звільнення Південної України</a:t>
            </a:r>
            <a:endParaRPr lang="ru-RU" sz="3600" b="1" kern="0" dirty="0">
              <a:solidFill>
                <a:srgbClr val="006600"/>
              </a:solidFill>
              <a:latin typeface="Arial" charset="0"/>
              <a:ea typeface="+mj-ea"/>
              <a:cs typeface="+mj-cs"/>
            </a:endParaRPr>
          </a:p>
        </p:txBody>
      </p:sp>
    </p:spTree>
    <p:extLst>
      <p:ext uri="{BB962C8B-B14F-4D97-AF65-F5344CB8AC3E}">
        <p14:creationId xmlns:p14="http://schemas.microsoft.com/office/powerpoint/2010/main" xmlns="" val="19441667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xmlns="" val="218903780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Прямоугольник 1"/>
          <p:cNvSpPr>
            <a:spLocks noChangeArrowheads="1"/>
          </p:cNvSpPr>
          <p:nvPr/>
        </p:nvSpPr>
        <p:spPr bwMode="auto">
          <a:xfrm>
            <a:off x="384314" y="1981937"/>
            <a:ext cx="4903304" cy="3693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ru-RU" altLang="uk-UA" b="1" dirty="0">
                <a:effectLst>
                  <a:outerShdw blurRad="38100" dist="38100" dir="2700000" algn="tl">
                    <a:srgbClr val="000000">
                      <a:alpha val="43137"/>
                    </a:srgbClr>
                  </a:outerShdw>
                </a:effectLst>
                <a:latin typeface="Arial" panose="020B0604020202020204" pitchFamily="34" charset="0"/>
              </a:rPr>
              <a:t>8 </a:t>
            </a:r>
            <a:r>
              <a:rPr lang="ru-RU" altLang="uk-UA" b="1" dirty="0" err="1">
                <a:effectLst>
                  <a:outerShdw blurRad="38100" dist="38100" dir="2700000" algn="tl">
                    <a:srgbClr val="000000">
                      <a:alpha val="43137"/>
                    </a:srgbClr>
                  </a:outerShdw>
                </a:effectLst>
                <a:latin typeface="Arial" panose="020B0604020202020204" pitchFamily="34" charset="0"/>
              </a:rPr>
              <a:t>квітня</a:t>
            </a:r>
            <a:r>
              <a:rPr lang="ru-RU" altLang="uk-UA" b="1" dirty="0">
                <a:effectLst>
                  <a:outerShdw blurRad="38100" dist="38100" dir="2700000" algn="tl">
                    <a:srgbClr val="000000">
                      <a:alpha val="43137"/>
                    </a:srgbClr>
                  </a:outerShdw>
                </a:effectLst>
                <a:latin typeface="Arial" panose="020B0604020202020204" pitchFamily="34" charset="0"/>
              </a:rPr>
              <a:t> 1944 р. </a:t>
            </a:r>
            <a:r>
              <a:rPr lang="ru-RU" altLang="uk-UA" dirty="0" err="1">
                <a:solidFill>
                  <a:srgbClr val="122336"/>
                </a:solidFill>
                <a:latin typeface="Arial" panose="020B0604020202020204" pitchFamily="34" charset="0"/>
              </a:rPr>
              <a:t>почалися</a:t>
            </a:r>
            <a:r>
              <a:rPr lang="ru-RU" altLang="uk-UA" dirty="0">
                <a:solidFill>
                  <a:srgbClr val="122336"/>
                </a:solidFill>
                <a:latin typeface="Arial" panose="020B0604020202020204" pitchFamily="34" charset="0"/>
              </a:rPr>
              <a:t> </a:t>
            </a:r>
            <a:r>
              <a:rPr lang="ru-RU" altLang="uk-UA" dirty="0" err="1">
                <a:solidFill>
                  <a:srgbClr val="122336"/>
                </a:solidFill>
                <a:latin typeface="Arial" panose="020B0604020202020204" pitchFamily="34" charset="0"/>
              </a:rPr>
              <a:t>кровопролитні</a:t>
            </a:r>
            <a:r>
              <a:rPr lang="ru-RU" altLang="uk-UA" dirty="0">
                <a:solidFill>
                  <a:srgbClr val="122336"/>
                </a:solidFill>
                <a:latin typeface="Arial" panose="020B0604020202020204" pitchFamily="34" charset="0"/>
              </a:rPr>
              <a:t> </a:t>
            </a:r>
            <a:r>
              <a:rPr lang="ru-RU" altLang="uk-UA" dirty="0" err="1">
                <a:solidFill>
                  <a:srgbClr val="122336"/>
                </a:solidFill>
                <a:latin typeface="Arial" panose="020B0604020202020204" pitchFamily="34" charset="0"/>
              </a:rPr>
              <a:t>бої</a:t>
            </a:r>
            <a:r>
              <a:rPr lang="ru-RU" altLang="uk-UA" dirty="0">
                <a:solidFill>
                  <a:srgbClr val="122336"/>
                </a:solidFill>
                <a:latin typeface="Arial" panose="020B0604020202020204" pitchFamily="34" charset="0"/>
              </a:rPr>
              <a:t> за </a:t>
            </a:r>
            <a:r>
              <a:rPr lang="ru-RU" altLang="uk-UA" dirty="0" err="1">
                <a:solidFill>
                  <a:srgbClr val="122336"/>
                </a:solidFill>
                <a:latin typeface="Arial" panose="020B0604020202020204" pitchFamily="34" charset="0"/>
              </a:rPr>
              <a:t>Крим</a:t>
            </a:r>
            <a:r>
              <a:rPr lang="ru-RU" altLang="uk-UA" dirty="0">
                <a:solidFill>
                  <a:srgbClr val="122336"/>
                </a:solidFill>
                <a:latin typeface="Arial" panose="020B0604020202020204" pitchFamily="34" charset="0"/>
              </a:rPr>
              <a:t>. </a:t>
            </a:r>
          </a:p>
          <a:p>
            <a:pPr algn="just" eaLnBrk="1" hangingPunct="1">
              <a:lnSpc>
                <a:spcPct val="100000"/>
              </a:lnSpc>
              <a:spcBef>
                <a:spcPct val="0"/>
              </a:spcBef>
              <a:buSzTx/>
              <a:buFontTx/>
              <a:buNone/>
            </a:pPr>
            <a:r>
              <a:rPr lang="ru-RU" altLang="uk-UA" dirty="0">
                <a:solidFill>
                  <a:srgbClr val="122336"/>
                </a:solidFill>
                <a:latin typeface="Arial" panose="020B0604020202020204" pitchFamily="34" charset="0"/>
              </a:rPr>
              <a:t>11 </a:t>
            </a:r>
            <a:r>
              <a:rPr lang="ru-RU" altLang="uk-UA" dirty="0" err="1">
                <a:solidFill>
                  <a:srgbClr val="122336"/>
                </a:solidFill>
                <a:latin typeface="Arial" panose="020B0604020202020204" pitchFamily="34" charset="0"/>
              </a:rPr>
              <a:t>квітня</a:t>
            </a:r>
            <a:r>
              <a:rPr lang="ru-RU" altLang="uk-UA" dirty="0">
                <a:solidFill>
                  <a:srgbClr val="122336"/>
                </a:solidFill>
                <a:latin typeface="Arial" panose="020B0604020202020204" pitchFamily="34" charset="0"/>
              </a:rPr>
              <a:t> </a:t>
            </a:r>
            <a:r>
              <a:rPr lang="ru-RU" altLang="uk-UA" dirty="0" err="1">
                <a:solidFill>
                  <a:srgbClr val="122336"/>
                </a:solidFill>
                <a:latin typeface="Arial" panose="020B0604020202020204" pitchFamily="34" charset="0"/>
              </a:rPr>
              <a:t>була</a:t>
            </a:r>
            <a:r>
              <a:rPr lang="ru-RU" altLang="uk-UA" dirty="0">
                <a:solidFill>
                  <a:srgbClr val="122336"/>
                </a:solidFill>
                <a:latin typeface="Arial" panose="020B0604020202020204" pitchFamily="34" charset="0"/>
              </a:rPr>
              <a:t> </a:t>
            </a:r>
            <a:r>
              <a:rPr lang="ru-RU" altLang="uk-UA" dirty="0" err="1">
                <a:solidFill>
                  <a:srgbClr val="122336"/>
                </a:solidFill>
                <a:latin typeface="Arial" panose="020B0604020202020204" pitchFamily="34" charset="0"/>
              </a:rPr>
              <a:t>визволена</a:t>
            </a:r>
            <a:r>
              <a:rPr lang="ru-RU" altLang="uk-UA" dirty="0">
                <a:solidFill>
                  <a:srgbClr val="122336"/>
                </a:solidFill>
                <a:latin typeface="Arial" panose="020B0604020202020204" pitchFamily="34" charset="0"/>
              </a:rPr>
              <a:t> </a:t>
            </a:r>
            <a:r>
              <a:rPr lang="ru-RU" altLang="uk-UA" dirty="0" err="1">
                <a:solidFill>
                  <a:srgbClr val="122336"/>
                </a:solidFill>
                <a:latin typeface="Arial" panose="020B0604020202020204" pitchFamily="34" charset="0"/>
              </a:rPr>
              <a:t>Керч</a:t>
            </a:r>
            <a:r>
              <a:rPr lang="ru-RU" altLang="uk-UA" dirty="0">
                <a:solidFill>
                  <a:srgbClr val="122336"/>
                </a:solidFill>
                <a:latin typeface="Arial" panose="020B0604020202020204" pitchFamily="34" charset="0"/>
              </a:rPr>
              <a:t>, </a:t>
            </a:r>
          </a:p>
          <a:p>
            <a:pPr algn="just" eaLnBrk="1" hangingPunct="1">
              <a:lnSpc>
                <a:spcPct val="100000"/>
              </a:lnSpc>
              <a:spcBef>
                <a:spcPct val="0"/>
              </a:spcBef>
              <a:buSzTx/>
              <a:buFontTx/>
              <a:buNone/>
            </a:pPr>
            <a:r>
              <a:rPr lang="ru-RU" altLang="uk-UA" dirty="0">
                <a:solidFill>
                  <a:srgbClr val="122336"/>
                </a:solidFill>
                <a:latin typeface="Arial" panose="020B0604020202020204" pitchFamily="34" charset="0"/>
              </a:rPr>
              <a:t>13 </a:t>
            </a:r>
            <a:r>
              <a:rPr lang="ru-RU" altLang="uk-UA" dirty="0" err="1">
                <a:solidFill>
                  <a:srgbClr val="122336"/>
                </a:solidFill>
                <a:latin typeface="Arial" panose="020B0604020202020204" pitchFamily="34" charset="0"/>
              </a:rPr>
              <a:t>квітня</a:t>
            </a:r>
            <a:r>
              <a:rPr lang="ru-RU" altLang="uk-UA" dirty="0">
                <a:solidFill>
                  <a:srgbClr val="122336"/>
                </a:solidFill>
                <a:latin typeface="Arial" panose="020B0604020202020204" pitchFamily="34" charset="0"/>
              </a:rPr>
              <a:t> — </a:t>
            </a:r>
            <a:r>
              <a:rPr lang="ru-RU" altLang="uk-UA" dirty="0" err="1">
                <a:solidFill>
                  <a:srgbClr val="122336"/>
                </a:solidFill>
                <a:latin typeface="Arial" panose="020B0604020202020204" pitchFamily="34" charset="0"/>
              </a:rPr>
              <a:t>Сімферополь</a:t>
            </a:r>
            <a:r>
              <a:rPr lang="ru-RU" altLang="uk-UA" dirty="0">
                <a:solidFill>
                  <a:srgbClr val="122336"/>
                </a:solidFill>
                <a:latin typeface="Arial" panose="020B0604020202020204" pitchFamily="34" charset="0"/>
              </a:rPr>
              <a:t>.</a:t>
            </a:r>
            <a:r>
              <a:rPr lang="uk-UA" altLang="uk-UA" dirty="0">
                <a:solidFill>
                  <a:srgbClr val="122336"/>
                </a:solidFill>
                <a:latin typeface="Arial" panose="020B0604020202020204" pitchFamily="34" charset="0"/>
              </a:rPr>
              <a:t> </a:t>
            </a:r>
            <a:endParaRPr lang="uk-UA" altLang="uk-UA" dirty="0" smtClean="0">
              <a:solidFill>
                <a:srgbClr val="122336"/>
              </a:solidFill>
              <a:latin typeface="Arial" panose="020B0604020202020204" pitchFamily="34" charset="0"/>
            </a:endParaRPr>
          </a:p>
          <a:p>
            <a:pPr algn="just" eaLnBrk="1" hangingPunct="1">
              <a:lnSpc>
                <a:spcPct val="100000"/>
              </a:lnSpc>
              <a:spcBef>
                <a:spcPct val="0"/>
              </a:spcBef>
              <a:buSzTx/>
              <a:buFontTx/>
              <a:buNone/>
            </a:pPr>
            <a:r>
              <a:rPr lang="uk-UA" altLang="uk-UA" dirty="0" smtClean="0">
                <a:solidFill>
                  <a:srgbClr val="122336"/>
                </a:solidFill>
                <a:latin typeface="Arial" panose="020B0604020202020204" pitchFamily="34" charset="0"/>
              </a:rPr>
              <a:t>9 </a:t>
            </a:r>
            <a:r>
              <a:rPr lang="uk-UA" altLang="uk-UA" dirty="0">
                <a:solidFill>
                  <a:srgbClr val="122336"/>
                </a:solidFill>
                <a:latin typeface="Arial" panose="020B0604020202020204" pitchFamily="34" charset="0"/>
              </a:rPr>
              <a:t>травня 1944 р. від загарбників був звільнений Севастополь. </a:t>
            </a:r>
          </a:p>
          <a:p>
            <a:pPr algn="just" eaLnBrk="1" hangingPunct="1">
              <a:lnSpc>
                <a:spcPct val="100000"/>
              </a:lnSpc>
              <a:spcBef>
                <a:spcPct val="0"/>
              </a:spcBef>
              <a:buSzTx/>
              <a:buFontTx/>
              <a:buNone/>
            </a:pPr>
            <a:r>
              <a:rPr lang="uk-UA" altLang="uk-UA" dirty="0">
                <a:solidFill>
                  <a:srgbClr val="122336"/>
                </a:solidFill>
                <a:latin typeface="Arial" panose="020B0604020202020204" pitchFamily="34" charset="0"/>
              </a:rPr>
              <a:t>12 травня 1944р. - </a:t>
            </a:r>
            <a:r>
              <a:rPr lang="uk-UA" altLang="uk-UA" dirty="0" smtClean="0">
                <a:solidFill>
                  <a:srgbClr val="122336"/>
                </a:solidFill>
                <a:latin typeface="Arial" panose="020B0604020202020204" pitchFamily="34" charset="0"/>
              </a:rPr>
              <a:t>Крим </a:t>
            </a:r>
            <a:r>
              <a:rPr lang="uk-UA" altLang="uk-UA" dirty="0">
                <a:solidFill>
                  <a:srgbClr val="122336"/>
                </a:solidFill>
                <a:latin typeface="Arial" panose="020B0604020202020204" pitchFamily="34" charset="0"/>
              </a:rPr>
              <a:t>був повністю </a:t>
            </a:r>
            <a:r>
              <a:rPr lang="uk-UA" altLang="uk-UA" dirty="0" smtClean="0">
                <a:solidFill>
                  <a:srgbClr val="122336"/>
                </a:solidFill>
                <a:latin typeface="Arial" panose="020B0604020202020204" pitchFamily="34" charset="0"/>
              </a:rPr>
              <a:t>від німецько- фашистських  військ</a:t>
            </a:r>
            <a:r>
              <a:rPr lang="uk-UA" altLang="uk-UA" dirty="0">
                <a:solidFill>
                  <a:srgbClr val="122336"/>
                </a:solidFill>
                <a:latin typeface="Arial" panose="020B0604020202020204" pitchFamily="34" charset="0"/>
              </a:rPr>
              <a:t>.</a:t>
            </a:r>
          </a:p>
          <a:p>
            <a:pPr algn="just" eaLnBrk="1" hangingPunct="1">
              <a:lnSpc>
                <a:spcPct val="100000"/>
              </a:lnSpc>
              <a:spcBef>
                <a:spcPct val="0"/>
              </a:spcBef>
              <a:buSzTx/>
              <a:buFontTx/>
              <a:buNone/>
            </a:pPr>
            <a:endParaRPr lang="ru-RU" altLang="uk-UA" sz="1800" dirty="0">
              <a:solidFill>
                <a:srgbClr val="222222"/>
              </a:solidFill>
              <a:latin typeface="Verdana" panose="020B0604030504040204" pitchFamily="34" charset="0"/>
            </a:endParaRPr>
          </a:p>
        </p:txBody>
      </p:sp>
      <p:pic>
        <p:nvPicPr>
          <p:cNvPr id="24579" name="Рисунок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99860" y="2077072"/>
            <a:ext cx="6248400" cy="394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0" name="Прямоугольник 3"/>
          <p:cNvSpPr>
            <a:spLocks noChangeArrowheads="1"/>
          </p:cNvSpPr>
          <p:nvPr/>
        </p:nvSpPr>
        <p:spPr bwMode="auto">
          <a:xfrm>
            <a:off x="1718020" y="1265584"/>
            <a:ext cx="868680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r>
              <a:rPr lang="uk-UA" altLang="uk-UA" b="1" dirty="0" smtClean="0">
                <a:solidFill>
                  <a:srgbClr val="222222"/>
                </a:solidFill>
                <a:effectLst>
                  <a:outerShdw blurRad="38100" dist="38100" dir="2700000" algn="tl">
                    <a:srgbClr val="000000">
                      <a:alpha val="43137"/>
                    </a:srgbClr>
                  </a:outerShdw>
                </a:effectLst>
                <a:latin typeface="Arial" panose="020B0604020202020204" pitchFamily="34" charset="0"/>
              </a:rPr>
              <a:t>Визволення Криму </a:t>
            </a:r>
            <a:r>
              <a:rPr lang="ru-RU" altLang="uk-UA" b="1" dirty="0" smtClean="0">
                <a:solidFill>
                  <a:srgbClr val="222222"/>
                </a:solidFill>
                <a:effectLst>
                  <a:outerShdw blurRad="38100" dist="38100" dir="2700000" algn="tl">
                    <a:srgbClr val="000000">
                      <a:alpha val="43137"/>
                    </a:srgbClr>
                  </a:outerShdw>
                </a:effectLst>
                <a:latin typeface="Arial" panose="020B0604020202020204" pitchFamily="34" charset="0"/>
              </a:rPr>
              <a:t>( </a:t>
            </a:r>
            <a:r>
              <a:rPr lang="ru-RU" altLang="uk-UA" b="1" dirty="0">
                <a:solidFill>
                  <a:srgbClr val="222222"/>
                </a:solidFill>
                <a:effectLst>
                  <a:outerShdw blurRad="38100" dist="38100" dir="2700000" algn="tl">
                    <a:srgbClr val="000000">
                      <a:alpha val="43137"/>
                    </a:srgbClr>
                  </a:outerShdw>
                </a:effectLst>
                <a:latin typeface="Arial" panose="020B0604020202020204" pitchFamily="34" charset="0"/>
              </a:rPr>
              <a:t>8 </a:t>
            </a:r>
            <a:r>
              <a:rPr lang="ru-RU" altLang="uk-UA" b="1" dirty="0" err="1">
                <a:solidFill>
                  <a:srgbClr val="222222"/>
                </a:solidFill>
                <a:effectLst>
                  <a:outerShdw blurRad="38100" dist="38100" dir="2700000" algn="tl">
                    <a:srgbClr val="000000">
                      <a:alpha val="43137"/>
                    </a:srgbClr>
                  </a:outerShdw>
                </a:effectLst>
                <a:latin typeface="Arial" panose="020B0604020202020204" pitchFamily="34" charset="0"/>
              </a:rPr>
              <a:t>квітня</a:t>
            </a:r>
            <a:r>
              <a:rPr lang="ru-RU" altLang="uk-UA" b="1" dirty="0">
                <a:solidFill>
                  <a:srgbClr val="222222"/>
                </a:solidFill>
                <a:effectLst>
                  <a:outerShdw blurRad="38100" dist="38100" dir="2700000" algn="tl">
                    <a:srgbClr val="000000">
                      <a:alpha val="43137"/>
                    </a:srgbClr>
                  </a:outerShdw>
                </a:effectLst>
                <a:latin typeface="Arial" panose="020B0604020202020204" pitchFamily="34" charset="0"/>
              </a:rPr>
              <a:t> – 12 </a:t>
            </a:r>
            <a:r>
              <a:rPr lang="ru-RU" altLang="uk-UA" b="1" dirty="0" err="1">
                <a:solidFill>
                  <a:srgbClr val="222222"/>
                </a:solidFill>
                <a:effectLst>
                  <a:outerShdw blurRad="38100" dist="38100" dir="2700000" algn="tl">
                    <a:srgbClr val="000000">
                      <a:alpha val="43137"/>
                    </a:srgbClr>
                  </a:outerShdw>
                </a:effectLst>
                <a:latin typeface="Arial" panose="020B0604020202020204" pitchFamily="34" charset="0"/>
              </a:rPr>
              <a:t>травня</a:t>
            </a:r>
            <a:r>
              <a:rPr lang="ru-RU" altLang="uk-UA" b="1" dirty="0">
                <a:solidFill>
                  <a:srgbClr val="222222"/>
                </a:solidFill>
                <a:effectLst>
                  <a:outerShdw blurRad="38100" dist="38100" dir="2700000" algn="tl">
                    <a:srgbClr val="000000">
                      <a:alpha val="43137"/>
                    </a:srgbClr>
                  </a:outerShdw>
                </a:effectLst>
                <a:latin typeface="Arial" panose="020B0604020202020204" pitchFamily="34" charset="0"/>
              </a:rPr>
              <a:t> 1944 р. )</a:t>
            </a:r>
            <a:endParaRPr lang="uk-UA" altLang="uk-UA" dirty="0">
              <a:effectLst>
                <a:outerShdw blurRad="38100" dist="38100" dir="2700000" algn="tl">
                  <a:srgbClr val="000000">
                    <a:alpha val="43137"/>
                  </a:srgbClr>
                </a:outerShdw>
              </a:effectLst>
              <a:latin typeface="Arial" panose="020B0604020202020204" pitchFamily="34" charset="0"/>
            </a:endParaRPr>
          </a:p>
        </p:txBody>
      </p:sp>
      <p:sp>
        <p:nvSpPr>
          <p:cNvPr id="5" name="Rectangle 2"/>
          <p:cNvSpPr txBox="1">
            <a:spLocks noChangeArrowheads="1"/>
          </p:cNvSpPr>
          <p:nvPr/>
        </p:nvSpPr>
        <p:spPr>
          <a:xfrm>
            <a:off x="1524000" y="-100013"/>
            <a:ext cx="9144000" cy="685801"/>
          </a:xfrm>
          <a:prstGeom prst="rect">
            <a:avLst/>
          </a:prstGeom>
        </p:spPr>
        <p:txBody>
          <a:bodyPr/>
          <a:lstStyle/>
          <a:p>
            <a:pPr algn="ctr">
              <a:defRPr/>
            </a:pPr>
            <a:r>
              <a:rPr lang="uk-UA" sz="3600" b="1" kern="0" dirty="0">
                <a:solidFill>
                  <a:srgbClr val="006600"/>
                </a:solidFill>
                <a:latin typeface="Arial" charset="0"/>
                <a:ea typeface="+mj-ea"/>
                <a:cs typeface="+mj-cs"/>
              </a:rPr>
              <a:t>Звільнення Південної України</a:t>
            </a:r>
            <a:endParaRPr lang="ru-RU" sz="3600" b="1" kern="0" dirty="0">
              <a:solidFill>
                <a:srgbClr val="006600"/>
              </a:solidFill>
              <a:latin typeface="Arial" charset="0"/>
              <a:ea typeface="+mj-ea"/>
              <a:cs typeface="+mj-cs"/>
            </a:endParaRPr>
          </a:p>
        </p:txBody>
      </p:sp>
    </p:spTree>
    <p:extLst>
      <p:ext uri="{BB962C8B-B14F-4D97-AF65-F5344CB8AC3E}">
        <p14:creationId xmlns:p14="http://schemas.microsoft.com/office/powerpoint/2010/main" xmlns="" val="94858605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4.bp.blogspot.com/-kn3dv-IXcuk/T5ezqYk1JWI/AAAAAAAAATo/fvnYcGT9k0U/s1600/_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19572" y="3016908"/>
            <a:ext cx="2447925" cy="324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79" name="Picture 2" descr="C:\Documents and Settings\Admin\Рабочий стол\Найсвыжайшы файли\Частка кримських татар на пывостровы за переписом 1939 року.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21529" y="2280341"/>
            <a:ext cx="5440362" cy="421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txBox="1">
            <a:spLocks noChangeArrowheads="1"/>
          </p:cNvSpPr>
          <p:nvPr/>
        </p:nvSpPr>
        <p:spPr>
          <a:xfrm>
            <a:off x="1524000" y="0"/>
            <a:ext cx="9144000" cy="869950"/>
          </a:xfrm>
          <a:prstGeom prst="rect">
            <a:avLst/>
          </a:prstGeom>
        </p:spPr>
        <p:txBody>
          <a:bodyPr/>
          <a:lstStyle/>
          <a:p>
            <a:pPr algn="ctr" eaLnBrk="0" hangingPunct="0">
              <a:defRPr/>
            </a:pPr>
            <a:r>
              <a:rPr lang="uk-UA" sz="3600" b="1" kern="0" dirty="0">
                <a:solidFill>
                  <a:srgbClr val="006600"/>
                </a:solidFill>
                <a:latin typeface="Arial" charset="0"/>
                <a:ea typeface="+mj-ea"/>
                <a:cs typeface="+mj-cs"/>
              </a:rPr>
              <a:t>Депортація кримських татар</a:t>
            </a:r>
            <a:endParaRPr lang="ru-RU" sz="3600" b="1" kern="0" dirty="0">
              <a:solidFill>
                <a:srgbClr val="006600"/>
              </a:solidFill>
              <a:latin typeface="Arial" charset="0"/>
              <a:ea typeface="+mj-ea"/>
              <a:cs typeface="+mj-cs"/>
            </a:endParaRPr>
          </a:p>
        </p:txBody>
      </p:sp>
      <p:sp>
        <p:nvSpPr>
          <p:cNvPr id="50181" name="Rectangle 4"/>
          <p:cNvSpPr>
            <a:spLocks noChangeArrowheads="1"/>
          </p:cNvSpPr>
          <p:nvPr/>
        </p:nvSpPr>
        <p:spPr bwMode="auto">
          <a:xfrm>
            <a:off x="821634" y="646906"/>
            <a:ext cx="10296939" cy="1919288"/>
          </a:xfrm>
          <a:prstGeom prst="verticalScroll">
            <a:avLst>
              <a:gd name="adj" fmla="val 12500"/>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159000" indent="-2159000" defTabSz="730250" eaLnBrk="0" hangingPunct="0">
              <a:defRPr>
                <a:solidFill>
                  <a:schemeClr val="tx1"/>
                </a:solidFill>
                <a:latin typeface="Arial" panose="020B0604020202020204" pitchFamily="34" charset="0"/>
              </a:defRPr>
            </a:lvl1pPr>
            <a:lvl2pPr marL="742950" indent="-285750" defTabSz="730250" eaLnBrk="0" hangingPunct="0">
              <a:defRPr>
                <a:solidFill>
                  <a:schemeClr val="tx1"/>
                </a:solidFill>
                <a:latin typeface="Arial" panose="020B0604020202020204" pitchFamily="34" charset="0"/>
              </a:defRPr>
            </a:lvl2pPr>
            <a:lvl3pPr marL="1143000" indent="-228600" defTabSz="730250" eaLnBrk="0" hangingPunct="0">
              <a:defRPr>
                <a:solidFill>
                  <a:schemeClr val="tx1"/>
                </a:solidFill>
                <a:latin typeface="Arial" panose="020B0604020202020204" pitchFamily="34" charset="0"/>
              </a:defRPr>
            </a:lvl3pPr>
            <a:lvl4pPr marL="1600200" indent="-228600" defTabSz="730250" eaLnBrk="0" hangingPunct="0">
              <a:defRPr>
                <a:solidFill>
                  <a:schemeClr val="tx1"/>
                </a:solidFill>
                <a:latin typeface="Arial" panose="020B0604020202020204" pitchFamily="34" charset="0"/>
              </a:defRPr>
            </a:lvl4pPr>
            <a:lvl5pPr marL="2057400" indent="-228600" defTabSz="730250" eaLnBrk="0" hangingPunct="0">
              <a:defRPr>
                <a:solidFill>
                  <a:schemeClr val="tx1"/>
                </a:solidFill>
                <a:latin typeface="Arial" panose="020B0604020202020204" pitchFamily="34" charset="0"/>
              </a:defRPr>
            </a:lvl5pPr>
            <a:lvl6pPr marL="2514600" indent="-228600" defTabSz="730250" eaLnBrk="0" fontAlgn="base" hangingPunct="0">
              <a:spcBef>
                <a:spcPct val="0"/>
              </a:spcBef>
              <a:spcAft>
                <a:spcPct val="0"/>
              </a:spcAft>
              <a:defRPr>
                <a:solidFill>
                  <a:schemeClr val="tx1"/>
                </a:solidFill>
                <a:latin typeface="Arial" panose="020B0604020202020204" pitchFamily="34" charset="0"/>
              </a:defRPr>
            </a:lvl6pPr>
            <a:lvl7pPr marL="2971800" indent="-228600" defTabSz="730250" eaLnBrk="0" fontAlgn="base" hangingPunct="0">
              <a:spcBef>
                <a:spcPct val="0"/>
              </a:spcBef>
              <a:spcAft>
                <a:spcPct val="0"/>
              </a:spcAft>
              <a:defRPr>
                <a:solidFill>
                  <a:schemeClr val="tx1"/>
                </a:solidFill>
                <a:latin typeface="Arial" panose="020B0604020202020204" pitchFamily="34" charset="0"/>
              </a:defRPr>
            </a:lvl7pPr>
            <a:lvl8pPr marL="3429000" indent="-228600" defTabSz="730250" eaLnBrk="0" fontAlgn="base" hangingPunct="0">
              <a:spcBef>
                <a:spcPct val="0"/>
              </a:spcBef>
              <a:spcAft>
                <a:spcPct val="0"/>
              </a:spcAft>
              <a:defRPr>
                <a:solidFill>
                  <a:schemeClr val="tx1"/>
                </a:solidFill>
                <a:latin typeface="Arial" panose="020B0604020202020204" pitchFamily="34" charset="0"/>
              </a:defRPr>
            </a:lvl8pPr>
            <a:lvl9pPr marL="3886200" indent="-228600" defTabSz="73025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ru-RU" sz="2800" b="1" i="1" dirty="0">
                <a:solidFill>
                  <a:srgbClr val="FF0000"/>
                </a:solidFill>
              </a:rPr>
              <a:t>“</a:t>
            </a:r>
            <a:r>
              <a:rPr lang="uk-UA" altLang="ru-RU" sz="2800" b="1" i="1" dirty="0">
                <a:solidFill>
                  <a:srgbClr val="FF0000"/>
                </a:solidFill>
              </a:rPr>
              <a:t>Депортація</a:t>
            </a:r>
            <a:r>
              <a:rPr lang="en-US" altLang="ru-RU" sz="2800" b="1" i="1" dirty="0">
                <a:solidFill>
                  <a:srgbClr val="FF0000"/>
                </a:solidFill>
              </a:rPr>
              <a:t>”</a:t>
            </a:r>
            <a:r>
              <a:rPr lang="uk-UA" altLang="ru-RU" sz="2800" b="1" i="1" dirty="0">
                <a:solidFill>
                  <a:srgbClr val="FF0000"/>
                </a:solidFill>
              </a:rPr>
              <a:t> – </a:t>
            </a:r>
            <a:r>
              <a:rPr lang="uk-UA" altLang="ru-RU" sz="2400" b="1" dirty="0">
                <a:solidFill>
                  <a:srgbClr val="002060"/>
                </a:solidFill>
              </a:rPr>
              <a:t>вигнання, примусове переміщення окремих осіб, груп чи цілих народів за межі держави чи певного регіону. </a:t>
            </a:r>
            <a:endParaRPr lang="uk-UA" altLang="ru-RU" sz="2400" b="1" i="1" dirty="0">
              <a:solidFill>
                <a:srgbClr val="FF0000"/>
              </a:solidFill>
            </a:endParaRPr>
          </a:p>
          <a:p>
            <a:pPr eaLnBrk="1" hangingPunct="1"/>
            <a:r>
              <a:rPr lang="uk-UA" altLang="ru-RU" b="1" i="1" dirty="0">
                <a:solidFill>
                  <a:srgbClr val="FF0000"/>
                </a:solidFill>
              </a:rPr>
              <a:t>                                            </a:t>
            </a:r>
            <a:endParaRPr lang="ru-RU" altLang="ru-RU" sz="2000" b="1" dirty="0">
              <a:solidFill>
                <a:srgbClr val="002060"/>
              </a:solidFill>
            </a:endParaRPr>
          </a:p>
        </p:txBody>
      </p:sp>
      <p:sp>
        <p:nvSpPr>
          <p:cNvPr id="4" name="Пятно 2 3"/>
          <p:cNvSpPr/>
          <p:nvPr/>
        </p:nvSpPr>
        <p:spPr>
          <a:xfrm>
            <a:off x="-450574" y="1631951"/>
            <a:ext cx="7034213" cy="1868487"/>
          </a:xfrm>
          <a:prstGeom prst="irregularSeal2">
            <a:avLst/>
          </a:prstGeom>
          <a:noFill/>
        </p:spPr>
        <p:txBody>
          <a:bodyPr wrap="square">
            <a:spAutoFit/>
          </a:bodyPr>
          <a:lstStyle/>
          <a:p>
            <a:pPr algn="ctr">
              <a:defRPr/>
            </a:pPr>
            <a:r>
              <a:rPr lang="uk-UA" sz="2400" b="1" dirty="0">
                <a:solidFill>
                  <a:schemeClr val="bg1"/>
                </a:solidFill>
                <a:latin typeface="Arial" charset="0"/>
              </a:rPr>
              <a:t>18 – 20 травня 1944 р. </a:t>
            </a:r>
            <a:endParaRPr lang="ru-RU" sz="2400" b="1" dirty="0">
              <a:solidFill>
                <a:schemeClr val="bg1"/>
              </a:solidFill>
              <a:latin typeface="Arial" charset="0"/>
            </a:endParaRPr>
          </a:p>
        </p:txBody>
      </p:sp>
      <p:sp>
        <p:nvSpPr>
          <p:cNvPr id="50183" name="TextBox 7"/>
          <p:cNvSpPr txBox="1">
            <a:spLocks noChangeArrowheads="1"/>
          </p:cNvSpPr>
          <p:nvPr/>
        </p:nvSpPr>
        <p:spPr bwMode="auto">
          <a:xfrm>
            <a:off x="8616951" y="3068639"/>
            <a:ext cx="1871663" cy="585787"/>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uk-UA" altLang="ru-RU" sz="1600" b="1">
                <a:latin typeface="Calibri" panose="020F0502020204030204" pitchFamily="34" charset="0"/>
              </a:rPr>
              <a:t>Частка кримських</a:t>
            </a:r>
          </a:p>
          <a:p>
            <a:pPr eaLnBrk="1" hangingPunct="1"/>
            <a:r>
              <a:rPr lang="uk-UA" altLang="ru-RU" sz="1600" b="1">
                <a:latin typeface="Calibri" panose="020F0502020204030204" pitchFamily="34" charset="0"/>
              </a:rPr>
              <a:t>татар на 1939 рік</a:t>
            </a:r>
            <a:endParaRPr lang="ru-RU" altLang="ru-RU" sz="1600" b="1">
              <a:latin typeface="Calibri" panose="020F0502020204030204" pitchFamily="34" charset="0"/>
            </a:endParaRPr>
          </a:p>
        </p:txBody>
      </p:sp>
    </p:spTree>
    <p:extLst>
      <p:ext uri="{BB962C8B-B14F-4D97-AF65-F5344CB8AC3E}">
        <p14:creationId xmlns:p14="http://schemas.microsoft.com/office/powerpoint/2010/main" xmlns="" val="266196740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0" y="0"/>
            <a:ext cx="9144000" cy="869950"/>
          </a:xfrm>
          <a:prstGeom prst="rect">
            <a:avLst/>
          </a:prstGeom>
        </p:spPr>
        <p:txBody>
          <a:bodyPr/>
          <a:lstStyle/>
          <a:p>
            <a:pPr algn="ctr" eaLnBrk="0" hangingPunct="0">
              <a:defRPr/>
            </a:pPr>
            <a:r>
              <a:rPr lang="uk-UA" sz="3600" b="1" kern="0" dirty="0">
                <a:solidFill>
                  <a:srgbClr val="006600"/>
                </a:solidFill>
                <a:latin typeface="Arial" charset="0"/>
                <a:ea typeface="+mj-ea"/>
                <a:cs typeface="+mj-cs"/>
              </a:rPr>
              <a:t>Депортація кримських татар</a:t>
            </a:r>
            <a:endParaRPr lang="ru-RU" sz="3600" b="1" kern="0" dirty="0">
              <a:solidFill>
                <a:srgbClr val="006600"/>
              </a:solidFill>
              <a:latin typeface="Arial" charset="0"/>
              <a:ea typeface="+mj-ea"/>
              <a:cs typeface="+mj-cs"/>
            </a:endParaRPr>
          </a:p>
        </p:txBody>
      </p:sp>
      <p:sp>
        <p:nvSpPr>
          <p:cNvPr id="51203" name="Прямоугольник 2"/>
          <p:cNvSpPr>
            <a:spLocks noChangeArrowheads="1"/>
          </p:cNvSpPr>
          <p:nvPr/>
        </p:nvSpPr>
        <p:spPr bwMode="auto">
          <a:xfrm>
            <a:off x="1524000" y="765175"/>
            <a:ext cx="4572000" cy="132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None/>
            </a:pPr>
            <a:r>
              <a:rPr lang="uk-UA" altLang="ru-RU" sz="3200" b="1">
                <a:solidFill>
                  <a:srgbClr val="C00000"/>
                </a:solidFill>
              </a:rPr>
              <a:t>Основна причина:</a:t>
            </a:r>
          </a:p>
          <a:p>
            <a:pPr eaLnBrk="1" hangingPunct="1">
              <a:buFont typeface="Arial" panose="020B0604020202020204" pitchFamily="34" charset="0"/>
              <a:buNone/>
            </a:pPr>
            <a:r>
              <a:rPr lang="uk-UA" altLang="ru-RU" sz="2400" b="1">
                <a:solidFill>
                  <a:srgbClr val="002060"/>
                </a:solidFill>
              </a:rPr>
              <a:t>- звинувачення в співпраці з нацистськими окупантами.</a:t>
            </a:r>
            <a:endParaRPr lang="ru-RU" altLang="ru-RU" sz="2400" b="1">
              <a:solidFill>
                <a:srgbClr val="002060"/>
              </a:solidFill>
            </a:endParaRPr>
          </a:p>
        </p:txBody>
      </p:sp>
      <p:sp>
        <p:nvSpPr>
          <p:cNvPr id="4" name="Текст 4"/>
          <p:cNvSpPr txBox="1">
            <a:spLocks/>
          </p:cNvSpPr>
          <p:nvPr/>
        </p:nvSpPr>
        <p:spPr>
          <a:xfrm>
            <a:off x="6096001" y="692151"/>
            <a:ext cx="4500563" cy="639763"/>
          </a:xfrm>
          <a:prstGeom prst="rect">
            <a:avLst/>
          </a:prstGeom>
        </p:spPr>
        <p:txBody>
          <a:bodyPr/>
          <a:lstStyle/>
          <a:p>
            <a:pPr marL="342900" indent="-342900" eaLnBrk="0" hangingPunct="0">
              <a:spcBef>
                <a:spcPct val="20000"/>
              </a:spcBef>
              <a:defRPr/>
            </a:pPr>
            <a:r>
              <a:rPr lang="uk-UA" sz="2400" b="1" kern="0" dirty="0">
                <a:solidFill>
                  <a:srgbClr val="C00000"/>
                </a:solidFill>
              </a:rPr>
              <a:t>Території, до яких відбулася депортація:</a:t>
            </a:r>
            <a:endParaRPr lang="ru-RU" sz="2400" b="1" kern="0" dirty="0">
              <a:solidFill>
                <a:srgbClr val="C00000"/>
              </a:solidFill>
            </a:endParaRPr>
          </a:p>
        </p:txBody>
      </p:sp>
      <p:sp>
        <p:nvSpPr>
          <p:cNvPr id="5" name="Содержимое 5"/>
          <p:cNvSpPr txBox="1">
            <a:spLocks/>
          </p:cNvSpPr>
          <p:nvPr/>
        </p:nvSpPr>
        <p:spPr>
          <a:xfrm>
            <a:off x="6167439" y="1557339"/>
            <a:ext cx="4041775" cy="1754187"/>
          </a:xfrm>
          <a:prstGeom prst="rect">
            <a:avLst/>
          </a:prstGeom>
        </p:spPr>
        <p:txBody>
          <a:bodyPr>
            <a:normAutofit fontScale="85000" lnSpcReduction="20000"/>
          </a:bodyPr>
          <a:lstStyle/>
          <a:p>
            <a:pPr marL="342900" indent="-342900" eaLnBrk="0" hangingPunct="0">
              <a:spcBef>
                <a:spcPct val="20000"/>
              </a:spcBef>
              <a:buFont typeface="Arial" pitchFamily="34" charset="0"/>
              <a:buChar char="•"/>
              <a:defRPr/>
            </a:pPr>
            <a:r>
              <a:rPr lang="uk-UA" sz="3200" b="1" kern="0" dirty="0"/>
              <a:t>Узбекистан;</a:t>
            </a:r>
          </a:p>
          <a:p>
            <a:pPr marL="342900" indent="-342900" eaLnBrk="0" hangingPunct="0">
              <a:spcBef>
                <a:spcPct val="20000"/>
              </a:spcBef>
              <a:buFont typeface="Arial" pitchFamily="34" charset="0"/>
              <a:buChar char="•"/>
              <a:defRPr/>
            </a:pPr>
            <a:r>
              <a:rPr lang="uk-UA" sz="3200" b="1" kern="0" dirty="0"/>
              <a:t>Казахстан;</a:t>
            </a:r>
          </a:p>
          <a:p>
            <a:pPr marL="342900" indent="-342900" eaLnBrk="0" hangingPunct="0">
              <a:spcBef>
                <a:spcPct val="20000"/>
              </a:spcBef>
              <a:buFont typeface="Arial" pitchFamily="34" charset="0"/>
              <a:buChar char="•"/>
              <a:defRPr/>
            </a:pPr>
            <a:r>
              <a:rPr lang="uk-UA" sz="3200" b="1" kern="0" dirty="0"/>
              <a:t>Марійська АРСР;</a:t>
            </a:r>
          </a:p>
          <a:p>
            <a:pPr marL="342900" indent="-342900" eaLnBrk="0" hangingPunct="0">
              <a:spcBef>
                <a:spcPct val="20000"/>
              </a:spcBef>
              <a:buFont typeface="Arial" pitchFamily="34" charset="0"/>
              <a:buChar char="•"/>
              <a:defRPr/>
            </a:pPr>
            <a:r>
              <a:rPr lang="uk-UA" sz="3200" b="1" kern="0" dirty="0"/>
              <a:t>Урал.</a:t>
            </a:r>
            <a:endParaRPr lang="ru-RU" sz="3200" b="1" kern="0" dirty="0"/>
          </a:p>
        </p:txBody>
      </p:sp>
      <p:pic>
        <p:nvPicPr>
          <p:cNvPr id="51206" name="Picture 7" descr="Амет-Хан Султан"/>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26395" y="2087563"/>
            <a:ext cx="2740025"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7" name="Rectangle 6"/>
          <p:cNvSpPr>
            <a:spLocks noChangeArrowheads="1"/>
          </p:cNvSpPr>
          <p:nvPr/>
        </p:nvSpPr>
        <p:spPr bwMode="auto">
          <a:xfrm>
            <a:off x="1626395" y="6015799"/>
            <a:ext cx="3097212" cy="738187"/>
          </a:xfrm>
          <a:prstGeom prst="rect">
            <a:avLst/>
          </a:prstGeom>
          <a:noFill/>
          <a:ln>
            <a:noFill/>
          </a:ln>
        </p:spPr>
        <p:txBody>
          <a:bodyPr>
            <a:spAutoFit/>
          </a:bodyPr>
          <a:lstStyle>
            <a:lvl1pPr defTabSz="730250" eaLnBrk="0" hangingPunct="0">
              <a:defRPr>
                <a:solidFill>
                  <a:schemeClr val="tx1"/>
                </a:solidFill>
                <a:latin typeface="Arial" panose="020B0604020202020204" pitchFamily="34" charset="0"/>
              </a:defRPr>
            </a:lvl1pPr>
            <a:lvl2pPr marL="742950" indent="-285750" defTabSz="730250" eaLnBrk="0" hangingPunct="0">
              <a:defRPr>
                <a:solidFill>
                  <a:schemeClr val="tx1"/>
                </a:solidFill>
                <a:latin typeface="Arial" panose="020B0604020202020204" pitchFamily="34" charset="0"/>
              </a:defRPr>
            </a:lvl2pPr>
            <a:lvl3pPr marL="1143000" indent="-228600" defTabSz="730250" eaLnBrk="0" hangingPunct="0">
              <a:defRPr>
                <a:solidFill>
                  <a:schemeClr val="tx1"/>
                </a:solidFill>
                <a:latin typeface="Arial" panose="020B0604020202020204" pitchFamily="34" charset="0"/>
              </a:defRPr>
            </a:lvl3pPr>
            <a:lvl4pPr marL="1600200" indent="-228600" defTabSz="730250" eaLnBrk="0" hangingPunct="0">
              <a:defRPr>
                <a:solidFill>
                  <a:schemeClr val="tx1"/>
                </a:solidFill>
                <a:latin typeface="Arial" panose="020B0604020202020204" pitchFamily="34" charset="0"/>
              </a:defRPr>
            </a:lvl4pPr>
            <a:lvl5pPr marL="2057400" indent="-228600" defTabSz="730250" eaLnBrk="0" hangingPunct="0">
              <a:defRPr>
                <a:solidFill>
                  <a:schemeClr val="tx1"/>
                </a:solidFill>
                <a:latin typeface="Arial" panose="020B0604020202020204" pitchFamily="34" charset="0"/>
              </a:defRPr>
            </a:lvl5pPr>
            <a:lvl6pPr marL="2514600" indent="-228600" defTabSz="730250" eaLnBrk="0" fontAlgn="base" hangingPunct="0">
              <a:spcBef>
                <a:spcPct val="0"/>
              </a:spcBef>
              <a:spcAft>
                <a:spcPct val="0"/>
              </a:spcAft>
              <a:defRPr>
                <a:solidFill>
                  <a:schemeClr val="tx1"/>
                </a:solidFill>
                <a:latin typeface="Arial" panose="020B0604020202020204" pitchFamily="34" charset="0"/>
              </a:defRPr>
            </a:lvl6pPr>
            <a:lvl7pPr marL="2971800" indent="-228600" defTabSz="730250" eaLnBrk="0" fontAlgn="base" hangingPunct="0">
              <a:spcBef>
                <a:spcPct val="0"/>
              </a:spcBef>
              <a:spcAft>
                <a:spcPct val="0"/>
              </a:spcAft>
              <a:defRPr>
                <a:solidFill>
                  <a:schemeClr val="tx1"/>
                </a:solidFill>
                <a:latin typeface="Arial" panose="020B0604020202020204" pitchFamily="34" charset="0"/>
              </a:defRPr>
            </a:lvl7pPr>
            <a:lvl8pPr marL="3429000" indent="-228600" defTabSz="730250" eaLnBrk="0" fontAlgn="base" hangingPunct="0">
              <a:spcBef>
                <a:spcPct val="0"/>
              </a:spcBef>
              <a:spcAft>
                <a:spcPct val="0"/>
              </a:spcAft>
              <a:defRPr>
                <a:solidFill>
                  <a:schemeClr val="tx1"/>
                </a:solidFill>
                <a:latin typeface="Arial" panose="020B0604020202020204" pitchFamily="34" charset="0"/>
              </a:defRPr>
            </a:lvl8pPr>
            <a:lvl9pPr marL="3886200" indent="-228600" defTabSz="73025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1400" b="1" dirty="0" err="1">
                <a:solidFill>
                  <a:srgbClr val="000000"/>
                </a:solidFill>
              </a:rPr>
              <a:t>Амет</a:t>
            </a:r>
            <a:r>
              <a:rPr lang="uk-UA" altLang="ru-RU" sz="1400" b="1" dirty="0">
                <a:solidFill>
                  <a:srgbClr val="000000"/>
                </a:solidFill>
              </a:rPr>
              <a:t>-Хан Султан - </a:t>
            </a:r>
            <a:r>
              <a:rPr lang="ru-RU" altLang="ru-RU" sz="1400" b="1" dirty="0" err="1">
                <a:solidFill>
                  <a:srgbClr val="000000"/>
                </a:solidFill>
              </a:rPr>
              <a:t>військовий</a:t>
            </a:r>
            <a:r>
              <a:rPr lang="ru-RU" altLang="ru-RU" sz="1400" b="1" dirty="0">
                <a:solidFill>
                  <a:srgbClr val="000000"/>
                </a:solidFill>
              </a:rPr>
              <a:t> </a:t>
            </a:r>
            <a:r>
              <a:rPr lang="ru-RU" altLang="ru-RU" sz="1400" b="1" dirty="0" err="1">
                <a:solidFill>
                  <a:srgbClr val="000000"/>
                </a:solidFill>
              </a:rPr>
              <a:t>льотчик-винищувач</a:t>
            </a:r>
            <a:r>
              <a:rPr lang="ru-RU" altLang="ru-RU" sz="1400" b="1" dirty="0">
                <a:solidFill>
                  <a:srgbClr val="000000"/>
                </a:solidFill>
              </a:rPr>
              <a:t>, </a:t>
            </a:r>
            <a:r>
              <a:rPr lang="ru-RU" altLang="ru-RU" sz="1400" b="1" dirty="0" err="1">
                <a:solidFill>
                  <a:srgbClr val="000000"/>
                </a:solidFill>
              </a:rPr>
              <a:t>двічі</a:t>
            </a:r>
            <a:r>
              <a:rPr lang="ru-RU" altLang="ru-RU" sz="1400" b="1" dirty="0">
                <a:solidFill>
                  <a:srgbClr val="000000"/>
                </a:solidFill>
              </a:rPr>
              <a:t> Герой </a:t>
            </a:r>
            <a:r>
              <a:rPr lang="ru-RU" altLang="ru-RU" sz="1400" b="1" dirty="0" err="1">
                <a:solidFill>
                  <a:srgbClr val="000000"/>
                </a:solidFill>
              </a:rPr>
              <a:t>Радянського</a:t>
            </a:r>
            <a:r>
              <a:rPr lang="ru-RU" altLang="ru-RU" sz="1400" b="1" dirty="0">
                <a:solidFill>
                  <a:srgbClr val="000000"/>
                </a:solidFill>
              </a:rPr>
              <a:t> Союзу</a:t>
            </a:r>
          </a:p>
        </p:txBody>
      </p:sp>
      <p:pic>
        <p:nvPicPr>
          <p:cNvPr id="51208" name="Picture 5" descr="Отряд крымских татар под командой немцев"/>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80101" y="3141664"/>
            <a:ext cx="4652963" cy="302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9" name="Rectangle 6"/>
          <p:cNvSpPr>
            <a:spLocks noChangeArrowheads="1"/>
          </p:cNvSpPr>
          <p:nvPr/>
        </p:nvSpPr>
        <p:spPr bwMode="auto">
          <a:xfrm>
            <a:off x="6024564" y="6075364"/>
            <a:ext cx="4319587" cy="738187"/>
          </a:xfrm>
          <a:prstGeom prst="rect">
            <a:avLst/>
          </a:prstGeom>
          <a:noFill/>
          <a:ln>
            <a:noFill/>
          </a:ln>
        </p:spPr>
        <p:txBody>
          <a:bodyPr>
            <a:spAutoFit/>
          </a:bodyPr>
          <a:lstStyle>
            <a:lvl1pPr defTabSz="730250" eaLnBrk="0" hangingPunct="0">
              <a:defRPr>
                <a:solidFill>
                  <a:schemeClr val="tx1"/>
                </a:solidFill>
                <a:latin typeface="Arial" panose="020B0604020202020204" pitchFamily="34" charset="0"/>
              </a:defRPr>
            </a:lvl1pPr>
            <a:lvl2pPr marL="742950" indent="-285750" defTabSz="730250" eaLnBrk="0" hangingPunct="0">
              <a:defRPr>
                <a:solidFill>
                  <a:schemeClr val="tx1"/>
                </a:solidFill>
                <a:latin typeface="Arial" panose="020B0604020202020204" pitchFamily="34" charset="0"/>
              </a:defRPr>
            </a:lvl2pPr>
            <a:lvl3pPr marL="1143000" indent="-228600" defTabSz="730250" eaLnBrk="0" hangingPunct="0">
              <a:defRPr>
                <a:solidFill>
                  <a:schemeClr val="tx1"/>
                </a:solidFill>
                <a:latin typeface="Arial" panose="020B0604020202020204" pitchFamily="34" charset="0"/>
              </a:defRPr>
            </a:lvl3pPr>
            <a:lvl4pPr marL="1600200" indent="-228600" defTabSz="730250" eaLnBrk="0" hangingPunct="0">
              <a:defRPr>
                <a:solidFill>
                  <a:schemeClr val="tx1"/>
                </a:solidFill>
                <a:latin typeface="Arial" panose="020B0604020202020204" pitchFamily="34" charset="0"/>
              </a:defRPr>
            </a:lvl4pPr>
            <a:lvl5pPr marL="2057400" indent="-228600" defTabSz="730250" eaLnBrk="0" hangingPunct="0">
              <a:defRPr>
                <a:solidFill>
                  <a:schemeClr val="tx1"/>
                </a:solidFill>
                <a:latin typeface="Arial" panose="020B0604020202020204" pitchFamily="34" charset="0"/>
              </a:defRPr>
            </a:lvl5pPr>
            <a:lvl6pPr marL="2514600" indent="-228600" defTabSz="730250" eaLnBrk="0" fontAlgn="base" hangingPunct="0">
              <a:spcBef>
                <a:spcPct val="0"/>
              </a:spcBef>
              <a:spcAft>
                <a:spcPct val="0"/>
              </a:spcAft>
              <a:defRPr>
                <a:solidFill>
                  <a:schemeClr val="tx1"/>
                </a:solidFill>
                <a:latin typeface="Arial" panose="020B0604020202020204" pitchFamily="34" charset="0"/>
              </a:defRPr>
            </a:lvl6pPr>
            <a:lvl7pPr marL="2971800" indent="-228600" defTabSz="730250" eaLnBrk="0" fontAlgn="base" hangingPunct="0">
              <a:spcBef>
                <a:spcPct val="0"/>
              </a:spcBef>
              <a:spcAft>
                <a:spcPct val="0"/>
              </a:spcAft>
              <a:defRPr>
                <a:solidFill>
                  <a:schemeClr val="tx1"/>
                </a:solidFill>
                <a:latin typeface="Arial" panose="020B0604020202020204" pitchFamily="34" charset="0"/>
              </a:defRPr>
            </a:lvl7pPr>
            <a:lvl8pPr marL="3429000" indent="-228600" defTabSz="730250" eaLnBrk="0" fontAlgn="base" hangingPunct="0">
              <a:spcBef>
                <a:spcPct val="0"/>
              </a:spcBef>
              <a:spcAft>
                <a:spcPct val="0"/>
              </a:spcAft>
              <a:defRPr>
                <a:solidFill>
                  <a:schemeClr val="tx1"/>
                </a:solidFill>
                <a:latin typeface="Arial" panose="020B0604020202020204" pitchFamily="34" charset="0"/>
              </a:defRPr>
            </a:lvl8pPr>
            <a:lvl9pPr marL="3886200" indent="-228600" defTabSz="73025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1400" b="1">
                <a:solidFill>
                  <a:srgbClr val="000000"/>
                </a:solidFill>
              </a:rPr>
              <a:t>Загін кримськотатарських поліцаїв</a:t>
            </a:r>
          </a:p>
          <a:p>
            <a:pPr algn="ctr" eaLnBrk="1" hangingPunct="1"/>
            <a:r>
              <a:rPr lang="uk-UA" altLang="ru-RU" sz="1400" b="1">
                <a:solidFill>
                  <a:srgbClr val="000000"/>
                </a:solidFill>
              </a:rPr>
              <a:t>під командуванням німецького унтер-офіцера.</a:t>
            </a:r>
          </a:p>
          <a:p>
            <a:pPr algn="ctr" eaLnBrk="1" hangingPunct="1"/>
            <a:r>
              <a:rPr lang="uk-UA" altLang="ru-RU" sz="1400" b="1">
                <a:solidFill>
                  <a:srgbClr val="000000"/>
                </a:solidFill>
              </a:rPr>
              <a:t>Крим. 1942 р.</a:t>
            </a:r>
            <a:endParaRPr lang="ru-RU" altLang="ru-RU" sz="1400" b="1">
              <a:solidFill>
                <a:srgbClr val="000000"/>
              </a:solidFill>
            </a:endParaRPr>
          </a:p>
        </p:txBody>
      </p:sp>
    </p:spTree>
    <p:extLst>
      <p:ext uri="{BB962C8B-B14F-4D97-AF65-F5344CB8AC3E}">
        <p14:creationId xmlns:p14="http://schemas.microsoft.com/office/powerpoint/2010/main" xmlns="" val="349095800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surgunlik.net/images/normal/02-%D0%9C%D0%B5%D0%B6%D0%B4%D1%83%20%D0%BF%D1%80%D0%BE%D1%88%D0%BB%D1%8B%D0%BC%20%D0%B8%20%D0%B1%D1%83%D0%B4%D1%83%D1%89%D0%B5%D0%BC.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6261" y="1439068"/>
            <a:ext cx="6089581" cy="334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txBox="1">
            <a:spLocks noChangeArrowheads="1"/>
          </p:cNvSpPr>
          <p:nvPr/>
        </p:nvSpPr>
        <p:spPr>
          <a:xfrm>
            <a:off x="1524000" y="0"/>
            <a:ext cx="9144000" cy="869950"/>
          </a:xfrm>
          <a:prstGeom prst="rect">
            <a:avLst/>
          </a:prstGeom>
        </p:spPr>
        <p:txBody>
          <a:bodyPr/>
          <a:lstStyle/>
          <a:p>
            <a:pPr algn="ctr" eaLnBrk="0" hangingPunct="0">
              <a:defRPr/>
            </a:pPr>
            <a:r>
              <a:rPr lang="uk-UA" sz="3600" b="1" kern="0" dirty="0">
                <a:solidFill>
                  <a:srgbClr val="006600"/>
                </a:solidFill>
                <a:latin typeface="Arial" charset="0"/>
                <a:ea typeface="+mj-ea"/>
                <a:cs typeface="+mj-cs"/>
              </a:rPr>
              <a:t>Доля інших народів Криму</a:t>
            </a:r>
            <a:endParaRPr lang="ru-RU" sz="3600" b="1" kern="0" dirty="0">
              <a:solidFill>
                <a:srgbClr val="006600"/>
              </a:solidFill>
              <a:latin typeface="Arial" charset="0"/>
              <a:ea typeface="+mj-ea"/>
              <a:cs typeface="+mj-cs"/>
            </a:endParaRPr>
          </a:p>
        </p:txBody>
      </p:sp>
      <p:sp>
        <p:nvSpPr>
          <p:cNvPr id="3" name="Пятно 2 2"/>
          <p:cNvSpPr/>
          <p:nvPr/>
        </p:nvSpPr>
        <p:spPr>
          <a:xfrm>
            <a:off x="0" y="61118"/>
            <a:ext cx="5688013" cy="1868488"/>
          </a:xfrm>
          <a:prstGeom prst="irregularSeal2">
            <a:avLst/>
          </a:prstGeom>
          <a:noFill/>
        </p:spPr>
        <p:txBody>
          <a:bodyPr>
            <a:spAutoFit/>
          </a:bodyPr>
          <a:lstStyle/>
          <a:p>
            <a:pPr algn="ctr">
              <a:defRPr/>
            </a:pPr>
            <a:r>
              <a:rPr lang="uk-UA" sz="2400" b="1" dirty="0">
                <a:latin typeface="Arial" charset="0"/>
              </a:rPr>
              <a:t>Червень – липень 1944 р. </a:t>
            </a:r>
            <a:endParaRPr lang="ru-RU" sz="2400" b="1" dirty="0">
              <a:latin typeface="Arial" charset="0"/>
            </a:endParaRPr>
          </a:p>
        </p:txBody>
      </p:sp>
      <p:sp>
        <p:nvSpPr>
          <p:cNvPr id="4" name="Текст 4"/>
          <p:cNvSpPr txBox="1">
            <a:spLocks/>
          </p:cNvSpPr>
          <p:nvPr/>
        </p:nvSpPr>
        <p:spPr>
          <a:xfrm>
            <a:off x="7409969" y="1289844"/>
            <a:ext cx="4041775" cy="639762"/>
          </a:xfrm>
          <a:prstGeom prst="rect">
            <a:avLst/>
          </a:prstGeom>
        </p:spPr>
        <p:txBody>
          <a:bodyPr/>
          <a:lstStyle/>
          <a:p>
            <a:pPr marL="342900" indent="-342900" eaLnBrk="0" hangingPunct="0">
              <a:spcBef>
                <a:spcPct val="20000"/>
              </a:spcBef>
              <a:defRPr/>
            </a:pPr>
            <a:r>
              <a:rPr lang="uk-UA" sz="3200" b="1" kern="0" dirty="0">
                <a:solidFill>
                  <a:srgbClr val="C00000"/>
                </a:solidFill>
              </a:rPr>
              <a:t>Депортовані народи:</a:t>
            </a:r>
            <a:endParaRPr lang="ru-RU" sz="3200" b="1" kern="0" dirty="0">
              <a:solidFill>
                <a:srgbClr val="C00000"/>
              </a:solidFill>
            </a:endParaRPr>
          </a:p>
        </p:txBody>
      </p:sp>
      <p:sp>
        <p:nvSpPr>
          <p:cNvPr id="5" name="Содержимое 5"/>
          <p:cNvSpPr txBox="1">
            <a:spLocks/>
          </p:cNvSpPr>
          <p:nvPr/>
        </p:nvSpPr>
        <p:spPr>
          <a:xfrm>
            <a:off x="8349008" y="2185366"/>
            <a:ext cx="4041775" cy="1754188"/>
          </a:xfrm>
          <a:prstGeom prst="rect">
            <a:avLst/>
          </a:prstGeom>
        </p:spPr>
        <p:txBody>
          <a:bodyPr>
            <a:normAutofit/>
          </a:bodyPr>
          <a:lstStyle/>
          <a:p>
            <a:pPr marL="342900" indent="-342900" eaLnBrk="0" hangingPunct="0">
              <a:spcBef>
                <a:spcPct val="20000"/>
              </a:spcBef>
              <a:buFont typeface="Arial" pitchFamily="34" charset="0"/>
              <a:buChar char="•"/>
              <a:defRPr/>
            </a:pPr>
            <a:r>
              <a:rPr lang="uk-UA" sz="3200" b="1" kern="0" dirty="0"/>
              <a:t>греки;</a:t>
            </a:r>
          </a:p>
          <a:p>
            <a:pPr marL="342900" indent="-342900" eaLnBrk="0" hangingPunct="0">
              <a:spcBef>
                <a:spcPct val="20000"/>
              </a:spcBef>
              <a:buFont typeface="Arial" pitchFamily="34" charset="0"/>
              <a:buChar char="•"/>
              <a:defRPr/>
            </a:pPr>
            <a:r>
              <a:rPr lang="uk-UA" sz="3200" b="1" kern="0" dirty="0"/>
              <a:t>болгари;</a:t>
            </a:r>
          </a:p>
          <a:p>
            <a:pPr marL="342900" indent="-342900" eaLnBrk="0" hangingPunct="0">
              <a:spcBef>
                <a:spcPct val="20000"/>
              </a:spcBef>
              <a:buFont typeface="Arial" pitchFamily="34" charset="0"/>
              <a:buChar char="•"/>
              <a:defRPr/>
            </a:pPr>
            <a:r>
              <a:rPr lang="uk-UA" sz="3200" b="1" kern="0" dirty="0"/>
              <a:t>в</a:t>
            </a:r>
            <a:r>
              <a:rPr lang="uk-UA" sz="3200" b="1" kern="0" dirty="0" err="1"/>
              <a:t>ірмени</a:t>
            </a:r>
            <a:r>
              <a:rPr lang="uk-UA" sz="3200" b="1" kern="0" dirty="0"/>
              <a:t>.</a:t>
            </a:r>
            <a:endParaRPr lang="ru-RU" sz="3200" b="1" kern="0" dirty="0"/>
          </a:p>
        </p:txBody>
      </p:sp>
      <p:graphicFrame>
        <p:nvGraphicFramePr>
          <p:cNvPr id="6" name="Схема 5"/>
          <p:cNvGraphicFramePr/>
          <p:nvPr>
            <p:extLst>
              <p:ext uri="{D42A27DB-BD31-4B8C-83A1-F6EECF244321}">
                <p14:modId xmlns:p14="http://schemas.microsoft.com/office/powerpoint/2010/main" xmlns="" val="2069915614"/>
              </p:ext>
            </p:extLst>
          </p:nvPr>
        </p:nvGraphicFramePr>
        <p:xfrm>
          <a:off x="1524000" y="4581128"/>
          <a:ext cx="9144000" cy="2564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89483666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Прямоугольник 2"/>
          <p:cNvSpPr>
            <a:spLocks noChangeArrowheads="1"/>
          </p:cNvSpPr>
          <p:nvPr/>
        </p:nvSpPr>
        <p:spPr bwMode="auto">
          <a:xfrm>
            <a:off x="291549" y="152400"/>
            <a:ext cx="7195928"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ru-RU" altLang="uk-UA" sz="2000" b="1" dirty="0" err="1">
                <a:solidFill>
                  <a:srgbClr val="122336"/>
                </a:solidFill>
                <a:latin typeface="Arial" panose="020B0604020202020204" pitchFamily="34" charset="0"/>
              </a:rPr>
              <a:t>Львівсько-Сандомирська</a:t>
            </a:r>
            <a:r>
              <a:rPr lang="ru-RU" altLang="uk-UA" sz="2000" b="1" dirty="0">
                <a:solidFill>
                  <a:srgbClr val="122336"/>
                </a:solidFill>
                <a:latin typeface="Arial" panose="020B0604020202020204" pitchFamily="34" charset="0"/>
              </a:rPr>
              <a:t> </a:t>
            </a:r>
            <a:r>
              <a:rPr lang="ru-RU" altLang="uk-UA" sz="2000" b="1" dirty="0" err="1">
                <a:solidFill>
                  <a:srgbClr val="122336"/>
                </a:solidFill>
                <a:latin typeface="Arial" panose="020B0604020202020204" pitchFamily="34" charset="0"/>
              </a:rPr>
              <a:t>операція</a:t>
            </a:r>
            <a:r>
              <a:rPr lang="ru-RU" altLang="uk-UA" sz="2000" b="1" dirty="0">
                <a:solidFill>
                  <a:srgbClr val="122336"/>
                </a:solidFill>
                <a:latin typeface="Arial" panose="020B0604020202020204" pitchFamily="34" charset="0"/>
              </a:rPr>
              <a:t> </a:t>
            </a:r>
            <a:r>
              <a:rPr lang="ru-RU" altLang="uk-UA" sz="2000" dirty="0">
                <a:solidFill>
                  <a:srgbClr val="122336"/>
                </a:solidFill>
                <a:latin typeface="Arial" panose="020B0604020202020204" pitchFamily="34" charset="0"/>
              </a:rPr>
              <a:t>(13 </a:t>
            </a:r>
            <a:r>
              <a:rPr lang="ru-RU" altLang="uk-UA" sz="2000" dirty="0" err="1">
                <a:solidFill>
                  <a:srgbClr val="122336"/>
                </a:solidFill>
                <a:latin typeface="Arial" panose="020B0604020202020204" pitchFamily="34" charset="0"/>
              </a:rPr>
              <a:t>липня</a:t>
            </a:r>
            <a:r>
              <a:rPr lang="ru-RU" altLang="uk-UA" sz="2000" dirty="0">
                <a:solidFill>
                  <a:srgbClr val="122336"/>
                </a:solidFill>
                <a:latin typeface="Arial" panose="020B0604020202020204" pitchFamily="34" charset="0"/>
              </a:rPr>
              <a:t> — 29 </a:t>
            </a:r>
            <a:r>
              <a:rPr lang="ru-RU" altLang="uk-UA" sz="2000" dirty="0" err="1">
                <a:solidFill>
                  <a:srgbClr val="122336"/>
                </a:solidFill>
                <a:latin typeface="Arial" panose="020B0604020202020204" pitchFamily="34" charset="0"/>
              </a:rPr>
              <a:t>серпня</a:t>
            </a:r>
            <a:r>
              <a:rPr lang="ru-RU" altLang="uk-UA" sz="2000" dirty="0">
                <a:solidFill>
                  <a:srgbClr val="122336"/>
                </a:solidFill>
                <a:latin typeface="Arial" panose="020B0604020202020204" pitchFamily="34" charset="0"/>
              </a:rPr>
              <a:t> 1944 р..) </a:t>
            </a:r>
            <a:r>
              <a:rPr lang="ru-RU" altLang="uk-UA" sz="2000" dirty="0" err="1">
                <a:solidFill>
                  <a:srgbClr val="122336"/>
                </a:solidFill>
                <a:latin typeface="Arial" panose="020B0604020202020204" pitchFamily="34" charset="0"/>
              </a:rPr>
              <a:t>Червона</a:t>
            </a:r>
            <a:r>
              <a:rPr lang="ru-RU" altLang="uk-UA" sz="2000" dirty="0">
                <a:solidFill>
                  <a:srgbClr val="122336"/>
                </a:solidFill>
                <a:latin typeface="Arial" panose="020B0604020202020204" pitchFamily="34" charset="0"/>
              </a:rPr>
              <a:t> </a:t>
            </a:r>
            <a:r>
              <a:rPr lang="ru-RU" altLang="uk-UA" sz="2000" dirty="0" err="1">
                <a:solidFill>
                  <a:srgbClr val="122336"/>
                </a:solidFill>
                <a:latin typeface="Arial" panose="020B0604020202020204" pitchFamily="34" charset="0"/>
              </a:rPr>
              <a:t>армія</a:t>
            </a:r>
            <a:r>
              <a:rPr lang="ru-RU" altLang="uk-UA" sz="2000" dirty="0">
                <a:solidFill>
                  <a:srgbClr val="122336"/>
                </a:solidFill>
                <a:latin typeface="Arial" panose="020B0604020202020204" pitchFamily="34" charset="0"/>
              </a:rPr>
              <a:t> </a:t>
            </a:r>
            <a:r>
              <a:rPr lang="ru-RU" altLang="uk-UA" sz="2000" dirty="0" err="1">
                <a:solidFill>
                  <a:srgbClr val="122336"/>
                </a:solidFill>
                <a:latin typeface="Arial" panose="020B0604020202020204" pitchFamily="34" charset="0"/>
              </a:rPr>
              <a:t>зайняла</a:t>
            </a:r>
            <a:r>
              <a:rPr lang="ru-RU" altLang="uk-UA" sz="2000" dirty="0">
                <a:solidFill>
                  <a:srgbClr val="122336"/>
                </a:solidFill>
                <a:latin typeface="Arial" panose="020B0604020202020204" pitchFamily="34" charset="0"/>
              </a:rPr>
              <a:t> </a:t>
            </a:r>
            <a:r>
              <a:rPr lang="ru-RU" altLang="uk-UA" sz="2000" dirty="0" err="1">
                <a:solidFill>
                  <a:srgbClr val="122336"/>
                </a:solidFill>
                <a:latin typeface="Arial" panose="020B0604020202020204" pitchFamily="34" charset="0"/>
              </a:rPr>
              <a:t>західні</a:t>
            </a:r>
            <a:r>
              <a:rPr lang="ru-RU" altLang="uk-UA" sz="2000" dirty="0">
                <a:solidFill>
                  <a:srgbClr val="122336"/>
                </a:solidFill>
                <a:latin typeface="Arial" panose="020B0604020202020204" pitchFamily="34" charset="0"/>
              </a:rPr>
              <a:t> </a:t>
            </a:r>
            <a:r>
              <a:rPr lang="ru-RU" altLang="uk-UA" sz="2000" dirty="0" err="1">
                <a:solidFill>
                  <a:srgbClr val="122336"/>
                </a:solidFill>
                <a:latin typeface="Arial" panose="020B0604020202020204" pitchFamily="34" charset="0"/>
              </a:rPr>
              <a:t>області</a:t>
            </a:r>
            <a:r>
              <a:rPr lang="ru-RU" altLang="uk-UA" sz="2000" dirty="0">
                <a:solidFill>
                  <a:srgbClr val="122336"/>
                </a:solidFill>
                <a:latin typeface="Arial" panose="020B0604020202020204" pitchFamily="34" charset="0"/>
              </a:rPr>
              <a:t> </a:t>
            </a:r>
            <a:r>
              <a:rPr lang="ru-RU" altLang="uk-UA" sz="2000" dirty="0" err="1">
                <a:solidFill>
                  <a:srgbClr val="122336"/>
                </a:solidFill>
                <a:latin typeface="Arial" panose="020B0604020202020204" pitchFamily="34" charset="0"/>
              </a:rPr>
              <a:t>України</a:t>
            </a:r>
            <a:r>
              <a:rPr lang="ru-RU" altLang="uk-UA" sz="2000" dirty="0">
                <a:solidFill>
                  <a:srgbClr val="122336"/>
                </a:solidFill>
                <a:latin typeface="Arial" panose="020B0604020202020204" pitchFamily="34" charset="0"/>
              </a:rPr>
              <a:t> (27 </a:t>
            </a:r>
            <a:r>
              <a:rPr lang="ru-RU" altLang="uk-UA" sz="2000" dirty="0" err="1">
                <a:solidFill>
                  <a:srgbClr val="122336"/>
                </a:solidFill>
                <a:latin typeface="Arial" panose="020B0604020202020204" pitchFamily="34" charset="0"/>
              </a:rPr>
              <a:t>липня</a:t>
            </a:r>
            <a:r>
              <a:rPr lang="ru-RU" altLang="uk-UA" sz="2000" dirty="0">
                <a:solidFill>
                  <a:srgbClr val="122336"/>
                </a:solidFill>
                <a:latin typeface="Arial" panose="020B0604020202020204" pitchFamily="34" charset="0"/>
              </a:rPr>
              <a:t> 1944 р. </a:t>
            </a:r>
            <a:r>
              <a:rPr lang="ru-RU" altLang="uk-UA" sz="2000" dirty="0" err="1">
                <a:solidFill>
                  <a:srgbClr val="122336"/>
                </a:solidFill>
                <a:latin typeface="Arial" panose="020B0604020202020204" pitchFamily="34" charset="0"/>
              </a:rPr>
              <a:t>було</a:t>
            </a:r>
            <a:r>
              <a:rPr lang="ru-RU" altLang="uk-UA" sz="2000" dirty="0">
                <a:solidFill>
                  <a:srgbClr val="122336"/>
                </a:solidFill>
                <a:latin typeface="Arial" panose="020B0604020202020204" pitchFamily="34" charset="0"/>
              </a:rPr>
              <a:t> </a:t>
            </a:r>
            <a:r>
              <a:rPr lang="ru-RU" altLang="uk-UA" sz="2000" dirty="0" err="1">
                <a:solidFill>
                  <a:srgbClr val="122336"/>
                </a:solidFill>
                <a:latin typeface="Arial" panose="020B0604020202020204" pitchFamily="34" charset="0"/>
              </a:rPr>
              <a:t>визволено</a:t>
            </a:r>
            <a:r>
              <a:rPr lang="ru-RU" altLang="uk-UA" sz="2000" dirty="0">
                <a:solidFill>
                  <a:srgbClr val="122336"/>
                </a:solidFill>
                <a:latin typeface="Arial" panose="020B0604020202020204" pitchFamily="34" charset="0"/>
              </a:rPr>
              <a:t> м. </a:t>
            </a:r>
            <a:r>
              <a:rPr lang="ru-RU" altLang="uk-UA" sz="2000" dirty="0" err="1">
                <a:solidFill>
                  <a:srgbClr val="122336"/>
                </a:solidFill>
                <a:latin typeface="Arial" panose="020B0604020202020204" pitchFamily="34" charset="0"/>
              </a:rPr>
              <a:t>Львів</a:t>
            </a:r>
            <a:r>
              <a:rPr lang="ru-RU" altLang="uk-UA" sz="2000" dirty="0">
                <a:solidFill>
                  <a:srgbClr val="122336"/>
                </a:solidFill>
                <a:latin typeface="Arial" panose="020B0604020202020204" pitchFamily="34" charset="0"/>
              </a:rPr>
              <a:t>) і вступила на </a:t>
            </a:r>
            <a:r>
              <a:rPr lang="ru-RU" altLang="uk-UA" sz="2000" dirty="0" err="1">
                <a:solidFill>
                  <a:srgbClr val="122336"/>
                </a:solidFill>
                <a:latin typeface="Arial" panose="020B0604020202020204" pitchFamily="34" charset="0"/>
              </a:rPr>
              <a:t>територію</a:t>
            </a:r>
            <a:r>
              <a:rPr lang="ru-RU" altLang="uk-UA" sz="2000" dirty="0">
                <a:solidFill>
                  <a:srgbClr val="122336"/>
                </a:solidFill>
                <a:latin typeface="Arial" panose="020B0604020202020204" pitchFamily="34" charset="0"/>
              </a:rPr>
              <a:t> </a:t>
            </a:r>
            <a:r>
              <a:rPr lang="ru-RU" altLang="uk-UA" sz="2000" dirty="0" err="1">
                <a:solidFill>
                  <a:srgbClr val="122336"/>
                </a:solidFill>
                <a:latin typeface="Arial" panose="020B0604020202020204" pitchFamily="34" charset="0"/>
              </a:rPr>
              <a:t>Польщі</a:t>
            </a:r>
            <a:r>
              <a:rPr lang="ru-RU" altLang="uk-UA" sz="2000" dirty="0">
                <a:solidFill>
                  <a:srgbClr val="122336"/>
                </a:solidFill>
                <a:latin typeface="Arial" panose="020B0604020202020204" pitchFamily="34" charset="0"/>
              </a:rPr>
              <a:t>.</a:t>
            </a:r>
          </a:p>
          <a:p>
            <a:pPr algn="ctr" eaLnBrk="1" hangingPunct="1">
              <a:lnSpc>
                <a:spcPct val="100000"/>
              </a:lnSpc>
              <a:spcBef>
                <a:spcPct val="0"/>
              </a:spcBef>
              <a:buSzTx/>
              <a:buFontTx/>
              <a:buNone/>
            </a:pPr>
            <a:r>
              <a:rPr lang="ru-RU" altLang="uk-UA" dirty="0">
                <a:latin typeface="Tahoma" panose="020B0604030504040204" pitchFamily="34" charset="0"/>
              </a:rPr>
              <a:t/>
            </a:r>
            <a:br>
              <a:rPr lang="ru-RU" altLang="uk-UA" dirty="0">
                <a:latin typeface="Tahoma" panose="020B0604030504040204" pitchFamily="34" charset="0"/>
              </a:rPr>
            </a:br>
            <a:endParaRPr lang="uk-UA" altLang="uk-UA" dirty="0">
              <a:latin typeface="Arial" panose="020B0604020202020204" pitchFamily="34" charset="0"/>
            </a:endParaRPr>
          </a:p>
        </p:txBody>
      </p:sp>
      <p:sp>
        <p:nvSpPr>
          <p:cNvPr id="25603" name="Прямоугольник 4"/>
          <p:cNvSpPr>
            <a:spLocks noChangeArrowheads="1"/>
          </p:cNvSpPr>
          <p:nvPr/>
        </p:nvSpPr>
        <p:spPr bwMode="auto">
          <a:xfrm>
            <a:off x="291548" y="1606448"/>
            <a:ext cx="7195929" cy="4093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ru-RU" altLang="uk-UA" sz="2000" b="1" dirty="0" err="1">
                <a:solidFill>
                  <a:srgbClr val="122336"/>
                </a:solidFill>
                <a:latin typeface="Arial" panose="020B0604020202020204" pitchFamily="34" charset="0"/>
              </a:rPr>
              <a:t>Яссько-Кишинівська</a:t>
            </a:r>
            <a:r>
              <a:rPr lang="ru-RU" altLang="uk-UA" sz="2000" b="1" dirty="0">
                <a:solidFill>
                  <a:srgbClr val="122336"/>
                </a:solidFill>
                <a:latin typeface="Arial" panose="020B0604020202020204" pitchFamily="34" charset="0"/>
              </a:rPr>
              <a:t> </a:t>
            </a:r>
            <a:r>
              <a:rPr lang="ru-RU" altLang="uk-UA" sz="2000" b="1" dirty="0" err="1">
                <a:solidFill>
                  <a:srgbClr val="122336"/>
                </a:solidFill>
                <a:latin typeface="Arial" panose="020B0604020202020204" pitchFamily="34" charset="0"/>
              </a:rPr>
              <a:t>операція</a:t>
            </a:r>
            <a:r>
              <a:rPr lang="ru-RU" altLang="uk-UA" sz="2000" b="1" dirty="0">
                <a:solidFill>
                  <a:srgbClr val="122336"/>
                </a:solidFill>
                <a:latin typeface="Arial" panose="020B0604020202020204" pitchFamily="34" charset="0"/>
              </a:rPr>
              <a:t> </a:t>
            </a:r>
            <a:r>
              <a:rPr lang="ru-RU" altLang="uk-UA" sz="2000" dirty="0">
                <a:solidFill>
                  <a:srgbClr val="122336"/>
                </a:solidFill>
                <a:latin typeface="Arial" panose="020B0604020202020204" pitchFamily="34" charset="0"/>
              </a:rPr>
              <a:t>(20 — 29 </a:t>
            </a:r>
            <a:r>
              <a:rPr lang="ru-RU" altLang="uk-UA" sz="2000" dirty="0" err="1">
                <a:solidFill>
                  <a:srgbClr val="122336"/>
                </a:solidFill>
                <a:latin typeface="Arial" panose="020B0604020202020204" pitchFamily="34" charset="0"/>
              </a:rPr>
              <a:t>серпня</a:t>
            </a:r>
            <a:r>
              <a:rPr lang="ru-RU" altLang="uk-UA" sz="2000" dirty="0">
                <a:solidFill>
                  <a:srgbClr val="122336"/>
                </a:solidFill>
                <a:latin typeface="Arial" panose="020B0604020202020204" pitchFamily="34" charset="0"/>
              </a:rPr>
              <a:t> 1944 р. ) </a:t>
            </a:r>
            <a:r>
              <a:rPr lang="ru-RU" altLang="uk-UA" sz="2000" dirty="0" err="1">
                <a:solidFill>
                  <a:srgbClr val="122336"/>
                </a:solidFill>
                <a:latin typeface="Arial" panose="020B0604020202020204" pitchFamily="34" charset="0"/>
              </a:rPr>
              <a:t>Операція</a:t>
            </a:r>
            <a:r>
              <a:rPr lang="ru-RU" altLang="uk-UA" sz="2000" dirty="0">
                <a:solidFill>
                  <a:srgbClr val="122336"/>
                </a:solidFill>
                <a:latin typeface="Arial" panose="020B0604020202020204" pitchFamily="34" charset="0"/>
              </a:rPr>
              <a:t> 2-го і 3-го </a:t>
            </a:r>
            <a:r>
              <a:rPr lang="ru-RU" altLang="uk-UA" sz="2000" dirty="0" err="1">
                <a:solidFill>
                  <a:srgbClr val="122336"/>
                </a:solidFill>
                <a:latin typeface="Arial" panose="020B0604020202020204" pitchFamily="34" charset="0"/>
              </a:rPr>
              <a:t>Українських</a:t>
            </a:r>
            <a:r>
              <a:rPr lang="ru-RU" altLang="uk-UA" sz="2000" dirty="0">
                <a:solidFill>
                  <a:srgbClr val="122336"/>
                </a:solidFill>
                <a:latin typeface="Arial" panose="020B0604020202020204" pitchFamily="34" charset="0"/>
              </a:rPr>
              <a:t> </a:t>
            </a:r>
            <a:r>
              <a:rPr lang="ru-RU" altLang="uk-UA" sz="2000" dirty="0" err="1">
                <a:solidFill>
                  <a:srgbClr val="122336"/>
                </a:solidFill>
                <a:latin typeface="Arial" panose="020B0604020202020204" pitchFamily="34" charset="0"/>
              </a:rPr>
              <a:t>фронтів</a:t>
            </a:r>
            <a:r>
              <a:rPr lang="ru-RU" altLang="uk-UA" sz="2000" dirty="0">
                <a:solidFill>
                  <a:srgbClr val="122336"/>
                </a:solidFill>
                <a:latin typeface="Arial" panose="020B0604020202020204" pitchFamily="34" charset="0"/>
              </a:rPr>
              <a:t>. </a:t>
            </a:r>
            <a:r>
              <a:rPr lang="ru-RU" altLang="uk-UA" sz="2000" dirty="0" err="1">
                <a:solidFill>
                  <a:srgbClr val="122336"/>
                </a:solidFill>
                <a:latin typeface="Arial" panose="020B0604020202020204" pitchFamily="34" charset="0"/>
              </a:rPr>
              <a:t>Було</a:t>
            </a:r>
            <a:r>
              <a:rPr lang="ru-RU" altLang="uk-UA" sz="2000" dirty="0">
                <a:solidFill>
                  <a:srgbClr val="122336"/>
                </a:solidFill>
                <a:latin typeface="Arial" panose="020B0604020202020204" pitchFamily="34" charset="0"/>
              </a:rPr>
              <a:t> </a:t>
            </a:r>
            <a:r>
              <a:rPr lang="ru-RU" altLang="uk-UA" sz="2000" dirty="0" err="1">
                <a:solidFill>
                  <a:srgbClr val="122336"/>
                </a:solidFill>
                <a:latin typeface="Arial" panose="020B0604020202020204" pitchFamily="34" charset="0"/>
              </a:rPr>
              <a:t>визволено</a:t>
            </a:r>
            <a:r>
              <a:rPr lang="ru-RU" altLang="uk-UA" sz="2000" dirty="0">
                <a:solidFill>
                  <a:srgbClr val="122336"/>
                </a:solidFill>
                <a:latin typeface="Arial" panose="020B0604020202020204" pitchFamily="34" charset="0"/>
              </a:rPr>
              <a:t> </a:t>
            </a:r>
            <a:r>
              <a:rPr lang="ru-RU" altLang="uk-UA" sz="2000" dirty="0" err="1">
                <a:solidFill>
                  <a:srgbClr val="122336"/>
                </a:solidFill>
                <a:latin typeface="Arial" panose="020B0604020202020204" pitchFamily="34" charset="0"/>
              </a:rPr>
              <a:t>Ізмаїльську</a:t>
            </a:r>
            <a:r>
              <a:rPr lang="ru-RU" altLang="uk-UA" sz="2000" dirty="0">
                <a:solidFill>
                  <a:srgbClr val="122336"/>
                </a:solidFill>
                <a:latin typeface="Arial" panose="020B0604020202020204" pitchFamily="34" charset="0"/>
              </a:rPr>
              <a:t> область </a:t>
            </a:r>
            <a:r>
              <a:rPr lang="ru-RU" altLang="uk-UA" sz="2000" dirty="0" err="1">
                <a:solidFill>
                  <a:srgbClr val="122336"/>
                </a:solidFill>
                <a:latin typeface="Arial" panose="020B0604020202020204" pitchFamily="34" charset="0"/>
              </a:rPr>
              <a:t>України</a:t>
            </a:r>
            <a:r>
              <a:rPr lang="ru-RU" altLang="uk-UA" sz="2000" dirty="0">
                <a:solidFill>
                  <a:srgbClr val="122336"/>
                </a:solidFill>
                <a:latin typeface="Arial" panose="020B0604020202020204" pitchFamily="34" charset="0"/>
              </a:rPr>
              <a:t> та </a:t>
            </a:r>
            <a:r>
              <a:rPr lang="ru-RU" altLang="uk-UA" sz="2000" dirty="0" err="1">
                <a:solidFill>
                  <a:srgbClr val="122336"/>
                </a:solidFill>
                <a:latin typeface="Arial" panose="020B0604020202020204" pitchFamily="34" charset="0"/>
              </a:rPr>
              <a:t>Молдавію</a:t>
            </a:r>
            <a:r>
              <a:rPr lang="ru-RU" altLang="uk-UA" sz="2000" dirty="0">
                <a:solidFill>
                  <a:srgbClr val="122336"/>
                </a:solidFill>
                <a:latin typeface="Arial" panose="020B0604020202020204" pitchFamily="34" charset="0"/>
              </a:rPr>
              <a:t>.</a:t>
            </a:r>
            <a:r>
              <a:rPr lang="uk-UA" altLang="uk-UA" sz="2000" dirty="0">
                <a:solidFill>
                  <a:srgbClr val="122336"/>
                </a:solidFill>
                <a:latin typeface="Arial" panose="020B0604020202020204" pitchFamily="34" charset="0"/>
              </a:rPr>
              <a:t> </a:t>
            </a:r>
            <a:endParaRPr lang="uk-UA" altLang="uk-UA" sz="2000" dirty="0" smtClean="0">
              <a:solidFill>
                <a:srgbClr val="122336"/>
              </a:solidFill>
              <a:latin typeface="Arial" panose="020B0604020202020204" pitchFamily="34" charset="0"/>
            </a:endParaRPr>
          </a:p>
          <a:p>
            <a:pPr algn="just" eaLnBrk="1" hangingPunct="1">
              <a:lnSpc>
                <a:spcPct val="100000"/>
              </a:lnSpc>
              <a:spcBef>
                <a:spcPct val="0"/>
              </a:spcBef>
              <a:buSzTx/>
              <a:buFontTx/>
              <a:buNone/>
            </a:pPr>
            <a:endParaRPr lang="uk-UA" altLang="uk-UA" sz="2000" b="1" dirty="0">
              <a:solidFill>
                <a:srgbClr val="122336"/>
              </a:solidFill>
              <a:latin typeface="Arial" panose="020B0604020202020204" pitchFamily="34" charset="0"/>
            </a:endParaRPr>
          </a:p>
          <a:p>
            <a:pPr algn="just" eaLnBrk="1" hangingPunct="1">
              <a:lnSpc>
                <a:spcPct val="100000"/>
              </a:lnSpc>
              <a:spcBef>
                <a:spcPct val="0"/>
              </a:spcBef>
              <a:buSzTx/>
              <a:buFontTx/>
              <a:buNone/>
            </a:pPr>
            <a:r>
              <a:rPr lang="uk-UA" altLang="uk-UA" sz="2000" b="1" dirty="0" err="1" smtClean="0">
                <a:solidFill>
                  <a:srgbClr val="122336"/>
                </a:solidFill>
                <a:latin typeface="Arial" panose="020B0604020202020204" pitchFamily="34" charset="0"/>
              </a:rPr>
              <a:t>Карпатсько</a:t>
            </a:r>
            <a:r>
              <a:rPr lang="uk-UA" altLang="uk-UA" sz="2000" b="1" dirty="0" smtClean="0">
                <a:solidFill>
                  <a:srgbClr val="122336"/>
                </a:solidFill>
                <a:latin typeface="Arial" panose="020B0604020202020204" pitchFamily="34" charset="0"/>
              </a:rPr>
              <a:t>-Ужгородська </a:t>
            </a:r>
            <a:r>
              <a:rPr lang="uk-UA" altLang="uk-UA" sz="2000" b="1" dirty="0">
                <a:solidFill>
                  <a:srgbClr val="122336"/>
                </a:solidFill>
                <a:latin typeface="Arial" panose="020B0604020202020204" pitchFamily="34" charset="0"/>
              </a:rPr>
              <a:t>операція </a:t>
            </a:r>
            <a:r>
              <a:rPr lang="uk-UA" altLang="uk-UA" sz="2000" dirty="0">
                <a:solidFill>
                  <a:srgbClr val="122336"/>
                </a:solidFill>
                <a:latin typeface="Arial" panose="020B0604020202020204" pitchFamily="34" charset="0"/>
              </a:rPr>
              <a:t>(8 вересня — 28 жовтня 1944 р</a:t>
            </a:r>
            <a:r>
              <a:rPr lang="uk-UA" altLang="uk-UA" sz="2000" dirty="0" smtClean="0">
                <a:solidFill>
                  <a:srgbClr val="122336"/>
                </a:solidFill>
                <a:latin typeface="Arial" panose="020B0604020202020204" pitchFamily="34" charset="0"/>
              </a:rPr>
              <a:t>.)</a:t>
            </a:r>
          </a:p>
          <a:p>
            <a:pPr algn="just" eaLnBrk="1" hangingPunct="1">
              <a:lnSpc>
                <a:spcPct val="100000"/>
              </a:lnSpc>
              <a:spcBef>
                <a:spcPct val="0"/>
              </a:spcBef>
              <a:buSzTx/>
              <a:buFontTx/>
              <a:buNone/>
            </a:pPr>
            <a:endParaRPr lang="uk-UA" altLang="uk-UA" sz="2000" dirty="0">
              <a:solidFill>
                <a:srgbClr val="122336"/>
              </a:solidFill>
              <a:latin typeface="Arial" panose="020B0604020202020204" pitchFamily="34" charset="0"/>
            </a:endParaRPr>
          </a:p>
          <a:p>
            <a:pPr algn="just" eaLnBrk="1" hangingPunct="1">
              <a:lnSpc>
                <a:spcPct val="100000"/>
              </a:lnSpc>
              <a:spcBef>
                <a:spcPct val="0"/>
              </a:spcBef>
              <a:buSzTx/>
              <a:buFontTx/>
              <a:buNone/>
            </a:pPr>
            <a:r>
              <a:rPr lang="uk-UA" altLang="uk-UA" sz="2000" dirty="0">
                <a:solidFill>
                  <a:srgbClr val="122336"/>
                </a:solidFill>
                <a:latin typeface="Arial" panose="020B0604020202020204" pitchFamily="34" charset="0"/>
              </a:rPr>
              <a:t>Останній населений пункт УРСР с. </a:t>
            </a:r>
            <a:r>
              <a:rPr lang="uk-UA" altLang="uk-UA" sz="2000" dirty="0" err="1">
                <a:solidFill>
                  <a:srgbClr val="122336"/>
                </a:solidFill>
                <a:latin typeface="Arial" panose="020B0604020202020204" pitchFamily="34" charset="0"/>
              </a:rPr>
              <a:t>Лавочне</a:t>
            </a:r>
            <a:r>
              <a:rPr lang="uk-UA" altLang="uk-UA" sz="2000" dirty="0">
                <a:solidFill>
                  <a:srgbClr val="122336"/>
                </a:solidFill>
                <a:latin typeface="Arial" panose="020B0604020202020204" pitchFamily="34" charset="0"/>
              </a:rPr>
              <a:t> Дрогобицької області визволили від гітлерівців </a:t>
            </a:r>
            <a:r>
              <a:rPr lang="uk-UA" altLang="uk-UA" sz="2000" b="1" dirty="0">
                <a:latin typeface="Arial" panose="020B0604020202020204" pitchFamily="34" charset="0"/>
              </a:rPr>
              <a:t>8 жовтня 1944 </a:t>
            </a:r>
            <a:r>
              <a:rPr lang="uk-UA" altLang="uk-UA" sz="2000" dirty="0">
                <a:solidFill>
                  <a:srgbClr val="122336"/>
                </a:solidFill>
                <a:latin typeface="Arial" panose="020B0604020202020204" pitchFamily="34" charset="0"/>
              </a:rPr>
              <a:t>р. </a:t>
            </a:r>
            <a:endParaRPr lang="uk-UA" altLang="uk-UA" sz="2000" dirty="0" smtClean="0">
              <a:solidFill>
                <a:srgbClr val="122336"/>
              </a:solidFill>
              <a:latin typeface="Arial" panose="020B0604020202020204" pitchFamily="34" charset="0"/>
            </a:endParaRPr>
          </a:p>
          <a:p>
            <a:pPr algn="just" eaLnBrk="1" hangingPunct="1">
              <a:lnSpc>
                <a:spcPct val="100000"/>
              </a:lnSpc>
              <a:spcBef>
                <a:spcPct val="0"/>
              </a:spcBef>
              <a:buSzTx/>
              <a:buFontTx/>
              <a:buNone/>
            </a:pPr>
            <a:endParaRPr lang="uk-UA" altLang="uk-UA" sz="2000" b="1" dirty="0">
              <a:solidFill>
                <a:srgbClr val="122336"/>
              </a:solidFill>
              <a:latin typeface="Arial" panose="020B0604020202020204" pitchFamily="34" charset="0"/>
            </a:endParaRPr>
          </a:p>
          <a:p>
            <a:pPr algn="just" eaLnBrk="1" hangingPunct="1">
              <a:lnSpc>
                <a:spcPct val="100000"/>
              </a:lnSpc>
              <a:spcBef>
                <a:spcPct val="0"/>
              </a:spcBef>
              <a:buSzTx/>
              <a:buFontTx/>
              <a:buNone/>
            </a:pPr>
            <a:endParaRPr lang="uk-UA" altLang="uk-UA" sz="2000" b="1" dirty="0" smtClean="0">
              <a:solidFill>
                <a:srgbClr val="122336"/>
              </a:solidFill>
              <a:latin typeface="Arial" panose="020B0604020202020204" pitchFamily="34" charset="0"/>
            </a:endParaRPr>
          </a:p>
          <a:p>
            <a:pPr algn="just" eaLnBrk="1" hangingPunct="1">
              <a:lnSpc>
                <a:spcPct val="100000"/>
              </a:lnSpc>
              <a:spcBef>
                <a:spcPct val="0"/>
              </a:spcBef>
              <a:buSzTx/>
              <a:buFontTx/>
              <a:buNone/>
            </a:pPr>
            <a:r>
              <a:rPr lang="uk-UA" altLang="uk-UA" sz="2000" b="1" dirty="0" smtClean="0">
                <a:solidFill>
                  <a:srgbClr val="122336"/>
                </a:solidFill>
                <a:latin typeface="Arial" panose="020B0604020202020204" pitchFamily="34" charset="0"/>
              </a:rPr>
              <a:t>Війська </a:t>
            </a:r>
            <a:r>
              <a:rPr lang="uk-UA" altLang="uk-UA" sz="2000" b="1" dirty="0">
                <a:solidFill>
                  <a:srgbClr val="122336"/>
                </a:solidFill>
                <a:latin typeface="Arial" panose="020B0604020202020204" pitchFamily="34" charset="0"/>
              </a:rPr>
              <a:t>4-го Українського фронту визволили Закарпатську Україну від гітлерівців 28 жовтня 1944 р.</a:t>
            </a:r>
          </a:p>
        </p:txBody>
      </p:sp>
      <p:pic>
        <p:nvPicPr>
          <p:cNvPr id="25604" name="Picture 4" descr="http://4.bp.blogspot.com/-7h-4Ja1Im3Y/VB7Rq_B76VI/AAAAAAAAAXg/r3HoX3pLHXI/s1600/14%2B%2BKishenev.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86262" y="152400"/>
            <a:ext cx="4134677" cy="6361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2754827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274638"/>
            <a:ext cx="9144000" cy="1143000"/>
          </a:xfrm>
        </p:spPr>
        <p:txBody>
          <a:bodyPr rtlCol="0">
            <a:normAutofit fontScale="90000"/>
          </a:bodyPr>
          <a:lstStyle/>
          <a:p>
            <a:pPr>
              <a:defRPr/>
            </a:pPr>
            <a:r>
              <a:rPr lang="uk-UA" b="1" dirty="0" smtClean="0">
                <a:solidFill>
                  <a:srgbClr val="C00000"/>
                </a:solidFill>
              </a:rPr>
              <a:t>Участь України в завершальних операціях Другої світової</a:t>
            </a:r>
            <a:r>
              <a:rPr lang="uk-UA" b="1" cap="all" dirty="0" smtClean="0">
                <a:solidFill>
                  <a:srgbClr val="C00000"/>
                </a:solidFill>
              </a:rPr>
              <a:t> </a:t>
            </a:r>
            <a:r>
              <a:rPr lang="uk-UA" b="1" dirty="0" smtClean="0">
                <a:solidFill>
                  <a:srgbClr val="C00000"/>
                </a:solidFill>
              </a:rPr>
              <a:t>війни</a:t>
            </a:r>
            <a:r>
              <a:rPr lang="ru-RU" dirty="0" smtClean="0">
                <a:solidFill>
                  <a:srgbClr val="C00000"/>
                </a:solidFill>
              </a:rPr>
              <a:t/>
            </a:r>
            <a:br>
              <a:rPr lang="ru-RU" dirty="0" smtClean="0">
                <a:solidFill>
                  <a:srgbClr val="C00000"/>
                </a:solidFill>
              </a:rPr>
            </a:br>
            <a:endParaRPr lang="ru-RU" dirty="0">
              <a:solidFill>
                <a:srgbClr val="C00000"/>
              </a:solidFill>
            </a:endParaRPr>
          </a:p>
        </p:txBody>
      </p:sp>
      <p:graphicFrame>
        <p:nvGraphicFramePr>
          <p:cNvPr id="8" name="Содержимое 7"/>
          <p:cNvGraphicFramePr>
            <a:graphicFrameLocks noGrp="1"/>
          </p:cNvGraphicFramePr>
          <p:nvPr>
            <p:ph idx="1"/>
            <p:extLst>
              <p:ext uri="{D42A27DB-BD31-4B8C-83A1-F6EECF244321}">
                <p14:modId xmlns:p14="http://schemas.microsoft.com/office/powerpoint/2010/main" xmlns="" val="3861332655"/>
              </p:ext>
            </p:extLst>
          </p:nvPr>
        </p:nvGraphicFramePr>
        <p:xfrm>
          <a:off x="4841369" y="1241081"/>
          <a:ext cx="7178351" cy="5733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0420" name="Picture 2" descr="http://img.istpravda.com.ua/images/doc/c/6/c6a32cb-1-honcharenko.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00820" y="1196976"/>
            <a:ext cx="3005138" cy="349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21" name="Прямоугольник 4"/>
          <p:cNvSpPr>
            <a:spLocks noChangeArrowheads="1"/>
          </p:cNvSpPr>
          <p:nvPr/>
        </p:nvSpPr>
        <p:spPr bwMode="auto">
          <a:xfrm>
            <a:off x="299245" y="4859337"/>
            <a:ext cx="2808287" cy="1322387"/>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1600" b="1" dirty="0">
                <a:solidFill>
                  <a:srgbClr val="000000"/>
                </a:solidFill>
                <a:latin typeface="Calibri" panose="020F0502020204030204" pitchFamily="34" charset="0"/>
              </a:rPr>
              <a:t>Похорон </a:t>
            </a:r>
            <a:r>
              <a:rPr lang="ru-RU" altLang="ru-RU" sz="1600" b="1" dirty="0" err="1">
                <a:solidFill>
                  <a:srgbClr val="000000"/>
                </a:solidFill>
                <a:latin typeface="Calibri" panose="020F0502020204030204" pitchFamily="34" charset="0"/>
              </a:rPr>
              <a:t>бійця</a:t>
            </a:r>
            <a:r>
              <a:rPr lang="ru-RU" altLang="ru-RU" sz="1600" b="1" dirty="0">
                <a:solidFill>
                  <a:srgbClr val="000000"/>
                </a:solidFill>
                <a:latin typeface="Calibri" panose="020F0502020204030204" pitchFamily="34" charset="0"/>
              </a:rPr>
              <a:t> </a:t>
            </a:r>
            <a:r>
              <a:rPr lang="ru-RU" altLang="ru-RU" sz="1600" b="1" dirty="0" err="1">
                <a:solidFill>
                  <a:srgbClr val="000000"/>
                </a:solidFill>
                <a:latin typeface="Calibri" panose="020F0502020204030204" pitchFamily="34" charset="0"/>
              </a:rPr>
              <a:t>Першого</a:t>
            </a:r>
            <a:r>
              <a:rPr lang="ru-RU" altLang="ru-RU" sz="1600" b="1" dirty="0">
                <a:solidFill>
                  <a:srgbClr val="000000"/>
                </a:solidFill>
                <a:latin typeface="Calibri" panose="020F0502020204030204" pitchFamily="34" charset="0"/>
              </a:rPr>
              <a:t> </a:t>
            </a:r>
            <a:r>
              <a:rPr lang="ru-RU" altLang="ru-RU" sz="1600" b="1" dirty="0" err="1">
                <a:solidFill>
                  <a:srgbClr val="000000"/>
                </a:solidFill>
                <a:latin typeface="Calibri" panose="020F0502020204030204" pitchFamily="34" charset="0"/>
              </a:rPr>
              <a:t>Українського</a:t>
            </a:r>
            <a:r>
              <a:rPr lang="ru-RU" altLang="ru-RU" sz="1600" b="1" dirty="0">
                <a:solidFill>
                  <a:srgbClr val="000000"/>
                </a:solidFill>
                <a:latin typeface="Calibri" panose="020F0502020204030204" pitchFamily="34" charset="0"/>
              </a:rPr>
              <a:t>, </a:t>
            </a:r>
            <a:r>
              <a:rPr lang="ru-RU" altLang="ru-RU" sz="1600" b="1" dirty="0" err="1">
                <a:solidFill>
                  <a:srgbClr val="000000"/>
                </a:solidFill>
                <a:latin typeface="Calibri" panose="020F0502020204030204" pitchFamily="34" charset="0"/>
              </a:rPr>
              <a:t>сумчанина</a:t>
            </a:r>
            <a:r>
              <a:rPr lang="ru-RU" altLang="ru-RU" sz="1600" b="1" dirty="0">
                <a:solidFill>
                  <a:srgbClr val="000000"/>
                </a:solidFill>
                <a:latin typeface="Calibri" panose="020F0502020204030204" pitchFamily="34" charset="0"/>
              </a:rPr>
              <a:t> </a:t>
            </a:r>
            <a:r>
              <a:rPr lang="ru-RU" altLang="ru-RU" sz="1600" b="1" dirty="0" err="1">
                <a:solidFill>
                  <a:srgbClr val="000000"/>
                </a:solidFill>
                <a:latin typeface="Calibri" panose="020F0502020204030204" pitchFamily="34" charset="0"/>
              </a:rPr>
              <a:t>Івана</a:t>
            </a:r>
            <a:r>
              <a:rPr lang="ru-RU" altLang="ru-RU" sz="1600" b="1" dirty="0">
                <a:solidFill>
                  <a:srgbClr val="000000"/>
                </a:solidFill>
                <a:latin typeface="Calibri" panose="020F0502020204030204" pitchFamily="34" charset="0"/>
              </a:rPr>
              <a:t> </a:t>
            </a:r>
            <a:r>
              <a:rPr lang="ru-RU" altLang="ru-RU" sz="1600" b="1" dirty="0" err="1">
                <a:solidFill>
                  <a:srgbClr val="000000"/>
                </a:solidFill>
                <a:latin typeface="Calibri" panose="020F0502020204030204" pitchFamily="34" charset="0"/>
              </a:rPr>
              <a:t>Гончаренка</a:t>
            </a:r>
            <a:r>
              <a:rPr lang="ru-RU" altLang="ru-RU" sz="1600" b="1" dirty="0">
                <a:solidFill>
                  <a:srgbClr val="000000"/>
                </a:solidFill>
                <a:latin typeface="Calibri" panose="020F0502020204030204" pitchFamily="34" charset="0"/>
              </a:rPr>
              <a:t>, танк </a:t>
            </a:r>
            <a:r>
              <a:rPr lang="ru-RU" altLang="ru-RU" sz="1600" b="1" dirty="0" err="1">
                <a:solidFill>
                  <a:srgbClr val="000000"/>
                </a:solidFill>
                <a:latin typeface="Calibri" panose="020F0502020204030204" pitchFamily="34" charset="0"/>
              </a:rPr>
              <a:t>якого</a:t>
            </a:r>
            <a:r>
              <a:rPr lang="ru-RU" altLang="ru-RU" sz="1600" b="1" dirty="0">
                <a:solidFill>
                  <a:srgbClr val="000000"/>
                </a:solidFill>
                <a:latin typeface="Calibri" panose="020F0502020204030204" pitchFamily="34" charset="0"/>
              </a:rPr>
              <a:t> першим </a:t>
            </a:r>
            <a:r>
              <a:rPr lang="ru-RU" altLang="ru-RU" sz="1600" b="1" dirty="0" err="1">
                <a:solidFill>
                  <a:srgbClr val="000000"/>
                </a:solidFill>
                <a:latin typeface="Calibri" panose="020F0502020204030204" pitchFamily="34" charset="0"/>
              </a:rPr>
              <a:t>увірвався</a:t>
            </a:r>
            <a:r>
              <a:rPr lang="ru-RU" altLang="ru-RU" sz="1600" b="1" dirty="0">
                <a:solidFill>
                  <a:srgbClr val="000000"/>
                </a:solidFill>
                <a:latin typeface="Calibri" panose="020F0502020204030204" pitchFamily="34" charset="0"/>
              </a:rPr>
              <a:t> у Прагу. 9 </a:t>
            </a:r>
            <a:r>
              <a:rPr lang="ru-RU" altLang="ru-RU" sz="1600" b="1" dirty="0" err="1">
                <a:solidFill>
                  <a:srgbClr val="000000"/>
                </a:solidFill>
                <a:latin typeface="Calibri" panose="020F0502020204030204" pitchFamily="34" charset="0"/>
              </a:rPr>
              <a:t>травня</a:t>
            </a:r>
            <a:r>
              <a:rPr lang="ru-RU" altLang="ru-RU" sz="1600" b="1" dirty="0">
                <a:solidFill>
                  <a:srgbClr val="000000"/>
                </a:solidFill>
                <a:latin typeface="Calibri" panose="020F0502020204030204" pitchFamily="34" charset="0"/>
              </a:rPr>
              <a:t> 1945 року</a:t>
            </a:r>
          </a:p>
        </p:txBody>
      </p:sp>
      <p:pic>
        <p:nvPicPr>
          <p:cNvPr id="60422" name="Picture 4" descr="http://img.istpravda.com.ua/images/doc/8/5/8571119-1-berlin.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441700" y="4385468"/>
            <a:ext cx="1214438" cy="208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23" name="Прямоугольник 6"/>
          <p:cNvSpPr>
            <a:spLocks noChangeArrowheads="1"/>
          </p:cNvSpPr>
          <p:nvPr/>
        </p:nvSpPr>
        <p:spPr bwMode="auto">
          <a:xfrm>
            <a:off x="4891880" y="5520531"/>
            <a:ext cx="1871662" cy="954087"/>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400" b="1">
                <a:solidFill>
                  <a:srgbClr val="000000"/>
                </a:solidFill>
                <a:latin typeface="Calibri" panose="020F0502020204030204" pitchFamily="34" charset="0"/>
              </a:rPr>
              <a:t>Танки Т-34 Першого Українського фронту в лісі під Берліном. Квітень 1945 року</a:t>
            </a:r>
          </a:p>
        </p:txBody>
      </p:sp>
      <p:pic>
        <p:nvPicPr>
          <p:cNvPr id="60424" name="Picture 6" descr="http://img.istpravda.com.ua/images/doc/a/2/a2daac2-elba-sylvashko.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258573" y="1196976"/>
            <a:ext cx="2012950" cy="208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25" name="Прямоугольник 8"/>
          <p:cNvSpPr>
            <a:spLocks noChangeArrowheads="1"/>
          </p:cNvSpPr>
          <p:nvPr/>
        </p:nvSpPr>
        <p:spPr bwMode="auto">
          <a:xfrm>
            <a:off x="6706394" y="781051"/>
            <a:ext cx="3924300" cy="83185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dirty="0" err="1">
                <a:solidFill>
                  <a:srgbClr val="000000"/>
                </a:solidFill>
                <a:latin typeface="Calibri" panose="020F0502020204030204" pitchFamily="34" charset="0"/>
              </a:rPr>
              <a:t>Легендарне</a:t>
            </a:r>
            <a:r>
              <a:rPr lang="ru-RU" altLang="ru-RU" sz="1200" b="1" dirty="0">
                <a:solidFill>
                  <a:srgbClr val="000000"/>
                </a:solidFill>
                <a:latin typeface="Calibri" panose="020F0502020204030204" pitchFamily="34" charset="0"/>
              </a:rPr>
              <a:t> фото - символ </a:t>
            </a:r>
            <a:r>
              <a:rPr lang="ru-RU" altLang="ru-RU" sz="1200" b="1" dirty="0" err="1">
                <a:solidFill>
                  <a:srgbClr val="000000"/>
                </a:solidFill>
                <a:latin typeface="Calibri" panose="020F0502020204030204" pitchFamily="34" charset="0"/>
              </a:rPr>
              <a:t>зустрічі</a:t>
            </a:r>
            <a:r>
              <a:rPr lang="ru-RU" altLang="ru-RU" sz="1200" b="1" dirty="0">
                <a:solidFill>
                  <a:srgbClr val="000000"/>
                </a:solidFill>
                <a:latin typeface="Calibri" panose="020F0502020204030204" pitchFamily="34" charset="0"/>
              </a:rPr>
              <a:t> на </a:t>
            </a:r>
            <a:r>
              <a:rPr lang="ru-RU" altLang="ru-RU" sz="1200" b="1" dirty="0" err="1">
                <a:solidFill>
                  <a:srgbClr val="000000"/>
                </a:solidFill>
                <a:latin typeface="Calibri" panose="020F0502020204030204" pitchFamily="34" charset="0"/>
              </a:rPr>
              <a:t>Ельбі</a:t>
            </a:r>
            <a:r>
              <a:rPr lang="ru-RU" altLang="ru-RU" sz="1200" b="1" dirty="0">
                <a:solidFill>
                  <a:srgbClr val="000000"/>
                </a:solidFill>
                <a:latin typeface="Calibri" panose="020F0502020204030204" pitchFamily="34" charset="0"/>
              </a:rPr>
              <a:t>. </a:t>
            </a:r>
            <a:r>
              <a:rPr lang="ru-RU" altLang="ru-RU" sz="1200" b="1" dirty="0" err="1">
                <a:solidFill>
                  <a:srgbClr val="000000"/>
                </a:solidFill>
                <a:latin typeface="Calibri" panose="020F0502020204030204" pitchFamily="34" charset="0"/>
              </a:rPr>
              <a:t>Праворуч</a:t>
            </a:r>
            <a:r>
              <a:rPr lang="ru-RU" altLang="ru-RU" sz="1200" b="1" dirty="0">
                <a:solidFill>
                  <a:srgbClr val="000000"/>
                </a:solidFill>
                <a:latin typeface="Calibri" panose="020F0502020204030204" pitchFamily="34" charset="0"/>
              </a:rPr>
              <a:t> - </a:t>
            </a:r>
            <a:r>
              <a:rPr lang="ru-RU" altLang="ru-RU" sz="1200" b="1" dirty="0" err="1">
                <a:solidFill>
                  <a:srgbClr val="000000"/>
                </a:solidFill>
                <a:latin typeface="Calibri" panose="020F0502020204030204" pitchFamily="34" charset="0"/>
              </a:rPr>
              <a:t>уродженець</a:t>
            </a:r>
            <a:r>
              <a:rPr lang="ru-RU" altLang="ru-RU" sz="1200" b="1" dirty="0">
                <a:solidFill>
                  <a:srgbClr val="000000"/>
                </a:solidFill>
                <a:latin typeface="Calibri" panose="020F0502020204030204" pitchFamily="34" charset="0"/>
              </a:rPr>
              <a:t> </a:t>
            </a:r>
            <a:r>
              <a:rPr lang="ru-RU" altLang="ru-RU" sz="1200" b="1" dirty="0" err="1">
                <a:solidFill>
                  <a:srgbClr val="000000"/>
                </a:solidFill>
                <a:latin typeface="Calibri" panose="020F0502020204030204" pitchFamily="34" charset="0"/>
              </a:rPr>
              <a:t>Черкащини</a:t>
            </a:r>
            <a:r>
              <a:rPr lang="ru-RU" altLang="ru-RU" sz="1200" b="1" dirty="0">
                <a:solidFill>
                  <a:srgbClr val="000000"/>
                </a:solidFill>
                <a:latin typeface="Calibri" panose="020F0502020204030204" pitchFamily="34" charset="0"/>
              </a:rPr>
              <a:t> лейтенант </a:t>
            </a:r>
            <a:r>
              <a:rPr lang="ru-RU" altLang="ru-RU" sz="1200" b="1" dirty="0" err="1">
                <a:solidFill>
                  <a:srgbClr val="000000"/>
                </a:solidFill>
                <a:latin typeface="Calibri" panose="020F0502020204030204" pitchFamily="34" charset="0"/>
              </a:rPr>
              <a:t>Олександр</a:t>
            </a:r>
            <a:r>
              <a:rPr lang="ru-RU" altLang="ru-RU" sz="1200" b="1" dirty="0">
                <a:solidFill>
                  <a:srgbClr val="000000"/>
                </a:solidFill>
                <a:latin typeface="Calibri" panose="020F0502020204030204" pitchFamily="34" charset="0"/>
              </a:rPr>
              <a:t> </a:t>
            </a:r>
            <a:r>
              <a:rPr lang="ru-RU" altLang="ru-RU" sz="1200" b="1" dirty="0" err="1">
                <a:solidFill>
                  <a:srgbClr val="000000"/>
                </a:solidFill>
                <a:latin typeface="Calibri" panose="020F0502020204030204" pitchFamily="34" charset="0"/>
              </a:rPr>
              <a:t>Сильвашко</a:t>
            </a:r>
            <a:r>
              <a:rPr lang="ru-RU" altLang="ru-RU" sz="1200" b="1" dirty="0">
                <a:solidFill>
                  <a:srgbClr val="000000"/>
                </a:solidFill>
                <a:latin typeface="Calibri" panose="020F0502020204030204" pitchFamily="34" charset="0"/>
              </a:rPr>
              <a:t> (Перший </a:t>
            </a:r>
            <a:r>
              <a:rPr lang="ru-RU" altLang="ru-RU" sz="1200" b="1" dirty="0" err="1">
                <a:solidFill>
                  <a:srgbClr val="000000"/>
                </a:solidFill>
                <a:latin typeface="Calibri" panose="020F0502020204030204" pitchFamily="34" charset="0"/>
              </a:rPr>
              <a:t>Український</a:t>
            </a:r>
            <a:r>
              <a:rPr lang="ru-RU" altLang="ru-RU" sz="1200" b="1" dirty="0">
                <a:solidFill>
                  <a:srgbClr val="000000"/>
                </a:solidFill>
                <a:latin typeface="Calibri" panose="020F0502020204030204" pitchFamily="34" charset="0"/>
              </a:rPr>
              <a:t> фронт), </a:t>
            </a:r>
            <a:r>
              <a:rPr lang="ru-RU" altLang="ru-RU" sz="1200" b="1" dirty="0" err="1">
                <a:solidFill>
                  <a:srgbClr val="000000"/>
                </a:solidFill>
                <a:latin typeface="Calibri" panose="020F0502020204030204" pitchFamily="34" charset="0"/>
              </a:rPr>
              <a:t>який</a:t>
            </a:r>
            <a:r>
              <a:rPr lang="ru-RU" altLang="ru-RU" sz="1200" b="1" dirty="0">
                <a:solidFill>
                  <a:srgbClr val="000000"/>
                </a:solidFill>
                <a:latin typeface="Calibri" panose="020F0502020204030204" pitchFamily="34" charset="0"/>
              </a:rPr>
              <a:t> першим </a:t>
            </a:r>
            <a:r>
              <a:rPr lang="ru-RU" altLang="ru-RU" sz="1200" b="1" dirty="0" err="1">
                <a:solidFill>
                  <a:srgbClr val="000000"/>
                </a:solidFill>
                <a:latin typeface="Calibri" panose="020F0502020204030204" pitchFamily="34" charset="0"/>
              </a:rPr>
              <a:t>зустрів</a:t>
            </a:r>
            <a:r>
              <a:rPr lang="ru-RU" altLang="ru-RU" sz="1200" b="1" dirty="0">
                <a:solidFill>
                  <a:srgbClr val="000000"/>
                </a:solidFill>
                <a:latin typeface="Calibri" panose="020F0502020204030204" pitchFamily="34" charset="0"/>
              </a:rPr>
              <a:t> </a:t>
            </a:r>
            <a:r>
              <a:rPr lang="ru-RU" altLang="ru-RU" sz="1200" b="1" dirty="0" err="1">
                <a:solidFill>
                  <a:srgbClr val="000000"/>
                </a:solidFill>
                <a:latin typeface="Calibri" panose="020F0502020204030204" pitchFamily="34" charset="0"/>
              </a:rPr>
              <a:t>американських</a:t>
            </a:r>
            <a:r>
              <a:rPr lang="ru-RU" altLang="ru-RU" sz="1200" b="1" dirty="0">
                <a:solidFill>
                  <a:srgbClr val="000000"/>
                </a:solidFill>
                <a:latin typeface="Calibri" panose="020F0502020204030204" pitchFamily="34" charset="0"/>
              </a:rPr>
              <a:t> </a:t>
            </a:r>
            <a:r>
              <a:rPr lang="ru-RU" altLang="ru-RU" sz="1200" b="1" dirty="0" err="1">
                <a:solidFill>
                  <a:srgbClr val="000000"/>
                </a:solidFill>
                <a:latin typeface="Calibri" panose="020F0502020204030204" pitchFamily="34" charset="0"/>
              </a:rPr>
              <a:t>союзників</a:t>
            </a:r>
            <a:r>
              <a:rPr lang="ru-RU" altLang="ru-RU" sz="1200" b="1" dirty="0">
                <a:solidFill>
                  <a:srgbClr val="000000"/>
                </a:solidFill>
                <a:latin typeface="Calibri" panose="020F0502020204030204" pitchFamily="34" charset="0"/>
              </a:rPr>
              <a:t>. 25 </a:t>
            </a:r>
            <a:r>
              <a:rPr lang="ru-RU" altLang="ru-RU" sz="1200" b="1" dirty="0" err="1">
                <a:solidFill>
                  <a:srgbClr val="000000"/>
                </a:solidFill>
                <a:latin typeface="Calibri" panose="020F0502020204030204" pitchFamily="34" charset="0"/>
              </a:rPr>
              <a:t>квітня</a:t>
            </a:r>
            <a:r>
              <a:rPr lang="ru-RU" altLang="ru-RU" sz="1200" b="1" dirty="0">
                <a:solidFill>
                  <a:srgbClr val="000000"/>
                </a:solidFill>
                <a:latin typeface="Calibri" panose="020F0502020204030204" pitchFamily="34" charset="0"/>
              </a:rPr>
              <a:t> 1945 року</a:t>
            </a:r>
          </a:p>
        </p:txBody>
      </p:sp>
    </p:spTree>
    <p:extLst>
      <p:ext uri="{BB962C8B-B14F-4D97-AF65-F5344CB8AC3E}">
        <p14:creationId xmlns:p14="http://schemas.microsoft.com/office/powerpoint/2010/main" xmlns="" val="23678700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595438" y="-25401"/>
            <a:ext cx="9144000" cy="1143000"/>
          </a:xfrm>
        </p:spPr>
        <p:txBody>
          <a:bodyPr rtlCol="0">
            <a:normAutofit fontScale="90000"/>
          </a:bodyPr>
          <a:lstStyle/>
          <a:p>
            <a:pPr algn="ctr">
              <a:defRPr/>
            </a:pPr>
            <a:r>
              <a:rPr lang="uk-UA" b="1" dirty="0" smtClean="0"/>
              <a:t>Участь України в завершальних операціях Другої світової</a:t>
            </a:r>
            <a:r>
              <a:rPr lang="uk-UA" b="1" cap="all" dirty="0" smtClean="0"/>
              <a:t> </a:t>
            </a:r>
            <a:r>
              <a:rPr lang="uk-UA" b="1" dirty="0" smtClean="0"/>
              <a:t>війни</a:t>
            </a:r>
            <a:endParaRPr lang="ru-RU" dirty="0"/>
          </a:p>
        </p:txBody>
      </p:sp>
      <p:sp>
        <p:nvSpPr>
          <p:cNvPr id="4" name="Блок-схема: процесс 3"/>
          <p:cNvSpPr/>
          <p:nvPr/>
        </p:nvSpPr>
        <p:spPr>
          <a:xfrm>
            <a:off x="1992313" y="1268413"/>
            <a:ext cx="3071812" cy="785812"/>
          </a:xfrm>
          <a:prstGeom prst="flowChartProcess">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uk-UA" sz="2800" b="1" dirty="0">
                <a:solidFill>
                  <a:prstClr val="black"/>
                </a:solidFill>
              </a:rPr>
              <a:t>2-й, 3-й, 4-й Українські фронти</a:t>
            </a:r>
            <a:endParaRPr lang="ru-RU" sz="2800" b="1" dirty="0">
              <a:solidFill>
                <a:prstClr val="black"/>
              </a:solidFill>
            </a:endParaRPr>
          </a:p>
        </p:txBody>
      </p:sp>
      <p:sp>
        <p:nvSpPr>
          <p:cNvPr id="5" name="Блок-схема: процесс 4"/>
          <p:cNvSpPr/>
          <p:nvPr/>
        </p:nvSpPr>
        <p:spPr>
          <a:xfrm>
            <a:off x="7248526" y="1268413"/>
            <a:ext cx="3071813" cy="857250"/>
          </a:xfrm>
          <a:prstGeom prst="flowChartProcess">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uk-UA" sz="2800" b="1" dirty="0">
                <a:solidFill>
                  <a:prstClr val="black"/>
                </a:solidFill>
              </a:rPr>
              <a:t>2-й Український фронт </a:t>
            </a:r>
            <a:endParaRPr lang="ru-RU" sz="2800" b="1" dirty="0">
              <a:solidFill>
                <a:prstClr val="black"/>
              </a:solidFill>
            </a:endParaRPr>
          </a:p>
        </p:txBody>
      </p:sp>
      <p:sp>
        <p:nvSpPr>
          <p:cNvPr id="6" name="Стрелка вниз 5"/>
          <p:cNvSpPr/>
          <p:nvPr/>
        </p:nvSpPr>
        <p:spPr>
          <a:xfrm>
            <a:off x="2927350" y="2205039"/>
            <a:ext cx="857250" cy="428625"/>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ru-RU">
              <a:solidFill>
                <a:prstClr val="white"/>
              </a:solidFill>
            </a:endParaRPr>
          </a:p>
        </p:txBody>
      </p:sp>
      <p:sp>
        <p:nvSpPr>
          <p:cNvPr id="7" name="Вертикальный свиток 6"/>
          <p:cNvSpPr/>
          <p:nvPr/>
        </p:nvSpPr>
        <p:spPr>
          <a:xfrm>
            <a:off x="1524001" y="2708275"/>
            <a:ext cx="3635375" cy="1620838"/>
          </a:xfrm>
          <a:prstGeom prst="verticalScroll">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uk-UA" sz="2000" b="1" dirty="0">
              <a:solidFill>
                <a:prstClr val="black"/>
              </a:solidFill>
            </a:endParaRPr>
          </a:p>
          <a:p>
            <a:pPr algn="ctr">
              <a:defRPr/>
            </a:pPr>
            <a:r>
              <a:rPr lang="uk-UA" sz="2000" b="1" dirty="0">
                <a:solidFill>
                  <a:prstClr val="black"/>
                </a:solidFill>
              </a:rPr>
              <a:t>Звільнення  </a:t>
            </a:r>
            <a:r>
              <a:rPr lang="uk-UA" sz="2000" b="1" i="1" dirty="0">
                <a:solidFill>
                  <a:prstClr val="black"/>
                </a:solidFill>
              </a:rPr>
              <a:t> </a:t>
            </a:r>
            <a:r>
              <a:rPr lang="uk-UA" sz="2400" b="1" i="1" dirty="0">
                <a:solidFill>
                  <a:srgbClr val="C00000"/>
                </a:solidFill>
              </a:rPr>
              <a:t>Румунії, Угорщини, Болгарії, Югославії, Австрії, Чехословаччини</a:t>
            </a:r>
            <a:endParaRPr lang="ru-RU" sz="2000" b="1" dirty="0">
              <a:solidFill>
                <a:srgbClr val="C00000"/>
              </a:solidFill>
            </a:endParaRPr>
          </a:p>
          <a:p>
            <a:pPr algn="ctr">
              <a:defRPr/>
            </a:pPr>
            <a:endParaRPr lang="ru-RU" dirty="0">
              <a:solidFill>
                <a:prstClr val="black"/>
              </a:solidFill>
            </a:endParaRPr>
          </a:p>
        </p:txBody>
      </p:sp>
      <p:sp>
        <p:nvSpPr>
          <p:cNvPr id="11" name="Стрелка вниз 10"/>
          <p:cNvSpPr/>
          <p:nvPr/>
        </p:nvSpPr>
        <p:spPr>
          <a:xfrm>
            <a:off x="8472488" y="2205039"/>
            <a:ext cx="857250" cy="428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12" name="Вертикальный свиток 11"/>
          <p:cNvSpPr/>
          <p:nvPr/>
        </p:nvSpPr>
        <p:spPr>
          <a:xfrm>
            <a:off x="7175501" y="2708275"/>
            <a:ext cx="3241675" cy="1727200"/>
          </a:xfrm>
          <a:prstGeom prst="verticalScroll">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uk-UA" sz="1600" dirty="0">
                <a:solidFill>
                  <a:prstClr val="black"/>
                </a:solidFill>
              </a:rPr>
              <a:t> </a:t>
            </a:r>
            <a:r>
              <a:rPr lang="uk-UA" sz="2000" b="1" dirty="0">
                <a:solidFill>
                  <a:prstClr val="black"/>
                </a:solidFill>
              </a:rPr>
              <a:t>Розгром Квантунської армії мілітаристської </a:t>
            </a:r>
            <a:r>
              <a:rPr lang="uk-UA" sz="2400" b="1" i="1" dirty="0">
                <a:solidFill>
                  <a:srgbClr val="C00000"/>
                </a:solidFill>
              </a:rPr>
              <a:t>Японії </a:t>
            </a:r>
            <a:r>
              <a:rPr lang="uk-UA" sz="2000" b="1" dirty="0">
                <a:solidFill>
                  <a:prstClr val="black"/>
                </a:solidFill>
              </a:rPr>
              <a:t>на Далекому Сході</a:t>
            </a:r>
            <a:endParaRPr lang="ru-RU" sz="2000" b="1" dirty="0">
              <a:solidFill>
                <a:prstClr val="black"/>
              </a:solidFill>
            </a:endParaRPr>
          </a:p>
        </p:txBody>
      </p:sp>
      <p:pic>
        <p:nvPicPr>
          <p:cNvPr id="61450" name="Picture 2" descr="BUDAPEST 45 V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24114" y="4437064"/>
            <a:ext cx="3671887" cy="235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51" name="Прямоугольник 12"/>
          <p:cNvSpPr>
            <a:spLocks noChangeArrowheads="1"/>
          </p:cNvSpPr>
          <p:nvPr/>
        </p:nvSpPr>
        <p:spPr bwMode="auto">
          <a:xfrm>
            <a:off x="1558925" y="5876925"/>
            <a:ext cx="1620838" cy="9540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ru-RU" sz="1400" b="1">
                <a:solidFill>
                  <a:srgbClr val="000000"/>
                </a:solidFill>
                <a:latin typeface="Calibri" panose="020F0502020204030204" pitchFamily="34" charset="0"/>
              </a:rPr>
              <a:t>Вуличні бої в Будапешті. </a:t>
            </a:r>
          </a:p>
          <a:p>
            <a:pPr algn="r" eaLnBrk="1" hangingPunct="1"/>
            <a:r>
              <a:rPr lang="ru-RU" altLang="ru-RU" sz="1400" b="1">
                <a:solidFill>
                  <a:srgbClr val="000000"/>
                </a:solidFill>
                <a:latin typeface="Calibri" panose="020F0502020204030204" pitchFamily="34" charset="0"/>
              </a:rPr>
              <a:t>Будапештська операція. 1945 р.</a:t>
            </a:r>
          </a:p>
        </p:txBody>
      </p:sp>
      <p:pic>
        <p:nvPicPr>
          <p:cNvPr id="61452" name="Picture 4" descr="US-Soviet sailors on VJ Da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67438" y="4508501"/>
            <a:ext cx="2862262" cy="2233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53" name="Прямоугольник 13"/>
          <p:cNvSpPr>
            <a:spLocks noChangeArrowheads="1"/>
          </p:cNvSpPr>
          <p:nvPr/>
        </p:nvSpPr>
        <p:spPr bwMode="auto">
          <a:xfrm>
            <a:off x="9120189" y="5140325"/>
            <a:ext cx="1368425" cy="16017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400" b="1">
                <a:solidFill>
                  <a:srgbClr val="000000"/>
                </a:solidFill>
                <a:latin typeface="Calibri" panose="020F0502020204030204" pitchFamily="34" charset="0"/>
              </a:rPr>
              <a:t>Радянські і американські моряки святкують капітуляцію Японії (Аляска, США)</a:t>
            </a:r>
          </a:p>
        </p:txBody>
      </p:sp>
    </p:spTree>
    <p:extLst>
      <p:ext uri="{BB962C8B-B14F-4D97-AF65-F5344CB8AC3E}">
        <p14:creationId xmlns:p14="http://schemas.microsoft.com/office/powerpoint/2010/main" xmlns="" val="421601562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Заголовок 1"/>
          <p:cNvSpPr>
            <a:spLocks noGrp="1"/>
          </p:cNvSpPr>
          <p:nvPr>
            <p:ph type="title" idx="4294967295"/>
          </p:nvPr>
        </p:nvSpPr>
        <p:spPr>
          <a:xfrm>
            <a:off x="2650435" y="0"/>
            <a:ext cx="8229600" cy="836613"/>
          </a:xfrm>
        </p:spPr>
        <p:txBody>
          <a:bodyPr/>
          <a:lstStyle/>
          <a:p>
            <a:pPr eaLnBrk="1" hangingPunct="1"/>
            <a:r>
              <a:rPr lang="uk-UA" altLang="ru-RU" b="1" dirty="0" smtClean="0">
                <a:solidFill>
                  <a:srgbClr val="C00000"/>
                </a:solidFill>
              </a:rPr>
              <a:t>Перемога над Німеччиною</a:t>
            </a:r>
            <a:endParaRPr lang="ru-RU" altLang="ru-RU" b="1" dirty="0" smtClean="0">
              <a:solidFill>
                <a:srgbClr val="C00000"/>
              </a:solidFill>
            </a:endParaRPr>
          </a:p>
        </p:txBody>
      </p:sp>
      <p:sp>
        <p:nvSpPr>
          <p:cNvPr id="62467" name="Текст 2"/>
          <p:cNvSpPr>
            <a:spLocks noGrp="1"/>
          </p:cNvSpPr>
          <p:nvPr>
            <p:ph type="body" idx="4294967295"/>
          </p:nvPr>
        </p:nvSpPr>
        <p:spPr>
          <a:xfrm>
            <a:off x="0" y="765175"/>
            <a:ext cx="8507896" cy="639763"/>
          </a:xfrm>
        </p:spPr>
        <p:txBody>
          <a:bodyPr/>
          <a:lstStyle/>
          <a:p>
            <a:pPr algn="ctr" eaLnBrk="1" hangingPunct="1"/>
            <a:r>
              <a:rPr lang="uk-UA" altLang="ru-RU" sz="3200" dirty="0"/>
              <a:t>Поразка Німеччини</a:t>
            </a:r>
            <a:endParaRPr lang="ru-RU" altLang="ru-RU" sz="3200" dirty="0"/>
          </a:p>
        </p:txBody>
      </p:sp>
      <p:sp>
        <p:nvSpPr>
          <p:cNvPr id="4" name="Содержимое 3"/>
          <p:cNvSpPr>
            <a:spLocks noGrp="1"/>
          </p:cNvSpPr>
          <p:nvPr>
            <p:ph sz="half" idx="4294967295"/>
          </p:nvPr>
        </p:nvSpPr>
        <p:spPr>
          <a:xfrm>
            <a:off x="6001924" y="1601788"/>
            <a:ext cx="6255026" cy="2879725"/>
          </a:xfrm>
        </p:spPr>
        <p:txBody>
          <a:bodyPr rtlCol="0">
            <a:normAutofit/>
          </a:bodyPr>
          <a:lstStyle/>
          <a:p>
            <a:pPr algn="just">
              <a:buNone/>
              <a:defRPr/>
            </a:pPr>
            <a:r>
              <a:rPr lang="uk-UA" sz="3200" b="1" dirty="0">
                <a:solidFill>
                  <a:srgbClr val="C00000"/>
                </a:solidFill>
              </a:rPr>
              <a:t>8 травня 1945 року </a:t>
            </a:r>
            <a:r>
              <a:rPr lang="uk-UA" sz="3200" dirty="0">
                <a:solidFill>
                  <a:srgbClr val="006600"/>
                </a:solidFill>
              </a:rPr>
              <a:t>– акт про беззастережну </a:t>
            </a:r>
            <a:r>
              <a:rPr lang="uk-UA" sz="3200" dirty="0" smtClean="0">
                <a:solidFill>
                  <a:srgbClr val="006600"/>
                </a:solidFill>
              </a:rPr>
              <a:t>капітуляцію</a:t>
            </a:r>
            <a:endParaRPr lang="uk-UA" sz="3200" dirty="0">
              <a:solidFill>
                <a:srgbClr val="006600"/>
              </a:solidFill>
            </a:endParaRPr>
          </a:p>
          <a:p>
            <a:pPr algn="just">
              <a:buNone/>
              <a:defRPr/>
            </a:pPr>
            <a:endParaRPr lang="uk-UA" dirty="0" smtClean="0"/>
          </a:p>
          <a:p>
            <a:pPr algn="just">
              <a:buNone/>
              <a:defRPr/>
            </a:pPr>
            <a:r>
              <a:rPr lang="uk-UA" sz="3900" b="1" dirty="0">
                <a:solidFill>
                  <a:srgbClr val="C00000"/>
                </a:solidFill>
              </a:rPr>
              <a:t>9 травня </a:t>
            </a:r>
            <a:r>
              <a:rPr lang="uk-UA" sz="3900" b="1" dirty="0" smtClean="0">
                <a:solidFill>
                  <a:srgbClr val="C00000"/>
                </a:solidFill>
              </a:rPr>
              <a:t>1945 </a:t>
            </a:r>
            <a:r>
              <a:rPr lang="uk-UA" sz="3900" b="1" dirty="0">
                <a:solidFill>
                  <a:srgbClr val="C00000"/>
                </a:solidFill>
              </a:rPr>
              <a:t>року – День перемоги</a:t>
            </a:r>
          </a:p>
          <a:p>
            <a:pPr algn="just">
              <a:buNone/>
              <a:defRPr/>
            </a:pPr>
            <a:endParaRPr lang="ru-RU" dirty="0"/>
          </a:p>
        </p:txBody>
      </p:sp>
      <p:pic>
        <p:nvPicPr>
          <p:cNvPr id="62471" name="Picture 2" descr="http://upload.wikimedia.org/wikipedia/commons/thumb/8/89/Wilhelm_Keitel_Kapitulation.jpg/200px-Wilhelm_Keitel_Kapitulatio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4987" y="1601788"/>
            <a:ext cx="5352352" cy="420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72" name="Прямоугольник 7"/>
          <p:cNvSpPr>
            <a:spLocks noChangeArrowheads="1"/>
          </p:cNvSpPr>
          <p:nvPr/>
        </p:nvSpPr>
        <p:spPr bwMode="auto">
          <a:xfrm>
            <a:off x="6081437" y="5206034"/>
            <a:ext cx="4572000" cy="3698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b="1">
                <a:solidFill>
                  <a:srgbClr val="000000"/>
                </a:solidFill>
                <a:latin typeface="Calibri" panose="020F0502020204030204" pitchFamily="34" charset="0"/>
              </a:rPr>
              <a:t>Кейтель підписує капітуляцію в Карлсхорсті</a:t>
            </a:r>
          </a:p>
        </p:txBody>
      </p:sp>
    </p:spTree>
    <p:extLst>
      <p:ext uri="{BB962C8B-B14F-4D97-AF65-F5344CB8AC3E}">
        <p14:creationId xmlns:p14="http://schemas.microsoft.com/office/powerpoint/2010/main" xmlns="" val="210294694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Заголовок 1"/>
          <p:cNvSpPr>
            <a:spLocks noGrp="1"/>
          </p:cNvSpPr>
          <p:nvPr>
            <p:ph type="title" idx="4294967295"/>
          </p:nvPr>
        </p:nvSpPr>
        <p:spPr>
          <a:xfrm>
            <a:off x="2206348" y="80928"/>
            <a:ext cx="8229600" cy="765175"/>
          </a:xfrm>
        </p:spPr>
        <p:txBody>
          <a:bodyPr rtlCol="0">
            <a:normAutofit/>
          </a:bodyPr>
          <a:lstStyle/>
          <a:p>
            <a:pPr>
              <a:defRPr/>
            </a:pPr>
            <a:r>
              <a:rPr lang="uk-UA" b="1" dirty="0" smtClean="0"/>
              <a:t>Червоний прапор над рейхстагом</a:t>
            </a:r>
            <a:endParaRPr lang="ru-RU" b="1" dirty="0" smtClean="0"/>
          </a:p>
        </p:txBody>
      </p:sp>
      <p:sp>
        <p:nvSpPr>
          <p:cNvPr id="5" name="Текст 4"/>
          <p:cNvSpPr>
            <a:spLocks noGrp="1"/>
          </p:cNvSpPr>
          <p:nvPr>
            <p:ph type="body" sz="quarter" idx="4294967295"/>
          </p:nvPr>
        </p:nvSpPr>
        <p:spPr>
          <a:xfrm>
            <a:off x="6394173" y="5430011"/>
            <a:ext cx="4041775" cy="960437"/>
          </a:xfrm>
          <a:solidFill>
            <a:srgbClr val="FFFF00"/>
          </a:solidFill>
        </p:spPr>
        <p:txBody>
          <a:bodyPr rtlCol="0">
            <a:normAutofit fontScale="77500" lnSpcReduction="20000"/>
          </a:bodyPr>
          <a:lstStyle/>
          <a:p>
            <a:pPr algn="ctr">
              <a:defRPr/>
            </a:pPr>
            <a:r>
              <a:rPr lang="uk-UA" sz="3300" dirty="0"/>
              <a:t>Олексій Берест </a:t>
            </a:r>
            <a:r>
              <a:rPr lang="uk-UA" dirty="0" smtClean="0"/>
              <a:t>– один з трьох солдат, що першими встановили прапор Перемоги</a:t>
            </a:r>
            <a:endParaRPr lang="ru-RU" dirty="0"/>
          </a:p>
        </p:txBody>
      </p:sp>
      <p:pic>
        <p:nvPicPr>
          <p:cNvPr id="63493" name="Picture 2" descr="C:\Documents and Settings\Admin\Рабочий стол\Найновіші документи2\Україна в роки Другої світової війни\Водружение_знамени_Победы_над_Берлином.jpg"/>
          <p:cNvPicPr>
            <a:picLocks noGrp="1" noChangeAspect="1" noChangeArrowheads="1"/>
          </p:cNvPicPr>
          <p:nvPr>
            <p:ph sz="half" idx="4294967295"/>
          </p:nvPr>
        </p:nvPicPr>
        <p:blipFill>
          <a:blip r:embed="rId2" cstate="print">
            <a:extLst>
              <a:ext uri="{28A0092B-C50C-407E-A947-70E740481C1C}">
                <a14:useLocalDpi xmlns:a14="http://schemas.microsoft.com/office/drawing/2010/main" xmlns="" val="0"/>
              </a:ext>
            </a:extLst>
          </a:blip>
          <a:srcRect/>
          <a:stretch>
            <a:fillRect/>
          </a:stretch>
        </p:blipFill>
        <p:spPr>
          <a:xfrm>
            <a:off x="1311965" y="969135"/>
            <a:ext cx="4286250" cy="5357812"/>
          </a:xfrm>
        </p:spPr>
      </p:pic>
      <p:pic>
        <p:nvPicPr>
          <p:cNvPr id="63494" name="Picture 3" descr="C:\Documents and Settings\Admin\Рабочий стол\Найновіші документи2\Україна в роки Другої світової війни\Берест Олексій Прокопович.jpg"/>
          <p:cNvPicPr>
            <a:picLocks noGrp="1" noChangeAspect="1" noChangeArrowheads="1"/>
          </p:cNvPicPr>
          <p:nvPr>
            <p:ph sz="quarter" idx="4294967295"/>
          </p:nvPr>
        </p:nvPicPr>
        <p:blipFill>
          <a:blip r:embed="rId3" cstate="print">
            <a:extLst>
              <a:ext uri="{28A0092B-C50C-407E-A947-70E740481C1C}">
                <a14:useLocalDpi xmlns:a14="http://schemas.microsoft.com/office/drawing/2010/main" xmlns="" val="0"/>
              </a:ext>
            </a:extLst>
          </a:blip>
          <a:srcRect/>
          <a:stretch>
            <a:fillRect/>
          </a:stretch>
        </p:blipFill>
        <p:spPr>
          <a:xfrm>
            <a:off x="6518207" y="969135"/>
            <a:ext cx="3500437" cy="4214812"/>
          </a:xfrm>
        </p:spPr>
      </p:pic>
    </p:spTree>
    <p:extLst>
      <p:ext uri="{BB962C8B-B14F-4D97-AF65-F5344CB8AC3E}">
        <p14:creationId xmlns:p14="http://schemas.microsoft.com/office/powerpoint/2010/main" xmlns="" val="181643351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0" name="Picture 2" descr="C:\Documents and Settings\Admin\Рабочий стол\Найсвыжайшы файли\Кузьма Деревянко.jpg"/>
          <p:cNvPicPr>
            <a:picLocks noGrp="1" noChangeAspect="1" noChangeArrowheads="1"/>
          </p:cNvPicPr>
          <p:nvPr>
            <p:ph sz="quarter" idx="4"/>
          </p:nvPr>
        </p:nvPicPr>
        <p:blipFill>
          <a:blip r:embed="rId2" cstate="print"/>
          <a:srcRect/>
          <a:stretch>
            <a:fillRect/>
          </a:stretch>
        </p:blipFill>
        <p:spPr>
          <a:xfrm>
            <a:off x="6816080" y="764704"/>
            <a:ext cx="3384376" cy="489844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2946" name="Заголовок 1"/>
          <p:cNvSpPr>
            <a:spLocks noGrp="1"/>
          </p:cNvSpPr>
          <p:nvPr>
            <p:ph type="title"/>
          </p:nvPr>
        </p:nvSpPr>
        <p:spPr>
          <a:xfrm>
            <a:off x="2208213" y="-171450"/>
            <a:ext cx="8229600" cy="1143000"/>
          </a:xfrm>
        </p:spPr>
        <p:txBody>
          <a:bodyPr rtlCol="0">
            <a:normAutofit/>
          </a:bodyPr>
          <a:lstStyle/>
          <a:p>
            <a:pPr>
              <a:defRPr/>
            </a:pPr>
            <a:r>
              <a:rPr lang="uk-UA" b="1" dirty="0" smtClean="0">
                <a:solidFill>
                  <a:srgbClr val="C00000"/>
                </a:solidFill>
              </a:rPr>
              <a:t>Завершення Другої світової війни</a:t>
            </a:r>
            <a:endParaRPr lang="ru-RU" b="1" dirty="0" smtClean="0">
              <a:solidFill>
                <a:srgbClr val="C00000"/>
              </a:solidFill>
            </a:endParaRPr>
          </a:p>
        </p:txBody>
      </p:sp>
      <p:sp>
        <p:nvSpPr>
          <p:cNvPr id="64516" name="Текст 2"/>
          <p:cNvSpPr>
            <a:spLocks noGrp="1"/>
          </p:cNvSpPr>
          <p:nvPr>
            <p:ph type="body" idx="1"/>
          </p:nvPr>
        </p:nvSpPr>
        <p:spPr>
          <a:xfrm>
            <a:off x="1703388" y="836613"/>
            <a:ext cx="4392612" cy="639762"/>
          </a:xfrm>
        </p:spPr>
        <p:txBody>
          <a:bodyPr/>
          <a:lstStyle/>
          <a:p>
            <a:pPr algn="ctr" eaLnBrk="1" hangingPunct="1"/>
            <a:r>
              <a:rPr lang="uk-UA" altLang="ru-RU" sz="3600">
                <a:solidFill>
                  <a:srgbClr val="C00000"/>
                </a:solidFill>
              </a:rPr>
              <a:t>2 вересня 1945 року</a:t>
            </a:r>
            <a:endParaRPr lang="ru-RU" altLang="ru-RU" sz="3600">
              <a:solidFill>
                <a:srgbClr val="C00000"/>
              </a:solidFill>
            </a:endParaRPr>
          </a:p>
        </p:txBody>
      </p:sp>
      <p:sp>
        <p:nvSpPr>
          <p:cNvPr id="64517" name="Содержимое 3"/>
          <p:cNvSpPr>
            <a:spLocks noGrp="1"/>
          </p:cNvSpPr>
          <p:nvPr>
            <p:ph sz="half" idx="2"/>
          </p:nvPr>
        </p:nvSpPr>
        <p:spPr>
          <a:xfrm>
            <a:off x="1524000" y="1412875"/>
            <a:ext cx="5219700" cy="3951288"/>
          </a:xfrm>
        </p:spPr>
        <p:txBody>
          <a:bodyPr/>
          <a:lstStyle/>
          <a:p>
            <a:pPr eaLnBrk="1" hangingPunct="1"/>
            <a:r>
              <a:rPr lang="uk-UA" altLang="ru-RU" b="1" smtClean="0">
                <a:solidFill>
                  <a:srgbClr val="006600"/>
                </a:solidFill>
              </a:rPr>
              <a:t>підписання Акту капітуляції Японії.</a:t>
            </a:r>
            <a:endParaRPr lang="ru-RU" altLang="ru-RU" b="1" smtClean="0">
              <a:solidFill>
                <a:srgbClr val="006600"/>
              </a:solidFill>
            </a:endParaRPr>
          </a:p>
        </p:txBody>
      </p:sp>
      <p:sp>
        <p:nvSpPr>
          <p:cNvPr id="64518" name="Текст 4"/>
          <p:cNvSpPr>
            <a:spLocks noGrp="1"/>
          </p:cNvSpPr>
          <p:nvPr>
            <p:ph type="body" sz="quarter" idx="3"/>
          </p:nvPr>
        </p:nvSpPr>
        <p:spPr>
          <a:xfrm>
            <a:off x="4224338" y="5445125"/>
            <a:ext cx="6273800" cy="1296988"/>
          </a:xfrm>
          <a:solidFill>
            <a:srgbClr val="FFFF00"/>
          </a:solidFill>
        </p:spPr>
        <p:txBody>
          <a:bodyPr/>
          <a:lstStyle/>
          <a:p>
            <a:pPr algn="ctr" eaLnBrk="1" hangingPunct="1">
              <a:spcBef>
                <a:spcPct val="0"/>
              </a:spcBef>
            </a:pPr>
            <a:r>
              <a:rPr lang="uk-UA" altLang="ru-RU" sz="2000"/>
              <a:t>Генерал-лейтенант </a:t>
            </a:r>
            <a:r>
              <a:rPr lang="uk-UA" altLang="ru-RU" smtClean="0"/>
              <a:t>Кузьма Дерев</a:t>
            </a:r>
            <a:r>
              <a:rPr lang="en-US" altLang="ru-RU" smtClean="0"/>
              <a:t>’</a:t>
            </a:r>
            <a:r>
              <a:rPr lang="uk-UA" altLang="ru-RU" smtClean="0"/>
              <a:t>янко</a:t>
            </a:r>
            <a:r>
              <a:rPr lang="uk-UA" altLang="ru-RU" sz="2000"/>
              <a:t>. Від імені СРСР підписав Акт капітуляції Японії. Цей українець був єдиним серед радянського генералітету, що знав англійську і японську мови </a:t>
            </a:r>
            <a:endParaRPr lang="ru-RU" altLang="ru-RU" sz="2000"/>
          </a:p>
        </p:txBody>
      </p:sp>
      <p:pic>
        <p:nvPicPr>
          <p:cNvPr id="64519" name="Picture 2" descr="http://img15.nnm.me/8/a/6/f/f/3eedcae4baf457704239d590d2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03389" y="1844676"/>
            <a:ext cx="4814887"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20" name="Прямоугольник 7"/>
          <p:cNvSpPr>
            <a:spLocks noChangeArrowheads="1"/>
          </p:cNvSpPr>
          <p:nvPr/>
        </p:nvSpPr>
        <p:spPr bwMode="auto">
          <a:xfrm>
            <a:off x="1739900" y="3789363"/>
            <a:ext cx="4643438" cy="64611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b="1">
                <a:solidFill>
                  <a:srgbClr val="000000"/>
                </a:solidFill>
                <a:latin typeface="Calibri" panose="020F0502020204030204" pitchFamily="34" charset="0"/>
              </a:rPr>
              <a:t>Представник СРСР К. М. Дерев'янко ставить свій підпис під Актом про капітуляцію Японії</a:t>
            </a:r>
          </a:p>
        </p:txBody>
      </p:sp>
    </p:spTree>
    <p:extLst>
      <p:ext uri="{BB962C8B-B14F-4D97-AF65-F5344CB8AC3E}">
        <p14:creationId xmlns:p14="http://schemas.microsoft.com/office/powerpoint/2010/main" xmlns="" val="39896505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2095500" y="357188"/>
            <a:ext cx="8064500" cy="107409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800" b="1" dirty="0">
                <a:latin typeface="Courier New" pitchFamily="49" charset="0"/>
                <a:cs typeface="Courier New" pitchFamily="49" charset="0"/>
              </a:rPr>
              <a:t>Причини Другої світової війни</a:t>
            </a:r>
          </a:p>
        </p:txBody>
      </p:sp>
      <p:sp>
        <p:nvSpPr>
          <p:cNvPr id="5" name="Скругленный прямоугольник 4"/>
          <p:cNvSpPr/>
          <p:nvPr/>
        </p:nvSpPr>
        <p:spPr>
          <a:xfrm>
            <a:off x="569843" y="2093843"/>
            <a:ext cx="4661095" cy="176760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000" b="1" dirty="0" err="1">
                <a:latin typeface="Courier New" pitchFamily="49" charset="0"/>
                <a:cs typeface="Courier New" pitchFamily="49" charset="0"/>
              </a:rPr>
              <a:t>Версальсько</a:t>
            </a:r>
            <a:r>
              <a:rPr lang="uk-UA" sz="2000" b="1" dirty="0">
                <a:latin typeface="Courier New" pitchFamily="49" charset="0"/>
                <a:cs typeface="Courier New" pitchFamily="49" charset="0"/>
              </a:rPr>
              <a:t> – Вашингтонська система загострила міжнародні відносини, стала причиною реваншистських настроїв у Німеччині</a:t>
            </a:r>
          </a:p>
        </p:txBody>
      </p:sp>
      <p:sp>
        <p:nvSpPr>
          <p:cNvPr id="6" name="Скругленный прямоугольник 5"/>
          <p:cNvSpPr/>
          <p:nvPr/>
        </p:nvSpPr>
        <p:spPr>
          <a:xfrm>
            <a:off x="6959601" y="2001078"/>
            <a:ext cx="4861338" cy="185972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000" b="1" dirty="0">
                <a:latin typeface="Courier New" pitchFamily="49" charset="0"/>
                <a:cs typeface="Courier New" pitchFamily="49" charset="0"/>
              </a:rPr>
              <a:t>Нерівномірність економічного і політичного розвитку провідних країн світу, що спричинило боротьбу за новий переділ світу</a:t>
            </a:r>
          </a:p>
        </p:txBody>
      </p:sp>
      <p:sp>
        <p:nvSpPr>
          <p:cNvPr id="7" name="Скругленный прямоугольник 6"/>
          <p:cNvSpPr/>
          <p:nvPr/>
        </p:nvSpPr>
        <p:spPr>
          <a:xfrm>
            <a:off x="847516" y="4524007"/>
            <a:ext cx="5102088" cy="215561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000" b="1" dirty="0">
                <a:latin typeface="Courier New" pitchFamily="49" charset="0"/>
                <a:cs typeface="Courier New" pitchFamily="49" charset="0"/>
              </a:rPr>
              <a:t>Загострення світової економічної кризи, з якої одні країни виходили шляхом демократичних реформ, а </a:t>
            </a:r>
            <a:r>
              <a:rPr lang="uk-UA" sz="2000" b="1" dirty="0" err="1">
                <a:latin typeface="Courier New" pitchFamily="49" charset="0"/>
                <a:cs typeface="Courier New" pitchFamily="49" charset="0"/>
              </a:rPr>
              <a:t>інші-</a:t>
            </a:r>
            <a:r>
              <a:rPr lang="uk-UA" sz="2000" b="1" dirty="0">
                <a:latin typeface="Courier New" pitchFamily="49" charset="0"/>
                <a:cs typeface="Courier New" pitchFamily="49" charset="0"/>
              </a:rPr>
              <a:t> встановленням диктаторських тоталітарних режимів</a:t>
            </a:r>
          </a:p>
        </p:txBody>
      </p:sp>
      <p:sp>
        <p:nvSpPr>
          <p:cNvPr id="8" name="Скругленный прямоугольник 7"/>
          <p:cNvSpPr/>
          <p:nvPr/>
        </p:nvSpPr>
        <p:spPr>
          <a:xfrm>
            <a:off x="6305896" y="4514551"/>
            <a:ext cx="5058464" cy="216507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000" b="1" dirty="0" err="1">
                <a:latin typeface="Courier New" pitchFamily="49" charset="0"/>
                <a:cs typeface="Courier New" pitchFamily="49" charset="0"/>
              </a:rPr>
              <a:t>“Політика</a:t>
            </a:r>
            <a:r>
              <a:rPr lang="uk-UA" sz="2000" b="1" dirty="0">
                <a:latin typeface="Courier New" pitchFamily="49" charset="0"/>
                <a:cs typeface="Courier New" pitchFamily="49" charset="0"/>
              </a:rPr>
              <a:t> умиротворення </a:t>
            </a:r>
            <a:r>
              <a:rPr lang="uk-UA" sz="2000" b="1" dirty="0" err="1">
                <a:latin typeface="Courier New" pitchFamily="49" charset="0"/>
                <a:cs typeface="Courier New" pitchFamily="49" charset="0"/>
              </a:rPr>
              <a:t>агресора”</a:t>
            </a:r>
            <a:r>
              <a:rPr lang="uk-UA" sz="2000" b="1" dirty="0">
                <a:latin typeface="Courier New" pitchFamily="49" charset="0"/>
                <a:cs typeface="Courier New" pitchFamily="49" charset="0"/>
              </a:rPr>
              <a:t>, яку провадили Велика </a:t>
            </a:r>
            <a:r>
              <a:rPr lang="uk-UA" sz="2000" b="1" dirty="0" err="1">
                <a:latin typeface="Courier New" pitchFamily="49" charset="0"/>
                <a:cs typeface="Courier New" pitchFamily="49" charset="0"/>
              </a:rPr>
              <a:t>Бриртанія</a:t>
            </a:r>
            <a:r>
              <a:rPr lang="uk-UA" sz="2000" b="1" dirty="0">
                <a:latin typeface="Courier New" pitchFamily="49" charset="0"/>
                <a:cs typeface="Courier New" pitchFamily="49" charset="0"/>
              </a:rPr>
              <a:t> (Н. </a:t>
            </a:r>
            <a:r>
              <a:rPr lang="uk-UA" sz="2000" b="1" dirty="0" err="1">
                <a:latin typeface="Courier New" pitchFamily="49" charset="0"/>
                <a:cs typeface="Courier New" pitchFamily="49" charset="0"/>
              </a:rPr>
              <a:t>Чемберленн</a:t>
            </a:r>
            <a:r>
              <a:rPr lang="uk-UA" sz="2000" b="1" dirty="0">
                <a:latin typeface="Courier New" pitchFamily="49" charset="0"/>
                <a:cs typeface="Courier New" pitchFamily="49" charset="0"/>
              </a:rPr>
              <a:t>) та Франція (Е. </a:t>
            </a:r>
            <a:r>
              <a:rPr lang="uk-UA" sz="2000" b="1" dirty="0" err="1">
                <a:latin typeface="Courier New" pitchFamily="49" charset="0"/>
                <a:cs typeface="Courier New" pitchFamily="49" charset="0"/>
              </a:rPr>
              <a:t>Деладьє</a:t>
            </a:r>
            <a:r>
              <a:rPr lang="uk-UA" sz="2000" b="1" dirty="0">
                <a:latin typeface="Courier New" pitchFamily="49" charset="0"/>
                <a:cs typeface="Courier New" pitchFamily="49" charset="0"/>
              </a:rPr>
              <a:t>)</a:t>
            </a:r>
          </a:p>
        </p:txBody>
      </p:sp>
      <p:cxnSp>
        <p:nvCxnSpPr>
          <p:cNvPr id="10" name="Прямая со стрелкой 9"/>
          <p:cNvCxnSpPr>
            <a:stCxn id="4" idx="2"/>
          </p:cNvCxnSpPr>
          <p:nvPr/>
        </p:nvCxnSpPr>
        <p:spPr>
          <a:xfrm flipH="1">
            <a:off x="4832350" y="1431282"/>
            <a:ext cx="1295400" cy="115793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a:stCxn id="4" idx="2"/>
          </p:cNvCxnSpPr>
          <p:nvPr/>
        </p:nvCxnSpPr>
        <p:spPr>
          <a:xfrm flipH="1">
            <a:off x="5119688" y="1431282"/>
            <a:ext cx="1008062" cy="353441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a:stCxn id="4" idx="2"/>
          </p:cNvCxnSpPr>
          <p:nvPr/>
        </p:nvCxnSpPr>
        <p:spPr>
          <a:xfrm>
            <a:off x="6127750" y="1431282"/>
            <a:ext cx="647700" cy="353441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a:stCxn id="4" idx="2"/>
          </p:cNvCxnSpPr>
          <p:nvPr/>
        </p:nvCxnSpPr>
        <p:spPr>
          <a:xfrm>
            <a:off x="6127750" y="1431282"/>
            <a:ext cx="1254125" cy="121190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36006055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2313" y="0"/>
            <a:ext cx="8229600" cy="692150"/>
          </a:xfrm>
        </p:spPr>
        <p:txBody>
          <a:bodyPr rtlCol="0">
            <a:normAutofit fontScale="90000"/>
          </a:bodyPr>
          <a:lstStyle/>
          <a:p>
            <a:pPr>
              <a:defRPr/>
            </a:pPr>
            <a:r>
              <a:rPr lang="uk-UA" b="1" dirty="0" smtClean="0">
                <a:solidFill>
                  <a:srgbClr val="A50021"/>
                </a:solidFill>
                <a:latin typeface="Arial" charset="0"/>
              </a:rPr>
              <a:t>Воїни-українці на фронтах</a:t>
            </a:r>
            <a:endParaRPr lang="ru-RU" b="1" dirty="0" smtClean="0"/>
          </a:p>
        </p:txBody>
      </p:sp>
      <p:sp>
        <p:nvSpPr>
          <p:cNvPr id="3" name="Содержимое 2"/>
          <p:cNvSpPr>
            <a:spLocks noGrp="1"/>
          </p:cNvSpPr>
          <p:nvPr>
            <p:ph idx="1"/>
          </p:nvPr>
        </p:nvSpPr>
        <p:spPr>
          <a:xfrm>
            <a:off x="1524000" y="1773238"/>
            <a:ext cx="4140200" cy="5084762"/>
          </a:xfrm>
        </p:spPr>
        <p:txBody>
          <a:bodyPr rtlCol="0">
            <a:normAutofit/>
          </a:bodyPr>
          <a:lstStyle/>
          <a:p>
            <a:pPr>
              <a:defRPr/>
            </a:pPr>
            <a:r>
              <a:rPr lang="ru-RU" b="1" dirty="0" err="1" smtClean="0">
                <a:solidFill>
                  <a:srgbClr val="002060"/>
                </a:solidFill>
              </a:rPr>
              <a:t>льотчик-винищувач</a:t>
            </a:r>
            <a:r>
              <a:rPr lang="ru-RU" b="1" dirty="0" smtClean="0">
                <a:solidFill>
                  <a:srgbClr val="002060"/>
                </a:solidFill>
              </a:rPr>
              <a:t>;</a:t>
            </a:r>
          </a:p>
          <a:p>
            <a:pPr>
              <a:defRPr/>
            </a:pPr>
            <a:r>
              <a:rPr lang="ru-RU" b="1" dirty="0" err="1" smtClean="0">
                <a:solidFill>
                  <a:srgbClr val="002060"/>
                </a:solidFill>
              </a:rPr>
              <a:t>здійснив</a:t>
            </a:r>
            <a:r>
              <a:rPr lang="ru-RU" b="1" dirty="0" smtClean="0">
                <a:solidFill>
                  <a:srgbClr val="002060"/>
                </a:solidFill>
              </a:rPr>
              <a:t> </a:t>
            </a:r>
            <a:r>
              <a:rPr lang="ru-RU" b="1" i="1" dirty="0" smtClean="0">
                <a:solidFill>
                  <a:srgbClr val="C00000"/>
                </a:solidFill>
              </a:rPr>
              <a:t>330</a:t>
            </a:r>
            <a:r>
              <a:rPr lang="ru-RU" b="1" dirty="0" smtClean="0">
                <a:solidFill>
                  <a:srgbClr val="002060"/>
                </a:solidFill>
              </a:rPr>
              <a:t> </a:t>
            </a:r>
            <a:r>
              <a:rPr lang="ru-RU" b="1" dirty="0" err="1" smtClean="0">
                <a:solidFill>
                  <a:srgbClr val="002060"/>
                </a:solidFill>
              </a:rPr>
              <a:t>бойових</a:t>
            </a:r>
            <a:r>
              <a:rPr lang="ru-RU" b="1" dirty="0" smtClean="0">
                <a:solidFill>
                  <a:srgbClr val="002060"/>
                </a:solidFill>
              </a:rPr>
              <a:t> </a:t>
            </a:r>
            <a:r>
              <a:rPr lang="ru-RU" b="1" dirty="0" err="1" smtClean="0">
                <a:solidFill>
                  <a:srgbClr val="002060"/>
                </a:solidFill>
              </a:rPr>
              <a:t>вильотів</a:t>
            </a:r>
            <a:r>
              <a:rPr lang="ru-RU" b="1" dirty="0" smtClean="0">
                <a:solidFill>
                  <a:srgbClr val="002060"/>
                </a:solidFill>
              </a:rPr>
              <a:t>;</a:t>
            </a:r>
          </a:p>
          <a:p>
            <a:pPr>
              <a:defRPr/>
            </a:pPr>
            <a:r>
              <a:rPr lang="ru-RU" b="1" dirty="0" smtClean="0">
                <a:solidFill>
                  <a:srgbClr val="002060"/>
                </a:solidFill>
              </a:rPr>
              <a:t>у </a:t>
            </a:r>
            <a:r>
              <a:rPr lang="ru-RU" b="1" i="1" dirty="0" smtClean="0">
                <a:solidFill>
                  <a:srgbClr val="C00000"/>
                </a:solidFill>
              </a:rPr>
              <a:t>120</a:t>
            </a:r>
            <a:r>
              <a:rPr lang="ru-RU" b="1" dirty="0" smtClean="0">
                <a:solidFill>
                  <a:srgbClr val="002060"/>
                </a:solidFill>
              </a:rPr>
              <a:t> </a:t>
            </a:r>
            <a:r>
              <a:rPr lang="ru-RU" b="1" dirty="0" err="1" smtClean="0">
                <a:solidFill>
                  <a:srgbClr val="002060"/>
                </a:solidFill>
              </a:rPr>
              <a:t>повітряних</a:t>
            </a:r>
            <a:r>
              <a:rPr lang="ru-RU" b="1" dirty="0" smtClean="0">
                <a:solidFill>
                  <a:srgbClr val="002060"/>
                </a:solidFill>
              </a:rPr>
              <a:t> боях </a:t>
            </a:r>
            <a:r>
              <a:rPr lang="ru-RU" b="1" dirty="0" err="1" smtClean="0">
                <a:solidFill>
                  <a:srgbClr val="002060"/>
                </a:solidFill>
              </a:rPr>
              <a:t>збив</a:t>
            </a:r>
            <a:r>
              <a:rPr lang="ru-RU" b="1" dirty="0" smtClean="0">
                <a:solidFill>
                  <a:srgbClr val="002060"/>
                </a:solidFill>
              </a:rPr>
              <a:t> </a:t>
            </a:r>
            <a:r>
              <a:rPr lang="ru-RU" b="1" i="1" dirty="0" smtClean="0">
                <a:solidFill>
                  <a:srgbClr val="C00000"/>
                </a:solidFill>
              </a:rPr>
              <a:t>64</a:t>
            </a:r>
            <a:r>
              <a:rPr lang="ru-RU" b="1" dirty="0" smtClean="0">
                <a:solidFill>
                  <a:srgbClr val="002060"/>
                </a:solidFill>
              </a:rPr>
              <a:t> </a:t>
            </a:r>
            <a:r>
              <a:rPr lang="ru-RU" b="1" dirty="0" err="1" smtClean="0">
                <a:solidFill>
                  <a:srgbClr val="002060"/>
                </a:solidFill>
              </a:rPr>
              <a:t>літаки</a:t>
            </a:r>
            <a:r>
              <a:rPr lang="ru-RU" b="1" dirty="0" smtClean="0">
                <a:solidFill>
                  <a:srgbClr val="002060"/>
                </a:solidFill>
              </a:rPr>
              <a:t> противника;</a:t>
            </a:r>
          </a:p>
          <a:p>
            <a:pPr>
              <a:defRPr/>
            </a:pPr>
            <a:r>
              <a:rPr lang="ru-RU" b="1" dirty="0" err="1" smtClean="0">
                <a:solidFill>
                  <a:srgbClr val="002060"/>
                </a:solidFill>
              </a:rPr>
              <a:t>останній</a:t>
            </a:r>
            <a:r>
              <a:rPr lang="ru-RU" b="1" dirty="0" smtClean="0">
                <a:solidFill>
                  <a:srgbClr val="002060"/>
                </a:solidFill>
              </a:rPr>
              <a:t> </a:t>
            </a:r>
            <a:r>
              <a:rPr lang="ru-RU" b="1" dirty="0" err="1" smtClean="0">
                <a:solidFill>
                  <a:srgbClr val="002060"/>
                </a:solidFill>
              </a:rPr>
              <a:t>бій</a:t>
            </a:r>
            <a:r>
              <a:rPr lang="ru-RU" b="1" dirty="0" smtClean="0">
                <a:solidFill>
                  <a:srgbClr val="002060"/>
                </a:solidFill>
              </a:rPr>
              <a:t>, в </a:t>
            </a:r>
            <a:r>
              <a:rPr lang="ru-RU" b="1" dirty="0" err="1" smtClean="0">
                <a:solidFill>
                  <a:srgbClr val="002060"/>
                </a:solidFill>
              </a:rPr>
              <a:t>якому</a:t>
            </a:r>
            <a:r>
              <a:rPr lang="ru-RU" b="1" dirty="0" smtClean="0">
                <a:solidFill>
                  <a:srgbClr val="002060"/>
                </a:solidFill>
              </a:rPr>
              <a:t> </a:t>
            </a:r>
            <a:r>
              <a:rPr lang="ru-RU" b="1" dirty="0" err="1" smtClean="0">
                <a:solidFill>
                  <a:srgbClr val="002060"/>
                </a:solidFill>
              </a:rPr>
              <a:t>збив</a:t>
            </a:r>
            <a:r>
              <a:rPr lang="ru-RU" b="1" dirty="0" smtClean="0">
                <a:solidFill>
                  <a:srgbClr val="002060"/>
                </a:solidFill>
              </a:rPr>
              <a:t> 2 FW-190, </a:t>
            </a:r>
            <a:r>
              <a:rPr lang="ru-RU" b="1" dirty="0" err="1" smtClean="0">
                <a:solidFill>
                  <a:srgbClr val="002060"/>
                </a:solidFill>
              </a:rPr>
              <a:t>провів</a:t>
            </a:r>
            <a:r>
              <a:rPr lang="ru-RU" b="1" dirty="0" smtClean="0">
                <a:solidFill>
                  <a:srgbClr val="002060"/>
                </a:solidFill>
              </a:rPr>
              <a:t> в </a:t>
            </a:r>
            <a:r>
              <a:rPr lang="ru-RU" b="1" i="1" dirty="0" err="1" smtClean="0">
                <a:solidFill>
                  <a:srgbClr val="C00000"/>
                </a:solidFill>
              </a:rPr>
              <a:t>небі</a:t>
            </a:r>
            <a:r>
              <a:rPr lang="ru-RU" b="1" i="1" dirty="0" smtClean="0">
                <a:solidFill>
                  <a:srgbClr val="C00000"/>
                </a:solidFill>
              </a:rPr>
              <a:t> </a:t>
            </a:r>
            <a:r>
              <a:rPr lang="ru-RU" b="1" i="1" dirty="0" err="1" smtClean="0">
                <a:solidFill>
                  <a:srgbClr val="C00000"/>
                </a:solidFill>
              </a:rPr>
              <a:t>Берліна</a:t>
            </a:r>
            <a:r>
              <a:rPr lang="ru-RU" b="1" dirty="0" smtClean="0">
                <a:solidFill>
                  <a:srgbClr val="002060"/>
                </a:solidFill>
              </a:rPr>
              <a:t>;</a:t>
            </a:r>
          </a:p>
          <a:p>
            <a:pPr>
              <a:defRPr/>
            </a:pPr>
            <a:r>
              <a:rPr lang="ru-RU" b="1" dirty="0" smtClean="0">
                <a:solidFill>
                  <a:srgbClr val="002060"/>
                </a:solidFill>
              </a:rPr>
              <a:t>за всю </a:t>
            </a:r>
            <a:r>
              <a:rPr lang="ru-RU" b="1" dirty="0" err="1" smtClean="0">
                <a:solidFill>
                  <a:srgbClr val="002060"/>
                </a:solidFill>
              </a:rPr>
              <a:t>війну</a:t>
            </a:r>
            <a:r>
              <a:rPr lang="ru-RU" b="1" dirty="0" smtClean="0">
                <a:solidFill>
                  <a:srgbClr val="002060"/>
                </a:solidFill>
              </a:rPr>
              <a:t> </a:t>
            </a:r>
            <a:r>
              <a:rPr lang="ru-RU" b="1" dirty="0" err="1" smtClean="0">
                <a:solidFill>
                  <a:srgbClr val="002060"/>
                </a:solidFill>
              </a:rPr>
              <a:t>жодного</a:t>
            </a:r>
            <a:r>
              <a:rPr lang="ru-RU" b="1" dirty="0" smtClean="0">
                <a:solidFill>
                  <a:srgbClr val="002060"/>
                </a:solidFill>
              </a:rPr>
              <a:t> разу </a:t>
            </a:r>
            <a:r>
              <a:rPr lang="ru-RU" b="1" i="1" dirty="0" smtClean="0">
                <a:solidFill>
                  <a:srgbClr val="C00000"/>
                </a:solidFill>
              </a:rPr>
              <a:t>не </a:t>
            </a:r>
            <a:r>
              <a:rPr lang="ru-RU" b="1" i="1" dirty="0" err="1" smtClean="0">
                <a:solidFill>
                  <a:srgbClr val="C00000"/>
                </a:solidFill>
              </a:rPr>
              <a:t>був</a:t>
            </a:r>
            <a:r>
              <a:rPr lang="ru-RU" b="1" i="1" dirty="0" smtClean="0">
                <a:solidFill>
                  <a:srgbClr val="C00000"/>
                </a:solidFill>
              </a:rPr>
              <a:t> </a:t>
            </a:r>
            <a:r>
              <a:rPr lang="ru-RU" b="1" i="1" dirty="0" err="1" smtClean="0">
                <a:solidFill>
                  <a:srgbClr val="C00000"/>
                </a:solidFill>
              </a:rPr>
              <a:t>збитий</a:t>
            </a:r>
            <a:r>
              <a:rPr lang="ru-RU" b="1" dirty="0" smtClean="0">
                <a:solidFill>
                  <a:srgbClr val="002060"/>
                </a:solidFill>
              </a:rPr>
              <a:t>.</a:t>
            </a:r>
          </a:p>
        </p:txBody>
      </p:sp>
      <p:sp>
        <p:nvSpPr>
          <p:cNvPr id="4" name="Табличка 3"/>
          <p:cNvSpPr/>
          <p:nvPr/>
        </p:nvSpPr>
        <p:spPr>
          <a:xfrm>
            <a:off x="1703389" y="836614"/>
            <a:ext cx="3887787" cy="936625"/>
          </a:xfrm>
          <a:prstGeom prst="plaqu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4400" b="1" dirty="0">
                <a:solidFill>
                  <a:prstClr val="white"/>
                </a:solidFill>
              </a:rPr>
              <a:t>Іван </a:t>
            </a:r>
            <a:r>
              <a:rPr lang="uk-UA" sz="4400" b="1" dirty="0" err="1">
                <a:solidFill>
                  <a:prstClr val="white"/>
                </a:solidFill>
              </a:rPr>
              <a:t>Кожедуб</a:t>
            </a:r>
            <a:endParaRPr lang="ru-RU" sz="4400" b="1" dirty="0">
              <a:solidFill>
                <a:prstClr val="white"/>
              </a:solidFill>
            </a:endParaRPr>
          </a:p>
        </p:txBody>
      </p:sp>
      <p:pic>
        <p:nvPicPr>
          <p:cNvPr id="67589" name="Picture 2" descr="http://upload.wikimedia.org/wikipedia/commons/thumb/1/17/Kozhedub2.jpg/220px-Kozhedub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91176" y="4221164"/>
            <a:ext cx="3351213" cy="2376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0" name="Прямоугольник 5"/>
          <p:cNvSpPr>
            <a:spLocks noChangeArrowheads="1"/>
          </p:cNvSpPr>
          <p:nvPr/>
        </p:nvSpPr>
        <p:spPr bwMode="auto">
          <a:xfrm>
            <a:off x="8975725" y="5013325"/>
            <a:ext cx="1441450" cy="157003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600" b="1">
                <a:solidFill>
                  <a:srgbClr val="000000"/>
                </a:solidFill>
                <a:latin typeface="Calibri" panose="020F0502020204030204" pitchFamily="34" charset="0"/>
              </a:rPr>
              <a:t>Іван Микитович Кожедуб на фоні Ла-5ФН (бортовий № 14)</a:t>
            </a:r>
          </a:p>
        </p:txBody>
      </p:sp>
      <p:pic>
        <p:nvPicPr>
          <p:cNvPr id="1028" name="Picture 4" descr="Файл:KozhedubIN.jpg"/>
          <p:cNvPicPr>
            <a:picLocks noChangeAspect="1" noChangeArrowheads="1"/>
          </p:cNvPicPr>
          <p:nvPr/>
        </p:nvPicPr>
        <p:blipFill>
          <a:blip r:embed="rId3" cstate="print"/>
          <a:srcRect/>
          <a:stretch>
            <a:fillRect/>
          </a:stretch>
        </p:blipFill>
        <p:spPr bwMode="auto">
          <a:xfrm>
            <a:off x="5807968" y="764705"/>
            <a:ext cx="2381250" cy="30956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7592" name="TextBox 7"/>
          <p:cNvSpPr txBox="1">
            <a:spLocks noChangeArrowheads="1"/>
          </p:cNvSpPr>
          <p:nvPr/>
        </p:nvSpPr>
        <p:spPr bwMode="auto">
          <a:xfrm>
            <a:off x="8256589" y="1419225"/>
            <a:ext cx="2232025" cy="237013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uk-UA" altLang="ru-RU" sz="2000" b="1">
                <a:solidFill>
                  <a:srgbClr val="000000"/>
                </a:solidFill>
                <a:latin typeface="Calibri" panose="020F0502020204030204" pitchFamily="34" charset="0"/>
              </a:rPr>
              <a:t>Іван Кожедуб </a:t>
            </a:r>
            <a:r>
              <a:rPr lang="uk-UA" altLang="ru-RU" b="1">
                <a:solidFill>
                  <a:srgbClr val="000000"/>
                </a:solidFill>
                <a:latin typeface="Calibri" panose="020F0502020204030204" pitchFamily="34" charset="0"/>
              </a:rPr>
              <a:t>- </a:t>
            </a:r>
            <a:r>
              <a:rPr lang="uk-UA" altLang="ru-RU" sz="1600" b="1">
                <a:solidFill>
                  <a:srgbClr val="000000"/>
                </a:solidFill>
                <a:latin typeface="Calibri" panose="020F0502020204030204" pitchFamily="34" charset="0"/>
              </a:rPr>
              <a:t>тричі Герой Радянського Союзу, кавалер двох орденів Леніна, </a:t>
            </a:r>
            <a:r>
              <a:rPr lang="ru-RU" altLang="ru-RU" sz="1600" b="1">
                <a:solidFill>
                  <a:srgbClr val="000000"/>
                </a:solidFill>
                <a:latin typeface="Calibri" panose="020F0502020204030204" pitchFamily="34" charset="0"/>
              </a:rPr>
              <a:t>кавалер семи орденів Червоного Прапора, кавалер ордена Олександра Невського</a:t>
            </a:r>
            <a:endParaRPr lang="ru-RU" altLang="ru-RU" b="1">
              <a:solidFill>
                <a:srgbClr val="000000"/>
              </a:solidFill>
              <a:latin typeface="Calibri" panose="020F0502020204030204" pitchFamily="34" charset="0"/>
            </a:endParaRPr>
          </a:p>
        </p:txBody>
      </p:sp>
    </p:spTree>
    <p:extLst>
      <p:ext uri="{BB962C8B-B14F-4D97-AF65-F5344CB8AC3E}">
        <p14:creationId xmlns:p14="http://schemas.microsoft.com/office/powerpoint/2010/main" xmlns="" val="241312413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562527"/>
          </a:xfrm>
        </p:spPr>
        <p:txBody>
          <a:bodyPr>
            <a:normAutofit fontScale="90000"/>
          </a:bodyPr>
          <a:lstStyle/>
          <a:p>
            <a:pPr algn="ctr"/>
            <a:r>
              <a:rPr lang="uk-UA" b="1" dirty="0">
                <a:solidFill>
                  <a:srgbClr val="A50021"/>
                </a:solidFill>
                <a:latin typeface="Arial" charset="0"/>
              </a:rPr>
              <a:t>Воїни-українці на фронтах</a:t>
            </a:r>
            <a:endParaRPr lang="ru-RU" dirty="0"/>
          </a:p>
        </p:txBody>
      </p:sp>
      <p:graphicFrame>
        <p:nvGraphicFramePr>
          <p:cNvPr id="5" name="Объект 4"/>
          <p:cNvGraphicFramePr>
            <a:graphicFrameLocks noGrp="1"/>
          </p:cNvGraphicFramePr>
          <p:nvPr>
            <p:ph idx="1"/>
            <p:extLst>
              <p:ext uri="{D42A27DB-BD31-4B8C-83A1-F6EECF244321}">
                <p14:modId xmlns:p14="http://schemas.microsoft.com/office/powerpoint/2010/main" xmlns="" val="4184236762"/>
              </p:ext>
            </p:extLst>
          </p:nvPr>
        </p:nvGraphicFramePr>
        <p:xfrm>
          <a:off x="344557" y="927651"/>
          <a:ext cx="11516139" cy="5791200"/>
        </p:xfrm>
        <a:graphic>
          <a:graphicData uri="http://schemas.openxmlformats.org/drawingml/2006/table">
            <a:tbl>
              <a:tblPr firstRow="1" bandRow="1">
                <a:tableStyleId>{5C22544A-7EE6-4342-B048-85BDC9FD1C3A}</a:tableStyleId>
              </a:tblPr>
              <a:tblGrid>
                <a:gridCol w="2695807"/>
                <a:gridCol w="8820332"/>
              </a:tblGrid>
              <a:tr h="488737">
                <a:tc>
                  <a:txBody>
                    <a:bodyPr/>
                    <a:lstStyle/>
                    <a:p>
                      <a:pPr algn="ctr"/>
                      <a:r>
                        <a:rPr lang="uk-UA" dirty="0" smtClean="0"/>
                        <a:t>Представники </a:t>
                      </a:r>
                      <a:endParaRPr lang="ru-RU" dirty="0"/>
                    </a:p>
                  </a:txBody>
                  <a:tcPr/>
                </a:tc>
                <a:tc>
                  <a:txBody>
                    <a:bodyPr/>
                    <a:lstStyle/>
                    <a:p>
                      <a:pPr algn="ctr"/>
                      <a:r>
                        <a:rPr lang="uk-UA" dirty="0" smtClean="0"/>
                        <a:t>Характеристика діяльності </a:t>
                      </a:r>
                      <a:endParaRPr lang="ru-RU" dirty="0"/>
                    </a:p>
                  </a:txBody>
                  <a:tcPr/>
                </a:tc>
              </a:tr>
              <a:tr h="1205105">
                <a:tc>
                  <a:txBody>
                    <a:bodyPr/>
                    <a:lstStyle/>
                    <a:p>
                      <a:r>
                        <a:rPr lang="uk-UA" dirty="0" smtClean="0"/>
                        <a:t>Іван </a:t>
                      </a:r>
                      <a:r>
                        <a:rPr lang="uk-UA" dirty="0" err="1" smtClean="0"/>
                        <a:t>Кожедуб</a:t>
                      </a:r>
                      <a:endParaRPr lang="ru-RU" dirty="0"/>
                    </a:p>
                  </a:txBody>
                  <a:tcPr/>
                </a:tc>
                <a:tc>
                  <a:txBody>
                    <a:bodyPr/>
                    <a:lstStyle/>
                    <a:p>
                      <a:r>
                        <a:rPr lang="uk-UA" noProof="0" dirty="0" smtClean="0"/>
                        <a:t>Пілот-винищувач. Єдиний серед українців – тричі Герой Радянського Союзу. У 120 повітряних боях знищив 64 літаки</a:t>
                      </a:r>
                      <a:r>
                        <a:rPr lang="uk-UA" baseline="0" noProof="0" dirty="0" smtClean="0"/>
                        <a:t> противника. За всю війну жодного разу не був збитий</a:t>
                      </a:r>
                      <a:endParaRPr lang="uk-UA" noProof="0" dirty="0"/>
                    </a:p>
                  </a:txBody>
                  <a:tcPr/>
                </a:tc>
              </a:tr>
              <a:tr h="1205105">
                <a:tc>
                  <a:txBody>
                    <a:bodyPr/>
                    <a:lstStyle/>
                    <a:p>
                      <a:r>
                        <a:rPr lang="uk-UA" dirty="0" smtClean="0"/>
                        <a:t>Василь </a:t>
                      </a:r>
                      <a:r>
                        <a:rPr lang="uk-UA" dirty="0" err="1" smtClean="0"/>
                        <a:t>Порик</a:t>
                      </a:r>
                      <a:endParaRPr lang="ru-RU" dirty="0"/>
                    </a:p>
                  </a:txBody>
                  <a:tcPr/>
                </a:tc>
                <a:tc>
                  <a:txBody>
                    <a:bodyPr/>
                    <a:lstStyle/>
                    <a:p>
                      <a:r>
                        <a:rPr lang="uk-UA" dirty="0" smtClean="0"/>
                        <a:t>Активний учасник Руху Опору Франції. Командир партизанського загону, що боровся проти нацистських окупантів у Північній Франції. Національний герой Франції. Нагороджений орденом Почесного легіону</a:t>
                      </a:r>
                      <a:endParaRPr lang="ru-RU" dirty="0"/>
                    </a:p>
                  </a:txBody>
                  <a:tcPr/>
                </a:tc>
              </a:tr>
              <a:tr h="843574">
                <a:tc>
                  <a:txBody>
                    <a:bodyPr/>
                    <a:lstStyle/>
                    <a:p>
                      <a:r>
                        <a:rPr lang="uk-UA" dirty="0" err="1" smtClean="0"/>
                        <a:t>Ахмет</a:t>
                      </a:r>
                      <a:r>
                        <a:rPr lang="uk-UA" dirty="0" smtClean="0"/>
                        <a:t> – Хан Султан</a:t>
                      </a:r>
                      <a:endParaRPr lang="ru-RU" dirty="0"/>
                    </a:p>
                  </a:txBody>
                  <a:tcPr/>
                </a:tc>
                <a:tc>
                  <a:txBody>
                    <a:bodyPr/>
                    <a:lstStyle/>
                    <a:p>
                      <a:r>
                        <a:rPr lang="uk-UA" dirty="0" smtClean="0"/>
                        <a:t>Льотчик ас, двічі Герой Радянського Союзу, який</a:t>
                      </a:r>
                      <a:r>
                        <a:rPr lang="uk-UA" baseline="0" dirty="0" smtClean="0"/>
                        <a:t> збив 49 ворожих літаків. З гордістю відкрито називав себе кримським татарином</a:t>
                      </a:r>
                      <a:endParaRPr lang="ru-RU" dirty="0"/>
                    </a:p>
                  </a:txBody>
                  <a:tcPr/>
                </a:tc>
              </a:tr>
              <a:tr h="843574">
                <a:tc>
                  <a:txBody>
                    <a:bodyPr/>
                    <a:lstStyle/>
                    <a:p>
                      <a:r>
                        <a:rPr lang="uk-UA" dirty="0" smtClean="0"/>
                        <a:t>Олексій Берест</a:t>
                      </a:r>
                      <a:endParaRPr lang="ru-RU" dirty="0"/>
                    </a:p>
                  </a:txBody>
                  <a:tcPr/>
                </a:tc>
                <a:tc>
                  <a:txBody>
                    <a:bodyPr/>
                    <a:lstStyle/>
                    <a:p>
                      <a:r>
                        <a:rPr lang="uk-UA" dirty="0" smtClean="0"/>
                        <a:t>Один із трьох солдатів,</a:t>
                      </a:r>
                      <a:r>
                        <a:rPr lang="uk-UA" baseline="0" dirty="0" smtClean="0"/>
                        <a:t> які перші встановили прапор Перемоги на рейхстазі у Берліні. У 2005 році йому було присвоєно звання Героя України (посмертно)</a:t>
                      </a:r>
                      <a:endParaRPr lang="ru-RU" dirty="0"/>
                    </a:p>
                  </a:txBody>
                  <a:tcPr/>
                </a:tc>
              </a:tr>
              <a:tr h="1205105">
                <a:tc>
                  <a:txBody>
                    <a:bodyPr/>
                    <a:lstStyle/>
                    <a:p>
                      <a:r>
                        <a:rPr lang="uk-UA" dirty="0" smtClean="0"/>
                        <a:t>Кузьма Дерев’янко</a:t>
                      </a:r>
                      <a:endParaRPr lang="ru-RU" dirty="0"/>
                    </a:p>
                  </a:txBody>
                  <a:tcPr/>
                </a:tc>
                <a:tc>
                  <a:txBody>
                    <a:bodyPr/>
                    <a:lstStyle/>
                    <a:p>
                      <a:r>
                        <a:rPr lang="uk-UA" dirty="0" smtClean="0"/>
                        <a:t>2 вересня 1945 року на лінкорі «Міссурі» від імені СРСР підписав Акт капітуляції Японії. Був єдиним</a:t>
                      </a:r>
                      <a:r>
                        <a:rPr lang="uk-UA" baseline="0" dirty="0" smtClean="0"/>
                        <a:t> серед радянського генералітету, хто знав англійську та японську мови</a:t>
                      </a:r>
                      <a:endParaRPr lang="ru-RU" dirty="0"/>
                    </a:p>
                  </a:txBody>
                  <a:tcPr/>
                </a:tc>
              </a:tr>
            </a:tbl>
          </a:graphicData>
        </a:graphic>
      </p:graphicFrame>
    </p:spTree>
    <p:extLst>
      <p:ext uri="{BB962C8B-B14F-4D97-AF65-F5344CB8AC3E}">
        <p14:creationId xmlns:p14="http://schemas.microsoft.com/office/powerpoint/2010/main" xmlns="" val="322343495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31637" y="356659"/>
            <a:ext cx="10007600" cy="1272800"/>
          </a:xfrm>
        </p:spPr>
        <p:txBody>
          <a:bodyPr>
            <a:normAutofit fontScale="90000"/>
          </a:bodyPr>
          <a:lstStyle/>
          <a:p>
            <a:r>
              <a:rPr lang="uk-UA" sz="4267" kern="10" dirty="0">
                <a:ln w="9525">
                  <a:solidFill>
                    <a:srgbClr val="000000"/>
                  </a:solidFill>
                  <a:round/>
                  <a:headEnd/>
                  <a:tailEnd/>
                </a:ln>
                <a:solidFill>
                  <a:schemeClr val="bg2"/>
                </a:solidFill>
                <a:latin typeface="Impact"/>
              </a:rPr>
              <a:t>Тегеранська  конференція </a:t>
            </a:r>
            <a:br>
              <a:rPr lang="uk-UA" sz="4267" kern="10" dirty="0">
                <a:ln w="9525">
                  <a:solidFill>
                    <a:srgbClr val="000000"/>
                  </a:solidFill>
                  <a:round/>
                  <a:headEnd/>
                  <a:tailEnd/>
                </a:ln>
                <a:solidFill>
                  <a:schemeClr val="bg2"/>
                </a:solidFill>
                <a:latin typeface="Impact"/>
              </a:rPr>
            </a:br>
            <a:endParaRPr lang="uk-UA" dirty="0"/>
          </a:p>
        </p:txBody>
      </p:sp>
      <p:sp>
        <p:nvSpPr>
          <p:cNvPr id="4" name="WordArt 5"/>
          <p:cNvSpPr>
            <a:spLocks noChangeArrowheads="1" noChangeShapeType="1" noTextEdit="1"/>
          </p:cNvSpPr>
          <p:nvPr/>
        </p:nvSpPr>
        <p:spPr bwMode="auto">
          <a:xfrm>
            <a:off x="2927649" y="1219699"/>
            <a:ext cx="6248400" cy="342900"/>
          </a:xfrm>
          <a:prstGeom prst="rect">
            <a:avLst/>
          </a:prstGeom>
        </p:spPr>
        <p:txBody>
          <a:bodyPr wrap="none" fromWordArt="1">
            <a:prstTxWarp prst="textPlain">
              <a:avLst>
                <a:gd name="adj" fmla="val 50000"/>
              </a:avLst>
            </a:prstTxWarp>
          </a:bodyPr>
          <a:lstStyle/>
          <a:p>
            <a:pPr algn="ctr"/>
            <a:r>
              <a:rPr lang="ru-RU" sz="3200" kern="10" dirty="0">
                <a:ln w="12700">
                  <a:solidFill>
                    <a:srgbClr val="EAEAEA"/>
                  </a:solidFill>
                  <a:round/>
                  <a:headEnd/>
                  <a:tailEnd/>
                </a:ln>
                <a:solidFill>
                  <a:schemeClr val="bg2"/>
                </a:solidFill>
                <a:effectLst>
                  <a:outerShdw dist="35921" dir="2700000" sy="50000" kx="2115830" algn="bl" rotWithShape="0">
                    <a:srgbClr val="C0C0C0">
                      <a:alpha val="80000"/>
                    </a:srgbClr>
                  </a:outerShdw>
                </a:effectLst>
                <a:latin typeface="Arial"/>
                <a:cs typeface="Arial"/>
              </a:rPr>
              <a:t>(</a:t>
            </a:r>
            <a:r>
              <a:rPr lang="ru-RU" sz="3200" kern="10" dirty="0">
                <a:ln w="12700">
                  <a:solidFill>
                    <a:srgbClr val="EAEAEA"/>
                  </a:solidFill>
                  <a:round/>
                  <a:headEnd/>
                  <a:tailEnd/>
                </a:ln>
                <a:solidFill>
                  <a:schemeClr val="bg2"/>
                </a:solidFill>
                <a:latin typeface="Arial"/>
                <a:cs typeface="Arial"/>
              </a:rPr>
              <a:t>28 листопада - 1 </a:t>
            </a:r>
            <a:r>
              <a:rPr lang="ru-RU" sz="3200" kern="10" dirty="0" err="1">
                <a:ln w="12700">
                  <a:solidFill>
                    <a:srgbClr val="EAEAEA"/>
                  </a:solidFill>
                  <a:round/>
                  <a:headEnd/>
                  <a:tailEnd/>
                </a:ln>
                <a:solidFill>
                  <a:schemeClr val="bg2"/>
                </a:solidFill>
                <a:latin typeface="Arial"/>
                <a:cs typeface="Arial"/>
              </a:rPr>
              <a:t>грудня</a:t>
            </a:r>
            <a:r>
              <a:rPr lang="ru-RU" sz="3200" kern="10" dirty="0">
                <a:ln w="12700">
                  <a:solidFill>
                    <a:srgbClr val="EAEAEA"/>
                  </a:solidFill>
                  <a:round/>
                  <a:headEnd/>
                  <a:tailEnd/>
                </a:ln>
                <a:solidFill>
                  <a:schemeClr val="bg2"/>
                </a:solidFill>
                <a:latin typeface="Arial"/>
                <a:cs typeface="Arial"/>
              </a:rPr>
              <a:t> 1943 р.</a:t>
            </a:r>
            <a:r>
              <a:rPr lang="ru-RU" sz="3200" kern="10" dirty="0">
                <a:ln w="12700">
                  <a:solidFill>
                    <a:srgbClr val="EAEAEA"/>
                  </a:solidFill>
                  <a:round/>
                  <a:headEnd/>
                  <a:tailEnd/>
                </a:ln>
                <a:solidFill>
                  <a:schemeClr val="bg2"/>
                </a:solidFill>
                <a:effectLst>
                  <a:outerShdw dist="35921" dir="2700000" sy="50000" kx="2115830" algn="bl" rotWithShape="0">
                    <a:srgbClr val="C0C0C0">
                      <a:alpha val="80000"/>
                    </a:srgbClr>
                  </a:outerShdw>
                </a:effectLst>
                <a:latin typeface="Arial"/>
                <a:cs typeface="Arial"/>
              </a:rPr>
              <a:t>)</a:t>
            </a:r>
            <a:endParaRPr lang="uk-UA" sz="3200" kern="10" dirty="0">
              <a:ln w="12700">
                <a:solidFill>
                  <a:srgbClr val="EAEAEA"/>
                </a:solidFill>
                <a:round/>
                <a:headEnd/>
                <a:tailEnd/>
              </a:ln>
              <a:solidFill>
                <a:schemeClr val="bg2"/>
              </a:solidFill>
              <a:effectLst>
                <a:outerShdw dist="35921" dir="2700000" sy="50000" kx="2115830" algn="bl" rotWithShape="0">
                  <a:srgbClr val="C0C0C0">
                    <a:alpha val="80000"/>
                  </a:srgbClr>
                </a:outerShdw>
              </a:effectLst>
              <a:latin typeface="Arial"/>
              <a:cs typeface="Arial"/>
            </a:endParaRPr>
          </a:p>
        </p:txBody>
      </p:sp>
      <p:sp>
        <p:nvSpPr>
          <p:cNvPr id="5" name="AutoShape 6"/>
          <p:cNvSpPr>
            <a:spLocks noChangeArrowheads="1"/>
          </p:cNvSpPr>
          <p:nvPr/>
        </p:nvSpPr>
        <p:spPr bwMode="auto">
          <a:xfrm>
            <a:off x="719403" y="2276476"/>
            <a:ext cx="11041227" cy="792163"/>
          </a:xfrm>
          <a:prstGeom prst="wedgeRectCallout">
            <a:avLst>
              <a:gd name="adj1" fmla="val 16944"/>
              <a:gd name="adj2" fmla="val -113329"/>
            </a:avLst>
          </a:prstGeom>
          <a:ln>
            <a:headEnd/>
            <a:tailEnd/>
          </a:ln>
          <a:extLst/>
        </p:spPr>
        <p:style>
          <a:lnRef idx="2">
            <a:schemeClr val="dk1">
              <a:shade val="50000"/>
            </a:schemeClr>
          </a:lnRef>
          <a:fillRef idx="1">
            <a:schemeClr val="dk1"/>
          </a:fillRef>
          <a:effectRef idx="0">
            <a:schemeClr val="dk1"/>
          </a:effectRef>
          <a:fontRef idx="minor">
            <a:schemeClr val="lt1"/>
          </a:fontRef>
        </p:style>
        <p:txBody>
          <a:bodyPr/>
          <a:lstStyle/>
          <a:p>
            <a:pPr algn="ctr"/>
            <a:r>
              <a:rPr lang="uk-UA" altLang="uk-UA" sz="2400" dirty="0">
                <a:solidFill>
                  <a:schemeClr val="bg1"/>
                </a:solidFill>
                <a:latin typeface="Tahoma" pitchFamily="34" charset="0"/>
              </a:rPr>
              <a:t>Це була перша конференція “Великої Трійки” (СРСР, США, Великобританія) під час Другої світової війни, яка відбулася у Тегерані</a:t>
            </a:r>
            <a:endParaRPr lang="ru-RU" altLang="uk-UA" sz="2400" dirty="0">
              <a:solidFill>
                <a:schemeClr val="bg1"/>
              </a:solidFill>
              <a:latin typeface="Tahoma" pitchFamily="34" charset="0"/>
            </a:endParaRPr>
          </a:p>
        </p:txBody>
      </p:sp>
      <p:pic>
        <p:nvPicPr>
          <p:cNvPr id="6" name="Picture 1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51920" y="3500439"/>
            <a:ext cx="2976033" cy="1116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1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00151" y="5084763"/>
            <a:ext cx="3073400" cy="12128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1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920569" y="5013325"/>
            <a:ext cx="3263900" cy="1081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0" name="Прямая со стрелкой 9"/>
          <p:cNvCxnSpPr/>
          <p:nvPr/>
        </p:nvCxnSpPr>
        <p:spPr>
          <a:xfrm flipV="1">
            <a:off x="2927649" y="4389107"/>
            <a:ext cx="1729945" cy="3306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8107999" y="4063184"/>
            <a:ext cx="1440389" cy="7073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H="1">
            <a:off x="4657594" y="5084764"/>
            <a:ext cx="2782556" cy="6064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89652013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4837" y="260647"/>
            <a:ext cx="12023824" cy="5888361"/>
          </a:xfrm>
        </p:spPr>
        <p:txBody>
          <a:bodyPr>
            <a:normAutofit lnSpcReduction="10000"/>
          </a:bodyPr>
          <a:lstStyle/>
          <a:p>
            <a:r>
              <a:rPr lang="uk-UA" dirty="0">
                <a:solidFill>
                  <a:schemeClr val="bg2"/>
                </a:solidFill>
                <a:latin typeface="Comic Sans MS" panose="030F0702030302020204" pitchFamily="66" charset="0"/>
              </a:rPr>
              <a:t>З наближенням кінця війни перед лідерами антигітлерівської коаліції все гостріше поставало питання післявоєнного врегулювання. Перше серйозне його обговорення відбулося на Московській конференції міністрів закордонних справ СРСР, США та Англії, що проходила з 19 по 30 жовтня 1943 р. </a:t>
            </a:r>
            <a:endParaRPr lang="uk-UA" dirty="0" smtClean="0">
              <a:solidFill>
                <a:schemeClr val="bg2"/>
              </a:solidFill>
              <a:latin typeface="Comic Sans MS" panose="030F0702030302020204" pitchFamily="66" charset="0"/>
            </a:endParaRPr>
          </a:p>
          <a:p>
            <a:endParaRPr lang="uk-UA" dirty="0">
              <a:solidFill>
                <a:schemeClr val="bg2"/>
              </a:solidFill>
              <a:latin typeface="Comic Sans MS" panose="030F0702030302020204" pitchFamily="66" charset="0"/>
            </a:endParaRPr>
          </a:p>
          <a:p>
            <a:r>
              <a:rPr lang="uk-UA" dirty="0" smtClean="0">
                <a:solidFill>
                  <a:schemeClr val="bg2"/>
                </a:solidFill>
                <a:latin typeface="Comic Sans MS" panose="030F0702030302020204" pitchFamily="66" charset="0"/>
              </a:rPr>
              <a:t>Головним </a:t>
            </a:r>
            <a:r>
              <a:rPr lang="uk-UA" dirty="0">
                <a:solidFill>
                  <a:schemeClr val="bg2"/>
                </a:solidFill>
                <a:latin typeface="Comic Sans MS" panose="030F0702030302020204" pitchFamily="66" charset="0"/>
              </a:rPr>
              <a:t>завданням конференції була підготовка зустрічі глав держав та урядів СРСР, США та Англії — "Великої трійки</a:t>
            </a:r>
            <a:r>
              <a:rPr lang="uk-UA" dirty="0" smtClean="0">
                <a:solidFill>
                  <a:schemeClr val="bg2"/>
                </a:solidFill>
                <a:latin typeface="Comic Sans MS" panose="030F0702030302020204" pitchFamily="66" charset="0"/>
              </a:rPr>
              <a:t>".</a:t>
            </a:r>
          </a:p>
          <a:p>
            <a:endParaRPr lang="uk-UA" dirty="0" smtClean="0">
              <a:solidFill>
                <a:schemeClr val="bg2"/>
              </a:solidFill>
              <a:latin typeface="Comic Sans MS" panose="030F0702030302020204" pitchFamily="66" charset="0"/>
            </a:endParaRPr>
          </a:p>
          <a:p>
            <a:r>
              <a:rPr lang="uk-UA" dirty="0" smtClean="0">
                <a:solidFill>
                  <a:schemeClr val="bg2"/>
                </a:solidFill>
                <a:latin typeface="Comic Sans MS" panose="030F0702030302020204" pitchFamily="66" charset="0"/>
              </a:rPr>
              <a:t>Вона </a:t>
            </a:r>
            <a:r>
              <a:rPr lang="uk-UA" dirty="0">
                <a:solidFill>
                  <a:schemeClr val="bg2"/>
                </a:solidFill>
                <a:latin typeface="Comic Sans MS" panose="030F0702030302020204" pitchFamily="66" charset="0"/>
              </a:rPr>
              <a:t>увійшла в історію під назвою "Тегеранська конференція" (28 листопада — 1 грудня 1943 </a:t>
            </a:r>
            <a:r>
              <a:rPr lang="en-US" dirty="0">
                <a:solidFill>
                  <a:schemeClr val="bg2"/>
                </a:solidFill>
                <a:latin typeface="Comic Sans MS" panose="030F0702030302020204" pitchFamily="66" charset="0"/>
              </a:rPr>
              <a:t>p.), </a:t>
            </a:r>
            <a:r>
              <a:rPr lang="uk-UA" dirty="0">
                <a:solidFill>
                  <a:schemeClr val="bg2"/>
                </a:solidFill>
                <a:latin typeface="Comic Sans MS" panose="030F0702030302020204" pitchFamily="66" charset="0"/>
              </a:rPr>
              <a:t>оскільки відбувалась у столиці Ірану Тегерані. </a:t>
            </a:r>
            <a:endParaRPr lang="uk-UA" dirty="0" smtClean="0">
              <a:solidFill>
                <a:schemeClr val="bg2"/>
              </a:solidFill>
              <a:latin typeface="Comic Sans MS" panose="030F0702030302020204" pitchFamily="66" charset="0"/>
            </a:endParaRPr>
          </a:p>
          <a:p>
            <a:endParaRPr lang="uk-UA" dirty="0">
              <a:solidFill>
                <a:schemeClr val="bg2"/>
              </a:solidFill>
              <a:latin typeface="Comic Sans MS" panose="030F0702030302020204" pitchFamily="66" charset="0"/>
            </a:endParaRPr>
          </a:p>
          <a:p>
            <a:r>
              <a:rPr lang="uk-UA" dirty="0" smtClean="0">
                <a:solidFill>
                  <a:schemeClr val="bg2"/>
                </a:solidFill>
                <a:latin typeface="Comic Sans MS" panose="030F0702030302020204" pitchFamily="66" charset="0"/>
              </a:rPr>
              <a:t>Під </a:t>
            </a:r>
            <a:r>
              <a:rPr lang="uk-UA" dirty="0">
                <a:solidFill>
                  <a:schemeClr val="bg2"/>
                </a:solidFill>
                <a:latin typeface="Comic Sans MS" panose="030F0702030302020204" pitchFamily="66" charset="0"/>
              </a:rPr>
              <a:t>час зустрічі обговорювались питання подальшого ведення війни та повоєнного устрою світу</a:t>
            </a:r>
            <a:r>
              <a:rPr lang="uk-UA" dirty="0" smtClean="0">
                <a:solidFill>
                  <a:schemeClr val="bg2"/>
                </a:solidFill>
                <a:latin typeface="Comic Sans MS" panose="030F0702030302020204" pitchFamily="66" charset="0"/>
              </a:rPr>
              <a:t>.</a:t>
            </a:r>
          </a:p>
          <a:p>
            <a:pPr marL="194729" indent="0">
              <a:buNone/>
            </a:pPr>
            <a:endParaRPr lang="uk-UA" dirty="0">
              <a:solidFill>
                <a:schemeClr val="bg2"/>
              </a:solidFill>
              <a:latin typeface="Comic Sans MS" panose="030F0702030302020204" pitchFamily="66" charset="0"/>
            </a:endParaRPr>
          </a:p>
          <a:p>
            <a:endParaRPr lang="uk-UA" dirty="0"/>
          </a:p>
        </p:txBody>
      </p:sp>
    </p:spTree>
    <p:extLst>
      <p:ext uri="{BB962C8B-B14F-4D97-AF65-F5344CB8AC3E}">
        <p14:creationId xmlns:p14="http://schemas.microsoft.com/office/powerpoint/2010/main" xmlns="" val="199774289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p:nvPr>
        </p:nvSpPr>
        <p:spPr>
          <a:xfrm>
            <a:off x="1992313" y="1"/>
            <a:ext cx="8229600" cy="777875"/>
          </a:xfrm>
        </p:spPr>
        <p:txBody>
          <a:bodyPr>
            <a:normAutofit fontScale="90000"/>
          </a:bodyPr>
          <a:lstStyle/>
          <a:p>
            <a:pPr algn="ctr"/>
            <a:r>
              <a:rPr lang="uk-UA" altLang="ru-RU" sz="2800" dirty="0"/>
              <a:t>Тегеранська конференція</a:t>
            </a:r>
            <a:br>
              <a:rPr lang="uk-UA" altLang="ru-RU" sz="2800" dirty="0"/>
            </a:br>
            <a:r>
              <a:rPr lang="ru-RU" altLang="ru-RU" sz="2800" dirty="0"/>
              <a:t>(28 листопада – 1 </a:t>
            </a:r>
            <a:r>
              <a:rPr lang="ru-RU" altLang="ru-RU" sz="2800" dirty="0" err="1"/>
              <a:t>грудня</a:t>
            </a:r>
            <a:r>
              <a:rPr lang="ru-RU" altLang="ru-RU" sz="2800" dirty="0"/>
              <a:t> 1943 р.)</a:t>
            </a:r>
          </a:p>
        </p:txBody>
      </p:sp>
      <p:graphicFrame>
        <p:nvGraphicFramePr>
          <p:cNvPr id="2" name="Таблиця 1"/>
          <p:cNvGraphicFramePr>
            <a:graphicFrameLocks noGrp="1"/>
          </p:cNvGraphicFramePr>
          <p:nvPr>
            <p:extLst>
              <p:ext uri="{D42A27DB-BD31-4B8C-83A1-F6EECF244321}">
                <p14:modId xmlns:p14="http://schemas.microsoft.com/office/powerpoint/2010/main" xmlns="" val="3556983086"/>
              </p:ext>
            </p:extLst>
          </p:nvPr>
        </p:nvGraphicFramePr>
        <p:xfrm>
          <a:off x="384313" y="1052514"/>
          <a:ext cx="11542643" cy="5208587"/>
        </p:xfrm>
        <a:graphic>
          <a:graphicData uri="http://schemas.openxmlformats.org/drawingml/2006/table">
            <a:tbl>
              <a:tblPr firstRow="1" bandRow="1">
                <a:tableStyleId>{5C22544A-7EE6-4342-B048-85BDC9FD1C3A}</a:tableStyleId>
              </a:tblPr>
              <a:tblGrid>
                <a:gridCol w="2789472"/>
                <a:gridCol w="8753171"/>
              </a:tblGrid>
              <a:tr h="1029502">
                <a:tc>
                  <a:txBody>
                    <a:bodyPr/>
                    <a:lstStyle/>
                    <a:p>
                      <a:r>
                        <a:rPr lang="ru-RU" sz="1600" b="1" dirty="0" smtClean="0">
                          <a:latin typeface="Courier New" pitchFamily="49" charset="0"/>
                          <a:cs typeface="Courier New" pitchFamily="49" charset="0"/>
                        </a:rPr>
                        <a:t>Проблема Другого фронту</a:t>
                      </a:r>
                      <a:endParaRPr lang="ru-RU" sz="1600" b="1" dirty="0">
                        <a:latin typeface="Courier New" pitchFamily="49" charset="0"/>
                        <a:cs typeface="Courier New" pitchFamily="49" charset="0"/>
                      </a:endParaRPr>
                    </a:p>
                  </a:txBody>
                  <a:tcPr marL="91438" marR="91438" marT="45718" marB="45718"/>
                </a:tc>
                <a:tc>
                  <a:txBody>
                    <a:bodyPr/>
                    <a:lstStyle/>
                    <a:p>
                      <a:r>
                        <a:rPr lang="ru-RU" sz="1600" b="1" dirty="0" err="1" smtClean="0">
                          <a:latin typeface="Courier New" pitchFamily="49" charset="0"/>
                          <a:cs typeface="Courier New" pitchFamily="49" charset="0"/>
                        </a:rPr>
                        <a:t>У.Черчілль</a:t>
                      </a:r>
                      <a:r>
                        <a:rPr lang="ru-RU" sz="1600" b="1" dirty="0" smtClean="0">
                          <a:latin typeface="Courier New" pitchFamily="49" charset="0"/>
                          <a:cs typeface="Courier New" pitchFamily="49" charset="0"/>
                        </a:rPr>
                        <a:t> і </a:t>
                      </a:r>
                      <a:r>
                        <a:rPr lang="ru-RU" sz="1600" b="1" dirty="0" err="1" smtClean="0">
                          <a:latin typeface="Courier New" pitchFamily="49" charset="0"/>
                          <a:cs typeface="Courier New" pitchFamily="49" charset="0"/>
                        </a:rPr>
                        <a:t>Ф.Рузвельт</a:t>
                      </a:r>
                      <a:r>
                        <a:rPr lang="ru-RU" sz="1600" b="1" dirty="0" smtClean="0">
                          <a:latin typeface="Courier New" pitchFamily="49" charset="0"/>
                          <a:cs typeface="Courier New" pitchFamily="49" charset="0"/>
                        </a:rPr>
                        <a:t> дали </a:t>
                      </a:r>
                      <a:r>
                        <a:rPr lang="ru-RU" sz="1600" b="1" dirty="0" err="1" smtClean="0">
                          <a:latin typeface="Courier New" pitchFamily="49" charset="0"/>
                          <a:cs typeface="Courier New" pitchFamily="49" charset="0"/>
                        </a:rPr>
                        <a:t>обіцянку</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здійснити</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вторгнення</a:t>
                      </a:r>
                      <a:r>
                        <a:rPr lang="ru-RU" sz="1600" b="1" dirty="0" smtClean="0">
                          <a:latin typeface="Courier New" pitchFamily="49" charset="0"/>
                          <a:cs typeface="Courier New" pitchFamily="49" charset="0"/>
                        </a:rPr>
                        <a:t> через Ла-Манш (</a:t>
                      </a:r>
                      <a:r>
                        <a:rPr lang="ru-RU" sz="1600" b="1" dirty="0" err="1" smtClean="0">
                          <a:latin typeface="Courier New" pitchFamily="49" charset="0"/>
                          <a:cs typeface="Courier New" pitchFamily="49" charset="0"/>
                        </a:rPr>
                        <a:t>тобто</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відкрити</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Другий</a:t>
                      </a:r>
                      <a:r>
                        <a:rPr lang="ru-RU" sz="1600" b="1" dirty="0" smtClean="0">
                          <a:latin typeface="Courier New" pitchFamily="49" charset="0"/>
                          <a:cs typeface="Courier New" pitchFamily="49" charset="0"/>
                        </a:rPr>
                        <a:t> фронт) у </a:t>
                      </a:r>
                      <a:r>
                        <a:rPr lang="ru-RU" sz="1600" b="1" dirty="0" err="1" smtClean="0">
                          <a:latin typeface="Courier New" pitchFamily="49" charset="0"/>
                          <a:cs typeface="Courier New" pitchFamily="49" charset="0"/>
                        </a:rPr>
                        <a:t>травні</a:t>
                      </a:r>
                      <a:r>
                        <a:rPr lang="ru-RU" sz="1600" b="1" dirty="0" smtClean="0">
                          <a:latin typeface="Courier New" pitchFamily="49" charset="0"/>
                          <a:cs typeface="Courier New" pitchFamily="49" charset="0"/>
                        </a:rPr>
                        <a:t> 1944 р.</a:t>
                      </a:r>
                      <a:endParaRPr lang="ru-RU" sz="1600" b="1" dirty="0">
                        <a:latin typeface="Courier New" pitchFamily="49" charset="0"/>
                        <a:cs typeface="Courier New" pitchFamily="49" charset="0"/>
                      </a:endParaRPr>
                    </a:p>
                  </a:txBody>
                  <a:tcPr marL="91438" marR="91438" marT="45718" marB="45718"/>
                </a:tc>
              </a:tr>
              <a:tr h="1131051">
                <a:tc>
                  <a:txBody>
                    <a:bodyPr/>
                    <a:lstStyle/>
                    <a:p>
                      <a:r>
                        <a:rPr lang="ru-RU" sz="1600" b="1" dirty="0" err="1" smtClean="0">
                          <a:latin typeface="Courier New" pitchFamily="49" charset="0"/>
                          <a:cs typeface="Courier New" pitchFamily="49" charset="0"/>
                        </a:rPr>
                        <a:t>Польське</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питання</a:t>
                      </a:r>
                      <a:endParaRPr lang="ru-RU" sz="1600" b="1" dirty="0">
                        <a:latin typeface="Courier New" pitchFamily="49" charset="0"/>
                        <a:cs typeface="Courier New" pitchFamily="49" charset="0"/>
                      </a:endParaRPr>
                    </a:p>
                  </a:txBody>
                  <a:tcPr marL="91438" marR="91438" marT="45718" marB="45718"/>
                </a:tc>
                <a:tc>
                  <a:txBody>
                    <a:bodyPr/>
                    <a:lstStyle/>
                    <a:p>
                      <a:r>
                        <a:rPr lang="ru-RU" sz="1600" b="1" dirty="0" err="1" smtClean="0">
                          <a:latin typeface="Courier New" pitchFamily="49" charset="0"/>
                          <a:cs typeface="Courier New" pitchFamily="49" charset="0"/>
                        </a:rPr>
                        <a:t>Радянський</a:t>
                      </a:r>
                      <a:r>
                        <a:rPr lang="ru-RU" sz="1600" b="1" dirty="0" smtClean="0">
                          <a:latin typeface="Courier New" pitchFamily="49" charset="0"/>
                          <a:cs typeface="Courier New" pitchFamily="49" charset="0"/>
                        </a:rPr>
                        <a:t> Союз </a:t>
                      </a:r>
                      <a:r>
                        <a:rPr lang="ru-RU" sz="1600" b="1" dirty="0" err="1" smtClean="0">
                          <a:latin typeface="Courier New" pitchFamily="49" charset="0"/>
                          <a:cs typeface="Courier New" pitchFamily="49" charset="0"/>
                        </a:rPr>
                        <a:t>наполягав</a:t>
                      </a:r>
                      <a:r>
                        <a:rPr lang="ru-RU" sz="1600" b="1" dirty="0" smtClean="0">
                          <a:latin typeface="Courier New" pitchFamily="49" charset="0"/>
                          <a:cs typeface="Courier New" pitchFamily="49" charset="0"/>
                        </a:rPr>
                        <a:t> на </a:t>
                      </a:r>
                      <a:r>
                        <a:rPr lang="ru-RU" sz="1600" b="1" dirty="0" err="1" smtClean="0">
                          <a:latin typeface="Courier New" pitchFamily="49" charset="0"/>
                          <a:cs typeface="Courier New" pitchFamily="49" charset="0"/>
                        </a:rPr>
                        <a:t>розширенні</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території</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Польщі</a:t>
                      </a:r>
                      <a:r>
                        <a:rPr lang="ru-RU" sz="1600" b="1" dirty="0" smtClean="0">
                          <a:latin typeface="Courier New" pitchFamily="49" charset="0"/>
                          <a:cs typeface="Courier New" pitchFamily="49" charset="0"/>
                        </a:rPr>
                        <a:t> за </a:t>
                      </a:r>
                      <a:r>
                        <a:rPr lang="ru-RU" sz="1600" b="1" dirty="0" err="1" smtClean="0">
                          <a:latin typeface="Courier New" pitchFamily="49" charset="0"/>
                          <a:cs typeface="Courier New" pitchFamily="49" charset="0"/>
                        </a:rPr>
                        <a:t>рахунок</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західних</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німецьких</a:t>
                      </a:r>
                      <a:r>
                        <a:rPr lang="ru-RU" sz="1600" b="1" dirty="0" smtClean="0">
                          <a:latin typeface="Courier New" pitchFamily="49" charset="0"/>
                          <a:cs typeface="Courier New" pitchFamily="49" charset="0"/>
                        </a:rPr>
                        <a:t>) земель, на </a:t>
                      </a:r>
                      <a:r>
                        <a:rPr lang="ru-RU" sz="1600" b="1" dirty="0" err="1" smtClean="0">
                          <a:latin typeface="Courier New" pitchFamily="49" charset="0"/>
                          <a:cs typeface="Courier New" pitchFamily="49" charset="0"/>
                        </a:rPr>
                        <a:t>встановленні</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західного</a:t>
                      </a:r>
                      <a:r>
                        <a:rPr lang="ru-RU" sz="1600" b="1" dirty="0" smtClean="0">
                          <a:latin typeface="Courier New" pitchFamily="49" charset="0"/>
                          <a:cs typeface="Courier New" pitchFamily="49" charset="0"/>
                        </a:rPr>
                        <a:t> кордону </a:t>
                      </a:r>
                      <a:r>
                        <a:rPr lang="ru-RU" sz="1600" b="1" dirty="0" err="1" smtClean="0">
                          <a:latin typeface="Courier New" pitchFamily="49" charset="0"/>
                          <a:cs typeface="Courier New" pitchFamily="49" charset="0"/>
                        </a:rPr>
                        <a:t>країни</a:t>
                      </a:r>
                      <a:r>
                        <a:rPr lang="ru-RU" sz="1600" b="1" dirty="0" smtClean="0">
                          <a:latin typeface="Courier New" pitchFamily="49" charset="0"/>
                          <a:cs typeface="Courier New" pitchFamily="49" charset="0"/>
                        </a:rPr>
                        <a:t> по </a:t>
                      </a:r>
                      <a:r>
                        <a:rPr lang="ru-RU" sz="1600" b="1" dirty="0" err="1" smtClean="0">
                          <a:latin typeface="Courier New" pitchFamily="49" charset="0"/>
                          <a:cs typeface="Courier New" pitchFamily="49" charset="0"/>
                        </a:rPr>
                        <a:t>річкам</a:t>
                      </a:r>
                      <a:r>
                        <a:rPr lang="ru-RU" sz="1600" b="1" dirty="0" smtClean="0">
                          <a:latin typeface="Courier New" pitchFamily="49" charset="0"/>
                          <a:cs typeface="Courier New" pitchFamily="49" charset="0"/>
                        </a:rPr>
                        <a:t> Одер і </a:t>
                      </a:r>
                      <a:r>
                        <a:rPr lang="ru-RU" sz="1600" b="1" dirty="0" err="1" smtClean="0">
                          <a:latin typeface="Courier New" pitchFamily="49" charset="0"/>
                          <a:cs typeface="Courier New" pitchFamily="49" charset="0"/>
                        </a:rPr>
                        <a:t>Нейсе</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Східного</a:t>
                      </a:r>
                      <a:r>
                        <a:rPr lang="ru-RU" sz="1600" b="1" dirty="0" smtClean="0">
                          <a:latin typeface="Courier New" pitchFamily="49" charset="0"/>
                          <a:cs typeface="Courier New" pitchFamily="49" charset="0"/>
                        </a:rPr>
                        <a:t> кордону – по «</a:t>
                      </a:r>
                      <a:r>
                        <a:rPr lang="ru-RU" sz="1600" b="1" dirty="0" err="1" smtClean="0">
                          <a:latin typeface="Courier New" pitchFamily="49" charset="0"/>
                          <a:cs typeface="Courier New" pitchFamily="49" charset="0"/>
                        </a:rPr>
                        <a:t>лінії</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Керзона</a:t>
                      </a:r>
                      <a:r>
                        <a:rPr lang="ru-RU" sz="1600" b="1" dirty="0" smtClean="0">
                          <a:latin typeface="Courier New" pitchFamily="49" charset="0"/>
                          <a:cs typeface="Courier New" pitchFamily="49" charset="0"/>
                        </a:rPr>
                        <a:t>».</a:t>
                      </a:r>
                      <a:endParaRPr lang="ru-RU" sz="1600" b="1" dirty="0">
                        <a:latin typeface="Courier New" pitchFamily="49" charset="0"/>
                        <a:cs typeface="Courier New" pitchFamily="49" charset="0"/>
                      </a:endParaRPr>
                    </a:p>
                  </a:txBody>
                  <a:tcPr marL="91438" marR="91438" marT="45718" marB="45718"/>
                </a:tc>
              </a:tr>
              <a:tr h="1310686">
                <a:tc>
                  <a:txBody>
                    <a:bodyPr/>
                    <a:lstStyle/>
                    <a:p>
                      <a:r>
                        <a:rPr lang="ru-RU" sz="1600" b="1" dirty="0" err="1" smtClean="0">
                          <a:latin typeface="Courier New" pitchFamily="49" charset="0"/>
                          <a:cs typeface="Courier New" pitchFamily="49" charset="0"/>
                        </a:rPr>
                        <a:t>Німецьке</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питання</a:t>
                      </a:r>
                      <a:endParaRPr lang="ru-RU" sz="1600" b="1" dirty="0">
                        <a:latin typeface="Courier New" pitchFamily="49" charset="0"/>
                        <a:cs typeface="Courier New" pitchFamily="49" charset="0"/>
                      </a:endParaRPr>
                    </a:p>
                  </a:txBody>
                  <a:tcPr marL="91438" marR="91438" marT="45718" marB="45718"/>
                </a:tc>
                <a:tc>
                  <a:txBody>
                    <a:bodyPr/>
                    <a:lstStyle/>
                    <a:p>
                      <a:r>
                        <a:rPr lang="ru-RU" sz="1600" b="1" dirty="0" err="1" smtClean="0">
                          <a:latin typeface="Courier New" pitchFamily="49" charset="0"/>
                          <a:cs typeface="Courier New" pitchFamily="49" charset="0"/>
                        </a:rPr>
                        <a:t>Виявив</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серйозні</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розбіжності</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Ф.Рузвельт</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виступав</a:t>
                      </a:r>
                      <a:r>
                        <a:rPr lang="ru-RU" sz="1600" b="1" dirty="0" smtClean="0">
                          <a:latin typeface="Courier New" pitchFamily="49" charset="0"/>
                          <a:cs typeface="Courier New" pitchFamily="49" charset="0"/>
                        </a:rPr>
                        <a:t> за </a:t>
                      </a:r>
                      <a:r>
                        <a:rPr lang="ru-RU" sz="1600" b="1" dirty="0" err="1" smtClean="0">
                          <a:latin typeface="Courier New" pitchFamily="49" charset="0"/>
                          <a:cs typeface="Courier New" pitchFamily="49" charset="0"/>
                        </a:rPr>
                        <a:t>розчленування</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Німеччини</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У.Черчілль</a:t>
                      </a:r>
                      <a:r>
                        <a:rPr lang="ru-RU" sz="1600" b="1" dirty="0" smtClean="0">
                          <a:latin typeface="Courier New" pitchFamily="49" charset="0"/>
                          <a:cs typeface="Courier New" pitchFamily="49" charset="0"/>
                        </a:rPr>
                        <a:t> – за </a:t>
                      </a:r>
                      <a:r>
                        <a:rPr lang="ru-RU" sz="1600" b="1" dirty="0" err="1" smtClean="0">
                          <a:latin typeface="Courier New" pitchFamily="49" charset="0"/>
                          <a:cs typeface="Courier New" pitchFamily="49" charset="0"/>
                        </a:rPr>
                        <a:t>створеня</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Дунайської</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федерації</a:t>
                      </a:r>
                      <a:r>
                        <a:rPr lang="ru-RU" sz="1600" b="1" dirty="0" smtClean="0">
                          <a:latin typeface="Courier New" pitchFamily="49" charset="0"/>
                          <a:cs typeface="Courier New" pitchFamily="49" charset="0"/>
                        </a:rPr>
                        <a:t>, до </a:t>
                      </a:r>
                      <a:r>
                        <a:rPr lang="ru-RU" sz="1600" b="1" dirty="0" err="1" smtClean="0">
                          <a:latin typeface="Courier New" pitchFamily="49" charset="0"/>
                          <a:cs typeface="Courier New" pitchFamily="49" charset="0"/>
                        </a:rPr>
                        <a:t>якої</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мали</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увійти</a:t>
                      </a:r>
                      <a:r>
                        <a:rPr lang="ru-RU" sz="1600" b="1" dirty="0" smtClean="0">
                          <a:latin typeface="Courier New" pitchFamily="49" charset="0"/>
                          <a:cs typeface="Courier New" pitchFamily="49" charset="0"/>
                        </a:rPr>
                        <a:t> і </a:t>
                      </a:r>
                      <a:r>
                        <a:rPr lang="ru-RU" sz="1600" b="1" dirty="0" err="1" smtClean="0">
                          <a:latin typeface="Courier New" pitchFamily="49" charset="0"/>
                          <a:cs typeface="Courier New" pitchFamily="49" charset="0"/>
                        </a:rPr>
                        <a:t>частини</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німецьких</a:t>
                      </a:r>
                      <a:r>
                        <a:rPr lang="ru-RU" sz="1600" b="1" dirty="0" smtClean="0">
                          <a:latin typeface="Courier New" pitchFamily="49" charset="0"/>
                          <a:cs typeface="Courier New" pitchFamily="49" charset="0"/>
                        </a:rPr>
                        <a:t> земель; </a:t>
                      </a:r>
                      <a:r>
                        <a:rPr lang="ru-RU" sz="1600" b="1" dirty="0" err="1" smtClean="0">
                          <a:latin typeface="Courier New" pitchFamily="49" charset="0"/>
                          <a:cs typeface="Courier New" pitchFamily="49" charset="0"/>
                        </a:rPr>
                        <a:t>Сталін</a:t>
                      </a:r>
                      <a:r>
                        <a:rPr lang="ru-RU" sz="1600" b="1" dirty="0" smtClean="0">
                          <a:latin typeface="Courier New" pitchFamily="49" charset="0"/>
                          <a:cs typeface="Courier New" pitchFamily="49" charset="0"/>
                        </a:rPr>
                        <a:t> – за </a:t>
                      </a:r>
                      <a:r>
                        <a:rPr lang="ru-RU" sz="1600" b="1" dirty="0" err="1" smtClean="0">
                          <a:latin typeface="Courier New" pitchFamily="49" charset="0"/>
                          <a:cs typeface="Courier New" pitchFamily="49" charset="0"/>
                        </a:rPr>
                        <a:t>збереження</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єдності</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Німеччини</a:t>
                      </a:r>
                      <a:r>
                        <a:rPr lang="ru-RU" sz="1600" b="1" dirty="0" smtClean="0">
                          <a:latin typeface="Courier New" pitchFamily="49" charset="0"/>
                          <a:cs typeface="Courier New" pitchFamily="49" charset="0"/>
                        </a:rPr>
                        <a:t>.</a:t>
                      </a:r>
                      <a:endParaRPr lang="ru-RU" sz="1600" b="1" dirty="0">
                        <a:latin typeface="Courier New" pitchFamily="49" charset="0"/>
                        <a:cs typeface="Courier New" pitchFamily="49" charset="0"/>
                      </a:endParaRPr>
                    </a:p>
                  </a:txBody>
                  <a:tcPr marL="91438" marR="91438" marT="45718" marB="45718"/>
                </a:tc>
              </a:tr>
              <a:tr h="822986">
                <a:tc>
                  <a:txBody>
                    <a:bodyPr/>
                    <a:lstStyle/>
                    <a:p>
                      <a:r>
                        <a:rPr lang="ru-RU" sz="1600" b="1" dirty="0" err="1" smtClean="0">
                          <a:latin typeface="Courier New" pitchFamily="49" charset="0"/>
                          <a:cs typeface="Courier New" pitchFamily="49" charset="0"/>
                        </a:rPr>
                        <a:t>Іранське</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питання</a:t>
                      </a:r>
                      <a:endParaRPr lang="ru-RU" sz="1600" b="1" dirty="0">
                        <a:latin typeface="Courier New" pitchFamily="49" charset="0"/>
                        <a:cs typeface="Courier New" pitchFamily="49" charset="0"/>
                      </a:endParaRPr>
                    </a:p>
                  </a:txBody>
                  <a:tcPr marL="91438" marR="91438" marT="45718" marB="45718"/>
                </a:tc>
                <a:tc>
                  <a:txBody>
                    <a:bodyPr/>
                    <a:lstStyle/>
                    <a:p>
                      <a:r>
                        <a:rPr lang="ru-RU" sz="1600" b="1" dirty="0" err="1" smtClean="0">
                          <a:latin typeface="Courier New" pitchFamily="49" charset="0"/>
                          <a:cs typeface="Courier New" pitchFamily="49" charset="0"/>
                        </a:rPr>
                        <a:t>Прийнято</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рішення</a:t>
                      </a:r>
                      <a:r>
                        <a:rPr lang="ru-RU" sz="1600" b="1" dirty="0" smtClean="0">
                          <a:latin typeface="Courier New" pitchFamily="49" charset="0"/>
                          <a:cs typeface="Courier New" pitchFamily="49" charset="0"/>
                        </a:rPr>
                        <a:t> про </a:t>
                      </a:r>
                      <a:r>
                        <a:rPr lang="ru-RU" sz="1600" b="1" dirty="0" err="1" smtClean="0">
                          <a:latin typeface="Courier New" pitchFamily="49" charset="0"/>
                          <a:cs typeface="Courier New" pitchFamily="49" charset="0"/>
                        </a:rPr>
                        <a:t>надання</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допомоги</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Ірану</a:t>
                      </a:r>
                      <a:r>
                        <a:rPr lang="ru-RU" sz="1600" b="1" dirty="0" smtClean="0">
                          <a:latin typeface="Courier New" pitchFamily="49" charset="0"/>
                          <a:cs typeface="Courier New" pitchFamily="49" charset="0"/>
                        </a:rPr>
                        <a:t> і </a:t>
                      </a:r>
                      <a:r>
                        <a:rPr lang="ru-RU" sz="1600" b="1" dirty="0" err="1" smtClean="0">
                          <a:latin typeface="Courier New" pitchFamily="49" charset="0"/>
                          <a:cs typeface="Courier New" pitchFamily="49" charset="0"/>
                        </a:rPr>
                        <a:t>виводу</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військ</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союзників</a:t>
                      </a:r>
                      <a:r>
                        <a:rPr lang="ru-RU" sz="1600" b="1" dirty="0" smtClean="0">
                          <a:latin typeface="Courier New" pitchFamily="49" charset="0"/>
                          <a:cs typeface="Courier New" pitchFamily="49" charset="0"/>
                        </a:rPr>
                        <a:t> з </a:t>
                      </a:r>
                      <a:r>
                        <a:rPr lang="ru-RU" sz="1600" b="1" dirty="0" err="1" smtClean="0">
                          <a:latin typeface="Courier New" pitchFamily="49" charset="0"/>
                          <a:cs typeface="Courier New" pitchFamily="49" charset="0"/>
                        </a:rPr>
                        <a:t>його</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території</a:t>
                      </a:r>
                      <a:r>
                        <a:rPr lang="ru-RU" sz="1600" b="1" dirty="0" smtClean="0">
                          <a:latin typeface="Courier New" pitchFamily="49" charset="0"/>
                          <a:cs typeface="Courier New" pitchFamily="49" charset="0"/>
                        </a:rPr>
                        <a:t> по </a:t>
                      </a:r>
                      <a:r>
                        <a:rPr lang="ru-RU" sz="1600" b="1" dirty="0" err="1" smtClean="0">
                          <a:latin typeface="Courier New" pitchFamily="49" charset="0"/>
                          <a:cs typeface="Courier New" pitchFamily="49" charset="0"/>
                        </a:rPr>
                        <a:t>завершенню</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війни</a:t>
                      </a:r>
                      <a:r>
                        <a:rPr lang="ru-RU" sz="1600" b="1" dirty="0" smtClean="0">
                          <a:latin typeface="Courier New" pitchFamily="49" charset="0"/>
                          <a:cs typeface="Courier New" pitchFamily="49" charset="0"/>
                        </a:rPr>
                        <a:t>.</a:t>
                      </a:r>
                      <a:endParaRPr lang="ru-RU" sz="1600" b="1" dirty="0">
                        <a:latin typeface="Courier New" pitchFamily="49" charset="0"/>
                        <a:cs typeface="Courier New" pitchFamily="49" charset="0"/>
                      </a:endParaRPr>
                    </a:p>
                  </a:txBody>
                  <a:tcPr marL="91438" marR="91438" marT="45718" marB="45718"/>
                </a:tc>
              </a:tr>
              <a:tr h="914362">
                <a:tc>
                  <a:txBody>
                    <a:bodyPr/>
                    <a:lstStyle/>
                    <a:p>
                      <a:r>
                        <a:rPr lang="ru-RU" sz="1600" b="1" dirty="0" err="1" smtClean="0">
                          <a:latin typeface="Courier New" pitchFamily="49" charset="0"/>
                          <a:cs typeface="Courier New" pitchFamily="49" charset="0"/>
                        </a:rPr>
                        <a:t>Японське</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питання</a:t>
                      </a:r>
                      <a:endParaRPr lang="ru-RU" sz="1600" b="1" dirty="0">
                        <a:latin typeface="Courier New" pitchFamily="49" charset="0"/>
                        <a:cs typeface="Courier New" pitchFamily="49" charset="0"/>
                      </a:endParaRPr>
                    </a:p>
                  </a:txBody>
                  <a:tcPr marL="91438" marR="91438" marT="45718" marB="45718"/>
                </a:tc>
                <a:tc>
                  <a:txBody>
                    <a:bodyPr/>
                    <a:lstStyle/>
                    <a:p>
                      <a:r>
                        <a:rPr lang="ru-RU" sz="1600" b="1" dirty="0" err="1" smtClean="0">
                          <a:latin typeface="Courier New" pitchFamily="49" charset="0"/>
                          <a:cs typeface="Courier New" pitchFamily="49" charset="0"/>
                        </a:rPr>
                        <a:t>Передбачалось</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позбавити</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Японію</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її</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колоніальних</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володінь</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передати</a:t>
                      </a:r>
                      <a:r>
                        <a:rPr lang="ru-RU" sz="1600" b="1" dirty="0" smtClean="0">
                          <a:latin typeface="Courier New" pitchFamily="49" charset="0"/>
                          <a:cs typeface="Courier New" pitchFamily="49" charset="0"/>
                        </a:rPr>
                        <a:t> Китаю </a:t>
                      </a:r>
                      <a:r>
                        <a:rPr lang="ru-RU" sz="1600" b="1" dirty="0" err="1" smtClean="0">
                          <a:latin typeface="Courier New" pitchFamily="49" charset="0"/>
                          <a:cs typeface="Courier New" pitchFamily="49" charset="0"/>
                        </a:rPr>
                        <a:t>Маньчжурію</a:t>
                      </a:r>
                      <a:r>
                        <a:rPr lang="ru-RU" sz="1600" b="1" dirty="0" smtClean="0">
                          <a:latin typeface="Courier New" pitchFamily="49" charset="0"/>
                          <a:cs typeface="Courier New" pitchFamily="49" charset="0"/>
                        </a:rPr>
                        <a:t> і Тайвань, </a:t>
                      </a:r>
                      <a:r>
                        <a:rPr lang="ru-RU" sz="1600" b="1" dirty="0" err="1" smtClean="0">
                          <a:latin typeface="Courier New" pitchFamily="49" charset="0"/>
                          <a:cs typeface="Courier New" pitchFamily="49" charset="0"/>
                        </a:rPr>
                        <a:t>надати</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незалежність</a:t>
                      </a:r>
                      <a:r>
                        <a:rPr lang="ru-RU" sz="1600" b="1" dirty="0" smtClean="0">
                          <a:latin typeface="Courier New" pitchFamily="49" charset="0"/>
                          <a:cs typeface="Courier New" pitchFamily="49" charset="0"/>
                        </a:rPr>
                        <a:t> </a:t>
                      </a:r>
                      <a:r>
                        <a:rPr lang="ru-RU" sz="1600" b="1" dirty="0" err="1" smtClean="0">
                          <a:latin typeface="Courier New" pitchFamily="49" charset="0"/>
                          <a:cs typeface="Courier New" pitchFamily="49" charset="0"/>
                        </a:rPr>
                        <a:t>Кореї</a:t>
                      </a:r>
                      <a:r>
                        <a:rPr lang="ru-RU" sz="1600" b="1" dirty="0" smtClean="0">
                          <a:latin typeface="Courier New" pitchFamily="49" charset="0"/>
                          <a:cs typeface="Courier New" pitchFamily="49" charset="0"/>
                        </a:rPr>
                        <a:t>.</a:t>
                      </a:r>
                      <a:endParaRPr lang="ru-RU" sz="1600" b="1" dirty="0">
                        <a:latin typeface="Courier New" pitchFamily="49" charset="0"/>
                        <a:cs typeface="Courier New" pitchFamily="49" charset="0"/>
                      </a:endParaRPr>
                    </a:p>
                  </a:txBody>
                  <a:tcPr marL="91438" marR="91438" marT="45718" marB="45718"/>
                </a:tc>
              </a:tr>
            </a:tbl>
          </a:graphicData>
        </a:graphic>
      </p:graphicFrame>
    </p:spTree>
    <p:extLst>
      <p:ext uri="{BB962C8B-B14F-4D97-AF65-F5344CB8AC3E}">
        <p14:creationId xmlns:p14="http://schemas.microsoft.com/office/powerpoint/2010/main" xmlns="" val="245024329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809720" y="1"/>
            <a:ext cx="8572528" cy="1323439"/>
          </a:xfrm>
          <a:prstGeom prst="rect">
            <a:avLst/>
          </a:prstGeom>
          <a:noFill/>
        </p:spPr>
        <p:txBody>
          <a:bodyPr>
            <a:spAutoFit/>
          </a:bodyPr>
          <a:lstStyle/>
          <a:p>
            <a:pPr algn="ctr">
              <a:defRPr/>
            </a:pPr>
            <a:r>
              <a:rPr lang="uk-UA" sz="4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Кримська (Ялтинська) конференція</a:t>
            </a:r>
            <a:endParaRPr lang="ru-RU" sz="4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4" name="TextBox 3"/>
          <p:cNvSpPr txBox="1"/>
          <p:nvPr/>
        </p:nvSpPr>
        <p:spPr>
          <a:xfrm>
            <a:off x="516835" y="1415059"/>
            <a:ext cx="11449878" cy="707886"/>
          </a:xfrm>
          <a:prstGeom prst="rect">
            <a:avLst/>
          </a:prstGeom>
          <a:noFill/>
        </p:spPr>
        <p:txBody>
          <a:bodyPr wrap="square">
            <a:spAutoFit/>
          </a:bodyPr>
          <a:lstStyle/>
          <a:p>
            <a:pPr algn="just">
              <a:defRPr/>
            </a:pPr>
            <a:r>
              <a:rPr lang="uk-UA" sz="2000" b="1" dirty="0"/>
              <a:t>4 – 11 лютого 1945 р. </a:t>
            </a:r>
            <a:r>
              <a:rPr lang="uk-UA" sz="2000" dirty="0"/>
              <a:t>в </a:t>
            </a:r>
            <a:r>
              <a:rPr lang="uk-UA" sz="2000" dirty="0" err="1"/>
              <a:t>Лівадійському</a:t>
            </a:r>
            <a:r>
              <a:rPr lang="uk-UA" sz="2000" dirty="0"/>
              <a:t> палаці відбулася нова зустріч </a:t>
            </a:r>
            <a:r>
              <a:rPr lang="uk-UA" sz="2000" dirty="0" err="1"/>
              <a:t>“великої</a:t>
            </a:r>
            <a:r>
              <a:rPr lang="uk-UA" sz="2000" dirty="0"/>
              <a:t> </a:t>
            </a:r>
            <a:r>
              <a:rPr lang="uk-UA" sz="2000" dirty="0" err="1"/>
              <a:t>трійки”</a:t>
            </a:r>
            <a:r>
              <a:rPr lang="uk-UA" sz="2000" dirty="0"/>
              <a:t>. В її роботі взяли участь Й. Сталін, Ф. Рузвельт, В. </a:t>
            </a:r>
            <a:r>
              <a:rPr lang="uk-UA" sz="2000" dirty="0" err="1"/>
              <a:t>Черчілль</a:t>
            </a:r>
            <a:r>
              <a:rPr lang="uk-UA" sz="2000" dirty="0"/>
              <a:t>. </a:t>
            </a:r>
            <a:endParaRPr lang="ru-RU" sz="2000" dirty="0"/>
          </a:p>
        </p:txBody>
      </p:sp>
      <p:pic>
        <p:nvPicPr>
          <p:cNvPr id="76803" name="Picture 2" descr="http://cs608827.vk.me/v608827796/2a7b/FcODwFDjij4.jpg"/>
          <p:cNvPicPr>
            <a:picLocks noChangeAspect="1" noChangeArrowheads="1"/>
          </p:cNvPicPr>
          <p:nvPr/>
        </p:nvPicPr>
        <p:blipFill>
          <a:blip r:embed="rId2" cstate="print"/>
          <a:srcRect/>
          <a:stretch>
            <a:fillRect/>
          </a:stretch>
        </p:blipFill>
        <p:spPr bwMode="auto">
          <a:xfrm>
            <a:off x="3356753" y="2122945"/>
            <a:ext cx="5478462" cy="4429125"/>
          </a:xfrm>
          <a:prstGeom prst="rect">
            <a:avLst/>
          </a:prstGeom>
          <a:noFill/>
          <a:ln w="9525">
            <a:noFill/>
            <a:miter lim="800000"/>
            <a:headEnd/>
            <a:tailEnd/>
          </a:ln>
        </p:spPr>
      </p:pic>
      <p:sp>
        <p:nvSpPr>
          <p:cNvPr id="6" name="TextBox 5"/>
          <p:cNvSpPr txBox="1"/>
          <p:nvPr/>
        </p:nvSpPr>
        <p:spPr>
          <a:xfrm>
            <a:off x="924131" y="5461760"/>
            <a:ext cx="2000250" cy="923925"/>
          </a:xfrm>
          <a:prstGeom prst="rect">
            <a:avLst/>
          </a:prstGeom>
          <a:noFill/>
        </p:spPr>
        <p:txBody>
          <a:bodyPr>
            <a:spAutoFit/>
          </a:bodyPr>
          <a:lstStyle/>
          <a:p>
            <a:pPr>
              <a:defRPr/>
            </a:pPr>
            <a:r>
              <a:rPr lang="uk-UA" dirty="0">
                <a:solidFill>
                  <a:schemeClr val="accent3">
                    <a:lumMod val="50000"/>
                  </a:schemeClr>
                </a:solidFill>
              </a:rPr>
              <a:t>Президенти </a:t>
            </a:r>
            <a:r>
              <a:rPr lang="uk-UA" dirty="0" err="1">
                <a:solidFill>
                  <a:schemeClr val="accent3">
                    <a:lumMod val="50000"/>
                  </a:schemeClr>
                </a:solidFill>
              </a:rPr>
              <a:t>“великої</a:t>
            </a:r>
            <a:r>
              <a:rPr lang="uk-UA" dirty="0">
                <a:solidFill>
                  <a:schemeClr val="accent3">
                    <a:lumMod val="50000"/>
                  </a:schemeClr>
                </a:solidFill>
              </a:rPr>
              <a:t> </a:t>
            </a:r>
            <a:r>
              <a:rPr lang="uk-UA" dirty="0" err="1">
                <a:solidFill>
                  <a:schemeClr val="accent3">
                    <a:lumMod val="50000"/>
                  </a:schemeClr>
                </a:solidFill>
              </a:rPr>
              <a:t>трійці”</a:t>
            </a:r>
            <a:r>
              <a:rPr lang="uk-UA" dirty="0">
                <a:solidFill>
                  <a:schemeClr val="accent3">
                    <a:lumMod val="50000"/>
                  </a:schemeClr>
                </a:solidFill>
              </a:rPr>
              <a:t> на конференції</a:t>
            </a:r>
            <a:endParaRPr lang="ru-RU" dirty="0">
              <a:solidFill>
                <a:schemeClr val="accent3">
                  <a:lumMod val="50000"/>
                </a:schemeClr>
              </a:solidFill>
            </a:endParaRPr>
          </a:p>
        </p:txBody>
      </p:sp>
    </p:spTree>
    <p:extLst>
      <p:ext uri="{BB962C8B-B14F-4D97-AF65-F5344CB8AC3E}">
        <p14:creationId xmlns:p14="http://schemas.microsoft.com/office/powerpoint/2010/main" xmlns="" val="356634490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a:xfrm>
            <a:off x="1992313" y="115888"/>
            <a:ext cx="8229600" cy="792162"/>
          </a:xfrm>
        </p:spPr>
        <p:txBody>
          <a:bodyPr>
            <a:normAutofit fontScale="90000"/>
          </a:bodyPr>
          <a:lstStyle/>
          <a:p>
            <a:pPr algn="ctr"/>
            <a:r>
              <a:rPr lang="uk-UA" altLang="ru-RU" sz="3200" dirty="0"/>
              <a:t>Ялтинська конференція </a:t>
            </a:r>
            <a:br>
              <a:rPr lang="uk-UA" altLang="ru-RU" sz="3200" dirty="0"/>
            </a:br>
            <a:r>
              <a:rPr lang="uk-UA" altLang="ru-RU" sz="3200" dirty="0"/>
              <a:t>4-11 лютого 1945 р </a:t>
            </a:r>
            <a:endParaRPr lang="ru-RU" altLang="ru-RU" sz="3200" dirty="0"/>
          </a:p>
        </p:txBody>
      </p:sp>
      <p:graphicFrame>
        <p:nvGraphicFramePr>
          <p:cNvPr id="4" name="Таблиця 3"/>
          <p:cNvGraphicFramePr>
            <a:graphicFrameLocks noGrp="1"/>
          </p:cNvGraphicFramePr>
          <p:nvPr>
            <p:extLst>
              <p:ext uri="{D42A27DB-BD31-4B8C-83A1-F6EECF244321}">
                <p14:modId xmlns:p14="http://schemas.microsoft.com/office/powerpoint/2010/main" xmlns="" val="2053089376"/>
              </p:ext>
            </p:extLst>
          </p:nvPr>
        </p:nvGraphicFramePr>
        <p:xfrm>
          <a:off x="609600" y="1052514"/>
          <a:ext cx="11105322" cy="5273675"/>
        </p:xfrm>
        <a:graphic>
          <a:graphicData uri="http://schemas.openxmlformats.org/drawingml/2006/table">
            <a:tbl>
              <a:tblPr firstRow="1" bandRow="1">
                <a:tableStyleId>{5C22544A-7EE6-4342-B048-85BDC9FD1C3A}</a:tableStyleId>
              </a:tblPr>
              <a:tblGrid>
                <a:gridCol w="1880740"/>
                <a:gridCol w="9224582"/>
              </a:tblGrid>
              <a:tr h="2011922">
                <a:tc>
                  <a:txBody>
                    <a:bodyPr/>
                    <a:lstStyle/>
                    <a:p>
                      <a:r>
                        <a:rPr lang="ru-RU" sz="1400" b="1" dirty="0" err="1" smtClean="0">
                          <a:latin typeface="Courier New" pitchFamily="49" charset="0"/>
                          <a:cs typeface="Courier New" pitchFamily="49" charset="0"/>
                        </a:rPr>
                        <a:t>Німецьке</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питання</a:t>
                      </a:r>
                      <a:endParaRPr lang="ru-RU" sz="1400" b="1" dirty="0">
                        <a:latin typeface="Courier New" pitchFamily="49" charset="0"/>
                        <a:cs typeface="Courier New" pitchFamily="49" charset="0"/>
                      </a:endParaRPr>
                    </a:p>
                  </a:txBody>
                  <a:tcPr marL="91431" marR="91431" marT="45726" marB="45726"/>
                </a:tc>
                <a:tc>
                  <a:txBody>
                    <a:bodyPr/>
                    <a:lstStyle/>
                    <a:p>
                      <a:r>
                        <a:rPr lang="ru-RU" sz="1400" b="1" dirty="0" smtClean="0">
                          <a:latin typeface="Courier New" pitchFamily="49" charset="0"/>
                          <a:cs typeface="Courier New" pitchFamily="49" charset="0"/>
                        </a:rPr>
                        <a:t>1. </a:t>
                      </a:r>
                      <a:r>
                        <a:rPr lang="ru-RU" sz="1400" b="1" dirty="0" err="1" smtClean="0">
                          <a:latin typeface="Courier New" pitchFamily="49" charset="0"/>
                          <a:cs typeface="Courier New" pitchFamily="49" charset="0"/>
                        </a:rPr>
                        <a:t>Визначені</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зони</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майбутньої</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окупації</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Німеччини</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військами</a:t>
                      </a:r>
                      <a:r>
                        <a:rPr lang="ru-RU" sz="1400" b="1" dirty="0" smtClean="0">
                          <a:latin typeface="Courier New" pitchFamily="49" charset="0"/>
                          <a:cs typeface="Courier New" pitchFamily="49" charset="0"/>
                        </a:rPr>
                        <a:t> СРСР, </a:t>
                      </a:r>
                      <a:r>
                        <a:rPr lang="ru-RU" sz="1400" b="1" dirty="0" err="1" smtClean="0">
                          <a:latin typeface="Courier New" pitchFamily="49" charset="0"/>
                          <a:cs typeface="Courier New" pitchFamily="49" charset="0"/>
                        </a:rPr>
                        <a:t>Великобританії</a:t>
                      </a:r>
                      <a:r>
                        <a:rPr lang="ru-RU" sz="1400" b="1" dirty="0" smtClean="0">
                          <a:latin typeface="Courier New" pitchFamily="49" charset="0"/>
                          <a:cs typeface="Courier New" pitchFamily="49" charset="0"/>
                        </a:rPr>
                        <a:t>, США і </a:t>
                      </a:r>
                      <a:r>
                        <a:rPr lang="ru-RU" sz="1400" b="1" dirty="0" err="1" smtClean="0">
                          <a:latin typeface="Courier New" pitchFamily="49" charset="0"/>
                          <a:cs typeface="Courier New" pitchFamily="49" charset="0"/>
                        </a:rPr>
                        <a:t>Франції</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Берлін</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виділявся</a:t>
                      </a:r>
                      <a:r>
                        <a:rPr lang="ru-RU" sz="1400" b="1" dirty="0" smtClean="0">
                          <a:latin typeface="Courier New" pitchFamily="49" charset="0"/>
                          <a:cs typeface="Courier New" pitchFamily="49" charset="0"/>
                        </a:rPr>
                        <a:t> в </a:t>
                      </a:r>
                      <a:r>
                        <a:rPr lang="ru-RU" sz="1400" b="1" dirty="0" err="1" smtClean="0">
                          <a:latin typeface="Courier New" pitchFamily="49" charset="0"/>
                          <a:cs typeface="Courier New" pitchFamily="49" charset="0"/>
                        </a:rPr>
                        <a:t>особливий</a:t>
                      </a:r>
                      <a:r>
                        <a:rPr lang="ru-RU" sz="1400" b="1" dirty="0" smtClean="0">
                          <a:latin typeface="Courier New" pitchFamily="49" charset="0"/>
                          <a:cs typeface="Courier New" pitchFamily="49" charset="0"/>
                        </a:rPr>
                        <a:t> район,. </a:t>
                      </a:r>
                      <a:r>
                        <a:rPr lang="ru-RU" sz="1400" b="1" dirty="0" err="1" smtClean="0">
                          <a:latin typeface="Courier New" pitchFamily="49" charset="0"/>
                          <a:cs typeface="Courier New" pitchFamily="49" charset="0"/>
                        </a:rPr>
                        <a:t>Який</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теж</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окуповувався</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військами</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чотирьох</a:t>
                      </a:r>
                      <a:r>
                        <a:rPr lang="ru-RU" sz="1400" b="1" dirty="0" smtClean="0">
                          <a:latin typeface="Courier New" pitchFamily="49" charset="0"/>
                          <a:cs typeface="Courier New" pitchFamily="49" charset="0"/>
                        </a:rPr>
                        <a:t> держав.</a:t>
                      </a:r>
                    </a:p>
                    <a:p>
                      <a:r>
                        <a:rPr lang="ru-RU" sz="1400" b="1" dirty="0" smtClean="0">
                          <a:latin typeface="Courier New" pitchFamily="49" charset="0"/>
                          <a:cs typeface="Courier New" pitchFamily="49" charset="0"/>
                        </a:rPr>
                        <a:t>2. </a:t>
                      </a:r>
                      <a:r>
                        <a:rPr lang="ru-RU" sz="1400" b="1" dirty="0" err="1" smtClean="0">
                          <a:latin typeface="Courier New" pitchFamily="49" charset="0"/>
                          <a:cs typeface="Courier New" pitchFamily="49" charset="0"/>
                        </a:rPr>
                        <a:t>Управління</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Німеччиною</a:t>
                      </a:r>
                      <a:r>
                        <a:rPr lang="ru-RU" sz="1400" b="1" dirty="0" smtClean="0">
                          <a:latin typeface="Courier New" pitchFamily="49" charset="0"/>
                          <a:cs typeface="Courier New" pitchFamily="49" charset="0"/>
                        </a:rPr>
                        <a:t> мала </a:t>
                      </a:r>
                      <a:r>
                        <a:rPr lang="ru-RU" sz="1400" b="1" dirty="0" err="1" smtClean="0">
                          <a:latin typeface="Courier New" pitchFamily="49" charset="0"/>
                          <a:cs typeface="Courier New" pitchFamily="49" charset="0"/>
                        </a:rPr>
                        <a:t>здійснювати</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Контрольна</a:t>
                      </a:r>
                      <a:r>
                        <a:rPr lang="ru-RU" sz="1400" b="1" dirty="0" smtClean="0">
                          <a:latin typeface="Courier New" pitchFamily="49" charset="0"/>
                          <a:cs typeface="Courier New" pitchFamily="49" charset="0"/>
                        </a:rPr>
                        <a:t> Рада </a:t>
                      </a:r>
                      <a:r>
                        <a:rPr lang="ru-RU" sz="1400" b="1" dirty="0" err="1" smtClean="0">
                          <a:latin typeface="Courier New" pitchFamily="49" charset="0"/>
                          <a:cs typeface="Courier New" pitchFamily="49" charset="0"/>
                        </a:rPr>
                        <a:t>союзників</a:t>
                      </a:r>
                      <a:r>
                        <a:rPr lang="ru-RU" sz="1400" b="1" dirty="0" smtClean="0">
                          <a:latin typeface="Courier New" pitchFamily="49" charset="0"/>
                          <a:cs typeface="Courier New" pitchFamily="49" charset="0"/>
                        </a:rPr>
                        <a:t>, яка </a:t>
                      </a:r>
                      <a:r>
                        <a:rPr lang="ru-RU" sz="1400" b="1" dirty="0" err="1" smtClean="0">
                          <a:latin typeface="Courier New" pitchFamily="49" charset="0"/>
                          <a:cs typeface="Courier New" pitchFamily="49" charset="0"/>
                        </a:rPr>
                        <a:t>вклячала</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головнокомандуючих</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окупаційними</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військами</a:t>
                      </a:r>
                      <a:r>
                        <a:rPr lang="ru-RU" sz="1400" b="1" dirty="0" smtClean="0">
                          <a:latin typeface="Courier New" pitchFamily="49" charset="0"/>
                          <a:cs typeface="Courier New" pitchFamily="49" charset="0"/>
                        </a:rPr>
                        <a:t>.</a:t>
                      </a:r>
                    </a:p>
                    <a:p>
                      <a:r>
                        <a:rPr lang="ru-RU" sz="1400" b="1" dirty="0" smtClean="0">
                          <a:latin typeface="Courier New" pitchFamily="49" charset="0"/>
                          <a:cs typeface="Courier New" pitchFamily="49" charset="0"/>
                        </a:rPr>
                        <a:t>3. </a:t>
                      </a:r>
                      <a:r>
                        <a:rPr lang="ru-RU" sz="1400" b="1" dirty="0" err="1" smtClean="0">
                          <a:latin typeface="Courier New" pitchFamily="49" charset="0"/>
                          <a:cs typeface="Courier New" pitchFamily="49" charset="0"/>
                        </a:rPr>
                        <a:t>Німеччина</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має</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сплатити</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репарації</a:t>
                      </a:r>
                      <a:r>
                        <a:rPr lang="ru-RU" sz="1400" b="1" dirty="0" smtClean="0">
                          <a:latin typeface="Courier New" pitchFamily="49" charset="0"/>
                          <a:cs typeface="Courier New" pitchFamily="49" charset="0"/>
                        </a:rPr>
                        <a:t> 20 </a:t>
                      </a:r>
                      <a:r>
                        <a:rPr lang="ru-RU" sz="1400" b="1" dirty="0" err="1" smtClean="0">
                          <a:latin typeface="Courier New" pitchFamily="49" charset="0"/>
                          <a:cs typeface="Courier New" pitchFamily="49" charset="0"/>
                        </a:rPr>
                        <a:t>мррд</a:t>
                      </a:r>
                      <a:r>
                        <a:rPr lang="ru-RU" sz="1400" b="1" dirty="0" smtClean="0">
                          <a:latin typeface="Courier New" pitchFamily="49" charset="0"/>
                          <a:cs typeface="Courier New" pitchFamily="49" charset="0"/>
                        </a:rPr>
                        <a:t>. дол.</a:t>
                      </a:r>
                    </a:p>
                    <a:p>
                      <a:r>
                        <a:rPr lang="ru-RU" sz="1400" b="1" dirty="0" smtClean="0">
                          <a:latin typeface="Courier New" pitchFamily="49" charset="0"/>
                          <a:cs typeface="Courier New" pitchFamily="49" charset="0"/>
                        </a:rPr>
                        <a:t>4. </a:t>
                      </a:r>
                      <a:r>
                        <a:rPr lang="ru-RU" sz="1400" b="1" dirty="0" err="1" smtClean="0">
                          <a:latin typeface="Courier New" pitchFamily="49" charset="0"/>
                          <a:cs typeface="Courier New" pitchFamily="49" charset="0"/>
                        </a:rPr>
                        <a:t>Досягнута</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домовленість</a:t>
                      </a:r>
                      <a:r>
                        <a:rPr lang="ru-RU" sz="1400" b="1" dirty="0" smtClean="0">
                          <a:latin typeface="Courier New" pitchFamily="49" charset="0"/>
                          <a:cs typeface="Courier New" pitchFamily="49" charset="0"/>
                        </a:rPr>
                        <a:t> про </a:t>
                      </a:r>
                      <a:r>
                        <a:rPr lang="ru-RU" sz="1400" b="1" dirty="0" err="1" smtClean="0">
                          <a:latin typeface="Courier New" pitchFamily="49" charset="0"/>
                          <a:cs typeface="Courier New" pitchFamily="49" charset="0"/>
                        </a:rPr>
                        <a:t>розброєння</a:t>
                      </a:r>
                      <a:r>
                        <a:rPr lang="ru-RU" sz="1400" b="1" dirty="0" smtClean="0">
                          <a:latin typeface="Courier New" pitchFamily="49" charset="0"/>
                          <a:cs typeface="Courier New" pitchFamily="49" charset="0"/>
                        </a:rPr>
                        <a:t> і </a:t>
                      </a:r>
                      <a:r>
                        <a:rPr lang="ru-RU" sz="1400" b="1" dirty="0" err="1" smtClean="0">
                          <a:latin typeface="Courier New" pitchFamily="49" charset="0"/>
                          <a:cs typeface="Courier New" pitchFamily="49" charset="0"/>
                        </a:rPr>
                        <a:t>розпуск</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збройних</a:t>
                      </a:r>
                      <a:r>
                        <a:rPr lang="ru-RU" sz="1400" b="1" dirty="0" smtClean="0">
                          <a:latin typeface="Courier New" pitchFamily="49" charset="0"/>
                          <a:cs typeface="Courier New" pitchFamily="49" charset="0"/>
                        </a:rPr>
                        <a:t> сил </a:t>
                      </a:r>
                      <a:r>
                        <a:rPr lang="ru-RU" sz="1400" b="1" dirty="0" err="1" smtClean="0">
                          <a:latin typeface="Courier New" pitchFamily="49" charset="0"/>
                          <a:cs typeface="Courier New" pitchFamily="49" charset="0"/>
                        </a:rPr>
                        <a:t>Німеччини</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встановлення</a:t>
                      </a:r>
                      <a:r>
                        <a:rPr lang="ru-RU" sz="1400" b="1" dirty="0" smtClean="0">
                          <a:latin typeface="Courier New" pitchFamily="49" charset="0"/>
                          <a:cs typeface="Courier New" pitchFamily="49" charset="0"/>
                        </a:rPr>
                        <a:t> контролю над </a:t>
                      </a:r>
                      <a:r>
                        <a:rPr lang="ru-RU" sz="1400" b="1" dirty="0" err="1" smtClean="0">
                          <a:latin typeface="Courier New" pitchFamily="49" charset="0"/>
                          <a:cs typeface="Courier New" pitchFamily="49" charset="0"/>
                        </a:rPr>
                        <a:t>воєнною</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промисловістю</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заборону</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нацистської</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партії</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покарання</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воєнних</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злочинців</a:t>
                      </a:r>
                      <a:r>
                        <a:rPr lang="ru-RU" sz="1400" b="1" dirty="0" smtClean="0">
                          <a:latin typeface="Courier New" pitchFamily="49" charset="0"/>
                          <a:cs typeface="Courier New" pitchFamily="49" charset="0"/>
                        </a:rPr>
                        <a:t>.</a:t>
                      </a:r>
                      <a:endParaRPr lang="ru-RU" sz="1400" b="1" dirty="0">
                        <a:latin typeface="Courier New" pitchFamily="49" charset="0"/>
                        <a:cs typeface="Courier New" pitchFamily="49" charset="0"/>
                      </a:endParaRPr>
                    </a:p>
                  </a:txBody>
                  <a:tcPr marL="91431" marR="91431" marT="45726" marB="45726"/>
                </a:tc>
              </a:tr>
              <a:tr h="944994">
                <a:tc>
                  <a:txBody>
                    <a:bodyPr/>
                    <a:lstStyle/>
                    <a:p>
                      <a:r>
                        <a:rPr lang="ru-RU" sz="1400" b="1" dirty="0" err="1" smtClean="0">
                          <a:latin typeface="Courier New" pitchFamily="49" charset="0"/>
                          <a:cs typeface="Courier New" pitchFamily="49" charset="0"/>
                        </a:rPr>
                        <a:t>Польське</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питання</a:t>
                      </a:r>
                      <a:endParaRPr lang="ru-RU" sz="1400" b="1" dirty="0">
                        <a:latin typeface="Courier New" pitchFamily="49" charset="0"/>
                        <a:cs typeface="Courier New" pitchFamily="49" charset="0"/>
                      </a:endParaRPr>
                    </a:p>
                  </a:txBody>
                  <a:tcPr marL="91431" marR="91431" marT="45726" marB="45726"/>
                </a:tc>
                <a:tc>
                  <a:txBody>
                    <a:bodyPr/>
                    <a:lstStyle/>
                    <a:p>
                      <a:r>
                        <a:rPr lang="ru-RU" sz="1400" b="1" dirty="0" smtClean="0">
                          <a:latin typeface="Courier New" pitchFamily="49" charset="0"/>
                          <a:cs typeface="Courier New" pitchFamily="49" charset="0"/>
                        </a:rPr>
                        <a:t>1. </a:t>
                      </a:r>
                      <a:r>
                        <a:rPr lang="ru-RU" sz="1400" b="1" dirty="0" err="1" smtClean="0">
                          <a:latin typeface="Courier New" pitchFamily="49" charset="0"/>
                          <a:cs typeface="Courier New" pitchFamily="49" charset="0"/>
                        </a:rPr>
                        <a:t>Західний</a:t>
                      </a:r>
                      <a:r>
                        <a:rPr lang="ru-RU" sz="1400" b="1" dirty="0" smtClean="0">
                          <a:latin typeface="Courier New" pitchFamily="49" charset="0"/>
                          <a:cs typeface="Courier New" pitchFamily="49" charset="0"/>
                        </a:rPr>
                        <a:t> кордон </a:t>
                      </a:r>
                      <a:r>
                        <a:rPr lang="ru-RU" sz="1400" b="1" dirty="0" err="1" smtClean="0">
                          <a:latin typeface="Courier New" pitchFamily="49" charset="0"/>
                          <a:cs typeface="Courier New" pitchFamily="49" charset="0"/>
                        </a:rPr>
                        <a:t>Польщі</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визначався</a:t>
                      </a:r>
                      <a:r>
                        <a:rPr lang="ru-RU" sz="1400" b="1" dirty="0" smtClean="0">
                          <a:latin typeface="Courier New" pitchFamily="49" charset="0"/>
                          <a:cs typeface="Courier New" pitchFamily="49" charset="0"/>
                        </a:rPr>
                        <a:t> по </a:t>
                      </a:r>
                      <a:r>
                        <a:rPr lang="ru-RU" sz="1400" b="1" dirty="0" err="1" smtClean="0">
                          <a:latin typeface="Courier New" pitchFamily="49" charset="0"/>
                          <a:cs typeface="Courier New" pitchFamily="49" charset="0"/>
                        </a:rPr>
                        <a:t>річкам</a:t>
                      </a:r>
                      <a:r>
                        <a:rPr lang="ru-RU" sz="1400" b="1" dirty="0" smtClean="0">
                          <a:latin typeface="Courier New" pitchFamily="49" charset="0"/>
                          <a:cs typeface="Courier New" pitchFamily="49" charset="0"/>
                        </a:rPr>
                        <a:t> Одер і </a:t>
                      </a:r>
                      <a:r>
                        <a:rPr lang="ru-RU" sz="1400" b="1" dirty="0" err="1" smtClean="0">
                          <a:latin typeface="Courier New" pitchFamily="49" charset="0"/>
                          <a:cs typeface="Courier New" pitchFamily="49" charset="0"/>
                        </a:rPr>
                        <a:t>Нейсе</a:t>
                      </a:r>
                      <a:r>
                        <a:rPr lang="ru-RU" sz="1400" b="1" dirty="0" smtClean="0">
                          <a:latin typeface="Courier New" pitchFamily="49" charset="0"/>
                          <a:cs typeface="Courier New" pitchFamily="49" charset="0"/>
                        </a:rPr>
                        <a:t>.</a:t>
                      </a:r>
                    </a:p>
                    <a:p>
                      <a:r>
                        <a:rPr lang="ru-RU" sz="1400" b="1" dirty="0" err="1" smtClean="0">
                          <a:latin typeface="Courier New" pitchFamily="49" charset="0"/>
                          <a:cs typeface="Courier New" pitchFamily="49" charset="0"/>
                        </a:rPr>
                        <a:t>Західна</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Україна</a:t>
                      </a:r>
                      <a:r>
                        <a:rPr lang="ru-RU" sz="1400" b="1" dirty="0" smtClean="0">
                          <a:latin typeface="Courier New" pitchFamily="49" charset="0"/>
                          <a:cs typeface="Courier New" pitchFamily="49" charset="0"/>
                        </a:rPr>
                        <a:t> і </a:t>
                      </a:r>
                      <a:r>
                        <a:rPr lang="ru-RU" sz="1400" b="1" dirty="0" err="1" smtClean="0">
                          <a:latin typeface="Courier New" pitchFamily="49" charset="0"/>
                          <a:cs typeface="Courier New" pitchFamily="49" charset="0"/>
                        </a:rPr>
                        <a:t>Західна</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Білорусія</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залишалися</a:t>
                      </a:r>
                      <a:r>
                        <a:rPr lang="ru-RU" sz="1400" b="1" dirty="0" smtClean="0">
                          <a:latin typeface="Courier New" pitchFamily="49" charset="0"/>
                          <a:cs typeface="Courier New" pitchFamily="49" charset="0"/>
                        </a:rPr>
                        <a:t> у </a:t>
                      </a:r>
                      <a:r>
                        <a:rPr lang="ru-RU" sz="1400" b="1" dirty="0" err="1" smtClean="0">
                          <a:latin typeface="Courier New" pitchFamily="49" charset="0"/>
                          <a:cs typeface="Courier New" pitchFamily="49" charset="0"/>
                        </a:rPr>
                        <a:t>складі</a:t>
                      </a:r>
                      <a:r>
                        <a:rPr lang="ru-RU" sz="1400" b="1" dirty="0" smtClean="0">
                          <a:latin typeface="Courier New" pitchFamily="49" charset="0"/>
                          <a:cs typeface="Courier New" pitchFamily="49" charset="0"/>
                        </a:rPr>
                        <a:t> СРСР.</a:t>
                      </a:r>
                    </a:p>
                    <a:p>
                      <a:r>
                        <a:rPr lang="ru-RU" sz="1400" b="1" dirty="0" smtClean="0">
                          <a:latin typeface="Courier New" pitchFamily="49" charset="0"/>
                          <a:cs typeface="Courier New" pitchFamily="49" charset="0"/>
                        </a:rPr>
                        <a:t>2. </a:t>
                      </a:r>
                      <a:r>
                        <a:rPr lang="ru-RU" sz="1400" b="1" dirty="0" err="1" smtClean="0">
                          <a:latin typeface="Courier New" pitchFamily="49" charset="0"/>
                          <a:cs typeface="Courier New" pitchFamily="49" charset="0"/>
                        </a:rPr>
                        <a:t>Радянський</a:t>
                      </a:r>
                      <a:r>
                        <a:rPr lang="ru-RU" sz="1400" b="1" dirty="0" smtClean="0">
                          <a:latin typeface="Courier New" pitchFamily="49" charset="0"/>
                          <a:cs typeface="Courier New" pitchFamily="49" charset="0"/>
                        </a:rPr>
                        <a:t> Союз </a:t>
                      </a:r>
                      <a:r>
                        <a:rPr lang="ru-RU" sz="1400" b="1" dirty="0" err="1" smtClean="0">
                          <a:latin typeface="Courier New" pitchFamily="49" charset="0"/>
                          <a:cs typeface="Courier New" pitchFamily="49" charset="0"/>
                        </a:rPr>
                        <a:t>погоджувався</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визнати</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польський</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Тимчасовий</a:t>
                      </a:r>
                      <a:r>
                        <a:rPr lang="ru-RU" sz="1400" b="1" dirty="0" smtClean="0">
                          <a:latin typeface="Courier New" pitchFamily="49" charset="0"/>
                          <a:cs typeface="Courier New" pitchFamily="49" charset="0"/>
                        </a:rPr>
                        <a:t> уряд </a:t>
                      </a:r>
                      <a:r>
                        <a:rPr lang="ru-RU" sz="1400" b="1" dirty="0" err="1" smtClean="0">
                          <a:latin typeface="Courier New" pitchFamily="49" charset="0"/>
                          <a:cs typeface="Courier New" pitchFamily="49" charset="0"/>
                        </a:rPr>
                        <a:t>національної</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єдності</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який</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мав</a:t>
                      </a:r>
                      <a:r>
                        <a:rPr lang="ru-RU" sz="1400" b="1" dirty="0" smtClean="0">
                          <a:latin typeface="Courier New" pitchFamily="49" charset="0"/>
                          <a:cs typeface="Courier New" pitchFamily="49" charset="0"/>
                        </a:rPr>
                        <a:t> провести в </a:t>
                      </a:r>
                      <a:r>
                        <a:rPr lang="ru-RU" sz="1400" b="1" dirty="0" err="1" smtClean="0">
                          <a:latin typeface="Courier New" pitchFamily="49" charset="0"/>
                          <a:cs typeface="Courier New" pitchFamily="49" charset="0"/>
                        </a:rPr>
                        <a:t>країні</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вільні</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вибори</a:t>
                      </a:r>
                      <a:r>
                        <a:rPr lang="ru-RU" sz="1400" b="1" dirty="0" smtClean="0">
                          <a:latin typeface="Courier New" pitchFamily="49" charset="0"/>
                          <a:cs typeface="Courier New" pitchFamily="49" charset="0"/>
                        </a:rPr>
                        <a:t>.</a:t>
                      </a:r>
                      <a:endParaRPr lang="ru-RU" sz="1400" b="1" dirty="0">
                        <a:latin typeface="Courier New" pitchFamily="49" charset="0"/>
                        <a:cs typeface="Courier New" pitchFamily="49" charset="0"/>
                      </a:endParaRPr>
                    </a:p>
                  </a:txBody>
                  <a:tcPr marL="91431" marR="91431" marT="45726" marB="45726"/>
                </a:tc>
              </a:tr>
              <a:tr h="944994">
                <a:tc>
                  <a:txBody>
                    <a:bodyPr/>
                    <a:lstStyle/>
                    <a:p>
                      <a:r>
                        <a:rPr lang="ru-RU" sz="1400" b="1" dirty="0" err="1" smtClean="0">
                          <a:latin typeface="Courier New" pitchFamily="49" charset="0"/>
                          <a:cs typeface="Courier New" pitchFamily="49" charset="0"/>
                        </a:rPr>
                        <a:t>Японське</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питання</a:t>
                      </a:r>
                      <a:endParaRPr lang="ru-RU" sz="1400" b="1" dirty="0">
                        <a:latin typeface="Courier New" pitchFamily="49" charset="0"/>
                        <a:cs typeface="Courier New" pitchFamily="49" charset="0"/>
                      </a:endParaRPr>
                    </a:p>
                  </a:txBody>
                  <a:tcPr marL="91431" marR="91431" marT="45726" marB="45726"/>
                </a:tc>
                <a:tc>
                  <a:txBody>
                    <a:bodyPr/>
                    <a:lstStyle/>
                    <a:p>
                      <a:r>
                        <a:rPr lang="ru-RU" sz="1400" b="1" dirty="0" smtClean="0">
                          <a:latin typeface="Courier New" pitchFamily="49" charset="0"/>
                          <a:cs typeface="Courier New" pitchFamily="49" charset="0"/>
                        </a:rPr>
                        <a:t>СРСР </a:t>
                      </a:r>
                      <a:r>
                        <a:rPr lang="ru-RU" sz="1400" b="1" dirty="0" err="1" smtClean="0">
                          <a:latin typeface="Courier New" pitchFamily="49" charset="0"/>
                          <a:cs typeface="Courier New" pitchFamily="49" charset="0"/>
                        </a:rPr>
                        <a:t>зобов`язувався</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вступити</a:t>
                      </a:r>
                      <a:r>
                        <a:rPr lang="ru-RU" sz="1400" b="1" dirty="0" smtClean="0">
                          <a:latin typeface="Courier New" pitchFamily="49" charset="0"/>
                          <a:cs typeface="Courier New" pitchFamily="49" charset="0"/>
                        </a:rPr>
                        <a:t> у </a:t>
                      </a:r>
                      <a:r>
                        <a:rPr lang="ru-RU" sz="1400" b="1" dirty="0" err="1" smtClean="0">
                          <a:latin typeface="Courier New" pitchFamily="49" charset="0"/>
                          <a:cs typeface="Courier New" pitchFamily="49" charset="0"/>
                        </a:rPr>
                        <a:t>війну</a:t>
                      </a:r>
                      <a:r>
                        <a:rPr lang="ru-RU" sz="1400" b="1" dirty="0" smtClean="0">
                          <a:latin typeface="Courier New" pitchFamily="49" charset="0"/>
                          <a:cs typeface="Courier New" pitchFamily="49" charset="0"/>
                        </a:rPr>
                        <a:t> з </a:t>
                      </a:r>
                      <a:r>
                        <a:rPr lang="ru-RU" sz="1400" b="1" dirty="0" err="1" smtClean="0">
                          <a:latin typeface="Courier New" pitchFamily="49" charset="0"/>
                          <a:cs typeface="Courier New" pitchFamily="49" charset="0"/>
                        </a:rPr>
                        <a:t>Японією</a:t>
                      </a:r>
                      <a:r>
                        <a:rPr lang="ru-RU" sz="1400" b="1" dirty="0" smtClean="0">
                          <a:latin typeface="Courier New" pitchFamily="49" charset="0"/>
                          <a:cs typeface="Courier New" pitchFamily="49" charset="0"/>
                        </a:rPr>
                        <a:t> не </a:t>
                      </a:r>
                      <a:r>
                        <a:rPr lang="ru-RU" sz="1400" b="1" dirty="0" err="1" smtClean="0">
                          <a:latin typeface="Courier New" pitchFamily="49" charset="0"/>
                          <a:cs typeface="Courier New" pitchFamily="49" charset="0"/>
                        </a:rPr>
                        <a:t>пізніше</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ніж</a:t>
                      </a:r>
                      <a:r>
                        <a:rPr lang="ru-RU" sz="1400" b="1" dirty="0" smtClean="0">
                          <a:latin typeface="Courier New" pitchFamily="49" charset="0"/>
                          <a:cs typeface="Courier New" pitchFamily="49" charset="0"/>
                        </a:rPr>
                        <a:t> через три </a:t>
                      </a:r>
                      <a:r>
                        <a:rPr lang="ru-RU" sz="1400" b="1" dirty="0" err="1" smtClean="0">
                          <a:latin typeface="Courier New" pitchFamily="49" charset="0"/>
                          <a:cs typeface="Courier New" pitchFamily="49" charset="0"/>
                        </a:rPr>
                        <a:t>місяці</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після</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розгрому</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Німеччини</a:t>
                      </a:r>
                      <a:r>
                        <a:rPr lang="ru-RU" sz="1400" b="1" dirty="0" smtClean="0">
                          <a:latin typeface="Courier New" pitchFamily="49" charset="0"/>
                          <a:cs typeface="Courier New" pitchFamily="49" charset="0"/>
                        </a:rPr>
                        <a:t> на </a:t>
                      </a:r>
                      <a:r>
                        <a:rPr lang="ru-RU" sz="1400" b="1" dirty="0" err="1" smtClean="0">
                          <a:latin typeface="Courier New" pitchFamily="49" charset="0"/>
                          <a:cs typeface="Courier New" pitchFamily="49" charset="0"/>
                        </a:rPr>
                        <a:t>умовах</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приєднання</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Південного</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Сахаліну</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Курильських</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островів</a:t>
                      </a:r>
                      <a:r>
                        <a:rPr lang="ru-RU" sz="1400" b="1" dirty="0" smtClean="0">
                          <a:latin typeface="Courier New" pitchFamily="49" charset="0"/>
                          <a:cs typeface="Courier New" pitchFamily="49" charset="0"/>
                        </a:rPr>
                        <a:t>, прав на аренду Порт-Артура і </a:t>
                      </a:r>
                      <a:r>
                        <a:rPr lang="ru-RU" sz="1400" b="1" dirty="0" err="1" smtClean="0">
                          <a:latin typeface="Courier New" pitchFamily="49" charset="0"/>
                          <a:cs typeface="Courier New" pitchFamily="49" charset="0"/>
                        </a:rPr>
                        <a:t>спільну</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експлуатацію</a:t>
                      </a:r>
                      <a:r>
                        <a:rPr lang="ru-RU" sz="1400" b="1" dirty="0" smtClean="0">
                          <a:latin typeface="Courier New" pitchFamily="49" charset="0"/>
                          <a:cs typeface="Courier New" pitchFamily="49" charset="0"/>
                        </a:rPr>
                        <a:t> разом  з </a:t>
                      </a:r>
                      <a:r>
                        <a:rPr lang="ru-RU" sz="1400" b="1" dirty="0" err="1" smtClean="0">
                          <a:latin typeface="Courier New" pitchFamily="49" charset="0"/>
                          <a:cs typeface="Courier New" pitchFamily="49" charset="0"/>
                        </a:rPr>
                        <a:t>Китаєм</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залізниць</a:t>
                      </a:r>
                      <a:r>
                        <a:rPr lang="ru-RU" sz="1400" b="1" dirty="0" smtClean="0">
                          <a:latin typeface="Courier New" pitchFamily="49" charset="0"/>
                          <a:cs typeface="Courier New" pitchFamily="49" charset="0"/>
                        </a:rPr>
                        <a:t> в </a:t>
                      </a:r>
                      <a:r>
                        <a:rPr lang="ru-RU" sz="1400" b="1" dirty="0" err="1" smtClean="0">
                          <a:latin typeface="Courier New" pitchFamily="49" charset="0"/>
                          <a:cs typeface="Courier New" pitchFamily="49" charset="0"/>
                        </a:rPr>
                        <a:t>Маньчжурії</a:t>
                      </a:r>
                      <a:r>
                        <a:rPr lang="ru-RU" sz="1400" b="1" dirty="0" smtClean="0">
                          <a:latin typeface="Courier New" pitchFamily="49" charset="0"/>
                          <a:cs typeface="Courier New" pitchFamily="49" charset="0"/>
                        </a:rPr>
                        <a:t>.</a:t>
                      </a:r>
                      <a:endParaRPr lang="ru-RU" sz="1400" b="1" dirty="0">
                        <a:latin typeface="Courier New" pitchFamily="49" charset="0"/>
                        <a:cs typeface="Courier New" pitchFamily="49" charset="0"/>
                      </a:endParaRPr>
                    </a:p>
                  </a:txBody>
                  <a:tcPr marL="91431" marR="91431" marT="45726" marB="45726"/>
                </a:tc>
              </a:tr>
              <a:tr h="1371765">
                <a:tc>
                  <a:txBody>
                    <a:bodyPr/>
                    <a:lstStyle/>
                    <a:p>
                      <a:r>
                        <a:rPr lang="ru-RU" sz="1400" b="1" dirty="0" err="1" smtClean="0">
                          <a:latin typeface="Courier New" pitchFamily="49" charset="0"/>
                          <a:cs typeface="Courier New" pitchFamily="49" charset="0"/>
                        </a:rPr>
                        <a:t>Питання</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створення</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міжнародної</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організації</a:t>
                      </a:r>
                      <a:r>
                        <a:rPr lang="ru-RU" sz="1400" b="1" dirty="0" smtClean="0">
                          <a:latin typeface="Courier New" pitchFamily="49" charset="0"/>
                          <a:cs typeface="Courier New" pitchFamily="49" charset="0"/>
                        </a:rPr>
                        <a:t> та </a:t>
                      </a:r>
                      <a:r>
                        <a:rPr lang="ru-RU" sz="1400" b="1" dirty="0" err="1" smtClean="0">
                          <a:latin typeface="Courier New" pitchFamily="49" charset="0"/>
                          <a:cs typeface="Courier New" pitchFamily="49" charset="0"/>
                        </a:rPr>
                        <a:t>інші</a:t>
                      </a:r>
                      <a:r>
                        <a:rPr lang="ru-RU" sz="1400" b="1" dirty="0" smtClean="0">
                          <a:latin typeface="Courier New" pitchFamily="49" charset="0"/>
                          <a:cs typeface="Courier New" pitchFamily="49" charset="0"/>
                        </a:rPr>
                        <a:t>.</a:t>
                      </a:r>
                      <a:endParaRPr lang="ru-RU" sz="1400" b="1" dirty="0">
                        <a:latin typeface="Courier New" pitchFamily="49" charset="0"/>
                        <a:cs typeface="Courier New" pitchFamily="49" charset="0"/>
                      </a:endParaRPr>
                    </a:p>
                  </a:txBody>
                  <a:tcPr marL="91431" marR="91431" marT="45726" marB="45726"/>
                </a:tc>
                <a:tc>
                  <a:txBody>
                    <a:bodyPr/>
                    <a:lstStyle/>
                    <a:p>
                      <a:r>
                        <a:rPr lang="ru-RU" sz="1400" b="1" dirty="0" smtClean="0">
                          <a:latin typeface="Courier New" pitchFamily="49" charset="0"/>
                          <a:cs typeface="Courier New" pitchFamily="49" charset="0"/>
                        </a:rPr>
                        <a:t>1. </a:t>
                      </a:r>
                      <a:r>
                        <a:rPr lang="ru-RU" sz="1400" b="1" dirty="0" err="1" smtClean="0">
                          <a:latin typeface="Courier New" pitchFamily="49" charset="0"/>
                          <a:cs typeface="Courier New" pitchFamily="49" charset="0"/>
                        </a:rPr>
                        <a:t>Прийнято</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рішення</a:t>
                      </a:r>
                      <a:r>
                        <a:rPr lang="ru-RU" sz="1400" b="1" dirty="0" smtClean="0">
                          <a:latin typeface="Courier New" pitchFamily="49" charset="0"/>
                          <a:cs typeface="Courier New" pitchFamily="49" charset="0"/>
                        </a:rPr>
                        <a:t> про </a:t>
                      </a:r>
                      <a:r>
                        <a:rPr lang="ru-RU" sz="1400" b="1" dirty="0" err="1" smtClean="0">
                          <a:latin typeface="Courier New" pitchFamily="49" charset="0"/>
                          <a:cs typeface="Courier New" pitchFamily="49" charset="0"/>
                        </a:rPr>
                        <a:t>скликання</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установчої</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конференції</a:t>
                      </a:r>
                      <a:r>
                        <a:rPr lang="ru-RU" sz="1400" b="1" dirty="0" smtClean="0">
                          <a:latin typeface="Courier New" pitchFamily="49" charset="0"/>
                          <a:cs typeface="Courier New" pitchFamily="49" charset="0"/>
                        </a:rPr>
                        <a:t> ООН для </a:t>
                      </a:r>
                      <a:r>
                        <a:rPr lang="ru-RU" sz="1400" b="1" dirty="0" err="1" smtClean="0">
                          <a:latin typeface="Courier New" pitchFamily="49" charset="0"/>
                          <a:cs typeface="Courier New" pitchFamily="49" charset="0"/>
                        </a:rPr>
                        <a:t>вироблення</a:t>
                      </a:r>
                      <a:r>
                        <a:rPr lang="ru-RU" sz="1400" b="1" dirty="0" smtClean="0">
                          <a:latin typeface="Courier New" pitchFamily="49" charset="0"/>
                          <a:cs typeface="Courier New" pitchFamily="49" charset="0"/>
                        </a:rPr>
                        <a:t> статуту </a:t>
                      </a:r>
                      <a:r>
                        <a:rPr lang="ru-RU" sz="1400" b="1" dirty="0" err="1" smtClean="0">
                          <a:latin typeface="Courier New" pitchFamily="49" charset="0"/>
                          <a:cs typeface="Courier New" pitchFamily="49" charset="0"/>
                        </a:rPr>
                        <a:t>організації</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Визначені</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основні</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принципи</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діяльності</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організації</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її</a:t>
                      </a:r>
                      <a:r>
                        <a:rPr lang="ru-RU" sz="1400" b="1" dirty="0" smtClean="0">
                          <a:latin typeface="Courier New" pitchFamily="49" charset="0"/>
                          <a:cs typeface="Courier New" pitchFamily="49" charset="0"/>
                        </a:rPr>
                        <a:t> структура.</a:t>
                      </a:r>
                    </a:p>
                    <a:p>
                      <a:r>
                        <a:rPr lang="ru-RU" sz="1400" b="1" dirty="0" smtClean="0">
                          <a:latin typeface="Courier New" pitchFamily="49" charset="0"/>
                          <a:cs typeface="Courier New" pitchFamily="49" charset="0"/>
                        </a:rPr>
                        <a:t>2. </a:t>
                      </a:r>
                      <a:r>
                        <a:rPr lang="ru-RU" sz="1400" b="1" dirty="0" err="1" smtClean="0">
                          <a:latin typeface="Courier New" pitchFamily="49" charset="0"/>
                          <a:cs typeface="Courier New" pitchFamily="49" charset="0"/>
                        </a:rPr>
                        <a:t>Прийнято</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Декларацію</a:t>
                      </a:r>
                      <a:r>
                        <a:rPr lang="ru-RU" sz="1400" b="1" dirty="0" smtClean="0">
                          <a:latin typeface="Courier New" pitchFamily="49" charset="0"/>
                          <a:cs typeface="Courier New" pitchFamily="49" charset="0"/>
                        </a:rPr>
                        <a:t> про </a:t>
                      </a:r>
                      <a:r>
                        <a:rPr lang="ru-RU" sz="1400" b="1" dirty="0" err="1" smtClean="0">
                          <a:latin typeface="Courier New" pitchFamily="49" charset="0"/>
                          <a:cs typeface="Courier New" pitchFamily="49" charset="0"/>
                        </a:rPr>
                        <a:t>визволення</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Європи</a:t>
                      </a:r>
                      <a:r>
                        <a:rPr lang="ru-RU" sz="1400" b="1" dirty="0" smtClean="0">
                          <a:latin typeface="Courier New" pitchFamily="49" charset="0"/>
                          <a:cs typeface="Courier New" pitchFamily="49" charset="0"/>
                        </a:rPr>
                        <a:t>», в </a:t>
                      </a:r>
                      <a:r>
                        <a:rPr lang="ru-RU" sz="1400" b="1" dirty="0" err="1" smtClean="0">
                          <a:latin typeface="Courier New" pitchFamily="49" charset="0"/>
                          <a:cs typeface="Courier New" pitchFamily="49" charset="0"/>
                        </a:rPr>
                        <a:t>якій</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заявлялося</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що</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союзні</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держави</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будуть</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узгоджувати</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свої</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дії</a:t>
                      </a:r>
                      <a:r>
                        <a:rPr lang="ru-RU" sz="1400" b="1" dirty="0" smtClean="0">
                          <a:latin typeface="Courier New" pitchFamily="49" charset="0"/>
                          <a:cs typeface="Courier New" pitchFamily="49" charset="0"/>
                        </a:rPr>
                        <a:t> при </a:t>
                      </a:r>
                      <a:r>
                        <a:rPr lang="ru-RU" sz="1400" b="1" dirty="0" err="1" smtClean="0">
                          <a:latin typeface="Courier New" pitchFamily="49" charset="0"/>
                          <a:cs typeface="Courier New" pitchFamily="49" charset="0"/>
                        </a:rPr>
                        <a:t>вирішенні</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політичних</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економічних</a:t>
                      </a:r>
                      <a:r>
                        <a:rPr lang="ru-RU" sz="1400" b="1" dirty="0" smtClean="0">
                          <a:latin typeface="Courier New" pitchFamily="49" charset="0"/>
                          <a:cs typeface="Courier New" pitchFamily="49" charset="0"/>
                        </a:rPr>
                        <a:t> проблем </a:t>
                      </a:r>
                      <a:r>
                        <a:rPr lang="ru-RU" sz="1400" b="1" dirty="0" err="1" smtClean="0">
                          <a:latin typeface="Courier New" pitchFamily="49" charset="0"/>
                          <a:cs typeface="Courier New" pitchFamily="49" charset="0"/>
                        </a:rPr>
                        <a:t>визволеної</a:t>
                      </a:r>
                      <a:r>
                        <a:rPr lang="ru-RU" sz="1400" b="1" dirty="0" smtClean="0">
                          <a:latin typeface="Courier New" pitchFamily="49" charset="0"/>
                          <a:cs typeface="Courier New" pitchFamily="49" charset="0"/>
                        </a:rPr>
                        <a:t> </a:t>
                      </a:r>
                      <a:r>
                        <a:rPr lang="ru-RU" sz="1400" b="1" dirty="0" err="1" smtClean="0">
                          <a:latin typeface="Courier New" pitchFamily="49" charset="0"/>
                          <a:cs typeface="Courier New" pitchFamily="49" charset="0"/>
                        </a:rPr>
                        <a:t>Європи</a:t>
                      </a:r>
                      <a:r>
                        <a:rPr lang="ru-RU" sz="1400" b="1" dirty="0" smtClean="0">
                          <a:latin typeface="Courier New" pitchFamily="49" charset="0"/>
                          <a:cs typeface="Courier New" pitchFamily="49" charset="0"/>
                        </a:rPr>
                        <a:t>.</a:t>
                      </a:r>
                      <a:endParaRPr lang="ru-RU" sz="1400" b="1" dirty="0">
                        <a:latin typeface="Courier New" pitchFamily="49" charset="0"/>
                        <a:cs typeface="Courier New" pitchFamily="49" charset="0"/>
                      </a:endParaRPr>
                    </a:p>
                  </a:txBody>
                  <a:tcPr marL="91431" marR="91431" marT="45726" marB="45726"/>
                </a:tc>
              </a:tr>
            </a:tbl>
          </a:graphicData>
        </a:graphic>
      </p:graphicFrame>
    </p:spTree>
    <p:extLst>
      <p:ext uri="{BB962C8B-B14F-4D97-AF65-F5344CB8AC3E}">
        <p14:creationId xmlns:p14="http://schemas.microsoft.com/office/powerpoint/2010/main" xmlns="" val="196245310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7511847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6712003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53090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defRPr/>
            </a:pPr>
            <a:r>
              <a:rPr lang="uk-UA" sz="3200" dirty="0" smtClean="0">
                <a:solidFill>
                  <a:srgbClr val="FF0000"/>
                </a:solidFill>
                <a:latin typeface="Arial" panose="020B0604020202020204" pitchFamily="34" charset="0"/>
                <a:cs typeface="Arial" panose="020B0604020202020204" pitchFamily="34" charset="0"/>
              </a:rPr>
              <a:t>Пакт Молотова - Ріббентропа </a:t>
            </a:r>
            <a:br>
              <a:rPr lang="uk-UA" sz="3200" dirty="0" smtClean="0">
                <a:solidFill>
                  <a:srgbClr val="FF0000"/>
                </a:solidFill>
                <a:latin typeface="Arial" panose="020B0604020202020204" pitchFamily="34" charset="0"/>
                <a:cs typeface="Arial" panose="020B0604020202020204" pitchFamily="34" charset="0"/>
              </a:rPr>
            </a:br>
            <a:r>
              <a:rPr lang="uk-UA" sz="3200" dirty="0" smtClean="0">
                <a:solidFill>
                  <a:srgbClr val="FF0000"/>
                </a:solidFill>
                <a:latin typeface="Arial" panose="020B0604020202020204" pitchFamily="34" charset="0"/>
                <a:cs typeface="Arial" panose="020B0604020202020204" pitchFamily="34" charset="0"/>
              </a:rPr>
              <a:t>23 серпня 1939 р</a:t>
            </a:r>
            <a:endParaRPr lang="uk-UA" sz="3200" dirty="0">
              <a:solidFill>
                <a:srgbClr val="FF0000"/>
              </a:solidFill>
              <a:latin typeface="Arial" panose="020B0604020202020204" pitchFamily="34" charset="0"/>
              <a:cs typeface="Arial" panose="020B0604020202020204" pitchFamily="34" charset="0"/>
            </a:endParaRPr>
          </a:p>
        </p:txBody>
      </p:sp>
      <p:graphicFrame>
        <p:nvGraphicFramePr>
          <p:cNvPr id="4" name="Объект 3"/>
          <p:cNvGraphicFramePr>
            <a:graphicFrameLocks noGrp="1"/>
          </p:cNvGraphicFramePr>
          <p:nvPr>
            <p:ph sz="quarter" idx="4294967295"/>
            <p:extLst>
              <p:ext uri="{D42A27DB-BD31-4B8C-83A1-F6EECF244321}">
                <p14:modId xmlns:p14="http://schemas.microsoft.com/office/powerpoint/2010/main" xmlns="" val="2795474859"/>
              </p:ext>
            </p:extLst>
          </p:nvPr>
        </p:nvGraphicFramePr>
        <p:xfrm>
          <a:off x="689812" y="1600200"/>
          <a:ext cx="10956756" cy="4736432"/>
        </p:xfrm>
        <a:graphic>
          <a:graphicData uri="http://schemas.openxmlformats.org/drawingml/2006/table">
            <a:tbl>
              <a:tblPr firstRow="1" bandRow="1">
                <a:tableStyleId>{7E9639D4-E3E2-4D34-9284-5A2195B3D0D7}</a:tableStyleId>
              </a:tblPr>
              <a:tblGrid>
                <a:gridCol w="3652252"/>
                <a:gridCol w="3652252"/>
                <a:gridCol w="3652252"/>
              </a:tblGrid>
              <a:tr h="535423">
                <a:tc>
                  <a:txBody>
                    <a:bodyPr/>
                    <a:lstStyle/>
                    <a:p>
                      <a:pPr algn="ctr"/>
                      <a:r>
                        <a:rPr lang="uk-UA" sz="2000" dirty="0" smtClean="0"/>
                        <a:t>Зміст договору</a:t>
                      </a:r>
                      <a:endParaRPr lang="uk-UA" sz="2000" b="1" dirty="0"/>
                    </a:p>
                  </a:txBody>
                  <a:tcPr/>
                </a:tc>
                <a:tc>
                  <a:txBody>
                    <a:bodyPr/>
                    <a:lstStyle/>
                    <a:p>
                      <a:pPr algn="ctr"/>
                      <a:r>
                        <a:rPr lang="uk-UA" sz="2000" dirty="0" smtClean="0"/>
                        <a:t>Зміст таємного протоколу</a:t>
                      </a:r>
                      <a:endParaRPr lang="uk-UA" sz="2000" b="1" dirty="0"/>
                    </a:p>
                  </a:txBody>
                  <a:tcPr/>
                </a:tc>
                <a:tc>
                  <a:txBody>
                    <a:bodyPr/>
                    <a:lstStyle/>
                    <a:p>
                      <a:pPr algn="ctr"/>
                      <a:r>
                        <a:rPr lang="uk-UA" sz="2000" dirty="0" smtClean="0"/>
                        <a:t>Значення </a:t>
                      </a:r>
                      <a:endParaRPr lang="uk-UA" sz="2000" b="1" dirty="0"/>
                    </a:p>
                  </a:txBody>
                  <a:tcPr/>
                </a:tc>
              </a:tr>
              <a:tr h="4201009">
                <a:tc>
                  <a:txBody>
                    <a:bodyPr/>
                    <a:lstStyle/>
                    <a:p>
                      <a:pPr marL="285750" indent="-285750" algn="l">
                        <a:buFont typeface="Arial" pitchFamily="34" charset="0"/>
                        <a:buChar char="•"/>
                      </a:pPr>
                      <a:r>
                        <a:rPr lang="uk-UA" sz="2000" dirty="0" smtClean="0"/>
                        <a:t>Утримання від агресивних дій щодо один одного;</a:t>
                      </a:r>
                    </a:p>
                    <a:p>
                      <a:pPr marL="285750" indent="-285750" algn="l">
                        <a:buFont typeface="Arial" pitchFamily="34" charset="0"/>
                        <a:buChar char="•"/>
                      </a:pPr>
                      <a:r>
                        <a:rPr lang="uk-UA" sz="2000" dirty="0" smtClean="0"/>
                        <a:t>У разі нападу третьої держави на СРСР</a:t>
                      </a:r>
                      <a:r>
                        <a:rPr lang="uk-UA" sz="2000" baseline="0" dirty="0" smtClean="0"/>
                        <a:t> або Німеччину не підтримувати агресора у жодній формі;</a:t>
                      </a:r>
                    </a:p>
                    <a:p>
                      <a:pPr marL="285750" indent="-285750" algn="l">
                        <a:buFont typeface="Arial" pitchFamily="34" charset="0"/>
                        <a:buChar char="•"/>
                      </a:pPr>
                      <a:r>
                        <a:rPr lang="uk-UA" sz="2000" baseline="0" dirty="0" smtClean="0"/>
                        <a:t>Термін дії  угоди – 10 років</a:t>
                      </a:r>
                      <a:endParaRPr lang="uk-UA" sz="2000" dirty="0"/>
                    </a:p>
                  </a:txBody>
                  <a:tcPr/>
                </a:tc>
                <a:tc>
                  <a:txBody>
                    <a:bodyPr/>
                    <a:lstStyle/>
                    <a:p>
                      <a:pPr marL="285750" indent="-285750" algn="l">
                        <a:buFont typeface="Arial" pitchFamily="34" charset="0"/>
                        <a:buChar char="•"/>
                      </a:pPr>
                      <a:r>
                        <a:rPr lang="uk-UA" sz="2000" dirty="0" smtClean="0"/>
                        <a:t>Розмежування сфер інтересів обох держав у Східній Європі по лінії річок Нарев, Вісла, Сян;</a:t>
                      </a:r>
                    </a:p>
                    <a:p>
                      <a:pPr marL="285750" indent="-285750" algn="l">
                        <a:buFont typeface="Arial" pitchFamily="34" charset="0"/>
                        <a:buChar char="•"/>
                      </a:pPr>
                      <a:r>
                        <a:rPr lang="uk-UA" sz="2000" dirty="0" smtClean="0"/>
                        <a:t>Радянська сторона підкреслює свою зацікавленість у Бессарабії, на що Німеччина не мала претензій</a:t>
                      </a:r>
                      <a:endParaRPr lang="uk-UA" sz="2000" dirty="0"/>
                    </a:p>
                  </a:txBody>
                  <a:tcPr/>
                </a:tc>
                <a:tc>
                  <a:txBody>
                    <a:bodyPr/>
                    <a:lstStyle/>
                    <a:p>
                      <a:pPr marL="285750" indent="-285750" algn="l">
                        <a:buFont typeface="Arial" pitchFamily="34" charset="0"/>
                        <a:buChar char="•"/>
                      </a:pPr>
                      <a:r>
                        <a:rPr lang="uk-UA" dirty="0" smtClean="0"/>
                        <a:t>Переважна</a:t>
                      </a:r>
                      <a:r>
                        <a:rPr lang="uk-UA" baseline="0" dirty="0" smtClean="0"/>
                        <a:t> частина західноукраїнських земель потрапила у сферу впливу СРСР;</a:t>
                      </a:r>
                    </a:p>
                    <a:p>
                      <a:pPr marL="285750" indent="-285750" algn="l">
                        <a:buFont typeface="Arial" pitchFamily="34" charset="0"/>
                        <a:buChar char="•"/>
                      </a:pPr>
                      <a:r>
                        <a:rPr lang="uk-UA" baseline="0" dirty="0" smtClean="0"/>
                        <a:t>1 вересня 1939 р. з нападу Німеччини  на  Польщу розпочинається Друга світова війна;</a:t>
                      </a:r>
                    </a:p>
                    <a:p>
                      <a:pPr marL="285750" indent="-285750" algn="l">
                        <a:buFont typeface="Arial" pitchFamily="34" charset="0"/>
                        <a:buChar char="•"/>
                      </a:pPr>
                      <a:r>
                        <a:rPr lang="uk-UA" baseline="0" dirty="0" smtClean="0"/>
                        <a:t>17 вересня 1939 р. Червона армія перетнула кордони Польщі і зайняла територію Західної України</a:t>
                      </a:r>
                      <a:endParaRPr lang="uk-UA" dirty="0"/>
                    </a:p>
                  </a:txBody>
                  <a:tcPr/>
                </a:tc>
              </a:tr>
            </a:tbl>
          </a:graphicData>
        </a:graphic>
      </p:graphicFrame>
    </p:spTree>
    <p:extLst>
      <p:ext uri="{BB962C8B-B14F-4D97-AF65-F5344CB8AC3E}">
        <p14:creationId xmlns:p14="http://schemas.microsoft.com/office/powerpoint/2010/main" xmlns="" val="299710779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1754678" cy="1325563"/>
          </a:xfrm>
        </p:spPr>
        <p:txBody>
          <a:bodyPr>
            <a:normAutofit/>
          </a:bodyPr>
          <a:lstStyle/>
          <a:p>
            <a:pPr algn="ctr"/>
            <a:r>
              <a:rPr lang="uk-UA" sz="3200" b="1" dirty="0" smtClean="0">
                <a:solidFill>
                  <a:srgbClr val="C00000"/>
                </a:solidFill>
                <a:effectLst>
                  <a:outerShdw blurRad="38100" dist="38100" dir="2700000" algn="tl">
                    <a:srgbClr val="000000">
                      <a:alpha val="43137"/>
                    </a:srgbClr>
                  </a:outerShdw>
                </a:effectLst>
              </a:rPr>
              <a:t>Українське питання на Тегеранській, Ялтинській і Потсдамській конференціях </a:t>
            </a:r>
            <a:endParaRPr lang="ru-RU" sz="3200" b="1" dirty="0">
              <a:solidFill>
                <a:srgbClr val="C0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281607" y="1176267"/>
            <a:ext cx="11658601" cy="5463071"/>
          </a:xfrm>
        </p:spPr>
        <p:txBody>
          <a:bodyPr/>
          <a:lstStyle/>
          <a:p>
            <a:pPr algn="just"/>
            <a:r>
              <a:rPr lang="uk-UA" b="1" dirty="0" smtClean="0">
                <a:effectLst>
                  <a:outerShdw blurRad="38100" dist="38100" dir="2700000" algn="tl">
                    <a:srgbClr val="000000">
                      <a:alpha val="43137"/>
                    </a:srgbClr>
                  </a:outerShdw>
                </a:effectLst>
              </a:rPr>
              <a:t>На Тегеранській конференції </a:t>
            </a:r>
            <a:r>
              <a:rPr lang="uk-UA" dirty="0" smtClean="0"/>
              <a:t>у 1943 р. Й. Сталін заявив, що східний радянсько-польський кордон має проходити по лінії, встановленій у вересні 1939 року</a:t>
            </a:r>
          </a:p>
          <a:p>
            <a:pPr algn="just"/>
            <a:r>
              <a:rPr lang="uk-UA" b="1" dirty="0" smtClean="0">
                <a:effectLst>
                  <a:outerShdw blurRad="38100" dist="38100" dir="2700000" algn="tl">
                    <a:srgbClr val="000000">
                      <a:alpha val="43137"/>
                    </a:srgbClr>
                  </a:outerShdw>
                </a:effectLst>
              </a:rPr>
              <a:t>На Ялтинській конференції </a:t>
            </a:r>
            <a:r>
              <a:rPr lang="uk-UA" dirty="0" smtClean="0"/>
              <a:t>у 1945 році було погоджено радянську пропозицію про прийняття УРСР і Білоруській РСР до ООН як її членів-засновників, а також визначено, що «східний кордон Польщі має проходити вздовж </a:t>
            </a:r>
            <a:r>
              <a:rPr lang="uk-UA" b="1" dirty="0" smtClean="0"/>
              <a:t>«Лінії </a:t>
            </a:r>
            <a:r>
              <a:rPr lang="uk-UA" b="1" dirty="0" err="1" smtClean="0"/>
              <a:t>Керзона</a:t>
            </a:r>
            <a:r>
              <a:rPr lang="uk-UA" b="1" dirty="0" smtClean="0"/>
              <a:t>» </a:t>
            </a:r>
            <a:r>
              <a:rPr lang="uk-UA" dirty="0" smtClean="0"/>
              <a:t>з відхиленням від неї у деяких районах від п’яти до восьми кілометрів на користь Польщі»</a:t>
            </a:r>
          </a:p>
          <a:p>
            <a:pPr algn="just"/>
            <a:r>
              <a:rPr lang="uk-UA" b="1" dirty="0" smtClean="0">
                <a:effectLst>
                  <a:outerShdw blurRad="38100" dist="38100" dir="2700000" algn="tl">
                    <a:srgbClr val="000000">
                      <a:alpha val="43137"/>
                    </a:srgbClr>
                  </a:outerShdw>
                </a:effectLst>
              </a:rPr>
              <a:t>На Потсдамській конференції </a:t>
            </a:r>
            <a:r>
              <a:rPr lang="uk-UA" dirty="0" smtClean="0"/>
              <a:t>у 1945 р. (вже після капітуляції нацистської Німеччини) було підтверджено кордони СРСР станом на 22 червня 1941 р. (частиною СРСР стали українські землі – Східна Галичина, Західна Волинь, Бессарабія, Північна Буковина і Закарпаття)</a:t>
            </a:r>
          </a:p>
          <a:p>
            <a:endParaRPr lang="ru-RU"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99585093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981200" y="152400"/>
            <a:ext cx="8229600" cy="1143000"/>
          </a:xfrm>
        </p:spPr>
        <p:txBody>
          <a:bodyPr>
            <a:normAutofit/>
          </a:bodyPr>
          <a:lstStyle/>
          <a:p>
            <a:pPr algn="ctr"/>
            <a:r>
              <a:rPr lang="ru-RU" altLang="ru-RU" b="1" dirty="0" err="1">
                <a:effectLst>
                  <a:outerShdw blurRad="38100" dist="38100" dir="2700000" algn="tl">
                    <a:srgbClr val="000000">
                      <a:alpha val="43137"/>
                    </a:srgbClr>
                  </a:outerShdw>
                </a:effectLst>
              </a:rPr>
              <a:t>Освіта</a:t>
            </a:r>
            <a:r>
              <a:rPr lang="ru-RU" altLang="ru-RU" b="1" dirty="0">
                <a:effectLst>
                  <a:outerShdw blurRad="38100" dist="38100" dir="2700000" algn="tl">
                    <a:srgbClr val="000000">
                      <a:alpha val="43137"/>
                    </a:srgbClr>
                  </a:outerShdw>
                </a:effectLst>
              </a:rPr>
              <a:t> в </a:t>
            </a:r>
            <a:r>
              <a:rPr lang="ru-RU" altLang="ru-RU" b="1" dirty="0" err="1">
                <a:effectLst>
                  <a:outerShdw blurRad="38100" dist="38100" dir="2700000" algn="tl">
                    <a:srgbClr val="000000">
                      <a:alpha val="43137"/>
                    </a:srgbClr>
                  </a:outerShdw>
                </a:effectLst>
              </a:rPr>
              <a:t>Україні</a:t>
            </a:r>
            <a:endParaRPr lang="ru-RU" altLang="ru-RU" b="1" dirty="0">
              <a:effectLst>
                <a:outerShdw blurRad="38100" dist="38100" dir="2700000" algn="tl">
                  <a:srgbClr val="000000">
                    <a:alpha val="43137"/>
                  </a:srgbClr>
                </a:outerShdw>
              </a:effectLst>
            </a:endParaRPr>
          </a:p>
        </p:txBody>
      </p:sp>
      <p:sp>
        <p:nvSpPr>
          <p:cNvPr id="7171" name="Rectangle 3"/>
          <p:cNvSpPr>
            <a:spLocks noGrp="1" noChangeArrowheads="1"/>
          </p:cNvSpPr>
          <p:nvPr>
            <p:ph type="body" idx="1"/>
          </p:nvPr>
        </p:nvSpPr>
        <p:spPr>
          <a:xfrm>
            <a:off x="828261" y="1295400"/>
            <a:ext cx="10535478" cy="5257800"/>
          </a:xfrm>
        </p:spPr>
        <p:txBody>
          <a:bodyPr/>
          <a:lstStyle/>
          <a:p>
            <a:pPr algn="just">
              <a:lnSpc>
                <a:spcPct val="90000"/>
              </a:lnSpc>
              <a:buFont typeface="Wingdings" panose="05000000000000000000" pitchFamily="2" charset="2"/>
              <a:buChar char="Ø"/>
            </a:pPr>
            <a:r>
              <a:rPr lang="uk-UA" altLang="ru-RU" sz="2000" i="1" dirty="0" smtClean="0">
                <a:latin typeface="Georgia" panose="02040502050405020303" pitchFamily="18" charset="0"/>
              </a:rPr>
              <a:t>Друга світова війна вкрай негативно відобразилася на становищі української культури, ще раніше знекровленої комуністичним режимом</a:t>
            </a:r>
            <a:r>
              <a:rPr lang="uk-UA" altLang="ru-RU" i="1" dirty="0" smtClean="0"/>
              <a:t>. </a:t>
            </a:r>
          </a:p>
          <a:p>
            <a:pPr algn="just">
              <a:lnSpc>
                <a:spcPct val="90000"/>
              </a:lnSpc>
              <a:buFont typeface="Wingdings" panose="05000000000000000000" pitchFamily="2" charset="2"/>
              <a:buChar char="Ø"/>
            </a:pPr>
            <a:r>
              <a:rPr lang="uk-UA" altLang="ru-RU" sz="2000" i="1" dirty="0" smtClean="0"/>
              <a:t>Під час німецької окупації України українські культурні установи, визначні представники наукової, технічної і творчої інтелігенції, музейні цінності 1 тощо в обов'язковому порядку мали бути евакуйовані на схід. Те, що залишилося в архівах, бібліотеках, картинних Галереях, музеях, наукових установах, </a:t>
            </a:r>
            <a:r>
              <a:rPr lang="uk-UA" altLang="ru-RU" sz="2000" i="1" dirty="0" err="1" smtClean="0"/>
              <a:t>дограбовували</a:t>
            </a:r>
            <a:r>
              <a:rPr lang="uk-UA" altLang="ru-RU" sz="2000" i="1" dirty="0" smtClean="0"/>
              <a:t> нацисти. Загалом до Німеччини було вивезено не менше 330 тис. Експонатів.</a:t>
            </a:r>
          </a:p>
          <a:p>
            <a:pPr algn="just">
              <a:lnSpc>
                <a:spcPct val="90000"/>
              </a:lnSpc>
              <a:buFont typeface="Wingdings" panose="05000000000000000000" pitchFamily="2" charset="2"/>
              <a:buChar char="Ø"/>
            </a:pPr>
            <a:r>
              <a:rPr lang="uk-UA" altLang="ru-RU" sz="2000" i="1" dirty="0" smtClean="0"/>
              <a:t>Першими з Другою світовою війною зіткнулося населення західних областей, приєднаних у 1939 р. до України. У місцеві школи прийшла рідна мова, освіту було оголошено безкоштовною, запроваджено радянські навчальні плани. Проте перебудова шкільництва на радянський лад супроводжувалась русифікацією. Обов'язковим стало атеїстичне виховання</a:t>
            </a:r>
            <a:r>
              <a:rPr lang="ru-RU" altLang="ru-RU" sz="2000" i="1" dirty="0" smtClean="0"/>
              <a:t>.</a:t>
            </a:r>
            <a:endParaRPr lang="ru-RU" altLang="ru-RU" sz="2000" i="1" dirty="0"/>
          </a:p>
        </p:txBody>
      </p:sp>
    </p:spTree>
    <p:extLst>
      <p:ext uri="{BB962C8B-B14F-4D97-AF65-F5344CB8AC3E}">
        <p14:creationId xmlns:p14="http://schemas.microsoft.com/office/powerpoint/2010/main" xmlns="" val="1260500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fade">
                                      <p:cBhvr>
                                        <p:cTn id="12" dur="2000"/>
                                        <p:tgtEl>
                                          <p:spTgt spid="717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171">
                                            <p:txEl>
                                              <p:pRg st="1" end="1"/>
                                            </p:txEl>
                                          </p:spTgt>
                                        </p:tgtEl>
                                        <p:attrNameLst>
                                          <p:attrName>style.visibility</p:attrName>
                                        </p:attrNameLst>
                                      </p:cBhvr>
                                      <p:to>
                                        <p:strVal val="visible"/>
                                      </p:to>
                                    </p:set>
                                    <p:animEffect transition="in" filter="fade">
                                      <p:cBhvr>
                                        <p:cTn id="17" dur="2000"/>
                                        <p:tgtEl>
                                          <p:spTgt spid="717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71">
                                            <p:txEl>
                                              <p:pRg st="2" end="2"/>
                                            </p:txEl>
                                          </p:spTgt>
                                        </p:tgtEl>
                                        <p:attrNameLst>
                                          <p:attrName>style.visibility</p:attrName>
                                        </p:attrNameLst>
                                      </p:cBhvr>
                                      <p:to>
                                        <p:strVal val="visible"/>
                                      </p:to>
                                    </p:set>
                                    <p:animEffect transition="in" filter="fade">
                                      <p:cBhvr>
                                        <p:cTn id="22" dur="2000"/>
                                        <p:tgtEl>
                                          <p:spTgt spid="71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1" grpId="0" build="p"/>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530085" y="4787347"/>
            <a:ext cx="11211342" cy="2667000"/>
          </a:xfrm>
        </p:spPr>
        <p:txBody>
          <a:bodyPr/>
          <a:lstStyle/>
          <a:p>
            <a:pPr marL="0" indent="0" algn="just">
              <a:buNone/>
            </a:pPr>
            <a:r>
              <a:rPr lang="uk-UA" altLang="ru-RU" sz="2000" i="1" dirty="0" smtClean="0">
                <a:latin typeface="Palatino Linotype" panose="02040502050505030304" pitchFamily="18" charset="0"/>
              </a:rPr>
              <a:t>Значної шкоди українській школі заподіяли німецькі окупанти. Вони знищили 8 тис. і зруйнували 10 тис. шкільних приміщень, їхня освітня політика на загарбаних територіях передбачала онімечення населення та виховання в дусі покори німецькому режимові. Дещо поблажливіше ставились нацисти до населення Галичини. Тут вони-майже не нищили українських початкових шкіл, дозволялося навчання рідною мовою, у підручниках певною мірою відображалась українська культура.</a:t>
            </a:r>
            <a:r>
              <a:rPr lang="uk-UA" altLang="ru-RU" i="1" dirty="0" smtClean="0"/>
              <a:t> </a:t>
            </a:r>
          </a:p>
          <a:p>
            <a:endParaRPr lang="ru-RU" altLang="ru-RU" dirty="0"/>
          </a:p>
          <a:p>
            <a:endParaRPr lang="ru-RU" altLang="ru-RU" dirty="0"/>
          </a:p>
        </p:txBody>
      </p:sp>
      <p:pic>
        <p:nvPicPr>
          <p:cNvPr id="8196" name="Picture 4" descr="132413617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361674"/>
            <a:ext cx="4572000" cy="4064000"/>
          </a:xfrm>
          <a:prstGeom prst="rect">
            <a:avLst/>
          </a:prstGeom>
          <a:noFill/>
          <a:extLst>
            <a:ext uri="{909E8E84-426E-40DD-AFC4-6F175D3DCCD1}">
              <a14:hiddenFill xmlns:a14="http://schemas.microsoft.com/office/drawing/2010/main" xmlns="">
                <a:solidFill>
                  <a:srgbClr val="FFFFFF"/>
                </a:solidFill>
              </a14:hiddenFill>
            </a:ext>
          </a:extLst>
        </p:spPr>
      </p:pic>
      <p:pic>
        <p:nvPicPr>
          <p:cNvPr id="8197" name="Picture 5" descr="Vidbudowaschool"/>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67058" y="387074"/>
            <a:ext cx="4572000" cy="4038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0277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fade">
                                      <p:cBhvr>
                                        <p:cTn id="7" dur="500">
                                          <p:stCondLst>
                                            <p:cond delay="0"/>
                                          </p:stCondLst>
                                        </p:cTn>
                                        <p:tgtEl>
                                          <p:spTgt spid="81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981200" y="152400"/>
            <a:ext cx="8229600" cy="990600"/>
          </a:xfrm>
        </p:spPr>
        <p:txBody>
          <a:bodyPr/>
          <a:lstStyle/>
          <a:p>
            <a:pPr algn="ctr"/>
            <a:r>
              <a:rPr lang="ru-RU" altLang="ru-RU" b="1" dirty="0">
                <a:effectLst>
                  <a:outerShdw blurRad="38100" dist="38100" dir="2700000" algn="tl">
                    <a:srgbClr val="000000">
                      <a:alpha val="43137"/>
                    </a:srgbClr>
                  </a:outerShdw>
                </a:effectLst>
              </a:rPr>
              <a:t>Наука</a:t>
            </a:r>
          </a:p>
        </p:txBody>
      </p:sp>
      <p:sp>
        <p:nvSpPr>
          <p:cNvPr id="13315" name="Rectangle 3"/>
          <p:cNvSpPr>
            <a:spLocks noGrp="1" noChangeArrowheads="1"/>
          </p:cNvSpPr>
          <p:nvPr>
            <p:ph type="body" idx="1"/>
          </p:nvPr>
        </p:nvSpPr>
        <p:spPr>
          <a:xfrm>
            <a:off x="947529" y="1255643"/>
            <a:ext cx="10807149" cy="5181600"/>
          </a:xfrm>
        </p:spPr>
        <p:txBody>
          <a:bodyPr/>
          <a:lstStyle/>
          <a:p>
            <a:pPr algn="just">
              <a:lnSpc>
                <a:spcPct val="90000"/>
              </a:lnSpc>
              <a:buFont typeface="Wingdings" panose="05000000000000000000" pitchFamily="2" charset="2"/>
              <a:buChar char="Ø"/>
            </a:pPr>
            <a:r>
              <a:rPr lang="uk-UA" altLang="ru-RU" sz="2400" dirty="0" smtClean="0"/>
              <a:t>З початком радянсько-німецької війни на службу фронту була поставлена наука. Так, фахівці Фізико-технічного інституту ЛН УРСР розробили прилади для військової авіації та наземної радіолокаційної системи. Інститут електрозварювання розробив метод автоматичного дугового зварювання під флюсом. Медичні наукові установи працювали над підвищенням ефективності лікування поранених і хворих. </a:t>
            </a:r>
          </a:p>
          <a:p>
            <a:pPr algn="just">
              <a:lnSpc>
                <a:spcPct val="90000"/>
              </a:lnSpc>
              <a:buFont typeface="Wingdings" panose="05000000000000000000" pitchFamily="2" charset="2"/>
              <a:buChar char="Ø"/>
            </a:pPr>
            <a:r>
              <a:rPr lang="uk-UA" altLang="ru-RU" sz="2400" dirty="0" smtClean="0"/>
              <a:t>Інститути історії, економіки, археології, мовознавства і літературознавства були об'єднані в Інститут суспільних наук. Його фахівці проводили активну роботу серед червоноармійців, у тилу, виступаючи з лекціями, статтями в газетах і журналах, видаючи наукові праці. </a:t>
            </a:r>
            <a:endParaRPr lang="uk-UA" altLang="ru-RU" sz="2400" dirty="0"/>
          </a:p>
        </p:txBody>
      </p:sp>
    </p:spTree>
    <p:extLst>
      <p:ext uri="{BB962C8B-B14F-4D97-AF65-F5344CB8AC3E}">
        <p14:creationId xmlns:p14="http://schemas.microsoft.com/office/powerpoint/2010/main" xmlns="" val="693570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1000"/>
                                        <p:tgtEl>
                                          <p:spTgt spid="13315">
                                            <p:txEl>
                                              <p:pRg st="0" end="0"/>
                                            </p:txEl>
                                          </p:spTgt>
                                        </p:tgtEl>
                                      </p:cBhvr>
                                    </p:animEffect>
                                    <p:anim calcmode="lin" valueType="num">
                                      <p:cBhvr>
                                        <p:cTn id="8" dur="10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3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315">
                                            <p:txEl>
                                              <p:pRg st="1" end="1"/>
                                            </p:txEl>
                                          </p:spTgt>
                                        </p:tgtEl>
                                        <p:attrNameLst>
                                          <p:attrName>style.visibility</p:attrName>
                                        </p:attrNameLst>
                                      </p:cBhvr>
                                      <p:to>
                                        <p:strVal val="visible"/>
                                      </p:to>
                                    </p:set>
                                    <p:animEffect transition="in" filter="fade">
                                      <p:cBhvr>
                                        <p:cTn id="14" dur="1000"/>
                                        <p:tgtEl>
                                          <p:spTgt spid="13315">
                                            <p:txEl>
                                              <p:pRg st="1" end="1"/>
                                            </p:txEl>
                                          </p:spTgt>
                                        </p:tgtEl>
                                      </p:cBhvr>
                                    </p:animEffect>
                                    <p:anim calcmode="lin" valueType="num">
                                      <p:cBhvr>
                                        <p:cTn id="15" dur="10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3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16464" y="0"/>
            <a:ext cx="9138285" cy="6858000"/>
          </a:xfrm>
          <a:prstGeom prst="rect">
            <a:avLst/>
          </a:prstGeom>
        </p:spPr>
      </p:pic>
      <p:sp>
        <p:nvSpPr>
          <p:cNvPr id="3" name="Объект 2"/>
          <p:cNvSpPr>
            <a:spLocks noGrp="1"/>
          </p:cNvSpPr>
          <p:nvPr>
            <p:ph idx="1"/>
          </p:nvPr>
        </p:nvSpPr>
        <p:spPr>
          <a:xfrm>
            <a:off x="1984058" y="1268760"/>
            <a:ext cx="4688007" cy="4824536"/>
          </a:xfrm>
        </p:spPr>
        <p:txBody>
          <a:bodyPr>
            <a:normAutofit fontScale="85000" lnSpcReduction="20000"/>
          </a:bodyPr>
          <a:lstStyle/>
          <a:p>
            <a:pPr marL="0" indent="0" algn="just">
              <a:lnSpc>
                <a:spcPct val="120000"/>
              </a:lnSpc>
              <a:buNone/>
            </a:pPr>
            <a:r>
              <a:rPr lang="ru-RU" sz="2600" dirty="0"/>
              <a:t>     </a:t>
            </a:r>
            <a:r>
              <a:rPr lang="ru-RU" sz="2600" b="1" dirty="0" err="1">
                <a:solidFill>
                  <a:schemeClr val="tx1">
                    <a:lumMod val="75000"/>
                    <a:lumOff val="25000"/>
                  </a:schemeClr>
                </a:solidFill>
              </a:rPr>
              <a:t>Військова</a:t>
            </a:r>
            <a:r>
              <a:rPr lang="ru-RU" sz="2600" b="1" dirty="0">
                <a:solidFill>
                  <a:schemeClr val="tx1">
                    <a:lumMod val="75000"/>
                    <a:lumOff val="25000"/>
                  </a:schemeClr>
                </a:solidFill>
              </a:rPr>
              <a:t> наука. </a:t>
            </a:r>
            <a:r>
              <a:rPr lang="ru-RU" sz="2600" dirty="0" err="1"/>
              <a:t>Науково-дослідні</a:t>
            </a:r>
            <a:r>
              <a:rPr lang="ru-RU" sz="2600" dirty="0"/>
              <a:t> </a:t>
            </a:r>
            <a:r>
              <a:rPr lang="ru-RU" sz="2600" dirty="0" err="1"/>
              <a:t>роботи</a:t>
            </a:r>
            <a:r>
              <a:rPr lang="ru-RU" sz="2600" dirty="0"/>
              <a:t> проводила </a:t>
            </a:r>
            <a:r>
              <a:rPr lang="ru-RU" sz="2600" dirty="0" err="1"/>
              <a:t>Академія</a:t>
            </a:r>
            <a:r>
              <a:rPr lang="ru-RU" sz="2600" dirty="0"/>
              <a:t> наук УРСР. </a:t>
            </a:r>
            <a:r>
              <a:rPr lang="ru-RU" sz="2600" dirty="0" err="1"/>
              <a:t>Фахівці</a:t>
            </a:r>
            <a:r>
              <a:rPr lang="ru-RU" sz="2600" dirty="0"/>
              <a:t> </a:t>
            </a:r>
            <a:r>
              <a:rPr lang="ru-RU" sz="2600" dirty="0" err="1"/>
              <a:t>фізико-технічного</a:t>
            </a:r>
            <a:r>
              <a:rPr lang="ru-RU" sz="2600" dirty="0"/>
              <a:t> </a:t>
            </a:r>
            <a:r>
              <a:rPr lang="ru-RU" sz="2600" dirty="0" err="1"/>
              <a:t>інституту</a:t>
            </a:r>
            <a:r>
              <a:rPr lang="ru-RU" sz="2600" dirty="0"/>
              <a:t> АН УРСР </a:t>
            </a:r>
            <a:r>
              <a:rPr lang="ru-RU" sz="2600" dirty="0" err="1"/>
              <a:t>реалізовували</a:t>
            </a:r>
            <a:r>
              <a:rPr lang="ru-RU" sz="2600" dirty="0"/>
              <a:t> </a:t>
            </a:r>
            <a:r>
              <a:rPr lang="ru-RU" sz="2600" dirty="0" err="1"/>
              <a:t>оборонну</a:t>
            </a:r>
            <a:r>
              <a:rPr lang="ru-RU" sz="2600" dirty="0"/>
              <a:t> </a:t>
            </a:r>
            <a:r>
              <a:rPr lang="ru-RU" sz="2600" dirty="0" err="1"/>
              <a:t>програму</a:t>
            </a:r>
            <a:r>
              <a:rPr lang="ru-RU" sz="2600" dirty="0"/>
              <a:t>: вони </a:t>
            </a:r>
            <a:r>
              <a:rPr lang="ru-RU" sz="2600" dirty="0" err="1"/>
              <a:t>розробили</a:t>
            </a:r>
            <a:r>
              <a:rPr lang="ru-RU" sz="2600" dirty="0"/>
              <a:t> </a:t>
            </a:r>
            <a:r>
              <a:rPr lang="ru-RU" sz="2600" dirty="0" err="1"/>
              <a:t>прилади</a:t>
            </a:r>
            <a:r>
              <a:rPr lang="ru-RU" sz="2600" dirty="0"/>
              <a:t> для </a:t>
            </a:r>
            <a:r>
              <a:rPr lang="ru-RU" sz="2600" dirty="0" err="1"/>
              <a:t>військової</a:t>
            </a:r>
            <a:r>
              <a:rPr lang="ru-RU" sz="2600" dirty="0"/>
              <a:t> </a:t>
            </a:r>
            <a:r>
              <a:rPr lang="ru-RU" sz="2600" dirty="0" err="1"/>
              <a:t>авіації</a:t>
            </a:r>
            <a:r>
              <a:rPr lang="ru-RU" sz="2600" dirty="0"/>
              <a:t>, </a:t>
            </a:r>
            <a:r>
              <a:rPr lang="ru-RU" sz="2600" dirty="0" err="1"/>
              <a:t>радіолокації</a:t>
            </a:r>
            <a:r>
              <a:rPr lang="ru-RU" sz="2600" dirty="0"/>
              <a:t>, </a:t>
            </a:r>
            <a:r>
              <a:rPr lang="ru-RU" sz="2600" dirty="0" err="1"/>
              <a:t>пеленгації</a:t>
            </a:r>
            <a:r>
              <a:rPr lang="ru-RU" sz="2600" dirty="0"/>
              <a:t>. </a:t>
            </a:r>
            <a:r>
              <a:rPr lang="ru-RU" sz="2600" dirty="0" err="1"/>
              <a:t>Інститут</a:t>
            </a:r>
            <a:r>
              <a:rPr lang="ru-RU" sz="2600" dirty="0"/>
              <a:t> </a:t>
            </a:r>
            <a:r>
              <a:rPr lang="ru-RU" sz="2600" dirty="0" err="1"/>
              <a:t>електрозварювання</a:t>
            </a:r>
            <a:r>
              <a:rPr lang="ru-RU" sz="2600" dirty="0"/>
              <a:t> АН УРСР, </a:t>
            </a:r>
            <a:r>
              <a:rPr lang="ru-RU" sz="2600" dirty="0" err="1"/>
              <a:t>очолюваний</a:t>
            </a:r>
            <a:r>
              <a:rPr lang="ru-RU" sz="2600" dirty="0"/>
              <a:t> Є. Патоном, </a:t>
            </a:r>
            <a:r>
              <a:rPr lang="ru-RU" sz="2600" dirty="0" err="1"/>
              <a:t>розробив</a:t>
            </a:r>
            <a:r>
              <a:rPr lang="ru-RU" sz="2600" dirty="0"/>
              <a:t> метод автоматичного дугового </a:t>
            </a:r>
            <a:r>
              <a:rPr lang="ru-RU" sz="2600" dirty="0" err="1"/>
              <a:t>зварювання</a:t>
            </a:r>
            <a:r>
              <a:rPr lang="ru-RU" sz="2600" dirty="0"/>
              <a:t> </a:t>
            </a:r>
            <a:r>
              <a:rPr lang="ru-RU" sz="2600" dirty="0" err="1"/>
              <a:t>під</a:t>
            </a:r>
            <a:r>
              <a:rPr lang="ru-RU" sz="2600" dirty="0"/>
              <a:t> флюсом </a:t>
            </a:r>
            <a:r>
              <a:rPr lang="ru-RU" sz="2600" dirty="0" err="1"/>
              <a:t>під</a:t>
            </a:r>
            <a:r>
              <a:rPr lang="ru-RU" sz="2600" dirty="0"/>
              <a:t> час </a:t>
            </a:r>
            <a:r>
              <a:rPr lang="ru-RU" sz="2600" dirty="0" err="1"/>
              <a:t>складання</a:t>
            </a:r>
            <a:r>
              <a:rPr lang="ru-RU" sz="2600" dirty="0"/>
              <a:t> </a:t>
            </a:r>
            <a:r>
              <a:rPr lang="ru-RU" sz="2600" dirty="0" err="1"/>
              <a:t>корпусів</a:t>
            </a:r>
            <a:r>
              <a:rPr lang="ru-RU" sz="2600" dirty="0"/>
              <a:t> </a:t>
            </a:r>
            <a:r>
              <a:rPr lang="ru-RU" sz="2600" dirty="0" err="1"/>
              <a:t>танків</a:t>
            </a:r>
            <a:r>
              <a:rPr lang="ru-RU" sz="2600" dirty="0"/>
              <a:t> Т-34. </a:t>
            </a:r>
            <a:r>
              <a:rPr lang="ru-RU" sz="2600" dirty="0" err="1"/>
              <a:t>Цей</a:t>
            </a:r>
            <a:r>
              <a:rPr lang="ru-RU" sz="2600" dirty="0"/>
              <a:t> метод дозволив </a:t>
            </a:r>
            <a:r>
              <a:rPr lang="ru-RU" sz="2600" dirty="0" err="1"/>
              <a:t>поліпшити</a:t>
            </a:r>
            <a:r>
              <a:rPr lang="ru-RU" sz="2600" dirty="0"/>
              <a:t> </a:t>
            </a:r>
            <a:r>
              <a:rPr lang="ru-RU" sz="2600" dirty="0" err="1"/>
              <a:t>міцність</a:t>
            </a:r>
            <a:r>
              <a:rPr lang="ru-RU" sz="2600" dirty="0"/>
              <a:t> та </a:t>
            </a:r>
            <a:r>
              <a:rPr lang="ru-RU" sz="2600" dirty="0" err="1"/>
              <a:t>якість</a:t>
            </a:r>
            <a:r>
              <a:rPr lang="ru-RU" sz="2600" dirty="0"/>
              <a:t> </a:t>
            </a:r>
            <a:r>
              <a:rPr lang="ru-RU" sz="2600" dirty="0" err="1"/>
              <a:t>бойових</a:t>
            </a:r>
            <a:r>
              <a:rPr lang="ru-RU" sz="2600" dirty="0"/>
              <a:t> машин.</a:t>
            </a:r>
          </a:p>
          <a:p>
            <a:pPr marL="0" indent="0" algn="just">
              <a:lnSpc>
                <a:spcPct val="120000"/>
              </a:lnSpc>
              <a:buNone/>
            </a:pPr>
            <a:endParaRPr lang="ru-RU" sz="2600" dirty="0"/>
          </a:p>
          <a:p>
            <a:pPr marL="0" indent="0">
              <a:lnSpc>
                <a:spcPct val="120000"/>
              </a:lnSpc>
              <a:buNone/>
            </a:pPr>
            <a:endParaRPr lang="ru-RU" sz="2600" b="1" dirty="0"/>
          </a:p>
          <a:p>
            <a:pPr marL="0" indent="0">
              <a:lnSpc>
                <a:spcPct val="120000"/>
              </a:lnSpc>
              <a:buNone/>
            </a:pPr>
            <a:endParaRPr lang="ru-RU" sz="2600" b="1" dirty="0"/>
          </a:p>
          <a:p>
            <a:pPr marL="0" indent="0">
              <a:lnSpc>
                <a:spcPct val="120000"/>
              </a:lnSpc>
              <a:buNone/>
            </a:pPr>
            <a:endParaRPr lang="ru-RU" sz="2600" b="1" dirty="0"/>
          </a:p>
          <a:p>
            <a:pPr marL="0" indent="0">
              <a:lnSpc>
                <a:spcPct val="120000"/>
              </a:lnSpc>
              <a:buNone/>
            </a:pPr>
            <a:endParaRPr lang="ru-RU" sz="2600" b="1"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17731" y="1143000"/>
            <a:ext cx="3429000" cy="4572000"/>
          </a:xfrm>
          <a:prstGeom prst="rect">
            <a:avLst/>
          </a:prstGeom>
        </p:spPr>
      </p:pic>
      <p:sp>
        <p:nvSpPr>
          <p:cNvPr id="5" name="Прямоугольник 4"/>
          <p:cNvSpPr/>
          <p:nvPr/>
        </p:nvSpPr>
        <p:spPr>
          <a:xfrm>
            <a:off x="7680176" y="5715000"/>
            <a:ext cx="1944216" cy="369332"/>
          </a:xfrm>
          <a:prstGeom prst="rect">
            <a:avLst/>
          </a:prstGeom>
        </p:spPr>
        <p:txBody>
          <a:bodyPr wrap="square">
            <a:spAutoFit/>
          </a:bodyPr>
          <a:lstStyle/>
          <a:p>
            <a:r>
              <a:rPr lang="ru-RU" b="1" dirty="0"/>
              <a:t>  </a:t>
            </a:r>
            <a:r>
              <a:rPr lang="ru-RU" b="1" dirty="0" err="1"/>
              <a:t>Євген</a:t>
            </a:r>
            <a:r>
              <a:rPr lang="ru-RU" b="1" dirty="0"/>
              <a:t> Патон</a:t>
            </a:r>
            <a:endParaRPr lang="ru-RU" dirty="0"/>
          </a:p>
        </p:txBody>
      </p:sp>
    </p:spTree>
    <p:extLst>
      <p:ext uri="{BB962C8B-B14F-4D97-AF65-F5344CB8AC3E}">
        <p14:creationId xmlns:p14="http://schemas.microsoft.com/office/powerpoint/2010/main" xmlns="" val="64758517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9716" y="0"/>
            <a:ext cx="9138285" cy="6858000"/>
          </a:xfrm>
          <a:prstGeom prst="rect">
            <a:avLst/>
          </a:prstGeom>
        </p:spPr>
      </p:pic>
      <p:sp>
        <p:nvSpPr>
          <p:cNvPr id="3" name="Объект 2"/>
          <p:cNvSpPr>
            <a:spLocks noGrp="1"/>
          </p:cNvSpPr>
          <p:nvPr>
            <p:ph idx="1"/>
          </p:nvPr>
        </p:nvSpPr>
        <p:spPr>
          <a:xfrm>
            <a:off x="1991545" y="1340768"/>
            <a:ext cx="5048047" cy="5040561"/>
          </a:xfrm>
        </p:spPr>
        <p:txBody>
          <a:bodyPr>
            <a:normAutofit fontScale="47500" lnSpcReduction="20000"/>
          </a:bodyPr>
          <a:lstStyle/>
          <a:p>
            <a:pPr marL="0" indent="0" algn="just">
              <a:lnSpc>
                <a:spcPct val="120000"/>
              </a:lnSpc>
              <a:buNone/>
            </a:pPr>
            <a:r>
              <a:rPr lang="ru-RU" sz="3800" b="1" dirty="0">
                <a:solidFill>
                  <a:schemeClr val="tx1">
                    <a:lumMod val="75000"/>
                    <a:lumOff val="25000"/>
                  </a:schemeClr>
                </a:solidFill>
              </a:rPr>
              <a:t>Медицина.</a:t>
            </a:r>
            <a:r>
              <a:rPr lang="ru-RU" sz="3800" b="1" dirty="0"/>
              <a:t> </a:t>
            </a:r>
            <a:r>
              <a:rPr lang="ru-RU" sz="3800" dirty="0" err="1"/>
              <a:t>Українські</a:t>
            </a:r>
            <a:r>
              <a:rPr lang="ru-RU" sz="3800" dirty="0"/>
              <a:t> </a:t>
            </a:r>
            <a:r>
              <a:rPr lang="ru-RU" sz="3800" dirty="0" err="1"/>
              <a:t>вчені</a:t>
            </a:r>
            <a:r>
              <a:rPr lang="ru-RU" sz="3800" dirty="0"/>
              <a:t> </a:t>
            </a:r>
            <a:r>
              <a:rPr lang="ru-RU" sz="3800" dirty="0" err="1"/>
              <a:t>розробили</a:t>
            </a:r>
            <a:r>
              <a:rPr lang="ru-RU" sz="3800" dirty="0"/>
              <a:t> </a:t>
            </a:r>
            <a:r>
              <a:rPr lang="ru-RU" sz="3800" dirty="0" err="1"/>
              <a:t>нові</a:t>
            </a:r>
            <a:r>
              <a:rPr lang="ru-RU" sz="3800" dirty="0"/>
              <a:t> </a:t>
            </a:r>
            <a:r>
              <a:rPr lang="ru-RU" sz="3800" dirty="0" err="1"/>
              <a:t>ефективні</a:t>
            </a:r>
            <a:r>
              <a:rPr lang="ru-RU" sz="3800" dirty="0"/>
              <a:t> </a:t>
            </a:r>
            <a:r>
              <a:rPr lang="ru-RU" sz="3800" dirty="0" err="1"/>
              <a:t>методи</a:t>
            </a:r>
            <a:r>
              <a:rPr lang="ru-RU" sz="3800" dirty="0"/>
              <a:t> </a:t>
            </a:r>
            <a:r>
              <a:rPr lang="ru-RU" sz="3800" dirty="0" err="1"/>
              <a:t>лікування</a:t>
            </a:r>
            <a:r>
              <a:rPr lang="ru-RU" sz="3800" dirty="0"/>
              <a:t> </a:t>
            </a:r>
            <a:r>
              <a:rPr lang="ru-RU" sz="3800" dirty="0" err="1"/>
              <a:t>поранених</a:t>
            </a:r>
            <a:r>
              <a:rPr lang="ru-RU" sz="3800" dirty="0"/>
              <a:t>. </a:t>
            </a:r>
            <a:r>
              <a:rPr lang="ru-RU" sz="3800" dirty="0" err="1"/>
              <a:t>Інститут</a:t>
            </a:r>
            <a:r>
              <a:rPr lang="ru-RU" sz="3800" dirty="0"/>
              <a:t> </a:t>
            </a:r>
            <a:r>
              <a:rPr lang="ru-RU" sz="3800" dirty="0" err="1"/>
              <a:t>клінічної</a:t>
            </a:r>
            <a:r>
              <a:rPr lang="ru-RU" sz="3800" dirty="0"/>
              <a:t> </a:t>
            </a:r>
            <a:r>
              <a:rPr lang="ru-RU" sz="3800" dirty="0" err="1"/>
              <a:t>фізіології</a:t>
            </a:r>
            <a:r>
              <a:rPr lang="ru-RU" sz="3800" dirty="0"/>
              <a:t> на </a:t>
            </a:r>
            <a:r>
              <a:rPr lang="ru-RU" sz="3800" dirty="0" err="1"/>
              <a:t>чолі</a:t>
            </a:r>
            <a:r>
              <a:rPr lang="ru-RU" sz="3800" dirty="0"/>
              <a:t> з </a:t>
            </a:r>
            <a:r>
              <a:rPr lang="ru-RU" sz="3800" dirty="0" err="1"/>
              <a:t>академіком</a:t>
            </a:r>
            <a:r>
              <a:rPr lang="ru-RU" sz="3800" dirty="0"/>
              <a:t> О. Богомольцем створив </a:t>
            </a:r>
            <a:r>
              <a:rPr lang="ru-RU" sz="3800" dirty="0" err="1"/>
              <a:t>препарати</a:t>
            </a:r>
            <a:r>
              <a:rPr lang="ru-RU" sz="3800" dirty="0"/>
              <a:t> для </a:t>
            </a:r>
            <a:r>
              <a:rPr lang="ru-RU" sz="3800" dirty="0" err="1"/>
              <a:t>лікування</a:t>
            </a:r>
            <a:r>
              <a:rPr lang="ru-RU" sz="3800" dirty="0"/>
              <a:t> ран та </a:t>
            </a:r>
            <a:r>
              <a:rPr lang="ru-RU" sz="3800" dirty="0" err="1"/>
              <a:t>переломів</a:t>
            </a:r>
            <a:r>
              <a:rPr lang="ru-RU" sz="3800" dirty="0"/>
              <a:t> </a:t>
            </a:r>
            <a:r>
              <a:rPr lang="ru-RU" sz="3800" dirty="0" err="1"/>
              <a:t>кісток</a:t>
            </a:r>
            <a:r>
              <a:rPr lang="ru-RU" sz="3800" dirty="0"/>
              <a:t>. </a:t>
            </a:r>
            <a:r>
              <a:rPr lang="ru-RU" sz="3800" dirty="0" err="1"/>
              <a:t>Співробітники</a:t>
            </a:r>
            <a:r>
              <a:rPr lang="ru-RU" sz="3800" dirty="0"/>
              <a:t> </a:t>
            </a:r>
            <a:r>
              <a:rPr lang="ru-RU" sz="3800" dirty="0" err="1"/>
              <a:t>Харківського</a:t>
            </a:r>
            <a:r>
              <a:rPr lang="ru-RU" sz="3800" dirty="0"/>
              <a:t> </a:t>
            </a:r>
            <a:r>
              <a:rPr lang="ru-RU" sz="3800" dirty="0" err="1"/>
              <a:t>інституту</a:t>
            </a:r>
            <a:r>
              <a:rPr lang="ru-RU" sz="3800" dirty="0"/>
              <a:t> </a:t>
            </a:r>
            <a:r>
              <a:rPr lang="ru-RU" sz="3800" dirty="0" err="1"/>
              <a:t>переливання</a:t>
            </a:r>
            <a:r>
              <a:rPr lang="ru-RU" sz="3800" dirty="0"/>
              <a:t> </a:t>
            </a:r>
            <a:r>
              <a:rPr lang="ru-RU" sz="3800" dirty="0" err="1"/>
              <a:t>крові</a:t>
            </a:r>
            <a:r>
              <a:rPr lang="ru-RU" sz="3800" dirty="0"/>
              <a:t> </a:t>
            </a:r>
            <a:r>
              <a:rPr lang="ru-RU" sz="3800" dirty="0" err="1"/>
              <a:t>організували</a:t>
            </a:r>
            <a:r>
              <a:rPr lang="ru-RU" sz="3800" dirty="0"/>
              <a:t> </a:t>
            </a:r>
            <a:r>
              <a:rPr lang="ru-RU" sz="3800" dirty="0" err="1"/>
              <a:t>пункти</a:t>
            </a:r>
            <a:r>
              <a:rPr lang="ru-RU" sz="3800" dirty="0"/>
              <a:t> </a:t>
            </a:r>
            <a:r>
              <a:rPr lang="ru-RU" sz="3800" dirty="0" err="1"/>
              <a:t>заготівлі</a:t>
            </a:r>
            <a:r>
              <a:rPr lang="ru-RU" sz="3800" dirty="0"/>
              <a:t> та </a:t>
            </a:r>
            <a:r>
              <a:rPr lang="ru-RU" sz="3800" dirty="0" err="1"/>
              <a:t>консервування</a:t>
            </a:r>
            <a:r>
              <a:rPr lang="ru-RU" sz="3800" dirty="0"/>
              <a:t> </a:t>
            </a:r>
            <a:r>
              <a:rPr lang="ru-RU" sz="3800" dirty="0" err="1"/>
              <a:t>крові</a:t>
            </a:r>
            <a:r>
              <a:rPr lang="ru-RU" sz="3800" dirty="0"/>
              <a:t>, </a:t>
            </a:r>
            <a:r>
              <a:rPr lang="ru-RU" sz="3800" dirty="0" err="1"/>
              <a:t>підготували</a:t>
            </a:r>
            <a:r>
              <a:rPr lang="ru-RU" sz="3800" dirty="0"/>
              <a:t> </a:t>
            </a:r>
            <a:r>
              <a:rPr lang="ru-RU" sz="3800" dirty="0" err="1"/>
              <a:t>спеціалістів</a:t>
            </a:r>
            <a:r>
              <a:rPr lang="ru-RU" sz="3800" dirty="0"/>
              <a:t> для </a:t>
            </a:r>
            <a:r>
              <a:rPr lang="ru-RU" sz="3800" dirty="0" err="1"/>
              <a:t>роботи</a:t>
            </a:r>
            <a:r>
              <a:rPr lang="ru-RU" sz="3800" dirty="0"/>
              <a:t> в них та </a:t>
            </a:r>
            <a:r>
              <a:rPr lang="ru-RU" sz="3800" dirty="0" err="1"/>
              <a:t>відправили</a:t>
            </a:r>
            <a:r>
              <a:rPr lang="ru-RU" sz="3800" dirty="0"/>
              <a:t> </a:t>
            </a:r>
            <a:r>
              <a:rPr lang="ru-RU" sz="3800" dirty="0" err="1"/>
              <a:t>пораненим</a:t>
            </a:r>
            <a:r>
              <a:rPr lang="ru-RU" sz="3800" dirty="0"/>
              <a:t> </a:t>
            </a:r>
            <a:r>
              <a:rPr lang="ru-RU" sz="3800" dirty="0" err="1"/>
              <a:t>бійцям</a:t>
            </a:r>
            <a:r>
              <a:rPr lang="ru-RU" sz="3800" dirty="0"/>
              <a:t> </a:t>
            </a:r>
            <a:r>
              <a:rPr lang="ru-RU" sz="3800" dirty="0" err="1"/>
              <a:t>кілька</a:t>
            </a:r>
            <a:r>
              <a:rPr lang="ru-RU" sz="3800" dirty="0"/>
              <a:t> тонн </a:t>
            </a:r>
            <a:r>
              <a:rPr lang="ru-RU" sz="3800" dirty="0" err="1"/>
              <a:t>консервованої</a:t>
            </a:r>
            <a:r>
              <a:rPr lang="ru-RU" sz="3800" dirty="0"/>
              <a:t> </a:t>
            </a:r>
            <a:r>
              <a:rPr lang="ru-RU" sz="3800" dirty="0" err="1"/>
              <a:t>крові</a:t>
            </a:r>
            <a:r>
              <a:rPr lang="ru-RU" sz="3800" dirty="0"/>
              <a:t>. </a:t>
            </a:r>
            <a:r>
              <a:rPr lang="ru-RU" sz="3800" dirty="0" err="1"/>
              <a:t>Інститут</a:t>
            </a:r>
            <a:r>
              <a:rPr lang="ru-RU" sz="3800" dirty="0"/>
              <a:t> </a:t>
            </a:r>
            <a:r>
              <a:rPr lang="ru-RU" sz="3800" dirty="0" err="1"/>
              <a:t>біохімії</a:t>
            </a:r>
            <a:r>
              <a:rPr lang="ru-RU" sz="3800" dirty="0"/>
              <a:t> АН УРСР на </a:t>
            </a:r>
            <a:r>
              <a:rPr lang="ru-RU" sz="3800" dirty="0" err="1"/>
              <a:t>чолі</a:t>
            </a:r>
            <a:r>
              <a:rPr lang="ru-RU" sz="3800" dirty="0"/>
              <a:t> з </a:t>
            </a:r>
            <a:r>
              <a:rPr lang="ru-RU" sz="3800" dirty="0" err="1"/>
              <a:t>академіком</a:t>
            </a:r>
            <a:r>
              <a:rPr lang="ru-RU" sz="3800" dirty="0"/>
              <a:t> </a:t>
            </a:r>
            <a:r>
              <a:rPr lang="ru-RU" sz="3800" b="1" dirty="0"/>
              <a:t>О. </a:t>
            </a:r>
            <a:r>
              <a:rPr lang="ru-RU" sz="3800" b="1" dirty="0" err="1"/>
              <a:t>Палладіним</a:t>
            </a:r>
            <a:r>
              <a:rPr lang="ru-RU" sz="3800" b="1" dirty="0"/>
              <a:t> </a:t>
            </a:r>
            <a:r>
              <a:rPr lang="ru-RU" sz="3800" dirty="0"/>
              <a:t>створив препарат, </a:t>
            </a:r>
            <a:r>
              <a:rPr lang="ru-RU" sz="3800" dirty="0" err="1"/>
              <a:t>що</a:t>
            </a:r>
            <a:r>
              <a:rPr lang="ru-RU" sz="3800" dirty="0"/>
              <a:t> </a:t>
            </a:r>
            <a:r>
              <a:rPr lang="ru-RU" sz="3800" dirty="0" err="1"/>
              <a:t>прискорював</a:t>
            </a:r>
            <a:r>
              <a:rPr lang="ru-RU" sz="3800" dirty="0"/>
              <a:t> </a:t>
            </a:r>
            <a:r>
              <a:rPr lang="ru-RU" sz="3800" dirty="0" err="1"/>
              <a:t>згортання</a:t>
            </a:r>
            <a:r>
              <a:rPr lang="ru-RU" sz="3800" dirty="0"/>
              <a:t> </a:t>
            </a:r>
            <a:r>
              <a:rPr lang="ru-RU" sz="3800" dirty="0" err="1"/>
              <a:t>крові</a:t>
            </a:r>
            <a:r>
              <a:rPr lang="ru-RU" sz="3800" dirty="0"/>
              <a:t>. </a:t>
            </a:r>
            <a:r>
              <a:rPr lang="ru-RU" sz="3800" dirty="0" err="1"/>
              <a:t>Відомий</a:t>
            </a:r>
            <a:r>
              <a:rPr lang="ru-RU" sz="3800" dirty="0"/>
              <a:t> </a:t>
            </a:r>
            <a:r>
              <a:rPr lang="ru-RU" sz="3800" dirty="0" err="1"/>
              <a:t>хірург</a:t>
            </a:r>
            <a:r>
              <a:rPr lang="ru-RU" sz="3800" dirty="0"/>
              <a:t>-офтальмолог, </a:t>
            </a:r>
            <a:r>
              <a:rPr lang="ru-RU" sz="3800" dirty="0" err="1"/>
              <a:t>академік</a:t>
            </a:r>
            <a:r>
              <a:rPr lang="ru-RU" sz="3800" dirty="0"/>
              <a:t> АН УРСР В. </a:t>
            </a:r>
            <a:r>
              <a:rPr lang="ru-RU" sz="3800" dirty="0" err="1"/>
              <a:t>Філатов</a:t>
            </a:r>
            <a:r>
              <a:rPr lang="ru-RU" sz="3800" dirty="0"/>
              <a:t> </a:t>
            </a:r>
            <a:r>
              <a:rPr lang="ru-RU" sz="3800" dirty="0" err="1"/>
              <a:t>удосконалив</a:t>
            </a:r>
            <a:r>
              <a:rPr lang="ru-RU" sz="3800" dirty="0"/>
              <a:t> </a:t>
            </a:r>
            <a:r>
              <a:rPr lang="ru-RU" sz="3800" dirty="0" err="1"/>
              <a:t>методи</a:t>
            </a:r>
            <a:r>
              <a:rPr lang="ru-RU" sz="3800" dirty="0"/>
              <a:t> </a:t>
            </a:r>
            <a:r>
              <a:rPr lang="ru-RU" sz="3800" dirty="0" err="1"/>
              <a:t>лікування</a:t>
            </a:r>
            <a:r>
              <a:rPr lang="ru-RU" sz="3800" dirty="0"/>
              <a:t> хвороб ока та </a:t>
            </a:r>
            <a:r>
              <a:rPr lang="ru-RU" sz="3800" dirty="0" err="1"/>
              <a:t>розробив</a:t>
            </a:r>
            <a:r>
              <a:rPr lang="ru-RU" sz="3800" dirty="0"/>
              <a:t> </a:t>
            </a:r>
            <a:r>
              <a:rPr lang="ru-RU" sz="3800" dirty="0" err="1"/>
              <a:t>ефективну</a:t>
            </a:r>
            <a:r>
              <a:rPr lang="ru-RU" sz="3800" dirty="0"/>
              <a:t> пересадку </a:t>
            </a:r>
            <a:r>
              <a:rPr lang="ru-RU" sz="3800" dirty="0" err="1"/>
              <a:t>рогівки</a:t>
            </a:r>
            <a:r>
              <a:rPr lang="ru-RU" sz="3800" dirty="0"/>
              <a:t> </a:t>
            </a:r>
            <a:r>
              <a:rPr lang="ru-RU" sz="3800" dirty="0" err="1"/>
              <a:t>пораненим</a:t>
            </a:r>
            <a:r>
              <a:rPr lang="ru-RU" sz="3800" dirty="0"/>
              <a:t>.</a:t>
            </a:r>
          </a:p>
          <a:p>
            <a:pPr marL="0" indent="0" algn="just">
              <a:lnSpc>
                <a:spcPct val="120000"/>
              </a:lnSpc>
              <a:buNone/>
            </a:pPr>
            <a:endParaRPr lang="ru-RU" sz="2600" b="1" dirty="0"/>
          </a:p>
          <a:p>
            <a:pPr marL="0" indent="0">
              <a:lnSpc>
                <a:spcPct val="120000"/>
              </a:lnSpc>
              <a:buNone/>
            </a:pPr>
            <a:endParaRPr lang="ru-RU" sz="2600" b="1" dirty="0"/>
          </a:p>
          <a:p>
            <a:pPr marL="0" indent="0">
              <a:lnSpc>
                <a:spcPct val="120000"/>
              </a:lnSpc>
              <a:buNone/>
            </a:pPr>
            <a:endParaRPr lang="ru-RU" sz="2600" b="1" dirty="0"/>
          </a:p>
          <a:p>
            <a:pPr marL="0" indent="0">
              <a:lnSpc>
                <a:spcPct val="120000"/>
              </a:lnSpc>
              <a:buNone/>
            </a:pPr>
            <a:endParaRPr lang="ru-RU" sz="2600" b="1" dirty="0"/>
          </a:p>
          <a:p>
            <a:pPr marL="0" indent="0">
              <a:lnSpc>
                <a:spcPct val="120000"/>
              </a:lnSpc>
              <a:buNone/>
            </a:pPr>
            <a:endParaRPr lang="ru-RU" sz="2600" b="1" dirty="0"/>
          </a:p>
          <a:p>
            <a:pPr marL="0" indent="0">
              <a:lnSpc>
                <a:spcPct val="120000"/>
              </a:lnSpc>
              <a:buNone/>
            </a:pPr>
            <a:endParaRPr lang="ru-RU" sz="2600" b="1" dirty="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03776" y="1340768"/>
            <a:ext cx="2900040" cy="4074557"/>
          </a:xfrm>
          <a:prstGeom prst="rect">
            <a:avLst/>
          </a:prstGeom>
        </p:spPr>
      </p:pic>
      <p:sp>
        <p:nvSpPr>
          <p:cNvPr id="4" name="Прямоугольник 3"/>
          <p:cNvSpPr/>
          <p:nvPr/>
        </p:nvSpPr>
        <p:spPr>
          <a:xfrm>
            <a:off x="7649722" y="5421182"/>
            <a:ext cx="2318135" cy="369332"/>
          </a:xfrm>
          <a:prstGeom prst="rect">
            <a:avLst/>
          </a:prstGeom>
        </p:spPr>
        <p:txBody>
          <a:bodyPr wrap="none">
            <a:spAutoFit/>
          </a:bodyPr>
          <a:lstStyle/>
          <a:p>
            <a:r>
              <a:rPr lang="ru-RU" b="1" dirty="0" err="1"/>
              <a:t>Олександр</a:t>
            </a:r>
            <a:r>
              <a:rPr lang="ru-RU" b="1" dirty="0"/>
              <a:t> </a:t>
            </a:r>
            <a:r>
              <a:rPr lang="ru-RU" b="1" dirty="0" err="1"/>
              <a:t>Палладін</a:t>
            </a:r>
            <a:r>
              <a:rPr lang="ru-RU" b="1" dirty="0"/>
              <a:t> </a:t>
            </a:r>
          </a:p>
        </p:txBody>
      </p:sp>
    </p:spTree>
    <p:extLst>
      <p:ext uri="{BB962C8B-B14F-4D97-AF65-F5344CB8AC3E}">
        <p14:creationId xmlns:p14="http://schemas.microsoft.com/office/powerpoint/2010/main" xmlns="" val="13103009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9716" y="0"/>
            <a:ext cx="9138285" cy="6858000"/>
          </a:xfrm>
          <a:prstGeom prst="rect">
            <a:avLst/>
          </a:prstGeom>
        </p:spPr>
      </p:pic>
      <p:sp>
        <p:nvSpPr>
          <p:cNvPr id="6" name="Прямоугольник 5"/>
          <p:cNvSpPr/>
          <p:nvPr/>
        </p:nvSpPr>
        <p:spPr>
          <a:xfrm>
            <a:off x="1815548" y="1132273"/>
            <a:ext cx="4691269" cy="4985980"/>
          </a:xfrm>
          <a:prstGeom prst="rect">
            <a:avLst/>
          </a:prstGeom>
        </p:spPr>
        <p:txBody>
          <a:bodyPr wrap="square">
            <a:spAutoFit/>
          </a:bodyPr>
          <a:lstStyle/>
          <a:p>
            <a:pPr algn="just"/>
            <a:r>
              <a:rPr lang="uk-UA" sz="1600" dirty="0">
                <a:solidFill>
                  <a:srgbClr val="202122"/>
                </a:solidFill>
                <a:latin typeface="Arial" panose="020B0604020202020204" pitchFamily="34" charset="0"/>
              </a:rPr>
              <a:t>У</a:t>
            </a:r>
            <a:r>
              <a:rPr lang="uk-UA" sz="1600" dirty="0" smtClean="0">
                <a:solidFill>
                  <a:srgbClr val="202122"/>
                </a:solidFill>
                <a:latin typeface="Arial" panose="020B0604020202020204" pitchFamily="34" charset="0"/>
              </a:rPr>
              <a:t>країнський учений-патофізіолог. Основоположник української школи патологічної фізіології, ендокринології і геронтології, організатор української науки.</a:t>
            </a:r>
          </a:p>
          <a:p>
            <a:pPr algn="just"/>
            <a:r>
              <a:rPr lang="uk-UA" sz="1600" dirty="0" smtClean="0">
                <a:solidFill>
                  <a:srgbClr val="202122"/>
                </a:solidFill>
                <a:latin typeface="Arial" panose="020B0604020202020204" pitchFamily="34" charset="0"/>
              </a:rPr>
              <a:t>Очолював створені ним Інститут експериментальної біології та патології та Інститут клінічної фізіології АН УРСР. </a:t>
            </a:r>
          </a:p>
          <a:p>
            <a:pPr algn="just"/>
            <a:r>
              <a:rPr lang="uk-UA" sz="1600" dirty="0" smtClean="0">
                <a:solidFill>
                  <a:srgbClr val="202122"/>
                </a:solidFill>
                <a:latin typeface="Arial" panose="020B0604020202020204" pitchFamily="34" charset="0"/>
              </a:rPr>
              <a:t>Опрацював ефективну методику впливу на сполучну тканину за допомогою винайденої ним </a:t>
            </a:r>
            <a:r>
              <a:rPr lang="uk-UA" sz="1600" dirty="0" err="1" smtClean="0">
                <a:solidFill>
                  <a:srgbClr val="202122"/>
                </a:solidFill>
                <a:latin typeface="Arial" panose="020B0604020202020204" pitchFamily="34" charset="0"/>
              </a:rPr>
              <a:t>антиретикулярної</a:t>
            </a:r>
            <a:r>
              <a:rPr lang="uk-UA" sz="1600" dirty="0" smtClean="0">
                <a:solidFill>
                  <a:srgbClr val="202122"/>
                </a:solidFill>
                <a:latin typeface="Arial" panose="020B0604020202020204" pitchFamily="34" charset="0"/>
              </a:rPr>
              <a:t> цитотоксичної сироватки, відомої у цілому світі як стимулятор функцій сполучної тканини.</a:t>
            </a:r>
          </a:p>
          <a:p>
            <a:pPr algn="just"/>
            <a:r>
              <a:rPr lang="uk-UA" sz="1600" dirty="0" smtClean="0">
                <a:solidFill>
                  <a:srgbClr val="202122"/>
                </a:solidFill>
                <a:latin typeface="Arial" panose="020B0604020202020204" pitchFamily="34" charset="0"/>
              </a:rPr>
              <a:t>Автор численних праць з ендокринології, порушення обміну речовин, імунітету та алергії, раку, старіння організму тощо.</a:t>
            </a:r>
          </a:p>
          <a:p>
            <a:pPr algn="just"/>
            <a:r>
              <a:rPr lang="uk-UA" sz="1600" dirty="0" smtClean="0">
                <a:solidFill>
                  <a:srgbClr val="202122"/>
                </a:solidFill>
                <a:latin typeface="Arial" panose="020B0604020202020204" pitchFamily="34" charset="0"/>
              </a:rPr>
              <a:t>Виготовлення сироватки для лікування ран </a:t>
            </a:r>
          </a:p>
          <a:p>
            <a:endParaRPr lang="ru-RU" sz="1400" b="0" i="0" dirty="0">
              <a:solidFill>
                <a:srgbClr val="202122"/>
              </a:solidFill>
              <a:effectLst/>
              <a:latin typeface="Arial" panose="020B060402020202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06817" y="1258956"/>
            <a:ext cx="3752022" cy="5002696"/>
          </a:xfrm>
          <a:prstGeom prst="rect">
            <a:avLst/>
          </a:prstGeom>
          <a:ln>
            <a:noFill/>
          </a:ln>
          <a:effectLst>
            <a:outerShdw blurRad="292100" dist="139700" dir="2700000" algn="tl" rotWithShape="0">
              <a:srgbClr val="333333">
                <a:alpha val="65000"/>
              </a:srgbClr>
            </a:outerShdw>
          </a:effectLst>
        </p:spPr>
      </p:pic>
      <p:sp>
        <p:nvSpPr>
          <p:cNvPr id="8" name="Прямоугольник 7"/>
          <p:cNvSpPr/>
          <p:nvPr/>
        </p:nvSpPr>
        <p:spPr>
          <a:xfrm>
            <a:off x="6646793" y="6268278"/>
            <a:ext cx="3472069" cy="311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Олександр Богомолець </a:t>
            </a:r>
            <a:endParaRPr lang="ru-RU" b="1" dirty="0">
              <a:solidFill>
                <a:schemeClr val="tx1"/>
              </a:solidFill>
            </a:endParaRPr>
          </a:p>
        </p:txBody>
      </p:sp>
    </p:spTree>
    <p:extLst>
      <p:ext uri="{BB962C8B-B14F-4D97-AF65-F5344CB8AC3E}">
        <p14:creationId xmlns:p14="http://schemas.microsoft.com/office/powerpoint/2010/main" xmlns="" val="85717516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9716" y="0"/>
            <a:ext cx="9138285" cy="685800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68599" y="1603409"/>
            <a:ext cx="2879068" cy="3651182"/>
          </a:xfrm>
          <a:prstGeom prst="rect">
            <a:avLst/>
          </a:prstGeom>
          <a:ln>
            <a:noFill/>
          </a:ln>
          <a:effectLst>
            <a:outerShdw blurRad="292100" dist="139700" dir="2700000" algn="tl" rotWithShape="0">
              <a:srgbClr val="333333">
                <a:alpha val="65000"/>
              </a:srgbClr>
            </a:outerShdw>
          </a:effectLst>
        </p:spPr>
      </p:pic>
      <p:sp>
        <p:nvSpPr>
          <p:cNvPr id="5" name="Объект 4"/>
          <p:cNvSpPr>
            <a:spLocks noGrp="1"/>
          </p:cNvSpPr>
          <p:nvPr>
            <p:ph sz="half" idx="1"/>
          </p:nvPr>
        </p:nvSpPr>
        <p:spPr>
          <a:xfrm>
            <a:off x="2450031" y="1658021"/>
            <a:ext cx="4098234" cy="4351338"/>
          </a:xfrm>
        </p:spPr>
        <p:txBody>
          <a:bodyPr>
            <a:normAutofit fontScale="92500" lnSpcReduction="10000"/>
          </a:bodyPr>
          <a:lstStyle/>
          <a:p>
            <a:pPr marL="0" indent="0" algn="just">
              <a:buNone/>
            </a:pPr>
            <a:r>
              <a:rPr lang="uk-UA" dirty="0" smtClean="0"/>
              <a:t>Консультант евакуаційних госпіталів, керівник дослідження Центрального госпіталя радянської армії. Дослідження інфекцій ран (сепсису). Удосконалення системи лікування (зниження рівня смертності серед поранених)</a:t>
            </a:r>
            <a:endParaRPr lang="ru-RU" dirty="0"/>
          </a:p>
        </p:txBody>
      </p:sp>
      <p:sp>
        <p:nvSpPr>
          <p:cNvPr id="6" name="Объект 5"/>
          <p:cNvSpPr>
            <a:spLocks noGrp="1"/>
          </p:cNvSpPr>
          <p:nvPr>
            <p:ph sz="half" idx="2"/>
          </p:nvPr>
        </p:nvSpPr>
        <p:spPr>
          <a:xfrm>
            <a:off x="6993835" y="1253330"/>
            <a:ext cx="2945296" cy="5160721"/>
          </a:xfrm>
        </p:spPr>
        <p:txBody>
          <a:bodyPr>
            <a:normAutofit fontScale="92500" lnSpcReduction="10000"/>
          </a:bodyPr>
          <a:lstStyle/>
          <a:p>
            <a:endParaRPr lang="uk-UA" dirty="0" smtClean="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pPr marL="0" indent="0">
              <a:buNone/>
            </a:pPr>
            <a:r>
              <a:rPr lang="uk-UA" b="1" dirty="0" smtClean="0"/>
              <a:t>Микола </a:t>
            </a:r>
            <a:r>
              <a:rPr lang="uk-UA" b="1" dirty="0" err="1" smtClean="0"/>
              <a:t>Стражеско</a:t>
            </a:r>
            <a:endParaRPr lang="uk-UA" b="1"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ru-RU" dirty="0"/>
          </a:p>
        </p:txBody>
      </p:sp>
    </p:spTree>
    <p:extLst>
      <p:ext uri="{BB962C8B-B14F-4D97-AF65-F5344CB8AC3E}">
        <p14:creationId xmlns:p14="http://schemas.microsoft.com/office/powerpoint/2010/main" xmlns="" val="147880579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9716" y="0"/>
            <a:ext cx="9138285" cy="6858000"/>
          </a:xfrm>
          <a:prstGeom prst="rect">
            <a:avLst/>
          </a:prstGeom>
        </p:spPr>
      </p:pic>
      <p:sp>
        <p:nvSpPr>
          <p:cNvPr id="8" name="Объект 7"/>
          <p:cNvSpPr>
            <a:spLocks noGrp="1"/>
          </p:cNvSpPr>
          <p:nvPr>
            <p:ph sz="half" idx="1"/>
          </p:nvPr>
        </p:nvSpPr>
        <p:spPr>
          <a:xfrm>
            <a:off x="1987826" y="1825625"/>
            <a:ext cx="4031974" cy="4351338"/>
          </a:xfrm>
        </p:spPr>
        <p:txBody>
          <a:bodyPr>
            <a:normAutofit fontScale="85000" lnSpcReduction="20000"/>
          </a:bodyPr>
          <a:lstStyle/>
          <a:p>
            <a:pPr marL="0" indent="0" algn="just">
              <a:buNone/>
            </a:pPr>
            <a:r>
              <a:rPr lang="ru-RU" dirty="0"/>
              <a:t> </a:t>
            </a:r>
            <a:r>
              <a:rPr lang="uk-UA" dirty="0" smtClean="0"/>
              <a:t>20 липня 1941 року Кримського заарештовано співробітниками НКВС, </a:t>
            </a:r>
            <a:r>
              <a:rPr lang="uk-UA" dirty="0" err="1" smtClean="0"/>
              <a:t>звинувачено</a:t>
            </a:r>
            <a:r>
              <a:rPr lang="uk-UA" dirty="0" smtClean="0"/>
              <a:t> в антирадянській націоналістичній діяльності й ув'язнено в одній із </a:t>
            </a:r>
            <a:r>
              <a:rPr lang="uk-UA" dirty="0" err="1" smtClean="0"/>
              <a:t>тюрем</a:t>
            </a:r>
            <a:r>
              <a:rPr lang="uk-UA" dirty="0" smtClean="0"/>
              <a:t> НКВС у Кустанаї, тоді Казахська РСР, СРСР </a:t>
            </a:r>
          </a:p>
          <a:p>
            <a:pPr marL="0" indent="0" algn="just">
              <a:buNone/>
            </a:pPr>
            <a:r>
              <a:rPr lang="uk-UA" dirty="0" smtClean="0"/>
              <a:t> 25 січня 1942 року Агатангел Кримський помер у лазареті Кустанайської загальної тюрми № 7.</a:t>
            </a:r>
          </a:p>
          <a:p>
            <a:endParaRPr lang="ru-RU" dirty="0"/>
          </a:p>
        </p:txBody>
      </p:sp>
      <p:sp>
        <p:nvSpPr>
          <p:cNvPr id="9" name="Объект 8"/>
          <p:cNvSpPr>
            <a:spLocks noGrp="1"/>
          </p:cNvSpPr>
          <p:nvPr>
            <p:ph sz="half" idx="2"/>
          </p:nvPr>
        </p:nvSpPr>
        <p:spPr>
          <a:xfrm>
            <a:off x="6172200" y="1825625"/>
            <a:ext cx="3488635" cy="4351338"/>
          </a:xfrm>
        </p:spPr>
        <p:txBody>
          <a:bodyPr>
            <a:normAutofit fontScale="85000" lnSpcReduction="20000"/>
          </a:bodyPr>
          <a:lstStyle/>
          <a:p>
            <a:pPr marL="0" indent="0">
              <a:buNone/>
            </a:pPr>
            <a:endParaRPr lang="uk-UA" dirty="0" smtClean="0"/>
          </a:p>
          <a:p>
            <a:pPr marL="0" indent="0">
              <a:buNone/>
            </a:pPr>
            <a:endParaRPr lang="uk-UA" dirty="0"/>
          </a:p>
          <a:p>
            <a:pPr marL="0" indent="0">
              <a:buNone/>
            </a:pPr>
            <a:endParaRPr lang="uk-UA" dirty="0" smtClean="0"/>
          </a:p>
          <a:p>
            <a:pPr marL="0" indent="0">
              <a:buNone/>
            </a:pPr>
            <a:endParaRPr lang="uk-UA" dirty="0"/>
          </a:p>
          <a:p>
            <a:pPr marL="0" indent="0">
              <a:buNone/>
            </a:pPr>
            <a:endParaRPr lang="uk-UA" dirty="0" smtClean="0"/>
          </a:p>
          <a:p>
            <a:pPr marL="0" indent="0">
              <a:buNone/>
            </a:pPr>
            <a:endParaRPr lang="uk-UA" dirty="0"/>
          </a:p>
          <a:p>
            <a:pPr marL="0" indent="0">
              <a:buNone/>
            </a:pPr>
            <a:endParaRPr lang="uk-UA" dirty="0" smtClean="0"/>
          </a:p>
          <a:p>
            <a:pPr marL="0" indent="0">
              <a:buNone/>
            </a:pPr>
            <a:endParaRPr lang="uk-UA" dirty="0"/>
          </a:p>
          <a:p>
            <a:pPr marL="0" indent="0">
              <a:buNone/>
            </a:pPr>
            <a:endParaRPr lang="uk-UA" dirty="0" smtClean="0"/>
          </a:p>
          <a:p>
            <a:pPr marL="0" indent="0">
              <a:buNone/>
            </a:pPr>
            <a:endParaRPr lang="uk-UA" dirty="0"/>
          </a:p>
          <a:p>
            <a:pPr marL="0" indent="0">
              <a:buNone/>
            </a:pPr>
            <a:r>
              <a:rPr lang="uk-UA" dirty="0" smtClean="0"/>
              <a:t>Агатангел Кримський</a:t>
            </a:r>
            <a:endParaRPr lang="ru-RU" dirty="0"/>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72200" y="1144588"/>
            <a:ext cx="3066774" cy="44038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14434699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31211" y="64398"/>
            <a:ext cx="9138285" cy="6858000"/>
          </a:xfrm>
          <a:prstGeom prst="rect">
            <a:avLst/>
          </a:prstGeom>
        </p:spPr>
      </p:pic>
      <p:sp>
        <p:nvSpPr>
          <p:cNvPr id="5" name="Объект 4"/>
          <p:cNvSpPr>
            <a:spLocks noGrp="1"/>
          </p:cNvSpPr>
          <p:nvPr>
            <p:ph sz="half" idx="2"/>
          </p:nvPr>
        </p:nvSpPr>
        <p:spPr>
          <a:xfrm>
            <a:off x="1873410" y="1796982"/>
            <a:ext cx="3955097" cy="3684588"/>
          </a:xfrm>
        </p:spPr>
        <p:txBody>
          <a:bodyPr>
            <a:normAutofit fontScale="92500" lnSpcReduction="10000"/>
          </a:bodyPr>
          <a:lstStyle/>
          <a:p>
            <a:pPr marL="0" indent="0" algn="just">
              <a:buNone/>
            </a:pPr>
            <a:r>
              <a:rPr lang="uk-UA" dirty="0" smtClean="0"/>
              <a:t>Наукові праці </a:t>
            </a:r>
            <a:r>
              <a:rPr lang="uk-UA" dirty="0" err="1" smtClean="0"/>
              <a:t>Францевича</a:t>
            </a:r>
            <a:r>
              <a:rPr lang="uk-UA" dirty="0" smtClean="0"/>
              <a:t> присвячені створенню матеріалів, що відзначаються високою вогнетривкістю електроерозійною стійкістю, міцністю та зносостійкістю, і призначених для праці в особливо складних умовах.</a:t>
            </a:r>
            <a:endParaRPr lang="uk-UA" dirty="0"/>
          </a:p>
        </p:txBody>
      </p:sp>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xmlns="" val="0"/>
              </a:ext>
            </a:extLst>
          </a:blip>
          <a:stretch>
            <a:fillRect/>
          </a:stretch>
        </p:blipFill>
        <p:spPr>
          <a:xfrm>
            <a:off x="6569073" y="1353276"/>
            <a:ext cx="3096221" cy="4128294"/>
          </a:xfrm>
          <a:prstGeom prst="rect">
            <a:avLst/>
          </a:prstGeom>
          <a:ln>
            <a:noFill/>
          </a:ln>
          <a:effectLst>
            <a:outerShdw blurRad="292100" dist="139700" dir="2700000" algn="tl" rotWithShape="0">
              <a:srgbClr val="333333">
                <a:alpha val="65000"/>
              </a:srgbClr>
            </a:outerShdw>
          </a:effectLst>
        </p:spPr>
      </p:pic>
      <p:sp>
        <p:nvSpPr>
          <p:cNvPr id="9" name="Прямоугольник 8"/>
          <p:cNvSpPr/>
          <p:nvPr/>
        </p:nvSpPr>
        <p:spPr>
          <a:xfrm>
            <a:off x="6569073" y="5658644"/>
            <a:ext cx="3115961" cy="543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Іван </a:t>
            </a:r>
            <a:r>
              <a:rPr lang="uk-UA" b="1" dirty="0" err="1" smtClean="0">
                <a:solidFill>
                  <a:schemeClr val="tx1"/>
                </a:solidFill>
              </a:rPr>
              <a:t>Францевич</a:t>
            </a:r>
            <a:endParaRPr lang="ru-RU" b="1" dirty="0">
              <a:solidFill>
                <a:schemeClr val="tx1"/>
              </a:solidFill>
            </a:endParaRPr>
          </a:p>
        </p:txBody>
      </p:sp>
    </p:spTree>
    <p:extLst>
      <p:ext uri="{BB962C8B-B14F-4D97-AF65-F5344CB8AC3E}">
        <p14:creationId xmlns:p14="http://schemas.microsoft.com/office/powerpoint/2010/main" xmlns="" val="3731782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28724" y="289398"/>
            <a:ext cx="10106057" cy="830997"/>
          </a:xfrm>
          <a:prstGeom prst="rect">
            <a:avLst/>
          </a:prstGeom>
          <a:noFill/>
        </p:spPr>
        <p:txBody>
          <a:bodyPr wrap="square" rtlCol="0">
            <a:spAutoFit/>
          </a:bodyPr>
          <a:lstStyle/>
          <a:p>
            <a:pPr algn="just"/>
            <a:r>
              <a:rPr lang="uk-UA" sz="2400" b="1" dirty="0" smtClean="0">
                <a:latin typeface="Arial" panose="020B0604020202020204" pitchFamily="34" charset="0"/>
                <a:cs typeface="Arial" panose="020B0604020202020204" pitchFamily="34" charset="0"/>
              </a:rPr>
              <a:t>Пакт Ріббентропа – Молотова – переддень Другої світової війни,</a:t>
            </a:r>
          </a:p>
          <a:p>
            <a:pPr algn="just"/>
            <a:r>
              <a:rPr lang="uk-UA" sz="2400" b="1" dirty="0" smtClean="0">
                <a:latin typeface="Arial" panose="020B0604020202020204" pitchFamily="34" charset="0"/>
                <a:cs typeface="Arial" panose="020B0604020202020204" pitchFamily="34" charset="0"/>
              </a:rPr>
              <a:t>“зелене світло “початку війни</a:t>
            </a:r>
            <a:endParaRPr lang="uk-UA" sz="2400" b="1" dirty="0">
              <a:latin typeface="Arial" panose="020B0604020202020204" pitchFamily="34" charset="0"/>
              <a:cs typeface="Arial" panose="020B0604020202020204" pitchFamily="34" charset="0"/>
            </a:endParaRPr>
          </a:p>
        </p:txBody>
      </p:sp>
      <p:pic>
        <p:nvPicPr>
          <p:cNvPr id="15362" name="Picture 2" descr="Пакт Молотова-Риббентропа - Картинка 4102/79"/>
          <p:cNvPicPr>
            <a:picLocks noChangeAspect="1" noChangeArrowheads="1"/>
          </p:cNvPicPr>
          <p:nvPr/>
        </p:nvPicPr>
        <p:blipFill>
          <a:blip r:embed="rId2" cstate="print"/>
          <a:srcRect/>
          <a:stretch>
            <a:fillRect/>
          </a:stretch>
        </p:blipFill>
        <p:spPr bwMode="auto">
          <a:xfrm>
            <a:off x="953506" y="1334708"/>
            <a:ext cx="5314771" cy="4399967"/>
          </a:xfrm>
          <a:prstGeom prst="rect">
            <a:avLst/>
          </a:prstGeom>
          <a:ln>
            <a:noFill/>
          </a:ln>
          <a:effectLst>
            <a:outerShdw blurRad="292100" dist="139700" dir="2700000" algn="tl" rotWithShape="0">
              <a:srgbClr val="333333">
                <a:alpha val="65000"/>
              </a:srgbClr>
            </a:outerShdw>
          </a:effectLst>
        </p:spPr>
      </p:pic>
      <p:pic>
        <p:nvPicPr>
          <p:cNvPr id="15364" name="Picture 4" descr="BesTToday. . &quot;Пакт Молотова-Риббентропа глазами Гитлера и Сталина&quot;"/>
          <p:cNvPicPr>
            <a:picLocks noChangeAspect="1" noChangeArrowheads="1"/>
          </p:cNvPicPr>
          <p:nvPr/>
        </p:nvPicPr>
        <p:blipFill>
          <a:blip r:embed="rId3" cstate="print"/>
          <a:srcRect/>
          <a:stretch>
            <a:fillRect/>
          </a:stretch>
        </p:blipFill>
        <p:spPr bwMode="auto">
          <a:xfrm>
            <a:off x="6748250" y="1427271"/>
            <a:ext cx="3975443" cy="4307404"/>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062828" y="5734675"/>
            <a:ext cx="5388078" cy="707886"/>
          </a:xfrm>
          <a:prstGeom prst="rect">
            <a:avLst/>
          </a:prstGeom>
          <a:noFill/>
        </p:spPr>
        <p:txBody>
          <a:bodyPr wrap="none" rtlCol="0">
            <a:spAutoFit/>
          </a:bodyPr>
          <a:lstStyle/>
          <a:p>
            <a:r>
              <a:rPr lang="uk-UA" sz="2000" b="1" dirty="0"/>
              <a:t>Підписання </a:t>
            </a:r>
            <a:r>
              <a:rPr lang="uk-UA" sz="2000" b="1" dirty="0" err="1"/>
              <a:t>“Пакту</a:t>
            </a:r>
            <a:r>
              <a:rPr lang="uk-UA" sz="2000" b="1" dirty="0"/>
              <a:t> </a:t>
            </a:r>
            <a:r>
              <a:rPr lang="uk-UA" sz="2000" b="1" dirty="0" err="1"/>
              <a:t>Ріббентропа</a:t>
            </a:r>
            <a:r>
              <a:rPr lang="uk-UA" sz="2000" b="1" dirty="0"/>
              <a:t> </a:t>
            </a:r>
            <a:r>
              <a:rPr lang="uk-UA" sz="2000" b="1" dirty="0" err="1"/>
              <a:t>-Молотова”</a:t>
            </a:r>
            <a:endParaRPr lang="uk-UA" sz="2000" b="1" dirty="0"/>
          </a:p>
          <a:p>
            <a:r>
              <a:rPr lang="uk-UA" sz="2000" b="1" dirty="0"/>
              <a:t>( Договір про ненапад між Німеччиною і СРСР)</a:t>
            </a:r>
            <a:endParaRPr lang="ru-RU" sz="2000" b="1" dirty="0"/>
          </a:p>
        </p:txBody>
      </p:sp>
      <p:sp>
        <p:nvSpPr>
          <p:cNvPr id="9" name="TextBox 8"/>
          <p:cNvSpPr txBox="1"/>
          <p:nvPr/>
        </p:nvSpPr>
        <p:spPr>
          <a:xfrm>
            <a:off x="7286462" y="5734675"/>
            <a:ext cx="3154005" cy="707886"/>
          </a:xfrm>
          <a:prstGeom prst="rect">
            <a:avLst/>
          </a:prstGeom>
          <a:noFill/>
        </p:spPr>
        <p:txBody>
          <a:bodyPr wrap="none" rtlCol="0">
            <a:spAutoFit/>
          </a:bodyPr>
          <a:lstStyle/>
          <a:p>
            <a:r>
              <a:rPr lang="uk-UA" sz="2000" b="1" dirty="0"/>
              <a:t>Карикатура на А.Гітлера та</a:t>
            </a:r>
          </a:p>
          <a:p>
            <a:r>
              <a:rPr lang="uk-UA" sz="2000" b="1" dirty="0"/>
              <a:t>Й.Сталіна</a:t>
            </a:r>
            <a:endParaRPr lang="ru-RU" sz="2000" b="1" dirty="0"/>
          </a:p>
        </p:txBody>
      </p:sp>
    </p:spTree>
    <p:extLst>
      <p:ext uri="{BB962C8B-B14F-4D97-AF65-F5344CB8AC3E}">
        <p14:creationId xmlns:p14="http://schemas.microsoft.com/office/powerpoint/2010/main" xmlns="" val="141093395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03057" y="0"/>
            <a:ext cx="9138285" cy="6858000"/>
          </a:xfrm>
          <a:prstGeom prst="rect">
            <a:avLst/>
          </a:prstGeom>
        </p:spPr>
      </p:pic>
      <p:sp>
        <p:nvSpPr>
          <p:cNvPr id="4" name="Объект 3"/>
          <p:cNvSpPr>
            <a:spLocks noGrp="1"/>
          </p:cNvSpPr>
          <p:nvPr>
            <p:ph sz="half" idx="1"/>
          </p:nvPr>
        </p:nvSpPr>
        <p:spPr>
          <a:xfrm>
            <a:off x="1801841" y="1253331"/>
            <a:ext cx="4297017" cy="4351338"/>
          </a:xfrm>
        </p:spPr>
        <p:txBody>
          <a:bodyPr>
            <a:normAutofit fontScale="85000" lnSpcReduction="20000"/>
          </a:bodyPr>
          <a:lstStyle/>
          <a:p>
            <a:pPr marL="0" indent="0" algn="just">
              <a:buNone/>
            </a:pPr>
            <a:r>
              <a:rPr lang="uk-UA" dirty="0" smtClean="0"/>
              <a:t>Основні праці присвячені питанням газифікації твердого палива, теорії і практики конструювання печей, технології виплавки і розливання сталі, теорії і конструювання газогенераторів, загальної теорії й конструкції мартенівських печей, поліпшення теплового режиму, термодинаміки і кінетики металургійних процесів, технології плавлення і виливання сталі.</a:t>
            </a:r>
            <a:endParaRPr lang="uk-UA" dirty="0"/>
          </a:p>
        </p:txBody>
      </p:sp>
      <p:sp>
        <p:nvSpPr>
          <p:cNvPr id="5" name="Объект 4"/>
          <p:cNvSpPr>
            <a:spLocks noGrp="1"/>
          </p:cNvSpPr>
          <p:nvPr>
            <p:ph sz="half" idx="2"/>
          </p:nvPr>
        </p:nvSpPr>
        <p:spPr/>
        <p:txBody>
          <a:bodyPr>
            <a:normAutofit fontScale="85000" lnSpcReduction="20000"/>
          </a:bodyPr>
          <a:lstStyle/>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pPr marL="0" indent="0" algn="ctr">
              <a:buNone/>
            </a:pPr>
            <a:r>
              <a:rPr lang="uk-UA" dirty="0" smtClean="0"/>
              <a:t>Микола </a:t>
            </a:r>
            <a:r>
              <a:rPr lang="uk-UA" dirty="0" err="1" smtClean="0"/>
              <a:t>Доброхотов</a:t>
            </a:r>
            <a:endParaRPr lang="ru-RU" dirty="0"/>
          </a:p>
        </p:txBody>
      </p:sp>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15100" y="1278972"/>
            <a:ext cx="3120092" cy="41809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8056929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9716" y="0"/>
            <a:ext cx="9138285" cy="6858000"/>
          </a:xfrm>
          <a:prstGeom prst="rect">
            <a:avLst/>
          </a:prstGeom>
        </p:spPr>
      </p:pic>
      <p:sp>
        <p:nvSpPr>
          <p:cNvPr id="4" name="Объект 3"/>
          <p:cNvSpPr>
            <a:spLocks noGrp="1"/>
          </p:cNvSpPr>
          <p:nvPr>
            <p:ph sz="half" idx="1"/>
          </p:nvPr>
        </p:nvSpPr>
        <p:spPr>
          <a:xfrm>
            <a:off x="2292626" y="1825625"/>
            <a:ext cx="3727174" cy="4351338"/>
          </a:xfrm>
        </p:spPr>
        <p:txBody>
          <a:bodyPr>
            <a:normAutofit lnSpcReduction="10000"/>
          </a:bodyPr>
          <a:lstStyle/>
          <a:p>
            <a:pPr marL="0" indent="0" algn="just">
              <a:buNone/>
            </a:pPr>
            <a:r>
              <a:rPr lang="uk-UA" dirty="0" smtClean="0"/>
              <a:t>Керівник Інституту хвороби ока. Оперував на рогівці ока </a:t>
            </a:r>
            <a:endParaRPr lang="ru-RU" dirty="0"/>
          </a:p>
        </p:txBody>
      </p:sp>
      <p:sp>
        <p:nvSpPr>
          <p:cNvPr id="5" name="Объект 4"/>
          <p:cNvSpPr>
            <a:spLocks noGrp="1"/>
          </p:cNvSpPr>
          <p:nvPr>
            <p:ph sz="half" idx="2"/>
          </p:nvPr>
        </p:nvSpPr>
        <p:spPr/>
        <p:txBody>
          <a:bodyPr>
            <a:normAutofit lnSpcReduction="10000"/>
          </a:bodyPr>
          <a:lstStyle/>
          <a:p>
            <a:pPr marL="0" indent="0">
              <a:buNone/>
            </a:pPr>
            <a:endParaRPr lang="uk-UA" dirty="0" smtClean="0"/>
          </a:p>
          <a:p>
            <a:pPr marL="0" indent="0">
              <a:buNone/>
            </a:pPr>
            <a:endParaRPr lang="uk-UA" dirty="0"/>
          </a:p>
          <a:p>
            <a:pPr marL="0" indent="0">
              <a:buNone/>
            </a:pPr>
            <a:endParaRPr lang="uk-UA" dirty="0" smtClean="0"/>
          </a:p>
          <a:p>
            <a:pPr marL="0" indent="0">
              <a:buNone/>
            </a:pPr>
            <a:endParaRPr lang="uk-UA" dirty="0"/>
          </a:p>
          <a:p>
            <a:pPr marL="0" indent="0">
              <a:buNone/>
            </a:pPr>
            <a:endParaRPr lang="uk-UA" dirty="0" smtClean="0"/>
          </a:p>
          <a:p>
            <a:pPr marL="0" indent="0">
              <a:buNone/>
            </a:pPr>
            <a:endParaRPr lang="uk-UA" dirty="0"/>
          </a:p>
          <a:p>
            <a:pPr marL="0" indent="0">
              <a:buNone/>
            </a:pPr>
            <a:endParaRPr lang="uk-UA" dirty="0" smtClean="0"/>
          </a:p>
          <a:p>
            <a:pPr marL="0" indent="0">
              <a:buNone/>
            </a:pPr>
            <a:endParaRPr lang="uk-UA" dirty="0"/>
          </a:p>
          <a:p>
            <a:pPr marL="0" indent="0">
              <a:buNone/>
            </a:pPr>
            <a:r>
              <a:rPr lang="uk-UA" dirty="0" smtClean="0"/>
              <a:t>Володимир Філатов </a:t>
            </a:r>
            <a:endParaRPr lang="ru-RU" dirty="0"/>
          </a:p>
        </p:txBody>
      </p:sp>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10142" y="1323975"/>
            <a:ext cx="2706136" cy="40922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48642568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9716" y="0"/>
            <a:ext cx="9138285" cy="6858000"/>
          </a:xfrm>
          <a:prstGeom prst="rect">
            <a:avLst/>
          </a:prstGeom>
        </p:spPr>
      </p:pic>
      <p:sp>
        <p:nvSpPr>
          <p:cNvPr id="4" name="Объект 3"/>
          <p:cNvSpPr>
            <a:spLocks noGrp="1"/>
          </p:cNvSpPr>
          <p:nvPr>
            <p:ph idx="1"/>
          </p:nvPr>
        </p:nvSpPr>
        <p:spPr>
          <a:xfrm>
            <a:off x="6082748" y="1378226"/>
            <a:ext cx="4134678" cy="4482824"/>
          </a:xfrm>
        </p:spPr>
        <p:txBody>
          <a:bodyPr/>
          <a:lstStyle/>
          <a:p>
            <a:pPr marL="0" indent="0">
              <a:buNone/>
            </a:pPr>
            <a:endParaRPr lang="uk-UA" dirty="0" smtClean="0"/>
          </a:p>
          <a:p>
            <a:pPr marL="0" indent="0">
              <a:buNone/>
            </a:pPr>
            <a:endParaRPr lang="uk-UA" dirty="0"/>
          </a:p>
          <a:p>
            <a:pPr marL="0" indent="0">
              <a:buNone/>
            </a:pPr>
            <a:endParaRPr lang="uk-UA" dirty="0" smtClean="0"/>
          </a:p>
          <a:p>
            <a:pPr marL="0" indent="0">
              <a:buNone/>
            </a:pPr>
            <a:endParaRPr lang="uk-UA" dirty="0"/>
          </a:p>
          <a:p>
            <a:pPr marL="0" indent="0">
              <a:buNone/>
            </a:pPr>
            <a:endParaRPr lang="uk-UA" dirty="0" smtClean="0"/>
          </a:p>
          <a:p>
            <a:pPr marL="0" indent="0">
              <a:buNone/>
            </a:pPr>
            <a:endParaRPr lang="uk-UA" dirty="0"/>
          </a:p>
          <a:p>
            <a:pPr marL="0" indent="0">
              <a:buNone/>
            </a:pPr>
            <a:endParaRPr lang="uk-UA" dirty="0" smtClean="0"/>
          </a:p>
          <a:p>
            <a:pPr marL="0" indent="0">
              <a:buNone/>
            </a:pPr>
            <a:endParaRPr lang="ru-RU" dirty="0"/>
          </a:p>
        </p:txBody>
      </p:sp>
      <p:sp>
        <p:nvSpPr>
          <p:cNvPr id="5" name="Текст 4"/>
          <p:cNvSpPr>
            <a:spLocks noGrp="1"/>
          </p:cNvSpPr>
          <p:nvPr>
            <p:ph type="body" sz="half" idx="2"/>
          </p:nvPr>
        </p:nvSpPr>
        <p:spPr>
          <a:xfrm>
            <a:off x="2005979" y="1523206"/>
            <a:ext cx="3932237" cy="3811588"/>
          </a:xfrm>
        </p:spPr>
        <p:txBody>
          <a:bodyPr>
            <a:noAutofit/>
          </a:bodyPr>
          <a:lstStyle/>
          <a:p>
            <a:pPr algn="just"/>
            <a:r>
              <a:rPr lang="uk-UA" sz="2400" dirty="0" smtClean="0"/>
              <a:t>Напередодні війни був засуджений і перебував у концтаборі – «</a:t>
            </a:r>
            <a:r>
              <a:rPr lang="uk-UA" sz="2400" dirty="0" err="1" smtClean="0"/>
              <a:t>шаражці</a:t>
            </a:r>
            <a:r>
              <a:rPr lang="uk-UA" sz="2400" dirty="0" smtClean="0"/>
              <a:t>». Під час війни досліджував проблеми оснащення бойових літаків  реактивним </a:t>
            </a:r>
            <a:r>
              <a:rPr lang="uk-UA" sz="2400" dirty="0" err="1" smtClean="0"/>
              <a:t>прискорювачем</a:t>
            </a:r>
            <a:r>
              <a:rPr lang="uk-UA" sz="2400" dirty="0" smtClean="0"/>
              <a:t> на рідкому палеві, розробляв ідеї про необхідність розробки і будівництва твердопаливних балістичних і крилатих ракет далекого радіуса дії </a:t>
            </a:r>
            <a:endParaRPr lang="ru-RU" sz="2400" dirty="0"/>
          </a:p>
        </p:txBody>
      </p:sp>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01238" y="1523206"/>
            <a:ext cx="2900569" cy="3872260"/>
          </a:xfrm>
          <a:prstGeom prst="rect">
            <a:avLst/>
          </a:prstGeom>
          <a:ln>
            <a:noFill/>
          </a:ln>
          <a:effectLst>
            <a:outerShdw blurRad="292100" dist="139700" dir="2700000" algn="tl" rotWithShape="0">
              <a:srgbClr val="333333">
                <a:alpha val="65000"/>
              </a:srgbClr>
            </a:outerShdw>
          </a:effectLst>
        </p:spPr>
      </p:pic>
      <p:sp>
        <p:nvSpPr>
          <p:cNvPr id="7" name="Скругленный прямоугольник 6"/>
          <p:cNvSpPr/>
          <p:nvPr/>
        </p:nvSpPr>
        <p:spPr>
          <a:xfrm>
            <a:off x="6639339" y="5698435"/>
            <a:ext cx="2803665" cy="6626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Сергій Корольов </a:t>
            </a:r>
            <a:endParaRPr lang="ru-RU" b="1" dirty="0">
              <a:solidFill>
                <a:schemeClr val="tx1"/>
              </a:solidFill>
            </a:endParaRPr>
          </a:p>
        </p:txBody>
      </p:sp>
    </p:spTree>
    <p:extLst>
      <p:ext uri="{BB962C8B-B14F-4D97-AF65-F5344CB8AC3E}">
        <p14:creationId xmlns:p14="http://schemas.microsoft.com/office/powerpoint/2010/main" xmlns="" val="322654401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ctr"/>
            <a:r>
              <a:rPr lang="uk-UA" altLang="ru-RU" b="1" dirty="0">
                <a:latin typeface="Georgia" panose="02040502050405020303" pitchFamily="18" charset="0"/>
              </a:rPr>
              <a:t> Література та мистецтво</a:t>
            </a:r>
            <a:endParaRPr lang="ru-RU" altLang="ru-RU" b="1" dirty="0">
              <a:latin typeface="Georgia" panose="02040502050405020303" pitchFamily="18" charset="0"/>
            </a:endParaRPr>
          </a:p>
        </p:txBody>
      </p:sp>
      <p:sp>
        <p:nvSpPr>
          <p:cNvPr id="16387" name="Rectangle 3"/>
          <p:cNvSpPr>
            <a:spLocks noGrp="1" noChangeArrowheads="1"/>
          </p:cNvSpPr>
          <p:nvPr>
            <p:ph type="body" sz="half" idx="1"/>
          </p:nvPr>
        </p:nvSpPr>
        <p:spPr>
          <a:xfrm>
            <a:off x="785190" y="1738314"/>
            <a:ext cx="5920409" cy="4800600"/>
          </a:xfrm>
        </p:spPr>
        <p:txBody>
          <a:bodyPr>
            <a:normAutofit/>
          </a:bodyPr>
          <a:lstStyle/>
          <a:p>
            <a:pPr marL="0" indent="542925" algn="just">
              <a:lnSpc>
                <a:spcPct val="90000"/>
              </a:lnSpc>
              <a:buNone/>
            </a:pPr>
            <a:r>
              <a:rPr lang="uk-UA" altLang="ru-RU" sz="2000" dirty="0" smtClean="0">
                <a:latin typeface="Palatino Linotype" panose="02040502050505030304" pitchFamily="18" charset="0"/>
              </a:rPr>
              <a:t>У</a:t>
            </a:r>
            <a:r>
              <a:rPr lang="uk-UA" altLang="ru-RU" sz="2000" dirty="0" smtClean="0"/>
              <a:t> боротьбі проти нацистів перебувала й література.  </a:t>
            </a:r>
          </a:p>
          <a:p>
            <a:pPr marL="0" indent="542925" algn="just">
              <a:lnSpc>
                <a:spcPct val="90000"/>
              </a:lnSpc>
              <a:buNone/>
            </a:pPr>
            <a:r>
              <a:rPr lang="uk-UA" altLang="ru-RU" sz="2000" dirty="0" smtClean="0"/>
              <a:t>У</a:t>
            </a:r>
            <a:r>
              <a:rPr lang="uk-UA" altLang="ru-RU" sz="2000" dirty="0" smtClean="0">
                <a:latin typeface="Palatino Linotype" panose="02040502050505030304" pitchFamily="18" charset="0"/>
              </a:rPr>
              <a:t> своїх творах письменники звеличували героїзм тих, хто боровся проти ворога на фронтах, самовіддану працю трудівників тилу, викривали людиноненависницьку ідеологію нацизму. </a:t>
            </a:r>
          </a:p>
          <a:p>
            <a:pPr marL="0" indent="542925" algn="just">
              <a:lnSpc>
                <a:spcPct val="90000"/>
              </a:lnSpc>
              <a:buNone/>
            </a:pPr>
            <a:r>
              <a:rPr lang="uk-UA" altLang="ru-RU" sz="2000" dirty="0" smtClean="0">
                <a:latin typeface="Palatino Linotype" panose="02040502050505030304" pitchFamily="18" charset="0"/>
              </a:rPr>
              <a:t>Високим патріотичним пафосом сповнені рядки М. Бажана ("Клятва"), П. Тичини ("Похорон друга"), М. Рильського ("Слово про рідну матір"), В, Сосюри ("В години гніву"), А. Малишка ("Україно моя!"), О. Довженка ("Україна у вогні") та ін.</a:t>
            </a:r>
            <a:r>
              <a:rPr lang="uk-UA" altLang="ru-RU" sz="2000" dirty="0" smtClean="0"/>
              <a:t> </a:t>
            </a:r>
            <a:endParaRPr lang="uk-UA" altLang="ru-RU" sz="2000" dirty="0"/>
          </a:p>
        </p:txBody>
      </p:sp>
      <p:pic>
        <p:nvPicPr>
          <p:cNvPr id="16389" name="Picture 5" descr="442px-Володимир_Сосюра_у_1950-ті"/>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a:xfrm>
            <a:off x="7772400" y="1676400"/>
            <a:ext cx="2667000" cy="4419600"/>
          </a:xfrm>
        </p:spPr>
      </p:pic>
      <p:sp>
        <p:nvSpPr>
          <p:cNvPr id="16390" name="Rectangle 6"/>
          <p:cNvSpPr>
            <a:spLocks noChangeArrowheads="1"/>
          </p:cNvSpPr>
          <p:nvPr/>
        </p:nvSpPr>
        <p:spPr bwMode="auto">
          <a:xfrm>
            <a:off x="8458200" y="6172201"/>
            <a:ext cx="12954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ru-RU" altLang="ru-RU">
                <a:solidFill>
                  <a:srgbClr val="000000"/>
                </a:solidFill>
                <a:latin typeface="Arial" panose="020B0604020202020204" pitchFamily="34" charset="0"/>
              </a:rPr>
              <a:t>В, Сосюра</a:t>
            </a:r>
          </a:p>
        </p:txBody>
      </p:sp>
    </p:spTree>
    <p:extLst>
      <p:ext uri="{BB962C8B-B14F-4D97-AF65-F5344CB8AC3E}">
        <p14:creationId xmlns:p14="http://schemas.microsoft.com/office/powerpoint/2010/main" xmlns="" val="1764934645"/>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2000" fill="hold"/>
                                        <p:tgtEl>
                                          <p:spTgt spid="16386"/>
                                        </p:tgtEl>
                                        <p:attrNameLst>
                                          <p:attrName>ppt_w</p:attrName>
                                        </p:attrNameLst>
                                      </p:cBhvr>
                                      <p:tavLst>
                                        <p:tav tm="0">
                                          <p:val>
                                            <p:strVal val="#ppt_w"/>
                                          </p:val>
                                        </p:tav>
                                        <p:tav tm="100000">
                                          <p:val>
                                            <p:strVal val="#ppt_w"/>
                                          </p:val>
                                        </p:tav>
                                      </p:tavLst>
                                    </p:anim>
                                    <p:anim calcmode="lin" valueType="num">
                                      <p:cBhvr>
                                        <p:cTn id="8" dur="2000" fill="hold"/>
                                        <p:tgtEl>
                                          <p:spTgt spid="16386"/>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6386"/>
                                        </p:tgtEl>
                                        <p:attrNameLst>
                                          <p:attrName>ppt_x</p:attrName>
                                        </p:attrNameLst>
                                      </p:cBhvr>
                                      <p:tavLst>
                                        <p:tav tm="0">
                                          <p:val>
                                            <p:strVal val="#ppt_x-.4"/>
                                          </p:val>
                                        </p:tav>
                                        <p:tav tm="100000">
                                          <p:val>
                                            <p:strVal val="#ppt_x"/>
                                          </p:val>
                                        </p:tav>
                                      </p:tavLst>
                                    </p:anim>
                                    <p:anim calcmode="lin" valueType="num">
                                      <p:cBhvr>
                                        <p:cTn id="10" dur="2000" fill="hold"/>
                                        <p:tgtEl>
                                          <p:spTgt spid="16386"/>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0" presetClass="entr" presetSubtype="0" fill="hold" grpId="0" nodeType="clickEffect">
                                  <p:stCondLst>
                                    <p:cond delay="0"/>
                                  </p:stCondLst>
                                  <p:iterate type="lt">
                                    <p:tmPct val="10000"/>
                                  </p:iterate>
                                  <p:childTnLst>
                                    <p:set>
                                      <p:cBhvr>
                                        <p:cTn id="14" dur="1" fill="hold">
                                          <p:stCondLst>
                                            <p:cond delay="0"/>
                                          </p:stCondLst>
                                        </p:cTn>
                                        <p:tgtEl>
                                          <p:spTgt spid="16387">
                                            <p:txEl>
                                              <p:pRg st="0" end="0"/>
                                            </p:txEl>
                                          </p:spTgt>
                                        </p:tgtEl>
                                        <p:attrNameLst>
                                          <p:attrName>style.visibility</p:attrName>
                                        </p:attrNameLst>
                                      </p:cBhvr>
                                      <p:to>
                                        <p:strVal val="visible"/>
                                      </p:to>
                                    </p:set>
                                    <p:animEffect transition="in" filter="fade">
                                      <p:cBhvr>
                                        <p:cTn id="15" dur="500">
                                          <p:stCondLst>
                                            <p:cond delay="0"/>
                                          </p:stCondLst>
                                        </p:cTn>
                                        <p:tgtEl>
                                          <p:spTgt spid="16387">
                                            <p:txEl>
                                              <p:pRg st="0" end="0"/>
                                            </p:txEl>
                                          </p:spTgt>
                                        </p:tgtEl>
                                      </p:cBhvr>
                                    </p:animEffect>
                                    <p:anim calcmode="lin" valueType="num">
                                      <p:cBhvr>
                                        <p:cTn id="16" dur="500" fill="hold">
                                          <p:stCondLst>
                                            <p:cond delay="0"/>
                                          </p:stCondLst>
                                        </p:cTn>
                                        <p:tgtEl>
                                          <p:spTgt spid="16387">
                                            <p:txEl>
                                              <p:pRg st="0" end="0"/>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163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0" presetClass="entr" presetSubtype="0" fill="hold" grpId="0" nodeType="clickEffect">
                                  <p:stCondLst>
                                    <p:cond delay="0"/>
                                  </p:stCondLst>
                                  <p:iterate type="lt">
                                    <p:tmPct val="10000"/>
                                  </p:iterate>
                                  <p:childTnLst>
                                    <p:set>
                                      <p:cBhvr>
                                        <p:cTn id="21" dur="1" fill="hold">
                                          <p:stCondLst>
                                            <p:cond delay="0"/>
                                          </p:stCondLst>
                                        </p:cTn>
                                        <p:tgtEl>
                                          <p:spTgt spid="16387">
                                            <p:txEl>
                                              <p:pRg st="1" end="1"/>
                                            </p:txEl>
                                          </p:spTgt>
                                        </p:tgtEl>
                                        <p:attrNameLst>
                                          <p:attrName>style.visibility</p:attrName>
                                        </p:attrNameLst>
                                      </p:cBhvr>
                                      <p:to>
                                        <p:strVal val="visible"/>
                                      </p:to>
                                    </p:set>
                                    <p:animEffect transition="in" filter="fade">
                                      <p:cBhvr>
                                        <p:cTn id="22" dur="500">
                                          <p:stCondLst>
                                            <p:cond delay="0"/>
                                          </p:stCondLst>
                                        </p:cTn>
                                        <p:tgtEl>
                                          <p:spTgt spid="16387">
                                            <p:txEl>
                                              <p:pRg st="1" end="1"/>
                                            </p:txEl>
                                          </p:spTgt>
                                        </p:tgtEl>
                                      </p:cBhvr>
                                    </p:animEffect>
                                    <p:anim calcmode="lin" valueType="num">
                                      <p:cBhvr>
                                        <p:cTn id="23" dur="500" fill="hold">
                                          <p:stCondLst>
                                            <p:cond delay="0"/>
                                          </p:stCondLst>
                                        </p:cTn>
                                        <p:tgtEl>
                                          <p:spTgt spid="16387">
                                            <p:txEl>
                                              <p:pRg st="1" end="1"/>
                                            </p:txEl>
                                          </p:spTgt>
                                        </p:tgtEl>
                                        <p:attrNameLst>
                                          <p:attrName>ppt_x</p:attrName>
                                        </p:attrNameLst>
                                      </p:cBhvr>
                                      <p:tavLst>
                                        <p:tav tm="0">
                                          <p:val>
                                            <p:strVal val="#ppt_x-.1"/>
                                          </p:val>
                                        </p:tav>
                                        <p:tav tm="100000">
                                          <p:val>
                                            <p:strVal val="#ppt_x"/>
                                          </p:val>
                                        </p:tav>
                                      </p:tavLst>
                                    </p:anim>
                                    <p:anim calcmode="lin" valueType="num">
                                      <p:cBhvr>
                                        <p:cTn id="24" dur="500" fill="hold">
                                          <p:stCondLst>
                                            <p:cond delay="0"/>
                                          </p:stCondLst>
                                        </p:cTn>
                                        <p:tgtEl>
                                          <p:spTgt spid="163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0" presetClass="entr" presetSubtype="0" fill="hold" grpId="0" nodeType="clickEffect">
                                  <p:stCondLst>
                                    <p:cond delay="0"/>
                                  </p:stCondLst>
                                  <p:iterate type="lt">
                                    <p:tmPct val="10000"/>
                                  </p:iterate>
                                  <p:childTnLst>
                                    <p:set>
                                      <p:cBhvr>
                                        <p:cTn id="28" dur="1" fill="hold">
                                          <p:stCondLst>
                                            <p:cond delay="0"/>
                                          </p:stCondLst>
                                        </p:cTn>
                                        <p:tgtEl>
                                          <p:spTgt spid="16387">
                                            <p:txEl>
                                              <p:pRg st="2" end="2"/>
                                            </p:txEl>
                                          </p:spTgt>
                                        </p:tgtEl>
                                        <p:attrNameLst>
                                          <p:attrName>style.visibility</p:attrName>
                                        </p:attrNameLst>
                                      </p:cBhvr>
                                      <p:to>
                                        <p:strVal val="visible"/>
                                      </p:to>
                                    </p:set>
                                    <p:animEffect transition="in" filter="fade">
                                      <p:cBhvr>
                                        <p:cTn id="29" dur="500">
                                          <p:stCondLst>
                                            <p:cond delay="0"/>
                                          </p:stCondLst>
                                        </p:cTn>
                                        <p:tgtEl>
                                          <p:spTgt spid="16387">
                                            <p:txEl>
                                              <p:pRg st="2" end="2"/>
                                            </p:txEl>
                                          </p:spTgt>
                                        </p:tgtEl>
                                      </p:cBhvr>
                                    </p:animEffect>
                                    <p:anim calcmode="lin" valueType="num">
                                      <p:cBhvr>
                                        <p:cTn id="30" dur="500" fill="hold">
                                          <p:stCondLst>
                                            <p:cond delay="0"/>
                                          </p:stCondLst>
                                        </p:cTn>
                                        <p:tgtEl>
                                          <p:spTgt spid="16387">
                                            <p:txEl>
                                              <p:pRg st="2" end="2"/>
                                            </p:txEl>
                                          </p:spTgt>
                                        </p:tgtEl>
                                        <p:attrNameLst>
                                          <p:attrName>ppt_x</p:attrName>
                                        </p:attrNameLst>
                                      </p:cBhvr>
                                      <p:tavLst>
                                        <p:tav tm="0">
                                          <p:val>
                                            <p:strVal val="#ppt_x-.1"/>
                                          </p:val>
                                        </p:tav>
                                        <p:tav tm="100000">
                                          <p:val>
                                            <p:strVal val="#ppt_x"/>
                                          </p:val>
                                        </p:tav>
                                      </p:tavLst>
                                    </p:anim>
                                    <p:anim calcmode="lin" valueType="num">
                                      <p:cBhvr>
                                        <p:cTn id="31" dur="500" fill="hold">
                                          <p:stCondLst>
                                            <p:cond delay="0"/>
                                          </p:stCondLst>
                                        </p:cTn>
                                        <p:tgtEl>
                                          <p:spTgt spid="1638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7" grpId="0" build="p"/>
    </p:bldLst>
  </p:timing>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a:r>
              <a:rPr lang="uk-UA" altLang="ru-RU" b="1" dirty="0">
                <a:effectLst>
                  <a:outerShdw blurRad="38100" dist="38100" dir="2700000" algn="tl">
                    <a:srgbClr val="000000">
                      <a:alpha val="43137"/>
                    </a:srgbClr>
                  </a:outerShdw>
                </a:effectLst>
              </a:rPr>
              <a:t>Музика</a:t>
            </a:r>
            <a:endParaRPr lang="ru-RU" altLang="ru-RU" b="1" dirty="0">
              <a:effectLst>
                <a:outerShdw blurRad="38100" dist="38100" dir="2700000" algn="tl">
                  <a:srgbClr val="000000">
                    <a:alpha val="43137"/>
                  </a:srgbClr>
                </a:outerShdw>
              </a:effectLst>
            </a:endParaRPr>
          </a:p>
        </p:txBody>
      </p:sp>
      <p:sp>
        <p:nvSpPr>
          <p:cNvPr id="27651" name="Rectangle 3"/>
          <p:cNvSpPr>
            <a:spLocks noGrp="1" noChangeArrowheads="1"/>
          </p:cNvSpPr>
          <p:nvPr>
            <p:ph type="body" idx="1"/>
          </p:nvPr>
        </p:nvSpPr>
        <p:spPr/>
        <p:txBody>
          <a:bodyPr/>
          <a:lstStyle/>
          <a:p>
            <a:pPr algn="just">
              <a:lnSpc>
                <a:spcPct val="80000"/>
              </a:lnSpc>
              <a:buFont typeface="Wingdings" panose="05000000000000000000" pitchFamily="2" charset="2"/>
              <a:buChar char="Ø"/>
            </a:pPr>
            <a:r>
              <a:rPr lang="uk-UA" altLang="ru-RU" sz="2000" dirty="0" smtClean="0">
                <a:latin typeface="Georgia" panose="02040502050405020303" pitchFamily="18" charset="0"/>
              </a:rPr>
              <a:t>Близько 350 музичних творів, написали під час війни композитори України. Справжніми подіями в українській музиці стали симфонія "Україно моя", написана А. </a:t>
            </a:r>
            <a:r>
              <a:rPr lang="uk-UA" altLang="ru-RU" sz="2000" dirty="0" err="1" smtClean="0">
                <a:latin typeface="Georgia" panose="02040502050405020303" pitchFamily="18" charset="0"/>
              </a:rPr>
              <a:t>Штогаренком</a:t>
            </a:r>
            <a:r>
              <a:rPr lang="uk-UA" altLang="ru-RU" sz="2000" dirty="0" smtClean="0">
                <a:latin typeface="Georgia" panose="02040502050405020303" pitchFamily="18" charset="0"/>
              </a:rPr>
              <a:t> на слова А. Малишка та М. Рильського, кантата "Клятва" на слова М. Бажана, четверта сюїта для симфонічного оркестру Ю. </a:t>
            </a:r>
            <a:r>
              <a:rPr lang="uk-UA" altLang="ru-RU" sz="2000" dirty="0" err="1" smtClean="0">
                <a:latin typeface="Georgia" panose="02040502050405020303" pitchFamily="18" charset="0"/>
              </a:rPr>
              <a:t>Мейтуса</a:t>
            </a:r>
            <a:r>
              <a:rPr lang="uk-UA" altLang="ru-RU" sz="2000" dirty="0" smtClean="0">
                <a:latin typeface="Georgia" panose="02040502050405020303" pitchFamily="18" charset="0"/>
              </a:rPr>
              <a:t>. Чимало ансамблів української пісні й танцю давали концерти на фронті. </a:t>
            </a:r>
          </a:p>
          <a:p>
            <a:pPr algn="just">
              <a:lnSpc>
                <a:spcPct val="80000"/>
              </a:lnSpc>
              <a:buFont typeface="Wingdings" panose="05000000000000000000" pitchFamily="2" charset="2"/>
              <a:buChar char="Ø"/>
            </a:pPr>
            <a:endParaRPr lang="uk-UA" altLang="ru-RU" sz="2000" dirty="0" smtClean="0">
              <a:latin typeface="Georgia" panose="02040502050405020303" pitchFamily="18" charset="0"/>
            </a:endParaRPr>
          </a:p>
          <a:p>
            <a:pPr algn="just">
              <a:lnSpc>
                <a:spcPct val="80000"/>
              </a:lnSpc>
              <a:buFont typeface="Wingdings" panose="05000000000000000000" pitchFamily="2" charset="2"/>
              <a:buChar char="Ø"/>
            </a:pPr>
            <a:r>
              <a:rPr lang="uk-UA" altLang="ru-RU" sz="2000" dirty="0" smtClean="0">
                <a:latin typeface="Georgia" panose="02040502050405020303" pitchFamily="18" charset="0"/>
              </a:rPr>
              <a:t>У музичному житті республіки після війни найпомітнішими були поема 11 Дніпро" С. Людкевича, друга симфонія К. Данькевича, опера 10. </a:t>
            </a:r>
            <a:r>
              <a:rPr lang="uk-UA" altLang="ru-RU" sz="2000" dirty="0" err="1" smtClean="0">
                <a:latin typeface="Georgia" panose="02040502050405020303" pitchFamily="18" charset="0"/>
              </a:rPr>
              <a:t>Мейтуса</a:t>
            </a:r>
            <a:r>
              <a:rPr lang="uk-UA" altLang="ru-RU" sz="2000" dirty="0" smtClean="0">
                <a:latin typeface="Georgia" panose="02040502050405020303" pitchFamily="18" charset="0"/>
              </a:rPr>
              <a:t> "Молода Гвардія" та ін. Низку творів, переважно вокального жанру, написав В. Барвінський. Деякі з діячів музичного мистецтва, як К. Данькевич, Г. Жуковський, В. Барвінський, були засуджені під час боротьби проти "українського буржуазного націоналізму". Безпідставних </a:t>
            </a:r>
            <a:r>
              <a:rPr lang="uk-UA" altLang="ru-RU" sz="2000" dirty="0" err="1" smtClean="0">
                <a:latin typeface="Georgia" panose="02040502050405020303" pitchFamily="18" charset="0"/>
              </a:rPr>
              <a:t>нападок</a:t>
            </a:r>
            <a:r>
              <a:rPr lang="uk-UA" altLang="ru-RU" sz="2000" dirty="0" smtClean="0">
                <a:latin typeface="Palatino Linotype" panose="02040502050505030304" pitchFamily="18" charset="0"/>
              </a:rPr>
              <a:t> зазнали М. </a:t>
            </a:r>
            <a:r>
              <a:rPr lang="uk-UA" altLang="ru-RU" sz="2000" dirty="0" err="1" smtClean="0">
                <a:latin typeface="Palatino Linotype" panose="02040502050505030304" pitchFamily="18" charset="0"/>
              </a:rPr>
              <a:t>Вериківський</a:t>
            </a:r>
            <a:r>
              <a:rPr lang="uk-UA" altLang="ru-RU" sz="2000" dirty="0" smtClean="0">
                <a:latin typeface="Palatino Linotype" panose="02040502050505030304" pitchFamily="18" charset="0"/>
              </a:rPr>
              <a:t>, М. </a:t>
            </a:r>
            <a:r>
              <a:rPr lang="uk-UA" altLang="ru-RU" sz="2000" dirty="0" err="1" smtClean="0">
                <a:latin typeface="Palatino Linotype" panose="02040502050505030304" pitchFamily="18" charset="0"/>
              </a:rPr>
              <a:t>Колесса</a:t>
            </a:r>
            <a:r>
              <a:rPr lang="uk-UA" altLang="ru-RU" sz="2000" dirty="0" smtClean="0">
                <a:latin typeface="Palatino Linotype" panose="02040502050505030304" pitchFamily="18" charset="0"/>
              </a:rPr>
              <a:t>, Б. Лятошинський та ін.</a:t>
            </a:r>
            <a:r>
              <a:rPr lang="uk-UA" altLang="ru-RU" sz="2000" dirty="0" smtClean="0"/>
              <a:t> </a:t>
            </a:r>
            <a:endParaRPr lang="uk-UA" altLang="ru-RU" sz="2000" dirty="0"/>
          </a:p>
        </p:txBody>
      </p:sp>
    </p:spTree>
    <p:extLst>
      <p:ext uri="{BB962C8B-B14F-4D97-AF65-F5344CB8AC3E}">
        <p14:creationId xmlns:p14="http://schemas.microsoft.com/office/powerpoint/2010/main" xmlns="" val="855092994"/>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p:cTn id="7" dur="2000" fill="hold"/>
                                        <p:tgtEl>
                                          <p:spTgt spid="27650"/>
                                        </p:tgtEl>
                                        <p:attrNameLst>
                                          <p:attrName>ppt_w</p:attrName>
                                        </p:attrNameLst>
                                      </p:cBhvr>
                                      <p:tavLst>
                                        <p:tav tm="0">
                                          <p:val>
                                            <p:strVal val="#ppt_w*2.5"/>
                                          </p:val>
                                        </p:tav>
                                        <p:tav tm="100000">
                                          <p:val>
                                            <p:strVal val="#ppt_w"/>
                                          </p:val>
                                        </p:tav>
                                      </p:tavLst>
                                    </p:anim>
                                    <p:anim calcmode="lin" valueType="num">
                                      <p:cBhvr>
                                        <p:cTn id="8" dur="2000" fill="hold"/>
                                        <p:tgtEl>
                                          <p:spTgt spid="27650"/>
                                        </p:tgtEl>
                                        <p:attrNameLst>
                                          <p:attrName>ppt_h</p:attrName>
                                        </p:attrNameLst>
                                      </p:cBhvr>
                                      <p:tavLst>
                                        <p:tav tm="0">
                                          <p:val>
                                            <p:strVal val="#ppt_h"/>
                                          </p:val>
                                        </p:tav>
                                        <p:tav tm="100000">
                                          <p:val>
                                            <p:strVal val="#ppt_h"/>
                                          </p:val>
                                        </p:tav>
                                      </p:tavLst>
                                    </p:anim>
                                    <p:anim calcmode="lin" valueType="num">
                                      <p:cBhvr>
                                        <p:cTn id="9" dur="2000" fill="hold"/>
                                        <p:tgtEl>
                                          <p:spTgt spid="27650"/>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27650"/>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276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651">
                                            <p:txEl>
                                              <p:pRg st="0" end="0"/>
                                            </p:txEl>
                                          </p:spTgt>
                                        </p:tgtEl>
                                        <p:attrNameLst>
                                          <p:attrName>style.visibility</p:attrName>
                                        </p:attrNameLst>
                                      </p:cBhvr>
                                      <p:to>
                                        <p:strVal val="visible"/>
                                      </p:to>
                                    </p:set>
                                    <p:animEffect transition="in" filter="wipe(left)">
                                      <p:cBhvr>
                                        <p:cTn id="16" dur="500"/>
                                        <p:tgtEl>
                                          <p:spTgt spid="27651">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7651">
                                            <p:txEl>
                                              <p:pRg st="2" end="2"/>
                                            </p:txEl>
                                          </p:spTgt>
                                        </p:tgtEl>
                                        <p:attrNameLst>
                                          <p:attrName>style.visibility</p:attrName>
                                        </p:attrNameLst>
                                      </p:cBhvr>
                                      <p:to>
                                        <p:strVal val="visible"/>
                                      </p:to>
                                    </p:set>
                                    <p:animEffect transition="in" filter="wipe(left)">
                                      <p:cBhvr>
                                        <p:cTn id="21" dur="500"/>
                                        <p:tgtEl>
                                          <p:spTgt spid="276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1" grpId="0" build="p"/>
    </p:bld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lgn="ctr"/>
            <a:r>
              <a:rPr lang="uk-UA" altLang="ru-RU" b="1" dirty="0">
                <a:effectLst>
                  <a:outerShdw blurRad="38100" dist="38100" dir="2700000" algn="tl">
                    <a:srgbClr val="000000">
                      <a:alpha val="43137"/>
                    </a:srgbClr>
                  </a:outerShdw>
                </a:effectLst>
              </a:rPr>
              <a:t>Театр</a:t>
            </a:r>
            <a:endParaRPr lang="ru-RU" altLang="ru-RU" b="1" dirty="0">
              <a:effectLst>
                <a:outerShdw blurRad="38100" dist="38100" dir="2700000" algn="tl">
                  <a:srgbClr val="000000">
                    <a:alpha val="43137"/>
                  </a:srgbClr>
                </a:outerShdw>
              </a:effectLst>
            </a:endParaRPr>
          </a:p>
        </p:txBody>
      </p:sp>
      <p:sp>
        <p:nvSpPr>
          <p:cNvPr id="28675" name="Rectangle 3"/>
          <p:cNvSpPr>
            <a:spLocks noGrp="1" noChangeArrowheads="1"/>
          </p:cNvSpPr>
          <p:nvPr>
            <p:ph type="body" sz="half" idx="1"/>
          </p:nvPr>
        </p:nvSpPr>
        <p:spPr>
          <a:xfrm>
            <a:off x="119269" y="1504156"/>
            <a:ext cx="11953461" cy="2185988"/>
          </a:xfrm>
        </p:spPr>
        <p:txBody>
          <a:bodyPr/>
          <a:lstStyle/>
          <a:p>
            <a:pPr marL="0" indent="0" algn="just">
              <a:lnSpc>
                <a:spcPct val="80000"/>
              </a:lnSpc>
              <a:buNone/>
            </a:pPr>
            <a:r>
              <a:rPr lang="uk-UA" altLang="ru-RU" sz="2000" dirty="0" smtClean="0"/>
              <a:t>Активною в роки війни була творча праця 42 евакуйованих з України театральних колективів, які діяли в радянському тилу. Працювали українські театри й на окупованих нацистами територіях, зокрема у Львові, Станіславі, Тернополі, Києві, Харкові, Херсоні. У фронтових концертах, які нерідко відбувалися просто неба, виступали видатні майстри театрального мистецтва 3. Гайдай, І. </a:t>
            </a:r>
            <a:r>
              <a:rPr lang="uk-UA" altLang="ru-RU" sz="2000" dirty="0" err="1" smtClean="0"/>
              <a:t>Паторжинський</a:t>
            </a:r>
            <a:r>
              <a:rPr lang="uk-UA" altLang="ru-RU" sz="2000" dirty="0" smtClean="0"/>
              <a:t>, М. Гришко та ін. </a:t>
            </a:r>
            <a:endParaRPr lang="uk-UA" altLang="ru-RU" sz="2000" dirty="0"/>
          </a:p>
        </p:txBody>
      </p:sp>
      <p:pic>
        <p:nvPicPr>
          <p:cNvPr id="28677" name="Picture 5" descr="9 (1)"/>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a:xfrm>
            <a:off x="1710043" y="2744194"/>
            <a:ext cx="4128052" cy="3921649"/>
          </a:xfrm>
        </p:spPr>
      </p:pic>
      <p:pic>
        <p:nvPicPr>
          <p:cNvPr id="28678" name="Picture 6" descr="400px-Tarascha_Komendatur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5998" y="2665412"/>
            <a:ext cx="5718829" cy="4000431"/>
          </a:xfrm>
          <a:prstGeom prst="rect">
            <a:avLst/>
          </a:prstGeom>
          <a:noFill/>
          <a:extLst>
            <a:ext uri="{909E8E84-426E-40DD-AFC4-6F175D3DCCD1}">
              <a14:hiddenFill xmlns:a14="http://schemas.microsoft.com/office/drawing/2010/main" xmlns="">
                <a:solidFill>
                  <a:srgbClr val="FFFFFF"/>
                </a:solidFill>
              </a14:hiddenFill>
            </a:ext>
          </a:extLst>
        </p:spPr>
      </p:pic>
      <p:sp>
        <p:nvSpPr>
          <p:cNvPr id="28679" name="Rectangle 7"/>
          <p:cNvSpPr>
            <a:spLocks noChangeArrowheads="1"/>
          </p:cNvSpPr>
          <p:nvPr/>
        </p:nvSpPr>
        <p:spPr bwMode="auto">
          <a:xfrm>
            <a:off x="119269" y="6277736"/>
            <a:ext cx="2971800" cy="549275"/>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r>
              <a:rPr lang="ru-RU" altLang="ru-RU" sz="1200" b="1" dirty="0">
                <a:latin typeface="Arial" panose="020B0604020202020204" pitchFamily="34" charset="0"/>
              </a:rPr>
              <a:t>ТЕАТР НА КІРОВОГРАДЩИНІ</a:t>
            </a:r>
          </a:p>
          <a:p>
            <a:pPr eaLnBrk="0" hangingPunct="0"/>
            <a:endParaRPr lang="ru-RU" altLang="ru-RU" dirty="0">
              <a:latin typeface="Arial" panose="020B0604020202020204" pitchFamily="34" charset="0"/>
            </a:endParaRPr>
          </a:p>
        </p:txBody>
      </p:sp>
    </p:spTree>
    <p:extLst>
      <p:ext uri="{BB962C8B-B14F-4D97-AF65-F5344CB8AC3E}">
        <p14:creationId xmlns:p14="http://schemas.microsoft.com/office/powerpoint/2010/main" xmlns="" val="24867740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500" fill="hold"/>
                                        <p:tgtEl>
                                          <p:spTgt spid="2867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867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867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8674"/>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8675">
                                            <p:txEl>
                                              <p:pRg st="0" end="0"/>
                                            </p:txEl>
                                          </p:spTgt>
                                        </p:tgtEl>
                                        <p:attrNameLst>
                                          <p:attrName>style.visibility</p:attrName>
                                        </p:attrNameLst>
                                      </p:cBhvr>
                                      <p:to>
                                        <p:strVal val="visible"/>
                                      </p:to>
                                    </p:set>
                                    <p:anim calcmode="lin" valueType="num">
                                      <p:cBhvr>
                                        <p:cTn id="15" dur="500" fill="hold"/>
                                        <p:tgtEl>
                                          <p:spTgt spid="2867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867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867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86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xit" presetSubtype="0" decel="100000" fill="hold" grpId="1" nodeType="clickEffect">
                                  <p:stCondLst>
                                    <p:cond delay="0"/>
                                  </p:stCondLst>
                                  <p:childTnLst>
                                    <p:anim calcmode="lin" valueType="num">
                                      <p:cBhvr>
                                        <p:cTn id="22" dur="500" fill="hold"/>
                                        <p:tgtEl>
                                          <p:spTgt spid="28674"/>
                                        </p:tgtEl>
                                        <p:attrNameLst>
                                          <p:attrName>ppt_h</p:attrName>
                                        </p:attrNameLst>
                                      </p:cBhvr>
                                      <p:tavLst>
                                        <p:tav tm="0">
                                          <p:val>
                                            <p:strVal val="ppt_h"/>
                                          </p:val>
                                        </p:tav>
                                        <p:tav tm="50000">
                                          <p:val>
                                            <p:strVal val="ppt_h/20"/>
                                          </p:val>
                                        </p:tav>
                                        <p:tav tm="100000">
                                          <p:val>
                                            <p:strVal val="ppt_h/20"/>
                                          </p:val>
                                        </p:tav>
                                      </p:tavLst>
                                    </p:anim>
                                    <p:anim calcmode="lin" valueType="num">
                                      <p:cBhvr>
                                        <p:cTn id="23" dur="500" fill="hold"/>
                                        <p:tgtEl>
                                          <p:spTgt spid="28674"/>
                                        </p:tgtEl>
                                        <p:attrNameLst>
                                          <p:attrName>ppt_w</p:attrName>
                                        </p:attrNameLst>
                                      </p:cBhvr>
                                      <p:tavLst>
                                        <p:tav tm="0">
                                          <p:val>
                                            <p:strVal val="ppt_w"/>
                                          </p:val>
                                        </p:tav>
                                        <p:tav tm="50000">
                                          <p:val>
                                            <p:strVal val="ppt_w+.3"/>
                                          </p:val>
                                        </p:tav>
                                        <p:tav tm="100000">
                                          <p:val>
                                            <p:strVal val="ppt_w+.3"/>
                                          </p:val>
                                        </p:tav>
                                      </p:tavLst>
                                    </p:anim>
                                    <p:anim calcmode="lin" valueType="num">
                                      <p:cBhvr>
                                        <p:cTn id="24" dur="500" fill="hold"/>
                                        <p:tgtEl>
                                          <p:spTgt spid="28674"/>
                                        </p:tgtEl>
                                        <p:attrNameLst>
                                          <p:attrName>ppt_x</p:attrName>
                                        </p:attrNameLst>
                                      </p:cBhvr>
                                      <p:tavLst>
                                        <p:tav tm="0">
                                          <p:val>
                                            <p:strVal val="ppt_x"/>
                                          </p:val>
                                        </p:tav>
                                        <p:tav tm="50000">
                                          <p:val>
                                            <p:strVal val="ppt_x"/>
                                          </p:val>
                                        </p:tav>
                                        <p:tav tm="100000">
                                          <p:val>
                                            <p:strVal val="ppt_x-.3"/>
                                          </p:val>
                                        </p:tav>
                                      </p:tavLst>
                                    </p:anim>
                                    <p:anim calcmode="lin" valueType="num">
                                      <p:cBhvr>
                                        <p:cTn id="25" dur="500" fill="hold"/>
                                        <p:tgtEl>
                                          <p:spTgt spid="28674"/>
                                        </p:tgtEl>
                                        <p:attrNameLst>
                                          <p:attrName>ppt_y</p:attrName>
                                        </p:attrNameLst>
                                      </p:cBhvr>
                                      <p:tavLst>
                                        <p:tav tm="0">
                                          <p:val>
                                            <p:strVal val="ppt_y"/>
                                          </p:val>
                                        </p:tav>
                                        <p:tav tm="100000">
                                          <p:val>
                                            <p:strVal val="ppt_y"/>
                                          </p:val>
                                        </p:tav>
                                      </p:tavLst>
                                    </p:anim>
                                    <p:set>
                                      <p:cBhvr>
                                        <p:cTn id="26" dur="1" fill="hold">
                                          <p:stCondLst>
                                            <p:cond delay="499"/>
                                          </p:stCondLst>
                                        </p:cTn>
                                        <p:tgtEl>
                                          <p:spTgt spid="28674"/>
                                        </p:tgtEl>
                                        <p:attrNameLst>
                                          <p:attrName>style.visibility</p:attrName>
                                        </p:attrNameLst>
                                      </p:cBhvr>
                                      <p:to>
                                        <p:strVal val="hidden"/>
                                      </p:to>
                                    </p:set>
                                  </p:childTnLst>
                                </p:cTn>
                              </p:par>
                              <p:par>
                                <p:cTn id="27" presetID="39" presetClass="exit" presetSubtype="0" decel="100000" fill="hold" grpId="1" nodeType="withEffect">
                                  <p:stCondLst>
                                    <p:cond delay="0"/>
                                  </p:stCondLst>
                                  <p:childTnLst>
                                    <p:anim calcmode="lin" valueType="num">
                                      <p:cBhvr>
                                        <p:cTn id="28" dur="500" fill="hold"/>
                                        <p:tgtEl>
                                          <p:spTgt spid="28675">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29" dur="500" fill="hold"/>
                                        <p:tgtEl>
                                          <p:spTgt spid="28675">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30" dur="500" fill="hold"/>
                                        <p:tgtEl>
                                          <p:spTgt spid="28675">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31" dur="500" fill="hold"/>
                                        <p:tgtEl>
                                          <p:spTgt spid="28675">
                                            <p:txEl>
                                              <p:pRg st="0" end="0"/>
                                            </p:txEl>
                                          </p:spTgt>
                                        </p:tgtEl>
                                        <p:attrNameLst>
                                          <p:attrName>ppt_y</p:attrName>
                                        </p:attrNameLst>
                                      </p:cBhvr>
                                      <p:tavLst>
                                        <p:tav tm="0">
                                          <p:val>
                                            <p:strVal val="ppt_y"/>
                                          </p:val>
                                        </p:tav>
                                        <p:tav tm="100000">
                                          <p:val>
                                            <p:strVal val="ppt_y"/>
                                          </p:val>
                                        </p:tav>
                                      </p:tavLst>
                                    </p:anim>
                                    <p:set>
                                      <p:cBhvr>
                                        <p:cTn id="32" dur="1" fill="hold">
                                          <p:stCondLst>
                                            <p:cond delay="499"/>
                                          </p:stCondLst>
                                        </p:cTn>
                                        <p:tgtEl>
                                          <p:spTgt spid="2867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8674" grpId="1"/>
      <p:bldP spid="28675" grpId="0" build="p"/>
      <p:bldP spid="28675" grpId="1" build="allAtOnce"/>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0" y="-1"/>
            <a:ext cx="9144000" cy="6862289"/>
          </a:xfrm>
          <a:prstGeom prst="rect">
            <a:avLst/>
          </a:prstGeom>
        </p:spPr>
      </p:pic>
      <p:sp>
        <p:nvSpPr>
          <p:cNvPr id="3" name="Объект 2"/>
          <p:cNvSpPr>
            <a:spLocks noGrp="1"/>
          </p:cNvSpPr>
          <p:nvPr>
            <p:ph idx="4294967295"/>
          </p:nvPr>
        </p:nvSpPr>
        <p:spPr>
          <a:xfrm>
            <a:off x="1703387" y="1562514"/>
            <a:ext cx="8785225" cy="2305050"/>
          </a:xfrm>
        </p:spPr>
        <p:txBody>
          <a:bodyPr>
            <a:noAutofit/>
          </a:bodyPr>
          <a:lstStyle/>
          <a:p>
            <a:pPr marL="0" indent="0" algn="just">
              <a:buNone/>
            </a:pPr>
            <a:r>
              <a:rPr lang="ru-RU" sz="1800" dirty="0"/>
              <a:t>    </a:t>
            </a:r>
            <a:r>
              <a:rPr lang="ru-RU" sz="1800" dirty="0" err="1"/>
              <a:t>Особливої</a:t>
            </a:r>
            <a:r>
              <a:rPr lang="ru-RU" sz="1800" dirty="0"/>
              <a:t> ваги </a:t>
            </a:r>
            <a:r>
              <a:rPr lang="ru-RU" sz="1800" dirty="0" err="1"/>
              <a:t>набувала</a:t>
            </a:r>
            <a:r>
              <a:rPr lang="ru-RU" sz="1800" dirty="0"/>
              <a:t> </a:t>
            </a:r>
            <a:r>
              <a:rPr lang="ru-RU" sz="1800" dirty="0" err="1"/>
              <a:t>кінодокументалістика</a:t>
            </a:r>
            <a:r>
              <a:rPr lang="ru-RU" sz="1800" dirty="0"/>
              <a:t>. У </a:t>
            </a:r>
            <a:r>
              <a:rPr lang="ru-RU" sz="1800" dirty="0" err="1"/>
              <a:t>вересні</a:t>
            </a:r>
            <a:r>
              <a:rPr lang="ru-RU" sz="1800" dirty="0"/>
              <a:t> 1941 р. </a:t>
            </a:r>
            <a:r>
              <a:rPr lang="ru-RU" sz="1800" dirty="0" err="1"/>
              <a:t>Українська</a:t>
            </a:r>
            <a:r>
              <a:rPr lang="ru-RU" sz="1800" dirty="0"/>
              <a:t> </a:t>
            </a:r>
            <a:r>
              <a:rPr lang="ru-RU" sz="1800" dirty="0" err="1"/>
              <a:t>студія</a:t>
            </a:r>
            <a:r>
              <a:rPr lang="ru-RU" sz="1800" dirty="0"/>
              <a:t> </a:t>
            </a:r>
            <a:r>
              <a:rPr lang="ru-RU" sz="1800" dirty="0" err="1"/>
              <a:t>хронікального</a:t>
            </a:r>
            <a:r>
              <a:rPr lang="ru-RU" sz="1800" dirty="0"/>
              <a:t> </a:t>
            </a:r>
            <a:r>
              <a:rPr lang="ru-RU" sz="1800" dirty="0" err="1"/>
              <a:t>фільму</a:t>
            </a:r>
            <a:r>
              <a:rPr lang="ru-RU" sz="1800" dirty="0"/>
              <a:t> </a:t>
            </a:r>
            <a:r>
              <a:rPr lang="ru-RU" sz="1800" dirty="0" err="1"/>
              <a:t>випустила</a:t>
            </a:r>
            <a:r>
              <a:rPr lang="ru-RU" sz="1800" dirty="0"/>
              <a:t> перший </a:t>
            </a:r>
            <a:r>
              <a:rPr lang="ru-RU" sz="1800" dirty="0" err="1"/>
              <a:t>кінорепортаж</a:t>
            </a:r>
            <a:r>
              <a:rPr lang="ru-RU" sz="1800" dirty="0"/>
              <a:t> «З </a:t>
            </a:r>
            <a:r>
              <a:rPr lang="ru-RU" sz="1800" dirty="0" err="1"/>
              <a:t>фронтів</a:t>
            </a:r>
            <a:r>
              <a:rPr lang="ru-RU" sz="1800" dirty="0"/>
              <a:t> </a:t>
            </a:r>
            <a:r>
              <a:rPr lang="ru-RU" sz="1800" dirty="0" err="1"/>
              <a:t>Вітчизняної</a:t>
            </a:r>
            <a:r>
              <a:rPr lang="ru-RU" sz="1800" dirty="0"/>
              <a:t> </a:t>
            </a:r>
            <a:r>
              <a:rPr lang="ru-RU" sz="1800" dirty="0" err="1"/>
              <a:t>війни</a:t>
            </a:r>
            <a:r>
              <a:rPr lang="ru-RU" sz="1800" dirty="0"/>
              <a:t>». </a:t>
            </a:r>
            <a:r>
              <a:rPr lang="ru-RU" sz="1800" dirty="0" err="1"/>
              <a:t>Спеціальні</a:t>
            </a:r>
            <a:r>
              <a:rPr lang="ru-RU" sz="1800" dirty="0"/>
              <a:t> </a:t>
            </a:r>
            <a:r>
              <a:rPr lang="ru-RU" sz="1800" dirty="0" err="1"/>
              <a:t>групи</a:t>
            </a:r>
            <a:r>
              <a:rPr lang="ru-RU" sz="1800" dirty="0"/>
              <a:t> </a:t>
            </a:r>
            <a:r>
              <a:rPr lang="ru-RU" sz="1800" dirty="0" err="1"/>
              <a:t>кінооператорів</a:t>
            </a:r>
            <a:r>
              <a:rPr lang="ru-RU" sz="1800" dirty="0"/>
              <a:t> </a:t>
            </a:r>
            <a:r>
              <a:rPr lang="ru-RU" sz="1800" dirty="0" err="1"/>
              <a:t>готували</a:t>
            </a:r>
            <a:r>
              <a:rPr lang="ru-RU" sz="1800" dirty="0"/>
              <a:t> </a:t>
            </a:r>
            <a:r>
              <a:rPr lang="ru-RU" sz="1800" dirty="0" err="1"/>
              <a:t>кінозбірники</a:t>
            </a:r>
            <a:r>
              <a:rPr lang="ru-RU" sz="1800" dirty="0"/>
              <a:t> про </a:t>
            </a:r>
            <a:r>
              <a:rPr lang="ru-RU" sz="1800" dirty="0" err="1"/>
              <a:t>бойові</a:t>
            </a:r>
            <a:r>
              <a:rPr lang="ru-RU" sz="1800" dirty="0"/>
              <a:t> </a:t>
            </a:r>
            <a:r>
              <a:rPr lang="ru-RU" sz="1800" dirty="0" err="1"/>
              <a:t>події</a:t>
            </a:r>
            <a:r>
              <a:rPr lang="ru-RU" sz="1800" dirty="0"/>
              <a:t>. </a:t>
            </a:r>
            <a:r>
              <a:rPr lang="ru-RU" sz="1800" dirty="0" err="1"/>
              <a:t>Фронтові</a:t>
            </a:r>
            <a:r>
              <a:rPr lang="ru-RU" sz="1800" dirty="0"/>
              <a:t> </a:t>
            </a:r>
            <a:r>
              <a:rPr lang="ru-RU" sz="1800" dirty="0" err="1"/>
              <a:t>кінооператори</a:t>
            </a:r>
            <a:r>
              <a:rPr lang="ru-RU" sz="1800" dirty="0"/>
              <a:t> </a:t>
            </a:r>
            <a:r>
              <a:rPr lang="ru-RU" sz="1800" dirty="0" err="1"/>
              <a:t>зафіксували</a:t>
            </a:r>
            <a:r>
              <a:rPr lang="ru-RU" sz="1800" dirty="0"/>
              <a:t> на </a:t>
            </a:r>
            <a:r>
              <a:rPr lang="ru-RU" sz="1800" dirty="0" err="1"/>
              <a:t>плівці</a:t>
            </a:r>
            <a:r>
              <a:rPr lang="ru-RU" sz="1800" dirty="0"/>
              <a:t> </a:t>
            </a:r>
            <a:r>
              <a:rPr lang="ru-RU" sz="1800" dirty="0" err="1"/>
              <a:t>всі</a:t>
            </a:r>
            <a:r>
              <a:rPr lang="ru-RU" sz="1800" dirty="0"/>
              <a:t> </a:t>
            </a:r>
            <a:r>
              <a:rPr lang="ru-RU" sz="1800" dirty="0" err="1"/>
              <a:t>великі</a:t>
            </a:r>
            <a:r>
              <a:rPr lang="ru-RU" sz="1800" dirty="0"/>
              <a:t> </a:t>
            </a:r>
            <a:r>
              <a:rPr lang="ru-RU" sz="1800" dirty="0" err="1"/>
              <a:t>бойові</a:t>
            </a:r>
            <a:r>
              <a:rPr lang="ru-RU" sz="1800" dirty="0"/>
              <a:t> </a:t>
            </a:r>
            <a:r>
              <a:rPr lang="ru-RU" sz="1800" dirty="0" err="1"/>
              <a:t>операції</a:t>
            </a:r>
            <a:r>
              <a:rPr lang="ru-RU" sz="1800" dirty="0"/>
              <a:t>. </a:t>
            </a:r>
            <a:r>
              <a:rPr lang="ru-RU" sz="1800" dirty="0" err="1"/>
              <a:t>Кінооператор</a:t>
            </a:r>
            <a:r>
              <a:rPr lang="ru-RU" sz="1800" dirty="0"/>
              <a:t> </a:t>
            </a:r>
            <a:r>
              <a:rPr lang="ru-RU" sz="1800" dirty="0" err="1"/>
              <a:t>киянин</a:t>
            </a:r>
            <a:r>
              <a:rPr lang="ru-RU" sz="1800" dirty="0"/>
              <a:t> В. </a:t>
            </a:r>
            <a:r>
              <a:rPr lang="ru-RU" sz="1800" dirty="0" err="1"/>
              <a:t>Орлянкін</a:t>
            </a:r>
            <a:r>
              <a:rPr lang="ru-RU" sz="1800" dirty="0"/>
              <a:t> </a:t>
            </a:r>
            <a:r>
              <a:rPr lang="ru-RU" sz="1800" dirty="0" err="1"/>
              <a:t>пройшов</a:t>
            </a:r>
            <a:r>
              <a:rPr lang="ru-RU" sz="1800" dirty="0"/>
              <a:t> з </a:t>
            </a:r>
            <a:r>
              <a:rPr lang="ru-RU" sz="1800" dirty="0" err="1"/>
              <a:t>кінокамерою</a:t>
            </a:r>
            <a:r>
              <a:rPr lang="ru-RU" sz="1800" dirty="0"/>
              <a:t> </a:t>
            </a:r>
            <a:r>
              <a:rPr lang="ru-RU" sz="1800" dirty="0" err="1"/>
              <a:t>від</a:t>
            </a:r>
            <a:r>
              <a:rPr lang="ru-RU" sz="1800" dirty="0"/>
              <a:t> Волги до гирла Дунаю. </a:t>
            </a:r>
            <a:r>
              <a:rPr lang="ru-RU" sz="1800" dirty="0" err="1"/>
              <a:t>Велике</a:t>
            </a:r>
            <a:r>
              <a:rPr lang="ru-RU" sz="1800" dirty="0"/>
              <a:t> </a:t>
            </a:r>
            <a:r>
              <a:rPr lang="ru-RU" sz="1800" dirty="0" err="1"/>
              <a:t>значення</a:t>
            </a:r>
            <a:r>
              <a:rPr lang="ru-RU" sz="1800" dirty="0"/>
              <a:t> </a:t>
            </a:r>
            <a:r>
              <a:rPr lang="ru-RU" sz="1800" dirty="0" err="1"/>
              <a:t>мали</a:t>
            </a:r>
            <a:r>
              <a:rPr lang="ru-RU" sz="1800" dirty="0"/>
              <a:t> </a:t>
            </a:r>
            <a:r>
              <a:rPr lang="ru-RU" sz="1800" dirty="0" err="1"/>
              <a:t>документальні</a:t>
            </a:r>
            <a:r>
              <a:rPr lang="ru-RU" sz="1800" dirty="0"/>
              <a:t> </a:t>
            </a:r>
            <a:r>
              <a:rPr lang="ru-RU" sz="1800" dirty="0" err="1"/>
              <a:t>фільми</a:t>
            </a:r>
            <a:r>
              <a:rPr lang="ru-RU" sz="1800" dirty="0"/>
              <a:t> О. </a:t>
            </a:r>
            <a:r>
              <a:rPr lang="ru-RU" sz="1800" dirty="0" err="1"/>
              <a:t>Довженка</a:t>
            </a:r>
            <a:r>
              <a:rPr lang="ru-RU" sz="1800" dirty="0"/>
              <a:t> «Битва за нашу </a:t>
            </a:r>
            <a:r>
              <a:rPr lang="ru-RU" sz="1800" dirty="0" err="1"/>
              <a:t>Радянську</a:t>
            </a:r>
            <a:r>
              <a:rPr lang="ru-RU" sz="1800" dirty="0"/>
              <a:t> </a:t>
            </a:r>
            <a:r>
              <a:rPr lang="ru-RU" sz="1800" dirty="0" err="1"/>
              <a:t>Україну</a:t>
            </a:r>
            <a:r>
              <a:rPr lang="ru-RU" sz="1800" dirty="0"/>
              <a:t>» (1943 р.) та «Перемога на </a:t>
            </a:r>
            <a:r>
              <a:rPr lang="ru-RU" sz="1800" dirty="0" err="1"/>
              <a:t>Правобережній</a:t>
            </a:r>
            <a:r>
              <a:rPr lang="ru-RU" sz="1800" dirty="0"/>
              <a:t> </a:t>
            </a:r>
            <a:r>
              <a:rPr lang="ru-RU" sz="1800" dirty="0" err="1"/>
              <a:t>Україні</a:t>
            </a:r>
            <a:r>
              <a:rPr lang="ru-RU" sz="1800" dirty="0"/>
              <a:t>» (1945 </a:t>
            </a:r>
            <a:r>
              <a:rPr lang="en-US" sz="1800" dirty="0"/>
              <a:t>p.).</a:t>
            </a:r>
          </a:p>
          <a:p>
            <a:pPr marL="0" indent="0" algn="just">
              <a:buNone/>
            </a:pPr>
            <a:endParaRPr lang="en-US" sz="1800" dirty="0"/>
          </a:p>
          <a:p>
            <a:pPr marL="0" indent="0" algn="just">
              <a:buNone/>
            </a:pPr>
            <a:r>
              <a:rPr lang="ru-RU" sz="1800" dirty="0"/>
              <a:t>   </a:t>
            </a:r>
            <a:r>
              <a:rPr lang="ru-RU" sz="1800" dirty="0" err="1"/>
              <a:t>Українські</a:t>
            </a:r>
            <a:r>
              <a:rPr lang="ru-RU" sz="1800" dirty="0"/>
              <a:t> </a:t>
            </a:r>
            <a:r>
              <a:rPr lang="ru-RU" sz="1800" dirty="0" err="1"/>
              <a:t>кіностудії</a:t>
            </a:r>
            <a:r>
              <a:rPr lang="ru-RU" sz="1800" dirty="0"/>
              <a:t> </a:t>
            </a:r>
            <a:r>
              <a:rPr lang="ru-RU" sz="1800" dirty="0" err="1"/>
              <a:t>було</a:t>
            </a:r>
            <a:r>
              <a:rPr lang="ru-RU" sz="1800" dirty="0"/>
              <a:t> </a:t>
            </a:r>
            <a:r>
              <a:rPr lang="ru-RU" sz="1800" dirty="0" err="1"/>
              <a:t>евакуйовано</a:t>
            </a:r>
            <a:r>
              <a:rPr lang="ru-RU" sz="1800" dirty="0"/>
              <a:t> до </a:t>
            </a:r>
            <a:r>
              <a:rPr lang="ru-RU" sz="1800" dirty="0" err="1"/>
              <a:t>Середньої</a:t>
            </a:r>
            <a:r>
              <a:rPr lang="ru-RU" sz="1800" dirty="0"/>
              <a:t> </a:t>
            </a:r>
            <a:r>
              <a:rPr lang="ru-RU" sz="1800" dirty="0" err="1"/>
              <a:t>Азії</a:t>
            </a:r>
            <a:r>
              <a:rPr lang="ru-RU" sz="1800" dirty="0"/>
              <a:t>, де вони </a:t>
            </a:r>
            <a:r>
              <a:rPr lang="ru-RU" sz="1800" dirty="0" err="1"/>
              <a:t>випускали</a:t>
            </a:r>
            <a:r>
              <a:rPr lang="ru-RU" sz="1800" dirty="0"/>
              <a:t> </a:t>
            </a:r>
            <a:r>
              <a:rPr lang="ru-RU" sz="1800" dirty="0" err="1"/>
              <a:t>патріотичні</a:t>
            </a:r>
            <a:r>
              <a:rPr lang="ru-RU" sz="1800" dirty="0"/>
              <a:t> </a:t>
            </a:r>
            <a:r>
              <a:rPr lang="ru-RU" sz="1800" dirty="0" err="1"/>
              <a:t>фільми</a:t>
            </a:r>
            <a:r>
              <a:rPr lang="ru-RU" sz="1800" dirty="0"/>
              <a:t>. У 1943 р. </a:t>
            </a:r>
            <a:r>
              <a:rPr lang="ru-RU" sz="1800" dirty="0" err="1"/>
              <a:t>режисер</a:t>
            </a:r>
            <a:r>
              <a:rPr lang="ru-RU" sz="1800" dirty="0"/>
              <a:t> М. </a:t>
            </a:r>
            <a:r>
              <a:rPr lang="ru-RU" sz="1800" dirty="0" err="1"/>
              <a:t>Донський</a:t>
            </a:r>
            <a:r>
              <a:rPr lang="ru-RU" sz="1800" dirty="0"/>
              <a:t> за постановку </a:t>
            </a:r>
            <a:r>
              <a:rPr lang="ru-RU" sz="1800" dirty="0" err="1"/>
              <a:t>фільму</a:t>
            </a:r>
            <a:r>
              <a:rPr lang="ru-RU" sz="1800" dirty="0"/>
              <a:t> «</a:t>
            </a:r>
            <a:r>
              <a:rPr lang="ru-RU" sz="1800" dirty="0" err="1"/>
              <a:t>Райдуга</a:t>
            </a:r>
            <a:r>
              <a:rPr lang="ru-RU" sz="1800" dirty="0"/>
              <a:t>» </a:t>
            </a:r>
            <a:r>
              <a:rPr lang="ru-RU" sz="1800" dirty="0" err="1"/>
              <a:t>отримав</a:t>
            </a:r>
            <a:r>
              <a:rPr lang="ru-RU" sz="1800" dirty="0"/>
              <a:t> </a:t>
            </a:r>
            <a:r>
              <a:rPr lang="ru-RU" sz="1800" dirty="0" err="1"/>
              <a:t>кінопремію</a:t>
            </a:r>
            <a:r>
              <a:rPr lang="ru-RU" sz="1800" dirty="0"/>
              <a:t> «Оскар». </a:t>
            </a:r>
            <a:r>
              <a:rPr lang="ru-RU" sz="1800" dirty="0" err="1"/>
              <a:t>Війна</a:t>
            </a:r>
            <a:r>
              <a:rPr lang="ru-RU" sz="1800" dirty="0"/>
              <a:t> не </a:t>
            </a:r>
            <a:r>
              <a:rPr lang="ru-RU" sz="1800" dirty="0" err="1"/>
              <a:t>припинила</a:t>
            </a:r>
            <a:r>
              <a:rPr lang="ru-RU" sz="1800" dirty="0"/>
              <a:t> </a:t>
            </a:r>
            <a:r>
              <a:rPr lang="ru-RU" sz="1800" dirty="0" err="1"/>
              <a:t>розвиток</a:t>
            </a:r>
            <a:r>
              <a:rPr lang="ru-RU" sz="1800" dirty="0"/>
              <a:t> </a:t>
            </a:r>
            <a:r>
              <a:rPr lang="ru-RU" sz="1800" dirty="0" err="1"/>
              <a:t>українського</a:t>
            </a:r>
            <a:r>
              <a:rPr lang="ru-RU" sz="1800" dirty="0"/>
              <a:t> </a:t>
            </a:r>
            <a:r>
              <a:rPr lang="ru-RU" sz="1800" dirty="0" err="1"/>
              <a:t>образотворчого</a:t>
            </a:r>
            <a:r>
              <a:rPr lang="ru-RU" sz="1800" dirty="0"/>
              <a:t> </a:t>
            </a:r>
            <a:r>
              <a:rPr lang="ru-RU" sz="1800" dirty="0" err="1"/>
              <a:t>мистецтва</a:t>
            </a:r>
            <a:r>
              <a:rPr lang="ru-RU" sz="1800" dirty="0"/>
              <a:t>. </a:t>
            </a:r>
            <a:r>
              <a:rPr lang="ru-RU" sz="1800" dirty="0" err="1"/>
              <a:t>Захист</a:t>
            </a:r>
            <a:r>
              <a:rPr lang="ru-RU" sz="1800" dirty="0"/>
              <a:t> </a:t>
            </a:r>
            <a:r>
              <a:rPr lang="ru-RU" sz="1800" dirty="0" err="1"/>
              <a:t>Вітчизни</a:t>
            </a:r>
            <a:r>
              <a:rPr lang="ru-RU" sz="1800" dirty="0"/>
              <a:t> став головною темою </a:t>
            </a:r>
            <a:r>
              <a:rPr lang="ru-RU" sz="1800" dirty="0" err="1"/>
              <a:t>праць</a:t>
            </a:r>
            <a:r>
              <a:rPr lang="ru-RU" sz="1800" dirty="0"/>
              <a:t> </a:t>
            </a:r>
            <a:r>
              <a:rPr lang="ru-RU" sz="1800" dirty="0" err="1"/>
              <a:t>українських</a:t>
            </a:r>
            <a:r>
              <a:rPr lang="ru-RU" sz="1800" dirty="0"/>
              <a:t> </a:t>
            </a:r>
            <a:r>
              <a:rPr lang="ru-RU" sz="1800" dirty="0" err="1"/>
              <a:t>художників</a:t>
            </a:r>
            <a:r>
              <a:rPr lang="ru-RU" sz="1800" dirty="0"/>
              <a:t>. </a:t>
            </a:r>
            <a:r>
              <a:rPr lang="ru-RU" sz="1800" dirty="0" err="1"/>
              <a:t>Створені</a:t>
            </a:r>
            <a:r>
              <a:rPr lang="ru-RU" sz="1800" dirty="0"/>
              <a:t> ними </a:t>
            </a:r>
            <a:r>
              <a:rPr lang="ru-RU" sz="1800" dirty="0" err="1"/>
              <a:t>плакати</a:t>
            </a:r>
            <a:r>
              <a:rPr lang="ru-RU" sz="1800" dirty="0"/>
              <a:t>, </a:t>
            </a:r>
            <a:r>
              <a:rPr lang="ru-RU" sz="1800" dirty="0" err="1"/>
              <a:t>листівки</a:t>
            </a:r>
            <a:r>
              <a:rPr lang="ru-RU" sz="1800" dirty="0"/>
              <a:t> </a:t>
            </a:r>
            <a:r>
              <a:rPr lang="ru-RU" sz="1800" dirty="0" err="1"/>
              <a:t>розповсюджувалися</a:t>
            </a:r>
            <a:r>
              <a:rPr lang="ru-RU" sz="1800" dirty="0"/>
              <a:t> з перших </a:t>
            </a:r>
            <a:r>
              <a:rPr lang="ru-RU" sz="1800" dirty="0" err="1"/>
              <a:t>днів</a:t>
            </a:r>
            <a:r>
              <a:rPr lang="ru-RU" sz="1800" dirty="0"/>
              <a:t> </a:t>
            </a:r>
            <a:r>
              <a:rPr lang="ru-RU" sz="1800" dirty="0" err="1"/>
              <a:t>війни</a:t>
            </a:r>
            <a:r>
              <a:rPr lang="ru-RU" sz="1800" dirty="0"/>
              <a:t>, </a:t>
            </a:r>
            <a:r>
              <a:rPr lang="ru-RU" sz="1800" dirty="0" err="1"/>
              <a:t>закликаючи</a:t>
            </a:r>
            <a:r>
              <a:rPr lang="ru-RU" sz="1800" dirty="0"/>
              <a:t> до </a:t>
            </a:r>
            <a:r>
              <a:rPr lang="ru-RU" sz="1800" dirty="0" err="1"/>
              <a:t>боротьби</a:t>
            </a:r>
            <a:r>
              <a:rPr lang="ru-RU" sz="1800" dirty="0"/>
              <a:t> </a:t>
            </a:r>
            <a:r>
              <a:rPr lang="ru-RU" sz="1800" dirty="0" err="1"/>
              <a:t>із</a:t>
            </a:r>
            <a:r>
              <a:rPr lang="ru-RU" sz="1800" dirty="0"/>
              <a:t> </a:t>
            </a:r>
            <a:r>
              <a:rPr lang="ru-RU" sz="1800" dirty="0" err="1"/>
              <a:t>загарбниками</a:t>
            </a:r>
            <a:r>
              <a:rPr lang="ru-RU" sz="1800" dirty="0"/>
              <a:t>. </a:t>
            </a:r>
            <a:r>
              <a:rPr lang="ru-RU" sz="1800" dirty="0" err="1"/>
              <a:t>Плідно</a:t>
            </a:r>
            <a:r>
              <a:rPr lang="ru-RU" sz="1800" dirty="0"/>
              <a:t> </a:t>
            </a:r>
            <a:r>
              <a:rPr lang="ru-RU" sz="1800" dirty="0" err="1"/>
              <a:t>працювали</a:t>
            </a:r>
            <a:r>
              <a:rPr lang="ru-RU" sz="1800" dirty="0"/>
              <a:t> у </a:t>
            </a:r>
            <a:r>
              <a:rPr lang="ru-RU" sz="1800" dirty="0" err="1"/>
              <a:t>воєнні</a:t>
            </a:r>
            <a:r>
              <a:rPr lang="ru-RU" sz="1800" dirty="0"/>
              <a:t> роки </a:t>
            </a:r>
            <a:r>
              <a:rPr lang="ru-RU" sz="1800" dirty="0" err="1"/>
              <a:t>українські</a:t>
            </a:r>
            <a:r>
              <a:rPr lang="ru-RU" sz="1800" dirty="0"/>
              <a:t> </a:t>
            </a:r>
            <a:r>
              <a:rPr lang="ru-RU" sz="1800" dirty="0" err="1"/>
              <a:t>скульптори</a:t>
            </a:r>
            <a:r>
              <a:rPr lang="ru-RU" sz="1800" dirty="0"/>
              <a:t>. Так, К. </a:t>
            </a:r>
            <a:r>
              <a:rPr lang="ru-RU" sz="1800" dirty="0" err="1"/>
              <a:t>Діденко</a:t>
            </a:r>
            <a:r>
              <a:rPr lang="ru-RU" sz="1800" dirty="0"/>
              <a:t> створив </a:t>
            </a:r>
            <a:r>
              <a:rPr lang="ru-RU" sz="1800" dirty="0" err="1"/>
              <a:t>серію</a:t>
            </a:r>
            <a:r>
              <a:rPr lang="ru-RU" sz="1800" dirty="0"/>
              <a:t> </a:t>
            </a:r>
            <a:r>
              <a:rPr lang="ru-RU" sz="1800" dirty="0" err="1"/>
              <a:t>скульптурних</a:t>
            </a:r>
            <a:r>
              <a:rPr lang="ru-RU" sz="1800" dirty="0"/>
              <a:t> </a:t>
            </a:r>
            <a:r>
              <a:rPr lang="ru-RU" sz="1800" dirty="0" err="1"/>
              <a:t>портретів</a:t>
            </a:r>
            <a:r>
              <a:rPr lang="ru-RU" sz="1800" dirty="0"/>
              <a:t> С. Ковпака, О. Федорова, С. Руднева та </a:t>
            </a:r>
            <a:r>
              <a:rPr lang="ru-RU" sz="1800" dirty="0" err="1"/>
              <a:t>інших</a:t>
            </a:r>
            <a:r>
              <a:rPr lang="ru-RU" sz="1800" dirty="0"/>
              <a:t> </a:t>
            </a:r>
            <a:r>
              <a:rPr lang="ru-RU" sz="1800" dirty="0" err="1"/>
              <a:t>партизанів</a:t>
            </a:r>
            <a:r>
              <a:rPr lang="ru-RU" sz="1800" dirty="0"/>
              <a:t> </a:t>
            </a:r>
            <a:r>
              <a:rPr lang="ru-RU" sz="1800" dirty="0" err="1"/>
              <a:t>України</a:t>
            </a:r>
            <a:r>
              <a:rPr lang="ru-RU" sz="1800" dirty="0"/>
              <a:t>.</a:t>
            </a:r>
            <a:endParaRPr lang="ru-RU" sz="1800" dirty="0">
              <a:solidFill>
                <a:schemeClr val="bg1">
                  <a:lumMod val="50000"/>
                </a:schemeClr>
              </a:solidFill>
            </a:endParaRPr>
          </a:p>
        </p:txBody>
      </p:sp>
    </p:spTree>
    <p:extLst>
      <p:ext uri="{BB962C8B-B14F-4D97-AF65-F5344CB8AC3E}">
        <p14:creationId xmlns:p14="http://schemas.microsoft.com/office/powerpoint/2010/main" xmlns="" val="300833639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382622"/>
            <a:ext cx="8229600" cy="576064"/>
          </a:xfrm>
        </p:spPr>
        <p:txBody>
          <a:bodyPr>
            <a:normAutofit fontScale="90000"/>
          </a:bodyPr>
          <a:lstStyle/>
          <a:p>
            <a:pPr algn="ctr"/>
            <a:r>
              <a:rPr lang="ru-RU" dirty="0" smtClean="0"/>
              <a:t/>
            </a:r>
            <a:br>
              <a:rPr lang="ru-RU" dirty="0" smtClean="0"/>
            </a:br>
            <a:r>
              <a:rPr lang="ru-RU" b="1" dirty="0" err="1" smtClean="0">
                <a:effectLst>
                  <a:outerShdw blurRad="38100" dist="38100" dir="2700000" algn="tl">
                    <a:srgbClr val="000000">
                      <a:alpha val="43137"/>
                    </a:srgbClr>
                  </a:outerShdw>
                </a:effectLst>
              </a:rPr>
              <a:t>Кіно</a:t>
            </a:r>
            <a:r>
              <a:rPr lang="ru-RU" dirty="0" smtClean="0"/>
              <a:t/>
            </a:r>
            <a:br>
              <a:rPr lang="ru-RU" dirty="0" smtClean="0"/>
            </a:br>
            <a:endParaRPr lang="ru-RU" dirty="0"/>
          </a:p>
        </p:txBody>
      </p:sp>
      <p:sp>
        <p:nvSpPr>
          <p:cNvPr id="3" name="Объект 2"/>
          <p:cNvSpPr>
            <a:spLocks noGrp="1"/>
          </p:cNvSpPr>
          <p:nvPr>
            <p:ph idx="1"/>
          </p:nvPr>
        </p:nvSpPr>
        <p:spPr>
          <a:xfrm>
            <a:off x="944521" y="1700808"/>
            <a:ext cx="10302958" cy="2304256"/>
          </a:xfrm>
        </p:spPr>
        <p:txBody>
          <a:bodyPr>
            <a:noAutofit/>
          </a:bodyPr>
          <a:lstStyle/>
          <a:p>
            <a:pPr marL="0" indent="0" algn="just">
              <a:buNone/>
            </a:pPr>
            <a:r>
              <a:rPr lang="ru-RU" sz="1800" dirty="0"/>
              <a:t>    </a:t>
            </a:r>
            <a:r>
              <a:rPr lang="ru-RU" sz="1800" dirty="0" err="1"/>
              <a:t>Особливої</a:t>
            </a:r>
            <a:r>
              <a:rPr lang="ru-RU" sz="1800" dirty="0"/>
              <a:t> ваги </a:t>
            </a:r>
            <a:r>
              <a:rPr lang="ru-RU" sz="1800" dirty="0" err="1"/>
              <a:t>набувала</a:t>
            </a:r>
            <a:r>
              <a:rPr lang="ru-RU" sz="1800" dirty="0"/>
              <a:t> </a:t>
            </a:r>
            <a:r>
              <a:rPr lang="ru-RU" sz="1800" dirty="0" err="1"/>
              <a:t>кінодокументалістика</a:t>
            </a:r>
            <a:r>
              <a:rPr lang="ru-RU" sz="1800" dirty="0"/>
              <a:t>. У </a:t>
            </a:r>
            <a:r>
              <a:rPr lang="ru-RU" sz="1800" dirty="0" err="1"/>
              <a:t>вересні</a:t>
            </a:r>
            <a:r>
              <a:rPr lang="ru-RU" sz="1800" dirty="0"/>
              <a:t> 1941 р. </a:t>
            </a:r>
            <a:r>
              <a:rPr lang="ru-RU" sz="1800" dirty="0" err="1"/>
              <a:t>Українська</a:t>
            </a:r>
            <a:r>
              <a:rPr lang="ru-RU" sz="1800" dirty="0"/>
              <a:t> </a:t>
            </a:r>
            <a:r>
              <a:rPr lang="ru-RU" sz="1800" dirty="0" err="1"/>
              <a:t>студія</a:t>
            </a:r>
            <a:r>
              <a:rPr lang="ru-RU" sz="1800" dirty="0"/>
              <a:t> </a:t>
            </a:r>
            <a:r>
              <a:rPr lang="ru-RU" sz="1800" dirty="0" err="1"/>
              <a:t>хронікального</a:t>
            </a:r>
            <a:r>
              <a:rPr lang="ru-RU" sz="1800" dirty="0"/>
              <a:t> </a:t>
            </a:r>
            <a:r>
              <a:rPr lang="ru-RU" sz="1800" dirty="0" err="1"/>
              <a:t>фільму</a:t>
            </a:r>
            <a:r>
              <a:rPr lang="ru-RU" sz="1800" dirty="0"/>
              <a:t> </a:t>
            </a:r>
            <a:r>
              <a:rPr lang="ru-RU" sz="1800" dirty="0" err="1"/>
              <a:t>випустила</a:t>
            </a:r>
            <a:r>
              <a:rPr lang="ru-RU" sz="1800" dirty="0"/>
              <a:t> перший </a:t>
            </a:r>
            <a:r>
              <a:rPr lang="ru-RU" sz="1800" dirty="0" err="1"/>
              <a:t>кінорепортаж</a:t>
            </a:r>
            <a:r>
              <a:rPr lang="ru-RU" sz="1800" dirty="0"/>
              <a:t> «З </a:t>
            </a:r>
            <a:r>
              <a:rPr lang="ru-RU" sz="1800" dirty="0" err="1"/>
              <a:t>фронтів</a:t>
            </a:r>
            <a:r>
              <a:rPr lang="ru-RU" sz="1800" dirty="0"/>
              <a:t> </a:t>
            </a:r>
            <a:r>
              <a:rPr lang="ru-RU" sz="1800" dirty="0" err="1"/>
              <a:t>Вітчизняної</a:t>
            </a:r>
            <a:r>
              <a:rPr lang="ru-RU" sz="1800" dirty="0"/>
              <a:t> </a:t>
            </a:r>
            <a:r>
              <a:rPr lang="ru-RU" sz="1800" dirty="0" err="1"/>
              <a:t>війни</a:t>
            </a:r>
            <a:r>
              <a:rPr lang="ru-RU" sz="1800" dirty="0"/>
              <a:t>». </a:t>
            </a:r>
            <a:r>
              <a:rPr lang="ru-RU" sz="1800" dirty="0" err="1"/>
              <a:t>Спеціальні</a:t>
            </a:r>
            <a:r>
              <a:rPr lang="ru-RU" sz="1800" dirty="0"/>
              <a:t> </a:t>
            </a:r>
            <a:r>
              <a:rPr lang="ru-RU" sz="1800" dirty="0" err="1"/>
              <a:t>групи</a:t>
            </a:r>
            <a:r>
              <a:rPr lang="ru-RU" sz="1800" dirty="0"/>
              <a:t> </a:t>
            </a:r>
            <a:r>
              <a:rPr lang="ru-RU" sz="1800" dirty="0" err="1"/>
              <a:t>кінооператорів</a:t>
            </a:r>
            <a:r>
              <a:rPr lang="ru-RU" sz="1800" dirty="0"/>
              <a:t> </a:t>
            </a:r>
            <a:r>
              <a:rPr lang="ru-RU" sz="1800" dirty="0" err="1"/>
              <a:t>готували</a:t>
            </a:r>
            <a:r>
              <a:rPr lang="ru-RU" sz="1800" dirty="0"/>
              <a:t> </a:t>
            </a:r>
            <a:r>
              <a:rPr lang="ru-RU" sz="1800" dirty="0" err="1"/>
              <a:t>кінозбірники</a:t>
            </a:r>
            <a:r>
              <a:rPr lang="ru-RU" sz="1800" dirty="0"/>
              <a:t> про </a:t>
            </a:r>
            <a:r>
              <a:rPr lang="ru-RU" sz="1800" dirty="0" err="1"/>
              <a:t>бойові</a:t>
            </a:r>
            <a:r>
              <a:rPr lang="ru-RU" sz="1800" dirty="0"/>
              <a:t> </a:t>
            </a:r>
            <a:r>
              <a:rPr lang="ru-RU" sz="1800" dirty="0" err="1"/>
              <a:t>події</a:t>
            </a:r>
            <a:r>
              <a:rPr lang="ru-RU" sz="1800" dirty="0"/>
              <a:t>. </a:t>
            </a:r>
            <a:r>
              <a:rPr lang="ru-RU" sz="1800" dirty="0" err="1"/>
              <a:t>Фронтові</a:t>
            </a:r>
            <a:r>
              <a:rPr lang="ru-RU" sz="1800" dirty="0"/>
              <a:t> </a:t>
            </a:r>
            <a:r>
              <a:rPr lang="ru-RU" sz="1800" dirty="0" err="1"/>
              <a:t>кінооператори</a:t>
            </a:r>
            <a:r>
              <a:rPr lang="ru-RU" sz="1800" dirty="0"/>
              <a:t> </a:t>
            </a:r>
            <a:r>
              <a:rPr lang="ru-RU" sz="1800" dirty="0" err="1"/>
              <a:t>зафіксували</a:t>
            </a:r>
            <a:r>
              <a:rPr lang="ru-RU" sz="1800" dirty="0"/>
              <a:t> на </a:t>
            </a:r>
            <a:r>
              <a:rPr lang="ru-RU" sz="1800" dirty="0" err="1"/>
              <a:t>плівці</a:t>
            </a:r>
            <a:r>
              <a:rPr lang="ru-RU" sz="1800" dirty="0"/>
              <a:t> </a:t>
            </a:r>
            <a:r>
              <a:rPr lang="ru-RU" sz="1800" dirty="0" err="1"/>
              <a:t>всі</a:t>
            </a:r>
            <a:r>
              <a:rPr lang="ru-RU" sz="1800" dirty="0"/>
              <a:t> </a:t>
            </a:r>
            <a:r>
              <a:rPr lang="ru-RU" sz="1800" dirty="0" err="1"/>
              <a:t>великі</a:t>
            </a:r>
            <a:r>
              <a:rPr lang="ru-RU" sz="1800" dirty="0"/>
              <a:t> </a:t>
            </a:r>
            <a:r>
              <a:rPr lang="ru-RU" sz="1800" dirty="0" err="1"/>
              <a:t>бойові</a:t>
            </a:r>
            <a:r>
              <a:rPr lang="ru-RU" sz="1800" dirty="0"/>
              <a:t> </a:t>
            </a:r>
            <a:r>
              <a:rPr lang="ru-RU" sz="1800" dirty="0" err="1"/>
              <a:t>операції</a:t>
            </a:r>
            <a:r>
              <a:rPr lang="ru-RU" sz="1800" dirty="0"/>
              <a:t>. </a:t>
            </a:r>
            <a:r>
              <a:rPr lang="ru-RU" sz="1800" dirty="0" err="1"/>
              <a:t>Кінооператор</a:t>
            </a:r>
            <a:r>
              <a:rPr lang="ru-RU" sz="1800" dirty="0"/>
              <a:t> </a:t>
            </a:r>
            <a:r>
              <a:rPr lang="ru-RU" sz="1800" dirty="0" err="1"/>
              <a:t>киянин</a:t>
            </a:r>
            <a:r>
              <a:rPr lang="ru-RU" sz="1800" dirty="0"/>
              <a:t> В. </a:t>
            </a:r>
            <a:r>
              <a:rPr lang="ru-RU" sz="1800" dirty="0" err="1"/>
              <a:t>Орлянкін</a:t>
            </a:r>
            <a:r>
              <a:rPr lang="ru-RU" sz="1800" dirty="0"/>
              <a:t> </a:t>
            </a:r>
            <a:r>
              <a:rPr lang="ru-RU" sz="1800" dirty="0" err="1"/>
              <a:t>пройшов</a:t>
            </a:r>
            <a:r>
              <a:rPr lang="ru-RU" sz="1800" dirty="0"/>
              <a:t> з </a:t>
            </a:r>
            <a:r>
              <a:rPr lang="ru-RU" sz="1800" dirty="0" err="1"/>
              <a:t>кінокамерою</a:t>
            </a:r>
            <a:r>
              <a:rPr lang="ru-RU" sz="1800" dirty="0"/>
              <a:t> </a:t>
            </a:r>
            <a:r>
              <a:rPr lang="ru-RU" sz="1800" dirty="0" err="1"/>
              <a:t>від</a:t>
            </a:r>
            <a:r>
              <a:rPr lang="ru-RU" sz="1800" dirty="0"/>
              <a:t> Волги до гирла Дунаю. </a:t>
            </a:r>
            <a:r>
              <a:rPr lang="ru-RU" sz="1800" dirty="0" err="1"/>
              <a:t>Велике</a:t>
            </a:r>
            <a:r>
              <a:rPr lang="ru-RU" sz="1800" dirty="0"/>
              <a:t> </a:t>
            </a:r>
            <a:r>
              <a:rPr lang="ru-RU" sz="1800" dirty="0" err="1"/>
              <a:t>значення</a:t>
            </a:r>
            <a:r>
              <a:rPr lang="ru-RU" sz="1800" dirty="0"/>
              <a:t> </a:t>
            </a:r>
            <a:r>
              <a:rPr lang="ru-RU" sz="1800" dirty="0" err="1"/>
              <a:t>мали</a:t>
            </a:r>
            <a:r>
              <a:rPr lang="ru-RU" sz="1800" dirty="0"/>
              <a:t> </a:t>
            </a:r>
            <a:r>
              <a:rPr lang="ru-RU" sz="1800" dirty="0" err="1"/>
              <a:t>документальні</a:t>
            </a:r>
            <a:r>
              <a:rPr lang="ru-RU" sz="1800" dirty="0"/>
              <a:t> </a:t>
            </a:r>
            <a:r>
              <a:rPr lang="ru-RU" sz="1800" dirty="0" err="1"/>
              <a:t>фільми</a:t>
            </a:r>
            <a:r>
              <a:rPr lang="ru-RU" sz="1800" dirty="0"/>
              <a:t> О. </a:t>
            </a:r>
            <a:r>
              <a:rPr lang="ru-RU" sz="1800" dirty="0" err="1"/>
              <a:t>Довженка</a:t>
            </a:r>
            <a:r>
              <a:rPr lang="ru-RU" sz="1800" dirty="0"/>
              <a:t> «Битва за нашу </a:t>
            </a:r>
            <a:r>
              <a:rPr lang="ru-RU" sz="1800" dirty="0" err="1"/>
              <a:t>Радянську</a:t>
            </a:r>
            <a:r>
              <a:rPr lang="ru-RU" sz="1800" dirty="0"/>
              <a:t> </a:t>
            </a:r>
            <a:r>
              <a:rPr lang="ru-RU" sz="1800" dirty="0" err="1"/>
              <a:t>Україну</a:t>
            </a:r>
            <a:r>
              <a:rPr lang="ru-RU" sz="1800" dirty="0"/>
              <a:t>» (1943 р.) та «Перемога на </a:t>
            </a:r>
            <a:r>
              <a:rPr lang="ru-RU" sz="1800" dirty="0" err="1"/>
              <a:t>Правобережній</a:t>
            </a:r>
            <a:r>
              <a:rPr lang="ru-RU" sz="1800" dirty="0"/>
              <a:t> </a:t>
            </a:r>
            <a:r>
              <a:rPr lang="ru-RU" sz="1800" dirty="0" err="1"/>
              <a:t>Україні</a:t>
            </a:r>
            <a:r>
              <a:rPr lang="ru-RU" sz="1800" dirty="0"/>
              <a:t>» (1945 </a:t>
            </a:r>
            <a:r>
              <a:rPr lang="en-US" sz="1800" dirty="0"/>
              <a:t>p.).</a:t>
            </a:r>
          </a:p>
          <a:p>
            <a:pPr marL="0" indent="0" algn="just">
              <a:buNone/>
            </a:pPr>
            <a:endParaRPr lang="en-US" sz="1800" dirty="0"/>
          </a:p>
          <a:p>
            <a:pPr marL="0" indent="0" algn="just">
              <a:buNone/>
            </a:pPr>
            <a:r>
              <a:rPr lang="ru-RU" sz="1800" dirty="0"/>
              <a:t>   </a:t>
            </a:r>
            <a:r>
              <a:rPr lang="ru-RU" sz="1800" dirty="0" err="1"/>
              <a:t>Українські</a:t>
            </a:r>
            <a:r>
              <a:rPr lang="ru-RU" sz="1800" dirty="0"/>
              <a:t> </a:t>
            </a:r>
            <a:r>
              <a:rPr lang="ru-RU" sz="1800" dirty="0" err="1"/>
              <a:t>кіностудії</a:t>
            </a:r>
            <a:r>
              <a:rPr lang="ru-RU" sz="1800" dirty="0"/>
              <a:t> </a:t>
            </a:r>
            <a:r>
              <a:rPr lang="ru-RU" sz="1800" dirty="0" err="1"/>
              <a:t>було</a:t>
            </a:r>
            <a:r>
              <a:rPr lang="ru-RU" sz="1800" dirty="0"/>
              <a:t> </a:t>
            </a:r>
            <a:r>
              <a:rPr lang="ru-RU" sz="1800" dirty="0" err="1"/>
              <a:t>евакуйовано</a:t>
            </a:r>
            <a:r>
              <a:rPr lang="ru-RU" sz="1800" dirty="0"/>
              <a:t> до </a:t>
            </a:r>
            <a:r>
              <a:rPr lang="ru-RU" sz="1800" dirty="0" err="1"/>
              <a:t>Середньої</a:t>
            </a:r>
            <a:r>
              <a:rPr lang="ru-RU" sz="1800" dirty="0"/>
              <a:t> </a:t>
            </a:r>
            <a:r>
              <a:rPr lang="ru-RU" sz="1800" dirty="0" err="1"/>
              <a:t>Азії</a:t>
            </a:r>
            <a:r>
              <a:rPr lang="ru-RU" sz="1800" dirty="0"/>
              <a:t>, де вони </a:t>
            </a:r>
            <a:r>
              <a:rPr lang="ru-RU" sz="1800" dirty="0" err="1"/>
              <a:t>випускали</a:t>
            </a:r>
            <a:r>
              <a:rPr lang="ru-RU" sz="1800" dirty="0"/>
              <a:t> </a:t>
            </a:r>
            <a:r>
              <a:rPr lang="ru-RU" sz="1800" dirty="0" err="1"/>
              <a:t>патріотичні</a:t>
            </a:r>
            <a:r>
              <a:rPr lang="ru-RU" sz="1800" dirty="0"/>
              <a:t> </a:t>
            </a:r>
            <a:r>
              <a:rPr lang="ru-RU" sz="1800" dirty="0" err="1"/>
              <a:t>фільми</a:t>
            </a:r>
            <a:r>
              <a:rPr lang="ru-RU" sz="1800" dirty="0"/>
              <a:t>. У 1943 р. </a:t>
            </a:r>
            <a:r>
              <a:rPr lang="ru-RU" sz="1800" dirty="0" err="1"/>
              <a:t>режисер</a:t>
            </a:r>
            <a:r>
              <a:rPr lang="ru-RU" sz="1800" dirty="0"/>
              <a:t> М. </a:t>
            </a:r>
            <a:r>
              <a:rPr lang="ru-RU" sz="1800" dirty="0" err="1"/>
              <a:t>Донський</a:t>
            </a:r>
            <a:r>
              <a:rPr lang="ru-RU" sz="1800" dirty="0"/>
              <a:t> за постановку </a:t>
            </a:r>
            <a:r>
              <a:rPr lang="ru-RU" sz="1800" dirty="0" err="1"/>
              <a:t>фільму</a:t>
            </a:r>
            <a:r>
              <a:rPr lang="ru-RU" sz="1800" dirty="0"/>
              <a:t> «</a:t>
            </a:r>
            <a:r>
              <a:rPr lang="ru-RU" sz="1800" dirty="0" err="1"/>
              <a:t>Райдуга</a:t>
            </a:r>
            <a:r>
              <a:rPr lang="ru-RU" sz="1800" dirty="0"/>
              <a:t>» </a:t>
            </a:r>
            <a:r>
              <a:rPr lang="ru-RU" sz="1800" dirty="0" err="1"/>
              <a:t>отримав</a:t>
            </a:r>
            <a:r>
              <a:rPr lang="ru-RU" sz="1800" dirty="0"/>
              <a:t> </a:t>
            </a:r>
            <a:r>
              <a:rPr lang="ru-RU" sz="1800" dirty="0" err="1"/>
              <a:t>кінопремію</a:t>
            </a:r>
            <a:r>
              <a:rPr lang="ru-RU" sz="1800" dirty="0"/>
              <a:t> «Оскар». </a:t>
            </a:r>
            <a:r>
              <a:rPr lang="ru-RU" sz="1800" dirty="0" err="1"/>
              <a:t>Війна</a:t>
            </a:r>
            <a:r>
              <a:rPr lang="ru-RU" sz="1800" dirty="0"/>
              <a:t> не </a:t>
            </a:r>
            <a:r>
              <a:rPr lang="ru-RU" sz="1800" dirty="0" err="1"/>
              <a:t>припинила</a:t>
            </a:r>
            <a:r>
              <a:rPr lang="ru-RU" sz="1800" dirty="0"/>
              <a:t> </a:t>
            </a:r>
            <a:r>
              <a:rPr lang="ru-RU" sz="1800" dirty="0" err="1"/>
              <a:t>розвиток</a:t>
            </a:r>
            <a:r>
              <a:rPr lang="ru-RU" sz="1800" dirty="0"/>
              <a:t> </a:t>
            </a:r>
            <a:r>
              <a:rPr lang="ru-RU" sz="1800" dirty="0" err="1"/>
              <a:t>українського</a:t>
            </a:r>
            <a:r>
              <a:rPr lang="ru-RU" sz="1800" dirty="0"/>
              <a:t> </a:t>
            </a:r>
            <a:r>
              <a:rPr lang="ru-RU" sz="1800" dirty="0" err="1"/>
              <a:t>образотворчого</a:t>
            </a:r>
            <a:r>
              <a:rPr lang="ru-RU" sz="1800" dirty="0"/>
              <a:t> </a:t>
            </a:r>
            <a:r>
              <a:rPr lang="ru-RU" sz="1800" dirty="0" err="1"/>
              <a:t>мистецтва</a:t>
            </a:r>
            <a:r>
              <a:rPr lang="ru-RU" sz="1800" dirty="0"/>
              <a:t>. </a:t>
            </a:r>
            <a:r>
              <a:rPr lang="ru-RU" sz="1800" dirty="0" err="1"/>
              <a:t>Захист</a:t>
            </a:r>
            <a:r>
              <a:rPr lang="ru-RU" sz="1800" dirty="0"/>
              <a:t> </a:t>
            </a:r>
            <a:r>
              <a:rPr lang="ru-RU" sz="1800" dirty="0" err="1"/>
              <a:t>Вітчизни</a:t>
            </a:r>
            <a:r>
              <a:rPr lang="ru-RU" sz="1800" dirty="0"/>
              <a:t> став головною темою </a:t>
            </a:r>
            <a:r>
              <a:rPr lang="ru-RU" sz="1800" dirty="0" err="1"/>
              <a:t>праць</a:t>
            </a:r>
            <a:r>
              <a:rPr lang="ru-RU" sz="1800" dirty="0"/>
              <a:t> </a:t>
            </a:r>
            <a:r>
              <a:rPr lang="ru-RU" sz="1800" dirty="0" err="1"/>
              <a:t>українських</a:t>
            </a:r>
            <a:r>
              <a:rPr lang="ru-RU" sz="1800" dirty="0"/>
              <a:t> </a:t>
            </a:r>
            <a:r>
              <a:rPr lang="ru-RU" sz="1800" dirty="0" err="1"/>
              <a:t>художників</a:t>
            </a:r>
            <a:r>
              <a:rPr lang="ru-RU" sz="1800" dirty="0"/>
              <a:t>. </a:t>
            </a:r>
            <a:r>
              <a:rPr lang="ru-RU" sz="1800" dirty="0" err="1"/>
              <a:t>Створені</a:t>
            </a:r>
            <a:r>
              <a:rPr lang="ru-RU" sz="1800" dirty="0"/>
              <a:t> ними </a:t>
            </a:r>
            <a:r>
              <a:rPr lang="ru-RU" sz="1800" dirty="0" err="1"/>
              <a:t>плакати</a:t>
            </a:r>
            <a:r>
              <a:rPr lang="ru-RU" sz="1800" dirty="0"/>
              <a:t>, </a:t>
            </a:r>
            <a:r>
              <a:rPr lang="ru-RU" sz="1800" dirty="0" err="1"/>
              <a:t>листівки</a:t>
            </a:r>
            <a:r>
              <a:rPr lang="ru-RU" sz="1800" dirty="0"/>
              <a:t> </a:t>
            </a:r>
            <a:r>
              <a:rPr lang="ru-RU" sz="1800" dirty="0" err="1"/>
              <a:t>розповсюджувалися</a:t>
            </a:r>
            <a:r>
              <a:rPr lang="ru-RU" sz="1800" dirty="0"/>
              <a:t> з перших </a:t>
            </a:r>
            <a:r>
              <a:rPr lang="ru-RU" sz="1800" dirty="0" err="1"/>
              <a:t>днів</a:t>
            </a:r>
            <a:r>
              <a:rPr lang="ru-RU" sz="1800" dirty="0"/>
              <a:t> </a:t>
            </a:r>
            <a:r>
              <a:rPr lang="ru-RU" sz="1800" dirty="0" err="1"/>
              <a:t>війни</a:t>
            </a:r>
            <a:r>
              <a:rPr lang="ru-RU" sz="1800" dirty="0"/>
              <a:t>, </a:t>
            </a:r>
            <a:r>
              <a:rPr lang="ru-RU" sz="1800" dirty="0" err="1"/>
              <a:t>закликаючи</a:t>
            </a:r>
            <a:r>
              <a:rPr lang="ru-RU" sz="1800" dirty="0"/>
              <a:t> до </a:t>
            </a:r>
            <a:r>
              <a:rPr lang="ru-RU" sz="1800" dirty="0" err="1"/>
              <a:t>боротьби</a:t>
            </a:r>
            <a:r>
              <a:rPr lang="ru-RU" sz="1800" dirty="0"/>
              <a:t> </a:t>
            </a:r>
            <a:r>
              <a:rPr lang="ru-RU" sz="1800" dirty="0" err="1"/>
              <a:t>із</a:t>
            </a:r>
            <a:r>
              <a:rPr lang="ru-RU" sz="1800" dirty="0"/>
              <a:t> </a:t>
            </a:r>
            <a:r>
              <a:rPr lang="ru-RU" sz="1800" dirty="0" err="1"/>
              <a:t>загарбниками</a:t>
            </a:r>
            <a:r>
              <a:rPr lang="ru-RU" sz="1800" dirty="0"/>
              <a:t>. </a:t>
            </a:r>
            <a:r>
              <a:rPr lang="ru-RU" sz="1800" dirty="0" err="1"/>
              <a:t>Плідно</a:t>
            </a:r>
            <a:r>
              <a:rPr lang="ru-RU" sz="1800" dirty="0"/>
              <a:t> </a:t>
            </a:r>
            <a:r>
              <a:rPr lang="ru-RU" sz="1800" dirty="0" err="1"/>
              <a:t>працювали</a:t>
            </a:r>
            <a:r>
              <a:rPr lang="ru-RU" sz="1800" dirty="0"/>
              <a:t> у </a:t>
            </a:r>
            <a:r>
              <a:rPr lang="ru-RU" sz="1800" dirty="0" err="1"/>
              <a:t>воєнні</a:t>
            </a:r>
            <a:r>
              <a:rPr lang="ru-RU" sz="1800" dirty="0"/>
              <a:t> роки </a:t>
            </a:r>
            <a:r>
              <a:rPr lang="ru-RU" sz="1800" dirty="0" err="1"/>
              <a:t>українські</a:t>
            </a:r>
            <a:r>
              <a:rPr lang="ru-RU" sz="1800" dirty="0"/>
              <a:t> </a:t>
            </a:r>
            <a:r>
              <a:rPr lang="ru-RU" sz="1800" dirty="0" err="1"/>
              <a:t>скульптори</a:t>
            </a:r>
            <a:r>
              <a:rPr lang="ru-RU" sz="1800" dirty="0"/>
              <a:t>. Так, К. </a:t>
            </a:r>
            <a:r>
              <a:rPr lang="ru-RU" sz="1800" dirty="0" err="1"/>
              <a:t>Діденко</a:t>
            </a:r>
            <a:r>
              <a:rPr lang="ru-RU" sz="1800" dirty="0"/>
              <a:t> створив </a:t>
            </a:r>
            <a:r>
              <a:rPr lang="ru-RU" sz="1800" dirty="0" err="1"/>
              <a:t>серію</a:t>
            </a:r>
            <a:r>
              <a:rPr lang="ru-RU" sz="1800" dirty="0"/>
              <a:t> </a:t>
            </a:r>
            <a:r>
              <a:rPr lang="ru-RU" sz="1800" dirty="0" err="1"/>
              <a:t>скульптурних</a:t>
            </a:r>
            <a:r>
              <a:rPr lang="ru-RU" sz="1800" dirty="0"/>
              <a:t> </a:t>
            </a:r>
            <a:r>
              <a:rPr lang="ru-RU" sz="1800" dirty="0" err="1"/>
              <a:t>портретів</a:t>
            </a:r>
            <a:r>
              <a:rPr lang="ru-RU" sz="1800" dirty="0"/>
              <a:t> С. Ковпака, О. Федорова, С. Руднева та </a:t>
            </a:r>
            <a:r>
              <a:rPr lang="ru-RU" sz="1800" dirty="0" err="1"/>
              <a:t>інших</a:t>
            </a:r>
            <a:r>
              <a:rPr lang="ru-RU" sz="1800" dirty="0"/>
              <a:t> </a:t>
            </a:r>
            <a:r>
              <a:rPr lang="ru-RU" sz="1800" dirty="0" err="1"/>
              <a:t>партизанів</a:t>
            </a:r>
            <a:r>
              <a:rPr lang="ru-RU" sz="1800" dirty="0"/>
              <a:t> </a:t>
            </a:r>
            <a:r>
              <a:rPr lang="ru-RU" sz="1800" dirty="0" err="1"/>
              <a:t>України</a:t>
            </a:r>
            <a:r>
              <a:rPr lang="ru-RU" sz="1800" dirty="0"/>
              <a:t>.</a:t>
            </a:r>
            <a:endParaRPr lang="ru-RU" sz="1800" dirty="0">
              <a:solidFill>
                <a:schemeClr val="bg1">
                  <a:lumMod val="50000"/>
                </a:schemeClr>
              </a:solidFill>
            </a:endParaRPr>
          </a:p>
        </p:txBody>
      </p:sp>
    </p:spTree>
    <p:extLst>
      <p:ext uri="{BB962C8B-B14F-4D97-AF65-F5344CB8AC3E}">
        <p14:creationId xmlns:p14="http://schemas.microsoft.com/office/powerpoint/2010/main" xmlns="" val="198405672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209800" y="0"/>
            <a:ext cx="7772400" cy="946150"/>
          </a:xfrm>
        </p:spPr>
        <p:txBody>
          <a:bodyPr/>
          <a:lstStyle/>
          <a:p>
            <a:pPr algn="ctr"/>
            <a:endParaRPr lang="ru-RU" altLang="ru-RU" b="1" dirty="0">
              <a:effectLst>
                <a:outerShdw blurRad="38100" dist="38100" dir="2700000" algn="tl">
                  <a:srgbClr val="000000">
                    <a:alpha val="43137"/>
                  </a:srgbClr>
                </a:outerShdw>
              </a:effectLst>
            </a:endParaRPr>
          </a:p>
        </p:txBody>
      </p:sp>
      <p:sp>
        <p:nvSpPr>
          <p:cNvPr id="31747" name="Rectangle 3"/>
          <p:cNvSpPr>
            <a:spLocks noGrp="1" noChangeArrowheads="1"/>
          </p:cNvSpPr>
          <p:nvPr>
            <p:ph type="body" sz="half" idx="1"/>
          </p:nvPr>
        </p:nvSpPr>
        <p:spPr>
          <a:xfrm>
            <a:off x="341243" y="1302026"/>
            <a:ext cx="6761922" cy="2435087"/>
          </a:xfrm>
        </p:spPr>
        <p:txBody>
          <a:bodyPr/>
          <a:lstStyle/>
          <a:p>
            <a:pPr algn="just">
              <a:lnSpc>
                <a:spcPct val="80000"/>
              </a:lnSpc>
            </a:pPr>
            <a:r>
              <a:rPr lang="uk-UA" altLang="ru-RU" sz="1800" dirty="0" smtClean="0"/>
              <a:t>Кінематограф відігравав важливу роль у розвитку масової культури і в післявоєнний період. В УРСР працювали 3 кіностудії — Київська, Одеська і Ялтинська. Популярними стали кінокартини "Сільська вчителька", "Педагогічна поема", "Весна на Зарічній вулиці", "Тарас Шевченко" та ін.</a:t>
            </a:r>
          </a:p>
          <a:p>
            <a:pPr>
              <a:lnSpc>
                <a:spcPct val="80000"/>
              </a:lnSpc>
              <a:buFontTx/>
              <a:buNone/>
            </a:pPr>
            <a:endParaRPr lang="ru-RU" altLang="ru-RU" sz="1800" dirty="0"/>
          </a:p>
        </p:txBody>
      </p:sp>
      <p:sp>
        <p:nvSpPr>
          <p:cNvPr id="31751" name="AutoShape 7" descr="9k="/>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a:lstStyle/>
          <a:p>
            <a:endParaRPr lang="ru-RU"/>
          </a:p>
        </p:txBody>
      </p:sp>
      <p:sp>
        <p:nvSpPr>
          <p:cNvPr id="31753" name="AutoShape 9" descr="9k="/>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a:lstStyle/>
          <a:p>
            <a:endParaRPr lang="ru-RU"/>
          </a:p>
        </p:txBody>
      </p:sp>
      <p:sp>
        <p:nvSpPr>
          <p:cNvPr id="31755" name="AutoShape 11" descr="9k="/>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a:lstStyle/>
          <a:p>
            <a:endParaRPr lang="ru-RU"/>
          </a:p>
        </p:txBody>
      </p:sp>
      <p:sp>
        <p:nvSpPr>
          <p:cNvPr id="31757" name="AutoShape 13" descr="9k="/>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a:lstStyle/>
          <a:p>
            <a:endParaRPr lang="ru-RU"/>
          </a:p>
        </p:txBody>
      </p:sp>
      <p:pic>
        <p:nvPicPr>
          <p:cNvPr id="31758" name="Picture 14" descr="загруженное"/>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437782" y="689112"/>
            <a:ext cx="4231181" cy="3750365"/>
          </a:xfrm>
          <a:prstGeom prst="rect">
            <a:avLst/>
          </a:prstGeom>
          <a:noFill/>
          <a:extLst>
            <a:ext uri="{909E8E84-426E-40DD-AFC4-6F175D3DCCD1}">
              <a14:hiddenFill xmlns:a14="http://schemas.microsoft.com/office/drawing/2010/main" xmlns="">
                <a:solidFill>
                  <a:srgbClr val="FFFFFF"/>
                </a:solidFill>
              </a14:hiddenFill>
            </a:ext>
          </a:extLst>
        </p:spPr>
      </p:pic>
      <p:sp>
        <p:nvSpPr>
          <p:cNvPr id="31761" name="Rectangle 17"/>
          <p:cNvSpPr>
            <a:spLocks noChangeArrowheads="1"/>
          </p:cNvSpPr>
          <p:nvPr/>
        </p:nvSpPr>
        <p:spPr bwMode="auto">
          <a:xfrm>
            <a:off x="1066799" y="4826472"/>
            <a:ext cx="10740887" cy="9787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just">
              <a:lnSpc>
                <a:spcPct val="80000"/>
              </a:lnSpc>
              <a:spcBef>
                <a:spcPct val="20000"/>
              </a:spcBef>
            </a:pPr>
            <a:r>
              <a:rPr lang="uk-UA" altLang="ru-RU" dirty="0" smtClean="0"/>
              <a:t>  Особливої ваги в роки війни набуває документальне кіно. Фронтові кінооператори, часто ризикуючи життям, фіксували на плівці безцінні свідчення про героїзм і трагедію Другої світової війни. Велику популярність здобули документальні фільми "Битва за нашу Радянську Україну" та "Перемога на Правобережній Україні ", створені О. Довженком. </a:t>
            </a:r>
            <a:endParaRPr lang="uk-UA" altLang="ru-RU" dirty="0"/>
          </a:p>
        </p:txBody>
      </p:sp>
    </p:spTree>
    <p:extLst>
      <p:ext uri="{BB962C8B-B14F-4D97-AF65-F5344CB8AC3E}">
        <p14:creationId xmlns:p14="http://schemas.microsoft.com/office/powerpoint/2010/main" xmlns="" val="1207658797"/>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nodePh="1">
                                  <p:stCondLst>
                                    <p:cond delay="0"/>
                                  </p:stCondLst>
                                  <p:endCondLst>
                                    <p:cond evt="begin" delay="0">
                                      <p:tn val="5"/>
                                    </p:cond>
                                  </p:endCondLst>
                                  <p:childTnLst>
                                    <p:set>
                                      <p:cBhvr>
                                        <p:cTn id="6" dur="1" fill="hold">
                                          <p:stCondLst>
                                            <p:cond delay="0"/>
                                          </p:stCondLst>
                                        </p:cTn>
                                        <p:tgtEl>
                                          <p:spTgt spid="31746"/>
                                        </p:tgtEl>
                                        <p:attrNameLst>
                                          <p:attrName>style.visibility</p:attrName>
                                        </p:attrNameLst>
                                      </p:cBhvr>
                                      <p:to>
                                        <p:strVal val="visible"/>
                                      </p:to>
                                    </p:set>
                                    <p:animEffect transition="in" filter="fade">
                                      <p:cBhvr>
                                        <p:cTn id="7" dur="800" decel="100000"/>
                                        <p:tgtEl>
                                          <p:spTgt spid="31746"/>
                                        </p:tgtEl>
                                      </p:cBhvr>
                                    </p:animEffect>
                                    <p:anim calcmode="lin" valueType="num">
                                      <p:cBhvr>
                                        <p:cTn id="8" dur="800" decel="100000" fill="hold"/>
                                        <p:tgtEl>
                                          <p:spTgt spid="31746"/>
                                        </p:tgtEl>
                                        <p:attrNameLst>
                                          <p:attrName>style.rotation</p:attrName>
                                        </p:attrNameLst>
                                      </p:cBhvr>
                                      <p:tavLst>
                                        <p:tav tm="0">
                                          <p:val>
                                            <p:fltVal val="-90"/>
                                          </p:val>
                                        </p:tav>
                                        <p:tav tm="100000">
                                          <p:val>
                                            <p:fltVal val="0"/>
                                          </p:val>
                                        </p:tav>
                                      </p:tavLst>
                                    </p:anim>
                                    <p:anim calcmode="lin" valueType="num">
                                      <p:cBhvr>
                                        <p:cTn id="9" dur="800" decel="100000" fill="hold"/>
                                        <p:tgtEl>
                                          <p:spTgt spid="31746"/>
                                        </p:tgtEl>
                                        <p:attrNameLst>
                                          <p:attrName>ppt_x</p:attrName>
                                        </p:attrNameLst>
                                      </p:cBhvr>
                                      <p:tavLst>
                                        <p:tav tm="0">
                                          <p:val>
                                            <p:strVal val="#ppt_x+0.4"/>
                                          </p:val>
                                        </p:tav>
                                        <p:tav tm="100000">
                                          <p:val>
                                            <p:strVal val="#ppt_x-0.05"/>
                                          </p:val>
                                        </p:tav>
                                      </p:tavLst>
                                    </p:anim>
                                    <p:anim calcmode="lin" valueType="num">
                                      <p:cBhvr>
                                        <p:cTn id="10" dur="800" decel="100000" fill="hold"/>
                                        <p:tgtEl>
                                          <p:spTgt spid="3174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174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1746"/>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31747">
                                            <p:txEl>
                                              <p:pRg st="0" end="0"/>
                                            </p:txEl>
                                          </p:spTgt>
                                        </p:tgtEl>
                                        <p:attrNameLst>
                                          <p:attrName>style.visibility</p:attrName>
                                        </p:attrNameLst>
                                      </p:cBhvr>
                                      <p:to>
                                        <p:strVal val="visible"/>
                                      </p:to>
                                    </p:set>
                                    <p:animEffect transition="in" filter="fade">
                                      <p:cBhvr>
                                        <p:cTn id="17" dur="1000"/>
                                        <p:tgtEl>
                                          <p:spTgt spid="31747">
                                            <p:txEl>
                                              <p:pRg st="0" end="0"/>
                                            </p:txEl>
                                          </p:spTgt>
                                        </p:tgtEl>
                                      </p:cBhvr>
                                    </p:animEffect>
                                    <p:anim calcmode="lin" valueType="num">
                                      <p:cBhvr>
                                        <p:cTn id="18" dur="10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174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P spid="31747"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0" y="1"/>
            <a:ext cx="9144000" cy="6839775"/>
          </a:xfrm>
          <a:prstGeom prst="rect">
            <a:avLst/>
          </a:prstGeom>
        </p:spPr>
      </p:pic>
      <p:pic>
        <p:nvPicPr>
          <p:cNvPr id="7" name="Объект 6"/>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958789" y="1269547"/>
            <a:ext cx="3741168" cy="3228266"/>
          </a:xfrm>
        </p:spPr>
      </p:pic>
      <p:sp>
        <p:nvSpPr>
          <p:cNvPr id="8" name="Прямоугольник 7"/>
          <p:cNvSpPr/>
          <p:nvPr/>
        </p:nvSpPr>
        <p:spPr>
          <a:xfrm>
            <a:off x="2279576" y="4653136"/>
            <a:ext cx="2952328" cy="400110"/>
          </a:xfrm>
          <a:prstGeom prst="rect">
            <a:avLst/>
          </a:prstGeom>
        </p:spPr>
        <p:txBody>
          <a:bodyPr wrap="square">
            <a:spAutoFit/>
          </a:bodyPr>
          <a:lstStyle/>
          <a:p>
            <a:r>
              <a:rPr lang="uk-UA" sz="2000" b="1" dirty="0"/>
              <a:t>Воєнне фото Довженка.</a:t>
            </a:r>
            <a:endParaRPr lang="ru-RU" sz="2000" b="1" dirty="0"/>
          </a:p>
        </p:txBody>
      </p:sp>
      <p:pic>
        <p:nvPicPr>
          <p:cNvPr id="9" name="Рисунок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96000" y="2316942"/>
            <a:ext cx="4104456" cy="2736304"/>
          </a:xfrm>
          <a:prstGeom prst="rect">
            <a:avLst/>
          </a:prstGeom>
        </p:spPr>
      </p:pic>
      <p:sp>
        <p:nvSpPr>
          <p:cNvPr id="11" name="Прямоугольник 10"/>
          <p:cNvSpPr/>
          <p:nvPr/>
        </p:nvSpPr>
        <p:spPr>
          <a:xfrm>
            <a:off x="6401628" y="5116542"/>
            <a:ext cx="3617978" cy="369332"/>
          </a:xfrm>
          <a:prstGeom prst="rect">
            <a:avLst/>
          </a:prstGeom>
        </p:spPr>
        <p:txBody>
          <a:bodyPr wrap="none">
            <a:spAutoFit/>
          </a:bodyPr>
          <a:lstStyle/>
          <a:p>
            <a:r>
              <a:rPr lang="ru-RU" b="1" dirty="0" err="1"/>
              <a:t>Олександр</a:t>
            </a:r>
            <a:r>
              <a:rPr lang="ru-RU" b="1" dirty="0"/>
              <a:t> Довженко за </a:t>
            </a:r>
            <a:r>
              <a:rPr lang="ru-RU" b="1" dirty="0" err="1"/>
              <a:t>роботою</a:t>
            </a:r>
            <a:r>
              <a:rPr lang="ru-RU" b="1" dirty="0"/>
              <a:t>.</a:t>
            </a:r>
          </a:p>
        </p:txBody>
      </p:sp>
    </p:spTree>
    <p:extLst>
      <p:ext uri="{BB962C8B-B14F-4D97-AF65-F5344CB8AC3E}">
        <p14:creationId xmlns:p14="http://schemas.microsoft.com/office/powerpoint/2010/main" xmlns="" val="40206499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uk-UA" dirty="0" smtClean="0"/>
              <a:t> </a:t>
            </a:r>
            <a:r>
              <a:rPr lang="uk-UA" dirty="0" smtClean="0">
                <a:solidFill>
                  <a:srgbClr val="FF0000"/>
                </a:solidFill>
                <a:latin typeface="Arial" panose="020B0604020202020204" pitchFamily="34" charset="0"/>
                <a:cs typeface="Arial" panose="020B0604020202020204" pitchFamily="34" charset="0"/>
              </a:rPr>
              <a:t>Союз для війни або</a:t>
            </a:r>
            <a:br>
              <a:rPr lang="uk-UA" dirty="0" smtClean="0">
                <a:solidFill>
                  <a:srgbClr val="FF0000"/>
                </a:solidFill>
                <a:latin typeface="Arial" panose="020B0604020202020204" pitchFamily="34" charset="0"/>
                <a:cs typeface="Arial" panose="020B0604020202020204" pitchFamily="34" charset="0"/>
              </a:rPr>
            </a:br>
            <a:r>
              <a:rPr lang="uk-UA" dirty="0" smtClean="0">
                <a:solidFill>
                  <a:srgbClr val="FF0000"/>
                </a:solidFill>
                <a:latin typeface="Arial" panose="020B0604020202020204" pitchFamily="34" charset="0"/>
                <a:cs typeface="Arial" panose="020B0604020202020204" pitchFamily="34" charset="0"/>
              </a:rPr>
              <a:t>«Шлюб за розрахунком»</a:t>
            </a:r>
            <a:endParaRPr lang="ru-RU" dirty="0">
              <a:solidFill>
                <a:srgbClr val="FF0000"/>
              </a:solidFill>
              <a:latin typeface="Arial" panose="020B0604020202020204" pitchFamily="34" charset="0"/>
              <a:cs typeface="Arial" panose="020B0604020202020204" pitchFamily="34" charset="0"/>
            </a:endParaRPr>
          </a:p>
        </p:txBody>
      </p:sp>
      <p:pic>
        <p:nvPicPr>
          <p:cNvPr id="4" name="Picture 2"/>
          <p:cNvPicPr>
            <a:picLocks noGrp="1" noChangeAspect="1" noChangeArrowheads="1"/>
          </p:cNvPicPr>
          <p:nvPr>
            <p:ph idx="1"/>
          </p:nvPr>
        </p:nvPicPr>
        <p:blipFill>
          <a:blip r:embed="rId2" cstate="print"/>
          <a:srcRect/>
          <a:stretch>
            <a:fillRect/>
          </a:stretch>
        </p:blipFill>
        <p:spPr bwMode="auto">
          <a:xfrm>
            <a:off x="583783" y="1690688"/>
            <a:ext cx="4373228" cy="5102100"/>
          </a:xfrm>
          <a:prstGeom prst="rect">
            <a:avLst/>
          </a:prstGeom>
          <a:ln>
            <a:noFill/>
          </a:ln>
          <a:effectLst>
            <a:outerShdw blurRad="292100" dist="139700" dir="2700000" algn="tl" rotWithShape="0">
              <a:srgbClr val="333333">
                <a:alpha val="65000"/>
              </a:srgbClr>
            </a:outerShdw>
          </a:effectLst>
        </p:spPr>
      </p:pic>
      <p:pic>
        <p:nvPicPr>
          <p:cNvPr id="5" name="Picture 2" descr="C:\Users\Oksana\Desktop\slide_1.jpg"/>
          <p:cNvPicPr>
            <a:picLocks noChangeAspect="1" noChangeArrowheads="1"/>
          </p:cNvPicPr>
          <p:nvPr/>
        </p:nvPicPr>
        <p:blipFill>
          <a:blip r:embed="rId3" cstate="print"/>
          <a:srcRect/>
          <a:stretch>
            <a:fillRect/>
          </a:stretch>
        </p:blipFill>
        <p:spPr bwMode="auto">
          <a:xfrm>
            <a:off x="5277853" y="1835422"/>
            <a:ext cx="6488167" cy="48661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52970760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615536"/>
          </a:xfrm>
        </p:spPr>
        <p:txBody>
          <a:bodyPr>
            <a:normAutofit fontScale="90000"/>
          </a:bodyPr>
          <a:lstStyle/>
          <a:p>
            <a:pPr algn="ctr"/>
            <a:r>
              <a:rPr lang="uk-UA" b="1" dirty="0" smtClean="0">
                <a:solidFill>
                  <a:srgbClr val="C00000"/>
                </a:solidFill>
                <a:effectLst>
                  <a:outerShdw blurRad="38100" dist="38100" dir="2700000" algn="tl">
                    <a:srgbClr val="000000">
                      <a:alpha val="43137"/>
                    </a:srgbClr>
                  </a:outerShdw>
                </a:effectLst>
              </a:rPr>
              <a:t>Художники </a:t>
            </a:r>
            <a:endParaRPr lang="ru-RU" b="1" dirty="0">
              <a:solidFill>
                <a:srgbClr val="C0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838200" y="980662"/>
            <a:ext cx="10515600" cy="5196301"/>
          </a:xfrm>
        </p:spPr>
        <p:txBody>
          <a:bodyPr/>
          <a:lstStyle/>
          <a:p>
            <a:pPr marL="0" indent="0">
              <a:buNone/>
            </a:pPr>
            <a:r>
              <a:rPr lang="uk-UA" b="1" dirty="0" smtClean="0"/>
              <a:t>Василь </a:t>
            </a:r>
            <a:r>
              <a:rPr lang="uk-UA" b="1" dirty="0" err="1" smtClean="0"/>
              <a:t>Касіян</a:t>
            </a:r>
            <a:r>
              <a:rPr lang="uk-UA" b="1" dirty="0" smtClean="0"/>
              <a:t> : Серія «Гнів Шевченка – зброя перемоги» </a:t>
            </a:r>
            <a:endParaRPr lang="ru-RU" b="1"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43254" y="1750960"/>
            <a:ext cx="5351864" cy="3947474"/>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00172" y="1750960"/>
            <a:ext cx="2732867" cy="39474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74266654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r>
              <a:rPr lang="uk-UA" sz="3200" b="1" dirty="0" smtClean="0">
                <a:effectLst>
                  <a:outerShdw blurRad="38100" dist="38100" dir="2700000" algn="tl">
                    <a:srgbClr val="000000">
                      <a:alpha val="43137"/>
                    </a:srgbClr>
                  </a:outerShdw>
                </a:effectLst>
              </a:rPr>
              <a:t>Ніл </a:t>
            </a:r>
            <a:r>
              <a:rPr lang="uk-UA" sz="3200" b="1" dirty="0" err="1" smtClean="0">
                <a:effectLst>
                  <a:outerShdw blurRad="38100" dist="38100" dir="2700000" algn="tl">
                    <a:srgbClr val="000000">
                      <a:alpha val="43137"/>
                    </a:srgbClr>
                  </a:outerShdw>
                </a:effectLst>
              </a:rPr>
              <a:t>Хасевич</a:t>
            </a:r>
            <a:r>
              <a:rPr lang="uk-UA" sz="3200" b="1" dirty="0" smtClean="0">
                <a:effectLst>
                  <a:outerShdw blurRad="38100" dist="38100" dir="2700000" algn="tl">
                    <a:srgbClr val="000000">
                      <a:alpha val="43137"/>
                    </a:srgbClr>
                  </a:outerShdw>
                </a:effectLst>
              </a:rPr>
              <a:t>: працював у журналів «До зброї». Автор ескізів усіх нагород УПА і УГВР. Ілюстрував журнали УПА </a:t>
            </a:r>
            <a:endParaRPr lang="ru-RU" sz="3200" b="1" dirty="0">
              <a:effectLst>
                <a:outerShdw blurRad="38100" dist="38100" dir="2700000" algn="tl">
                  <a:srgbClr val="000000">
                    <a:alpha val="43137"/>
                  </a:srgbClr>
                </a:outerShdw>
              </a:effectLst>
            </a:endParaRPr>
          </a:p>
        </p:txBody>
      </p:sp>
      <p:pic>
        <p:nvPicPr>
          <p:cNvPr id="10" name="Объект 9"/>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005470" y="2004770"/>
            <a:ext cx="7806373" cy="4276759"/>
          </a:xfrm>
          <a:prstGeom prst="rect">
            <a:avLst/>
          </a:prstGeom>
          <a:ln>
            <a:noFill/>
          </a:ln>
          <a:effectLst>
            <a:outerShdw blurRad="292100" dist="139700" dir="2700000" algn="tl" rotWithShape="0">
              <a:srgbClr val="333333">
                <a:alpha val="65000"/>
              </a:srgbClr>
            </a:outerShdw>
          </a:effectLst>
        </p:spPr>
      </p:pic>
      <p:pic>
        <p:nvPicPr>
          <p:cNvPr id="11" name="Рисунок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4314" y="1848462"/>
            <a:ext cx="3354458" cy="45893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20166604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71574" y="0"/>
            <a:ext cx="2596737" cy="923330"/>
          </a:xfrm>
          <a:prstGeom prst="rect">
            <a:avLst/>
          </a:prstGeom>
          <a:noFill/>
        </p:spPr>
        <p:txBody>
          <a:bodyPr wrap="none">
            <a:spAutoFit/>
          </a:bodyPr>
          <a:lstStyle/>
          <a:p>
            <a:pPr algn="ctr">
              <a:defRPr/>
            </a:pPr>
            <a:r>
              <a:rPr lang="ru-RU" sz="54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Поняття</a:t>
            </a:r>
            <a:endParaRPr lang="ru-RU"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Прямоугольник 2"/>
          <p:cNvSpPr/>
          <p:nvPr/>
        </p:nvSpPr>
        <p:spPr>
          <a:xfrm>
            <a:off x="1074613" y="777304"/>
            <a:ext cx="9763953" cy="707886"/>
          </a:xfrm>
          <a:prstGeom prst="rect">
            <a:avLst/>
          </a:prstGeom>
        </p:spPr>
        <p:txBody>
          <a:bodyPr wrap="square">
            <a:spAutoFit/>
          </a:bodyPr>
          <a:lstStyle/>
          <a:p>
            <a:pPr algn="just">
              <a:defRPr/>
            </a:pPr>
            <a:r>
              <a:rPr lang="ru-RU" sz="2000" b="1" dirty="0" err="1"/>
              <a:t>Світова</a:t>
            </a:r>
            <a:r>
              <a:rPr lang="ru-RU" sz="2000" b="1" dirty="0"/>
              <a:t> </a:t>
            </a:r>
            <a:r>
              <a:rPr lang="ru-RU" sz="2000" b="1" dirty="0" err="1"/>
              <a:t>війна</a:t>
            </a:r>
            <a:r>
              <a:rPr lang="ru-RU" sz="2000" dirty="0"/>
              <a:t> — </a:t>
            </a:r>
            <a:r>
              <a:rPr lang="ru-RU" sz="2000" dirty="0" err="1"/>
              <a:t>глобальне</a:t>
            </a:r>
            <a:r>
              <a:rPr lang="ru-RU" sz="2000" dirty="0"/>
              <a:t> </a:t>
            </a:r>
            <a:r>
              <a:rPr lang="ru-RU" sz="2000" dirty="0" err="1"/>
              <a:t>протиборство</a:t>
            </a:r>
            <a:r>
              <a:rPr lang="ru-RU" sz="2000" dirty="0"/>
              <a:t> </a:t>
            </a:r>
            <a:r>
              <a:rPr lang="ru-RU" sz="2000" dirty="0" err="1"/>
              <a:t>коаліцій</a:t>
            </a:r>
            <a:r>
              <a:rPr lang="ru-RU" sz="2000" dirty="0"/>
              <a:t> держав </a:t>
            </a:r>
            <a:r>
              <a:rPr lang="ru-RU" sz="2000" dirty="0" err="1"/>
              <a:t>із</a:t>
            </a:r>
            <a:r>
              <a:rPr lang="ru-RU" sz="2000" dirty="0"/>
              <a:t> </a:t>
            </a:r>
            <a:r>
              <a:rPr lang="ru-RU" sz="2000" dirty="0" err="1"/>
              <a:t>застосуванням</a:t>
            </a:r>
            <a:r>
              <a:rPr lang="ru-RU" sz="2000" dirty="0"/>
              <a:t> </a:t>
            </a:r>
            <a:r>
              <a:rPr lang="ru-RU" sz="2000" dirty="0" err="1"/>
              <a:t>засобів</a:t>
            </a:r>
            <a:r>
              <a:rPr lang="ru-RU" sz="2000" dirty="0"/>
              <a:t> </a:t>
            </a:r>
            <a:r>
              <a:rPr lang="ru-RU" sz="2000" dirty="0" err="1"/>
              <a:t>збройного</a:t>
            </a:r>
            <a:r>
              <a:rPr lang="ru-RU" sz="2000" dirty="0"/>
              <a:t> </a:t>
            </a:r>
            <a:r>
              <a:rPr lang="ru-RU" sz="2000" dirty="0" err="1"/>
              <a:t>насильства</a:t>
            </a:r>
            <a:r>
              <a:rPr lang="ru-RU" sz="2000" dirty="0"/>
              <a:t>, </a:t>
            </a:r>
            <a:r>
              <a:rPr lang="ru-RU" sz="2000" dirty="0" err="1"/>
              <a:t>що</a:t>
            </a:r>
            <a:r>
              <a:rPr lang="ru-RU" sz="2000" dirty="0"/>
              <a:t> </a:t>
            </a:r>
            <a:r>
              <a:rPr lang="ru-RU" sz="2000" dirty="0" err="1"/>
              <a:t>охоплює</a:t>
            </a:r>
            <a:r>
              <a:rPr lang="ru-RU" sz="2000" dirty="0"/>
              <a:t> </a:t>
            </a:r>
            <a:r>
              <a:rPr lang="ru-RU" sz="2000" dirty="0" err="1"/>
              <a:t>велику</a:t>
            </a:r>
            <a:r>
              <a:rPr lang="ru-RU" sz="2000" dirty="0"/>
              <a:t> </a:t>
            </a:r>
            <a:r>
              <a:rPr lang="ru-RU" sz="2000" dirty="0" err="1"/>
              <a:t>частину</a:t>
            </a:r>
            <a:r>
              <a:rPr lang="ru-RU" sz="2000" dirty="0"/>
              <a:t> </a:t>
            </a:r>
            <a:r>
              <a:rPr lang="ru-RU" sz="2000" dirty="0" err="1"/>
              <a:t>країн</a:t>
            </a:r>
            <a:r>
              <a:rPr lang="ru-RU" sz="2000" dirty="0"/>
              <a:t> </a:t>
            </a:r>
            <a:r>
              <a:rPr lang="ru-RU" sz="2000" dirty="0" err="1"/>
              <a:t>світу</a:t>
            </a:r>
            <a:r>
              <a:rPr lang="ru-RU" sz="2000" dirty="0"/>
              <a:t>.</a:t>
            </a:r>
          </a:p>
        </p:txBody>
      </p:sp>
      <p:sp>
        <p:nvSpPr>
          <p:cNvPr id="4" name="Прямоугольник 3"/>
          <p:cNvSpPr/>
          <p:nvPr/>
        </p:nvSpPr>
        <p:spPr>
          <a:xfrm>
            <a:off x="1107487" y="1485022"/>
            <a:ext cx="9869970" cy="1016000"/>
          </a:xfrm>
          <a:prstGeom prst="rect">
            <a:avLst/>
          </a:prstGeom>
        </p:spPr>
        <p:txBody>
          <a:bodyPr wrap="square">
            <a:spAutoFit/>
          </a:bodyPr>
          <a:lstStyle/>
          <a:p>
            <a:pPr algn="just">
              <a:defRPr/>
            </a:pPr>
            <a:r>
              <a:rPr lang="vi-VN" sz="2000" b="1" dirty="0"/>
              <a:t>Агресія</a:t>
            </a:r>
            <a:r>
              <a:rPr lang="vi-VN" sz="2000" dirty="0"/>
              <a:t> —протиправне, застосування збройної сили однією державою</a:t>
            </a:r>
            <a:r>
              <a:rPr lang="uk-UA" sz="2000" dirty="0"/>
              <a:t> </a:t>
            </a:r>
            <a:r>
              <a:rPr lang="vi-VN" sz="2000" dirty="0"/>
              <a:t>проти суверенітету, територіальної цілісності чи політичної незалежності</a:t>
            </a:r>
            <a:r>
              <a:rPr lang="uk-UA" sz="2000" dirty="0"/>
              <a:t> </a:t>
            </a:r>
            <a:r>
              <a:rPr lang="vi-VN" sz="2000" dirty="0"/>
              <a:t>іншої держави.</a:t>
            </a:r>
            <a:endParaRPr lang="ru-RU" sz="2000" dirty="0"/>
          </a:p>
        </p:txBody>
      </p:sp>
      <p:sp>
        <p:nvSpPr>
          <p:cNvPr id="5" name="TextBox 4"/>
          <p:cNvSpPr txBox="1"/>
          <p:nvPr/>
        </p:nvSpPr>
        <p:spPr>
          <a:xfrm>
            <a:off x="1074613" y="2501022"/>
            <a:ext cx="10095877" cy="1938992"/>
          </a:xfrm>
          <a:prstGeom prst="rect">
            <a:avLst/>
          </a:prstGeom>
          <a:noFill/>
        </p:spPr>
        <p:txBody>
          <a:bodyPr wrap="square">
            <a:spAutoFit/>
          </a:bodyPr>
          <a:lstStyle/>
          <a:p>
            <a:pPr algn="just">
              <a:defRPr/>
            </a:pPr>
            <a:r>
              <a:rPr lang="uk-UA" sz="2000" b="1" dirty="0"/>
              <a:t>Вермахт</a:t>
            </a:r>
            <a:r>
              <a:rPr lang="uk-UA" sz="2000" dirty="0"/>
              <a:t> – назва збройних сил Третього Рейху (гітлерівської Німеччини в 1935 – 1945 рр.)</a:t>
            </a:r>
          </a:p>
          <a:p>
            <a:pPr algn="just">
              <a:defRPr/>
            </a:pPr>
            <a:endParaRPr lang="uk-UA" sz="2000" dirty="0"/>
          </a:p>
          <a:p>
            <a:pPr algn="just">
              <a:defRPr/>
            </a:pPr>
            <a:r>
              <a:rPr lang="uk-UA" sz="2000" b="1" dirty="0"/>
              <a:t>Бліцкриг </a:t>
            </a:r>
            <a:r>
              <a:rPr lang="uk-UA" sz="2000" dirty="0"/>
              <a:t>– теорія ведення короткочасної війни, відповідно до якої перемога здобувається в короткі терміни.</a:t>
            </a:r>
          </a:p>
          <a:p>
            <a:pPr algn="just">
              <a:defRPr/>
            </a:pPr>
            <a:endParaRPr lang="uk-UA" sz="2000" dirty="0"/>
          </a:p>
          <a:p>
            <a:pPr algn="just">
              <a:defRPr/>
            </a:pPr>
            <a:r>
              <a:rPr lang="uk-UA" sz="2000" b="1" dirty="0"/>
              <a:t>План </a:t>
            </a:r>
            <a:r>
              <a:rPr lang="uk-UA" sz="2000" b="1" dirty="0" err="1"/>
              <a:t>“Барбаросса”</a:t>
            </a:r>
            <a:r>
              <a:rPr lang="uk-UA" sz="2000" b="1" dirty="0"/>
              <a:t> </a:t>
            </a:r>
            <a:r>
              <a:rPr lang="uk-UA" sz="2000" dirty="0"/>
              <a:t>– кодова назва плану військової операції Німеччини проти СРСР.</a:t>
            </a:r>
            <a:endParaRPr lang="ru-RU" sz="2000" dirty="0"/>
          </a:p>
        </p:txBody>
      </p:sp>
      <p:sp>
        <p:nvSpPr>
          <p:cNvPr id="6" name="TextBox 5"/>
          <p:cNvSpPr txBox="1"/>
          <p:nvPr/>
        </p:nvSpPr>
        <p:spPr>
          <a:xfrm>
            <a:off x="1074613" y="4440014"/>
            <a:ext cx="10262979" cy="2246769"/>
          </a:xfrm>
          <a:prstGeom prst="rect">
            <a:avLst/>
          </a:prstGeom>
          <a:noFill/>
        </p:spPr>
        <p:txBody>
          <a:bodyPr wrap="square">
            <a:spAutoFit/>
          </a:bodyPr>
          <a:lstStyle/>
          <a:p>
            <a:pPr>
              <a:defRPr/>
            </a:pPr>
            <a:r>
              <a:rPr lang="uk-UA" sz="2000" b="1" dirty="0"/>
              <a:t>Рух Опору</a:t>
            </a:r>
            <a:r>
              <a:rPr lang="uk-UA" sz="2000" dirty="0"/>
              <a:t> – антифашистський національно – визвольний рух у роки ІІ світової війни проти німецьких, італійських і японських окупантів та їх союзників. </a:t>
            </a:r>
          </a:p>
          <a:p>
            <a:pPr>
              <a:defRPr/>
            </a:pPr>
            <a:endParaRPr lang="uk-UA" sz="2000" dirty="0"/>
          </a:p>
          <a:p>
            <a:pPr>
              <a:defRPr/>
            </a:pPr>
            <a:r>
              <a:rPr lang="uk-UA" sz="2000" b="1" dirty="0"/>
              <a:t>Денацифікація</a:t>
            </a:r>
            <a:r>
              <a:rPr lang="uk-UA" sz="2000" dirty="0"/>
              <a:t> – ліквідація нацистської партії, засудження нацистської ідеології.</a:t>
            </a:r>
          </a:p>
          <a:p>
            <a:pPr>
              <a:defRPr/>
            </a:pPr>
            <a:r>
              <a:rPr lang="uk-UA" sz="2000" b="1" dirty="0"/>
              <a:t>Демілітаризація </a:t>
            </a:r>
            <a:r>
              <a:rPr lang="uk-UA" sz="2000" dirty="0"/>
              <a:t>– роззброєння, ліквідація військової промисловості.</a:t>
            </a:r>
          </a:p>
          <a:p>
            <a:pPr>
              <a:defRPr/>
            </a:pPr>
            <a:r>
              <a:rPr lang="uk-UA" sz="2000" b="1" dirty="0" err="1"/>
              <a:t>Декартелізація</a:t>
            </a:r>
            <a:r>
              <a:rPr lang="uk-UA" sz="2000" b="1" dirty="0"/>
              <a:t> </a:t>
            </a:r>
            <a:r>
              <a:rPr lang="uk-UA" sz="2000" dirty="0"/>
              <a:t>– демонополізація </a:t>
            </a:r>
            <a:r>
              <a:rPr lang="uk-UA" sz="2000" dirty="0" smtClean="0"/>
              <a:t>промисловості</a:t>
            </a:r>
            <a:r>
              <a:rPr lang="uk-UA" sz="2000" dirty="0"/>
              <a:t>. </a:t>
            </a:r>
          </a:p>
          <a:p>
            <a:pPr>
              <a:defRPr/>
            </a:pPr>
            <a:r>
              <a:rPr lang="uk-UA" sz="2000" dirty="0">
                <a:solidFill>
                  <a:schemeClr val="accent1">
                    <a:lumMod val="50000"/>
                  </a:schemeClr>
                </a:solidFill>
              </a:rPr>
              <a:t> </a:t>
            </a:r>
            <a:endParaRPr lang="ru-RU" sz="2000" dirty="0">
              <a:solidFill>
                <a:schemeClr val="accent1">
                  <a:lumMod val="50000"/>
                </a:schemeClr>
              </a:solidFill>
            </a:endParaRPr>
          </a:p>
        </p:txBody>
      </p:sp>
    </p:spTree>
    <p:extLst>
      <p:ext uri="{BB962C8B-B14F-4D97-AF65-F5344CB8AC3E}">
        <p14:creationId xmlns:p14="http://schemas.microsoft.com/office/powerpoint/2010/main" xmlns="" val="8164954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6923" y="569843"/>
            <a:ext cx="9725440" cy="5632311"/>
          </a:xfrm>
          <a:prstGeom prst="rect">
            <a:avLst/>
          </a:prstGeom>
          <a:noFill/>
        </p:spPr>
        <p:txBody>
          <a:bodyPr wrap="square">
            <a:spAutoFit/>
          </a:bodyPr>
          <a:lstStyle/>
          <a:p>
            <a:pPr algn="just">
              <a:defRPr/>
            </a:pPr>
            <a:r>
              <a:rPr lang="uk-UA" sz="2000" b="1" dirty="0"/>
              <a:t>Антигітлерівська коаліція </a:t>
            </a:r>
            <a:r>
              <a:rPr lang="uk-UA" sz="2000" dirty="0"/>
              <a:t>– воєнне та політичне об</a:t>
            </a:r>
            <a:r>
              <a:rPr lang="en-US" sz="2000" dirty="0"/>
              <a:t>’</a:t>
            </a:r>
            <a:r>
              <a:rPr lang="uk-UA" sz="2000" dirty="0"/>
              <a:t>єднання  держав та народів, які боролися проти нацистської Німеччини, фашистської Італії, мілітаристської Японії під час ІІ світової війни.</a:t>
            </a:r>
          </a:p>
          <a:p>
            <a:pPr algn="just">
              <a:defRPr/>
            </a:pPr>
            <a:endParaRPr lang="uk-UA" sz="2000" dirty="0"/>
          </a:p>
          <a:p>
            <a:pPr algn="just">
              <a:defRPr/>
            </a:pPr>
            <a:r>
              <a:rPr lang="uk-UA" sz="2000" b="1" dirty="0" err="1"/>
              <a:t>Ленд</a:t>
            </a:r>
            <a:r>
              <a:rPr lang="uk-UA" sz="2000" b="1" dirty="0"/>
              <a:t> – ліз </a:t>
            </a:r>
            <a:r>
              <a:rPr lang="uk-UA" sz="2000" dirty="0"/>
              <a:t>– система передання в оренду або позику зброї, боєприпасів, сировини, продовольства тощо. </a:t>
            </a:r>
          </a:p>
          <a:p>
            <a:pPr algn="just">
              <a:defRPr/>
            </a:pPr>
            <a:endParaRPr lang="uk-UA" sz="2000" dirty="0"/>
          </a:p>
          <a:p>
            <a:pPr algn="just">
              <a:defRPr/>
            </a:pPr>
            <a:r>
              <a:rPr lang="uk-UA" sz="2000" b="1" dirty="0"/>
              <a:t>Евакуація</a:t>
            </a:r>
            <a:r>
              <a:rPr lang="uk-UA" sz="2000" dirty="0"/>
              <a:t> – виведення з місцевості, що перебувала під загрозою нападу ворога, у тил населення, поранених, а також матеріальні цінності. </a:t>
            </a:r>
          </a:p>
          <a:p>
            <a:pPr algn="just">
              <a:defRPr/>
            </a:pPr>
            <a:endParaRPr lang="uk-UA" sz="2000" dirty="0"/>
          </a:p>
          <a:p>
            <a:pPr algn="just">
              <a:defRPr/>
            </a:pPr>
            <a:r>
              <a:rPr lang="uk-UA" sz="2000" b="1" dirty="0" err="1"/>
              <a:t>“Новий</a:t>
            </a:r>
            <a:r>
              <a:rPr lang="uk-UA" sz="2000" b="1" dirty="0"/>
              <a:t> </a:t>
            </a:r>
            <a:r>
              <a:rPr lang="uk-UA" sz="2000" b="1" dirty="0" err="1"/>
              <a:t>порядок”</a:t>
            </a:r>
            <a:r>
              <a:rPr lang="uk-UA" sz="2000" b="1" dirty="0"/>
              <a:t> </a:t>
            </a:r>
            <a:r>
              <a:rPr lang="uk-UA" sz="2000" dirty="0"/>
              <a:t>– жорстокий режим, установлений </a:t>
            </a:r>
            <a:r>
              <a:rPr lang="uk-UA" sz="2000" dirty="0" err="1"/>
              <a:t>німецько</a:t>
            </a:r>
            <a:r>
              <a:rPr lang="uk-UA" sz="2000" dirty="0"/>
              <a:t> – фашистськими загарбниками на окупованих територіях, що супроводжувався масовими розстрілами та депортацією місцевого населення. </a:t>
            </a:r>
          </a:p>
          <a:p>
            <a:pPr algn="just">
              <a:defRPr/>
            </a:pPr>
            <a:endParaRPr lang="uk-UA" sz="2000" dirty="0"/>
          </a:p>
          <a:p>
            <a:pPr algn="just">
              <a:defRPr/>
            </a:pPr>
            <a:r>
              <a:rPr lang="uk-UA" sz="2000" b="1" dirty="0"/>
              <a:t>Голокост</a:t>
            </a:r>
            <a:r>
              <a:rPr lang="uk-UA" sz="2000" dirty="0"/>
              <a:t> – кампанія систематичного расового геноциду євреїв, яку проводила гітлерівська Німеччина протягом ІІ світової війни. </a:t>
            </a:r>
          </a:p>
          <a:p>
            <a:pPr algn="just">
              <a:defRPr/>
            </a:pPr>
            <a:endParaRPr lang="uk-UA" sz="2000" dirty="0"/>
          </a:p>
          <a:p>
            <a:pPr algn="just">
              <a:defRPr/>
            </a:pPr>
            <a:r>
              <a:rPr lang="uk-UA" sz="2000" b="1" dirty="0"/>
              <a:t>Колабораціонізм</a:t>
            </a:r>
            <a:r>
              <a:rPr lang="uk-UA" sz="2000" dirty="0"/>
              <a:t> – співпраця місцевого населення з окупаційною владою.</a:t>
            </a:r>
            <a:endParaRPr lang="ru-RU" sz="2000" dirty="0"/>
          </a:p>
        </p:txBody>
      </p:sp>
    </p:spTree>
    <p:extLst>
      <p:ext uri="{BB962C8B-B14F-4D97-AF65-F5344CB8AC3E}">
        <p14:creationId xmlns:p14="http://schemas.microsoft.com/office/powerpoint/2010/main" xmlns="" val="9551117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Oksana\Desktop\original.jpg"/>
          <p:cNvPicPr>
            <a:picLocks noChangeAspect="1" noChangeArrowheads="1"/>
          </p:cNvPicPr>
          <p:nvPr/>
        </p:nvPicPr>
        <p:blipFill>
          <a:blip r:embed="rId2" cstate="print"/>
          <a:srcRect/>
          <a:stretch>
            <a:fillRect/>
          </a:stretch>
        </p:blipFill>
        <p:spPr bwMode="auto">
          <a:xfrm>
            <a:off x="339207" y="276327"/>
            <a:ext cx="4890519" cy="6103611"/>
          </a:xfrm>
          <a:prstGeom prst="rect">
            <a:avLst/>
          </a:prstGeom>
          <a:ln>
            <a:noFill/>
          </a:ln>
          <a:effectLst>
            <a:outerShdw blurRad="292100" dist="139700" dir="2700000" algn="tl" rotWithShape="0">
              <a:srgbClr val="333333">
                <a:alpha val="65000"/>
              </a:srgbClr>
            </a:outerShdw>
          </a:effectLst>
        </p:spPr>
      </p:pic>
      <p:pic>
        <p:nvPicPr>
          <p:cNvPr id="5" name="Picture 3" descr="C:\Users\Oksana\Desktop\slide-52.jpg"/>
          <p:cNvPicPr>
            <a:picLocks noChangeAspect="1" noChangeArrowheads="1"/>
          </p:cNvPicPr>
          <p:nvPr/>
        </p:nvPicPr>
        <p:blipFill>
          <a:blip r:embed="rId3" cstate="print"/>
          <a:srcRect/>
          <a:stretch>
            <a:fillRect/>
          </a:stretch>
        </p:blipFill>
        <p:spPr bwMode="auto">
          <a:xfrm>
            <a:off x="5490971" y="276327"/>
            <a:ext cx="4942857" cy="3702115"/>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7716253" y="1806543"/>
            <a:ext cx="3368842" cy="1636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2" descr="C:\Users\Фв\Desktop\7-8_2009_hitler-stalin-pakt_small.400x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208545" y="1983005"/>
            <a:ext cx="3165308" cy="47165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83447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52457" y="2169513"/>
            <a:ext cx="8478668" cy="769441"/>
          </a:xfrm>
          <a:prstGeom prst="rect">
            <a:avLst/>
          </a:prstGeom>
        </p:spPr>
        <p:txBody>
          <a:bodyPr wrap="none">
            <a:spAutoFit/>
          </a:bodyPr>
          <a:lstStyle/>
          <a:p>
            <a:r>
              <a:rPr lang="uk-UA" sz="4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Початок другої світової війни</a:t>
            </a:r>
            <a:endParaRPr lang="uk-UA"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2054044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3"/>
          <p:cNvPicPr>
            <a:picLocks noChangeAspect="1"/>
          </p:cNvPicPr>
          <p:nvPr/>
        </p:nvPicPr>
        <p:blipFill>
          <a:blip r:embed="rId2" cstate="print"/>
          <a:srcRect/>
          <a:stretch>
            <a:fillRect/>
          </a:stretch>
        </p:blipFill>
        <p:spPr bwMode="auto">
          <a:xfrm>
            <a:off x="-1" y="0"/>
            <a:ext cx="12192001" cy="6879990"/>
          </a:xfrm>
          <a:prstGeom prst="rect">
            <a:avLst/>
          </a:prstGeom>
        </p:spPr>
      </p:pic>
    </p:spTree>
    <p:extLst>
      <p:ext uri="{BB962C8B-B14F-4D97-AF65-F5344CB8AC3E}">
        <p14:creationId xmlns:p14="http://schemas.microsoft.com/office/powerpoint/2010/main" xmlns="" val="10003714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385560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766887" y="752551"/>
            <a:ext cx="10927808" cy="54397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smtClean="0"/>
          </a:p>
          <a:p>
            <a:pPr algn="ctr"/>
            <a:endParaRPr lang="uk-UA" dirty="0" smtClean="0"/>
          </a:p>
          <a:p>
            <a:pPr algn="ctr"/>
            <a:endParaRPr lang="uk-UA" dirty="0" smtClean="0"/>
          </a:p>
          <a:p>
            <a:pPr algn="ctr"/>
            <a:endParaRPr lang="uk-UA" dirty="0" smtClean="0"/>
          </a:p>
          <a:p>
            <a:endParaRPr lang="uk-UA" b="1" dirty="0" smtClean="0">
              <a:solidFill>
                <a:schemeClr val="bg2">
                  <a:lumMod val="10000"/>
                </a:schemeClr>
              </a:solidFill>
            </a:endParaRPr>
          </a:p>
          <a:p>
            <a:endParaRPr lang="uk-UA" b="1" dirty="0" smtClean="0">
              <a:solidFill>
                <a:schemeClr val="bg2">
                  <a:lumMod val="10000"/>
                </a:schemeClr>
              </a:solidFill>
            </a:endParaRPr>
          </a:p>
          <a:p>
            <a:endParaRPr lang="uk-UA" b="1" dirty="0" smtClean="0">
              <a:solidFill>
                <a:schemeClr val="bg2">
                  <a:lumMod val="10000"/>
                </a:schemeClr>
              </a:solidFill>
            </a:endParaRPr>
          </a:p>
          <a:p>
            <a:endParaRPr lang="uk-UA" b="1" dirty="0" smtClean="0">
              <a:solidFill>
                <a:srgbClr val="C00000"/>
              </a:solidFill>
            </a:endParaRPr>
          </a:p>
          <a:p>
            <a:pPr algn="just"/>
            <a:r>
              <a:rPr lang="uk-UA" sz="2800" b="1" dirty="0" smtClean="0">
                <a:solidFill>
                  <a:srgbClr val="C00000"/>
                </a:solidFill>
                <a:latin typeface="Arial" panose="020B0604020202020204" pitchFamily="34" charset="0"/>
                <a:cs typeface="Arial" panose="020B0604020202020204" pitchFamily="34" charset="0"/>
              </a:rPr>
              <a:t>17 вересня 1939 </a:t>
            </a:r>
            <a:r>
              <a:rPr lang="uk-UA" sz="2800" b="1" dirty="0" err="1" smtClean="0">
                <a:solidFill>
                  <a:schemeClr val="bg2">
                    <a:lumMod val="10000"/>
                  </a:schemeClr>
                </a:solidFill>
                <a:latin typeface="Arial" panose="020B0604020202020204" pitchFamily="34" charset="0"/>
                <a:cs typeface="Arial" panose="020B0604020202020204" pitchFamily="34" charset="0"/>
              </a:rPr>
              <a:t>року-</a:t>
            </a:r>
            <a:r>
              <a:rPr lang="uk-UA" sz="2800" b="1" dirty="0" smtClean="0">
                <a:solidFill>
                  <a:schemeClr val="bg2">
                    <a:lumMod val="10000"/>
                  </a:schemeClr>
                </a:solidFill>
                <a:latin typeface="Arial" panose="020B0604020202020204" pitchFamily="34" charset="0"/>
                <a:cs typeface="Arial" panose="020B0604020202020204" pitchFamily="34" charset="0"/>
              </a:rPr>
              <a:t> вторгнення Червоної армії на територію Західної України</a:t>
            </a:r>
          </a:p>
          <a:p>
            <a:pPr algn="just"/>
            <a:r>
              <a:rPr lang="uk-UA" sz="2800" b="1" dirty="0" err="1" smtClean="0">
                <a:solidFill>
                  <a:schemeClr val="bg2">
                    <a:lumMod val="10000"/>
                  </a:schemeClr>
                </a:solidFill>
                <a:latin typeface="Arial" panose="020B0604020202020204" pitchFamily="34" charset="0"/>
                <a:cs typeface="Arial" panose="020B0604020202020204" pitchFamily="34" charset="0"/>
              </a:rPr>
              <a:t>“</a:t>
            </a:r>
            <a:r>
              <a:rPr lang="uk-UA" sz="2800" b="1" dirty="0" err="1" smtClean="0">
                <a:solidFill>
                  <a:srgbClr val="C00000"/>
                </a:solidFill>
                <a:latin typeface="Arial" panose="020B0604020202020204" pitchFamily="34" charset="0"/>
                <a:cs typeface="Arial" panose="020B0604020202020204" pitchFamily="34" charset="0"/>
              </a:rPr>
              <a:t>Визвольний</a:t>
            </a:r>
            <a:r>
              <a:rPr lang="uk-UA" sz="2800" b="1" dirty="0" smtClean="0">
                <a:solidFill>
                  <a:srgbClr val="C00000"/>
                </a:solidFill>
                <a:latin typeface="Arial" panose="020B0604020202020204" pitchFamily="34" charset="0"/>
                <a:cs typeface="Arial" panose="020B0604020202020204" pitchFamily="34" charset="0"/>
              </a:rPr>
              <a:t> </a:t>
            </a:r>
            <a:r>
              <a:rPr lang="uk-UA" sz="2800" b="1" dirty="0" err="1" smtClean="0">
                <a:solidFill>
                  <a:srgbClr val="C00000"/>
                </a:solidFill>
                <a:latin typeface="Arial" panose="020B0604020202020204" pitchFamily="34" charset="0"/>
                <a:cs typeface="Arial" panose="020B0604020202020204" pitchFamily="34" charset="0"/>
              </a:rPr>
              <a:t>похід”</a:t>
            </a:r>
            <a:r>
              <a:rPr lang="uk-UA" sz="2800" b="1" dirty="0" smtClean="0">
                <a:solidFill>
                  <a:srgbClr val="C00000"/>
                </a:solidFill>
                <a:latin typeface="Arial" panose="020B0604020202020204" pitchFamily="34" charset="0"/>
                <a:cs typeface="Arial" panose="020B0604020202020204" pitchFamily="34" charset="0"/>
              </a:rPr>
              <a:t> </a:t>
            </a:r>
            <a:r>
              <a:rPr lang="uk-UA" sz="2800" b="1" dirty="0" smtClean="0">
                <a:solidFill>
                  <a:schemeClr val="bg2">
                    <a:lumMod val="10000"/>
                  </a:schemeClr>
                </a:solidFill>
                <a:latin typeface="Arial" panose="020B0604020202020204" pitchFamily="34" charset="0"/>
                <a:cs typeface="Arial" panose="020B0604020202020204" pitchFamily="34" charset="0"/>
              </a:rPr>
              <a:t>(Семен Тимошенко)</a:t>
            </a:r>
          </a:p>
          <a:p>
            <a:pPr algn="just"/>
            <a:r>
              <a:rPr lang="uk-UA" sz="2800" b="1" dirty="0" smtClean="0">
                <a:solidFill>
                  <a:srgbClr val="C00000"/>
                </a:solidFill>
                <a:latin typeface="Arial" panose="020B0604020202020204" pitchFamily="34" charset="0"/>
                <a:cs typeface="Arial" panose="020B0604020202020204" pitchFamily="34" charset="0"/>
              </a:rPr>
              <a:t>28 вересня 1939 р</a:t>
            </a:r>
            <a:r>
              <a:rPr lang="uk-UA" sz="2800" b="1" dirty="0" smtClean="0">
                <a:solidFill>
                  <a:schemeClr val="tx2">
                    <a:lumMod val="50000"/>
                  </a:schemeClr>
                </a:solidFill>
                <a:latin typeface="Arial" panose="020B0604020202020204" pitchFamily="34" charset="0"/>
                <a:cs typeface="Arial" panose="020B0604020202020204" pitchFamily="34" charset="0"/>
              </a:rPr>
              <a:t>. – підписання Договору про дружбу та кордони і чергового таємного протоколу між Німеччиною та СРСР, за яким Польща як держава зникала з мапи світу, кордон між сторонами встановлювався по «</a:t>
            </a:r>
            <a:r>
              <a:rPr lang="uk-UA" sz="2800" b="1" dirty="0" smtClean="0">
                <a:solidFill>
                  <a:srgbClr val="C00000"/>
                </a:solidFill>
                <a:latin typeface="Arial" panose="020B0604020202020204" pitchFamily="34" charset="0"/>
                <a:cs typeface="Arial" panose="020B0604020202020204" pitchFamily="34" charset="0"/>
              </a:rPr>
              <a:t>лінії </a:t>
            </a:r>
            <a:r>
              <a:rPr lang="uk-UA" sz="2800" b="1" dirty="0" err="1" smtClean="0">
                <a:solidFill>
                  <a:srgbClr val="C00000"/>
                </a:solidFill>
                <a:latin typeface="Arial" panose="020B0604020202020204" pitchFamily="34" charset="0"/>
                <a:cs typeface="Arial" panose="020B0604020202020204" pitchFamily="34" charset="0"/>
              </a:rPr>
              <a:t>Керзона</a:t>
            </a:r>
            <a:r>
              <a:rPr lang="uk-UA" sz="2800" b="1" dirty="0" smtClean="0">
                <a:solidFill>
                  <a:srgbClr val="C00000"/>
                </a:solidFill>
                <a:latin typeface="Arial" panose="020B0604020202020204" pitchFamily="34" charset="0"/>
                <a:cs typeface="Arial" panose="020B0604020202020204" pitchFamily="34" charset="0"/>
              </a:rPr>
              <a:t>»: </a:t>
            </a:r>
            <a:r>
              <a:rPr lang="uk-UA" sz="2800" b="1" dirty="0" smtClean="0">
                <a:solidFill>
                  <a:schemeClr val="tx2">
                    <a:lumMod val="50000"/>
                  </a:schemeClr>
                </a:solidFill>
                <a:latin typeface="Arial" panose="020B0604020202020204" pitchFamily="34" charset="0"/>
                <a:cs typeface="Arial" panose="020B0604020202020204" pitchFamily="34" charset="0"/>
              </a:rPr>
              <a:t>Східна Галичина й Західна Волинь відійшли до СРСР; Лемківщина, </a:t>
            </a:r>
            <a:r>
              <a:rPr lang="uk-UA" sz="2800" b="1" dirty="0" err="1" smtClean="0">
                <a:solidFill>
                  <a:schemeClr val="tx2">
                    <a:lumMod val="50000"/>
                  </a:schemeClr>
                </a:solidFill>
                <a:latin typeface="Arial" panose="020B0604020202020204" pitchFamily="34" charset="0"/>
                <a:cs typeface="Arial" panose="020B0604020202020204" pitchFamily="34" charset="0"/>
              </a:rPr>
              <a:t>Посяння</a:t>
            </a:r>
            <a:r>
              <a:rPr lang="uk-UA" sz="2800" b="1" dirty="0" smtClean="0">
                <a:solidFill>
                  <a:schemeClr val="tx2">
                    <a:lumMod val="50000"/>
                  </a:schemeClr>
                </a:solidFill>
                <a:latin typeface="Arial" panose="020B0604020202020204" pitchFamily="34" charset="0"/>
                <a:cs typeface="Arial" panose="020B0604020202020204" pitchFamily="34" charset="0"/>
              </a:rPr>
              <a:t>, Холмщина, Підляшшя опинилися під німецькою окупацією.</a:t>
            </a:r>
          </a:p>
          <a:p>
            <a:pPr algn="just"/>
            <a:endParaRPr lang="uk-UA" sz="2800" b="1" dirty="0" smtClean="0">
              <a:solidFill>
                <a:schemeClr val="bg2">
                  <a:lumMod val="10000"/>
                </a:schemeClr>
              </a:solidFill>
              <a:latin typeface="Arial" panose="020B0604020202020204" pitchFamily="34" charset="0"/>
              <a:cs typeface="Arial" panose="020B0604020202020204" pitchFamily="34" charset="0"/>
            </a:endParaRPr>
          </a:p>
          <a:p>
            <a:endParaRPr lang="uk-UA" b="1" dirty="0" smtClean="0">
              <a:solidFill>
                <a:schemeClr val="bg2">
                  <a:lumMod val="10000"/>
                </a:schemeClr>
              </a:solidFill>
            </a:endParaRPr>
          </a:p>
          <a:p>
            <a:endParaRPr lang="uk-UA" b="1" dirty="0" smtClean="0">
              <a:solidFill>
                <a:schemeClr val="bg2">
                  <a:lumMod val="10000"/>
                </a:schemeClr>
              </a:solidFill>
            </a:endParaRPr>
          </a:p>
          <a:p>
            <a:pPr algn="ctr"/>
            <a:endParaRPr lang="uk-UA" dirty="0" smtClean="0"/>
          </a:p>
          <a:p>
            <a:pPr algn="ctr"/>
            <a:endParaRPr lang="uk-UA" dirty="0" smtClean="0"/>
          </a:p>
          <a:p>
            <a:pPr algn="ctr"/>
            <a:endParaRPr lang="uk-UA" dirty="0" smtClean="0"/>
          </a:p>
          <a:p>
            <a:pPr algn="ctr"/>
            <a:endParaRPr lang="uk-UA" dirty="0" smtClean="0"/>
          </a:p>
          <a:p>
            <a:pPr algn="ctr"/>
            <a:endParaRPr lang="uk-UA" dirty="0" smtClean="0"/>
          </a:p>
          <a:p>
            <a:pPr algn="ctr"/>
            <a:endParaRPr lang="uk-UA" dirty="0" smtClean="0"/>
          </a:p>
          <a:p>
            <a:pPr algn="ctr"/>
            <a:endParaRPr lang="ru-RU" dirty="0"/>
          </a:p>
        </p:txBody>
      </p:sp>
    </p:spTree>
    <p:extLst>
      <p:ext uri="{BB962C8B-B14F-4D97-AF65-F5344CB8AC3E}">
        <p14:creationId xmlns:p14="http://schemas.microsoft.com/office/powerpoint/2010/main" xmlns="" val="29876655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бъект 6"/>
          <p:cNvSpPr>
            <a:spLocks noGrp="1"/>
          </p:cNvSpPr>
          <p:nvPr>
            <p:ph sz="quarter" idx="4294967295"/>
          </p:nvPr>
        </p:nvSpPr>
        <p:spPr>
          <a:xfrm>
            <a:off x="5773945" y="2536367"/>
            <a:ext cx="5807242" cy="5040312"/>
          </a:xfrm>
          <a:prstGeom prst="rect">
            <a:avLst/>
          </a:prstGeom>
        </p:spPr>
        <p:txBody>
          <a:bodyPr/>
          <a:lstStyle/>
          <a:p>
            <a:pPr algn="just" fontAlgn="auto">
              <a:buFont typeface="Arial" pitchFamily="34" charset="0"/>
              <a:buChar char="•"/>
              <a:defRPr/>
            </a:pPr>
            <a:r>
              <a:rPr lang="uk-UA" sz="2100" dirty="0">
                <a:latin typeface="Arial" panose="020B0604020202020204" pitchFamily="34" charset="0"/>
                <a:cs typeface="Arial" panose="020B0604020202020204" pitchFamily="34" charset="0"/>
              </a:rPr>
              <a:t>Кордон між державами пройшов по «лінії Керзона».</a:t>
            </a:r>
          </a:p>
          <a:p>
            <a:pPr algn="just" fontAlgn="auto">
              <a:buFont typeface="Arial" pitchFamily="34" charset="0"/>
              <a:buChar char="•"/>
              <a:defRPr/>
            </a:pPr>
            <a:r>
              <a:rPr lang="uk-UA" sz="2100" dirty="0">
                <a:latin typeface="Arial" panose="020B0604020202020204" pitchFamily="34" charset="0"/>
                <a:cs typeface="Arial" panose="020B0604020202020204" pitchFamily="34" charset="0"/>
              </a:rPr>
              <a:t>Переважна більшість території Західної України увійшла до складу СРСР.</a:t>
            </a:r>
          </a:p>
          <a:p>
            <a:pPr algn="just" fontAlgn="auto">
              <a:buFont typeface="Arial" pitchFamily="34" charset="0"/>
              <a:buChar char="•"/>
              <a:defRPr/>
            </a:pPr>
            <a:r>
              <a:rPr lang="uk-UA" sz="2100" dirty="0">
                <a:latin typeface="Arial" panose="020B0604020202020204" pitchFamily="34" charset="0"/>
                <a:cs typeface="Arial" panose="020B0604020202020204" pitchFamily="34" charset="0"/>
              </a:rPr>
              <a:t>Лемківщина, Посяння, Холмщина і Підляшшя (майже 16 тис. кв. км. З 1,2 млн. населення) опинилися в зоні німецької окупації.</a:t>
            </a:r>
          </a:p>
          <a:p>
            <a:pPr algn="just" fontAlgn="auto">
              <a:buFont typeface="Arial" pitchFamily="34" charset="0"/>
              <a:buChar char="•"/>
              <a:defRPr/>
            </a:pPr>
            <a:r>
              <a:rPr lang="uk-UA" sz="2100" dirty="0">
                <a:latin typeface="Arial" panose="020B0604020202020204" pitchFamily="34" charset="0"/>
                <a:cs typeface="Arial" panose="020B0604020202020204" pitchFamily="34" charset="0"/>
              </a:rPr>
              <a:t>На карті-додатку до тексту протоколу Й. Сталін поставив підпис (довжина 58 см)</a:t>
            </a:r>
          </a:p>
        </p:txBody>
      </p:sp>
      <p:pic>
        <p:nvPicPr>
          <p:cNvPr id="33794" name="Объект 7"/>
          <p:cNvPicPr>
            <a:picLocks noGrp="1" noChangeAspect="1"/>
          </p:cNvPicPr>
          <p:nvPr>
            <p:ph sz="quarter" idx="4294967295"/>
          </p:nvPr>
        </p:nvPicPr>
        <p:blipFill>
          <a:blip r:embed="rId2" cstate="print"/>
          <a:srcRect/>
          <a:stretch>
            <a:fillRect/>
          </a:stretch>
        </p:blipFill>
        <p:spPr bwMode="auto">
          <a:xfrm>
            <a:off x="986549" y="1264139"/>
            <a:ext cx="3484312" cy="4838592"/>
          </a:xfrm>
          <a:prstGeom prst="rect">
            <a:avLst/>
          </a:prstGeom>
        </p:spPr>
      </p:pic>
      <p:sp>
        <p:nvSpPr>
          <p:cNvPr id="2" name="Заголовок 1"/>
          <p:cNvSpPr>
            <a:spLocks noGrp="1"/>
          </p:cNvSpPr>
          <p:nvPr>
            <p:ph type="title"/>
          </p:nvPr>
        </p:nvSpPr>
        <p:spPr>
          <a:xfrm>
            <a:off x="5999746" y="365125"/>
            <a:ext cx="5355641" cy="1325563"/>
          </a:xfrm>
        </p:spPr>
        <p:txBody>
          <a:bodyPr>
            <a:normAutofit fontScale="90000"/>
          </a:bodyPr>
          <a:lstStyle/>
          <a:p>
            <a:pPr algn="ctr">
              <a:defRPr/>
            </a:pPr>
            <a:r>
              <a:rPr lang="uk-UA" dirty="0" smtClean="0">
                <a:solidFill>
                  <a:srgbClr val="FF0000"/>
                </a:solidFill>
                <a:latin typeface="Arial" panose="020B0604020202020204" pitchFamily="34" charset="0"/>
                <a:cs typeface="Arial" panose="020B0604020202020204" pitchFamily="34" charset="0"/>
              </a:rPr>
              <a:t>Зміст радянсько-німецького договору 28 вересня 1939 року</a:t>
            </a:r>
            <a:endParaRPr lang="uk-UA" dirty="0">
              <a:solidFill>
                <a:srgbClr val="FF0000"/>
              </a:solidFill>
              <a:latin typeface="Arial" panose="020B0604020202020204" pitchFamily="34" charset="0"/>
              <a:cs typeface="Arial" panose="020B0604020202020204" pitchFamily="34" charset="0"/>
            </a:endParaRPr>
          </a:p>
        </p:txBody>
      </p:sp>
      <p:sp>
        <p:nvSpPr>
          <p:cNvPr id="4" name="Текст 3"/>
          <p:cNvSpPr>
            <a:spLocks noGrp="1"/>
          </p:cNvSpPr>
          <p:nvPr>
            <p:ph type="body" idx="1"/>
          </p:nvPr>
        </p:nvSpPr>
        <p:spPr>
          <a:xfrm>
            <a:off x="737061" y="365125"/>
            <a:ext cx="4572876" cy="820737"/>
          </a:xfrm>
        </p:spPr>
        <p:txBody>
          <a:bodyPr/>
          <a:lstStyle/>
          <a:p>
            <a:pPr fontAlgn="auto">
              <a:buFont typeface="Arial" pitchFamily="34" charset="0"/>
              <a:buNone/>
              <a:defRPr/>
            </a:pPr>
            <a:r>
              <a:rPr lang="uk-UA" sz="2000" dirty="0"/>
              <a:t>Карта до договору про дружбу і кордони від 28.09.39 р.</a:t>
            </a:r>
          </a:p>
        </p:txBody>
      </p:sp>
      <p:sp>
        <p:nvSpPr>
          <p:cNvPr id="5" name="Текст 4"/>
          <p:cNvSpPr>
            <a:spLocks noGrp="1"/>
          </p:cNvSpPr>
          <p:nvPr>
            <p:ph type="body" sz="quarter" idx="3"/>
          </p:nvPr>
        </p:nvSpPr>
        <p:spPr>
          <a:xfrm>
            <a:off x="861805" y="6181008"/>
            <a:ext cx="3733800" cy="574675"/>
          </a:xfrm>
        </p:spPr>
        <p:txBody>
          <a:bodyPr>
            <a:normAutofit fontScale="77500" lnSpcReduction="20000"/>
          </a:bodyPr>
          <a:lstStyle/>
          <a:p>
            <a:pPr fontAlgn="auto">
              <a:buFont typeface="Arial" pitchFamily="34" charset="0"/>
              <a:buNone/>
              <a:defRPr/>
            </a:pPr>
            <a:r>
              <a:rPr lang="uk-UA" dirty="0" smtClean="0"/>
              <a:t>Більш ніж півметровий  підпис Сталіна демонструє його тріумф</a:t>
            </a:r>
            <a:endParaRPr lang="uk-UA" dirty="0"/>
          </a:p>
        </p:txBody>
      </p:sp>
    </p:spTree>
    <p:extLst>
      <p:ext uri="{BB962C8B-B14F-4D97-AF65-F5344CB8AC3E}">
        <p14:creationId xmlns:p14="http://schemas.microsoft.com/office/powerpoint/2010/main" xmlns="" val="2573923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569508" y="3762392"/>
            <a:ext cx="5052985"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ru-RU" sz="1200" dirty="0">
                <a:solidFill>
                  <a:srgbClr val="333333"/>
                </a:solidFill>
                <a:latin typeface="Georgia" pitchFamily="18" charset="0"/>
                <a:ea typeface="Times New Roman" pitchFamily="18" charset="0"/>
                <a:cs typeface="Arial" pitchFamily="34" charset="0"/>
              </a:rPr>
              <a:t> </a:t>
            </a:r>
            <a:endParaRPr lang="ru-RU" sz="1200" b="1" dirty="0">
              <a:solidFill>
                <a:srgbClr val="333333"/>
              </a:solidFill>
              <a:latin typeface="Georgia" pitchFamily="18" charset="0"/>
              <a:ea typeface="Times New Roman" pitchFamily="18" charset="0"/>
              <a:cs typeface="Arial" pitchFamily="34" charset="0"/>
            </a:endParaRPr>
          </a:p>
          <a:p>
            <a:pPr algn="ctr" fontAlgn="base">
              <a:spcBef>
                <a:spcPct val="0"/>
              </a:spcBef>
              <a:spcAft>
                <a:spcPct val="0"/>
              </a:spcAft>
            </a:pPr>
            <a:endParaRPr lang="ru-RU" dirty="0">
              <a:latin typeface="Arial" pitchFamily="34" charset="0"/>
              <a:cs typeface="Arial" pitchFamily="34" charset="0"/>
            </a:endParaRPr>
          </a:p>
        </p:txBody>
      </p:sp>
      <p:sp>
        <p:nvSpPr>
          <p:cNvPr id="9" name="Заголовок 8"/>
          <p:cNvSpPr>
            <a:spLocks noGrp="1"/>
          </p:cNvSpPr>
          <p:nvPr>
            <p:ph type="title"/>
          </p:nvPr>
        </p:nvSpPr>
        <p:spPr/>
        <p:txBody>
          <a:bodyPr>
            <a:normAutofit fontScale="90000"/>
          </a:bodyPr>
          <a:lstStyle/>
          <a:p>
            <a:pPr algn="ctr"/>
            <a:r>
              <a:rPr lang="ru-RU" dirty="0" smtClean="0"/>
              <a:t> </a:t>
            </a:r>
            <a:r>
              <a:rPr lang="ru-RU" sz="3100" b="1" dirty="0">
                <a:solidFill>
                  <a:srgbClr val="FF0000"/>
                </a:solidFill>
                <a:latin typeface="Arial" panose="020B0604020202020204" pitchFamily="34" charset="0"/>
                <a:cs typeface="Arial" panose="020B0604020202020204" pitchFamily="34" charset="0"/>
              </a:rPr>
              <a:t>ВХОДЖЕННЯ ЗАХІДНОУКРАЇНСЬКИХ ЗЕМЕЛЬ ДО СРСР</a:t>
            </a:r>
            <a:r>
              <a:rPr lang="ru-RU" sz="3100" dirty="0" smtClean="0">
                <a:solidFill>
                  <a:srgbClr val="FF0000"/>
                </a:solidFill>
                <a:latin typeface="Arial" panose="020B0604020202020204" pitchFamily="34" charset="0"/>
                <a:cs typeface="Arial" panose="020B0604020202020204" pitchFamily="34" charset="0"/>
              </a:rPr>
              <a:t/>
            </a:r>
            <a:br>
              <a:rPr lang="ru-RU" sz="3100" dirty="0" smtClean="0">
                <a:solidFill>
                  <a:srgbClr val="FF0000"/>
                </a:solidFill>
                <a:latin typeface="Arial" panose="020B0604020202020204" pitchFamily="34" charset="0"/>
                <a:cs typeface="Arial" panose="020B0604020202020204" pitchFamily="34" charset="0"/>
              </a:rPr>
            </a:br>
            <a:endParaRPr lang="ru-RU" sz="3100" dirty="0">
              <a:solidFill>
                <a:srgbClr val="FF0000"/>
              </a:solidFill>
              <a:latin typeface="Arial" panose="020B0604020202020204" pitchFamily="34" charset="0"/>
              <a:cs typeface="Arial" panose="020B0604020202020204" pitchFamily="34" charset="0"/>
            </a:endParaRPr>
          </a:p>
        </p:txBody>
      </p:sp>
      <p:sp>
        <p:nvSpPr>
          <p:cNvPr id="10" name="Содержимое 9"/>
          <p:cNvSpPr>
            <a:spLocks noGrp="1"/>
          </p:cNvSpPr>
          <p:nvPr>
            <p:ph sz="quarter" idx="4294967295"/>
          </p:nvPr>
        </p:nvSpPr>
        <p:spPr>
          <a:xfrm>
            <a:off x="160421" y="1259466"/>
            <a:ext cx="11871158" cy="5349151"/>
          </a:xfrm>
          <a:prstGeom prst="rect">
            <a:avLst/>
          </a:prstGeom>
        </p:spPr>
        <p:txBody>
          <a:bodyPr>
            <a:noAutofit/>
          </a:bodyPr>
          <a:lstStyle/>
          <a:p>
            <a:pPr algn="just" fontAlgn="base">
              <a:buFont typeface="Wingdings" panose="05000000000000000000" pitchFamily="2" charset="2"/>
              <a:buChar char="Ø"/>
            </a:pPr>
            <a:r>
              <a:rPr lang="uk-UA" sz="2000" b="1" dirty="0">
                <a:latin typeface="Arial" panose="020B0604020202020204" pitchFamily="34" charset="0"/>
                <a:cs typeface="Arial" panose="020B0604020202020204" pitchFamily="34" charset="0"/>
              </a:rPr>
              <a:t>Вересень 1939 року – </a:t>
            </a:r>
            <a:r>
              <a:rPr lang="uk-UA" sz="2000" b="1" dirty="0" err="1">
                <a:latin typeface="Arial" panose="020B0604020202020204" pitchFamily="34" charset="0"/>
                <a:cs typeface="Arial" panose="020B0604020202020204" pitchFamily="34" charset="0"/>
              </a:rPr>
              <a:t>Зах.Україна</a:t>
            </a:r>
            <a:r>
              <a:rPr lang="uk-UA" sz="2000" b="1" dirty="0">
                <a:latin typeface="Arial" panose="020B0604020202020204" pitchFamily="34" charset="0"/>
                <a:cs typeface="Arial" panose="020B0604020202020204" pitchFamily="34" charset="0"/>
              </a:rPr>
              <a:t> була </a:t>
            </a:r>
            <a:r>
              <a:rPr lang="uk-UA" sz="2000" b="1" dirty="0" smtClean="0">
                <a:latin typeface="Arial" panose="020B0604020202020204" pitchFamily="34" charset="0"/>
                <a:cs typeface="Arial" panose="020B0604020202020204" pitchFamily="34" charset="0"/>
              </a:rPr>
              <a:t>возз’єднана  </a:t>
            </a:r>
            <a:r>
              <a:rPr lang="uk-UA" sz="2000" b="1" dirty="0">
                <a:latin typeface="Arial" panose="020B0604020202020204" pitchFamily="34" charset="0"/>
                <a:cs typeface="Arial" panose="020B0604020202020204" pitchFamily="34" charset="0"/>
              </a:rPr>
              <a:t>з </a:t>
            </a:r>
            <a:r>
              <a:rPr lang="uk-UA" sz="2000" b="1" dirty="0" smtClean="0">
                <a:latin typeface="Arial" panose="020B0604020202020204" pitchFamily="34" charset="0"/>
                <a:cs typeface="Arial" panose="020B0604020202020204" pitchFamily="34" charset="0"/>
              </a:rPr>
              <a:t>УССР (6 областей: Волинська,Дрогобицька, Львівська, Ровенська, Станіславська)</a:t>
            </a:r>
          </a:p>
          <a:p>
            <a:pPr algn="just" fontAlgn="base">
              <a:buFont typeface="Wingdings" panose="05000000000000000000" pitchFamily="2" charset="2"/>
              <a:buChar char="Ø"/>
            </a:pPr>
            <a:r>
              <a:rPr lang="uk-UA" sz="2000" b="1" dirty="0" smtClean="0">
                <a:latin typeface="Arial" panose="020B0604020202020204" pitchFamily="34" charset="0"/>
                <a:cs typeface="Arial" panose="020B0604020202020204" pitchFamily="34" charset="0"/>
              </a:rPr>
              <a:t> жовтня 1939 р.</a:t>
            </a:r>
            <a:r>
              <a:rPr lang="uk-UA" sz="2000" dirty="0" smtClean="0">
                <a:latin typeface="Arial" panose="020B0604020202020204" pitchFamily="34" charset="0"/>
                <a:cs typeface="Arial" panose="020B0604020202020204" pitchFamily="34" charset="0"/>
              </a:rPr>
              <a:t> відбулися вибори до Народних зборів Західної України, які наприкінці жовтня ухвалили Декларацію про входження Західної України до складу УРСР.</a:t>
            </a:r>
          </a:p>
          <a:p>
            <a:pPr algn="just" fontAlgn="base">
              <a:buFont typeface="Wingdings" panose="05000000000000000000" pitchFamily="2" charset="2"/>
              <a:buChar char="Ø"/>
            </a:pPr>
            <a:r>
              <a:rPr lang="uk-UA" sz="2000" dirty="0" smtClean="0">
                <a:latin typeface="Arial" panose="020B0604020202020204" pitchFamily="34" charset="0"/>
                <a:cs typeface="Arial" panose="020B0604020202020204" pitchFamily="34" charset="0"/>
              </a:rPr>
              <a:t> </a:t>
            </a:r>
            <a:r>
              <a:rPr lang="uk-UA" sz="2000" b="1" dirty="0" smtClean="0">
                <a:latin typeface="Arial" panose="020B0604020202020204" pitchFamily="34" charset="0"/>
                <a:cs typeface="Arial" panose="020B0604020202020204" pitchFamily="34" charset="0"/>
              </a:rPr>
              <a:t>26 червня 1940 р.</a:t>
            </a:r>
            <a:r>
              <a:rPr lang="uk-UA" sz="2000" dirty="0" smtClean="0">
                <a:latin typeface="Arial" panose="020B0604020202020204" pitchFamily="34" charset="0"/>
                <a:cs typeface="Arial" panose="020B0604020202020204" pitchFamily="34" charset="0"/>
              </a:rPr>
              <a:t> – нота Раднаркому СРСР до Уряду Румунії з вимогою повернути Бессарабію та передати Північну Буковину на підставі того, що у листопаді 1918 р. Румунія незаконно приєднала ці землі. Народне віче Буковини прийняло рішення про возз’єднання з радянською Україною. Під тиском Німеччини, яка запевнила, що ці поступки тимчасові, румунський уряд задовольнив пропозицію СРСР.</a:t>
            </a:r>
          </a:p>
          <a:p>
            <a:pPr algn="just" fontAlgn="base">
              <a:buFont typeface="Wingdings" panose="05000000000000000000" pitchFamily="2" charset="2"/>
              <a:buChar char="Ø"/>
            </a:pPr>
            <a:r>
              <a:rPr lang="uk-UA" sz="2000" dirty="0" smtClean="0">
                <a:latin typeface="Arial" panose="020B0604020202020204" pitchFamily="34" charset="0"/>
                <a:cs typeface="Arial" panose="020B0604020202020204" pitchFamily="34" charset="0"/>
              </a:rPr>
              <a:t> </a:t>
            </a:r>
            <a:r>
              <a:rPr lang="uk-UA" sz="2000" b="1" dirty="0" smtClean="0">
                <a:latin typeface="Arial" panose="020B0604020202020204" pitchFamily="34" charset="0"/>
                <a:cs typeface="Arial" panose="020B0604020202020204" pitchFamily="34" charset="0"/>
              </a:rPr>
              <a:t>30 червня 1940 р. Червона армія зайняла Бессарабію та Північну Буковину.</a:t>
            </a:r>
            <a:endParaRPr lang="uk-UA" sz="2000" dirty="0" smtClean="0">
              <a:latin typeface="Arial" panose="020B0604020202020204" pitchFamily="34" charset="0"/>
              <a:cs typeface="Arial" panose="020B0604020202020204" pitchFamily="34" charset="0"/>
            </a:endParaRPr>
          </a:p>
          <a:p>
            <a:pPr algn="just" fontAlgn="base">
              <a:buFont typeface="Wingdings" panose="05000000000000000000" pitchFamily="2" charset="2"/>
              <a:buChar char="Ø"/>
            </a:pPr>
            <a:r>
              <a:rPr lang="uk-UA" sz="2000" b="1" dirty="0" smtClean="0">
                <a:latin typeface="Arial" panose="020B0604020202020204" pitchFamily="34" charset="0"/>
                <a:cs typeface="Arial" panose="020B0604020202020204" pitchFamily="34" charset="0"/>
              </a:rPr>
              <a:t> 2 серпня 1940 р.</a:t>
            </a:r>
            <a:r>
              <a:rPr lang="uk-UA" sz="2000" dirty="0" smtClean="0">
                <a:latin typeface="Arial" panose="020B0604020202020204" pitchFamily="34" charset="0"/>
                <a:cs typeface="Arial" panose="020B0604020202020204" pitchFamily="34" charset="0"/>
              </a:rPr>
              <a:t> – рішення Верховної Ради СРСР про прийняття Бессарабії та Північної Буковини до складу СРСР; </a:t>
            </a:r>
            <a:r>
              <a:rPr lang="uk-UA" sz="2000" b="1" dirty="0" smtClean="0">
                <a:latin typeface="Arial" panose="020B0604020202020204" pitchFamily="34" charset="0"/>
                <a:cs typeface="Arial" panose="020B0604020202020204" pitchFamily="34" charset="0"/>
              </a:rPr>
              <a:t>Північна Буковина, Хотинський, </a:t>
            </a:r>
            <a:r>
              <a:rPr lang="uk-UA" sz="2000" b="1" dirty="0" err="1" smtClean="0">
                <a:latin typeface="Arial" panose="020B0604020202020204" pitchFamily="34" charset="0"/>
                <a:cs typeface="Arial" panose="020B0604020202020204" pitchFamily="34" charset="0"/>
              </a:rPr>
              <a:t>Акерманський</a:t>
            </a:r>
            <a:r>
              <a:rPr lang="uk-UA" sz="2000" b="1" dirty="0" smtClean="0">
                <a:latin typeface="Arial" panose="020B0604020202020204" pitchFamily="34" charset="0"/>
                <a:cs typeface="Arial" panose="020B0604020202020204" pitchFamily="34" charset="0"/>
              </a:rPr>
              <a:t> та Ізмаїльський повіти увійшли до УРСР</a:t>
            </a:r>
            <a:r>
              <a:rPr lang="uk-UA" sz="2000" dirty="0" smtClean="0">
                <a:latin typeface="Arial" panose="020B0604020202020204" pitchFamily="34" charset="0"/>
                <a:cs typeface="Arial" panose="020B0604020202020204" pitchFamily="34" charset="0"/>
              </a:rPr>
              <a:t>, а з </a:t>
            </a:r>
            <a:r>
              <a:rPr lang="uk-UA" sz="2000" b="1" dirty="0" smtClean="0">
                <a:latin typeface="Arial" panose="020B0604020202020204" pitchFamily="34" charset="0"/>
                <a:cs typeface="Arial" panose="020B0604020202020204" pitchFamily="34" charset="0"/>
              </a:rPr>
              <a:t>решти території Бессарабії й Молдавської автономної республіки ( яка з 1924 р. перебувала у складі УРСР) створено Молдавську PCP</a:t>
            </a:r>
            <a:r>
              <a:rPr lang="uk-UA" sz="2000" dirty="0" smtClean="0">
                <a:latin typeface="Arial" panose="020B0604020202020204" pitchFamily="34" charset="0"/>
                <a:cs typeface="Arial" panose="020B0604020202020204" pitchFamily="34" charset="0"/>
              </a:rPr>
              <a:t>.</a:t>
            </a:r>
          </a:p>
          <a:p>
            <a:pPr algn="just" fontAlgn="base">
              <a:buFont typeface="Wingdings" panose="05000000000000000000" pitchFamily="2" charset="2"/>
              <a:buChar char="Ø"/>
            </a:pPr>
            <a:r>
              <a:rPr lang="uk-UA" sz="2000" b="1" dirty="0" smtClean="0">
                <a:solidFill>
                  <a:srgbClr val="FF0000"/>
                </a:solidFill>
                <a:latin typeface="Arial" panose="020B0604020202020204" pitchFamily="34" charset="0"/>
                <a:cs typeface="Arial" panose="020B0604020202020204" pitchFamily="34" charset="0"/>
              </a:rPr>
              <a:t>Таким чином, майже всі українські етнічні землі були об’єднані в єдиній державі. Лише Закарпаття перебувало у складі Угорщини.</a:t>
            </a:r>
          </a:p>
          <a:p>
            <a:pPr algn="just"/>
            <a:endParaRPr lang="uk-U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276314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Oksana\Desktop\map(1).jpg"/>
          <p:cNvPicPr>
            <a:picLocks noChangeAspect="1" noChangeArrowheads="1"/>
          </p:cNvPicPr>
          <p:nvPr/>
        </p:nvPicPr>
        <p:blipFill>
          <a:blip r:embed="rId2" cstate="print"/>
          <a:srcRect/>
          <a:stretch>
            <a:fillRect/>
          </a:stretch>
        </p:blipFill>
        <p:spPr bwMode="auto">
          <a:xfrm>
            <a:off x="-1" y="0"/>
            <a:ext cx="12192001" cy="6955991"/>
          </a:xfrm>
          <a:prstGeom prst="rect">
            <a:avLst/>
          </a:prstGeom>
          <a:noFill/>
        </p:spPr>
      </p:pic>
    </p:spTree>
    <p:extLst>
      <p:ext uri="{BB962C8B-B14F-4D97-AF65-F5344CB8AC3E}">
        <p14:creationId xmlns:p14="http://schemas.microsoft.com/office/powerpoint/2010/main" xmlns="" val="20651946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Oksana\Desktop\zapad1_2.jpg"/>
          <p:cNvPicPr>
            <a:picLocks noChangeAspect="1" noChangeArrowheads="1"/>
          </p:cNvPicPr>
          <p:nvPr/>
        </p:nvPicPr>
        <p:blipFill>
          <a:blip r:embed="rId2" cstate="print"/>
          <a:srcRect/>
          <a:stretch>
            <a:fillRect/>
          </a:stretch>
        </p:blipFill>
        <p:spPr bwMode="auto">
          <a:xfrm>
            <a:off x="214462" y="112295"/>
            <a:ext cx="3804957" cy="5343822"/>
          </a:xfrm>
          <a:prstGeom prst="rect">
            <a:avLst/>
          </a:prstGeom>
          <a:noFill/>
        </p:spPr>
      </p:pic>
      <p:sp>
        <p:nvSpPr>
          <p:cNvPr id="3" name="Прямоугольник 2"/>
          <p:cNvSpPr/>
          <p:nvPr/>
        </p:nvSpPr>
        <p:spPr>
          <a:xfrm>
            <a:off x="720228" y="5650309"/>
            <a:ext cx="2541736" cy="923330"/>
          </a:xfrm>
          <a:prstGeom prst="rect">
            <a:avLst/>
          </a:prstGeom>
        </p:spPr>
        <p:txBody>
          <a:bodyPr wrap="square">
            <a:spAutoFit/>
          </a:bodyPr>
          <a:lstStyle/>
          <a:p>
            <a:pPr algn="ctr"/>
            <a:r>
              <a:rPr lang="ru-RU" b="1" i="1" dirty="0" err="1" smtClean="0">
                <a:effectLst>
                  <a:outerShdw blurRad="38100" dist="38100" dir="2700000" algn="tl">
                    <a:srgbClr val="000000">
                      <a:alpha val="43137"/>
                    </a:srgbClr>
                  </a:outerShdw>
                </a:effectLst>
              </a:rPr>
              <a:t>Радянська</a:t>
            </a:r>
            <a:r>
              <a:rPr lang="ru-RU" b="1" i="1" dirty="0" smtClean="0">
                <a:effectLst>
                  <a:outerShdw blurRad="38100" dist="38100" dir="2700000" algn="tl">
                    <a:srgbClr val="000000">
                      <a:alpha val="43137"/>
                    </a:srgbClr>
                  </a:outerShdw>
                </a:effectLst>
              </a:rPr>
              <a:t> </a:t>
            </a:r>
            <a:r>
              <a:rPr lang="ru-RU" b="1" i="1" dirty="0" err="1" smtClean="0">
                <a:effectLst>
                  <a:outerShdw blurRad="38100" dist="38100" dir="2700000" algn="tl">
                    <a:srgbClr val="000000">
                      <a:alpha val="43137"/>
                    </a:srgbClr>
                  </a:outerShdw>
                </a:effectLst>
              </a:rPr>
              <a:t>агітація</a:t>
            </a:r>
            <a:endParaRPr lang="ru-RU" dirty="0" smtClean="0">
              <a:effectLst>
                <a:outerShdw blurRad="38100" dist="38100" dir="2700000" algn="tl">
                  <a:srgbClr val="000000">
                    <a:alpha val="43137"/>
                  </a:srgbClr>
                </a:outerShdw>
              </a:effectLst>
            </a:endParaRPr>
          </a:p>
          <a:p>
            <a:pPr algn="ctr"/>
            <a:r>
              <a:rPr lang="ru-RU" b="1" i="1" dirty="0" smtClean="0">
                <a:effectLst>
                  <a:outerShdw blurRad="38100" dist="38100" dir="2700000" algn="tl">
                    <a:srgbClr val="000000">
                      <a:alpha val="43137"/>
                    </a:srgbClr>
                  </a:outerShdw>
                </a:effectLst>
              </a:rPr>
              <a:t>за </a:t>
            </a:r>
            <a:r>
              <a:rPr lang="ru-RU" b="1" i="1" dirty="0" err="1" smtClean="0">
                <a:effectLst>
                  <a:outerShdw blurRad="38100" dist="38100" dir="2700000" algn="tl">
                    <a:srgbClr val="000000">
                      <a:alpha val="43137"/>
                    </a:srgbClr>
                  </a:outerShdw>
                </a:effectLst>
              </a:rPr>
              <a:t>включення</a:t>
            </a:r>
            <a:r>
              <a:rPr lang="ru-RU" b="1" i="1" dirty="0" smtClean="0">
                <a:effectLst>
                  <a:outerShdw blurRad="38100" dist="38100" dir="2700000" algn="tl">
                    <a:srgbClr val="000000">
                      <a:alpha val="43137"/>
                    </a:srgbClr>
                  </a:outerShdw>
                </a:effectLst>
              </a:rPr>
              <a:t> </a:t>
            </a:r>
            <a:r>
              <a:rPr lang="ru-RU" b="1" i="1" dirty="0" err="1" smtClean="0">
                <a:effectLst>
                  <a:outerShdw blurRad="38100" dist="38100" dir="2700000" algn="tl">
                    <a:srgbClr val="000000">
                      <a:alpha val="43137"/>
                    </a:srgbClr>
                  </a:outerShdw>
                </a:effectLst>
              </a:rPr>
              <a:t>Західної</a:t>
            </a:r>
            <a:r>
              <a:rPr lang="ru-RU" b="1" i="1" dirty="0" smtClean="0">
                <a:effectLst>
                  <a:outerShdw blurRad="38100" dist="38100" dir="2700000" algn="tl">
                    <a:srgbClr val="000000">
                      <a:alpha val="43137"/>
                    </a:srgbClr>
                  </a:outerShdw>
                </a:effectLst>
              </a:rPr>
              <a:t> </a:t>
            </a:r>
            <a:r>
              <a:rPr lang="ru-RU" b="1" i="1" dirty="0" err="1" smtClean="0">
                <a:effectLst>
                  <a:outerShdw blurRad="38100" dist="38100" dir="2700000" algn="tl">
                    <a:srgbClr val="000000">
                      <a:alpha val="43137"/>
                    </a:srgbClr>
                  </a:outerShdw>
                </a:effectLst>
              </a:rPr>
              <a:t>України</a:t>
            </a:r>
            <a:r>
              <a:rPr lang="ru-RU" b="1" i="1" dirty="0" smtClean="0">
                <a:effectLst>
                  <a:outerShdw blurRad="38100" dist="38100" dir="2700000" algn="tl">
                    <a:srgbClr val="000000">
                      <a:alpha val="43137"/>
                    </a:srgbClr>
                  </a:outerShdw>
                </a:effectLst>
              </a:rPr>
              <a:t> до СРСР</a:t>
            </a:r>
            <a:endParaRPr lang="ru-RU" dirty="0">
              <a:effectLst>
                <a:outerShdw blurRad="38100" dist="38100" dir="2700000" algn="tl">
                  <a:srgbClr val="000000">
                    <a:alpha val="43137"/>
                  </a:srgbClr>
                </a:outerShdw>
              </a:effectLst>
            </a:endParaRPr>
          </a:p>
        </p:txBody>
      </p:sp>
      <p:pic>
        <p:nvPicPr>
          <p:cNvPr id="4" name="Объект 4"/>
          <p:cNvPicPr>
            <a:picLocks noChangeAspect="1"/>
          </p:cNvPicPr>
          <p:nvPr/>
        </p:nvPicPr>
        <p:blipFill>
          <a:blip r:embed="rId3" cstate="print"/>
          <a:srcRect/>
          <a:stretch>
            <a:fillRect/>
          </a:stretch>
        </p:blipFill>
        <p:spPr bwMode="auto">
          <a:xfrm>
            <a:off x="4019419" y="109184"/>
            <a:ext cx="3600581" cy="5366848"/>
          </a:xfrm>
          <a:prstGeom prst="rect">
            <a:avLst/>
          </a:prstGeom>
        </p:spPr>
      </p:pic>
      <p:pic>
        <p:nvPicPr>
          <p:cNvPr id="5" name="Объект 5"/>
          <p:cNvPicPr>
            <a:picLocks noChangeAspect="1"/>
          </p:cNvPicPr>
          <p:nvPr/>
        </p:nvPicPr>
        <p:blipFill>
          <a:blip r:embed="rId4" cstate="print"/>
          <a:srcRect/>
          <a:stretch>
            <a:fillRect/>
          </a:stretch>
        </p:blipFill>
        <p:spPr bwMode="auto">
          <a:xfrm>
            <a:off x="7620000" y="109184"/>
            <a:ext cx="4322762" cy="3632200"/>
          </a:xfrm>
          <a:prstGeom prst="rect">
            <a:avLst/>
          </a:prstGeom>
        </p:spPr>
      </p:pic>
      <p:sp>
        <p:nvSpPr>
          <p:cNvPr id="6" name="TextBox 5"/>
          <p:cNvSpPr txBox="1">
            <a:spLocks noChangeArrowheads="1"/>
          </p:cNvSpPr>
          <p:nvPr/>
        </p:nvSpPr>
        <p:spPr bwMode="auto">
          <a:xfrm>
            <a:off x="7729537" y="3900682"/>
            <a:ext cx="4103687" cy="1015663"/>
          </a:xfrm>
          <a:prstGeom prst="rect">
            <a:avLst/>
          </a:prstGeom>
          <a:noFill/>
          <a:ln w="9525">
            <a:noFill/>
            <a:miter lim="800000"/>
            <a:headEnd/>
            <a:tailEnd/>
          </a:ln>
        </p:spPr>
        <p:txBody>
          <a:bodyPr>
            <a:spAutoFit/>
          </a:bodyPr>
          <a:lstStyle/>
          <a:p>
            <a:pPr algn="ctr"/>
            <a:r>
              <a:rPr lang="uk-UA" sz="2000" i="1" dirty="0">
                <a:latin typeface="Arial" panose="020B0604020202020204" pitchFamily="34" charset="0"/>
                <a:cs typeface="Arial" panose="020B0604020202020204" pitchFamily="34" charset="0"/>
              </a:rPr>
              <a:t>Карикатура. Гітлер і Сталін над тілом невинно вбитої  Польщі.</a:t>
            </a:r>
          </a:p>
        </p:txBody>
      </p:sp>
    </p:spTree>
    <p:extLst>
      <p:ext uri="{BB962C8B-B14F-4D97-AF65-F5344CB8AC3E}">
        <p14:creationId xmlns:p14="http://schemas.microsoft.com/office/powerpoint/2010/main" xmlns="" val="337716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par>
                          <p:cTn id="18" fill="hold">
                            <p:stCondLst>
                              <p:cond delay="1000"/>
                            </p:stCondLst>
                            <p:childTnLst>
                              <p:par>
                                <p:cTn id="19" presetID="2" presetClass="entr" presetSubtype="4" fill="hold" nodeType="afterEffect">
                                  <p:stCondLst>
                                    <p:cond delay="25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additive="base">
                                        <p:cTn id="2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sz="quarter" idx="4294967295"/>
          </p:nvPr>
        </p:nvPicPr>
        <p:blipFill>
          <a:blip r:embed="rId2" cstate="print"/>
          <a:srcRect/>
          <a:stretch>
            <a:fillRect/>
          </a:stretch>
        </p:blipFill>
        <p:spPr bwMode="auto">
          <a:xfrm>
            <a:off x="0" y="1325563"/>
            <a:ext cx="5741511" cy="3968332"/>
          </a:xfrm>
          <a:prstGeom prst="rect">
            <a:avLst/>
          </a:prstGeom>
        </p:spPr>
      </p:pic>
      <p:pic>
        <p:nvPicPr>
          <p:cNvPr id="7" name="Объект 6"/>
          <p:cNvPicPr>
            <a:picLocks noGrp="1" noChangeAspect="1"/>
          </p:cNvPicPr>
          <p:nvPr>
            <p:ph sz="quarter" idx="4294967295"/>
          </p:nvPr>
        </p:nvPicPr>
        <p:blipFill>
          <a:blip r:embed="rId3" cstate="print"/>
          <a:srcRect/>
          <a:stretch>
            <a:fillRect/>
          </a:stretch>
        </p:blipFill>
        <p:spPr bwMode="auto">
          <a:xfrm>
            <a:off x="6056297" y="1325563"/>
            <a:ext cx="6135703" cy="3968332"/>
          </a:xfrm>
          <a:prstGeom prst="rect">
            <a:avLst/>
          </a:prstGeom>
        </p:spPr>
      </p:pic>
      <p:sp>
        <p:nvSpPr>
          <p:cNvPr id="5" name="Заголовок 4"/>
          <p:cNvSpPr>
            <a:spLocks noGrp="1"/>
          </p:cNvSpPr>
          <p:nvPr>
            <p:ph type="title"/>
          </p:nvPr>
        </p:nvSpPr>
        <p:spPr>
          <a:xfrm>
            <a:off x="903289" y="0"/>
            <a:ext cx="10515600" cy="1325563"/>
          </a:xfrm>
        </p:spPr>
        <p:txBody>
          <a:bodyPr/>
          <a:lstStyle/>
          <a:p>
            <a:pPr algn="ctr">
              <a:defRPr/>
            </a:pPr>
            <a:r>
              <a:rPr lang="uk-UA" sz="2800" dirty="0">
                <a:latin typeface="Arial" panose="020B0604020202020204" pitchFamily="34" charset="0"/>
                <a:cs typeface="Arial" panose="020B0604020202020204" pitchFamily="34" charset="0"/>
              </a:rPr>
              <a:t>спільний радянсько-німецький військовий парад в Бресті </a:t>
            </a:r>
            <a:r>
              <a:rPr lang="uk-UA" sz="2800" dirty="0" smtClean="0">
                <a:latin typeface="Arial" panose="020B0604020202020204" pitchFamily="34" charset="0"/>
                <a:cs typeface="Arial" panose="020B0604020202020204" pitchFamily="34" charset="0"/>
              </a:rPr>
              <a:t/>
            </a:r>
            <a:br>
              <a:rPr lang="uk-UA" sz="2800" dirty="0" smtClean="0">
                <a:latin typeface="Arial" panose="020B0604020202020204" pitchFamily="34" charset="0"/>
                <a:cs typeface="Arial" panose="020B0604020202020204" pitchFamily="34" charset="0"/>
              </a:rPr>
            </a:br>
            <a:r>
              <a:rPr lang="uk-UA" sz="2800" dirty="0" smtClean="0">
                <a:latin typeface="Arial" panose="020B0604020202020204" pitchFamily="34" charset="0"/>
                <a:cs typeface="Arial" panose="020B0604020202020204" pitchFamily="34" charset="0"/>
              </a:rPr>
              <a:t>22 </a:t>
            </a:r>
            <a:r>
              <a:rPr lang="uk-UA" sz="2800" dirty="0">
                <a:latin typeface="Arial" panose="020B0604020202020204" pitchFamily="34" charset="0"/>
                <a:cs typeface="Arial" panose="020B0604020202020204" pitchFamily="34" charset="0"/>
              </a:rPr>
              <a:t>вересня 1939 року</a:t>
            </a:r>
          </a:p>
        </p:txBody>
      </p:sp>
    </p:spTree>
    <p:extLst>
      <p:ext uri="{BB962C8B-B14F-4D97-AF65-F5344CB8AC3E}">
        <p14:creationId xmlns:p14="http://schemas.microsoft.com/office/powerpoint/2010/main" xmlns="" val="425803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10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tattitablohy.ezreklama.com/uploads/a/admin/art_1228_b0b53ffc07.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384730" y="181853"/>
            <a:ext cx="4249832" cy="296425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Заголовок 2"/>
          <p:cNvSpPr txBox="1">
            <a:spLocks/>
          </p:cNvSpPr>
          <p:nvPr/>
        </p:nvSpPr>
        <p:spPr>
          <a:xfrm>
            <a:off x="1524000" y="0"/>
            <a:ext cx="5467686" cy="2583832"/>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ru-RU" sz="4000" dirty="0"/>
          </a:p>
        </p:txBody>
      </p:sp>
      <p:sp>
        <p:nvSpPr>
          <p:cNvPr id="4" name="Заголовок 2"/>
          <p:cNvSpPr txBox="1">
            <a:spLocks/>
          </p:cNvSpPr>
          <p:nvPr/>
        </p:nvSpPr>
        <p:spPr>
          <a:xfrm>
            <a:off x="545432" y="123028"/>
            <a:ext cx="5364088" cy="2555853"/>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uk-UA" sz="32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Радянізація</a:t>
            </a:r>
            <a:r>
              <a:rPr lang="uk-UA" sz="3200" dirty="0">
                <a:solidFill>
                  <a:schemeClr val="tx1"/>
                </a:solidFill>
                <a:latin typeface="Arial" panose="020B0604020202020204" pitchFamily="34" charset="0"/>
                <a:cs typeface="Arial" panose="020B0604020202020204" pitchFamily="34" charset="0"/>
              </a:rPr>
              <a:t> – </a:t>
            </a:r>
            <a:r>
              <a:rPr lang="uk-UA" sz="3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це</a:t>
            </a:r>
            <a:r>
              <a:rPr lang="uk-UA" sz="3200" dirty="0">
                <a:solidFill>
                  <a:schemeClr val="tx1"/>
                </a:solidFill>
                <a:latin typeface="Arial" panose="020B0604020202020204" pitchFamily="34" charset="0"/>
                <a:cs typeface="Arial" panose="020B0604020202020204" pitchFamily="34" charset="0"/>
              </a:rPr>
              <a:t> </a:t>
            </a:r>
            <a:r>
              <a:rPr lang="uk-UA" sz="3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політика встановлення радянської влади на певних територіях</a:t>
            </a:r>
            <a:r>
              <a:rPr lang="uk-UA" sz="3200" dirty="0">
                <a:solidFill>
                  <a:schemeClr val="tx1"/>
                </a:solidFill>
                <a:latin typeface="Arial" panose="020B0604020202020204" pitchFamily="34" charset="0"/>
                <a:cs typeface="Arial" panose="020B0604020202020204" pitchFamily="34" charset="0"/>
              </a:rPr>
              <a:t>.</a:t>
            </a:r>
            <a:endParaRPr lang="ru-RU" sz="3200" dirty="0">
              <a:solidFill>
                <a:schemeClr val="tx1"/>
              </a:solidFill>
              <a:latin typeface="Arial" panose="020B0604020202020204" pitchFamily="34" charset="0"/>
              <a:cs typeface="Arial" panose="020B0604020202020204" pitchFamily="34" charset="0"/>
            </a:endParaRPr>
          </a:p>
        </p:txBody>
      </p:sp>
      <p:sp>
        <p:nvSpPr>
          <p:cNvPr id="5" name="Заголовок 3"/>
          <p:cNvSpPr txBox="1">
            <a:spLocks/>
          </p:cNvSpPr>
          <p:nvPr/>
        </p:nvSpPr>
        <p:spPr>
          <a:xfrm>
            <a:off x="3801978" y="2583832"/>
            <a:ext cx="2971825" cy="804018"/>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Як діяли?</a:t>
            </a:r>
            <a:endParaRPr lang="ru-RU"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Box 5"/>
          <p:cNvSpPr txBox="1"/>
          <p:nvPr/>
        </p:nvSpPr>
        <p:spPr>
          <a:xfrm>
            <a:off x="1511995" y="3080891"/>
            <a:ext cx="9143999" cy="954107"/>
          </a:xfrm>
          <a:prstGeom prst="rect">
            <a:avLst/>
          </a:prstGeom>
          <a:noFill/>
        </p:spPr>
        <p:txBody>
          <a:bodyPr wrap="square" rtlCol="0">
            <a:spAutoFit/>
          </a:bodyPr>
          <a:lstStyle/>
          <a:p>
            <a:pPr algn="ctr"/>
            <a:r>
              <a:rPr lang="uk-UA" sz="2800" dirty="0">
                <a:effectLst>
                  <a:outerShdw blurRad="38100" dist="38100" dir="2700000" algn="tl">
                    <a:srgbClr val="000000">
                      <a:alpha val="43137"/>
                    </a:srgbClr>
                  </a:outerShdw>
                </a:effectLst>
              </a:rPr>
              <a:t>Нехтуванням інтересів людей, методом терору, репресіями, депортацією</a:t>
            </a:r>
            <a:r>
              <a:rPr lang="uk-UA" b="1" dirty="0">
                <a:effectLst>
                  <a:outerShdw blurRad="38100" dist="38100" dir="2700000" algn="tl">
                    <a:srgbClr val="000000">
                      <a:alpha val="43137"/>
                    </a:srgbClr>
                  </a:outerShdw>
                </a:effectLst>
              </a:rPr>
              <a:t>.</a:t>
            </a:r>
            <a:endParaRPr lang="ru-RU" b="1" dirty="0">
              <a:effectLst>
                <a:outerShdw blurRad="38100" dist="38100" dir="2700000" algn="tl">
                  <a:srgbClr val="000000">
                    <a:alpha val="43137"/>
                  </a:srgbClr>
                </a:outerShdw>
              </a:effectLst>
            </a:endParaRPr>
          </a:p>
        </p:txBody>
      </p:sp>
      <p:sp>
        <p:nvSpPr>
          <p:cNvPr id="7" name="Заголовок 3"/>
          <p:cNvSpPr txBox="1">
            <a:spLocks/>
          </p:cNvSpPr>
          <p:nvPr/>
        </p:nvSpPr>
        <p:spPr>
          <a:xfrm>
            <a:off x="300815" y="4072643"/>
            <a:ext cx="11566358" cy="1410227"/>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uk-UA" sz="32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Депортація</a:t>
            </a:r>
            <a:r>
              <a:rPr lang="uk-UA" sz="3200" dirty="0">
                <a:solidFill>
                  <a:schemeClr val="tx1"/>
                </a:solidFill>
                <a:latin typeface="Arial" panose="020B0604020202020204" pitchFamily="34" charset="0"/>
                <a:cs typeface="Arial" panose="020B0604020202020204" pitchFamily="34" charset="0"/>
              </a:rPr>
              <a:t> – </a:t>
            </a:r>
            <a:r>
              <a:rPr lang="uk-UA" sz="3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примусове переселення людей за межі малої батьківщини.</a:t>
            </a:r>
            <a:endParaRPr lang="ru-RU" sz="3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xmlns="" val="2822542040"/>
              </p:ext>
            </p:extLst>
          </p:nvPr>
        </p:nvGraphicFramePr>
        <p:xfrm>
          <a:off x="1631503" y="5301208"/>
          <a:ext cx="8928996" cy="1440160"/>
        </p:xfrm>
        <a:graphic>
          <a:graphicData uri="http://schemas.openxmlformats.org/drawingml/2006/table">
            <a:tbl>
              <a:tblPr firstRow="1" bandRow="1">
                <a:tableStyleId>{5C22544A-7EE6-4342-B048-85BDC9FD1C3A}</a:tableStyleId>
              </a:tblPr>
              <a:tblGrid>
                <a:gridCol w="1800201"/>
                <a:gridCol w="7128795"/>
              </a:tblGrid>
              <a:tr h="720080">
                <a:tc rowSpan="2">
                  <a:txBody>
                    <a:bodyPr/>
                    <a:lstStyle/>
                    <a:p>
                      <a:pPr algn="ctr"/>
                      <a:endParaRPr lang="uk-UA" sz="2400" dirty="0" smtClean="0">
                        <a:solidFill>
                          <a:schemeClr val="tx2">
                            <a:lumMod val="50000"/>
                          </a:schemeClr>
                        </a:solidFill>
                      </a:endParaRPr>
                    </a:p>
                    <a:p>
                      <a:pPr algn="ctr"/>
                      <a:r>
                        <a:rPr lang="uk-UA" sz="2400" dirty="0" smtClean="0">
                          <a:solidFill>
                            <a:schemeClr val="tx2">
                              <a:lumMod val="50000"/>
                            </a:schemeClr>
                          </a:solidFill>
                          <a:effectLst>
                            <a:outerShdw blurRad="38100" dist="38100" dir="2700000" algn="tl">
                              <a:srgbClr val="000000">
                                <a:alpha val="43137"/>
                              </a:srgbClr>
                            </a:outerShdw>
                          </a:effectLst>
                        </a:rPr>
                        <a:t>Переваги</a:t>
                      </a:r>
                      <a:r>
                        <a:rPr lang="uk-UA" sz="2400" baseline="0" dirty="0" smtClean="0">
                          <a:solidFill>
                            <a:schemeClr val="tx2">
                              <a:lumMod val="50000"/>
                            </a:schemeClr>
                          </a:solidFill>
                          <a:effectLst>
                            <a:outerShdw blurRad="38100" dist="38100" dir="2700000" algn="tl">
                              <a:srgbClr val="000000">
                                <a:alpha val="43137"/>
                              </a:srgbClr>
                            </a:outerShdw>
                          </a:effectLst>
                        </a:rPr>
                        <a:t> :</a:t>
                      </a:r>
                      <a:endParaRPr lang="ru-RU" sz="2400" dirty="0">
                        <a:solidFill>
                          <a:schemeClr val="tx2">
                            <a:lumMod val="50000"/>
                          </a:schemeClr>
                        </a:solidFill>
                        <a:effectLst>
                          <a:outerShdw blurRad="38100" dist="38100" dir="2700000" algn="tl">
                            <a:srgbClr val="000000">
                              <a:alpha val="43137"/>
                            </a:srgbClr>
                          </a:outerShdw>
                        </a:effectLs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uk-UA" sz="3600" b="1" dirty="0" smtClean="0">
                          <a:solidFill>
                            <a:schemeClr val="tx2">
                              <a:lumMod val="50000"/>
                            </a:schemeClr>
                          </a:solidFill>
                          <a:effectLst>
                            <a:outerShdw blurRad="38100" dist="38100" dir="2700000" algn="tl">
                              <a:srgbClr val="000000">
                                <a:alpha val="43137"/>
                              </a:srgbClr>
                            </a:outerShdw>
                          </a:effectLst>
                        </a:rPr>
                        <a:t>1) Воз</a:t>
                      </a:r>
                      <a:r>
                        <a:rPr lang="uk-UA" sz="3600" b="1" dirty="0" smtClean="0">
                          <a:solidFill>
                            <a:schemeClr val="tx2">
                              <a:lumMod val="50000"/>
                            </a:schemeClr>
                          </a:solidFill>
                          <a:effectLst>
                            <a:outerShdw blurRad="38100" dist="38100" dir="2700000" algn="tl">
                              <a:srgbClr val="000000">
                                <a:alpha val="43137"/>
                              </a:srgbClr>
                            </a:outerShdw>
                          </a:effectLst>
                          <a:latin typeface="Georgia"/>
                        </a:rPr>
                        <a:t>'</a:t>
                      </a:r>
                      <a:r>
                        <a:rPr lang="uk-UA" sz="3600" b="1" dirty="0" smtClean="0">
                          <a:solidFill>
                            <a:schemeClr val="tx2">
                              <a:lumMod val="50000"/>
                            </a:schemeClr>
                          </a:solidFill>
                          <a:effectLst>
                            <a:outerShdw blurRad="38100" dist="38100" dir="2700000" algn="tl">
                              <a:srgbClr val="000000">
                                <a:alpha val="43137"/>
                              </a:srgbClr>
                            </a:outerShdw>
                          </a:effectLst>
                        </a:rPr>
                        <a:t>єднання</a:t>
                      </a:r>
                      <a:r>
                        <a:rPr lang="uk-UA" sz="3600" b="1" baseline="0" dirty="0" smtClean="0">
                          <a:solidFill>
                            <a:schemeClr val="tx2">
                              <a:lumMod val="50000"/>
                            </a:schemeClr>
                          </a:solidFill>
                          <a:effectLst>
                            <a:outerShdw blurRad="38100" dist="38100" dir="2700000" algn="tl">
                              <a:srgbClr val="000000">
                                <a:alpha val="43137"/>
                              </a:srgbClr>
                            </a:outerShdw>
                          </a:effectLst>
                        </a:rPr>
                        <a:t> України;</a:t>
                      </a:r>
                      <a:endParaRPr lang="ru-RU" sz="3600" b="1" dirty="0">
                        <a:solidFill>
                          <a:schemeClr val="tx2">
                            <a:lumMod val="50000"/>
                          </a:schemeClr>
                        </a:solidFill>
                        <a:effectLst>
                          <a:outerShdw blurRad="38100" dist="38100" dir="2700000" algn="tl">
                            <a:srgbClr val="000000">
                              <a:alpha val="43137"/>
                            </a:srgbClr>
                          </a:outerShdw>
                        </a:effectLs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720080">
                <a:tc vMerge="1">
                  <a:txBody>
                    <a:bodyPr/>
                    <a:lstStyle/>
                    <a:p>
                      <a:endParaRPr lang="ru-RU" dirty="0"/>
                    </a:p>
                  </a:txBody>
                  <a:tcPr/>
                </a:tc>
                <a:tc>
                  <a:txBody>
                    <a:bodyPr/>
                    <a:lstStyle/>
                    <a:p>
                      <a:r>
                        <a:rPr lang="uk-UA" sz="3600" b="1" dirty="0" smtClean="0">
                          <a:solidFill>
                            <a:schemeClr val="tx2">
                              <a:lumMod val="50000"/>
                            </a:schemeClr>
                          </a:solidFill>
                          <a:effectLst>
                            <a:outerShdw blurRad="38100" dist="38100" dir="2700000" algn="tl">
                              <a:srgbClr val="000000">
                                <a:alpha val="43137"/>
                              </a:srgbClr>
                            </a:outerShdw>
                          </a:effectLst>
                        </a:rPr>
                        <a:t>2) Розширення</a:t>
                      </a:r>
                      <a:r>
                        <a:rPr lang="uk-UA" sz="3600" b="1" baseline="0" dirty="0" smtClean="0">
                          <a:solidFill>
                            <a:schemeClr val="tx2">
                              <a:lumMod val="50000"/>
                            </a:schemeClr>
                          </a:solidFill>
                          <a:effectLst>
                            <a:outerShdw blurRad="38100" dist="38100" dir="2700000" algn="tl">
                              <a:srgbClr val="000000">
                                <a:alpha val="43137"/>
                              </a:srgbClr>
                            </a:outerShdw>
                          </a:effectLst>
                        </a:rPr>
                        <a:t> освіти і культури.</a:t>
                      </a:r>
                      <a:endParaRPr lang="ru-RU" sz="3600" b="1" dirty="0">
                        <a:solidFill>
                          <a:schemeClr val="tx2">
                            <a:lumMod val="50000"/>
                          </a:schemeClr>
                        </a:solidFill>
                        <a:effectLst>
                          <a:outerShdw blurRad="38100" dist="38100" dir="2700000" algn="tl">
                            <a:srgbClr val="000000">
                              <a:alpha val="43137"/>
                            </a:srgbClr>
                          </a:outerShdw>
                        </a:effectLs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xmlns="" val="19628264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 стрелкой 5"/>
          <p:cNvCxnSpPr/>
          <p:nvPr/>
        </p:nvCxnSpPr>
        <p:spPr>
          <a:xfrm flipH="1">
            <a:off x="1991544" y="1124744"/>
            <a:ext cx="3744416" cy="64807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8" name="Прямая со стрелкой 7"/>
          <p:cNvCxnSpPr/>
          <p:nvPr/>
        </p:nvCxnSpPr>
        <p:spPr>
          <a:xfrm>
            <a:off x="5663952" y="1124744"/>
            <a:ext cx="3816424" cy="72008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Прямая со стрелкой 9"/>
          <p:cNvCxnSpPr/>
          <p:nvPr/>
        </p:nvCxnSpPr>
        <p:spPr>
          <a:xfrm flipH="1">
            <a:off x="4511824" y="1124744"/>
            <a:ext cx="1160512" cy="10081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Прямая со стрелкой 11"/>
          <p:cNvCxnSpPr/>
          <p:nvPr/>
        </p:nvCxnSpPr>
        <p:spPr>
          <a:xfrm>
            <a:off x="5735960" y="1124744"/>
            <a:ext cx="1080120" cy="10081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1" name="Вертикальный свиток 20"/>
          <p:cNvSpPr/>
          <p:nvPr/>
        </p:nvSpPr>
        <p:spPr>
          <a:xfrm>
            <a:off x="1415480" y="1916832"/>
            <a:ext cx="2808312" cy="4536504"/>
          </a:xfrm>
          <a:prstGeom prst="verticalScroll">
            <a:avLst/>
          </a:prstGeom>
          <a:solidFill>
            <a:srgbClr val="FFCCCC"/>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u="sng" dirty="0">
                <a:solidFill>
                  <a:srgbClr val="0000FF"/>
                </a:solidFill>
              </a:rPr>
              <a:t>Сільське господарство</a:t>
            </a:r>
          </a:p>
          <a:p>
            <a:pPr algn="ctr"/>
            <a:endParaRPr lang="uk-UA" b="1" u="sng" dirty="0">
              <a:solidFill>
                <a:srgbClr val="0000FF"/>
              </a:solidFill>
            </a:endParaRPr>
          </a:p>
          <a:p>
            <a:pPr algn="ctr"/>
            <a:r>
              <a:rPr lang="uk-UA" dirty="0">
                <a:solidFill>
                  <a:schemeClr val="tx1"/>
                </a:solidFill>
              </a:rPr>
              <a:t>Конфіскація поміщицьких та монастирських земель, </a:t>
            </a:r>
          </a:p>
          <a:p>
            <a:pPr algn="ctr"/>
            <a:r>
              <a:rPr lang="uk-UA" dirty="0">
                <a:solidFill>
                  <a:schemeClr val="tx1"/>
                </a:solidFill>
              </a:rPr>
              <a:t>їх розподіл;</a:t>
            </a:r>
          </a:p>
          <a:p>
            <a:pPr algn="ctr"/>
            <a:r>
              <a:rPr lang="uk-UA" dirty="0">
                <a:solidFill>
                  <a:schemeClr val="tx1"/>
                </a:solidFill>
              </a:rPr>
              <a:t> </a:t>
            </a:r>
          </a:p>
          <a:p>
            <a:pPr algn="ctr"/>
            <a:r>
              <a:rPr lang="uk-UA" dirty="0">
                <a:solidFill>
                  <a:schemeClr val="tx1"/>
                </a:solidFill>
              </a:rPr>
              <a:t>Створення </a:t>
            </a:r>
          </a:p>
          <a:p>
            <a:pPr algn="ctr"/>
            <a:r>
              <a:rPr lang="uk-UA" dirty="0">
                <a:solidFill>
                  <a:schemeClr val="tx1"/>
                </a:solidFill>
              </a:rPr>
              <a:t>перших колгоспів </a:t>
            </a:r>
          </a:p>
          <a:p>
            <a:pPr algn="ctr"/>
            <a:endParaRPr lang="ru-RU" dirty="0"/>
          </a:p>
        </p:txBody>
      </p:sp>
      <p:sp>
        <p:nvSpPr>
          <p:cNvPr id="22" name="Вертикальный свиток 21"/>
          <p:cNvSpPr/>
          <p:nvPr/>
        </p:nvSpPr>
        <p:spPr>
          <a:xfrm>
            <a:off x="3431704" y="2204864"/>
            <a:ext cx="3096344" cy="4536504"/>
          </a:xfrm>
          <a:prstGeom prst="verticalScroll">
            <a:avLst/>
          </a:prstGeom>
          <a:solidFill>
            <a:srgbClr val="FFCCCC"/>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u="sng" dirty="0" err="1">
                <a:solidFill>
                  <a:srgbClr val="0000FF"/>
                </a:solidFill>
              </a:rPr>
              <a:t>Помисловість</a:t>
            </a:r>
            <a:r>
              <a:rPr lang="uk-UA" b="1" u="sng" dirty="0">
                <a:solidFill>
                  <a:srgbClr val="0000FF"/>
                </a:solidFill>
              </a:rPr>
              <a:t> / фінанси</a:t>
            </a:r>
          </a:p>
          <a:p>
            <a:pPr algn="ctr"/>
            <a:endParaRPr lang="uk-UA" b="1" u="sng" dirty="0">
              <a:solidFill>
                <a:srgbClr val="0000FF"/>
              </a:solidFill>
            </a:endParaRPr>
          </a:p>
          <a:p>
            <a:pPr algn="ctr"/>
            <a:r>
              <a:rPr lang="uk-UA" dirty="0">
                <a:solidFill>
                  <a:schemeClr val="tx1"/>
                </a:solidFill>
              </a:rPr>
              <a:t>Націоналізація великих промислових підприємств і банків; </a:t>
            </a:r>
          </a:p>
          <a:p>
            <a:pPr algn="ctr"/>
            <a:r>
              <a:rPr lang="uk-UA" dirty="0">
                <a:solidFill>
                  <a:schemeClr val="tx1"/>
                </a:solidFill>
              </a:rPr>
              <a:t>Створення робітничих комітетів; </a:t>
            </a:r>
          </a:p>
          <a:p>
            <a:pPr algn="ctr"/>
            <a:r>
              <a:rPr lang="uk-UA" dirty="0">
                <a:solidFill>
                  <a:schemeClr val="tx1"/>
                </a:solidFill>
              </a:rPr>
              <a:t>8-годинний робочий день; </a:t>
            </a:r>
          </a:p>
          <a:p>
            <a:pPr algn="ctr"/>
            <a:r>
              <a:rPr lang="uk-UA" dirty="0">
                <a:solidFill>
                  <a:schemeClr val="tx1"/>
                </a:solidFill>
              </a:rPr>
              <a:t>Укрупнення та реконструкція підприємств</a:t>
            </a:r>
            <a:endParaRPr lang="ru-RU" dirty="0">
              <a:solidFill>
                <a:schemeClr val="tx1"/>
              </a:solidFill>
            </a:endParaRPr>
          </a:p>
        </p:txBody>
      </p:sp>
      <p:sp>
        <p:nvSpPr>
          <p:cNvPr id="23" name="Вертикальный свиток 22"/>
          <p:cNvSpPr/>
          <p:nvPr/>
        </p:nvSpPr>
        <p:spPr>
          <a:xfrm>
            <a:off x="5807968" y="2204864"/>
            <a:ext cx="2880320" cy="4536504"/>
          </a:xfrm>
          <a:prstGeom prst="verticalScroll">
            <a:avLst/>
          </a:prstGeom>
          <a:solidFill>
            <a:srgbClr val="FFCCCC"/>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u="sng" dirty="0">
                <a:solidFill>
                  <a:srgbClr val="0000FF"/>
                </a:solidFill>
              </a:rPr>
              <a:t>Державна розбудова</a:t>
            </a:r>
          </a:p>
          <a:p>
            <a:pPr algn="ctr"/>
            <a:endParaRPr lang="uk-UA" b="1" u="sng" dirty="0">
              <a:solidFill>
                <a:srgbClr val="0000FF"/>
              </a:solidFill>
            </a:endParaRPr>
          </a:p>
          <a:p>
            <a:pPr algn="ctr"/>
            <a:r>
              <a:rPr lang="uk-UA" dirty="0">
                <a:solidFill>
                  <a:schemeClr val="tx1"/>
                </a:solidFill>
              </a:rPr>
              <a:t>Проведення «виборів» до Рад;</a:t>
            </a:r>
          </a:p>
          <a:p>
            <a:pPr algn="ctr"/>
            <a:r>
              <a:rPr lang="uk-UA" dirty="0">
                <a:solidFill>
                  <a:schemeClr val="tx1"/>
                </a:solidFill>
              </a:rPr>
              <a:t>Створення робітничих загонів, селянської міліції;</a:t>
            </a:r>
          </a:p>
          <a:p>
            <a:pPr algn="ctr"/>
            <a:r>
              <a:rPr lang="uk-UA" dirty="0">
                <a:solidFill>
                  <a:schemeClr val="tx1"/>
                </a:solidFill>
              </a:rPr>
              <a:t>Утворення селянських комітетів;</a:t>
            </a:r>
          </a:p>
          <a:p>
            <a:pPr algn="ctr"/>
            <a:r>
              <a:rPr lang="uk-UA" dirty="0">
                <a:solidFill>
                  <a:schemeClr val="tx1"/>
                </a:solidFill>
              </a:rPr>
              <a:t>Ліквідація старого адміністративного апарату</a:t>
            </a:r>
            <a:endParaRPr lang="ru-RU" dirty="0">
              <a:solidFill>
                <a:schemeClr val="tx1"/>
              </a:solidFill>
            </a:endParaRPr>
          </a:p>
        </p:txBody>
      </p:sp>
      <p:sp>
        <p:nvSpPr>
          <p:cNvPr id="24" name="Вертикальный свиток 23"/>
          <p:cNvSpPr/>
          <p:nvPr/>
        </p:nvSpPr>
        <p:spPr>
          <a:xfrm>
            <a:off x="7968208" y="1916832"/>
            <a:ext cx="2699792" cy="4680520"/>
          </a:xfrm>
          <a:prstGeom prst="verticalScroll">
            <a:avLst/>
          </a:prstGeom>
          <a:solidFill>
            <a:srgbClr val="FFCCCC"/>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u="sng" dirty="0">
                <a:solidFill>
                  <a:srgbClr val="0000FF"/>
                </a:solidFill>
              </a:rPr>
              <a:t>Соціальна сфера</a:t>
            </a:r>
          </a:p>
          <a:p>
            <a:pPr algn="ctr"/>
            <a:endParaRPr lang="uk-UA" b="1" u="sng" dirty="0">
              <a:solidFill>
                <a:srgbClr val="0000FF"/>
              </a:solidFill>
            </a:endParaRPr>
          </a:p>
          <a:p>
            <a:pPr algn="ctr"/>
            <a:r>
              <a:rPr lang="uk-UA" dirty="0">
                <a:solidFill>
                  <a:schemeClr val="tx1"/>
                </a:solidFill>
              </a:rPr>
              <a:t>Зміцнення системи охорони здоров’я; Створення нових шкіл і навчальних закладів; </a:t>
            </a:r>
          </a:p>
          <a:p>
            <a:pPr algn="ctr"/>
            <a:r>
              <a:rPr lang="uk-UA" dirty="0">
                <a:solidFill>
                  <a:schemeClr val="tx1"/>
                </a:solidFill>
              </a:rPr>
              <a:t>Формування системи соціального забезпечення</a:t>
            </a:r>
            <a:endParaRPr lang="ru-RU" dirty="0">
              <a:solidFill>
                <a:schemeClr val="tx1"/>
              </a:solidFill>
            </a:endParaRPr>
          </a:p>
        </p:txBody>
      </p:sp>
      <p:sp>
        <p:nvSpPr>
          <p:cNvPr id="2" name="Заголовок 1"/>
          <p:cNvSpPr>
            <a:spLocks noGrp="1"/>
          </p:cNvSpPr>
          <p:nvPr>
            <p:ph type="title" idx="4294967295"/>
          </p:nvPr>
        </p:nvSpPr>
        <p:spPr>
          <a:xfrm>
            <a:off x="1524001" y="115888"/>
            <a:ext cx="9143999" cy="1193800"/>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uk-UA" sz="3600" b="1" dirty="0">
                <a:latin typeface="Arial" panose="020B0604020202020204" pitchFamily="34" charset="0"/>
                <a:cs typeface="Arial" panose="020B0604020202020204" pitchFamily="34" charset="0"/>
              </a:rPr>
              <a:t>Радянізація західних областей України</a:t>
            </a:r>
            <a:endParaRPr lang="ru-RU"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3618108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365125"/>
            <a:ext cx="12047620" cy="1325563"/>
          </a:xfrm>
        </p:spPr>
        <p:txBody>
          <a:bodyPr/>
          <a:lstStyle/>
          <a:p>
            <a:pPr algn="ctr">
              <a:defRPr/>
            </a:pPr>
            <a:r>
              <a:rPr lang="uk-UA"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Радянізація </a:t>
            </a:r>
            <a:r>
              <a:rPr lang="uk-UA"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нових територій. </a:t>
            </a:r>
          </a:p>
        </p:txBody>
      </p:sp>
      <p:sp>
        <p:nvSpPr>
          <p:cNvPr id="3" name="Объект 2"/>
          <p:cNvSpPr>
            <a:spLocks noGrp="1"/>
          </p:cNvSpPr>
          <p:nvPr>
            <p:ph sz="quarter" idx="4294967295"/>
          </p:nvPr>
        </p:nvSpPr>
        <p:spPr>
          <a:xfrm>
            <a:off x="336884" y="1459832"/>
            <a:ext cx="11502190" cy="5057273"/>
          </a:xfrm>
          <a:prstGeom prst="rect">
            <a:avLst/>
          </a:prstGeom>
        </p:spPr>
        <p:txBody>
          <a:bodyPr/>
          <a:lstStyle/>
          <a:p>
            <a:pPr algn="just" fontAlgn="auto">
              <a:buFont typeface="Wingdings" panose="05000000000000000000" pitchFamily="2" charset="2"/>
              <a:buChar char="Ø"/>
              <a:defRPr/>
            </a:pPr>
            <a:r>
              <a:rPr lang="uk-UA" sz="2000" dirty="0">
                <a:latin typeface="Arial" panose="020B0604020202020204" pitchFamily="34" charset="0"/>
                <a:cs typeface="Arial" panose="020B0604020202020204" pitchFamily="34" charset="0"/>
              </a:rPr>
              <a:t>Заборона діяльності усіх партій, окрім КПЗУ, яка стала складовою КПУ;</a:t>
            </a:r>
          </a:p>
          <a:p>
            <a:pPr algn="just" fontAlgn="auto">
              <a:buFont typeface="Wingdings" panose="05000000000000000000" pitchFamily="2" charset="2"/>
              <a:buChar char="Ø"/>
              <a:defRPr/>
            </a:pPr>
            <a:r>
              <a:rPr lang="uk-UA" sz="2000" dirty="0">
                <a:latin typeface="Arial" panose="020B0604020202020204" pitchFamily="34" charset="0"/>
                <a:cs typeface="Arial" panose="020B0604020202020204" pitchFamily="34" charset="0"/>
              </a:rPr>
              <a:t>Закриття громадських, культурних, наукових, торговельних товариств і установ, періодичних видань;</a:t>
            </a:r>
          </a:p>
          <a:p>
            <a:pPr algn="just" fontAlgn="auto">
              <a:buFont typeface="Wingdings" panose="05000000000000000000" pitchFamily="2" charset="2"/>
              <a:buChar char="Ø"/>
              <a:defRPr/>
            </a:pPr>
            <a:r>
              <a:rPr lang="uk-UA" sz="2000" dirty="0">
                <a:latin typeface="Arial" panose="020B0604020202020204" pitchFamily="34" charset="0"/>
                <a:cs typeface="Arial" panose="020B0604020202020204" pitchFamily="34" charset="0"/>
              </a:rPr>
              <a:t>Ліквідація приватної власності, націоналізація промисловості та землі, колективізація;</a:t>
            </a:r>
          </a:p>
          <a:p>
            <a:pPr algn="just" fontAlgn="auto">
              <a:buFont typeface="Wingdings" panose="05000000000000000000" pitchFamily="2" charset="2"/>
              <a:buChar char="Ø"/>
              <a:defRPr/>
            </a:pPr>
            <a:r>
              <a:rPr lang="uk-UA" sz="2000" dirty="0">
                <a:latin typeface="Arial" panose="020B0604020202020204" pitchFamily="34" charset="0"/>
                <a:cs typeface="Arial" panose="020B0604020202020204" pitchFamily="34" charset="0"/>
              </a:rPr>
              <a:t>Наступ на церкви: заборона діяльності православної церкви на Волині, обмеження прав греко-католицької церкви;</a:t>
            </a:r>
          </a:p>
          <a:p>
            <a:pPr algn="just" fontAlgn="auto">
              <a:buFont typeface="Wingdings" panose="05000000000000000000" pitchFamily="2" charset="2"/>
              <a:buChar char="Ø"/>
              <a:defRPr/>
            </a:pPr>
            <a:r>
              <a:rPr lang="uk-UA" sz="2000" dirty="0">
                <a:latin typeface="Arial" panose="020B0604020202020204" pitchFamily="34" charset="0"/>
                <a:cs typeface="Arial" panose="020B0604020202020204" pitchFamily="34" charset="0"/>
              </a:rPr>
              <a:t>Репресії щодо інтелігенції, масові депортації українців у північні райони СРСР;</a:t>
            </a:r>
          </a:p>
          <a:p>
            <a:pPr algn="just" fontAlgn="auto">
              <a:buFont typeface="Wingdings" panose="05000000000000000000" pitchFamily="2" charset="2"/>
              <a:buChar char="Ø"/>
              <a:defRPr/>
            </a:pPr>
            <a:r>
              <a:rPr lang="uk-UA" sz="2000" dirty="0">
                <a:latin typeface="Arial" panose="020B0604020202020204" pitchFamily="34" charset="0"/>
                <a:cs typeface="Arial" panose="020B0604020202020204" pitchFamily="34" charset="0"/>
              </a:rPr>
              <a:t>Українізація, розширення мережі освітніх закладів.</a:t>
            </a:r>
          </a:p>
        </p:txBody>
      </p:sp>
    </p:spTree>
    <p:extLst>
      <p:ext uri="{BB962C8B-B14F-4D97-AF65-F5344CB8AC3E}">
        <p14:creationId xmlns:p14="http://schemas.microsoft.com/office/powerpoint/2010/main" xmlns="" val="24170049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7091" y="128338"/>
            <a:ext cx="11246572" cy="1200329"/>
          </a:xfrm>
          <a:prstGeom prst="rect">
            <a:avLst/>
          </a:prstGeom>
          <a:noFill/>
        </p:spPr>
        <p:txBody>
          <a:bodyPr wrap="square" rtlCol="0">
            <a:spAutoFit/>
          </a:bodyPr>
          <a:lstStyle/>
          <a:p>
            <a:pPr algn="just"/>
            <a:r>
              <a:rPr lang="uk-UA" sz="2400" b="1" u="sng" dirty="0">
                <a:latin typeface="Arial" panose="020B0604020202020204" pitchFamily="34" charset="0"/>
                <a:cs typeface="Arial" panose="020B0604020202020204" pitchFamily="34" charset="0"/>
              </a:rPr>
              <a:t>22 червня 1941 р. </a:t>
            </a:r>
            <a:r>
              <a:rPr lang="uk-UA" sz="2400" b="1" dirty="0">
                <a:latin typeface="Arial" panose="020B0604020202020204" pitchFamily="34" charset="0"/>
                <a:cs typeface="Arial" panose="020B0604020202020204" pitchFamily="34" charset="0"/>
              </a:rPr>
              <a:t>– </a:t>
            </a:r>
            <a:r>
              <a:rPr lang="uk-UA" sz="2400" b="1" dirty="0" smtClean="0">
                <a:latin typeface="Arial" panose="020B0604020202020204" pitchFamily="34" charset="0"/>
                <a:cs typeface="Arial" panose="020B0604020202020204" pitchFamily="34" charset="0"/>
              </a:rPr>
              <a:t> Німеччина порушила умови договору і розпочалася німецько-радянська </a:t>
            </a:r>
            <a:r>
              <a:rPr lang="uk-UA" sz="2400" b="1" dirty="0">
                <a:latin typeface="Arial" panose="020B0604020202020204" pitchFamily="34" charset="0"/>
                <a:cs typeface="Arial" panose="020B0604020202020204" pitchFamily="34" charset="0"/>
              </a:rPr>
              <a:t>війна</a:t>
            </a:r>
            <a:r>
              <a:rPr lang="uk-UA" sz="2400" b="1" dirty="0" smtClean="0">
                <a:latin typeface="Arial" panose="020B0604020202020204" pitchFamily="34" charset="0"/>
                <a:cs typeface="Arial" panose="020B0604020202020204" pitchFamily="34" charset="0"/>
              </a:rPr>
              <a:t>, яка </a:t>
            </a:r>
            <a:r>
              <a:rPr lang="uk-UA" sz="2400" b="1" dirty="0">
                <a:latin typeface="Arial" panose="020B0604020202020204" pitchFamily="34" charset="0"/>
                <a:cs typeface="Arial" panose="020B0604020202020204" pitchFamily="34" charset="0"/>
              </a:rPr>
              <a:t>тривала до повної перемоги над нацизмом в Європі  - </a:t>
            </a:r>
            <a:r>
              <a:rPr lang="uk-UA" sz="2400" b="1" u="sng" dirty="0">
                <a:latin typeface="Arial" panose="020B0604020202020204" pitchFamily="34" charset="0"/>
                <a:cs typeface="Arial" panose="020B0604020202020204" pitchFamily="34" charset="0"/>
              </a:rPr>
              <a:t>9 </a:t>
            </a:r>
            <a:r>
              <a:rPr lang="uk-UA" sz="2400" b="1" u="sng" dirty="0" smtClean="0">
                <a:latin typeface="Arial" panose="020B0604020202020204" pitchFamily="34" charset="0"/>
                <a:cs typeface="Arial" panose="020B0604020202020204" pitchFamily="34" charset="0"/>
              </a:rPr>
              <a:t>травня </a:t>
            </a:r>
            <a:r>
              <a:rPr lang="uk-UA" sz="2400" b="1" u="sng" dirty="0">
                <a:latin typeface="Arial" panose="020B0604020202020204" pitchFamily="34" charset="0"/>
                <a:cs typeface="Arial" panose="020B0604020202020204" pitchFamily="34" charset="0"/>
              </a:rPr>
              <a:t>1945р</a:t>
            </a:r>
            <a:r>
              <a:rPr lang="uk-UA" sz="2400" b="1" dirty="0">
                <a:latin typeface="Arial" panose="020B0604020202020204" pitchFamily="34" charset="0"/>
                <a:cs typeface="Arial" panose="020B0604020202020204" pitchFamily="34" charset="0"/>
              </a:rPr>
              <a:t>.</a:t>
            </a:r>
            <a:endParaRPr lang="ru-RU" sz="2400" b="1" dirty="0">
              <a:latin typeface="Arial" panose="020B0604020202020204" pitchFamily="34" charset="0"/>
              <a:cs typeface="Arial" panose="020B0604020202020204" pitchFamily="34" charset="0"/>
            </a:endParaRPr>
          </a:p>
        </p:txBody>
      </p:sp>
      <p:sp>
        <p:nvSpPr>
          <p:cNvPr id="5" name="TextBox 4"/>
          <p:cNvSpPr txBox="1"/>
          <p:nvPr/>
        </p:nvSpPr>
        <p:spPr>
          <a:xfrm>
            <a:off x="4142509" y="1319602"/>
            <a:ext cx="7841673" cy="5170646"/>
          </a:xfrm>
          <a:prstGeom prst="rect">
            <a:avLst/>
          </a:prstGeom>
          <a:noFill/>
        </p:spPr>
        <p:txBody>
          <a:bodyPr wrap="square" rtlCol="0">
            <a:spAutoFit/>
          </a:bodyPr>
          <a:lstStyle/>
          <a:p>
            <a:r>
              <a:rPr lang="uk-UA" sz="2400" dirty="0" smtClean="0">
                <a:latin typeface="Arial" panose="020B0604020202020204" pitchFamily="34" charset="0"/>
                <a:cs typeface="Arial" panose="020B0604020202020204" pitchFamily="34" charset="0"/>
              </a:rPr>
              <a:t>Напад на Радянський Союз розпочався згідно з </a:t>
            </a:r>
            <a:r>
              <a:rPr lang="uk-UA" sz="2400" dirty="0" smtClean="0">
                <a:latin typeface="Arial" panose="020B0604020202020204" pitchFamily="34" charset="0"/>
                <a:cs typeface="Arial" panose="020B0604020202020204" pitchFamily="34" charset="0"/>
              </a:rPr>
              <a:t>розробленим німецьким </a:t>
            </a:r>
            <a:r>
              <a:rPr lang="uk-UA" sz="2400" dirty="0" smtClean="0">
                <a:latin typeface="Arial" panose="020B0604020202020204" pitchFamily="34" charset="0"/>
                <a:cs typeface="Arial" panose="020B0604020202020204" pitchFamily="34" charset="0"/>
              </a:rPr>
              <a:t>генштабом і затвердженим </a:t>
            </a:r>
            <a:r>
              <a:rPr lang="uk-UA" sz="2400" dirty="0" smtClean="0">
                <a:solidFill>
                  <a:srgbClr val="FF0000"/>
                </a:solidFill>
                <a:latin typeface="Arial" panose="020B0604020202020204" pitchFamily="34" charset="0"/>
                <a:cs typeface="Arial" panose="020B0604020202020204" pitchFamily="34" charset="0"/>
              </a:rPr>
              <a:t>Гітлером 18 грудня 1940 р</a:t>
            </a:r>
            <a:r>
              <a:rPr lang="uk-UA" sz="2400" dirty="0" smtClean="0">
                <a:solidFill>
                  <a:srgbClr val="FF0000"/>
                </a:solidFill>
                <a:latin typeface="Arial" panose="020B0604020202020204" pitchFamily="34" charset="0"/>
                <a:cs typeface="Arial" panose="020B0604020202020204" pitchFamily="34" charset="0"/>
              </a:rPr>
              <a:t>. планом </a:t>
            </a:r>
            <a:r>
              <a:rPr lang="uk-UA" sz="2400" dirty="0" smtClean="0">
                <a:solidFill>
                  <a:srgbClr val="FF0000"/>
                </a:solidFill>
                <a:latin typeface="Arial" panose="020B0604020202020204" pitchFamily="34" charset="0"/>
                <a:cs typeface="Arial" panose="020B0604020202020204" pitchFamily="34" charset="0"/>
              </a:rPr>
              <a:t>«</a:t>
            </a:r>
            <a:r>
              <a:rPr lang="uk-UA" sz="2400" dirty="0" err="1" smtClean="0">
                <a:solidFill>
                  <a:srgbClr val="FF0000"/>
                </a:solidFill>
                <a:latin typeface="Arial" panose="020B0604020202020204" pitchFamily="34" charset="0"/>
                <a:cs typeface="Arial" panose="020B0604020202020204" pitchFamily="34" charset="0"/>
              </a:rPr>
              <a:t>Барбаросса</a:t>
            </a:r>
            <a:r>
              <a:rPr lang="uk-UA" sz="2400" dirty="0" smtClean="0">
                <a:solidFill>
                  <a:srgbClr val="FF0000"/>
                </a:solidFill>
                <a:latin typeface="Arial" panose="020B0604020202020204" pitchFamily="34" charset="0"/>
                <a:cs typeface="Arial" panose="020B0604020202020204" pitchFamily="34" charset="0"/>
              </a:rPr>
              <a:t>». </a:t>
            </a:r>
            <a:r>
              <a:rPr lang="uk-UA" sz="2400" dirty="0" smtClean="0">
                <a:latin typeface="Arial" panose="020B0604020202020204" pitchFamily="34" charset="0"/>
                <a:cs typeface="Arial" panose="020B0604020202020204" pitchFamily="34" charset="0"/>
              </a:rPr>
              <a:t>Союзниками Німеччини у війні </a:t>
            </a:r>
            <a:r>
              <a:rPr lang="uk-UA" sz="2400" dirty="0" smtClean="0">
                <a:latin typeface="Arial" panose="020B0604020202020204" pitchFamily="34" charset="0"/>
                <a:cs typeface="Arial" panose="020B0604020202020204" pitchFamily="34" charset="0"/>
              </a:rPr>
              <a:t>були Фінляндія</a:t>
            </a:r>
            <a:r>
              <a:rPr lang="uk-UA" sz="2400" dirty="0" smtClean="0">
                <a:latin typeface="Arial" panose="020B0604020202020204" pitchFamily="34" charset="0"/>
                <a:cs typeface="Arial" panose="020B0604020202020204" pitchFamily="34" charset="0"/>
              </a:rPr>
              <a:t>, Угорщина, Румунія, Італія, Словаччина (</a:t>
            </a:r>
            <a:r>
              <a:rPr lang="uk-UA" sz="2400" dirty="0" smtClean="0">
                <a:latin typeface="Arial" panose="020B0604020202020204" pitchFamily="34" charset="0"/>
                <a:cs typeface="Arial" panose="020B0604020202020204" pitchFamily="34" charset="0"/>
              </a:rPr>
              <a:t>допомогу також </a:t>
            </a:r>
            <a:r>
              <a:rPr lang="uk-UA" sz="2400" dirty="0" smtClean="0">
                <a:latin typeface="Arial" panose="020B0604020202020204" pitchFamily="34" charset="0"/>
                <a:cs typeface="Arial" panose="020B0604020202020204" pitchFamily="34" charset="0"/>
              </a:rPr>
              <a:t>надавали Іспанія та Болгарія</a:t>
            </a:r>
            <a:r>
              <a:rPr lang="uk-UA" sz="2400" dirty="0" smtClean="0">
                <a:latin typeface="Arial" panose="020B0604020202020204" pitchFamily="34" charset="0"/>
                <a:cs typeface="Arial" panose="020B0604020202020204" pitchFamily="34" charset="0"/>
              </a:rPr>
              <a:t>).</a:t>
            </a:r>
          </a:p>
          <a:p>
            <a:endParaRPr lang="uk-UA" sz="2400" dirty="0" smtClean="0">
              <a:latin typeface="Arial" panose="020B0604020202020204" pitchFamily="34" charset="0"/>
              <a:cs typeface="Arial" panose="020B0604020202020204" pitchFamily="34" charset="0"/>
            </a:endParaRPr>
          </a:p>
          <a:p>
            <a:r>
              <a:rPr lang="uk-UA" sz="2400" b="1" dirty="0" smtClean="0">
                <a:solidFill>
                  <a:srgbClr val="FF0000"/>
                </a:solidFill>
                <a:latin typeface="Arial" panose="020B0604020202020204" pitchFamily="34" charset="0"/>
                <a:cs typeface="Arial" panose="020B0604020202020204" pitchFamily="34" charset="0"/>
              </a:rPr>
              <a:t>План «</a:t>
            </a:r>
            <a:r>
              <a:rPr lang="uk-UA" sz="2400" b="1" dirty="0" err="1" smtClean="0">
                <a:solidFill>
                  <a:srgbClr val="FF0000"/>
                </a:solidFill>
                <a:latin typeface="Arial" panose="020B0604020202020204" pitchFamily="34" charset="0"/>
                <a:cs typeface="Arial" panose="020B0604020202020204" pitchFamily="34" charset="0"/>
              </a:rPr>
              <a:t>Барбаросса</a:t>
            </a:r>
            <a:r>
              <a:rPr lang="uk-UA" sz="2400" b="1" dirty="0" smtClean="0">
                <a:solidFill>
                  <a:srgbClr val="FF0000"/>
                </a:solidFill>
                <a:latin typeface="Arial" panose="020B0604020202020204" pitchFamily="34" charset="0"/>
                <a:cs typeface="Arial" panose="020B0604020202020204" pitchFamily="34" charset="0"/>
              </a:rPr>
              <a:t>» </a:t>
            </a:r>
            <a:r>
              <a:rPr lang="uk-UA" sz="2400" dirty="0" smtClean="0">
                <a:latin typeface="Arial" panose="020B0604020202020204" pitchFamily="34" charset="0"/>
                <a:cs typeface="Arial" panose="020B0604020202020204" pitchFamily="34" charset="0"/>
              </a:rPr>
              <a:t>- </a:t>
            </a:r>
            <a:r>
              <a:rPr lang="uk-UA" sz="2400" dirty="0" smtClean="0">
                <a:latin typeface="Arial" panose="020B0604020202020204" pitchFamily="34" charset="0"/>
                <a:cs typeface="Arial" panose="020B0604020202020204" pitchFamily="34" charset="0"/>
              </a:rPr>
              <a:t>кодова назва плану воєнної </a:t>
            </a:r>
            <a:r>
              <a:rPr lang="uk-UA" sz="2400" dirty="0" smtClean="0">
                <a:latin typeface="Arial" panose="020B0604020202020204" pitchFamily="34" charset="0"/>
                <a:cs typeface="Arial" panose="020B0604020202020204" pitchFamily="34" charset="0"/>
              </a:rPr>
              <a:t>операції фашистської Німеччини </a:t>
            </a:r>
            <a:r>
              <a:rPr lang="uk-UA" sz="2400" dirty="0" smtClean="0">
                <a:latin typeface="Arial" panose="020B0604020202020204" pitchFamily="34" charset="0"/>
                <a:cs typeface="Arial" panose="020B0604020202020204" pitchFamily="34" charset="0"/>
              </a:rPr>
              <a:t>проти СРСР, згідно з яким війна </a:t>
            </a:r>
            <a:r>
              <a:rPr lang="uk-UA" sz="2400" dirty="0" smtClean="0">
                <a:latin typeface="Arial" panose="020B0604020202020204" pitchFamily="34" charset="0"/>
                <a:cs typeface="Arial" panose="020B0604020202020204" pitchFamily="34" charset="0"/>
              </a:rPr>
              <a:t>проти СРСР </a:t>
            </a:r>
            <a:r>
              <a:rPr lang="uk-UA" sz="2400" dirty="0" smtClean="0">
                <a:latin typeface="Arial" panose="020B0604020202020204" pitchFamily="34" charset="0"/>
                <a:cs typeface="Arial" panose="020B0604020202020204" pitchFamily="34" charset="0"/>
              </a:rPr>
              <a:t>повинна була стати «блискавичною», тобто </a:t>
            </a:r>
            <a:r>
              <a:rPr lang="uk-UA" sz="2400" dirty="0" smtClean="0">
                <a:latin typeface="Arial" panose="020B0604020202020204" pitchFamily="34" charset="0"/>
                <a:cs typeface="Arial" panose="020B0604020202020204" pitchFamily="34" charset="0"/>
              </a:rPr>
              <a:t>закінчитися перемогою в дуже короткий термін, до того як супротивник зможе мобілізувати та розгорнути свої головні сили.</a:t>
            </a:r>
            <a:endParaRPr lang="uk-UA" sz="2400"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p:txBody>
      </p:sp>
      <p:pic>
        <p:nvPicPr>
          <p:cNvPr id="8" name="Picture 9" descr="020230693999999999999999"/>
          <p:cNvPicPr>
            <a:picLocks noGrp="1" noChangeAspect="1" noChangeArrowheads="1"/>
          </p:cNvPicPr>
          <p:nvPr>
            <p:ph sz="quarter" idx="4294967295"/>
          </p:nvPr>
        </p:nvPicPr>
        <p:blipFill>
          <a:blip r:embed="rId2" cstate="print">
            <a:extLst>
              <a:ext uri="{28A0092B-C50C-407E-A947-70E740481C1C}">
                <a14:useLocalDpi xmlns:a14="http://schemas.microsoft.com/office/drawing/2010/main" xmlns="" val="0"/>
              </a:ext>
            </a:extLst>
          </a:blip>
          <a:srcRect/>
          <a:stretch>
            <a:fillRect/>
          </a:stretch>
        </p:blipFill>
        <p:spPr>
          <a:xfrm>
            <a:off x="561473" y="4488873"/>
            <a:ext cx="2711115" cy="2132104"/>
          </a:xfrm>
          <a:prstGeom prst="rect">
            <a:avLst/>
          </a:prstGeom>
        </p:spPr>
      </p:pic>
      <p:pic>
        <p:nvPicPr>
          <p:cNvPr id="7" name="Рисунок 6" descr="barbar_big.jpg"/>
          <p:cNvPicPr>
            <a:picLocks noChangeAspect="1"/>
          </p:cNvPicPr>
          <p:nvPr/>
        </p:nvPicPr>
        <p:blipFill>
          <a:blip r:embed="rId3" cstate="print"/>
          <a:stretch>
            <a:fillRect/>
          </a:stretch>
        </p:blipFill>
        <p:spPr>
          <a:xfrm>
            <a:off x="420218" y="1330037"/>
            <a:ext cx="3542182" cy="2784764"/>
          </a:xfrm>
          <a:prstGeom prst="rect">
            <a:avLst/>
          </a:prstGeom>
        </p:spPr>
      </p:pic>
    </p:spTree>
    <p:extLst>
      <p:ext uri="{BB962C8B-B14F-4D97-AF65-F5344CB8AC3E}">
        <p14:creationId xmlns:p14="http://schemas.microsoft.com/office/powerpoint/2010/main" xmlns="" val="214818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907207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6674" y="449179"/>
            <a:ext cx="11566358" cy="5727784"/>
          </a:xfrm>
        </p:spPr>
        <p:txBody>
          <a:bodyPr>
            <a:normAutofit/>
          </a:bodyPr>
          <a:lstStyle/>
          <a:p>
            <a:pPr marL="0" indent="0" algn="ctr">
              <a:buNone/>
            </a:pPr>
            <a:r>
              <a:rPr lang="uk-UA" dirty="0" smtClean="0">
                <a:latin typeface="Arial" panose="020B0604020202020204" pitchFamily="34" charset="0"/>
                <a:cs typeface="Arial" panose="020B0604020202020204" pitchFamily="34" charset="0"/>
              </a:rPr>
              <a:t> </a:t>
            </a:r>
            <a:r>
              <a:rPr lang="uk-UA" dirty="0" smtClean="0">
                <a:latin typeface="Arial" panose="020B0604020202020204" pitchFamily="34" charset="0"/>
                <a:cs typeface="Arial" panose="020B0604020202020204" pitchFamily="34" charset="0"/>
              </a:rPr>
              <a:t>Згідно з планом «</a:t>
            </a:r>
            <a:r>
              <a:rPr lang="uk-UA" dirty="0" err="1" smtClean="0">
                <a:latin typeface="Arial" panose="020B0604020202020204" pitchFamily="34" charset="0"/>
                <a:cs typeface="Arial" panose="020B0604020202020204" pitchFamily="34" charset="0"/>
              </a:rPr>
              <a:t>Барбаросса</a:t>
            </a:r>
            <a:r>
              <a:rPr lang="uk-UA" dirty="0" smtClean="0">
                <a:latin typeface="Arial" panose="020B0604020202020204" pitchFamily="34" charset="0"/>
                <a:cs typeface="Arial" panose="020B0604020202020204" pitchFamily="34" charset="0"/>
              </a:rPr>
              <a:t>» гітлерівські війська</a:t>
            </a:r>
          </a:p>
          <a:p>
            <a:pPr marL="0" indent="0" algn="ctr">
              <a:buNone/>
            </a:pPr>
            <a:r>
              <a:rPr lang="uk-UA" dirty="0" smtClean="0">
                <a:latin typeface="Arial" panose="020B0604020202020204" pitchFamily="34" charset="0"/>
                <a:cs typeface="Arial" panose="020B0604020202020204" pitchFamily="34" charset="0"/>
              </a:rPr>
              <a:t>складали три групи армій.</a:t>
            </a:r>
          </a:p>
          <a:p>
            <a:pPr marL="0" indent="0" algn="ctr">
              <a:buNone/>
            </a:pPr>
            <a:endParaRPr lang="uk-UA" dirty="0"/>
          </a:p>
        </p:txBody>
      </p:sp>
      <p:graphicFrame>
        <p:nvGraphicFramePr>
          <p:cNvPr id="4" name="Таблица 3"/>
          <p:cNvGraphicFramePr>
            <a:graphicFrameLocks noGrp="1"/>
          </p:cNvGraphicFramePr>
          <p:nvPr/>
        </p:nvGraphicFramePr>
        <p:xfrm>
          <a:off x="1907309" y="1620212"/>
          <a:ext cx="8982363" cy="2987040"/>
        </p:xfrm>
        <a:graphic>
          <a:graphicData uri="http://schemas.openxmlformats.org/drawingml/2006/table">
            <a:tbl>
              <a:tblPr firstRow="1" bandRow="1">
                <a:tableStyleId>{5940675A-B579-460E-94D1-54222C63F5DA}</a:tableStyleId>
              </a:tblPr>
              <a:tblGrid>
                <a:gridCol w="2994121"/>
                <a:gridCol w="2994121"/>
                <a:gridCol w="2994121"/>
              </a:tblGrid>
              <a:tr h="370840">
                <a:tc>
                  <a:txBody>
                    <a:bodyPr/>
                    <a:lstStyle/>
                    <a:p>
                      <a:pPr algn="ctr"/>
                      <a:r>
                        <a:rPr lang="uk-UA" sz="2400" noProof="0" dirty="0" smtClean="0">
                          <a:solidFill>
                            <a:srgbClr val="FF0000"/>
                          </a:solidFill>
                        </a:rPr>
                        <a:t>Група армій</a:t>
                      </a:r>
                      <a:endParaRPr lang="uk-UA" sz="2400" noProof="0" dirty="0">
                        <a:solidFill>
                          <a:srgbClr val="FF0000"/>
                        </a:solidFill>
                      </a:endParaRPr>
                    </a:p>
                  </a:txBody>
                  <a:tcPr/>
                </a:tc>
                <a:tc>
                  <a:txBody>
                    <a:bodyPr/>
                    <a:lstStyle/>
                    <a:p>
                      <a:pPr algn="ctr"/>
                      <a:r>
                        <a:rPr lang="uk-UA" sz="2400" noProof="0" dirty="0" smtClean="0">
                          <a:solidFill>
                            <a:srgbClr val="FF0000"/>
                          </a:solidFill>
                        </a:rPr>
                        <a:t>Головнокомандувач</a:t>
                      </a:r>
                      <a:endParaRPr lang="uk-UA" sz="2400" noProof="0" dirty="0">
                        <a:solidFill>
                          <a:srgbClr val="FF0000"/>
                        </a:solidFill>
                      </a:endParaRPr>
                    </a:p>
                  </a:txBody>
                  <a:tcPr/>
                </a:tc>
                <a:tc>
                  <a:txBody>
                    <a:bodyPr/>
                    <a:lstStyle/>
                    <a:p>
                      <a:pPr algn="ctr"/>
                      <a:r>
                        <a:rPr lang="uk-UA" sz="2400" noProof="0" dirty="0" smtClean="0">
                          <a:solidFill>
                            <a:srgbClr val="FF0000"/>
                          </a:solidFill>
                        </a:rPr>
                        <a:t>Напрямки удару</a:t>
                      </a:r>
                      <a:endParaRPr lang="uk-UA" sz="2400" noProof="0" dirty="0">
                        <a:solidFill>
                          <a:srgbClr val="FF0000"/>
                        </a:solidFill>
                      </a:endParaRPr>
                    </a:p>
                  </a:txBody>
                  <a:tcPr/>
                </a:tc>
              </a:tr>
              <a:tr h="370840">
                <a:tc>
                  <a:txBody>
                    <a:bodyPr/>
                    <a:lstStyle/>
                    <a:p>
                      <a:pPr algn="ctr"/>
                      <a:r>
                        <a:rPr lang="uk-UA" sz="2400" noProof="0" dirty="0" smtClean="0"/>
                        <a:t>«Північ»</a:t>
                      </a:r>
                      <a:endParaRPr lang="uk-UA" sz="2400" noProof="0" dirty="0"/>
                    </a:p>
                  </a:txBody>
                  <a:tcPr/>
                </a:tc>
                <a:tc>
                  <a:txBody>
                    <a:bodyPr/>
                    <a:lstStyle/>
                    <a:p>
                      <a:pPr algn="ctr"/>
                      <a:r>
                        <a:rPr lang="uk-UA" sz="2400" noProof="0" dirty="0" smtClean="0"/>
                        <a:t>В.-Й. фон </a:t>
                      </a:r>
                      <a:r>
                        <a:rPr lang="uk-UA" sz="2400" noProof="0" dirty="0" err="1" smtClean="0"/>
                        <a:t>Леєб</a:t>
                      </a:r>
                      <a:r>
                        <a:rPr lang="uk-UA" sz="2400" noProof="0" dirty="0" smtClean="0"/>
                        <a:t> </a:t>
                      </a:r>
                      <a:endParaRPr lang="uk-UA" sz="2400" noProof="0" dirty="0"/>
                    </a:p>
                  </a:txBody>
                  <a:tcPr/>
                </a:tc>
                <a:tc>
                  <a:txBody>
                    <a:bodyPr/>
                    <a:lstStyle/>
                    <a:p>
                      <a:pPr algn="ctr"/>
                      <a:r>
                        <a:rPr lang="uk-UA" sz="2400" noProof="0" smtClean="0"/>
                        <a:t>Ленінград, Прибалтика</a:t>
                      </a:r>
                      <a:endParaRPr lang="uk-UA" sz="2400" noProof="0"/>
                    </a:p>
                  </a:txBody>
                  <a:tcPr/>
                </a:tc>
              </a:tr>
              <a:tr h="370840">
                <a:tc>
                  <a:txBody>
                    <a:bodyPr/>
                    <a:lstStyle/>
                    <a:p>
                      <a:pPr algn="ctr"/>
                      <a:r>
                        <a:rPr lang="uk-UA" sz="2400" noProof="0" smtClean="0"/>
                        <a:t>«Центр»</a:t>
                      </a:r>
                      <a:endParaRPr lang="uk-UA" sz="2400" noProof="0"/>
                    </a:p>
                  </a:txBody>
                  <a:tcPr/>
                </a:tc>
                <a:tc>
                  <a:txBody>
                    <a:bodyPr/>
                    <a:lstStyle/>
                    <a:p>
                      <a:pPr algn="ctr"/>
                      <a:r>
                        <a:rPr lang="uk-UA" sz="2400" noProof="0" dirty="0" smtClean="0"/>
                        <a:t>Ф. фон </a:t>
                      </a:r>
                      <a:r>
                        <a:rPr lang="uk-UA" sz="2400" noProof="0" dirty="0" err="1" smtClean="0"/>
                        <a:t>Бок</a:t>
                      </a:r>
                      <a:r>
                        <a:rPr lang="uk-UA" sz="2400" noProof="0" dirty="0" smtClean="0"/>
                        <a:t> </a:t>
                      </a:r>
                      <a:endParaRPr lang="uk-UA" sz="2400" noProof="0" dirty="0"/>
                    </a:p>
                  </a:txBody>
                  <a:tcPr/>
                </a:tc>
                <a:tc>
                  <a:txBody>
                    <a:bodyPr/>
                    <a:lstStyle/>
                    <a:p>
                      <a:pPr algn="ctr"/>
                      <a:r>
                        <a:rPr lang="uk-UA" sz="2400" noProof="0" dirty="0" smtClean="0"/>
                        <a:t>Москва, Мінськ, Смоленськ</a:t>
                      </a:r>
                    </a:p>
                    <a:p>
                      <a:pPr algn="ctr"/>
                      <a:endParaRPr lang="uk-UA" sz="2400" noProof="0" dirty="0"/>
                    </a:p>
                  </a:txBody>
                  <a:tcPr/>
                </a:tc>
              </a:tr>
              <a:tr h="370840">
                <a:tc>
                  <a:txBody>
                    <a:bodyPr/>
                    <a:lstStyle/>
                    <a:p>
                      <a:pPr algn="ctr"/>
                      <a:r>
                        <a:rPr lang="uk-UA" sz="2800" b="1" noProof="0" dirty="0" smtClean="0"/>
                        <a:t>«Південь»</a:t>
                      </a:r>
                      <a:endParaRPr lang="uk-UA" sz="2800" b="1" noProof="0" dirty="0"/>
                    </a:p>
                  </a:txBody>
                  <a:tcPr/>
                </a:tc>
                <a:tc>
                  <a:txBody>
                    <a:bodyPr/>
                    <a:lstStyle/>
                    <a:p>
                      <a:pPr algn="ctr"/>
                      <a:r>
                        <a:rPr lang="uk-UA" sz="2800" b="1" noProof="0" dirty="0" smtClean="0"/>
                        <a:t>Г. фон </a:t>
                      </a:r>
                      <a:r>
                        <a:rPr lang="uk-UA" sz="2800" b="1" noProof="0" dirty="0" err="1" smtClean="0"/>
                        <a:t>Рундштедт</a:t>
                      </a:r>
                      <a:r>
                        <a:rPr lang="uk-UA" sz="2800" b="1" noProof="0" dirty="0" smtClean="0"/>
                        <a:t> </a:t>
                      </a:r>
                      <a:endParaRPr lang="uk-UA" sz="2800" b="1" noProof="0" dirty="0"/>
                    </a:p>
                  </a:txBody>
                  <a:tcPr/>
                </a:tc>
                <a:tc>
                  <a:txBody>
                    <a:bodyPr/>
                    <a:lstStyle/>
                    <a:p>
                      <a:pPr algn="ctr"/>
                      <a:r>
                        <a:rPr lang="uk-UA" sz="2800" b="1" noProof="0" dirty="0" smtClean="0"/>
                        <a:t>Україна, Крим</a:t>
                      </a:r>
                      <a:endParaRPr lang="uk-UA" sz="2800" b="1" noProof="0" dirty="0"/>
                    </a:p>
                  </a:txBody>
                  <a:tcPr/>
                </a:tc>
              </a:tr>
            </a:tbl>
          </a:graphicData>
        </a:graphic>
      </p:graphicFrame>
      <p:sp>
        <p:nvSpPr>
          <p:cNvPr id="6" name="Прямоугольник 5"/>
          <p:cNvSpPr/>
          <p:nvPr/>
        </p:nvSpPr>
        <p:spPr>
          <a:xfrm>
            <a:off x="678873" y="4724400"/>
            <a:ext cx="10778836" cy="1384995"/>
          </a:xfrm>
          <a:prstGeom prst="rect">
            <a:avLst/>
          </a:prstGeom>
        </p:spPr>
        <p:txBody>
          <a:bodyPr wrap="square">
            <a:spAutoFit/>
          </a:bodyPr>
          <a:lstStyle/>
          <a:p>
            <a:pPr algn="ctr"/>
            <a:r>
              <a:rPr lang="uk-UA" sz="2800" dirty="0" smtClean="0"/>
              <a:t>В Україні ворогові протистояли </a:t>
            </a:r>
          </a:p>
          <a:p>
            <a:pPr algn="ctr"/>
            <a:r>
              <a:rPr lang="uk-UA" sz="2800" b="1" dirty="0" smtClean="0"/>
              <a:t>Південно-Західний та Південний фронти</a:t>
            </a:r>
            <a:r>
              <a:rPr lang="uk-UA" sz="2800" dirty="0" smtClean="0"/>
              <a:t>, </a:t>
            </a:r>
          </a:p>
          <a:p>
            <a:pPr algn="ctr"/>
            <a:r>
              <a:rPr lang="uk-UA" sz="2800" dirty="0" smtClean="0"/>
              <a:t>Чорноморський флот, Дунайська та Пінська військові флотилії.</a:t>
            </a:r>
            <a:endParaRPr lang="uk-UA" sz="2800" dirty="0"/>
          </a:p>
        </p:txBody>
      </p:sp>
    </p:spTree>
    <p:extLst>
      <p:ext uri="{BB962C8B-B14F-4D97-AF65-F5344CB8AC3E}">
        <p14:creationId xmlns:p14="http://schemas.microsoft.com/office/powerpoint/2010/main" xmlns="" val="25311067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7091" y="128338"/>
            <a:ext cx="11246572" cy="584775"/>
          </a:xfrm>
          <a:prstGeom prst="rect">
            <a:avLst/>
          </a:prstGeom>
          <a:noFill/>
        </p:spPr>
        <p:txBody>
          <a:bodyPr wrap="square" rtlCol="0">
            <a:spAutoFit/>
          </a:bodyPr>
          <a:lstStyle/>
          <a:p>
            <a:pPr algn="ctr"/>
            <a:r>
              <a:rPr lang="uk-UA" sz="3200" b="1" i="1" dirty="0">
                <a:latin typeface="Arial" panose="020B0604020202020204" pitchFamily="34" charset="0"/>
                <a:cs typeface="Arial" panose="020B0604020202020204" pitchFamily="34" charset="0"/>
              </a:rPr>
              <a:t>22 червня 1941 р. </a:t>
            </a:r>
            <a:r>
              <a:rPr lang="uk-UA" sz="3200" b="1" i="1" dirty="0" smtClean="0">
                <a:latin typeface="Arial" panose="020B0604020202020204" pitchFamily="34" charset="0"/>
                <a:cs typeface="Arial" panose="020B0604020202020204" pitchFamily="34" charset="0"/>
              </a:rPr>
              <a:t>– розпочалася німецько-радянська.</a:t>
            </a:r>
            <a:endParaRPr lang="ru-RU" sz="3200" b="1" i="1" dirty="0">
              <a:latin typeface="Arial" panose="020B0604020202020204" pitchFamily="34" charset="0"/>
              <a:cs typeface="Arial" panose="020B0604020202020204" pitchFamily="34" charset="0"/>
            </a:endParaRPr>
          </a:p>
        </p:txBody>
      </p:sp>
      <p:sp>
        <p:nvSpPr>
          <p:cNvPr id="5" name="TextBox 4"/>
          <p:cNvSpPr txBox="1"/>
          <p:nvPr/>
        </p:nvSpPr>
        <p:spPr>
          <a:xfrm>
            <a:off x="4059382" y="1194911"/>
            <a:ext cx="7691912" cy="5539978"/>
          </a:xfrm>
          <a:prstGeom prst="rect">
            <a:avLst/>
          </a:prstGeom>
          <a:noFill/>
        </p:spPr>
        <p:txBody>
          <a:bodyPr wrap="square" rtlCol="0">
            <a:spAutoFit/>
          </a:bodyPr>
          <a:lstStyle/>
          <a:p>
            <a:pPr algn="ctr"/>
            <a:r>
              <a:rPr lang="uk-UA" sz="2800" b="1" dirty="0" smtClean="0">
                <a:latin typeface="Arial" panose="020B0604020202020204" pitchFamily="34" charset="0"/>
                <a:cs typeface="Arial" panose="020B0604020202020204" pitchFamily="34" charset="0"/>
              </a:rPr>
              <a:t>Військові дії на території України</a:t>
            </a:r>
          </a:p>
          <a:p>
            <a:pPr algn="just"/>
            <a:endParaRPr lang="uk-UA" sz="2400" b="1" dirty="0" smtClean="0">
              <a:latin typeface="Arial" panose="020B0604020202020204" pitchFamily="34" charset="0"/>
              <a:cs typeface="Arial" panose="020B0604020202020204" pitchFamily="34" charset="0"/>
            </a:endParaRPr>
          </a:p>
          <a:p>
            <a:pPr algn="just"/>
            <a:endParaRPr lang="uk-UA" sz="2000" b="1" dirty="0" smtClean="0">
              <a:latin typeface="Arial" panose="020B0604020202020204" pitchFamily="34" charset="0"/>
              <a:cs typeface="Arial" panose="020B0604020202020204" pitchFamily="34" charset="0"/>
            </a:endParaRPr>
          </a:p>
          <a:p>
            <a:pPr algn="just"/>
            <a:r>
              <a:rPr lang="uk-UA" sz="2400" b="1" dirty="0" smtClean="0">
                <a:latin typeface="Arial" panose="020B0604020202020204" pitchFamily="34" charset="0"/>
                <a:cs typeface="Arial" panose="020B0604020202020204" pitchFamily="34" charset="0"/>
              </a:rPr>
              <a:t>23-29 </a:t>
            </a:r>
            <a:r>
              <a:rPr lang="uk-UA" sz="2400" b="1" dirty="0">
                <a:latin typeface="Arial" panose="020B0604020202020204" pitchFamily="34" charset="0"/>
                <a:cs typeface="Arial" panose="020B0604020202020204" pitchFamily="34" charset="0"/>
              </a:rPr>
              <a:t>червня  1941р. </a:t>
            </a:r>
            <a:r>
              <a:rPr lang="uk-UA" sz="2400" dirty="0">
                <a:latin typeface="Arial" panose="020B0604020202020204" pitchFamily="34" charset="0"/>
                <a:cs typeface="Arial" panose="020B0604020202020204" pitchFamily="34" charset="0"/>
              </a:rPr>
              <a:t>– найбільша танкова битва початкового періоду війни   - </a:t>
            </a:r>
            <a:r>
              <a:rPr lang="uk-UA" sz="2400" b="1" dirty="0" err="1">
                <a:latin typeface="Arial" panose="020B0604020202020204" pitchFamily="34" charset="0"/>
                <a:cs typeface="Arial" panose="020B0604020202020204" pitchFamily="34" charset="0"/>
              </a:rPr>
              <a:t>Луцьк-</a:t>
            </a:r>
            <a:r>
              <a:rPr lang="uk-UA" sz="2400" b="1" dirty="0">
                <a:latin typeface="Arial" panose="020B0604020202020204" pitchFamily="34" charset="0"/>
                <a:cs typeface="Arial" panose="020B0604020202020204" pitchFamily="34" charset="0"/>
              </a:rPr>
              <a:t> </a:t>
            </a:r>
            <a:r>
              <a:rPr lang="uk-UA" sz="2400" b="1" dirty="0" smtClean="0">
                <a:latin typeface="Arial" panose="020B0604020202020204" pitchFamily="34" charset="0"/>
                <a:cs typeface="Arial" panose="020B0604020202020204" pitchFamily="34" charset="0"/>
              </a:rPr>
              <a:t>Броди </a:t>
            </a:r>
            <a:r>
              <a:rPr lang="uk-UA" sz="2400" b="1" dirty="0">
                <a:latin typeface="Arial" panose="020B0604020202020204" pitchFamily="34" charset="0"/>
                <a:cs typeface="Arial" panose="020B0604020202020204" pitchFamily="34" charset="0"/>
              </a:rPr>
              <a:t>- Рівне</a:t>
            </a:r>
          </a:p>
          <a:p>
            <a:pPr algn="just"/>
            <a:endParaRPr lang="uk-UA" sz="2400" b="1" dirty="0" smtClean="0">
              <a:latin typeface="Arial" panose="020B0604020202020204" pitchFamily="34" charset="0"/>
              <a:cs typeface="Arial" panose="020B0604020202020204" pitchFamily="34" charset="0"/>
            </a:endParaRPr>
          </a:p>
          <a:p>
            <a:pPr algn="just"/>
            <a:r>
              <a:rPr lang="uk-UA" sz="2400" b="1" dirty="0" smtClean="0">
                <a:latin typeface="Arial" panose="020B0604020202020204" pitchFamily="34" charset="0"/>
                <a:cs typeface="Arial" panose="020B0604020202020204" pitchFamily="34" charset="0"/>
              </a:rPr>
              <a:t>30 </a:t>
            </a:r>
            <a:r>
              <a:rPr lang="uk-UA" sz="2400" b="1" dirty="0" smtClean="0">
                <a:latin typeface="Arial" panose="020B0604020202020204" pitchFamily="34" charset="0"/>
                <a:cs typeface="Arial" panose="020B0604020202020204" pitchFamily="34" charset="0"/>
              </a:rPr>
              <a:t>червня - 11 липня 1941 р. - відступ Червоної армії на </a:t>
            </a:r>
            <a:r>
              <a:rPr lang="uk-UA" sz="2400" b="1" dirty="0" smtClean="0">
                <a:latin typeface="Arial" panose="020B0604020202020204" pitchFamily="34" charset="0"/>
                <a:cs typeface="Arial" panose="020B0604020202020204" pitchFamily="34" charset="0"/>
              </a:rPr>
              <a:t>обох фронтах</a:t>
            </a:r>
            <a:r>
              <a:rPr lang="uk-UA" sz="2400" b="1" dirty="0" smtClean="0">
                <a:latin typeface="Arial" panose="020B0604020202020204" pitchFamily="34" charset="0"/>
                <a:cs typeface="Arial" panose="020B0604020202020204" pitchFamily="34" charset="0"/>
              </a:rPr>
              <a:t>: </a:t>
            </a:r>
            <a:endParaRPr lang="uk-UA" sz="2400" b="1" dirty="0" smtClean="0">
              <a:latin typeface="Arial" panose="020B0604020202020204" pitchFamily="34" charset="0"/>
              <a:cs typeface="Arial" panose="020B0604020202020204" pitchFamily="34" charset="0"/>
            </a:endParaRPr>
          </a:p>
          <a:p>
            <a:pPr algn="just"/>
            <a:r>
              <a:rPr lang="uk-UA" sz="2400" b="1" dirty="0" smtClean="0">
                <a:latin typeface="Arial" panose="020B0604020202020204" pitchFamily="34" charset="0"/>
                <a:cs typeface="Arial" panose="020B0604020202020204" pitchFamily="34" charset="0"/>
              </a:rPr>
              <a:t>на </a:t>
            </a:r>
            <a:r>
              <a:rPr lang="uk-UA" sz="2400" b="1" dirty="0" smtClean="0">
                <a:latin typeface="Arial" panose="020B0604020202020204" pitchFamily="34" charset="0"/>
                <a:cs typeface="Arial" panose="020B0604020202020204" pitchFamily="34" charset="0"/>
              </a:rPr>
              <a:t>Півдні німецько-румунські війська захопили </a:t>
            </a:r>
            <a:r>
              <a:rPr lang="uk-UA" sz="2400" b="1" dirty="0" smtClean="0">
                <a:latin typeface="Arial" panose="020B0604020202020204" pitchFamily="34" charset="0"/>
                <a:cs typeface="Arial" panose="020B0604020202020204" pitchFamily="34" charset="0"/>
              </a:rPr>
              <a:t>Північну Буковину </a:t>
            </a:r>
            <a:r>
              <a:rPr lang="uk-UA" sz="2400" b="1" dirty="0" smtClean="0">
                <a:latin typeface="Arial" panose="020B0604020202020204" pitchFamily="34" charset="0"/>
                <a:cs typeface="Arial" panose="020B0604020202020204" pitchFamily="34" charset="0"/>
              </a:rPr>
              <a:t>й Бессарабію та підійшли до Дністра</a:t>
            </a:r>
            <a:r>
              <a:rPr lang="uk-UA" sz="2400" b="1" dirty="0" smtClean="0">
                <a:latin typeface="Arial" panose="020B0604020202020204" pitchFamily="34" charset="0"/>
                <a:cs typeface="Arial" panose="020B0604020202020204" pitchFamily="34" charset="0"/>
              </a:rPr>
              <a:t>;</a:t>
            </a:r>
          </a:p>
          <a:p>
            <a:pPr algn="just"/>
            <a:r>
              <a:rPr lang="uk-UA" sz="2400" b="1" dirty="0" smtClean="0">
                <a:latin typeface="Arial" panose="020B0604020202020204" pitchFamily="34" charset="0"/>
                <a:cs typeface="Arial" panose="020B0604020202020204" pitchFamily="34" charset="0"/>
              </a:rPr>
              <a:t> </a:t>
            </a:r>
            <a:r>
              <a:rPr lang="uk-UA" sz="2400" b="1" dirty="0" smtClean="0">
                <a:latin typeface="Arial" panose="020B0604020202020204" pitchFamily="34" charset="0"/>
                <a:cs typeface="Arial" panose="020B0604020202020204" pitchFamily="34" charset="0"/>
              </a:rPr>
              <a:t>на Заході України</a:t>
            </a:r>
          </a:p>
          <a:p>
            <a:pPr algn="just"/>
            <a:r>
              <a:rPr lang="uk-UA" sz="2400" b="1" dirty="0" smtClean="0">
                <a:latin typeface="Arial" panose="020B0604020202020204" pitchFamily="34" charset="0"/>
                <a:cs typeface="Arial" panose="020B0604020202020204" pitchFamily="34" charset="0"/>
              </a:rPr>
              <a:t>взяли Дрогобич, Львів, Луцьк, Рівне, Житомир і наблизилися </a:t>
            </a:r>
            <a:r>
              <a:rPr lang="uk-UA" sz="2400" b="1" dirty="0" smtClean="0">
                <a:latin typeface="Arial" panose="020B0604020202020204" pitchFamily="34" charset="0"/>
                <a:cs typeface="Arial" panose="020B0604020202020204" pitchFamily="34" charset="0"/>
              </a:rPr>
              <a:t>до Києва.</a:t>
            </a:r>
          </a:p>
          <a:p>
            <a:endParaRPr lang="ru-RU" dirty="0">
              <a:latin typeface="Arial" panose="020B0604020202020204" pitchFamily="34" charset="0"/>
              <a:cs typeface="Arial" panose="020B0604020202020204" pitchFamily="34" charset="0"/>
            </a:endParaRPr>
          </a:p>
        </p:txBody>
      </p:sp>
      <p:pic>
        <p:nvPicPr>
          <p:cNvPr id="6" name="Picture 13" descr="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1473" y="1360163"/>
            <a:ext cx="3497179" cy="2502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020230693999999999999999"/>
          <p:cNvPicPr>
            <a:picLocks noGrp="1" noChangeAspect="1" noChangeArrowheads="1"/>
          </p:cNvPicPr>
          <p:nvPr>
            <p:ph sz="quarter" idx="4294967295"/>
          </p:nvPr>
        </p:nvPicPr>
        <p:blipFill>
          <a:blip r:embed="rId3" cstate="print">
            <a:extLst>
              <a:ext uri="{28A0092B-C50C-407E-A947-70E740481C1C}">
                <a14:useLocalDpi xmlns:a14="http://schemas.microsoft.com/office/drawing/2010/main" xmlns="" val="0"/>
              </a:ext>
            </a:extLst>
          </a:blip>
          <a:srcRect/>
          <a:stretch>
            <a:fillRect/>
          </a:stretch>
        </p:blipFill>
        <p:spPr>
          <a:xfrm>
            <a:off x="561473" y="3862722"/>
            <a:ext cx="2711115" cy="2758255"/>
          </a:xfrm>
          <a:prstGeom prst="rect">
            <a:avLst/>
          </a:prstGeom>
        </p:spPr>
      </p:pic>
    </p:spTree>
    <p:extLst>
      <p:ext uri="{BB962C8B-B14F-4D97-AF65-F5344CB8AC3E}">
        <p14:creationId xmlns:p14="http://schemas.microsoft.com/office/powerpoint/2010/main" xmlns="" val="214818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6674" y="449179"/>
            <a:ext cx="11566358" cy="5727784"/>
          </a:xfrm>
        </p:spPr>
        <p:txBody>
          <a:bodyPr>
            <a:normAutofit/>
          </a:bodyPr>
          <a:lstStyle/>
          <a:p>
            <a:pPr marL="0" indent="0" algn="just">
              <a:buNone/>
            </a:pPr>
            <a:r>
              <a:rPr lang="uk-UA" dirty="0" smtClean="0">
                <a:latin typeface="Arial" panose="020B0604020202020204" pitchFamily="34" charset="0"/>
                <a:cs typeface="Arial" panose="020B0604020202020204" pitchFamily="34" charset="0"/>
              </a:rPr>
              <a:t>            </a:t>
            </a:r>
            <a:endParaRPr lang="uk-UA" dirty="0"/>
          </a:p>
        </p:txBody>
      </p:sp>
      <p:sp>
        <p:nvSpPr>
          <p:cNvPr id="5" name="Прямоугольник 4"/>
          <p:cNvSpPr/>
          <p:nvPr/>
        </p:nvSpPr>
        <p:spPr>
          <a:xfrm>
            <a:off x="166256" y="304801"/>
            <a:ext cx="11845636" cy="6001643"/>
          </a:xfrm>
          <a:prstGeom prst="rect">
            <a:avLst/>
          </a:prstGeom>
        </p:spPr>
        <p:txBody>
          <a:bodyPr wrap="square">
            <a:spAutoFit/>
          </a:bodyPr>
          <a:lstStyle/>
          <a:p>
            <a:pPr indent="539750"/>
            <a:r>
              <a:rPr lang="uk-UA" sz="2400" b="1" dirty="0" smtClean="0"/>
              <a:t>11 липня - 22 вересня 1941 р</a:t>
            </a:r>
            <a:r>
              <a:rPr lang="uk-UA" sz="2400" dirty="0" smtClean="0"/>
              <a:t>. - Київська оборонна операція, у результаті понад 600 тис. чол. опинилися в оточенні. У цій операції загинули командувач фронту М. </a:t>
            </a:r>
            <a:r>
              <a:rPr lang="uk-UA" sz="2400" dirty="0" err="1" smtClean="0"/>
              <a:t>Кирпонос</a:t>
            </a:r>
            <a:r>
              <a:rPr lang="uk-UA" sz="2400" dirty="0" smtClean="0"/>
              <a:t>, член військової ради М. </a:t>
            </a:r>
            <a:r>
              <a:rPr lang="uk-UA" sz="2400" dirty="0" err="1" smtClean="0"/>
              <a:t>Бурмистренко</a:t>
            </a:r>
            <a:r>
              <a:rPr lang="uk-UA" sz="2400" dirty="0" smtClean="0"/>
              <a:t>, начальник штабу фронту В. </a:t>
            </a:r>
            <a:r>
              <a:rPr lang="uk-UA" sz="2400" dirty="0" err="1" smtClean="0"/>
              <a:t>Тупикод</a:t>
            </a:r>
            <a:r>
              <a:rPr lang="uk-UA" sz="2400" dirty="0" smtClean="0"/>
              <a:t>.</a:t>
            </a:r>
          </a:p>
          <a:p>
            <a:pPr indent="539750"/>
            <a:r>
              <a:rPr lang="uk-UA" sz="2400" b="1" dirty="0" smtClean="0"/>
              <a:t>19 вересня 1941 р. </a:t>
            </a:r>
            <a:r>
              <a:rPr lang="uk-UA" sz="2400" dirty="0" smtClean="0"/>
              <a:t>- гітлерівці зайняли Київ. Оборона Києва тривала 71 день, вона надовго затримала німців і дала змогу провести евакуацію на схід людей і великих підприємств Лівобережжя та Донбасу.</a:t>
            </a:r>
          </a:p>
          <a:p>
            <a:pPr indent="539750"/>
            <a:r>
              <a:rPr lang="uk-UA" sz="2400" b="1" dirty="0" smtClean="0"/>
              <a:t>5 серпня - 16 жовтня 1941 р. </a:t>
            </a:r>
            <a:r>
              <a:rPr lang="uk-UA" sz="2400" dirty="0" smtClean="0"/>
              <a:t>- оборона </a:t>
            </a:r>
            <a:r>
              <a:rPr lang="uk-UA" sz="2400" b="1" dirty="0" smtClean="0"/>
              <a:t>Одеси</a:t>
            </a:r>
            <a:r>
              <a:rPr lang="uk-UA" sz="2400" dirty="0" smtClean="0"/>
              <a:t> </a:t>
            </a:r>
            <a:r>
              <a:rPr lang="uk-UA" sz="2400" dirty="0" smtClean="0"/>
              <a:t>тривала протягом </a:t>
            </a:r>
            <a:r>
              <a:rPr lang="uk-UA" sz="2400" dirty="0" smtClean="0"/>
              <a:t>73 днів. Для посилення оборони Криму </a:t>
            </a:r>
            <a:r>
              <a:rPr lang="uk-UA" sz="2400" dirty="0" smtClean="0"/>
              <a:t>радянські війська </a:t>
            </a:r>
            <a:r>
              <a:rPr lang="uk-UA" sz="2400" dirty="0" smtClean="0"/>
              <a:t>організовано й непомітно для ворога евакуювались </a:t>
            </a:r>
            <a:r>
              <a:rPr lang="uk-UA" sz="2400" dirty="0" smtClean="0"/>
              <a:t>з-під Одеси</a:t>
            </a:r>
            <a:r>
              <a:rPr lang="uk-UA" sz="2400" dirty="0" smtClean="0"/>
              <a:t>.</a:t>
            </a:r>
          </a:p>
          <a:p>
            <a:pPr indent="539750"/>
            <a:r>
              <a:rPr lang="uk-UA" sz="2400" b="1" dirty="0" smtClean="0"/>
              <a:t>25 жовтня 1941 р. - </a:t>
            </a:r>
            <a:r>
              <a:rPr lang="uk-UA" sz="2400" dirty="0" smtClean="0"/>
              <a:t>гітлерівці зайняли </a:t>
            </a:r>
            <a:r>
              <a:rPr lang="uk-UA" sz="2400" b="1" dirty="0" smtClean="0"/>
              <a:t>Харків.</a:t>
            </a:r>
            <a:r>
              <a:rPr lang="uk-UA" sz="2400" dirty="0" smtClean="0"/>
              <a:t> До кінця </a:t>
            </a:r>
            <a:r>
              <a:rPr lang="uk-UA" sz="2400" dirty="0" smtClean="0"/>
              <a:t>жовтня під </a:t>
            </a:r>
            <a:r>
              <a:rPr lang="uk-UA" sz="2400" dirty="0" smtClean="0"/>
              <a:t>ворожою окупацією опинилася також значна частина Донбасу.</a:t>
            </a:r>
          </a:p>
          <a:p>
            <a:pPr indent="539750"/>
            <a:r>
              <a:rPr lang="uk-UA" sz="2400" b="1" dirty="0" smtClean="0"/>
              <a:t>30 жовтня 1941 - 4 липня 1942 р.</a:t>
            </a:r>
            <a:r>
              <a:rPr lang="uk-UA" sz="2400" dirty="0" smtClean="0"/>
              <a:t> - героїчна </a:t>
            </a:r>
            <a:r>
              <a:rPr lang="uk-UA" sz="2400" dirty="0" smtClean="0"/>
              <a:t>оборона </a:t>
            </a:r>
            <a:r>
              <a:rPr lang="uk-UA" sz="2400" b="1" dirty="0" smtClean="0"/>
              <a:t>Севастополя</a:t>
            </a:r>
            <a:r>
              <a:rPr lang="uk-UA" sz="2400" dirty="0" smtClean="0"/>
              <a:t>, яка тривала 250 днів.</a:t>
            </a:r>
          </a:p>
          <a:p>
            <a:pPr indent="539750"/>
            <a:r>
              <a:rPr lang="uk-UA" sz="2400" b="1" dirty="0" smtClean="0"/>
              <a:t>16 листопада 1941 р. </a:t>
            </a:r>
            <a:r>
              <a:rPr lang="uk-UA" sz="2400" dirty="0" smtClean="0"/>
              <a:t>- радянські війська залишили </a:t>
            </a:r>
            <a:r>
              <a:rPr lang="uk-UA" sz="2400" b="1" dirty="0" smtClean="0"/>
              <a:t>Крим </a:t>
            </a:r>
            <a:r>
              <a:rPr lang="uk-UA" sz="2400" dirty="0" smtClean="0"/>
              <a:t>(</a:t>
            </a:r>
            <a:r>
              <a:rPr lang="uk-UA" sz="2400" dirty="0" smtClean="0"/>
              <a:t>крім невеликої ділянки з Севастополем</a:t>
            </a:r>
            <a:r>
              <a:rPr lang="uk-UA" sz="2400" dirty="0" smtClean="0"/>
              <a:t>).</a:t>
            </a:r>
          </a:p>
          <a:p>
            <a:pPr indent="539750"/>
            <a:r>
              <a:rPr lang="uk-UA" sz="2400" dirty="0" smtClean="0"/>
              <a:t>У грудні 1941 р. німці зазнали поразки в битві під Москвою.</a:t>
            </a:r>
            <a:endParaRPr lang="uk-UA" sz="2400" dirty="0"/>
          </a:p>
        </p:txBody>
      </p:sp>
    </p:spTree>
    <p:extLst>
      <p:ext uri="{BB962C8B-B14F-4D97-AF65-F5344CB8AC3E}">
        <p14:creationId xmlns:p14="http://schemas.microsoft.com/office/powerpoint/2010/main" xmlns="" val="25311067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909493"/>
          </a:xfrm>
        </p:spPr>
        <p:txBody>
          <a:bodyPr>
            <a:normAutofit fontScale="90000"/>
          </a:bodyPr>
          <a:lstStyle/>
          <a:p>
            <a:pPr algn="ctr"/>
            <a:r>
              <a:rPr lang="uk-UA" b="1" dirty="0" smtClean="0">
                <a:latin typeface="Arial" panose="020B0604020202020204" pitchFamily="34" charset="0"/>
                <a:cs typeface="Arial" panose="020B0604020202020204" pitchFamily="34" charset="0"/>
              </a:rPr>
              <a:t/>
            </a:r>
            <a:br>
              <a:rPr lang="uk-UA" b="1" dirty="0" smtClean="0">
                <a:latin typeface="Arial" panose="020B0604020202020204" pitchFamily="34" charset="0"/>
                <a:cs typeface="Arial" panose="020B0604020202020204" pitchFamily="34" charset="0"/>
              </a:rPr>
            </a:br>
            <a:r>
              <a:rPr lang="uk-UA" b="1" dirty="0" smtClean="0">
                <a:latin typeface="Arial" panose="020B0604020202020204" pitchFamily="34" charset="0"/>
                <a:cs typeface="Arial" panose="020B0604020202020204" pitchFamily="34" charset="0"/>
              </a:rPr>
              <a:t>Військові </a:t>
            </a:r>
            <a:r>
              <a:rPr lang="uk-UA" b="1" dirty="0" smtClean="0">
                <a:latin typeface="Arial" panose="020B0604020202020204" pitchFamily="34" charset="0"/>
                <a:cs typeface="Arial" panose="020B0604020202020204" pitchFamily="34" charset="0"/>
              </a:rPr>
              <a:t>дії на території України</a:t>
            </a:r>
            <a:r>
              <a:rPr lang="uk-UA" sz="4000" b="1" dirty="0" smtClean="0">
                <a:latin typeface="Arial" panose="020B0604020202020204" pitchFamily="34" charset="0"/>
                <a:cs typeface="Arial" panose="020B0604020202020204" pitchFamily="34" charset="0"/>
              </a:rPr>
              <a:t/>
            </a:r>
            <a:br>
              <a:rPr lang="uk-UA" sz="4000" b="1" dirty="0" smtClean="0">
                <a:latin typeface="Arial" panose="020B0604020202020204" pitchFamily="34" charset="0"/>
                <a:cs typeface="Arial" panose="020B0604020202020204" pitchFamily="34" charset="0"/>
              </a:rPr>
            </a:br>
            <a:endParaRPr lang="ru-RU" dirty="0"/>
          </a:p>
        </p:txBody>
      </p:sp>
      <p:sp>
        <p:nvSpPr>
          <p:cNvPr id="3" name="Содержимое 2"/>
          <p:cNvSpPr>
            <a:spLocks noGrp="1"/>
          </p:cNvSpPr>
          <p:nvPr>
            <p:ph idx="1"/>
          </p:nvPr>
        </p:nvSpPr>
        <p:spPr/>
        <p:txBody>
          <a:bodyPr/>
          <a:lstStyle/>
          <a:p>
            <a:pPr algn="just"/>
            <a:r>
              <a:rPr lang="uk-UA" b="1" dirty="0" smtClean="0">
                <a:latin typeface="Arial" panose="020B0604020202020204" pitchFamily="34" charset="0"/>
                <a:cs typeface="Arial" panose="020B0604020202020204" pitchFamily="34" charset="0"/>
              </a:rPr>
              <a:t>22 липня 1942р. –</a:t>
            </a:r>
            <a:r>
              <a:rPr lang="uk-UA" dirty="0" smtClean="0">
                <a:latin typeface="Arial" panose="020B0604020202020204" pitchFamily="34" charset="0"/>
                <a:cs typeface="Arial" panose="020B0604020202020204" pitchFamily="34" charset="0"/>
              </a:rPr>
              <a:t> радянські війська залишили  останнє місто України  - </a:t>
            </a:r>
            <a:r>
              <a:rPr lang="uk-UA" dirty="0" err="1" smtClean="0">
                <a:latin typeface="Arial" panose="020B0604020202020204" pitchFamily="34" charset="0"/>
                <a:cs typeface="Arial" panose="020B0604020202020204" pitchFamily="34" charset="0"/>
              </a:rPr>
              <a:t>м.Свердловськ</a:t>
            </a:r>
            <a:r>
              <a:rPr lang="uk-UA" dirty="0" smtClean="0">
                <a:latin typeface="Arial" panose="020B0604020202020204" pitchFamily="34" charset="0"/>
                <a:cs typeface="Arial" panose="020B0604020202020204" pitchFamily="34" charset="0"/>
              </a:rPr>
              <a:t> Ворошиловградської </a:t>
            </a:r>
            <a:r>
              <a:rPr lang="uk-UA" dirty="0" smtClean="0">
                <a:latin typeface="Arial" panose="020B0604020202020204" pitchFamily="34" charset="0"/>
                <a:cs typeface="Arial" panose="020B0604020202020204" pitchFamily="34" charset="0"/>
              </a:rPr>
              <a:t>області </a:t>
            </a:r>
            <a:r>
              <a:rPr lang="uk-UA" dirty="0" smtClean="0">
                <a:latin typeface="Arial" panose="020B0604020202020204" pitchFamily="34" charset="0"/>
                <a:cs typeface="Arial" panose="020B0604020202020204" pitchFamily="34" charset="0"/>
              </a:rPr>
              <a:t>Україна була повністю окупована.</a:t>
            </a:r>
          </a:p>
          <a:p>
            <a:pPr algn="just"/>
            <a:endParaRPr lang="uk-UA" dirty="0" smtClean="0">
              <a:latin typeface="Arial" panose="020B0604020202020204" pitchFamily="34" charset="0"/>
              <a:cs typeface="Arial" panose="020B0604020202020204" pitchFamily="34" charset="0"/>
            </a:endParaRPr>
          </a:p>
          <a:p>
            <a:pPr algn="just"/>
            <a:r>
              <a:rPr lang="uk-UA" sz="3200" u="sng" dirty="0" smtClean="0">
                <a:latin typeface="Arial" panose="020B0604020202020204" pitchFamily="34" charset="0"/>
                <a:cs typeface="Arial" panose="020B0604020202020204" pitchFamily="34" charset="0"/>
              </a:rPr>
              <a:t>Тринадцять</a:t>
            </a:r>
            <a:r>
              <a:rPr lang="uk-UA" sz="3200" dirty="0" smtClean="0">
                <a:latin typeface="Arial" panose="020B0604020202020204" pitchFamily="34" charset="0"/>
                <a:cs typeface="Arial" panose="020B0604020202020204" pitchFamily="34" charset="0"/>
              </a:rPr>
              <a:t> </a:t>
            </a:r>
            <a:r>
              <a:rPr lang="uk-UA" sz="3200" u="sng" dirty="0" smtClean="0">
                <a:latin typeface="Arial" panose="020B0604020202020204" pitchFamily="34" charset="0"/>
                <a:cs typeface="Arial" panose="020B0604020202020204" pitchFamily="34" charset="0"/>
              </a:rPr>
              <a:t>місяців</a:t>
            </a:r>
            <a:r>
              <a:rPr lang="uk-UA" sz="3200" dirty="0" smtClean="0">
                <a:latin typeface="Arial" panose="020B0604020202020204" pitchFamily="34" charset="0"/>
                <a:cs typeface="Arial" panose="020B0604020202020204" pitchFamily="34" charset="0"/>
              </a:rPr>
              <a:t> замість планованих </a:t>
            </a:r>
            <a:r>
              <a:rPr lang="uk-UA" sz="3200" u="sng" dirty="0" smtClean="0">
                <a:latin typeface="Arial" panose="020B0604020202020204" pitchFamily="34" charset="0"/>
                <a:cs typeface="Arial" panose="020B0604020202020204" pitchFamily="34" charset="0"/>
              </a:rPr>
              <a:t>кількох тижнів </a:t>
            </a:r>
            <a:r>
              <a:rPr lang="uk-UA" sz="3200" dirty="0" smtClean="0">
                <a:latin typeface="Arial" panose="020B0604020202020204" pitchFamily="34" charset="0"/>
                <a:cs typeface="Arial" panose="020B0604020202020204" pitchFamily="34" charset="0"/>
              </a:rPr>
              <a:t>витратив вермахт для захоплення України</a:t>
            </a:r>
          </a:p>
          <a:p>
            <a:endParaRPr lang="ru-RU"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b="1" dirty="0" smtClean="0">
                <a:solidFill>
                  <a:srgbClr val="FF0000"/>
                </a:solidFill>
              </a:rPr>
              <a:t>Причини невдач Червоної армії </a:t>
            </a:r>
            <a:br>
              <a:rPr lang="uk-UA" b="1" dirty="0" smtClean="0">
                <a:solidFill>
                  <a:srgbClr val="FF0000"/>
                </a:solidFill>
              </a:rPr>
            </a:br>
            <a:r>
              <a:rPr lang="uk-UA" b="1" dirty="0" smtClean="0">
                <a:solidFill>
                  <a:srgbClr val="FF0000"/>
                </a:solidFill>
              </a:rPr>
              <a:t>на початку війни</a:t>
            </a:r>
            <a:endParaRPr lang="uk-UA" b="1" dirty="0">
              <a:solidFill>
                <a:srgbClr val="FF0000"/>
              </a:solidFill>
            </a:endParaRPr>
          </a:p>
        </p:txBody>
      </p:sp>
      <p:sp>
        <p:nvSpPr>
          <p:cNvPr id="3" name="Содержимое 2"/>
          <p:cNvSpPr>
            <a:spLocks noGrp="1"/>
          </p:cNvSpPr>
          <p:nvPr>
            <p:ph idx="1"/>
          </p:nvPr>
        </p:nvSpPr>
        <p:spPr>
          <a:xfrm>
            <a:off x="166255" y="1825624"/>
            <a:ext cx="11817927" cy="4838411"/>
          </a:xfrm>
        </p:spPr>
        <p:txBody>
          <a:bodyPr>
            <a:normAutofit fontScale="92500" lnSpcReduction="20000"/>
          </a:bodyPr>
          <a:lstStyle/>
          <a:p>
            <a:pPr>
              <a:buFont typeface="Wingdings" pitchFamily="2" charset="2"/>
              <a:buChar char="v"/>
            </a:pPr>
            <a:r>
              <a:rPr lang="uk-UA" dirty="0" smtClean="0"/>
              <a:t> Прорахунки керівництва країни на чолі з Й. Сталіним:</a:t>
            </a:r>
          </a:p>
          <a:p>
            <a:pPr>
              <a:buFont typeface="Wingdings" pitchFamily="2" charset="2"/>
              <a:buChar char="ü"/>
            </a:pPr>
            <a:r>
              <a:rPr lang="uk-UA" dirty="0" smtClean="0"/>
              <a:t>ігнорування даних розвідки про дату наступу німецьких військ; </a:t>
            </a:r>
          </a:p>
          <a:p>
            <a:pPr>
              <a:buFont typeface="Wingdings" pitchFamily="2" charset="2"/>
              <a:buChar char="ü"/>
            </a:pPr>
            <a:r>
              <a:rPr lang="uk-UA" dirty="0" smtClean="0"/>
              <a:t>заборона приводити війська в прикордонних районах до бойової готовності; </a:t>
            </a:r>
          </a:p>
          <a:p>
            <a:pPr>
              <a:buFont typeface="Wingdings" pitchFamily="2" charset="2"/>
              <a:buChar char="ü"/>
            </a:pPr>
            <a:r>
              <a:rPr lang="uk-UA" dirty="0" smtClean="0"/>
              <a:t>зволікання з переоснащенням армії та побудовою оборонних споруд;</a:t>
            </a:r>
          </a:p>
          <a:p>
            <a:pPr>
              <a:buFont typeface="Wingdings" pitchFamily="2" charset="2"/>
              <a:buChar char="ü"/>
            </a:pPr>
            <a:r>
              <a:rPr lang="uk-UA" dirty="0" smtClean="0"/>
              <a:t>відсутність чіткого плану на випадок масштабних військових дій (перемогти ворога збирались «малою кров'ю» на його території).</a:t>
            </a:r>
          </a:p>
          <a:p>
            <a:pPr>
              <a:buFont typeface="Wingdings" pitchFamily="2" charset="2"/>
              <a:buChar char="v"/>
            </a:pPr>
            <a:r>
              <a:rPr lang="uk-UA" dirty="0" smtClean="0"/>
              <a:t>Перевага німецьких сил на напрямках основних ударів.</a:t>
            </a:r>
          </a:p>
          <a:p>
            <a:pPr>
              <a:buFont typeface="Wingdings" pitchFamily="2" charset="2"/>
              <a:buChar char="v"/>
            </a:pPr>
            <a:r>
              <a:rPr lang="uk-UA" dirty="0" smtClean="0"/>
              <a:t> Сталінські репресії командного складу, досвідчених воєначальників напередодні війни.</a:t>
            </a:r>
          </a:p>
          <a:p>
            <a:pPr>
              <a:buFont typeface="Wingdings" pitchFamily="2" charset="2"/>
              <a:buChar char="v"/>
            </a:pPr>
            <a:r>
              <a:rPr lang="uk-UA" dirty="0" smtClean="0"/>
              <a:t> Жорстка централізація, атмосфера страху в країні вбивали ініціативу, гальмували вирішення нагальних проблем.</a:t>
            </a:r>
          </a:p>
          <a:p>
            <a:pPr>
              <a:buFont typeface="Wingdings" pitchFamily="2" charset="2"/>
              <a:buChar char="v"/>
            </a:pPr>
            <a:r>
              <a:rPr lang="uk-UA" dirty="0" smtClean="0"/>
              <a:t>Міжнародна ізоляція СРСР.</a:t>
            </a:r>
            <a:endParaRPr lang="uk-UA"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895639"/>
          </a:xfrm>
        </p:spPr>
        <p:txBody>
          <a:bodyPr/>
          <a:lstStyle/>
          <a:p>
            <a:pPr algn="ctr"/>
            <a:r>
              <a:rPr lang="uk-UA" b="1" i="1" dirty="0" smtClean="0">
                <a:solidFill>
                  <a:srgbClr val="FF0000"/>
                </a:solidFill>
              </a:rPr>
              <a:t>Мобілізаційні заходи в Україні</a:t>
            </a:r>
            <a:endParaRPr lang="uk-UA" b="1" i="1" dirty="0">
              <a:solidFill>
                <a:srgbClr val="FF0000"/>
              </a:solidFill>
            </a:endParaRPr>
          </a:p>
        </p:txBody>
      </p:sp>
      <p:sp>
        <p:nvSpPr>
          <p:cNvPr id="3" name="Содержимое 2"/>
          <p:cNvSpPr>
            <a:spLocks noGrp="1"/>
          </p:cNvSpPr>
          <p:nvPr>
            <p:ph idx="1"/>
          </p:nvPr>
        </p:nvSpPr>
        <p:spPr>
          <a:xfrm>
            <a:off x="193963" y="1108364"/>
            <a:ext cx="11817927" cy="5583381"/>
          </a:xfrm>
        </p:spPr>
        <p:txBody>
          <a:bodyPr>
            <a:normAutofit/>
          </a:bodyPr>
          <a:lstStyle/>
          <a:p>
            <a:pPr algn="ctr"/>
            <a:r>
              <a:rPr lang="uk-UA" b="1" dirty="0" smtClean="0"/>
              <a:t>Мобілізація - переведення збройних сил держави, промисловості, транспорту та інших галузей економіки на воєнний стан.</a:t>
            </a:r>
          </a:p>
          <a:p>
            <a:pPr algn="ctr"/>
            <a:r>
              <a:rPr lang="uk-UA" u="sng" dirty="0" smtClean="0"/>
              <a:t>Основні заходи мобілізації (для ознайомлення):</a:t>
            </a:r>
          </a:p>
          <a:p>
            <a:pPr>
              <a:buFont typeface="Wingdings" pitchFamily="2" charset="2"/>
              <a:buChar char="v"/>
            </a:pPr>
            <a:r>
              <a:rPr lang="uk-UA" dirty="0" smtClean="0"/>
              <a:t>7 липня 1941 р. - звернення керівництва УРСР до українського народу з закликом дати рішучу відсіч фашистській навалі;</a:t>
            </a:r>
          </a:p>
          <a:p>
            <a:pPr>
              <a:buFont typeface="Wingdings" pitchFamily="2" charset="2"/>
              <a:buChar char="v"/>
            </a:pPr>
            <a:r>
              <a:rPr lang="uk-UA" dirty="0" smtClean="0"/>
              <a:t> мобілізація до лав Червоної армії (з України - понад 2 млн. чол.);</a:t>
            </a:r>
          </a:p>
          <a:p>
            <a:pPr>
              <a:buFont typeface="Wingdings" pitchFamily="2" charset="2"/>
              <a:buChar char="v"/>
            </a:pPr>
            <a:r>
              <a:rPr lang="uk-UA" dirty="0" smtClean="0"/>
              <a:t>створення загонів народного ополчення з числа добровольців;</a:t>
            </a:r>
          </a:p>
          <a:p>
            <a:pPr>
              <a:buFont typeface="Wingdings" pitchFamily="2" charset="2"/>
              <a:buChar char="v"/>
            </a:pPr>
            <a:r>
              <a:rPr lang="uk-UA" dirty="0" smtClean="0"/>
              <a:t> спорудження оборонних укріплень;</a:t>
            </a:r>
          </a:p>
          <a:p>
            <a:pPr>
              <a:buFont typeface="Wingdings" pitchFamily="2" charset="2"/>
              <a:buChar char="v"/>
            </a:pPr>
            <a:r>
              <a:rPr lang="uk-UA" dirty="0" smtClean="0"/>
              <a:t> перебудова народного господарства на воєнний лад (збільшення випуску воєнної продукції, подовження робочого дня до 11 годин, скасування відпусток, дозвіл керівництву переводити працівників на будь-яку роботу без їхньої згоди, жорстка трудова дисципліна тощо);</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i="1" dirty="0" smtClean="0">
                <a:solidFill>
                  <a:srgbClr val="FF0000"/>
                </a:solidFill>
              </a:rPr>
              <a:t>Мобілізаційні заходи в Україні</a:t>
            </a:r>
            <a:endParaRPr lang="ru-RU" dirty="0"/>
          </a:p>
        </p:txBody>
      </p:sp>
      <p:sp>
        <p:nvSpPr>
          <p:cNvPr id="3" name="Содержимое 2"/>
          <p:cNvSpPr>
            <a:spLocks noGrp="1"/>
          </p:cNvSpPr>
          <p:nvPr>
            <p:ph idx="1"/>
          </p:nvPr>
        </p:nvSpPr>
        <p:spPr>
          <a:xfrm>
            <a:off x="249383" y="1825625"/>
            <a:ext cx="11651672" cy="4351338"/>
          </a:xfrm>
        </p:spPr>
        <p:txBody>
          <a:bodyPr>
            <a:normAutofit/>
          </a:bodyPr>
          <a:lstStyle/>
          <a:p>
            <a:pPr>
              <a:buFont typeface="Wingdings" pitchFamily="2" charset="2"/>
              <a:buChar char="v"/>
            </a:pPr>
            <a:r>
              <a:rPr lang="uk-UA" dirty="0" smtClean="0"/>
              <a:t> евакуація підприємств, колгоспів, наукових та культурно-освітніх установ, людей, цінностей та швидке налагодження виробництва в тилу (усього з України </a:t>
            </a:r>
            <a:r>
              <a:rPr lang="uk-UA" dirty="0" err="1" smtClean="0"/>
              <a:t>евакуйовано</a:t>
            </a:r>
            <a:r>
              <a:rPr lang="uk-UA" dirty="0" smtClean="0"/>
              <a:t> понад 550 великих підприємств, не </a:t>
            </a:r>
            <a:r>
              <a:rPr lang="uk-UA" dirty="0" smtClean="0"/>
              <a:t>менше 3,5 млн. населення; все, що не встигали вивезти, знищували);</a:t>
            </a:r>
          </a:p>
          <a:p>
            <a:pPr>
              <a:buFont typeface="Wingdings" pitchFamily="2" charset="2"/>
              <a:buChar char="v"/>
            </a:pPr>
            <a:r>
              <a:rPr lang="uk-UA" dirty="0" smtClean="0"/>
              <a:t> державна позика, добровільна здача населенням коштовностей та грошей до Фонду оборони;</a:t>
            </a:r>
          </a:p>
          <a:p>
            <a:pPr>
              <a:buFont typeface="Wingdings" pitchFamily="2" charset="2"/>
              <a:buChar char="v"/>
            </a:pPr>
            <a:r>
              <a:rPr lang="uk-UA" dirty="0" smtClean="0"/>
              <a:t> знищення органами НКВС політичних в'язнів, які перебували в українських в'язницях.</a:t>
            </a:r>
            <a:endParaRPr lang="uk-UA"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738777" y="714356"/>
            <a:ext cx="5683201" cy="5643602"/>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just">
              <a:buNone/>
            </a:pPr>
            <a:r>
              <a:rPr lang="ru-RU" b="1" dirty="0" smtClean="0">
                <a:ln>
                  <a:solidFill>
                    <a:srgbClr val="FF9933"/>
                  </a:solidFill>
                </a:ln>
                <a:solidFill>
                  <a:schemeClr val="accent3"/>
                </a:solidFill>
              </a:rPr>
              <a:t>      </a:t>
            </a:r>
            <a:endParaRPr lang="ru-RU" b="1" dirty="0" smtClean="0">
              <a:ln>
                <a:solidFill>
                  <a:srgbClr val="FF9933"/>
                </a:solidFill>
              </a:ln>
            </a:endParaRPr>
          </a:p>
          <a:p>
            <a:pPr algn="just">
              <a:buNone/>
            </a:pPr>
            <a:r>
              <a:rPr lang="ru-RU" b="1" dirty="0" smtClean="0">
                <a:ln>
                  <a:solidFill>
                    <a:srgbClr val="FF9933"/>
                  </a:solidFill>
                </a:ln>
              </a:rPr>
              <a:t>       </a:t>
            </a:r>
            <a:endParaRPr lang="ru-RU" dirty="0" smtClean="0">
              <a:ln>
                <a:solidFill>
                  <a:srgbClr val="FF9933"/>
                </a:solidFill>
              </a:ln>
              <a:latin typeface="Arial" panose="020B0604020202020204" pitchFamily="34" charset="0"/>
              <a:cs typeface="Arial" panose="020B0604020202020204" pitchFamily="34" charset="0"/>
            </a:endParaRPr>
          </a:p>
        </p:txBody>
      </p:sp>
      <p:sp>
        <p:nvSpPr>
          <p:cNvPr id="2" name="Прямоугольник 1"/>
          <p:cNvSpPr/>
          <p:nvPr/>
        </p:nvSpPr>
        <p:spPr>
          <a:xfrm>
            <a:off x="2341773" y="2889826"/>
            <a:ext cx="7716628" cy="646331"/>
          </a:xfrm>
          <a:prstGeom prst="rect">
            <a:avLst/>
          </a:prstGeom>
        </p:spPr>
        <p:txBody>
          <a:bodyPr wrap="square">
            <a:spAutoFit/>
          </a:bodyPr>
          <a:lstStyle/>
          <a:p>
            <a:pPr algn="ctr"/>
            <a:r>
              <a:rPr lang="uk-UA" altLang="ru-RU" sz="3600" b="1" dirty="0" smtClean="0">
                <a:solidFill>
                  <a:srgbClr val="820000"/>
                </a:solidFill>
                <a:latin typeface="Arial" panose="020B0604020202020204" pitchFamily="34" charset="0"/>
                <a:cs typeface="Arial" panose="020B0604020202020204" pitchFamily="34" charset="0"/>
              </a:rPr>
              <a:t>Окупаційний режим в Україні</a:t>
            </a:r>
            <a:endParaRPr lang="uk-UA"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020912720"/>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9640" y="272716"/>
            <a:ext cx="7224941" cy="6124754"/>
          </a:xfrm>
          <a:prstGeom prst="rect">
            <a:avLst/>
          </a:prstGeom>
        </p:spPr>
        <p:txBody>
          <a:bodyPr wrap="square">
            <a:spAutoFit/>
          </a:bodyPr>
          <a:lstStyle/>
          <a:p>
            <a:pPr indent="92075" algn="just">
              <a:defRPr/>
            </a:pPr>
            <a:r>
              <a:rPr lang="ru-RU" sz="2800" dirty="0" smtClean="0">
                <a:latin typeface="Arial" panose="020B0604020202020204" pitchFamily="34" charset="0"/>
                <a:cs typeface="Arial" panose="020B0604020202020204" pitchFamily="34" charset="0"/>
              </a:rPr>
              <a:t>     </a:t>
            </a:r>
            <a:r>
              <a:rPr lang="uk-UA" sz="2800" dirty="0" smtClean="0">
                <a:latin typeface="Arial" panose="020B0604020202020204" pitchFamily="34" charset="0"/>
                <a:cs typeface="Arial" panose="020B0604020202020204" pitchFamily="34" charset="0"/>
              </a:rPr>
              <a:t>Суть </a:t>
            </a:r>
            <a:r>
              <a:rPr lang="uk-UA" sz="2800" b="1" i="1" dirty="0" smtClean="0">
                <a:latin typeface="Arial" panose="020B0604020202020204" pitchFamily="34" charset="0"/>
                <a:cs typeface="Arial" panose="020B0604020202020204" pitchFamily="34" charset="0"/>
              </a:rPr>
              <a:t>окупаційного режиму в Україні </a:t>
            </a:r>
            <a:r>
              <a:rPr lang="uk-UA" sz="2800" dirty="0" smtClean="0">
                <a:latin typeface="Arial" panose="020B0604020202020204" pitchFamily="34" charset="0"/>
                <a:cs typeface="Arial" panose="020B0604020202020204" pitchFamily="34" charset="0"/>
              </a:rPr>
              <a:t>полягала в тому, щоб жорстокістю і терором залякати людей, зламати їх опір і перетворити на покірних рабів.</a:t>
            </a:r>
          </a:p>
          <a:p>
            <a:pPr indent="92075" algn="just">
              <a:defRPr/>
            </a:pPr>
            <a:r>
              <a:rPr lang="uk-UA" sz="2800" dirty="0" smtClean="0">
                <a:latin typeface="Arial" panose="020B0604020202020204" pitchFamily="34" charset="0"/>
                <a:cs typeface="Arial" panose="020B0604020202020204" pitchFamily="34" charset="0"/>
              </a:rPr>
              <a:t>      Нацисти установили на окупованих територіях </a:t>
            </a:r>
            <a:r>
              <a:rPr lang="uk-UA" sz="2800" b="1" dirty="0" smtClean="0">
                <a:latin typeface="Arial" panose="020B0604020202020204" pitchFamily="34" charset="0"/>
                <a:cs typeface="Arial" panose="020B0604020202020204" pitchFamily="34" charset="0"/>
              </a:rPr>
              <a:t>жорстокий окупаційний режим</a:t>
            </a:r>
            <a:r>
              <a:rPr lang="uk-UA" sz="2800" dirty="0" smtClean="0">
                <a:latin typeface="Arial" panose="020B0604020202020204" pitchFamily="34" charset="0"/>
                <a:cs typeface="Arial" panose="020B0604020202020204" pitchFamily="34" charset="0"/>
              </a:rPr>
              <a:t>. Вони перетворили Україну на німецьку колонію, що входила до </a:t>
            </a:r>
            <a:r>
              <a:rPr lang="uk-UA" sz="2800" i="1" dirty="0" smtClean="0">
                <a:latin typeface="Arial" panose="020B0604020202020204" pitchFamily="34" charset="0"/>
                <a:cs typeface="Arial" panose="020B0604020202020204" pitchFamily="34" charset="0"/>
              </a:rPr>
              <a:t>«німецького життєвого простору»</a:t>
            </a:r>
            <a:r>
              <a:rPr lang="uk-UA" sz="2800" dirty="0" smtClean="0">
                <a:latin typeface="Arial" panose="020B0604020202020204" pitchFamily="34" charset="0"/>
                <a:cs typeface="Arial" panose="020B0604020202020204" pitchFamily="34" charset="0"/>
              </a:rPr>
              <a:t> і стала джерелом сировини, продовольства, робочої сили для </a:t>
            </a:r>
            <a:r>
              <a:rPr lang="uk-UA" sz="2800" i="1" dirty="0" smtClean="0">
                <a:latin typeface="Arial" panose="020B0604020202020204" pitchFamily="34" charset="0"/>
                <a:cs typeface="Arial" panose="020B0604020202020204" pitchFamily="34" charset="0"/>
              </a:rPr>
              <a:t>«третього рейха». </a:t>
            </a:r>
            <a:r>
              <a:rPr lang="uk-UA" sz="2800" b="1" dirty="0" smtClean="0">
                <a:latin typeface="Arial" panose="020B0604020202020204" pitchFamily="34" charset="0"/>
                <a:cs typeface="Arial" panose="020B0604020202020204" pitchFamily="34" charset="0"/>
              </a:rPr>
              <a:t>85 % </a:t>
            </a:r>
            <a:r>
              <a:rPr lang="uk-UA" sz="2800" dirty="0" smtClean="0">
                <a:latin typeface="Arial" panose="020B0604020202020204" pitchFamily="34" charset="0"/>
                <a:cs typeface="Arial" panose="020B0604020202020204" pitchFamily="34" charset="0"/>
              </a:rPr>
              <a:t>усіх продуктів, вивезених у роки війни з СРСР до Німеччини, були з України</a:t>
            </a:r>
            <a:r>
              <a:rPr lang="ru-RU" sz="2800" dirty="0" smtClean="0">
                <a:latin typeface="Arial" panose="020B0604020202020204" pitchFamily="34" charset="0"/>
                <a:cs typeface="Arial" panose="020B0604020202020204" pitchFamily="34" charset="0"/>
              </a:rPr>
              <a:t>. </a:t>
            </a:r>
            <a:endParaRPr lang="ru-RU" sz="2800" dirty="0">
              <a:latin typeface="Arial" panose="020B0604020202020204" pitchFamily="34" charset="0"/>
              <a:cs typeface="Arial" panose="020B0604020202020204" pitchFamily="34" charset="0"/>
            </a:endParaRPr>
          </a:p>
        </p:txBody>
      </p:sp>
      <p:pic>
        <p:nvPicPr>
          <p:cNvPr id="46082" name="Picture 2" descr="http://trinixy.ru/pics4/20090209/world_war_2_17.jpg"/>
          <p:cNvPicPr>
            <a:picLocks noChangeAspect="1" noChangeArrowheads="1"/>
          </p:cNvPicPr>
          <p:nvPr/>
        </p:nvPicPr>
        <p:blipFill>
          <a:blip r:embed="rId2" cstate="print"/>
          <a:srcRect/>
          <a:stretch>
            <a:fillRect/>
          </a:stretch>
        </p:blipFill>
        <p:spPr bwMode="auto">
          <a:xfrm>
            <a:off x="7938655" y="484022"/>
            <a:ext cx="4076881" cy="6116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30758647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Нацистський</a:t>
            </a:r>
            <a:r>
              <a:rPr lang="ru-RU" dirty="0" smtClean="0"/>
              <a:t> «</a:t>
            </a:r>
            <a:r>
              <a:rPr lang="ru-RU" dirty="0" err="1" smtClean="0"/>
              <a:t>новий</a:t>
            </a:r>
            <a:r>
              <a:rPr lang="ru-RU" dirty="0" smtClean="0"/>
              <a:t> порядок» в </a:t>
            </a:r>
            <a:r>
              <a:rPr lang="ru-RU" dirty="0" err="1" smtClean="0"/>
              <a:t>Україні</a:t>
            </a:r>
            <a:r>
              <a:rPr lang="ru-RU" dirty="0" smtClean="0"/>
              <a:t/>
            </a:r>
            <a:br>
              <a:rPr lang="ru-RU" dirty="0" smtClean="0"/>
            </a:br>
            <a:endParaRPr lang="ru-RU" dirty="0"/>
          </a:p>
        </p:txBody>
      </p:sp>
      <p:sp>
        <p:nvSpPr>
          <p:cNvPr id="3" name="Содержимое 2"/>
          <p:cNvSpPr>
            <a:spLocks noGrp="1"/>
          </p:cNvSpPr>
          <p:nvPr>
            <p:ph idx="1"/>
          </p:nvPr>
        </p:nvSpPr>
        <p:spPr>
          <a:xfrm>
            <a:off x="221673" y="1052944"/>
            <a:ext cx="11776363" cy="5541819"/>
          </a:xfrm>
        </p:spPr>
        <p:txBody>
          <a:bodyPr>
            <a:normAutofit fontScale="92500" lnSpcReduction="20000"/>
          </a:bodyPr>
          <a:lstStyle/>
          <a:p>
            <a:pPr indent="-49213">
              <a:buNone/>
            </a:pPr>
            <a:r>
              <a:rPr lang="ru-RU" dirty="0" err="1" smtClean="0"/>
              <a:t>Травень</a:t>
            </a:r>
            <a:r>
              <a:rPr lang="ru-RU" dirty="0" smtClean="0"/>
              <a:t> </a:t>
            </a:r>
            <a:r>
              <a:rPr lang="ru-RU" dirty="0" smtClean="0"/>
              <a:t>1940 р. - </a:t>
            </a:r>
            <a:r>
              <a:rPr lang="ru-RU" dirty="0" err="1" smtClean="0"/>
              <a:t>розробка</a:t>
            </a:r>
            <a:r>
              <a:rPr lang="ru-RU" dirty="0" smtClean="0"/>
              <a:t> </a:t>
            </a:r>
            <a:r>
              <a:rPr lang="ru-RU" dirty="0" err="1" smtClean="0"/>
              <a:t>німцями</a:t>
            </a:r>
            <a:r>
              <a:rPr lang="ru-RU" dirty="0" smtClean="0"/>
              <a:t> плану «Ост», </a:t>
            </a:r>
            <a:r>
              <a:rPr lang="ru-RU" dirty="0" err="1" smtClean="0"/>
              <a:t>який</a:t>
            </a:r>
            <a:r>
              <a:rPr lang="ru-RU" dirty="0" smtClean="0"/>
              <a:t> </a:t>
            </a:r>
            <a:r>
              <a:rPr lang="ru-RU" dirty="0" err="1" smtClean="0"/>
              <a:t>передбачав</a:t>
            </a:r>
            <a:r>
              <a:rPr lang="ru-RU" dirty="0" smtClean="0"/>
              <a:t> </a:t>
            </a:r>
            <a:r>
              <a:rPr lang="ru-RU" dirty="0" err="1" smtClean="0"/>
              <a:t>такі</a:t>
            </a:r>
            <a:r>
              <a:rPr lang="ru-RU" dirty="0" smtClean="0"/>
              <a:t> заходи:</a:t>
            </a:r>
          </a:p>
          <a:p>
            <a:pPr>
              <a:buFont typeface="Wingdings" pitchFamily="2" charset="2"/>
              <a:buChar char="v"/>
            </a:pPr>
            <a:r>
              <a:rPr lang="ru-RU" dirty="0" smtClean="0"/>
              <a:t> </a:t>
            </a:r>
            <a:r>
              <a:rPr lang="ru-RU" dirty="0" err="1" smtClean="0"/>
              <a:t>германізацію</a:t>
            </a:r>
            <a:r>
              <a:rPr lang="ru-RU" dirty="0" smtClean="0"/>
              <a:t> та </a:t>
            </a:r>
            <a:r>
              <a:rPr lang="ru-RU" dirty="0" err="1" smtClean="0"/>
              <a:t>колонізацію</a:t>
            </a:r>
            <a:r>
              <a:rPr lang="ru-RU" dirty="0" smtClean="0"/>
              <a:t> </a:t>
            </a:r>
            <a:r>
              <a:rPr lang="ru-RU" dirty="0" err="1" smtClean="0"/>
              <a:t>території</a:t>
            </a:r>
            <a:r>
              <a:rPr lang="ru-RU" dirty="0" smtClean="0"/>
              <a:t> </a:t>
            </a:r>
            <a:r>
              <a:rPr lang="ru-RU" dirty="0" err="1" smtClean="0"/>
              <a:t>Східної</a:t>
            </a:r>
            <a:r>
              <a:rPr lang="ru-RU" dirty="0" smtClean="0"/>
              <a:t> </a:t>
            </a:r>
            <a:r>
              <a:rPr lang="ru-RU" dirty="0" err="1" smtClean="0"/>
              <a:t>Європи</a:t>
            </a:r>
            <a:r>
              <a:rPr lang="ru-RU" dirty="0" smtClean="0"/>
              <a:t>, </a:t>
            </a:r>
            <a:r>
              <a:rPr lang="ru-RU" dirty="0" smtClean="0"/>
              <a:t>у тому </a:t>
            </a:r>
            <a:r>
              <a:rPr lang="ru-RU" dirty="0" err="1" smtClean="0"/>
              <a:t>числі</a:t>
            </a:r>
            <a:r>
              <a:rPr lang="ru-RU" dirty="0" smtClean="0"/>
              <a:t> </a:t>
            </a:r>
            <a:r>
              <a:rPr lang="ru-RU" dirty="0" err="1" smtClean="0"/>
              <a:t>й</a:t>
            </a:r>
            <a:r>
              <a:rPr lang="ru-RU" dirty="0" smtClean="0"/>
              <a:t> </a:t>
            </a:r>
            <a:r>
              <a:rPr lang="ru-RU" dirty="0" err="1" smtClean="0"/>
              <a:t>українських</a:t>
            </a:r>
            <a:r>
              <a:rPr lang="ru-RU" dirty="0" smtClean="0"/>
              <a:t> земель;</a:t>
            </a:r>
          </a:p>
          <a:p>
            <a:pPr>
              <a:buFont typeface="Wingdings" pitchFamily="2" charset="2"/>
              <a:buChar char="v"/>
            </a:pPr>
            <a:r>
              <a:rPr lang="ru-RU" dirty="0" smtClean="0"/>
              <a:t> </a:t>
            </a:r>
            <a:r>
              <a:rPr lang="ru-RU" dirty="0" err="1" smtClean="0"/>
              <a:t>фізичне</a:t>
            </a:r>
            <a:r>
              <a:rPr lang="ru-RU" dirty="0" smtClean="0"/>
              <a:t> </a:t>
            </a:r>
            <a:r>
              <a:rPr lang="ru-RU" dirty="0" err="1" smtClean="0"/>
              <a:t>знищення</a:t>
            </a:r>
            <a:r>
              <a:rPr lang="ru-RU" dirty="0" smtClean="0"/>
              <a:t> </a:t>
            </a:r>
            <a:r>
              <a:rPr lang="ru-RU" dirty="0" err="1" smtClean="0"/>
              <a:t>частини</a:t>
            </a:r>
            <a:r>
              <a:rPr lang="ru-RU" dirty="0" smtClean="0"/>
              <a:t> </a:t>
            </a:r>
            <a:r>
              <a:rPr lang="ru-RU" dirty="0" err="1" smtClean="0"/>
              <a:t>слов'янського</a:t>
            </a:r>
            <a:r>
              <a:rPr lang="ru-RU" dirty="0" smtClean="0"/>
              <a:t> </a:t>
            </a:r>
            <a:r>
              <a:rPr lang="ru-RU" dirty="0" err="1" smtClean="0"/>
              <a:t>населення</a:t>
            </a:r>
            <a:r>
              <a:rPr lang="ru-RU" dirty="0" smtClean="0"/>
              <a:t>;</a:t>
            </a:r>
          </a:p>
          <a:p>
            <a:pPr>
              <a:buFont typeface="Wingdings" pitchFamily="2" charset="2"/>
              <a:buChar char="v"/>
            </a:pPr>
            <a:r>
              <a:rPr lang="ru-RU" dirty="0" smtClean="0"/>
              <a:t> </a:t>
            </a:r>
            <a:r>
              <a:rPr lang="ru-RU" dirty="0" err="1" smtClean="0"/>
              <a:t>перетворення</a:t>
            </a:r>
            <a:r>
              <a:rPr lang="ru-RU" dirty="0" smtClean="0"/>
              <a:t> </a:t>
            </a:r>
            <a:r>
              <a:rPr lang="ru-RU" dirty="0" err="1" smtClean="0"/>
              <a:t>витривалих</a:t>
            </a:r>
            <a:r>
              <a:rPr lang="ru-RU" dirty="0" smtClean="0"/>
              <a:t> </a:t>
            </a:r>
            <a:r>
              <a:rPr lang="ru-RU" dirty="0" err="1" smtClean="0"/>
              <a:t>і</a:t>
            </a:r>
            <a:r>
              <a:rPr lang="ru-RU" dirty="0" smtClean="0"/>
              <a:t> </a:t>
            </a:r>
            <a:r>
              <a:rPr lang="ru-RU" dirty="0" err="1" smtClean="0"/>
              <a:t>здорових</a:t>
            </a:r>
            <a:r>
              <a:rPr lang="ru-RU" dirty="0" smtClean="0"/>
              <a:t> </a:t>
            </a:r>
            <a:r>
              <a:rPr lang="ru-RU" dirty="0" err="1" smtClean="0"/>
              <a:t>представників</a:t>
            </a:r>
            <a:r>
              <a:rPr lang="ru-RU" dirty="0" smtClean="0"/>
              <a:t> </a:t>
            </a:r>
            <a:r>
              <a:rPr lang="ru-RU" dirty="0" err="1" smtClean="0"/>
              <a:t>слов'янства</a:t>
            </a:r>
            <a:r>
              <a:rPr lang="ru-RU" dirty="0" smtClean="0"/>
              <a:t> </a:t>
            </a:r>
            <a:r>
              <a:rPr lang="ru-RU" dirty="0" smtClean="0"/>
              <a:t>на </a:t>
            </a:r>
            <a:r>
              <a:rPr lang="ru-RU" dirty="0" err="1" smtClean="0"/>
              <a:t>рабів</a:t>
            </a:r>
            <a:r>
              <a:rPr lang="ru-RU" dirty="0" smtClean="0"/>
              <a:t>;</a:t>
            </a:r>
          </a:p>
          <a:p>
            <a:pPr>
              <a:buFont typeface="Wingdings" pitchFamily="2" charset="2"/>
              <a:buChar char="v"/>
            </a:pPr>
            <a:r>
              <a:rPr lang="ru-RU" dirty="0" smtClean="0"/>
              <a:t> </a:t>
            </a:r>
            <a:r>
              <a:rPr lang="ru-RU" dirty="0" err="1" smtClean="0"/>
              <a:t>масовий</a:t>
            </a:r>
            <a:r>
              <a:rPr lang="ru-RU" dirty="0" smtClean="0"/>
              <a:t> </a:t>
            </a:r>
            <a:r>
              <a:rPr lang="ru-RU" dirty="0" err="1" smtClean="0"/>
              <a:t>терор</a:t>
            </a:r>
            <a:r>
              <a:rPr lang="ru-RU" dirty="0" smtClean="0"/>
              <a:t> </a:t>
            </a:r>
            <a:r>
              <a:rPr lang="ru-RU" dirty="0" err="1" smtClean="0"/>
              <a:t>проти</a:t>
            </a:r>
            <a:r>
              <a:rPr lang="ru-RU" dirty="0" smtClean="0"/>
              <a:t> </a:t>
            </a:r>
            <a:r>
              <a:rPr lang="ru-RU" dirty="0" err="1" smtClean="0"/>
              <a:t>євреїв</a:t>
            </a:r>
            <a:r>
              <a:rPr lang="ru-RU" dirty="0" smtClean="0"/>
              <a:t> та </a:t>
            </a:r>
            <a:r>
              <a:rPr lang="ru-RU" dirty="0" err="1" smtClean="0"/>
              <a:t>циган</a:t>
            </a:r>
            <a:r>
              <a:rPr lang="ru-RU" dirty="0" smtClean="0"/>
              <a:t>;</a:t>
            </a:r>
          </a:p>
          <a:p>
            <a:pPr>
              <a:buNone/>
            </a:pPr>
            <a:r>
              <a:rPr lang="ru-RU" sz="3000" b="1" dirty="0" smtClean="0">
                <a:solidFill>
                  <a:srgbClr val="FF0000"/>
                </a:solidFill>
              </a:rPr>
              <a:t> </a:t>
            </a:r>
            <a:r>
              <a:rPr lang="ru-RU" sz="3000" b="1" dirty="0" err="1" smtClean="0">
                <a:solidFill>
                  <a:srgbClr val="FF0000"/>
                </a:solidFill>
              </a:rPr>
              <a:t>голокост</a:t>
            </a:r>
            <a:r>
              <a:rPr lang="ru-RU" sz="3000" b="1" dirty="0" smtClean="0">
                <a:solidFill>
                  <a:srgbClr val="FF0000"/>
                </a:solidFill>
              </a:rPr>
              <a:t> </a:t>
            </a:r>
            <a:r>
              <a:rPr lang="ru-RU" dirty="0" smtClean="0"/>
              <a:t>- </a:t>
            </a:r>
            <a:r>
              <a:rPr lang="ru-RU" dirty="0" err="1" smtClean="0"/>
              <a:t>загибель</a:t>
            </a:r>
            <a:r>
              <a:rPr lang="ru-RU" dirty="0" smtClean="0"/>
              <a:t> </a:t>
            </a:r>
            <a:r>
              <a:rPr lang="ru-RU" dirty="0" err="1" smtClean="0"/>
              <a:t>значної</a:t>
            </a:r>
            <a:r>
              <a:rPr lang="ru-RU" dirty="0" smtClean="0"/>
              <a:t> </a:t>
            </a:r>
            <a:r>
              <a:rPr lang="ru-RU" dirty="0" err="1" smtClean="0"/>
              <a:t>частини</a:t>
            </a:r>
            <a:r>
              <a:rPr lang="ru-RU" dirty="0" smtClean="0"/>
              <a:t> </a:t>
            </a:r>
            <a:r>
              <a:rPr lang="ru-RU" dirty="0" err="1" smtClean="0"/>
              <a:t>єврейського</a:t>
            </a:r>
            <a:r>
              <a:rPr lang="ru-RU" dirty="0" smtClean="0"/>
              <a:t> </a:t>
            </a:r>
            <a:r>
              <a:rPr lang="ru-RU" dirty="0" err="1" smtClean="0"/>
              <a:t>населення</a:t>
            </a:r>
            <a:r>
              <a:rPr lang="ru-RU" dirty="0" smtClean="0"/>
              <a:t> </a:t>
            </a:r>
            <a:r>
              <a:rPr lang="ru-RU" dirty="0" err="1" smtClean="0"/>
              <a:t>Європи</a:t>
            </a:r>
            <a:r>
              <a:rPr lang="ru-RU" dirty="0" smtClean="0"/>
              <a:t> в </a:t>
            </a:r>
            <a:r>
              <a:rPr lang="ru-RU" dirty="0" err="1" smtClean="0"/>
              <a:t>ході</a:t>
            </a:r>
            <a:r>
              <a:rPr lang="ru-RU" dirty="0" smtClean="0"/>
              <a:t> систематичного </a:t>
            </a:r>
            <a:r>
              <a:rPr lang="ru-RU" dirty="0" err="1" smtClean="0"/>
              <a:t>переслідування</a:t>
            </a:r>
            <a:r>
              <a:rPr lang="ru-RU" dirty="0" smtClean="0"/>
              <a:t> </a:t>
            </a:r>
            <a:r>
              <a:rPr lang="ru-RU" dirty="0" err="1" smtClean="0"/>
              <a:t>і</a:t>
            </a:r>
            <a:r>
              <a:rPr lang="ru-RU" dirty="0" smtClean="0"/>
              <a:t> </a:t>
            </a:r>
            <a:r>
              <a:rPr lang="ru-RU" dirty="0" err="1" smtClean="0"/>
              <a:t>знищення</a:t>
            </a:r>
            <a:r>
              <a:rPr lang="ru-RU" dirty="0" smtClean="0"/>
              <a:t> </a:t>
            </a:r>
            <a:r>
              <a:rPr lang="ru-RU" dirty="0" err="1" smtClean="0"/>
              <a:t>його</a:t>
            </a:r>
            <a:r>
              <a:rPr lang="ru-RU" dirty="0" smtClean="0"/>
              <a:t> нацистами та </a:t>
            </a:r>
            <a:r>
              <a:rPr lang="ru-RU" dirty="0" err="1" smtClean="0"/>
              <a:t>їхніми</a:t>
            </a:r>
            <a:r>
              <a:rPr lang="ru-RU" dirty="0" smtClean="0"/>
              <a:t> пособниками </a:t>
            </a:r>
            <a:r>
              <a:rPr lang="ru-RU" dirty="0" smtClean="0"/>
              <a:t>в </a:t>
            </a:r>
            <a:r>
              <a:rPr lang="ru-RU" dirty="0" err="1" smtClean="0"/>
              <a:t>Німеччині</a:t>
            </a:r>
            <a:r>
              <a:rPr lang="ru-RU" dirty="0" smtClean="0"/>
              <a:t> </a:t>
            </a:r>
            <a:r>
              <a:rPr lang="ru-RU" dirty="0" err="1" smtClean="0"/>
              <a:t>й</a:t>
            </a:r>
            <a:r>
              <a:rPr lang="ru-RU" dirty="0" smtClean="0"/>
              <a:t> на </a:t>
            </a:r>
            <a:r>
              <a:rPr lang="ru-RU" dirty="0" err="1" smtClean="0"/>
              <a:t>захоплених</a:t>
            </a:r>
            <a:r>
              <a:rPr lang="ru-RU" dirty="0" smtClean="0"/>
              <a:t> </a:t>
            </a:r>
            <a:r>
              <a:rPr lang="ru-RU" dirty="0" err="1" smtClean="0"/>
              <a:t>територіях</a:t>
            </a:r>
            <a:r>
              <a:rPr lang="ru-RU" dirty="0" smtClean="0"/>
              <a:t> у 1933-1945 </a:t>
            </a:r>
            <a:r>
              <a:rPr lang="ru-RU" dirty="0" err="1" smtClean="0"/>
              <a:t>рр</a:t>
            </a:r>
            <a:r>
              <a:rPr lang="ru-RU" dirty="0" smtClean="0"/>
              <a:t>. </a:t>
            </a:r>
            <a:r>
              <a:rPr lang="ru-RU" dirty="0" err="1" smtClean="0"/>
              <a:t>Загинуло</a:t>
            </a:r>
            <a:r>
              <a:rPr lang="ru-RU" dirty="0" smtClean="0"/>
              <a:t> </a:t>
            </a:r>
            <a:r>
              <a:rPr lang="ru-RU" dirty="0" smtClean="0"/>
              <a:t>6 млн. </a:t>
            </a:r>
            <a:r>
              <a:rPr lang="ru-RU" dirty="0" err="1" smtClean="0"/>
              <a:t>євреїв</a:t>
            </a:r>
            <a:r>
              <a:rPr lang="ru-RU" dirty="0" smtClean="0"/>
              <a:t> </a:t>
            </a:r>
            <a:r>
              <a:rPr lang="ru-RU" dirty="0" err="1" smtClean="0"/>
              <a:t>з</a:t>
            </a:r>
            <a:r>
              <a:rPr lang="ru-RU" dirty="0" smtClean="0"/>
              <a:t> 10 млн., </a:t>
            </a:r>
            <a:r>
              <a:rPr lang="ru-RU" dirty="0" err="1" smtClean="0"/>
              <a:t>що</a:t>
            </a:r>
            <a:r>
              <a:rPr lang="ru-RU" dirty="0" smtClean="0"/>
              <a:t> проживали в </a:t>
            </a:r>
            <a:r>
              <a:rPr lang="ru-RU" dirty="0" err="1" smtClean="0"/>
              <a:t>Європі</a:t>
            </a:r>
            <a:r>
              <a:rPr lang="ru-RU" dirty="0" smtClean="0"/>
              <a:t>.</a:t>
            </a:r>
          </a:p>
          <a:p>
            <a:pPr marL="6350" indent="574675">
              <a:buNone/>
            </a:pPr>
            <a:r>
              <a:rPr lang="ru-RU" dirty="0" err="1" smtClean="0"/>
              <a:t>Згідно</a:t>
            </a:r>
            <a:r>
              <a:rPr lang="ru-RU" dirty="0" smtClean="0"/>
              <a:t> </a:t>
            </a:r>
            <a:r>
              <a:rPr lang="ru-RU" dirty="0" err="1" smtClean="0"/>
              <a:t>з</a:t>
            </a:r>
            <a:r>
              <a:rPr lang="ru-RU" dirty="0" smtClean="0"/>
              <a:t> планом «Ост» на </a:t>
            </a:r>
            <a:r>
              <a:rPr lang="ru-RU" dirty="0" err="1" smtClean="0"/>
              <a:t>окупованій</a:t>
            </a:r>
            <a:r>
              <a:rPr lang="ru-RU" dirty="0" smtClean="0"/>
              <a:t> </a:t>
            </a:r>
            <a:r>
              <a:rPr lang="ru-RU" dirty="0" err="1" smtClean="0"/>
              <a:t>території</a:t>
            </a:r>
            <a:r>
              <a:rPr lang="ru-RU" dirty="0" smtClean="0"/>
              <a:t> </a:t>
            </a:r>
            <a:r>
              <a:rPr lang="ru-RU" dirty="0" err="1" smtClean="0"/>
              <a:t>України</a:t>
            </a:r>
            <a:r>
              <a:rPr lang="ru-RU" dirty="0" smtClean="0"/>
              <a:t> </a:t>
            </a:r>
            <a:r>
              <a:rPr lang="ru-RU" dirty="0" err="1" smtClean="0"/>
              <a:t>німці</a:t>
            </a:r>
            <a:r>
              <a:rPr lang="ru-RU" dirty="0" smtClean="0"/>
              <a:t> </a:t>
            </a:r>
            <a:r>
              <a:rPr lang="ru-RU" dirty="0" err="1" smtClean="0"/>
              <a:t>встановили</a:t>
            </a:r>
            <a:r>
              <a:rPr lang="ru-RU" dirty="0" smtClean="0"/>
              <a:t> </a:t>
            </a:r>
            <a:r>
              <a:rPr lang="ru-RU" dirty="0" smtClean="0"/>
              <a:t>«</a:t>
            </a:r>
            <a:r>
              <a:rPr lang="ru-RU" dirty="0" err="1" smtClean="0"/>
              <a:t>новий</a:t>
            </a:r>
            <a:r>
              <a:rPr lang="ru-RU" dirty="0" smtClean="0"/>
              <a:t> </a:t>
            </a:r>
            <a:r>
              <a:rPr lang="ru-RU" dirty="0" smtClean="0"/>
              <a:t>порядок».</a:t>
            </a:r>
          </a:p>
          <a:p>
            <a:pPr algn="ctr">
              <a:buFont typeface="Wingdings" pitchFamily="2" charset="2"/>
              <a:buChar char="v"/>
            </a:pPr>
            <a:r>
              <a:rPr lang="ru-RU" b="1" dirty="0" smtClean="0"/>
              <a:t>«</a:t>
            </a:r>
            <a:r>
              <a:rPr lang="ru-RU" b="1" dirty="0" err="1" smtClean="0"/>
              <a:t>Новий</a:t>
            </a:r>
            <a:r>
              <a:rPr lang="ru-RU" b="1" dirty="0" smtClean="0"/>
              <a:t> порядок</a:t>
            </a:r>
            <a:r>
              <a:rPr lang="ru-RU" b="1" dirty="0" smtClean="0"/>
              <a:t>» </a:t>
            </a:r>
            <a:r>
              <a:rPr lang="ru-RU" b="1" dirty="0" smtClean="0"/>
              <a:t>- </a:t>
            </a:r>
            <a:r>
              <a:rPr lang="ru-RU" b="1" dirty="0" err="1" smtClean="0"/>
              <a:t>жорстокий</a:t>
            </a:r>
            <a:r>
              <a:rPr lang="ru-RU" b="1" dirty="0" smtClean="0"/>
              <a:t> режим, </a:t>
            </a:r>
            <a:r>
              <a:rPr lang="ru-RU" b="1" dirty="0" smtClean="0"/>
              <a:t>установлений  </a:t>
            </a:r>
            <a:r>
              <a:rPr lang="ru-RU" b="1" dirty="0" err="1" smtClean="0"/>
              <a:t>німецько-фашистськими</a:t>
            </a:r>
            <a:r>
              <a:rPr lang="ru-RU" b="1" dirty="0" smtClean="0"/>
              <a:t> </a:t>
            </a:r>
            <a:r>
              <a:rPr lang="ru-RU" b="1" dirty="0" err="1" smtClean="0"/>
              <a:t>загарбниками</a:t>
            </a:r>
            <a:r>
              <a:rPr lang="ru-RU" b="1" dirty="0" smtClean="0"/>
              <a:t> на </a:t>
            </a:r>
            <a:r>
              <a:rPr lang="ru-RU" b="1" dirty="0" err="1" smtClean="0"/>
              <a:t>окупованій</a:t>
            </a:r>
            <a:r>
              <a:rPr lang="ru-RU" b="1" dirty="0" smtClean="0"/>
              <a:t> </a:t>
            </a:r>
            <a:r>
              <a:rPr lang="ru-RU" b="1" dirty="0" err="1" smtClean="0"/>
              <a:t>території</a:t>
            </a:r>
            <a:r>
              <a:rPr lang="ru-RU" b="1" dirty="0" smtClean="0"/>
              <a:t> </a:t>
            </a:r>
            <a:r>
              <a:rPr lang="ru-RU" b="1" dirty="0" err="1" smtClean="0"/>
              <a:t>України</a:t>
            </a:r>
            <a:r>
              <a:rPr lang="ru-RU" b="1" dirty="0" smtClean="0"/>
              <a:t> </a:t>
            </a:r>
            <a:r>
              <a:rPr lang="ru-RU" b="1" dirty="0" smtClean="0"/>
              <a:t>та в </a:t>
            </a:r>
            <a:r>
              <a:rPr lang="ru-RU" b="1" dirty="0" err="1" smtClean="0"/>
              <a:t>інших</a:t>
            </a:r>
            <a:r>
              <a:rPr lang="ru-RU" b="1" dirty="0" smtClean="0"/>
              <a:t> </a:t>
            </a:r>
            <a:r>
              <a:rPr lang="ru-RU" b="1" dirty="0" err="1" smtClean="0"/>
              <a:t>частинах</a:t>
            </a:r>
            <a:r>
              <a:rPr lang="ru-RU" b="1" dirty="0" smtClean="0"/>
              <a:t> СРСР, </a:t>
            </a:r>
            <a:r>
              <a:rPr lang="ru-RU" b="1" dirty="0" err="1" smtClean="0"/>
              <a:t>що</a:t>
            </a:r>
            <a:r>
              <a:rPr lang="ru-RU" b="1" dirty="0" smtClean="0"/>
              <a:t> </a:t>
            </a:r>
            <a:r>
              <a:rPr lang="ru-RU" b="1" dirty="0" smtClean="0"/>
              <a:t> </a:t>
            </a:r>
            <a:r>
              <a:rPr lang="ru-RU" b="1" dirty="0" err="1" smtClean="0"/>
              <a:t>супроводжувався</a:t>
            </a:r>
            <a:r>
              <a:rPr lang="ru-RU" b="1" dirty="0" smtClean="0"/>
              <a:t> </a:t>
            </a:r>
            <a:r>
              <a:rPr lang="ru-RU" b="1" dirty="0" err="1" smtClean="0"/>
              <a:t>масовими</a:t>
            </a:r>
            <a:r>
              <a:rPr lang="ru-RU" b="1" dirty="0" smtClean="0"/>
              <a:t> </a:t>
            </a:r>
            <a:r>
              <a:rPr lang="ru-RU" b="1" dirty="0" err="1" smtClean="0"/>
              <a:t>розстрілами</a:t>
            </a:r>
            <a:r>
              <a:rPr lang="ru-RU" b="1" dirty="0" smtClean="0"/>
              <a:t> </a:t>
            </a:r>
            <a:r>
              <a:rPr lang="ru-RU" b="1" dirty="0" err="1" smtClean="0"/>
              <a:t>і</a:t>
            </a:r>
            <a:r>
              <a:rPr lang="ru-RU" b="1" dirty="0" smtClean="0"/>
              <a:t> </a:t>
            </a:r>
            <a:r>
              <a:rPr lang="ru-RU" b="1" dirty="0" err="1" smtClean="0"/>
              <a:t>депортацією</a:t>
            </a:r>
            <a:r>
              <a:rPr lang="ru-RU" b="1" dirty="0" smtClean="0"/>
              <a:t> </a:t>
            </a:r>
            <a:r>
              <a:rPr lang="ru-RU" b="1" dirty="0" err="1" smtClean="0"/>
              <a:t>місцевого</a:t>
            </a:r>
            <a:r>
              <a:rPr lang="ru-RU" b="1" dirty="0" smtClean="0"/>
              <a:t> </a:t>
            </a:r>
            <a:r>
              <a:rPr lang="ru-RU" b="1" dirty="0" err="1" smtClean="0"/>
              <a:t>населення</a:t>
            </a:r>
            <a:r>
              <a:rPr lang="ru-RU" b="1" dirty="0" smtClean="0"/>
              <a:t>.</a:t>
            </a:r>
            <a:endParaRPr lang="ru-RU"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nvGraphicFramePr>
        <p:xfrm>
          <a:off x="193963" y="719666"/>
          <a:ext cx="11623963" cy="5364480"/>
        </p:xfrm>
        <a:graphic>
          <a:graphicData uri="http://schemas.openxmlformats.org/drawingml/2006/table">
            <a:tbl>
              <a:tblPr firstRow="1" bandRow="1">
                <a:tableStyleId>{5940675A-B579-460E-94D1-54222C63F5DA}</a:tableStyleId>
              </a:tblPr>
              <a:tblGrid>
                <a:gridCol w="2146470"/>
                <a:gridCol w="9477493"/>
              </a:tblGrid>
              <a:tr h="370840">
                <a:tc>
                  <a:txBody>
                    <a:bodyPr/>
                    <a:lstStyle/>
                    <a:p>
                      <a:r>
                        <a:rPr lang="uk-UA" sz="2000" b="1" i="0" u="none" strike="noStrike" kern="1200" noProof="0" dirty="0" smtClean="0">
                          <a:solidFill>
                            <a:schemeClr val="tx1"/>
                          </a:solidFill>
                          <a:latin typeface="+mn-lt"/>
                          <a:ea typeface="+mn-ea"/>
                          <a:cs typeface="+mn-cs"/>
                        </a:rPr>
                        <a:t>23 серпня 1939 р.</a:t>
                      </a:r>
                      <a:r>
                        <a:rPr lang="uk-UA" sz="2000" b="0" i="0" u="none" strike="noStrike" kern="1200" noProof="0" dirty="0" smtClean="0">
                          <a:solidFill>
                            <a:schemeClr val="tx1"/>
                          </a:solidFill>
                          <a:latin typeface="+mn-lt"/>
                          <a:ea typeface="+mn-ea"/>
                          <a:cs typeface="+mn-cs"/>
                        </a:rPr>
                        <a:t> </a:t>
                      </a:r>
                      <a:endParaRPr lang="uk-UA" sz="2000" noProof="0" dirty="0"/>
                    </a:p>
                  </a:txBody>
                  <a:tcPr/>
                </a:tc>
                <a:tc>
                  <a:txBody>
                    <a:bodyPr/>
                    <a:lstStyle/>
                    <a:p>
                      <a:pPr rtl="0" fontAlgn="base"/>
                      <a:r>
                        <a:rPr lang="uk-UA" sz="2000" b="0" i="0" u="none" strike="noStrike" kern="1200" noProof="0" dirty="0" smtClean="0">
                          <a:solidFill>
                            <a:schemeClr val="tx1"/>
                          </a:solidFill>
                          <a:latin typeface="+mn-lt"/>
                          <a:ea typeface="+mn-ea"/>
                          <a:cs typeface="+mn-cs"/>
                        </a:rPr>
                        <a:t>радянсько-німецький договір про ненапад і таємний протокол до нього («пакт </a:t>
                      </a:r>
                      <a:r>
                        <a:rPr lang="uk-UA" sz="2000" b="0" i="0" u="none" strike="noStrike" kern="1200" noProof="0" dirty="0" err="1" smtClean="0">
                          <a:solidFill>
                            <a:schemeClr val="tx1"/>
                          </a:solidFill>
                          <a:latin typeface="+mn-lt"/>
                          <a:ea typeface="+mn-ea"/>
                          <a:cs typeface="+mn-cs"/>
                        </a:rPr>
                        <a:t>Молотова-Ріббентропа</a:t>
                      </a:r>
                      <a:r>
                        <a:rPr lang="uk-UA" sz="2000" b="0" i="0" u="none" strike="noStrike" kern="1200" noProof="0" dirty="0" smtClean="0">
                          <a:solidFill>
                            <a:schemeClr val="tx1"/>
                          </a:solidFill>
                          <a:latin typeface="+mn-lt"/>
                          <a:ea typeface="+mn-ea"/>
                          <a:cs typeface="+mn-cs"/>
                        </a:rPr>
                        <a:t>»)</a:t>
                      </a:r>
                      <a:endParaRPr lang="uk-UA" sz="2000" noProof="0" dirty="0"/>
                    </a:p>
                  </a:txBody>
                  <a:tcPr/>
                </a:tc>
              </a:tr>
              <a:tr h="370840">
                <a:tc>
                  <a:txBody>
                    <a:bodyPr/>
                    <a:lstStyle/>
                    <a:p>
                      <a:r>
                        <a:rPr lang="uk-UA" sz="2000" b="1" i="0" u="none" strike="noStrike" kern="1200" noProof="0" dirty="0" smtClean="0">
                          <a:solidFill>
                            <a:schemeClr val="tx1"/>
                          </a:solidFill>
                          <a:latin typeface="+mn-lt"/>
                          <a:ea typeface="+mn-ea"/>
                          <a:cs typeface="+mn-cs"/>
                        </a:rPr>
                        <a:t>1 вересня 1939 р.</a:t>
                      </a:r>
                      <a:r>
                        <a:rPr lang="uk-UA" sz="2000" b="0" i="0" u="none" strike="noStrike" kern="1200" noProof="0" dirty="0" smtClean="0">
                          <a:solidFill>
                            <a:schemeClr val="tx1"/>
                          </a:solidFill>
                          <a:latin typeface="+mn-lt"/>
                          <a:ea typeface="+mn-ea"/>
                          <a:cs typeface="+mn-cs"/>
                        </a:rPr>
                        <a:t> </a:t>
                      </a:r>
                      <a:endParaRPr lang="uk-UA" sz="2000" noProof="0" dirty="0"/>
                    </a:p>
                  </a:txBody>
                  <a:tcPr/>
                </a:tc>
                <a:tc>
                  <a:txBody>
                    <a:bodyPr/>
                    <a:lstStyle/>
                    <a:p>
                      <a:r>
                        <a:rPr lang="uk-UA" sz="2000" b="0" i="0" u="none" strike="noStrike" kern="1200" noProof="0" dirty="0" smtClean="0">
                          <a:solidFill>
                            <a:schemeClr val="tx1"/>
                          </a:solidFill>
                          <a:latin typeface="+mn-lt"/>
                          <a:ea typeface="+mn-ea"/>
                          <a:cs typeface="+mn-cs"/>
                        </a:rPr>
                        <a:t>початок Другої світової війни</a:t>
                      </a:r>
                      <a:endParaRPr lang="uk-UA" sz="2000" noProof="0" dirty="0"/>
                    </a:p>
                  </a:txBody>
                  <a:tcPr/>
                </a:tc>
              </a:tr>
              <a:tr h="370840">
                <a:tc>
                  <a:txBody>
                    <a:bodyPr/>
                    <a:lstStyle/>
                    <a:p>
                      <a:r>
                        <a:rPr lang="uk-UA" sz="2000" b="1" i="0" u="none" strike="noStrike" kern="1200" noProof="0" dirty="0" smtClean="0">
                          <a:solidFill>
                            <a:schemeClr val="tx1"/>
                          </a:solidFill>
                          <a:latin typeface="+mn-lt"/>
                          <a:ea typeface="+mn-ea"/>
                          <a:cs typeface="+mn-cs"/>
                        </a:rPr>
                        <a:t>17 вересня 1939 </a:t>
                      </a:r>
                      <a:endParaRPr lang="uk-UA" sz="20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2000" b="0" i="0" u="none" strike="noStrike" kern="1200" noProof="0" dirty="0" smtClean="0">
                          <a:solidFill>
                            <a:schemeClr val="tx1"/>
                          </a:solidFill>
                          <a:latin typeface="+mn-lt"/>
                          <a:ea typeface="+mn-ea"/>
                          <a:cs typeface="+mn-cs"/>
                        </a:rPr>
                        <a:t>вторгнення Червоної армії на територію Бессарабії та Північної Буковини</a:t>
                      </a:r>
                      <a:endParaRPr lang="uk-UA" sz="2000" noProof="0" dirty="0"/>
                    </a:p>
                  </a:txBody>
                  <a:tcPr/>
                </a:tc>
              </a:tr>
              <a:tr h="370840">
                <a:tc>
                  <a:txBody>
                    <a:bodyPr/>
                    <a:lstStyle/>
                    <a:p>
                      <a:r>
                        <a:rPr lang="uk-UA" sz="2000" b="1" i="0" u="none" strike="noStrike" kern="1200" noProof="0" smtClean="0">
                          <a:solidFill>
                            <a:schemeClr val="tx1"/>
                          </a:solidFill>
                          <a:latin typeface="+mn-lt"/>
                          <a:ea typeface="+mn-ea"/>
                          <a:cs typeface="+mn-cs"/>
                        </a:rPr>
                        <a:t>22 червня 1941 р.</a:t>
                      </a:r>
                      <a:r>
                        <a:rPr lang="uk-UA" sz="2000" b="0" i="0" u="none" strike="noStrike" kern="1200" noProof="0" smtClean="0">
                          <a:solidFill>
                            <a:schemeClr val="tx1"/>
                          </a:solidFill>
                          <a:latin typeface="+mn-lt"/>
                          <a:ea typeface="+mn-ea"/>
                          <a:cs typeface="+mn-cs"/>
                        </a:rPr>
                        <a:t>  </a:t>
                      </a:r>
                      <a:endParaRPr lang="uk-UA" sz="2000" noProof="0"/>
                    </a:p>
                  </a:txBody>
                  <a:tcPr/>
                </a:tc>
                <a:tc>
                  <a:txBody>
                    <a:bodyPr/>
                    <a:lstStyle/>
                    <a:p>
                      <a:pPr rtl="0" fontAlgn="base"/>
                      <a:r>
                        <a:rPr lang="uk-UA" sz="2000" b="0" i="0" u="none" strike="noStrike" kern="1200" noProof="0" dirty="0" smtClean="0">
                          <a:solidFill>
                            <a:schemeClr val="tx1"/>
                          </a:solidFill>
                          <a:latin typeface="+mn-lt"/>
                          <a:ea typeface="+mn-ea"/>
                          <a:cs typeface="+mn-cs"/>
                        </a:rPr>
                        <a:t>Напад Німеччини на СРСР</a:t>
                      </a:r>
                      <a:endParaRPr lang="uk-UA" sz="2000" noProof="0" dirty="0"/>
                    </a:p>
                  </a:txBody>
                  <a:tcPr/>
                </a:tc>
              </a:tr>
              <a:tr h="370840">
                <a:tc>
                  <a:txBody>
                    <a:bodyPr/>
                    <a:lstStyle/>
                    <a:p>
                      <a:r>
                        <a:rPr lang="uk-UA" sz="2000" b="1" i="0" u="none" strike="noStrike" kern="1200" noProof="0" smtClean="0">
                          <a:solidFill>
                            <a:schemeClr val="tx1"/>
                          </a:solidFill>
                          <a:latin typeface="+mn-lt"/>
                          <a:ea typeface="+mn-ea"/>
                          <a:cs typeface="+mn-cs"/>
                        </a:rPr>
                        <a:t>30 червня 1941 р.</a:t>
                      </a:r>
                      <a:r>
                        <a:rPr lang="uk-UA" sz="2000" b="0" i="0" u="none" strike="noStrike" kern="1200" noProof="0" smtClean="0">
                          <a:solidFill>
                            <a:schemeClr val="tx1"/>
                          </a:solidFill>
                          <a:latin typeface="+mn-lt"/>
                          <a:ea typeface="+mn-ea"/>
                          <a:cs typeface="+mn-cs"/>
                        </a:rPr>
                        <a:t> </a:t>
                      </a:r>
                      <a:endParaRPr lang="uk-UA" sz="2000" noProof="0"/>
                    </a:p>
                  </a:txBody>
                  <a:tcPr/>
                </a:tc>
                <a:tc>
                  <a: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uk-UA" sz="2000" b="0" i="0" u="none" strike="noStrike" kern="1200" noProof="0" dirty="0" smtClean="0">
                          <a:solidFill>
                            <a:schemeClr val="tx1"/>
                          </a:solidFill>
                          <a:latin typeface="+mn-lt"/>
                          <a:ea typeface="+mn-ea"/>
                          <a:cs typeface="+mn-cs"/>
                        </a:rPr>
                        <a:t>проголошення Акту відновлення Української держави</a:t>
                      </a:r>
                      <a:endParaRPr lang="uk-UA" sz="2000" noProof="0" dirty="0"/>
                    </a:p>
                  </a:txBody>
                  <a:tcPr/>
                </a:tc>
              </a:tr>
              <a:tr h="370840">
                <a:tc>
                  <a:txBody>
                    <a:bodyPr/>
                    <a:lstStyle/>
                    <a:p>
                      <a:r>
                        <a:rPr lang="uk-UA" sz="2000" b="1" i="0" u="none" strike="noStrike" kern="1200" noProof="0" smtClean="0">
                          <a:solidFill>
                            <a:schemeClr val="tx1"/>
                          </a:solidFill>
                          <a:latin typeface="+mn-lt"/>
                          <a:ea typeface="+mn-ea"/>
                          <a:cs typeface="+mn-cs"/>
                        </a:rPr>
                        <a:t>14 жовтня 1942 р.</a:t>
                      </a:r>
                      <a:r>
                        <a:rPr lang="uk-UA" sz="2000" b="0" i="0" u="none" strike="noStrike" kern="1200" noProof="0" smtClean="0">
                          <a:solidFill>
                            <a:schemeClr val="tx1"/>
                          </a:solidFill>
                          <a:latin typeface="+mn-lt"/>
                          <a:ea typeface="+mn-ea"/>
                          <a:cs typeface="+mn-cs"/>
                        </a:rPr>
                        <a:t> </a:t>
                      </a:r>
                      <a:endParaRPr lang="uk-UA" sz="2000" noProof="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2000" b="0" i="0" u="none" strike="noStrike" kern="1200" noProof="0" dirty="0" smtClean="0">
                          <a:solidFill>
                            <a:schemeClr val="tx1"/>
                          </a:solidFill>
                          <a:latin typeface="+mn-lt"/>
                          <a:ea typeface="+mn-ea"/>
                          <a:cs typeface="+mn-cs"/>
                        </a:rPr>
                        <a:t>створення Української повстанської армії (УПА)</a:t>
                      </a:r>
                      <a:endParaRPr lang="uk-UA" sz="2000" noProof="0" dirty="0"/>
                    </a:p>
                  </a:txBody>
                  <a:tcPr/>
                </a:tc>
              </a:tr>
              <a:tr h="370840">
                <a:tc>
                  <a:txBody>
                    <a:bodyPr/>
                    <a:lstStyle/>
                    <a:p>
                      <a:r>
                        <a:rPr lang="uk-UA" sz="2000" b="1" i="0" u="none" strike="noStrike" kern="1200" noProof="0" smtClean="0">
                          <a:solidFill>
                            <a:schemeClr val="tx1"/>
                          </a:solidFill>
                          <a:latin typeface="+mn-lt"/>
                          <a:ea typeface="+mn-ea"/>
                          <a:cs typeface="+mn-cs"/>
                        </a:rPr>
                        <a:t>Грудень 1942 р.</a:t>
                      </a:r>
                      <a:r>
                        <a:rPr lang="uk-UA" sz="2000" b="0" i="0" u="none" strike="noStrike" kern="1200" noProof="0" smtClean="0">
                          <a:solidFill>
                            <a:schemeClr val="tx1"/>
                          </a:solidFill>
                          <a:latin typeface="+mn-lt"/>
                          <a:ea typeface="+mn-ea"/>
                          <a:cs typeface="+mn-cs"/>
                        </a:rPr>
                        <a:t> </a:t>
                      </a:r>
                      <a:endParaRPr lang="uk-UA" sz="2000" noProof="0"/>
                    </a:p>
                  </a:txBody>
                  <a:tcPr/>
                </a:tc>
                <a:tc>
                  <a:txBody>
                    <a:bodyPr/>
                    <a:lstStyle/>
                    <a:p>
                      <a:pPr rtl="0" fontAlgn="base"/>
                      <a:r>
                        <a:rPr lang="uk-UA" sz="2000" b="0" i="0" u="none" strike="noStrike" kern="1200" noProof="0" dirty="0" smtClean="0">
                          <a:solidFill>
                            <a:schemeClr val="tx1"/>
                          </a:solidFill>
                          <a:latin typeface="+mn-lt"/>
                          <a:ea typeface="+mn-ea"/>
                          <a:cs typeface="+mn-cs"/>
                        </a:rPr>
                        <a:t>початок вигнання нацистських загарбників з України;</a:t>
                      </a:r>
                      <a:endParaRPr lang="uk-UA" sz="2000" b="0" i="0" u="none" strike="noStrike" kern="1200" noProof="0" dirty="0" smtClean="0">
                        <a:solidFill>
                          <a:schemeClr val="tx1"/>
                        </a:solidFill>
                        <a:latin typeface="+mn-lt"/>
                        <a:ea typeface="+mn-ea"/>
                        <a:cs typeface="+mn-cs"/>
                      </a:endParaRPr>
                    </a:p>
                  </a:txBody>
                  <a:tcPr/>
                </a:tc>
              </a:tr>
              <a:tr h="370840">
                <a:tc>
                  <a:txBody>
                    <a:bodyPr/>
                    <a:lstStyle/>
                    <a:p>
                      <a:r>
                        <a:rPr lang="uk-UA" sz="2000" b="1" i="0" u="none" strike="noStrike" kern="1200" noProof="0" dirty="0" smtClean="0">
                          <a:solidFill>
                            <a:schemeClr val="tx1"/>
                          </a:solidFill>
                          <a:latin typeface="+mn-lt"/>
                          <a:ea typeface="+mn-ea"/>
                          <a:cs typeface="+mn-cs"/>
                        </a:rPr>
                        <a:t>6 листопада 1943 </a:t>
                      </a:r>
                      <a:endParaRPr lang="uk-UA" sz="2000" noProof="0" dirty="0"/>
                    </a:p>
                  </a:txBody>
                  <a:tcPr/>
                </a:tc>
                <a:tc>
                  <a:txBody>
                    <a:bodyPr/>
                    <a:lstStyle/>
                    <a:p>
                      <a:pPr rtl="0" fontAlgn="base"/>
                      <a:r>
                        <a:rPr lang="uk-UA" sz="2000" b="0" i="0" u="none" strike="noStrike" kern="1200" noProof="0" dirty="0" smtClean="0">
                          <a:solidFill>
                            <a:schemeClr val="tx1"/>
                          </a:solidFill>
                          <a:latin typeface="+mn-lt"/>
                          <a:ea typeface="+mn-ea"/>
                          <a:cs typeface="+mn-cs"/>
                        </a:rPr>
                        <a:t>визволення Києва від нацистських окупантів</a:t>
                      </a:r>
                      <a:endParaRPr lang="uk-UA" sz="2000" noProof="0" dirty="0"/>
                    </a:p>
                  </a:txBody>
                  <a:tcPr/>
                </a:tc>
              </a:tr>
              <a:tr h="370840">
                <a:tc>
                  <a:txBody>
                    <a:bodyPr/>
                    <a:lstStyle/>
                    <a:p>
                      <a:r>
                        <a:rPr lang="uk-UA" sz="2000" b="1" i="0" u="none" strike="noStrike" kern="1200" noProof="0" smtClean="0">
                          <a:solidFill>
                            <a:schemeClr val="tx1"/>
                          </a:solidFill>
                          <a:latin typeface="+mn-lt"/>
                          <a:ea typeface="+mn-ea"/>
                          <a:cs typeface="+mn-cs"/>
                        </a:rPr>
                        <a:t>Січень-лютий 1944 </a:t>
                      </a:r>
                      <a:endParaRPr lang="uk-UA" sz="2000" noProof="0"/>
                    </a:p>
                  </a:txBody>
                  <a:tcPr/>
                </a:tc>
                <a:tc>
                  <a:txBody>
                    <a:bodyPr/>
                    <a:lstStyle/>
                    <a:p>
                      <a:pPr rtl="0" fontAlgn="base"/>
                      <a:r>
                        <a:rPr lang="uk-UA" sz="2000" b="0" i="0" u="none" strike="noStrike" kern="1200" noProof="0" dirty="0" smtClean="0">
                          <a:solidFill>
                            <a:schemeClr val="tx1"/>
                          </a:solidFill>
                          <a:latin typeface="+mn-lt"/>
                          <a:ea typeface="+mn-ea"/>
                          <a:cs typeface="+mn-cs"/>
                        </a:rPr>
                        <a:t>Корсунь-Шевченківська наступальна операція</a:t>
                      </a:r>
                      <a:endParaRPr lang="uk-UA" sz="2000" noProof="0" dirty="0"/>
                    </a:p>
                  </a:txBody>
                  <a:tcPr/>
                </a:tc>
              </a:tr>
              <a:tr h="370840">
                <a:tc>
                  <a:txBody>
                    <a:bodyPr/>
                    <a:lstStyle/>
                    <a:p>
                      <a:r>
                        <a:rPr lang="uk-UA" sz="2000" b="1" i="0" u="none" strike="noStrike" kern="1200" noProof="0" smtClean="0">
                          <a:solidFill>
                            <a:schemeClr val="tx1"/>
                          </a:solidFill>
                          <a:latin typeface="+mn-lt"/>
                          <a:ea typeface="+mn-ea"/>
                          <a:cs typeface="+mn-cs"/>
                        </a:rPr>
                        <a:t>28 жовтня 1944 р</a:t>
                      </a:r>
                      <a:r>
                        <a:rPr lang="uk-UA" sz="2000" b="0" i="0" u="none" strike="noStrike" kern="1200" noProof="0" smtClean="0">
                          <a:solidFill>
                            <a:schemeClr val="tx1"/>
                          </a:solidFill>
                          <a:latin typeface="+mn-lt"/>
                          <a:ea typeface="+mn-ea"/>
                          <a:cs typeface="+mn-cs"/>
                        </a:rPr>
                        <a:t>.</a:t>
                      </a:r>
                      <a:endParaRPr lang="uk-UA" sz="2000" noProof="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2000" b="0" i="0" u="none" strike="noStrike" kern="1200" noProof="0" dirty="0" smtClean="0">
                          <a:solidFill>
                            <a:schemeClr val="tx1"/>
                          </a:solidFill>
                          <a:latin typeface="+mn-lt"/>
                          <a:ea typeface="+mn-ea"/>
                          <a:cs typeface="+mn-cs"/>
                        </a:rPr>
                        <a:t>завершення вигнання нацистських окупантів зі всієї території України</a:t>
                      </a:r>
                      <a:endParaRPr lang="uk-UA" sz="2000" noProof="0" dirty="0"/>
                    </a:p>
                  </a:txBody>
                  <a:tcPr/>
                </a:tc>
              </a:tr>
              <a:tr h="370840">
                <a:tc>
                  <a:txBody>
                    <a:bodyPr/>
                    <a:lstStyle/>
                    <a:p>
                      <a:pPr rtl="0" fontAlgn="base"/>
                      <a:r>
                        <a:rPr lang="uk-UA" sz="2000" b="1" i="0" u="none" strike="noStrike" kern="1200" noProof="0" smtClean="0">
                          <a:solidFill>
                            <a:schemeClr val="tx1"/>
                          </a:solidFill>
                          <a:latin typeface="+mn-lt"/>
                          <a:ea typeface="+mn-ea"/>
                          <a:cs typeface="+mn-cs"/>
                        </a:rPr>
                        <a:t>9 травня 1945 р.</a:t>
                      </a:r>
                      <a:r>
                        <a:rPr lang="uk-UA" sz="2000" b="0" i="0" u="none" strike="noStrike" kern="1200" noProof="0" smtClean="0">
                          <a:solidFill>
                            <a:schemeClr val="tx1"/>
                          </a:solidFill>
                          <a:latin typeface="+mn-lt"/>
                          <a:ea typeface="+mn-ea"/>
                          <a:cs typeface="+mn-cs"/>
                        </a:rPr>
                        <a:t> – </a:t>
                      </a:r>
                      <a:endParaRPr lang="uk-UA" sz="2000" b="0" i="0" u="none" strike="noStrike" kern="1200" noProof="0" smtClean="0">
                        <a:solidFill>
                          <a:schemeClr val="tx1"/>
                        </a:solidFill>
                        <a:latin typeface="+mn-lt"/>
                        <a:ea typeface="+mn-ea"/>
                        <a:cs typeface="+mn-cs"/>
                      </a:endParaRPr>
                    </a:p>
                  </a:txBody>
                  <a:tcPr/>
                </a:tc>
                <a:tc>
                  <a:txBody>
                    <a:bodyPr/>
                    <a:lstStyle/>
                    <a:p>
                      <a:r>
                        <a:rPr lang="uk-UA" sz="2000" b="0" i="0" u="none" strike="noStrike" kern="1200" noProof="0" dirty="0" smtClean="0">
                          <a:solidFill>
                            <a:schemeClr val="tx1"/>
                          </a:solidFill>
                          <a:latin typeface="+mn-lt"/>
                          <a:ea typeface="+mn-ea"/>
                          <a:cs typeface="+mn-cs"/>
                        </a:rPr>
                        <a:t>День Перемоги над нацистською Німеччиною</a:t>
                      </a:r>
                      <a:endParaRPr lang="uk-UA" sz="2000" noProof="0" dirty="0"/>
                    </a:p>
                  </a:txBody>
                  <a:tcPr/>
                </a:tc>
              </a:tr>
              <a:tr h="370840">
                <a:tc>
                  <a:txBody>
                    <a:bodyPr/>
                    <a:lstStyle/>
                    <a:p>
                      <a:r>
                        <a:rPr lang="uk-UA" sz="2000" b="1" i="0" u="none" strike="noStrike" kern="1200" noProof="0" smtClean="0">
                          <a:solidFill>
                            <a:schemeClr val="tx1"/>
                          </a:solidFill>
                          <a:latin typeface="+mn-lt"/>
                          <a:ea typeface="+mn-ea"/>
                          <a:cs typeface="+mn-cs"/>
                        </a:rPr>
                        <a:t>2 вересня 1945 р.</a:t>
                      </a:r>
                      <a:endParaRPr lang="uk-UA" sz="2000" noProof="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2000" b="0" i="0" u="none" strike="noStrike" kern="1200" noProof="0" dirty="0" smtClean="0">
                          <a:solidFill>
                            <a:schemeClr val="tx1"/>
                          </a:solidFill>
                          <a:latin typeface="+mn-lt"/>
                          <a:ea typeface="+mn-ea"/>
                          <a:cs typeface="+mn-cs"/>
                        </a:rPr>
                        <a:t>завершення Другої світової війни</a:t>
                      </a:r>
                      <a:endParaRPr lang="uk-UA" sz="2000" noProof="0" dirty="0"/>
                    </a:p>
                  </a:txBody>
                  <a:tcPr/>
                </a:tc>
              </a:tr>
            </a:tbl>
          </a:graphicData>
        </a:graphic>
      </p:graphicFrame>
    </p:spTree>
    <p:extLst>
      <p:ext uri="{BB962C8B-B14F-4D97-AF65-F5344CB8AC3E}">
        <p14:creationId xmlns:p14="http://schemas.microsoft.com/office/powerpoint/2010/main" xmlns="" val="26147153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Прямоугольник 1"/>
          <p:cNvSpPr>
            <a:spLocks noChangeArrowheads="1"/>
          </p:cNvSpPr>
          <p:nvPr/>
        </p:nvSpPr>
        <p:spPr bwMode="auto">
          <a:xfrm>
            <a:off x="1524000" y="0"/>
            <a:ext cx="865909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ru-RU" altLang="ru-RU" sz="2400" b="1" dirty="0" err="1"/>
              <a:t>Нацистський</a:t>
            </a:r>
            <a:r>
              <a:rPr lang="ru-RU" altLang="ru-RU" sz="2400" b="1" dirty="0"/>
              <a:t> </a:t>
            </a:r>
            <a:r>
              <a:rPr lang="ru-RU" altLang="ru-RU" sz="2400" b="1" dirty="0" err="1"/>
              <a:t>«новий</a:t>
            </a:r>
            <a:r>
              <a:rPr lang="ru-RU" altLang="ru-RU" sz="2400" b="1" dirty="0"/>
              <a:t> порядок»</a:t>
            </a:r>
          </a:p>
        </p:txBody>
      </p:sp>
      <p:sp>
        <p:nvSpPr>
          <p:cNvPr id="3" name="Прямоугольник 2"/>
          <p:cNvSpPr/>
          <p:nvPr/>
        </p:nvSpPr>
        <p:spPr>
          <a:xfrm>
            <a:off x="380495" y="609601"/>
            <a:ext cx="10813977" cy="4062651"/>
          </a:xfrm>
          <a:prstGeom prst="rect">
            <a:avLst/>
          </a:prstGeom>
        </p:spPr>
        <p:txBody>
          <a:bodyPr wrap="square">
            <a:spAutoFit/>
          </a:bodyPr>
          <a:lstStyle/>
          <a:p>
            <a:pPr algn="ctr">
              <a:defRPr/>
            </a:pPr>
            <a:r>
              <a:rPr lang="ru-RU" sz="2400" b="1" dirty="0" err="1" smtClean="0"/>
              <a:t>Основні</a:t>
            </a:r>
            <a:r>
              <a:rPr lang="ru-RU" sz="2400" b="1" dirty="0" smtClean="0"/>
              <a:t> заходи «нового порядку»:</a:t>
            </a:r>
          </a:p>
          <a:p>
            <a:pPr>
              <a:defRPr/>
            </a:pPr>
            <a:r>
              <a:rPr lang="uk-UA" sz="2400" dirty="0" smtClean="0"/>
              <a:t>• скасування чинності радянського законодавства, введення німецького кримінального права і судів;</a:t>
            </a:r>
          </a:p>
          <a:p>
            <a:pPr>
              <a:defRPr/>
            </a:pPr>
            <a:r>
              <a:rPr lang="uk-UA" sz="2400" dirty="0" smtClean="0"/>
              <a:t>• запровадження комендантської години;</a:t>
            </a:r>
          </a:p>
          <a:p>
            <a:pPr>
              <a:defRPr/>
            </a:pPr>
            <a:r>
              <a:rPr lang="uk-UA" sz="2400" dirty="0" smtClean="0"/>
              <a:t>• дискримінація українського населення;</a:t>
            </a:r>
          </a:p>
          <a:p>
            <a:pPr>
              <a:defRPr/>
            </a:pPr>
            <a:r>
              <a:rPr lang="uk-UA" sz="2400" dirty="0" smtClean="0"/>
              <a:t>• тотальний терор  (трагедія Бабиного Яру в Києві (початок масових розстрілів 29-30 вересня 1941р.),</a:t>
            </a:r>
          </a:p>
          <a:p>
            <a:pPr>
              <a:defRPr/>
            </a:pPr>
            <a:r>
              <a:rPr lang="uk-UA" sz="2400" dirty="0" err="1" smtClean="0"/>
              <a:t>Дробицького</a:t>
            </a:r>
            <a:r>
              <a:rPr lang="uk-UA" sz="2400" dirty="0" smtClean="0"/>
              <a:t> Яру в Харкові, знищення населення у </a:t>
            </a:r>
            <a:r>
              <a:rPr lang="uk-UA" sz="2400" dirty="0" err="1" smtClean="0"/>
              <a:t>Янівському</a:t>
            </a:r>
            <a:r>
              <a:rPr lang="uk-UA" sz="2400" dirty="0" smtClean="0"/>
              <a:t> концтаборі; всього в Україні існувало 180 великих концтаборів і 50 гетто);</a:t>
            </a:r>
          </a:p>
          <a:p>
            <a:pPr>
              <a:defRPr/>
            </a:pPr>
            <a:r>
              <a:rPr lang="uk-UA" sz="2400" dirty="0" smtClean="0"/>
              <a:t>• примусова мобілізація робочої сили в Німеччину (2,5 </a:t>
            </a:r>
            <a:r>
              <a:rPr lang="uk-UA" sz="2400" dirty="0" err="1" smtClean="0"/>
              <a:t>млн.чол</a:t>
            </a:r>
            <a:r>
              <a:rPr lang="uk-UA" sz="2400" dirty="0" smtClean="0"/>
              <a:t>.);</a:t>
            </a:r>
            <a:endParaRPr lang="uk-UA" sz="2400" dirty="0" smtClean="0"/>
          </a:p>
          <a:p>
            <a:pPr>
              <a:defRPr/>
            </a:pPr>
            <a:r>
              <a:rPr lang="uk-UA" b="1" i="1" dirty="0" smtClean="0"/>
              <a:t>  </a:t>
            </a:r>
            <a:endParaRPr lang="uk-UA" b="1" i="1" dirty="0"/>
          </a:p>
        </p:txBody>
      </p:sp>
      <p:pic>
        <p:nvPicPr>
          <p:cNvPr id="60418" name="Picture 2" descr="http://www.dagorlenok.ru/articles/4bbd8da9b282c.jpg"/>
          <p:cNvPicPr>
            <a:picLocks noChangeAspect="1" noChangeArrowheads="1"/>
          </p:cNvPicPr>
          <p:nvPr/>
        </p:nvPicPr>
        <p:blipFill>
          <a:blip r:embed="rId2" cstate="print"/>
          <a:srcRect/>
          <a:stretch>
            <a:fillRect/>
          </a:stretch>
        </p:blipFill>
        <p:spPr bwMode="auto">
          <a:xfrm>
            <a:off x="8977745" y="3602181"/>
            <a:ext cx="2836121" cy="29109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32062495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encrypted-tbn3.gstatic.com/images?q=tbn:ANd9GcRbZTHFr52_zizdR2cGFfX_hSlPOl4FgTTcKUjGKBMxbM6oqEnQX81KI65K">
            <a:hlinkClick r:id="rId2"/>
          </p:cNvPr>
          <p:cNvPicPr>
            <a:picLocks noChangeAspect="1" noChangeArrowheads="1"/>
          </p:cNvPicPr>
          <p:nvPr/>
        </p:nvPicPr>
        <p:blipFill>
          <a:blip r:embed="rId3" cstate="print"/>
          <a:srcRect/>
          <a:stretch>
            <a:fillRect/>
          </a:stretch>
        </p:blipFill>
        <p:spPr bwMode="auto">
          <a:xfrm>
            <a:off x="345241" y="193810"/>
            <a:ext cx="3809663" cy="3246280"/>
          </a:xfrm>
          <a:prstGeom prst="rect">
            <a:avLst/>
          </a:prstGeom>
          <a:noFill/>
        </p:spPr>
      </p:pic>
      <p:pic>
        <p:nvPicPr>
          <p:cNvPr id="18436" name="Picture 4" descr="https://encrypted-tbn0.gstatic.com/images?q=tbn:ANd9GcQV7kCUUfOY42r0slDzHHVuwDEDoyOBOv_2OhY2q2cQs2y3E4ec34RZosI">
            <a:hlinkClick r:id="rId4"/>
          </p:cNvPr>
          <p:cNvPicPr>
            <a:picLocks noChangeAspect="1" noChangeArrowheads="1"/>
          </p:cNvPicPr>
          <p:nvPr/>
        </p:nvPicPr>
        <p:blipFill>
          <a:blip r:embed="rId5" cstate="print"/>
          <a:srcRect/>
          <a:stretch>
            <a:fillRect/>
          </a:stretch>
        </p:blipFill>
        <p:spPr bwMode="auto">
          <a:xfrm>
            <a:off x="6345403" y="212896"/>
            <a:ext cx="4466975" cy="2965777"/>
          </a:xfrm>
          <a:prstGeom prst="rect">
            <a:avLst/>
          </a:prstGeom>
          <a:noFill/>
        </p:spPr>
      </p:pic>
      <p:pic>
        <p:nvPicPr>
          <p:cNvPr id="18438" name="Picture 6" descr="https://encrypted-tbn2.gstatic.com/images?q=tbn:ANd9GcSsnwJytLKHfP2TQSBbckALTBEzQRO1ewHKSQzfO41_38YKQOiDmjbL7WA">
            <a:hlinkClick r:id="rId6"/>
          </p:cNvPr>
          <p:cNvPicPr>
            <a:picLocks noChangeAspect="1" noChangeArrowheads="1"/>
          </p:cNvPicPr>
          <p:nvPr/>
        </p:nvPicPr>
        <p:blipFill>
          <a:blip r:embed="rId7" cstate="print"/>
          <a:srcRect/>
          <a:stretch>
            <a:fillRect/>
          </a:stretch>
        </p:blipFill>
        <p:spPr bwMode="auto">
          <a:xfrm>
            <a:off x="345241" y="3904438"/>
            <a:ext cx="3817361" cy="2302534"/>
          </a:xfrm>
          <a:prstGeom prst="rect">
            <a:avLst/>
          </a:prstGeom>
          <a:noFill/>
        </p:spPr>
      </p:pic>
      <p:sp>
        <p:nvSpPr>
          <p:cNvPr id="7" name="TextBox 6"/>
          <p:cNvSpPr txBox="1"/>
          <p:nvPr/>
        </p:nvSpPr>
        <p:spPr>
          <a:xfrm>
            <a:off x="330947" y="3442773"/>
            <a:ext cx="4212149" cy="461665"/>
          </a:xfrm>
          <a:prstGeom prst="rect">
            <a:avLst/>
          </a:prstGeom>
          <a:noFill/>
        </p:spPr>
        <p:txBody>
          <a:bodyPr wrap="square" rtlCol="0">
            <a:spAutoFit/>
          </a:bodyPr>
          <a:lstStyle/>
          <a:p>
            <a:r>
              <a:rPr lang="uk-UA" sz="2400" b="1" dirty="0"/>
              <a:t>Розстріли в Бабиному яру</a:t>
            </a:r>
            <a:endParaRPr lang="ru-RU" sz="2400" b="1" dirty="0"/>
          </a:p>
        </p:txBody>
      </p:sp>
      <p:sp>
        <p:nvSpPr>
          <p:cNvPr id="8" name="TextBox 7"/>
          <p:cNvSpPr txBox="1"/>
          <p:nvPr/>
        </p:nvSpPr>
        <p:spPr>
          <a:xfrm>
            <a:off x="196437" y="6206972"/>
            <a:ext cx="4683205" cy="461665"/>
          </a:xfrm>
          <a:prstGeom prst="rect">
            <a:avLst/>
          </a:prstGeom>
          <a:noFill/>
        </p:spPr>
        <p:txBody>
          <a:bodyPr wrap="none" rtlCol="0">
            <a:spAutoFit/>
          </a:bodyPr>
          <a:lstStyle/>
          <a:p>
            <a:r>
              <a:rPr lang="uk-UA" sz="2400" b="1" dirty="0"/>
              <a:t>Знищення і катування українців…</a:t>
            </a:r>
            <a:endParaRPr lang="ru-RU" sz="2400" b="1" dirty="0"/>
          </a:p>
        </p:txBody>
      </p:sp>
      <p:sp>
        <p:nvSpPr>
          <p:cNvPr id="9" name="TextBox 8"/>
          <p:cNvSpPr txBox="1"/>
          <p:nvPr/>
        </p:nvSpPr>
        <p:spPr>
          <a:xfrm>
            <a:off x="5810247" y="3214686"/>
            <a:ext cx="5964657" cy="1200329"/>
          </a:xfrm>
          <a:prstGeom prst="rect">
            <a:avLst/>
          </a:prstGeom>
          <a:noFill/>
        </p:spPr>
        <p:txBody>
          <a:bodyPr wrap="square" rtlCol="0">
            <a:spAutoFit/>
          </a:bodyPr>
          <a:lstStyle/>
          <a:p>
            <a:pPr algn="just"/>
            <a:r>
              <a:rPr lang="uk-UA" sz="2400" dirty="0"/>
              <a:t>Відправка українців на роботу в Німеччину.</a:t>
            </a:r>
          </a:p>
          <a:p>
            <a:pPr algn="just"/>
            <a:r>
              <a:rPr lang="uk-UA" sz="2400" dirty="0"/>
              <a:t>Вивезено з України – 2,4 млн. молодих  юнаків і дівчат</a:t>
            </a:r>
            <a:endParaRPr lang="ru-RU" sz="2400" dirty="0"/>
          </a:p>
        </p:txBody>
      </p:sp>
      <p:sp>
        <p:nvSpPr>
          <p:cNvPr id="10" name="TextBox 9"/>
          <p:cNvSpPr txBox="1"/>
          <p:nvPr/>
        </p:nvSpPr>
        <p:spPr>
          <a:xfrm>
            <a:off x="6186060" y="4637312"/>
            <a:ext cx="5213030" cy="1569660"/>
          </a:xfrm>
          <a:prstGeom prst="rect">
            <a:avLst/>
          </a:prstGeom>
          <a:noFill/>
        </p:spPr>
        <p:txBody>
          <a:bodyPr wrap="none" rtlCol="0">
            <a:spAutoFit/>
          </a:bodyPr>
          <a:lstStyle/>
          <a:p>
            <a:pPr algn="just"/>
            <a:r>
              <a:rPr lang="uk-UA" sz="2400" b="1" i="1" dirty="0"/>
              <a:t>Рейхсляйтер генерал-губернатор  </a:t>
            </a:r>
          </a:p>
          <a:p>
            <a:pPr algn="just"/>
            <a:r>
              <a:rPr lang="uk-UA" sz="2400" b="1" i="1" dirty="0"/>
              <a:t>Х.Франк цинічно заявляв :</a:t>
            </a:r>
          </a:p>
          <a:p>
            <a:pPr algn="just"/>
            <a:r>
              <a:rPr lang="uk-UA" sz="2400" b="1" i="1" dirty="0"/>
              <a:t> “ Після нашої перемоги </a:t>
            </a:r>
          </a:p>
          <a:p>
            <a:pPr algn="just"/>
            <a:r>
              <a:rPr lang="uk-UA" sz="2400" b="1" i="1" dirty="0"/>
              <a:t> я відправлю українців хоч на фарш ”</a:t>
            </a:r>
            <a:endParaRPr lang="ru-RU" sz="2400" b="1" i="1" dirty="0"/>
          </a:p>
        </p:txBody>
      </p:sp>
    </p:spTree>
    <p:extLst>
      <p:ext uri="{BB962C8B-B14F-4D97-AF65-F5344CB8AC3E}">
        <p14:creationId xmlns:p14="http://schemas.microsoft.com/office/powerpoint/2010/main" xmlns="" val="22554341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4799" y="500064"/>
            <a:ext cx="11678653" cy="2246769"/>
          </a:xfrm>
          <a:prstGeom prst="rect">
            <a:avLst/>
          </a:prstGeom>
        </p:spPr>
        <p:txBody>
          <a:bodyPr wrap="square">
            <a:spAutoFit/>
          </a:bodyPr>
          <a:lstStyle/>
          <a:p>
            <a:pPr indent="449263" algn="just">
              <a:defRPr/>
            </a:pPr>
            <a:r>
              <a:rPr lang="uk-UA" sz="2000" dirty="0" smtClean="0">
                <a:latin typeface="Arial" panose="020B0604020202020204" pitchFamily="34" charset="0"/>
                <a:cs typeface="Arial" panose="020B0604020202020204" pitchFamily="34" charset="0"/>
              </a:rPr>
              <a:t>Нацисти здійснювали тиск на українське населення, щоб не допустити з його боку допомоги євреям. Однак відомо тисячі фактів допомоги євреям із боку українців, навіть із ризиком для власного життя. Тільки в Галичині, за неповними даними, відомо </a:t>
            </a:r>
            <a:r>
              <a:rPr lang="uk-UA" sz="2000" b="1" i="1" dirty="0" smtClean="0">
                <a:latin typeface="Arial" panose="020B0604020202020204" pitchFamily="34" charset="0"/>
                <a:cs typeface="Arial" panose="020B0604020202020204" pitchFamily="34" charset="0"/>
              </a:rPr>
              <a:t>100 фактів </a:t>
            </a:r>
            <a:r>
              <a:rPr lang="uk-UA" sz="2000" dirty="0" smtClean="0">
                <a:latin typeface="Arial" panose="020B0604020202020204" pitchFamily="34" charset="0"/>
                <a:cs typeface="Arial" panose="020B0604020202020204" pitchFamily="34" charset="0"/>
              </a:rPr>
              <a:t>покарання українців за переховування євреїв. Активно протистояв винищенню євреїв Митрополит </a:t>
            </a:r>
            <a:r>
              <a:rPr lang="uk-UA" sz="2000" b="1" i="1" dirty="0" err="1" smtClean="0">
                <a:latin typeface="Arial" panose="020B0604020202020204" pitchFamily="34" charset="0"/>
                <a:cs typeface="Arial" panose="020B0604020202020204" pitchFamily="34" charset="0"/>
              </a:rPr>
              <a:t>Андрей</a:t>
            </a:r>
            <a:r>
              <a:rPr lang="uk-UA" sz="2000" b="1" i="1" dirty="0" smtClean="0">
                <a:latin typeface="Arial" panose="020B0604020202020204" pitchFamily="34" charset="0"/>
                <a:cs typeface="Arial" panose="020B0604020202020204" pitchFamily="34" charset="0"/>
              </a:rPr>
              <a:t> Шептицький.</a:t>
            </a:r>
          </a:p>
          <a:p>
            <a:pPr indent="449263" algn="just">
              <a:defRPr/>
            </a:pPr>
            <a:r>
              <a:rPr lang="uk-UA" sz="2000" dirty="0" smtClean="0">
                <a:latin typeface="Arial" panose="020B0604020202020204" pitchFamily="34" charset="0"/>
                <a:cs typeface="Arial" panose="020B0604020202020204" pitchFamily="34" charset="0"/>
              </a:rPr>
              <a:t>На 2001 р. рішенням парламенту Ізраїлю за рятування євреїв почесним званням  </a:t>
            </a:r>
            <a:r>
              <a:rPr lang="uk-UA" sz="2000" b="1" dirty="0" smtClean="0">
                <a:latin typeface="Arial" panose="020B0604020202020204" pitchFamily="34" charset="0"/>
                <a:cs typeface="Arial" panose="020B0604020202020204" pitchFamily="34" charset="0"/>
              </a:rPr>
              <a:t>«Праведник світу» </a:t>
            </a:r>
            <a:r>
              <a:rPr lang="uk-UA" sz="2000" dirty="0" smtClean="0">
                <a:latin typeface="Arial" panose="020B0604020202020204" pitchFamily="34" charset="0"/>
                <a:cs typeface="Arial" panose="020B0604020202020204" pitchFamily="34" charset="0"/>
              </a:rPr>
              <a:t>були удостоєні </a:t>
            </a:r>
            <a:r>
              <a:rPr lang="uk-UA" sz="2000" b="1" i="1" dirty="0" smtClean="0">
                <a:latin typeface="Arial" panose="020B0604020202020204" pitchFamily="34" charset="0"/>
                <a:cs typeface="Arial" panose="020B0604020202020204" pitchFamily="34" charset="0"/>
              </a:rPr>
              <a:t>1755 українців</a:t>
            </a:r>
            <a:r>
              <a:rPr lang="uk-UA" sz="2000" dirty="0" smtClean="0">
                <a:latin typeface="Arial" panose="020B0604020202020204" pitchFamily="34" charset="0"/>
                <a:cs typeface="Arial" panose="020B0604020202020204" pitchFamily="34" charset="0"/>
              </a:rPr>
              <a:t>.</a:t>
            </a:r>
            <a:endParaRPr lang="uk-UA" sz="2000" dirty="0">
              <a:latin typeface="Arial" panose="020B0604020202020204" pitchFamily="34" charset="0"/>
              <a:cs typeface="Arial" panose="020B0604020202020204" pitchFamily="34" charset="0"/>
            </a:endParaRPr>
          </a:p>
        </p:txBody>
      </p:sp>
      <p:pic>
        <p:nvPicPr>
          <p:cNvPr id="68610" name="Picture 2" descr="http://risu.org.ua/php_uploads/images/articles/ArticleImages_45836_9CFA4B69-79CE-4FA3-A657-DCA246913CB9_mw800_s.jpg"/>
          <p:cNvPicPr>
            <a:picLocks noChangeAspect="1" noChangeArrowheads="1"/>
          </p:cNvPicPr>
          <p:nvPr/>
        </p:nvPicPr>
        <p:blipFill>
          <a:blip r:embed="rId2" cstate="print"/>
          <a:srcRect/>
          <a:stretch>
            <a:fillRect/>
          </a:stretch>
        </p:blipFill>
        <p:spPr bwMode="auto">
          <a:xfrm>
            <a:off x="6739097" y="2622142"/>
            <a:ext cx="5191126" cy="38985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3397918" y="5909120"/>
            <a:ext cx="2191251" cy="707886"/>
          </a:xfrm>
          <a:prstGeom prst="rect">
            <a:avLst/>
          </a:prstGeom>
          <a:noFill/>
        </p:spPr>
        <p:txBody>
          <a:bodyPr wrap="square">
            <a:spAutoFit/>
          </a:bodyPr>
          <a:lstStyle/>
          <a:p>
            <a:pPr algn="ctr">
              <a:defRPr/>
            </a:pPr>
            <a:r>
              <a:rPr lang="uk-UA" sz="2000" b="1" i="1" dirty="0" err="1">
                <a:solidFill>
                  <a:schemeClr val="accent1">
                    <a:lumMod val="50000"/>
                  </a:schemeClr>
                </a:solidFill>
              </a:rPr>
              <a:t>Андрей</a:t>
            </a:r>
            <a:r>
              <a:rPr lang="uk-UA" sz="2000" b="1" i="1" dirty="0">
                <a:solidFill>
                  <a:schemeClr val="accent1">
                    <a:lumMod val="50000"/>
                  </a:schemeClr>
                </a:solidFill>
              </a:rPr>
              <a:t> Шептицький</a:t>
            </a:r>
            <a:endParaRPr lang="ru-RU" sz="2000" b="1" i="1" dirty="0">
              <a:solidFill>
                <a:schemeClr val="accent1">
                  <a:lumMod val="50000"/>
                </a:schemeClr>
              </a:solidFill>
            </a:endParaRPr>
          </a:p>
        </p:txBody>
      </p:sp>
    </p:spTree>
    <p:extLst>
      <p:ext uri="{BB962C8B-B14F-4D97-AF65-F5344CB8AC3E}">
        <p14:creationId xmlns:p14="http://schemas.microsoft.com/office/powerpoint/2010/main" xmlns="" val="37021484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Прямоугольник 2"/>
          <p:cNvSpPr>
            <a:spLocks noChangeArrowheads="1"/>
          </p:cNvSpPr>
          <p:nvPr/>
        </p:nvSpPr>
        <p:spPr bwMode="auto">
          <a:xfrm>
            <a:off x="3789948" y="153987"/>
            <a:ext cx="37513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uk-UA" altLang="ru-RU" sz="2400" b="1" dirty="0" smtClean="0">
                <a:latin typeface="Arial" panose="020B0604020202020204" pitchFamily="34" charset="0"/>
                <a:cs typeface="Arial" panose="020B0604020202020204" pitchFamily="34" charset="0"/>
              </a:rPr>
              <a:t>Розчленування України</a:t>
            </a:r>
            <a:endParaRPr lang="uk-UA" altLang="ru-RU" sz="2400" b="1" dirty="0">
              <a:latin typeface="Arial" panose="020B0604020202020204" pitchFamily="34" charset="0"/>
              <a:cs typeface="Arial" panose="020B0604020202020204" pitchFamily="34" charset="0"/>
            </a:endParaRPr>
          </a:p>
        </p:txBody>
      </p:sp>
      <p:sp>
        <p:nvSpPr>
          <p:cNvPr id="4" name="Прямоугольник 3"/>
          <p:cNvSpPr/>
          <p:nvPr/>
        </p:nvSpPr>
        <p:spPr>
          <a:xfrm>
            <a:off x="577516" y="568036"/>
            <a:ext cx="11470105" cy="923330"/>
          </a:xfrm>
          <a:prstGeom prst="rect">
            <a:avLst/>
          </a:prstGeom>
        </p:spPr>
        <p:txBody>
          <a:bodyPr wrap="square">
            <a:spAutoFit/>
          </a:bodyPr>
          <a:lstStyle/>
          <a:p>
            <a:pPr indent="352425" algn="just">
              <a:defRPr/>
            </a:pPr>
            <a:r>
              <a:rPr lang="uk-UA" dirty="0" smtClean="0">
                <a:latin typeface="Arial" panose="020B0604020202020204" pitchFamily="34" charset="0"/>
                <a:cs typeface="Arial" panose="020B0604020202020204" pitchFamily="34" charset="0"/>
              </a:rPr>
              <a:t>Свої людиноненависницькі плани нацисти почали здійснювати відразу після загарбання території України </a:t>
            </a:r>
            <a:r>
              <a:rPr lang="uk-UA" i="1" dirty="0" smtClean="0">
                <a:latin typeface="Arial" panose="020B0604020202020204" pitchFamily="34" charset="0"/>
                <a:cs typeface="Arial" panose="020B0604020202020204" pitchFamily="34" charset="0"/>
              </a:rPr>
              <a:t>(червень 1941 р. — липень 1942 р.). </a:t>
            </a:r>
            <a:r>
              <a:rPr lang="uk-UA" dirty="0" smtClean="0">
                <a:latin typeface="Arial" panose="020B0604020202020204" pitchFamily="34" charset="0"/>
                <a:cs typeface="Arial" panose="020B0604020202020204" pitchFamily="34" charset="0"/>
              </a:rPr>
              <a:t>Спочатку гітлерівці прагнули ліквідувати саме поняття </a:t>
            </a:r>
            <a:r>
              <a:rPr lang="uk-UA" b="1" dirty="0" smtClean="0">
                <a:latin typeface="Arial" panose="020B0604020202020204" pitchFamily="34" charset="0"/>
                <a:cs typeface="Arial" panose="020B0604020202020204" pitchFamily="34" charset="0"/>
              </a:rPr>
              <a:t>«Україна»</a:t>
            </a:r>
            <a:r>
              <a:rPr lang="uk-UA" dirty="0" smtClean="0">
                <a:latin typeface="Arial" panose="020B0604020202020204" pitchFamily="34" charset="0"/>
                <a:cs typeface="Arial" panose="020B0604020202020204" pitchFamily="34" charset="0"/>
              </a:rPr>
              <a:t>, розчленувавши її територію на адміністративні райони</a:t>
            </a:r>
            <a:r>
              <a:rPr lang="ru-RU" dirty="0" smtClean="0">
                <a:latin typeface="Arial" panose="020B0604020202020204" pitchFamily="34" charset="0"/>
                <a:cs typeface="Arial" panose="020B0604020202020204" pitchFamily="34" charset="0"/>
              </a:rPr>
              <a:t>.</a:t>
            </a:r>
            <a:endParaRPr lang="ru-RU" dirty="0">
              <a:latin typeface="Arial" panose="020B0604020202020204" pitchFamily="34" charset="0"/>
              <a:cs typeface="Arial" panose="020B0604020202020204" pitchFamily="34" charset="0"/>
            </a:endParaRPr>
          </a:p>
        </p:txBody>
      </p:sp>
      <p:sp>
        <p:nvSpPr>
          <p:cNvPr id="16388" name="Прямоугольник 4"/>
          <p:cNvSpPr>
            <a:spLocks noChangeArrowheads="1"/>
          </p:cNvSpPr>
          <p:nvPr/>
        </p:nvSpPr>
        <p:spPr bwMode="auto">
          <a:xfrm>
            <a:off x="2863868" y="1464091"/>
            <a:ext cx="67865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ru-RU" altLang="ru-RU" dirty="0" err="1">
                <a:latin typeface="Arial" panose="020B0604020202020204" pitchFamily="34" charset="0"/>
                <a:cs typeface="Arial" panose="020B0604020202020204" pitchFamily="34" charset="0"/>
              </a:rPr>
              <a:t>Адміністративно-територіальне</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розчленування</a:t>
            </a: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України</a:t>
            </a:r>
            <a:endParaRPr lang="ru-RU" altLang="ru-RU" dirty="0">
              <a:latin typeface="Arial" panose="020B0604020202020204" pitchFamily="34" charset="0"/>
              <a:cs typeface="Arial" panose="020B0604020202020204" pitchFamily="34"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xmlns="" val="1212579299"/>
              </p:ext>
            </p:extLst>
          </p:nvPr>
        </p:nvGraphicFramePr>
        <p:xfrm>
          <a:off x="401054" y="1861687"/>
          <a:ext cx="11470104" cy="4373011"/>
        </p:xfrm>
        <a:graphic>
          <a:graphicData uri="http://schemas.openxmlformats.org/drawingml/2006/table">
            <a:tbl>
              <a:tblPr firstRow="1" bandRow="1">
                <a:tableStyleId>{D7AC3CCA-C797-4891-BE02-D94E43425B78}</a:tableStyleId>
              </a:tblPr>
              <a:tblGrid>
                <a:gridCol w="2614862"/>
                <a:gridCol w="8855242"/>
              </a:tblGrid>
              <a:tr h="507440">
                <a:tc>
                  <a:txBody>
                    <a:bodyPr/>
                    <a:lstStyle/>
                    <a:p>
                      <a:pPr algn="ctr"/>
                      <a:r>
                        <a:rPr lang="uk-UA" sz="1800" dirty="0" smtClean="0"/>
                        <a:t>Назва</a:t>
                      </a:r>
                      <a:endParaRPr lang="ru-RU" sz="1800" dirty="0">
                        <a:solidFill>
                          <a:srgbClr val="C00000"/>
                        </a:solidFill>
                      </a:endParaRPr>
                    </a:p>
                  </a:txBody>
                  <a:tcPr marL="91439" marR="91439" marT="45725" marB="45725" anchor="ctr"/>
                </a:tc>
                <a:tc>
                  <a:txBody>
                    <a:bodyPr/>
                    <a:lstStyle/>
                    <a:p>
                      <a:pPr algn="ctr"/>
                      <a:r>
                        <a:rPr lang="uk-UA" sz="1800" dirty="0" smtClean="0"/>
                        <a:t>Території</a:t>
                      </a:r>
                      <a:endParaRPr lang="ru-RU" sz="1800" dirty="0">
                        <a:solidFill>
                          <a:srgbClr val="C00000"/>
                        </a:solidFill>
                      </a:endParaRPr>
                    </a:p>
                  </a:txBody>
                  <a:tcPr marL="91439" marR="91439" marT="45725" marB="45725" anchor="ctr"/>
                </a:tc>
              </a:tr>
              <a:tr h="1200039">
                <a:tc>
                  <a:txBody>
                    <a:bodyPr/>
                    <a:lstStyle/>
                    <a:p>
                      <a:pPr algn="ctr"/>
                      <a:r>
                        <a:rPr lang="uk-UA" sz="2000" b="1" kern="1200" baseline="0" noProof="0" dirty="0" smtClean="0">
                          <a:solidFill>
                            <a:srgbClr val="FF0000"/>
                          </a:solidFill>
                          <a:latin typeface="Arial" panose="020B0604020202020204" pitchFamily="34" charset="0"/>
                          <a:cs typeface="Arial" panose="020B0604020202020204" pitchFamily="34" charset="0"/>
                        </a:rPr>
                        <a:t>Дистрикт</a:t>
                      </a:r>
                    </a:p>
                    <a:p>
                      <a:pPr algn="ctr"/>
                      <a:r>
                        <a:rPr lang="uk-UA" sz="2000" b="1" kern="1200" baseline="0" noProof="0" dirty="0" smtClean="0">
                          <a:solidFill>
                            <a:srgbClr val="FF0000"/>
                          </a:solidFill>
                          <a:latin typeface="Arial" panose="020B0604020202020204" pitchFamily="34" charset="0"/>
                          <a:cs typeface="Arial" panose="020B0604020202020204" pitchFamily="34" charset="0"/>
                        </a:rPr>
                        <a:t>«Галичина»</a:t>
                      </a:r>
                      <a:endParaRPr lang="uk-UA" sz="2000" b="1" noProof="0" dirty="0">
                        <a:solidFill>
                          <a:srgbClr val="FF0000"/>
                        </a:solidFill>
                        <a:latin typeface="Arial" panose="020B0604020202020204" pitchFamily="34" charset="0"/>
                        <a:cs typeface="Arial" panose="020B0604020202020204" pitchFamily="34" charset="0"/>
                      </a:endParaRPr>
                    </a:p>
                  </a:txBody>
                  <a:tcPr marL="91439" marR="91439" marT="45725" marB="45725"/>
                </a:tc>
                <a:tc>
                  <a:txBody>
                    <a:bodyPr/>
                    <a:lstStyle/>
                    <a:p>
                      <a:pPr algn="just"/>
                      <a:r>
                        <a:rPr lang="uk-UA" sz="2000" b="1" kern="1200" baseline="0" noProof="0" dirty="0" smtClean="0">
                          <a:latin typeface="Arial" panose="020B0604020202020204" pitchFamily="34" charset="0"/>
                          <a:cs typeface="Arial" panose="020B0604020202020204" pitchFamily="34" charset="0"/>
                        </a:rPr>
                        <a:t>Львівська, Дрогобицька, Станіславська і Тернопільська </a:t>
                      </a:r>
                      <a:r>
                        <a:rPr lang="uk-UA" sz="2000" kern="1200" baseline="0" noProof="0" dirty="0" smtClean="0">
                          <a:latin typeface="Arial" panose="020B0604020202020204" pitchFamily="34" charset="0"/>
                          <a:cs typeface="Arial" panose="020B0604020202020204" pitchFamily="34" charset="0"/>
                        </a:rPr>
                        <a:t>області (без північних районів); </a:t>
                      </a:r>
                      <a:endParaRPr lang="uk-UA" sz="2000" kern="1200" baseline="0" noProof="0" dirty="0" smtClean="0">
                        <a:latin typeface="Arial" panose="020B0604020202020204" pitchFamily="34" charset="0"/>
                        <a:cs typeface="Arial" panose="020B0604020202020204" pitchFamily="34" charset="0"/>
                      </a:endParaRPr>
                    </a:p>
                    <a:p>
                      <a:pPr algn="just"/>
                      <a:r>
                        <a:rPr lang="uk-UA" sz="2000" kern="1200" baseline="0" noProof="0" dirty="0" smtClean="0">
                          <a:latin typeface="Arial" panose="020B0604020202020204" pitchFamily="34" charset="0"/>
                          <a:cs typeface="Arial" panose="020B0604020202020204" pitchFamily="34" charset="0"/>
                        </a:rPr>
                        <a:t>підпорядковувався </a:t>
                      </a:r>
                      <a:r>
                        <a:rPr lang="uk-UA" sz="2000" kern="1200" baseline="0" noProof="0" dirty="0" smtClean="0">
                          <a:latin typeface="Arial" panose="020B0604020202020204" pitchFamily="34" charset="0"/>
                          <a:cs typeface="Arial" panose="020B0604020202020204" pitchFamily="34" charset="0"/>
                        </a:rPr>
                        <a:t>так званому Польському (Варшавському) генерал-губернаторству</a:t>
                      </a:r>
                      <a:endParaRPr lang="uk-UA" sz="2000" noProof="0" dirty="0">
                        <a:latin typeface="Arial" panose="020B0604020202020204" pitchFamily="34" charset="0"/>
                        <a:cs typeface="Arial" panose="020B0604020202020204" pitchFamily="34" charset="0"/>
                      </a:endParaRPr>
                    </a:p>
                  </a:txBody>
                  <a:tcPr marL="91439" marR="91439" marT="45725" marB="45725"/>
                </a:tc>
              </a:tr>
              <a:tr h="2554921">
                <a:tc>
                  <a:txBody>
                    <a:bodyPr/>
                    <a:lstStyle/>
                    <a:p>
                      <a:pPr algn="ctr"/>
                      <a:r>
                        <a:rPr lang="uk-UA" sz="2000" b="1" kern="1200" baseline="0" noProof="0" dirty="0" err="1" smtClean="0">
                          <a:solidFill>
                            <a:srgbClr val="FF0000"/>
                          </a:solidFill>
                          <a:latin typeface="Arial" panose="020B0604020202020204" pitchFamily="34" charset="0"/>
                          <a:cs typeface="Arial" panose="020B0604020202020204" pitchFamily="34" charset="0"/>
                        </a:rPr>
                        <a:t>Рейхскомісаріат</a:t>
                      </a:r>
                      <a:endParaRPr lang="uk-UA" sz="2000" b="1" kern="1200" baseline="0" noProof="0" dirty="0" smtClean="0">
                        <a:solidFill>
                          <a:srgbClr val="FF0000"/>
                        </a:solidFill>
                        <a:latin typeface="Arial" panose="020B0604020202020204" pitchFamily="34" charset="0"/>
                        <a:cs typeface="Arial" panose="020B0604020202020204" pitchFamily="34" charset="0"/>
                      </a:endParaRPr>
                    </a:p>
                    <a:p>
                      <a:pPr algn="ctr"/>
                      <a:r>
                        <a:rPr lang="uk-UA" sz="2000" b="1" kern="1200" baseline="0" noProof="0" dirty="0" smtClean="0">
                          <a:solidFill>
                            <a:srgbClr val="FF0000"/>
                          </a:solidFill>
                          <a:latin typeface="Arial" panose="020B0604020202020204" pitchFamily="34" charset="0"/>
                          <a:cs typeface="Arial" panose="020B0604020202020204" pitchFamily="34" charset="0"/>
                        </a:rPr>
                        <a:t>«Україна»</a:t>
                      </a:r>
                      <a:endParaRPr lang="uk-UA" sz="2000" b="1" noProof="0" dirty="0">
                        <a:solidFill>
                          <a:srgbClr val="FF0000"/>
                        </a:solidFill>
                        <a:latin typeface="Arial" panose="020B0604020202020204" pitchFamily="34" charset="0"/>
                        <a:cs typeface="Arial" panose="020B0604020202020204" pitchFamily="34" charset="0"/>
                      </a:endParaRPr>
                    </a:p>
                  </a:txBody>
                  <a:tcPr marL="91439" marR="91439" marT="45725" marB="45725"/>
                </a:tc>
                <a:tc>
                  <a:txBody>
                    <a:bodyPr/>
                    <a:lstStyle/>
                    <a:p>
                      <a:pPr algn="just"/>
                      <a:r>
                        <a:rPr lang="uk-UA" sz="2000" b="1" kern="1200" baseline="0" noProof="0" dirty="0" smtClean="0">
                          <a:latin typeface="Arial" panose="020B0604020202020204" pitchFamily="34" charset="0"/>
                          <a:cs typeface="Arial" panose="020B0604020202020204" pitchFamily="34" charset="0"/>
                        </a:rPr>
                        <a:t>Рівненська, Волинська, Кам’янець-Подільська, Житомирська області, північні райони Тернопільської, північні райони Вінницької, східні райони Миколаївської, Київська, Полтавська, Дніпропетровська області, північні райони Криму та південні райони Білорусії. </a:t>
                      </a:r>
                      <a:r>
                        <a:rPr lang="uk-UA" sz="2000" kern="1200" baseline="0" noProof="0" dirty="0" smtClean="0">
                          <a:latin typeface="Arial" panose="020B0604020202020204" pitchFamily="34" charset="0"/>
                          <a:cs typeface="Arial" panose="020B0604020202020204" pitchFamily="34" charset="0"/>
                        </a:rPr>
                        <a:t>Центром </a:t>
                      </a:r>
                      <a:r>
                        <a:rPr lang="uk-UA" sz="2000" kern="1200" baseline="0" noProof="0" dirty="0" err="1" smtClean="0">
                          <a:latin typeface="Arial" panose="020B0604020202020204" pitchFamily="34" charset="0"/>
                          <a:cs typeface="Arial" panose="020B0604020202020204" pitchFamily="34" charset="0"/>
                        </a:rPr>
                        <a:t>рейхскомісаріату</a:t>
                      </a:r>
                      <a:r>
                        <a:rPr lang="uk-UA" sz="2000" kern="1200" baseline="0" noProof="0" dirty="0" smtClean="0">
                          <a:latin typeface="Arial" panose="020B0604020202020204" pitchFamily="34" charset="0"/>
                          <a:cs typeface="Arial" panose="020B0604020202020204" pitchFamily="34" charset="0"/>
                        </a:rPr>
                        <a:t> стало місто </a:t>
                      </a:r>
                      <a:r>
                        <a:rPr lang="uk-UA" sz="2000" b="1" kern="1200" baseline="0" noProof="0" dirty="0" smtClean="0">
                          <a:latin typeface="Arial" panose="020B0604020202020204" pitchFamily="34" charset="0"/>
                          <a:cs typeface="Arial" panose="020B0604020202020204" pitchFamily="34" charset="0"/>
                        </a:rPr>
                        <a:t>Рівне.</a:t>
                      </a:r>
                    </a:p>
                    <a:p>
                      <a:pPr marL="0" marR="0" indent="0" algn="just" defTabSz="914400" rtl="0" eaLnBrk="1" fontAlgn="auto" latinLnBrk="0" hangingPunct="1">
                        <a:lnSpc>
                          <a:spcPct val="100000"/>
                        </a:lnSpc>
                        <a:spcBef>
                          <a:spcPts val="0"/>
                        </a:spcBef>
                        <a:spcAft>
                          <a:spcPts val="0"/>
                        </a:spcAft>
                        <a:buClrTx/>
                        <a:buSzTx/>
                        <a:buFontTx/>
                        <a:buNone/>
                        <a:tabLst/>
                        <a:defRPr/>
                      </a:pPr>
                      <a:r>
                        <a:rPr lang="uk-UA" sz="2000" noProof="0" dirty="0" err="1" smtClean="0">
                          <a:latin typeface="Arial" panose="020B0604020202020204" pitchFamily="34" charset="0"/>
                          <a:cs typeface="Arial" panose="020B0604020202020204" pitchFamily="34" charset="0"/>
                        </a:rPr>
                        <a:t>Рейхскомісаром</a:t>
                      </a:r>
                      <a:r>
                        <a:rPr lang="uk-UA" sz="2000" noProof="0" dirty="0" smtClean="0">
                          <a:latin typeface="Arial" panose="020B0604020202020204" pitchFamily="34" charset="0"/>
                          <a:cs typeface="Arial" panose="020B0604020202020204" pitchFamily="34" charset="0"/>
                        </a:rPr>
                        <a:t> Гітлер призначив Еріха Коха</a:t>
                      </a:r>
                    </a:p>
                    <a:p>
                      <a:pPr algn="just"/>
                      <a:endParaRPr lang="uk-UA" sz="2000" b="1" noProof="0" dirty="0">
                        <a:latin typeface="Arial" panose="020B0604020202020204" pitchFamily="34" charset="0"/>
                        <a:cs typeface="Arial" panose="020B0604020202020204" pitchFamily="34" charset="0"/>
                      </a:endParaRPr>
                    </a:p>
                  </a:txBody>
                  <a:tcPr marL="91439" marR="91439" marT="45725" marB="45725"/>
                </a:tc>
              </a:tr>
            </a:tbl>
          </a:graphicData>
        </a:graphic>
      </p:graphicFrame>
    </p:spTree>
    <p:extLst>
      <p:ext uri="{BB962C8B-B14F-4D97-AF65-F5344CB8AC3E}">
        <p14:creationId xmlns:p14="http://schemas.microsoft.com/office/powerpoint/2010/main" xmlns="" val="13676788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xmlns="" val="4256957701"/>
              </p:ext>
            </p:extLst>
          </p:nvPr>
        </p:nvGraphicFramePr>
        <p:xfrm>
          <a:off x="362953" y="247651"/>
          <a:ext cx="11684668" cy="2550025"/>
        </p:xfrm>
        <a:graphic>
          <a:graphicData uri="http://schemas.openxmlformats.org/drawingml/2006/table">
            <a:tbl>
              <a:tblPr firstRow="1" bandRow="1">
                <a:tableStyleId>{D7AC3CCA-C797-4891-BE02-D94E43425B78}</a:tableStyleId>
              </a:tblPr>
              <a:tblGrid>
                <a:gridCol w="2733173"/>
                <a:gridCol w="8951495"/>
              </a:tblGrid>
              <a:tr h="599143">
                <a:tc>
                  <a:txBody>
                    <a:bodyPr/>
                    <a:lstStyle/>
                    <a:p>
                      <a:pPr algn="ctr"/>
                      <a:r>
                        <a:rPr lang="uk-UA" sz="2400" dirty="0" smtClean="0"/>
                        <a:t>Назва</a:t>
                      </a:r>
                      <a:endParaRPr lang="ru-RU" sz="2400" dirty="0">
                        <a:solidFill>
                          <a:srgbClr val="C00000"/>
                        </a:solidFill>
                      </a:endParaRPr>
                    </a:p>
                  </a:txBody>
                  <a:tcPr marL="91439" marR="91439" marT="45727" marB="45727" anchor="ctr"/>
                </a:tc>
                <a:tc>
                  <a:txBody>
                    <a:bodyPr/>
                    <a:lstStyle/>
                    <a:p>
                      <a:pPr algn="ctr"/>
                      <a:r>
                        <a:rPr lang="uk-UA" sz="2400" dirty="0" smtClean="0"/>
                        <a:t>Території</a:t>
                      </a:r>
                      <a:endParaRPr lang="ru-RU" sz="2400" dirty="0">
                        <a:solidFill>
                          <a:srgbClr val="C00000"/>
                        </a:solidFill>
                      </a:endParaRPr>
                    </a:p>
                  </a:txBody>
                  <a:tcPr marL="91439" marR="91439" marT="45727" marB="45727" anchor="ctr"/>
                </a:tc>
              </a:tr>
              <a:tr h="945028">
                <a:tc>
                  <a:txBody>
                    <a:bodyPr/>
                    <a:lstStyle/>
                    <a:p>
                      <a:pPr algn="ctr"/>
                      <a:r>
                        <a:rPr lang="uk-UA" sz="2000" b="1" kern="1200" baseline="0" noProof="0" dirty="0" err="1" smtClean="0">
                          <a:solidFill>
                            <a:srgbClr val="FF0000"/>
                          </a:solidFill>
                          <a:latin typeface="Arial" panose="020B0604020202020204" pitchFamily="34" charset="0"/>
                          <a:cs typeface="Arial" panose="020B0604020202020204" pitchFamily="34" charset="0"/>
                        </a:rPr>
                        <a:t>Трансністрія</a:t>
                      </a:r>
                      <a:endParaRPr lang="uk-UA" sz="2000" b="1" noProof="0" dirty="0">
                        <a:solidFill>
                          <a:srgbClr val="FF0000"/>
                        </a:solidFill>
                        <a:latin typeface="Arial" panose="020B0604020202020204" pitchFamily="34" charset="0"/>
                        <a:cs typeface="Arial" panose="020B0604020202020204" pitchFamily="34" charset="0"/>
                      </a:endParaRPr>
                    </a:p>
                  </a:txBody>
                  <a:tcPr marL="91439" marR="91439" marT="45727" marB="45727"/>
                </a:tc>
                <a:tc>
                  <a:txBody>
                    <a:bodyPr/>
                    <a:lstStyle/>
                    <a:p>
                      <a:r>
                        <a:rPr lang="uk-UA" sz="2000" b="1" kern="1200" baseline="0" noProof="0" dirty="0" smtClean="0">
                          <a:latin typeface="Arial" panose="020B0604020202020204" pitchFamily="34" charset="0"/>
                          <a:cs typeface="Arial" panose="020B0604020202020204" pitchFamily="34" charset="0"/>
                        </a:rPr>
                        <a:t>Території Одеської, Чернівецької, південні райони Вінницької і західні райони Миколаївської областей </a:t>
                      </a:r>
                      <a:r>
                        <a:rPr lang="uk-UA" sz="2000" kern="1200" baseline="0" noProof="0" dirty="0" smtClean="0">
                          <a:latin typeface="Arial" panose="020B0604020202020204" pitchFamily="34" charset="0"/>
                          <a:cs typeface="Arial" panose="020B0604020202020204" pitchFamily="34" charset="0"/>
                        </a:rPr>
                        <a:t>утворили нову румунську провінцію</a:t>
                      </a:r>
                      <a:endParaRPr lang="uk-UA" sz="2000" noProof="0" dirty="0">
                        <a:latin typeface="Arial" panose="020B0604020202020204" pitchFamily="34" charset="0"/>
                        <a:cs typeface="Arial" panose="020B0604020202020204" pitchFamily="34" charset="0"/>
                      </a:endParaRPr>
                    </a:p>
                  </a:txBody>
                  <a:tcPr marL="91439" marR="91439" marT="45727" marB="45727"/>
                </a:tc>
              </a:tr>
              <a:tr h="945028">
                <a:tc>
                  <a:txBody>
                    <a:bodyPr/>
                    <a:lstStyle/>
                    <a:p>
                      <a:pPr algn="ctr"/>
                      <a:r>
                        <a:rPr lang="uk-UA" sz="2000" b="1" kern="1200" baseline="0" noProof="0" dirty="0" smtClean="0">
                          <a:solidFill>
                            <a:srgbClr val="FF0000"/>
                          </a:solidFill>
                          <a:latin typeface="Arial" panose="020B0604020202020204" pitchFamily="34" charset="0"/>
                          <a:cs typeface="Arial" panose="020B0604020202020204" pitchFamily="34" charset="0"/>
                        </a:rPr>
                        <a:t>Військова адміністрація</a:t>
                      </a:r>
                      <a:endParaRPr lang="uk-UA" sz="2000" b="1" noProof="0" dirty="0">
                        <a:solidFill>
                          <a:srgbClr val="FF0000"/>
                        </a:solidFill>
                        <a:latin typeface="Arial" panose="020B0604020202020204" pitchFamily="34" charset="0"/>
                        <a:cs typeface="Arial" panose="020B0604020202020204" pitchFamily="34" charset="0"/>
                      </a:endParaRPr>
                    </a:p>
                  </a:txBody>
                  <a:tcPr marL="91439" marR="91439" marT="45727" marB="45727"/>
                </a:tc>
                <a:tc>
                  <a:txBody>
                    <a:bodyPr/>
                    <a:lstStyle/>
                    <a:p>
                      <a:r>
                        <a:rPr lang="uk-UA" sz="2000" b="1" kern="1200" baseline="0" noProof="0" dirty="0" smtClean="0">
                          <a:latin typeface="Arial" panose="020B0604020202020204" pitchFamily="34" charset="0"/>
                          <a:cs typeface="Arial" panose="020B0604020202020204" pitchFamily="34" charset="0"/>
                        </a:rPr>
                        <a:t>Східні райони України </a:t>
                      </a:r>
                      <a:r>
                        <a:rPr lang="uk-UA" sz="2000" kern="1200" baseline="0" noProof="0" dirty="0" smtClean="0">
                          <a:latin typeface="Arial" panose="020B0604020202020204" pitchFamily="34" charset="0"/>
                          <a:cs typeface="Arial" panose="020B0604020202020204" pitchFamily="34" charset="0"/>
                        </a:rPr>
                        <a:t>(Чернігівщина, Сумщина, Харківщина, Донбас) до </a:t>
                      </a:r>
                      <a:r>
                        <a:rPr lang="uk-UA" sz="2000" b="1" kern="1200" baseline="0" noProof="0" dirty="0" smtClean="0">
                          <a:latin typeface="Arial" panose="020B0604020202020204" pitchFamily="34" charset="0"/>
                          <a:cs typeface="Arial" panose="020B0604020202020204" pitchFamily="34" charset="0"/>
                        </a:rPr>
                        <a:t>узбережжя Азовського моря, південь Кримського півострова</a:t>
                      </a:r>
                      <a:endParaRPr lang="uk-UA" sz="2000" b="1" noProof="0" dirty="0">
                        <a:latin typeface="Arial" panose="020B0604020202020204" pitchFamily="34" charset="0"/>
                        <a:cs typeface="Arial" panose="020B0604020202020204" pitchFamily="34" charset="0"/>
                      </a:endParaRPr>
                    </a:p>
                  </a:txBody>
                  <a:tcPr marL="91439" marR="91439" marT="45727" marB="45727"/>
                </a:tc>
              </a:tr>
            </a:tbl>
          </a:graphicData>
        </a:graphic>
      </p:graphicFrame>
      <p:sp>
        <p:nvSpPr>
          <p:cNvPr id="17426" name="Прямоугольник 6"/>
          <p:cNvSpPr>
            <a:spLocks noChangeArrowheads="1"/>
          </p:cNvSpPr>
          <p:nvPr/>
        </p:nvSpPr>
        <p:spPr bwMode="auto">
          <a:xfrm>
            <a:off x="571502" y="4665745"/>
            <a:ext cx="92652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uk-UA" altLang="ru-RU" sz="2400" b="1" dirty="0" smtClean="0"/>
              <a:t>Закарпаття з 1939 р. залишалося під владою Угорщини</a:t>
            </a:r>
            <a:r>
              <a:rPr lang="ru-RU" altLang="ru-RU" dirty="0" smtClean="0"/>
              <a:t>.</a:t>
            </a:r>
            <a:endParaRPr lang="ru-RU" altLang="ru-RU" dirty="0"/>
          </a:p>
        </p:txBody>
      </p:sp>
    </p:spTree>
    <p:extLst>
      <p:ext uri="{BB962C8B-B14F-4D97-AF65-F5344CB8AC3E}">
        <p14:creationId xmlns:p14="http://schemas.microsoft.com/office/powerpoint/2010/main" xmlns="" val="4256833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845874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 НАЦИСТСЬКИЙ ОКУПАЦІЙНИЙ РЕЖИМ В УКРАЇНІ | Історія України (1939 - 2005  рр.), 11 клас"/>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4590" y="571501"/>
            <a:ext cx="11806990" cy="708025"/>
          </a:xfrm>
          <a:prstGeom prst="rect">
            <a:avLst/>
          </a:prstGeom>
        </p:spPr>
        <p:txBody>
          <a:bodyPr wrap="square">
            <a:spAutoFit/>
          </a:bodyPr>
          <a:lstStyle/>
          <a:p>
            <a:pPr indent="92075" algn="just">
              <a:defRPr/>
            </a:pPr>
            <a:r>
              <a:rPr lang="ru-RU" sz="2000" dirty="0">
                <a:latin typeface="Arial" panose="020B0604020202020204" pitchFamily="34" charset="0"/>
                <a:cs typeface="Arial" panose="020B0604020202020204" pitchFamily="34" charset="0"/>
              </a:rPr>
              <a:t>1941–1944 </a:t>
            </a:r>
            <a:r>
              <a:rPr lang="ru-RU" sz="2000" dirty="0" err="1">
                <a:latin typeface="Arial" panose="020B0604020202020204" pitchFamily="34" charset="0"/>
                <a:cs typeface="Arial" panose="020B0604020202020204" pitchFamily="34" charset="0"/>
              </a:rPr>
              <a:t>pp</a:t>
            </a:r>
            <a:r>
              <a:rPr lang="ru-RU" sz="2000" dirty="0">
                <a:latin typeface="Arial" panose="020B0604020202020204" pitchFamily="34" charset="0"/>
                <a:cs typeface="Arial" panose="020B0604020202020204" pitchFamily="34" charset="0"/>
              </a:rPr>
              <a:t>. </a:t>
            </a:r>
            <a:r>
              <a:rPr lang="ru-RU" sz="2000" b="1" i="1" dirty="0">
                <a:latin typeface="Arial" panose="020B0604020202020204" pitchFamily="34" charset="0"/>
                <a:cs typeface="Arial" panose="020B0604020202020204" pitchFamily="34" charset="0"/>
              </a:rPr>
              <a:t>2,8 </a:t>
            </a:r>
            <a:r>
              <a:rPr lang="ru-RU" sz="2000" b="1" i="1" dirty="0" err="1">
                <a:latin typeface="Arial" panose="020B0604020202020204" pitchFamily="34" charset="0"/>
                <a:cs typeface="Arial" panose="020B0604020202020204" pitchFamily="34" charset="0"/>
              </a:rPr>
              <a:t>млн</a:t>
            </a:r>
            <a:r>
              <a:rPr lang="ru-RU" sz="2000" b="1" i="1" dirty="0">
                <a:latin typeface="Arial" panose="020B0604020202020204" pitchFamily="34" charset="0"/>
                <a:cs typeface="Arial" panose="020B0604020202020204" pitchFamily="34" charset="0"/>
              </a:rPr>
              <a:t> </a:t>
            </a:r>
            <a:r>
              <a:rPr lang="ru-RU" sz="2000" b="1" i="1" dirty="0" err="1">
                <a:latin typeface="Arial" panose="020B0604020202020204" pitchFamily="34" charset="0"/>
                <a:cs typeface="Arial" panose="020B0604020202020204" pitchFamily="34" charset="0"/>
              </a:rPr>
              <a:t>осіб</a:t>
            </a:r>
            <a:r>
              <a:rPr lang="ru-RU" sz="2000" b="1" i="1"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було</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вивезено</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із</a:t>
            </a:r>
            <a:r>
              <a:rPr lang="ru-RU" sz="2000" dirty="0">
                <a:latin typeface="Arial" panose="020B0604020202020204" pitchFamily="34" charset="0"/>
                <a:cs typeface="Arial" panose="020B0604020202020204" pitchFamily="34" charset="0"/>
              </a:rPr>
              <a:t> СРСР у </a:t>
            </a:r>
            <a:r>
              <a:rPr lang="ru-RU" sz="2000" dirty="0" err="1">
                <a:latin typeface="Arial" panose="020B0604020202020204" pitchFamily="34" charset="0"/>
                <a:cs typeface="Arial" panose="020B0604020202020204" pitchFamily="34" charset="0"/>
              </a:rPr>
              <a:t>нацистське</a:t>
            </a:r>
            <a:r>
              <a:rPr lang="ru-RU" sz="2000" dirty="0">
                <a:latin typeface="Arial" panose="020B0604020202020204" pitchFamily="34" charset="0"/>
                <a:cs typeface="Arial" panose="020B0604020202020204" pitchFamily="34" charset="0"/>
              </a:rPr>
              <a:t> рабство, </a:t>
            </a:r>
            <a:r>
              <a:rPr lang="ru-RU" sz="2000" b="1" i="1" dirty="0">
                <a:latin typeface="Arial" panose="020B0604020202020204" pitchFamily="34" charset="0"/>
                <a:cs typeface="Arial" panose="020B0604020202020204" pitchFamily="34" charset="0"/>
              </a:rPr>
              <a:t>2,4 </a:t>
            </a:r>
            <a:r>
              <a:rPr lang="ru-RU" sz="2000" b="1" i="1" dirty="0" err="1">
                <a:latin typeface="Arial" panose="020B0604020202020204" pitchFamily="34" charset="0"/>
                <a:cs typeface="Arial" panose="020B0604020202020204" pitchFamily="34" charset="0"/>
              </a:rPr>
              <a:t>млн</a:t>
            </a:r>
            <a:r>
              <a:rPr lang="ru-RU" sz="2000" b="1" i="1"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із</a:t>
            </a:r>
            <a:r>
              <a:rPr lang="ru-RU" sz="2000" dirty="0">
                <a:latin typeface="Arial" panose="020B0604020202020204" pitchFamily="34" charset="0"/>
                <a:cs typeface="Arial" panose="020B0604020202020204" pitchFamily="34" charset="0"/>
              </a:rPr>
              <a:t> них </a:t>
            </a:r>
            <a:r>
              <a:rPr lang="ru-RU" sz="2000" dirty="0" err="1">
                <a:latin typeface="Arial" panose="020B0604020202020204" pitchFamily="34" charset="0"/>
                <a:cs typeface="Arial" panose="020B0604020202020204" pitchFamily="34" charset="0"/>
              </a:rPr>
              <a:t>були</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з</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України</a:t>
            </a:r>
            <a:r>
              <a:rPr lang="ru-RU" sz="2000" dirty="0">
                <a:latin typeface="Arial" panose="020B0604020202020204" pitchFamily="34" charset="0"/>
                <a:cs typeface="Arial" panose="020B0604020202020204" pitchFamily="34" charset="0"/>
              </a:rPr>
              <a:t>.</a:t>
            </a:r>
          </a:p>
        </p:txBody>
      </p:sp>
      <p:pic>
        <p:nvPicPr>
          <p:cNvPr id="3" name="Picture 2" descr="C:\Documents and Settings\Admin\Рабочий стол\фото\00d435a5ecc5dba07d25688f377.jpg"/>
          <p:cNvPicPr>
            <a:picLocks noChangeAspect="1" noChangeArrowheads="1"/>
          </p:cNvPicPr>
          <p:nvPr/>
        </p:nvPicPr>
        <p:blipFill>
          <a:blip r:embed="rId2" cstate="print"/>
          <a:srcRect/>
          <a:stretch>
            <a:fillRect/>
          </a:stretch>
        </p:blipFill>
        <p:spPr bwMode="auto">
          <a:xfrm>
            <a:off x="6238876" y="1590426"/>
            <a:ext cx="5792704" cy="40946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C:\Documents and Settings\Admin\Рабочий стол\фото\pobeda_46.jpg"/>
          <p:cNvPicPr>
            <a:picLocks noChangeAspect="1" noChangeArrowheads="1"/>
          </p:cNvPicPr>
          <p:nvPr/>
        </p:nvPicPr>
        <p:blipFill>
          <a:blip r:embed="rId3" cstate="print"/>
          <a:srcRect/>
          <a:stretch>
            <a:fillRect/>
          </a:stretch>
        </p:blipFill>
        <p:spPr bwMode="auto">
          <a:xfrm>
            <a:off x="362952" y="1590426"/>
            <a:ext cx="5476374" cy="5031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7669966" y="5996004"/>
            <a:ext cx="3175356" cy="400110"/>
          </a:xfrm>
          <a:prstGeom prst="rect">
            <a:avLst/>
          </a:prstGeom>
          <a:noFill/>
        </p:spPr>
        <p:txBody>
          <a:bodyPr wrap="none">
            <a:spAutoFit/>
          </a:bodyPr>
          <a:lstStyle/>
          <a:p>
            <a:pPr>
              <a:defRPr/>
            </a:pPr>
            <a:r>
              <a:rPr lang="ru-RU" sz="2000" b="1" i="1" dirty="0" err="1">
                <a:solidFill>
                  <a:schemeClr val="accent1">
                    <a:lumMod val="50000"/>
                  </a:schemeClr>
                </a:solidFill>
              </a:rPr>
              <a:t>Українські</a:t>
            </a:r>
            <a:r>
              <a:rPr lang="ru-RU" sz="2000" b="1" i="1" dirty="0">
                <a:solidFill>
                  <a:schemeClr val="accent1">
                    <a:lumMod val="50000"/>
                  </a:schemeClr>
                </a:solidFill>
              </a:rPr>
              <a:t> </a:t>
            </a:r>
            <a:r>
              <a:rPr lang="ru-RU" sz="2000" b="1" i="1" dirty="0" err="1" smtClean="0">
                <a:solidFill>
                  <a:schemeClr val="accent1">
                    <a:lumMod val="50000"/>
                  </a:schemeClr>
                </a:solidFill>
              </a:rPr>
              <a:t>острабайтери</a:t>
            </a:r>
            <a:r>
              <a:rPr lang="ru-RU" sz="2000" b="1" i="1" dirty="0" smtClean="0">
                <a:solidFill>
                  <a:schemeClr val="accent1">
                    <a:lumMod val="50000"/>
                  </a:schemeClr>
                </a:solidFill>
              </a:rPr>
              <a:t> </a:t>
            </a:r>
            <a:endParaRPr lang="ru-RU" sz="2000" b="1" i="1" dirty="0">
              <a:solidFill>
                <a:schemeClr val="accent1">
                  <a:lumMod val="50000"/>
                </a:schemeClr>
              </a:solidFill>
            </a:endParaRPr>
          </a:p>
        </p:txBody>
      </p:sp>
    </p:spTree>
    <p:extLst>
      <p:ext uri="{BB962C8B-B14F-4D97-AF65-F5344CB8AC3E}">
        <p14:creationId xmlns:p14="http://schemas.microsoft.com/office/powerpoint/2010/main" xmlns="" val="7138135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2926" y="444442"/>
            <a:ext cx="11534274" cy="1815882"/>
          </a:xfrm>
          <a:prstGeom prst="rect">
            <a:avLst/>
          </a:prstGeom>
        </p:spPr>
        <p:txBody>
          <a:bodyPr wrap="square">
            <a:spAutoFit/>
          </a:bodyPr>
          <a:lstStyle/>
          <a:p>
            <a:pPr algn="just"/>
            <a:r>
              <a:rPr lang="uk-UA" sz="2800" b="1" dirty="0" smtClean="0">
                <a:latin typeface="Arial" panose="020B0604020202020204" pitchFamily="34" charset="0"/>
                <a:cs typeface="Arial" panose="020B0604020202020204" pitchFamily="34" charset="0"/>
              </a:rPr>
              <a:t>Остарбайтери</a:t>
            </a:r>
            <a:r>
              <a:rPr lang="uk-UA" sz="2800" dirty="0" smtClean="0">
                <a:latin typeface="Arial" panose="020B0604020202020204" pitchFamily="34" charset="0"/>
                <a:cs typeface="Arial" panose="020B0604020202020204" pitchFamily="34" charset="0"/>
              </a:rPr>
              <a:t> (нім</a:t>
            </a:r>
            <a:r>
              <a:rPr lang="uk-UA" sz="2800" u="sng" dirty="0" smtClean="0">
                <a:latin typeface="Arial" panose="020B0604020202020204" pitchFamily="34" charset="0"/>
                <a:cs typeface="Arial" panose="020B0604020202020204" pitchFamily="34" charset="0"/>
              </a:rPr>
              <a:t>.</a:t>
            </a:r>
            <a:r>
              <a:rPr lang="uk-UA" sz="2800" dirty="0" smtClean="0">
                <a:latin typeface="Arial" panose="020B0604020202020204" pitchFamily="34" charset="0"/>
                <a:cs typeface="Arial" panose="020B0604020202020204" pitchFamily="34" charset="0"/>
              </a:rPr>
              <a:t> </a:t>
            </a:r>
            <a:r>
              <a:rPr lang="uk-UA" sz="2800" i="1" dirty="0" err="1" smtClean="0">
                <a:latin typeface="Arial" panose="020B0604020202020204" pitchFamily="34" charset="0"/>
                <a:cs typeface="Arial" panose="020B0604020202020204" pitchFamily="34" charset="0"/>
              </a:rPr>
              <a:t>Ostarbeiter</a:t>
            </a:r>
            <a:r>
              <a:rPr lang="uk-UA" sz="2800" dirty="0" smtClean="0">
                <a:latin typeface="Arial" panose="020B0604020202020204" pitchFamily="34" charset="0"/>
                <a:cs typeface="Arial" panose="020B0604020202020204" pitchFamily="34" charset="0"/>
              </a:rPr>
              <a:t> — «східні робітники») — німецький термін для означення осіб, які були вивезені гітлерівцями з східних окупованих територій, переважно з </a:t>
            </a:r>
            <a:r>
              <a:rPr lang="uk-UA" sz="2800" dirty="0" err="1" smtClean="0">
                <a:latin typeface="Arial" panose="020B0604020202020204" pitchFamily="34" charset="0"/>
                <a:cs typeface="Arial" panose="020B0604020202020204" pitchFamily="34" charset="0"/>
              </a:rPr>
              <a:t>Рейхскомісаріату</a:t>
            </a:r>
            <a:r>
              <a:rPr lang="uk-UA" sz="2800" dirty="0" smtClean="0">
                <a:latin typeface="Arial" panose="020B0604020202020204" pitchFamily="34" charset="0"/>
                <a:cs typeface="Arial" panose="020B0604020202020204" pitchFamily="34" charset="0"/>
              </a:rPr>
              <a:t> Україна, протягом Другої</a:t>
            </a:r>
            <a:r>
              <a:rPr lang="uk-UA" sz="2800" u="sng" dirty="0" smtClean="0">
                <a:latin typeface="Arial" panose="020B0604020202020204" pitchFamily="34" charset="0"/>
                <a:cs typeface="Arial" panose="020B0604020202020204" pitchFamily="34" charset="0"/>
              </a:rPr>
              <a:t> </a:t>
            </a:r>
            <a:r>
              <a:rPr lang="uk-UA" sz="2800" dirty="0" smtClean="0">
                <a:latin typeface="Arial" panose="020B0604020202020204" pitchFamily="34" charset="0"/>
                <a:cs typeface="Arial" panose="020B0604020202020204" pitchFamily="34" charset="0"/>
              </a:rPr>
              <a:t>світової</a:t>
            </a:r>
            <a:r>
              <a:rPr lang="uk-UA" sz="2800" u="sng" dirty="0" smtClean="0">
                <a:latin typeface="Arial" panose="020B0604020202020204" pitchFamily="34" charset="0"/>
                <a:cs typeface="Arial" panose="020B0604020202020204" pitchFamily="34" charset="0"/>
              </a:rPr>
              <a:t> </a:t>
            </a:r>
            <a:r>
              <a:rPr lang="uk-UA" sz="2800" dirty="0" smtClean="0">
                <a:latin typeface="Arial" panose="020B0604020202020204" pitchFamily="34" charset="0"/>
                <a:cs typeface="Arial" panose="020B0604020202020204" pitchFamily="34" charset="0"/>
              </a:rPr>
              <a:t>війни на примусові роботи до Німеччини.</a:t>
            </a:r>
            <a:endParaRPr lang="uk-UA" sz="2800" dirty="0" smtClean="0">
              <a:latin typeface="Arial" panose="020B0604020202020204" pitchFamily="34" charset="0"/>
              <a:cs typeface="Arial" panose="020B0604020202020204" pitchFamily="34" charset="0"/>
            </a:endParaRPr>
          </a:p>
        </p:txBody>
      </p:sp>
      <p:sp>
        <p:nvSpPr>
          <p:cNvPr id="3" name="Прямоугольник 2"/>
          <p:cNvSpPr/>
          <p:nvPr/>
        </p:nvSpPr>
        <p:spPr>
          <a:xfrm>
            <a:off x="1787236" y="2581166"/>
            <a:ext cx="8839200" cy="3108543"/>
          </a:xfrm>
          <a:prstGeom prst="rect">
            <a:avLst/>
          </a:prstGeom>
        </p:spPr>
        <p:txBody>
          <a:bodyPr wrap="square">
            <a:spAutoFit/>
          </a:bodyPr>
          <a:lstStyle/>
          <a:p>
            <a:pPr algn="just"/>
            <a:r>
              <a:rPr lang="uk-UA" sz="2800" dirty="0" smtClean="0">
                <a:latin typeface="Arial" panose="020B0604020202020204" pitchFamily="34" charset="0"/>
                <a:cs typeface="Arial" panose="020B0604020202020204" pitchFamily="34" charset="0"/>
              </a:rPr>
              <a:t>Остарбайтери носили обов'язкову дискримінаційну відзнаку «Ост.». У червні 1944 їх було замінено на національні відзнаки — для українців — тризуб. Більшість остарбайтерів після закінчення війни була насильно репатрійована в СРСР, де майже всіх звинувачено у «зраді батьківщини» і репресовано.</a:t>
            </a:r>
            <a:endParaRPr lang="uk-UA" sz="2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6638563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01053" y="585789"/>
            <a:ext cx="6623202" cy="6186309"/>
          </a:xfrm>
          <a:prstGeom prst="rect">
            <a:avLst/>
          </a:prstGeom>
          <a:noFill/>
        </p:spPr>
        <p:txBody>
          <a:bodyPr wrap="square">
            <a:spAutoFit/>
          </a:bodyPr>
          <a:lstStyle/>
          <a:p>
            <a:pPr indent="92075" algn="just">
              <a:defRPr/>
            </a:pPr>
            <a:r>
              <a:rPr lang="uk-UA" sz="2000" dirty="0" smtClean="0">
                <a:latin typeface="Arial" panose="020B0604020202020204" pitchFamily="34" charset="0"/>
                <a:cs typeface="Arial" panose="020B0604020202020204" pitchFamily="34" charset="0"/>
              </a:rPr>
              <a:t>     </a:t>
            </a:r>
            <a:r>
              <a:rPr lang="uk-UA" sz="2200" dirty="0" smtClean="0">
                <a:latin typeface="Arial" panose="020B0604020202020204" pitchFamily="34" charset="0"/>
                <a:cs typeface="Arial" panose="020B0604020202020204" pitchFamily="34" charset="0"/>
              </a:rPr>
              <a:t>Наміри </a:t>
            </a:r>
            <a:r>
              <a:rPr lang="uk-UA" sz="2200" dirty="0">
                <a:latin typeface="Arial" panose="020B0604020202020204" pitchFamily="34" charset="0"/>
                <a:cs typeface="Arial" panose="020B0604020202020204" pitchFamily="34" charset="0"/>
              </a:rPr>
              <a:t>гітлерівців на окупованих територіях були викладені в </a:t>
            </a:r>
            <a:r>
              <a:rPr lang="uk-UA" sz="2200" b="1" i="1" dirty="0">
                <a:latin typeface="Arial" panose="020B0604020202020204" pitchFamily="34" charset="0"/>
                <a:cs typeface="Arial" panose="020B0604020202020204" pitchFamily="34" charset="0"/>
              </a:rPr>
              <a:t>плані </a:t>
            </a:r>
            <a:r>
              <a:rPr lang="uk-UA" sz="2200" b="1" dirty="0">
                <a:latin typeface="Arial" panose="020B0604020202020204" pitchFamily="34" charset="0"/>
                <a:cs typeface="Arial" panose="020B0604020202020204" pitchFamily="34" charset="0"/>
              </a:rPr>
              <a:t>«Ост» </a:t>
            </a:r>
            <a:r>
              <a:rPr lang="uk-UA" sz="2200" b="1" i="1" dirty="0">
                <a:latin typeface="Arial" panose="020B0604020202020204" pitchFamily="34" charset="0"/>
                <a:cs typeface="Arial" panose="020B0604020202020204" pitchFamily="34" charset="0"/>
              </a:rPr>
              <a:t>(1940)</a:t>
            </a:r>
            <a:r>
              <a:rPr lang="uk-UA" sz="2200" i="1" dirty="0">
                <a:latin typeface="Arial" panose="020B0604020202020204" pitchFamily="34" charset="0"/>
                <a:cs typeface="Arial" panose="020B0604020202020204" pitchFamily="34" charset="0"/>
              </a:rPr>
              <a:t> </a:t>
            </a:r>
            <a:r>
              <a:rPr lang="uk-UA" sz="2200" dirty="0">
                <a:latin typeface="Arial" panose="020B0604020202020204" pitchFamily="34" charset="0"/>
                <a:cs typeface="Arial" panose="020B0604020202020204" pitchFamily="34" charset="0"/>
              </a:rPr>
              <a:t>— плані знищення населення та «освоєння» окупованих територій на сході. Він розроблявся під керівництвом Гітлера, </a:t>
            </a:r>
            <a:r>
              <a:rPr lang="uk-UA" sz="2200" dirty="0" err="1">
                <a:latin typeface="Arial" panose="020B0604020202020204" pitchFamily="34" charset="0"/>
                <a:cs typeface="Arial" panose="020B0604020202020204" pitchFamily="34" charset="0"/>
              </a:rPr>
              <a:t>Гіммлера</a:t>
            </a:r>
            <a:r>
              <a:rPr lang="uk-UA" sz="2200" dirty="0">
                <a:latin typeface="Arial" panose="020B0604020202020204" pitchFamily="34" charset="0"/>
                <a:cs typeface="Arial" panose="020B0604020202020204" pitchFamily="34" charset="0"/>
              </a:rPr>
              <a:t>, </a:t>
            </a:r>
            <a:r>
              <a:rPr lang="uk-UA" sz="2200" dirty="0" err="1">
                <a:latin typeface="Arial" panose="020B0604020202020204" pitchFamily="34" charset="0"/>
                <a:cs typeface="Arial" panose="020B0604020202020204" pitchFamily="34" charset="0"/>
              </a:rPr>
              <a:t>Розенберга</a:t>
            </a:r>
            <a:r>
              <a:rPr lang="uk-UA" sz="2200" dirty="0">
                <a:latin typeface="Arial" panose="020B0604020202020204" pitchFamily="34" charset="0"/>
                <a:cs typeface="Arial" panose="020B0604020202020204" pitchFamily="34" charset="0"/>
              </a:rPr>
              <a:t> та інших нацистських діячів.</a:t>
            </a:r>
          </a:p>
          <a:p>
            <a:pPr indent="92075" algn="just">
              <a:defRPr/>
            </a:pPr>
            <a:r>
              <a:rPr lang="uk-UA" sz="2200" dirty="0" smtClean="0">
                <a:latin typeface="Arial" panose="020B0604020202020204" pitchFamily="34" charset="0"/>
                <a:cs typeface="Arial" panose="020B0604020202020204" pitchFamily="34" charset="0"/>
              </a:rPr>
              <a:t>     План </a:t>
            </a:r>
            <a:r>
              <a:rPr lang="uk-UA" sz="2200" b="1" dirty="0" smtClean="0">
                <a:latin typeface="Arial" panose="020B0604020202020204" pitchFamily="34" charset="0"/>
                <a:cs typeface="Arial" panose="020B0604020202020204" pitchFamily="34" charset="0"/>
              </a:rPr>
              <a:t>«Ост» </a:t>
            </a:r>
            <a:r>
              <a:rPr lang="uk-UA" sz="2200" dirty="0" smtClean="0">
                <a:latin typeface="Arial" panose="020B0604020202020204" pitchFamily="34" charset="0"/>
                <a:cs typeface="Arial" panose="020B0604020202020204" pitchFamily="34" charset="0"/>
              </a:rPr>
              <a:t>остаточно не був прийнятий, було затверджено лише його економічну частину — пограбування і експлуатація загарбаних регіонів. Для управління окупованими територіями було створено спеціальне </a:t>
            </a:r>
            <a:r>
              <a:rPr lang="uk-UA" sz="2200" b="1" i="1" dirty="0" smtClean="0">
                <a:latin typeface="Arial" panose="020B0604020202020204" pitchFamily="34" charset="0"/>
                <a:cs typeface="Arial" panose="020B0604020202020204" pitchFamily="34" charset="0"/>
              </a:rPr>
              <a:t>Управління (Міністерство) окупованих територій ІІІ рейхом</a:t>
            </a:r>
            <a:r>
              <a:rPr lang="uk-UA" sz="2200" dirty="0" smtClean="0">
                <a:latin typeface="Arial" panose="020B0604020202020204" pitchFamily="34" charset="0"/>
                <a:cs typeface="Arial" panose="020B0604020202020204" pitchFamily="34" charset="0"/>
              </a:rPr>
              <a:t>. Очолював управління </a:t>
            </a:r>
            <a:r>
              <a:rPr lang="uk-UA" sz="2200" b="1" i="1" dirty="0" err="1" smtClean="0">
                <a:latin typeface="Arial" panose="020B0604020202020204" pitchFamily="34" charset="0"/>
                <a:cs typeface="Arial" panose="020B0604020202020204" pitchFamily="34" charset="0"/>
              </a:rPr>
              <a:t>Розенберг</a:t>
            </a:r>
            <a:r>
              <a:rPr lang="uk-UA" sz="2200" b="1" dirty="0" smtClean="0">
                <a:latin typeface="Arial" panose="020B0604020202020204" pitchFamily="34" charset="0"/>
                <a:cs typeface="Arial" panose="020B0604020202020204" pitchFamily="34" charset="0"/>
              </a:rPr>
              <a:t>.</a:t>
            </a:r>
            <a:r>
              <a:rPr lang="uk-UA" sz="2200" dirty="0" smtClean="0">
                <a:latin typeface="Arial" panose="020B0604020202020204" pitchFamily="34" charset="0"/>
                <a:cs typeface="Arial" panose="020B0604020202020204" pitchFamily="34" charset="0"/>
              </a:rPr>
              <a:t> Воно складалося з чотирьох відділів: </a:t>
            </a:r>
            <a:r>
              <a:rPr lang="uk-UA" sz="2200" i="1" dirty="0" smtClean="0">
                <a:latin typeface="Arial" panose="020B0604020202020204" pitchFamily="34" charset="0"/>
                <a:cs typeface="Arial" panose="020B0604020202020204" pitchFamily="34" charset="0"/>
              </a:rPr>
              <a:t>політичного, адміністративного, економічного, цивільного. </a:t>
            </a:r>
            <a:r>
              <a:rPr lang="uk-UA" sz="2200" dirty="0" smtClean="0">
                <a:latin typeface="Arial" panose="020B0604020202020204" pitchFamily="34" charset="0"/>
                <a:cs typeface="Arial" panose="020B0604020202020204" pitchFamily="34" charset="0"/>
              </a:rPr>
              <a:t>Останньому безпосередньо підпорядковувався </a:t>
            </a:r>
            <a:r>
              <a:rPr lang="uk-UA" sz="2200" b="1" i="1" dirty="0" err="1" smtClean="0">
                <a:latin typeface="Arial" panose="020B0604020202020204" pitchFamily="34" charset="0"/>
                <a:cs typeface="Arial" panose="020B0604020202020204" pitchFamily="34" charset="0"/>
              </a:rPr>
              <a:t>рейхскомісаріат</a:t>
            </a:r>
            <a:r>
              <a:rPr lang="uk-UA" sz="2200" b="1" i="1" dirty="0" smtClean="0">
                <a:latin typeface="Arial" panose="020B0604020202020204" pitchFamily="34" charset="0"/>
                <a:cs typeface="Arial" panose="020B0604020202020204" pitchFamily="34" charset="0"/>
              </a:rPr>
              <a:t> «Україна».</a:t>
            </a:r>
            <a:endParaRPr lang="uk-UA" sz="2200" b="1" i="1" dirty="0">
              <a:latin typeface="Arial" panose="020B0604020202020204" pitchFamily="34" charset="0"/>
              <a:cs typeface="Arial" panose="020B0604020202020204" pitchFamily="34" charset="0"/>
            </a:endParaRPr>
          </a:p>
        </p:txBody>
      </p:sp>
      <p:pic>
        <p:nvPicPr>
          <p:cNvPr id="29703" name="Picture 7" descr="http://actualhistory.ru/thumbs/zc=1;350x503;/app/var/pub/files/1155/exibition_ost.jpg"/>
          <p:cNvPicPr>
            <a:picLocks noChangeAspect="1" noChangeArrowheads="1"/>
          </p:cNvPicPr>
          <p:nvPr/>
        </p:nvPicPr>
        <p:blipFill>
          <a:blip r:embed="rId3" cstate="print"/>
          <a:srcRect/>
          <a:stretch>
            <a:fillRect/>
          </a:stretch>
        </p:blipFill>
        <p:spPr bwMode="auto">
          <a:xfrm>
            <a:off x="7394529" y="354807"/>
            <a:ext cx="3887040" cy="55847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712407" y="6125767"/>
            <a:ext cx="1946687" cy="400110"/>
          </a:xfrm>
          <a:prstGeom prst="rect">
            <a:avLst/>
          </a:prstGeom>
          <a:noFill/>
        </p:spPr>
        <p:txBody>
          <a:bodyPr wrap="none">
            <a:spAutoFit/>
          </a:bodyPr>
          <a:lstStyle/>
          <a:p>
            <a:pPr>
              <a:defRPr/>
            </a:pPr>
            <a:r>
              <a:rPr lang="uk-UA" sz="2000" b="1" i="1" dirty="0">
                <a:solidFill>
                  <a:schemeClr val="accent1">
                    <a:lumMod val="50000"/>
                  </a:schemeClr>
                </a:solidFill>
              </a:rPr>
              <a:t>Розробка плану</a:t>
            </a:r>
            <a:endParaRPr lang="ru-RU" sz="2000" b="1" i="1" dirty="0">
              <a:solidFill>
                <a:schemeClr val="accent1">
                  <a:lumMod val="50000"/>
                </a:schemeClr>
              </a:solidFill>
            </a:endParaRPr>
          </a:p>
        </p:txBody>
      </p:sp>
      <p:sp>
        <p:nvSpPr>
          <p:cNvPr id="14341" name="Прямоугольник 10"/>
          <p:cNvSpPr>
            <a:spLocks noChangeArrowheads="1"/>
          </p:cNvSpPr>
          <p:nvPr/>
        </p:nvSpPr>
        <p:spPr bwMode="auto">
          <a:xfrm>
            <a:off x="2095501" y="123826"/>
            <a:ext cx="1838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ru-RU" altLang="ru-RU" sz="2400" b="1" dirty="0"/>
              <a:t>План «Ост»</a:t>
            </a:r>
          </a:p>
        </p:txBody>
      </p:sp>
    </p:spTree>
    <p:extLst>
      <p:ext uri="{BB962C8B-B14F-4D97-AF65-F5344CB8AC3E}">
        <p14:creationId xmlns:p14="http://schemas.microsoft.com/office/powerpoint/2010/main" xmlns="" val="39720836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nvGraphicFramePr>
        <p:xfrm>
          <a:off x="193963" y="719666"/>
          <a:ext cx="11623963" cy="5760720"/>
        </p:xfrm>
        <a:graphic>
          <a:graphicData uri="http://schemas.openxmlformats.org/drawingml/2006/table">
            <a:tbl>
              <a:tblPr firstRow="1" bandRow="1">
                <a:tableStyleId>{5940675A-B579-460E-94D1-54222C63F5DA}</a:tableStyleId>
              </a:tblPr>
              <a:tblGrid>
                <a:gridCol w="2146470"/>
                <a:gridCol w="9477493"/>
              </a:tblGrid>
              <a:tr h="370840">
                <a:tc>
                  <a:txBody>
                    <a:bodyPr/>
                    <a:lstStyle/>
                    <a:p>
                      <a:r>
                        <a:rPr lang="uk-UA" sz="2000" b="1" i="0" u="none" strike="noStrike" kern="1200" noProof="0" dirty="0" smtClean="0">
                          <a:solidFill>
                            <a:schemeClr val="tx1"/>
                          </a:solidFill>
                          <a:latin typeface="+mn-lt"/>
                          <a:ea typeface="+mn-ea"/>
                          <a:cs typeface="+mn-cs"/>
                        </a:rPr>
                        <a:t>«Радянізація»</a:t>
                      </a:r>
                      <a:r>
                        <a:rPr lang="uk-UA" sz="2000" b="0" i="0" u="none" strike="noStrike" kern="1200" noProof="0" dirty="0" smtClean="0">
                          <a:solidFill>
                            <a:schemeClr val="tx1"/>
                          </a:solidFill>
                          <a:latin typeface="+mn-lt"/>
                          <a:ea typeface="+mn-ea"/>
                          <a:cs typeface="+mn-cs"/>
                        </a:rPr>
                        <a:t> </a:t>
                      </a:r>
                      <a:endParaRPr lang="uk-UA" sz="2000" noProof="0" dirty="0"/>
                    </a:p>
                  </a:txBody>
                  <a:tcPr/>
                </a:tc>
                <a:tc>
                  <a:txBody>
                    <a:bodyPr/>
                    <a:lstStyle/>
                    <a:p>
                      <a:pPr rtl="0" fontAlgn="base"/>
                      <a:r>
                        <a:rPr lang="uk-UA" sz="1800" b="0" i="0" u="none" strike="noStrike" kern="1200" noProof="0" smtClean="0">
                          <a:solidFill>
                            <a:schemeClr val="tx1"/>
                          </a:solidFill>
                          <a:latin typeface="+mn-lt"/>
                          <a:ea typeface="+mn-ea"/>
                          <a:cs typeface="+mn-cs"/>
                        </a:rPr>
                        <a:t>політика насадження в західних областях України в 1939-1941 рр. норм суспільно-політичного, економічного та культурного життя, утверджених в СРСР.</a:t>
                      </a:r>
                      <a:endParaRPr lang="uk-UA" sz="2000" noProof="0"/>
                    </a:p>
                  </a:txBody>
                  <a:tcPr/>
                </a:tc>
              </a:tr>
              <a:tr h="370840">
                <a:tc>
                  <a:txBody>
                    <a:bodyPr/>
                    <a:lstStyle/>
                    <a:p>
                      <a:r>
                        <a:rPr lang="uk-UA" sz="2000" b="1" i="0" u="none" strike="noStrike" kern="1200" noProof="0" smtClean="0">
                          <a:solidFill>
                            <a:schemeClr val="tx1"/>
                          </a:solidFill>
                          <a:latin typeface="+mn-lt"/>
                          <a:ea typeface="+mn-ea"/>
                          <a:cs typeface="+mn-cs"/>
                        </a:rPr>
                        <a:t>«Новий порядок»</a:t>
                      </a:r>
                      <a:r>
                        <a:rPr lang="uk-UA" sz="2000" b="0" i="0" u="none" strike="noStrike" kern="1200" noProof="0" smtClean="0">
                          <a:solidFill>
                            <a:schemeClr val="tx1"/>
                          </a:solidFill>
                          <a:latin typeface="+mn-lt"/>
                          <a:ea typeface="+mn-ea"/>
                          <a:cs typeface="+mn-cs"/>
                        </a:rPr>
                        <a:t> </a:t>
                      </a:r>
                      <a:endParaRPr lang="uk-UA" sz="2000" noProof="0"/>
                    </a:p>
                  </a:txBody>
                  <a:tcPr/>
                </a:tc>
                <a:tc>
                  <a:txBody>
                    <a:bodyPr/>
                    <a:lstStyle/>
                    <a:p>
                      <a:pPr rtl="0" fontAlgn="base"/>
                      <a:r>
                        <a:rPr lang="uk-UA" sz="2000" b="0" i="0" u="none" strike="noStrike" kern="1200" noProof="0" smtClean="0">
                          <a:solidFill>
                            <a:schemeClr val="tx1"/>
                          </a:solidFill>
                          <a:latin typeface="+mn-lt"/>
                          <a:ea typeface="+mn-ea"/>
                          <a:cs typeface="+mn-cs"/>
                        </a:rPr>
                        <a:t>режим, установлений нацистами на окупованих територіях у роки Другої світової війни (1939-1945рр.), спрямований на експлуатацію людських і матеріальних ресурсів в інтересах Німеччини.</a:t>
                      </a:r>
                      <a:endParaRPr lang="uk-UA" sz="2000" noProof="0"/>
                    </a:p>
                  </a:txBody>
                  <a:tcPr/>
                </a:tc>
              </a:tr>
              <a:tr h="370840">
                <a:tc>
                  <a:txBody>
                    <a:bodyPr/>
                    <a:lstStyle/>
                    <a:p>
                      <a:r>
                        <a:rPr lang="uk-UA" sz="2000" b="1" i="0" u="none" strike="noStrike" kern="1200" noProof="0" smtClean="0">
                          <a:solidFill>
                            <a:schemeClr val="tx1"/>
                          </a:solidFill>
                          <a:latin typeface="+mn-lt"/>
                          <a:ea typeface="+mn-ea"/>
                          <a:cs typeface="+mn-cs"/>
                        </a:rPr>
                        <a:t>«План Барбароса»</a:t>
                      </a:r>
                      <a:r>
                        <a:rPr lang="uk-UA" sz="2000" b="0" i="0" u="none" strike="noStrike" kern="1200" noProof="0" smtClean="0">
                          <a:solidFill>
                            <a:schemeClr val="tx1"/>
                          </a:solidFill>
                          <a:latin typeface="+mn-lt"/>
                          <a:ea typeface="+mn-ea"/>
                          <a:cs typeface="+mn-cs"/>
                        </a:rPr>
                        <a:t> </a:t>
                      </a:r>
                      <a:endParaRPr lang="uk-UA" sz="2000" noProof="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2000" b="0" i="0" u="none" strike="noStrike" kern="1200" noProof="0" dirty="0" smtClean="0">
                          <a:solidFill>
                            <a:schemeClr val="tx1"/>
                          </a:solidFill>
                          <a:latin typeface="+mn-lt"/>
                          <a:ea typeface="+mn-ea"/>
                          <a:cs typeface="+mn-cs"/>
                        </a:rPr>
                        <a:t>- кодова назва плану блискавичної війни (бліцкригу) Третього Рейху проти СРСР. Передбачав швидкоплинну військову кампанію з повним розгромом Червоної Армії та захопленням європейської частини СРСР по лінії Волга — Архангельськ</a:t>
                      </a:r>
                      <a:endParaRPr lang="uk-UA" sz="2000" noProof="0" dirty="0"/>
                    </a:p>
                  </a:txBody>
                  <a:tcPr/>
                </a:tc>
              </a:tr>
              <a:tr h="370840">
                <a:tc>
                  <a:txBody>
                    <a:bodyPr/>
                    <a:lstStyle/>
                    <a:p>
                      <a:r>
                        <a:rPr lang="uk-UA" sz="2000" b="1" i="0" u="none" strike="noStrike" kern="1200" noProof="0" dirty="0" smtClean="0">
                          <a:solidFill>
                            <a:schemeClr val="tx1"/>
                          </a:solidFill>
                          <a:latin typeface="+mn-lt"/>
                          <a:ea typeface="+mn-ea"/>
                          <a:cs typeface="+mn-cs"/>
                        </a:rPr>
                        <a:t>«Мобілізація»</a:t>
                      </a:r>
                      <a:r>
                        <a:rPr lang="uk-UA" sz="2000" b="0" i="0" u="none" strike="noStrike" kern="1200" noProof="0" dirty="0" smtClean="0">
                          <a:solidFill>
                            <a:schemeClr val="tx1"/>
                          </a:solidFill>
                          <a:latin typeface="+mn-lt"/>
                          <a:ea typeface="+mn-ea"/>
                          <a:cs typeface="+mn-cs"/>
                        </a:rPr>
                        <a:t> - </a:t>
                      </a:r>
                      <a:endParaRPr lang="uk-UA" sz="20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800" b="0" i="0" u="none" strike="noStrike" kern="1200" noProof="0" smtClean="0">
                          <a:solidFill>
                            <a:schemeClr val="tx1"/>
                          </a:solidFill>
                          <a:latin typeface="+mn-lt"/>
                          <a:ea typeface="+mn-ea"/>
                          <a:cs typeface="+mn-cs"/>
                        </a:rPr>
                        <a:t>1) призов військовозобов’язаних на службу в діючу армію у зв’язку із запровадженням воєнного стану; 2) переведення всіх галузей промисловості у воєнний стан; 3) залучення кого-небудь для виконання якогось важливого завдання, масового заходу</a:t>
                      </a:r>
                      <a:endParaRPr lang="uk-UA" noProof="0"/>
                    </a:p>
                  </a:txBody>
                  <a:tcPr/>
                </a:tc>
              </a:tr>
              <a:tr h="370840">
                <a:tc>
                  <a:txBody>
                    <a:bodyPr/>
                    <a:lstStyle/>
                    <a:p>
                      <a:r>
                        <a:rPr lang="uk-UA" sz="2000" b="1" i="0" u="none" strike="noStrike" kern="1200" noProof="0" smtClean="0">
                          <a:solidFill>
                            <a:schemeClr val="tx1"/>
                          </a:solidFill>
                          <a:latin typeface="+mn-lt"/>
                          <a:ea typeface="+mn-ea"/>
                          <a:cs typeface="+mn-cs"/>
                        </a:rPr>
                        <a:t>«Евакуація»</a:t>
                      </a:r>
                      <a:r>
                        <a:rPr lang="uk-UA" sz="2000" b="0" i="0" u="none" strike="noStrike" kern="1200" noProof="0" smtClean="0">
                          <a:solidFill>
                            <a:schemeClr val="tx1"/>
                          </a:solidFill>
                          <a:latin typeface="+mn-lt"/>
                          <a:ea typeface="+mn-ea"/>
                          <a:cs typeface="+mn-cs"/>
                        </a:rPr>
                        <a:t> </a:t>
                      </a:r>
                      <a:endParaRPr lang="uk-UA" sz="2000" noProof="0"/>
                    </a:p>
                  </a:txBody>
                  <a:tcPr/>
                </a:tc>
                <a:tc>
                  <a:txBody>
                    <a:bodyPr/>
                    <a:lstStyle/>
                    <a:p>
                      <a:r>
                        <a:rPr lang="uk-UA" sz="1800" b="0" i="0" u="none" strike="noStrike" kern="1200" noProof="0" smtClean="0">
                          <a:solidFill>
                            <a:schemeClr val="tx1"/>
                          </a:solidFill>
                          <a:latin typeface="+mn-lt"/>
                          <a:ea typeface="+mn-ea"/>
                          <a:cs typeface="+mn-cs"/>
                        </a:rPr>
                        <a:t>вивезення населення, поранених, полонених, а також матеріальних засобів з місцевостей, що перебувають під загрозою нападу або загарбання ворогом, стихійного лиха.</a:t>
                      </a:r>
                      <a:endParaRPr lang="uk-UA" noProof="0"/>
                    </a:p>
                  </a:txBody>
                  <a:tcPr/>
                </a:tc>
              </a:tr>
              <a:tr h="370840">
                <a:tc>
                  <a:txBody>
                    <a:bodyPr/>
                    <a:lstStyle/>
                    <a:p>
                      <a:r>
                        <a:rPr lang="uk-UA" sz="2000" b="1" i="0" u="none" strike="noStrike" kern="1200" noProof="0" smtClean="0">
                          <a:solidFill>
                            <a:schemeClr val="tx1"/>
                          </a:solidFill>
                          <a:latin typeface="+mn-lt"/>
                          <a:ea typeface="+mn-ea"/>
                          <a:cs typeface="+mn-cs"/>
                        </a:rPr>
                        <a:t>«План «Ост»</a:t>
                      </a:r>
                      <a:r>
                        <a:rPr lang="uk-UA" sz="2000" b="0" i="0" u="none" strike="noStrike" kern="1200" noProof="0" smtClean="0">
                          <a:solidFill>
                            <a:schemeClr val="tx1"/>
                          </a:solidFill>
                          <a:latin typeface="+mn-lt"/>
                          <a:ea typeface="+mn-ea"/>
                          <a:cs typeface="+mn-cs"/>
                        </a:rPr>
                        <a:t> </a:t>
                      </a:r>
                      <a:endParaRPr lang="uk-UA" sz="2000" noProof="0"/>
                    </a:p>
                  </a:txBody>
                  <a:tcPr/>
                </a:tc>
                <a:tc>
                  <a:txBody>
                    <a:bodyPr/>
                    <a:lstStyle/>
                    <a:p>
                      <a:pPr rtl="0" fontAlgn="base"/>
                      <a:r>
                        <a:rPr lang="uk-UA" sz="1800" b="0" i="0" u="none" strike="noStrike" kern="1200" noProof="0" smtClean="0">
                          <a:solidFill>
                            <a:schemeClr val="tx1"/>
                          </a:solidFill>
                          <a:latin typeface="+mn-lt"/>
                          <a:ea typeface="+mn-ea"/>
                          <a:cs typeface="+mn-cs"/>
                        </a:rPr>
                        <a:t>план колонізації «життєвого простору» на Сході, за яким передбачалось виселення 31 млн. осіб «неарійського» походження і заселення 10 млн. німецьких колоністів після завоювання СРСР</a:t>
                      </a:r>
                      <a:endParaRPr lang="uk-UA" sz="2000" noProof="0"/>
                    </a:p>
                  </a:txBody>
                  <a:tcPr/>
                </a:tc>
              </a:tr>
              <a:tr h="370840">
                <a:tc>
                  <a:txBody>
                    <a:bodyPr/>
                    <a:lstStyle/>
                    <a:p>
                      <a:r>
                        <a:rPr lang="uk-UA" sz="2000" b="1" i="0" u="none" strike="noStrike" kern="1200" noProof="0" smtClean="0">
                          <a:solidFill>
                            <a:schemeClr val="tx1"/>
                          </a:solidFill>
                          <a:latin typeface="+mn-lt"/>
                          <a:ea typeface="+mn-ea"/>
                          <a:cs typeface="+mn-cs"/>
                        </a:rPr>
                        <a:t>«Голокост»</a:t>
                      </a:r>
                      <a:r>
                        <a:rPr lang="uk-UA" sz="2000" b="0" i="0" u="none" strike="noStrike" kern="1200" noProof="0" smtClean="0">
                          <a:solidFill>
                            <a:schemeClr val="tx1"/>
                          </a:solidFill>
                          <a:latin typeface="+mn-lt"/>
                          <a:ea typeface="+mn-ea"/>
                          <a:cs typeface="+mn-cs"/>
                        </a:rPr>
                        <a:t> </a:t>
                      </a:r>
                      <a:endParaRPr lang="uk-UA" sz="2000" noProof="0"/>
                    </a:p>
                  </a:txBody>
                  <a:tcPr/>
                </a:tc>
                <a:tc>
                  <a:txBody>
                    <a:bodyPr/>
                    <a:lstStyle/>
                    <a:p>
                      <a:pPr rtl="0" fontAlgn="base"/>
                      <a:r>
                        <a:rPr lang="uk-UA" sz="1800" b="0" i="0" u="none" strike="noStrike" kern="1200" noProof="0" dirty="0" smtClean="0">
                          <a:solidFill>
                            <a:schemeClr val="tx1"/>
                          </a:solidFill>
                          <a:latin typeface="+mn-lt"/>
                          <a:ea typeface="+mn-ea"/>
                          <a:cs typeface="+mn-cs"/>
                        </a:rPr>
                        <a:t>- планомірне і організоване знищення єврейського населення в роки Другої світової війни жертвами якого стали 6 млн. євреїв (в Україні – 1,4 млн.).</a:t>
                      </a:r>
                      <a:endParaRPr lang="uk-UA" sz="1800" b="0" i="0" u="none" strike="noStrike" kern="1200" noProof="0" dirty="0">
                        <a:solidFill>
                          <a:schemeClr val="tx1"/>
                        </a:solidFill>
                        <a:latin typeface="+mn-lt"/>
                        <a:ea typeface="+mn-ea"/>
                        <a:cs typeface="+mn-cs"/>
                      </a:endParaRPr>
                    </a:p>
                  </a:txBody>
                  <a:tcPr/>
                </a:tc>
              </a:tr>
            </a:tbl>
          </a:graphicData>
        </a:graphic>
      </p:graphicFrame>
    </p:spTree>
    <p:extLst>
      <p:ext uri="{BB962C8B-B14F-4D97-AF65-F5344CB8AC3E}">
        <p14:creationId xmlns:p14="http://schemas.microsoft.com/office/powerpoint/2010/main" xmlns="" val="26147153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7305" y="500063"/>
            <a:ext cx="6098758" cy="4893647"/>
          </a:xfrm>
          <a:prstGeom prst="rect">
            <a:avLst/>
          </a:prstGeom>
          <a:noFill/>
        </p:spPr>
        <p:txBody>
          <a:bodyPr wrap="square">
            <a:spAutoFit/>
          </a:bodyPr>
          <a:lstStyle/>
          <a:p>
            <a:pPr indent="92075" algn="just">
              <a:defRPr/>
            </a:pPr>
            <a:r>
              <a:rPr lang="ru-RU" sz="2400" dirty="0">
                <a:latin typeface="Arial" panose="020B0604020202020204" pitchFamily="34" charset="0"/>
                <a:cs typeface="Arial" panose="020B0604020202020204" pitchFamily="34" charset="0"/>
              </a:rPr>
              <a:t>План </a:t>
            </a:r>
            <a:r>
              <a:rPr lang="ru-RU" sz="2400" b="1" dirty="0">
                <a:latin typeface="Arial" panose="020B0604020202020204" pitchFamily="34" charset="0"/>
                <a:cs typeface="Arial" panose="020B0604020202020204" pitchFamily="34" charset="0"/>
              </a:rPr>
              <a:t>«Ост» </a:t>
            </a:r>
            <a:r>
              <a:rPr lang="ru-RU" sz="2400" dirty="0" err="1">
                <a:latin typeface="Arial" panose="020B0604020202020204" pitchFamily="34" charset="0"/>
                <a:cs typeface="Arial" panose="020B0604020202020204" pitchFamily="34" charset="0"/>
              </a:rPr>
              <a:t>передбачав</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такі</a:t>
            </a:r>
            <a:r>
              <a:rPr lang="ru-RU" sz="2400" dirty="0">
                <a:latin typeface="Arial" panose="020B0604020202020204" pitchFamily="34" charset="0"/>
                <a:cs typeface="Arial" panose="020B0604020202020204" pitchFamily="34" charset="0"/>
              </a:rPr>
              <a:t> </a:t>
            </a:r>
            <a:r>
              <a:rPr lang="ru-RU" sz="2400" b="1" dirty="0">
                <a:latin typeface="Arial" panose="020B0604020202020204" pitchFamily="34" charset="0"/>
                <a:cs typeface="Arial" panose="020B0604020202020204" pitchFamily="34" charset="0"/>
              </a:rPr>
              <a:t>заходи:</a:t>
            </a:r>
          </a:p>
          <a:p>
            <a:pPr marL="342900" indent="-342900" algn="just">
              <a:buFont typeface="Wingdings" pitchFamily="2" charset="2"/>
              <a:buChar char="§"/>
              <a:defRPr/>
            </a:pPr>
            <a:r>
              <a:rPr lang="ru-RU" sz="2400" dirty="0" err="1">
                <a:latin typeface="Arial" panose="020B0604020202020204" pitchFamily="34" charset="0"/>
                <a:cs typeface="Arial" panose="020B0604020202020204" pitchFamily="34" charset="0"/>
              </a:rPr>
              <a:t>Часткове</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онімечення</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місцевого</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населення</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заселення</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окупованих</a:t>
            </a:r>
            <a:r>
              <a:rPr lang="ru-RU" sz="2400" dirty="0">
                <a:latin typeface="Arial" panose="020B0604020202020204" pitchFamily="34" charset="0"/>
                <a:cs typeface="Arial" panose="020B0604020202020204" pitchFamily="34" charset="0"/>
              </a:rPr>
              <a:t> земель </a:t>
            </a:r>
            <a:r>
              <a:rPr lang="ru-RU" sz="2400" dirty="0" err="1">
                <a:latin typeface="Arial" panose="020B0604020202020204" pitchFamily="34" charset="0"/>
                <a:cs typeface="Arial" panose="020B0604020202020204" pitchFamily="34" charset="0"/>
              </a:rPr>
              <a:t>німцями</a:t>
            </a:r>
            <a:r>
              <a:rPr lang="ru-RU" sz="2400" dirty="0">
                <a:latin typeface="Arial" panose="020B0604020202020204" pitchFamily="34" charset="0"/>
                <a:cs typeface="Arial" panose="020B0604020202020204" pitchFamily="34" charset="0"/>
              </a:rPr>
              <a:t>.</a:t>
            </a:r>
          </a:p>
          <a:p>
            <a:pPr marL="342900" indent="-342900" algn="just">
              <a:buFont typeface="Wingdings" pitchFamily="2" charset="2"/>
              <a:buChar char="§"/>
              <a:defRPr/>
            </a:pPr>
            <a:r>
              <a:rPr lang="ru-RU" sz="2400" dirty="0" err="1">
                <a:latin typeface="Arial" panose="020B0604020202020204" pitchFamily="34" charset="0"/>
                <a:cs typeface="Arial" panose="020B0604020202020204" pitchFamily="34" charset="0"/>
              </a:rPr>
              <a:t>Масова</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депортація</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населення</a:t>
            </a:r>
            <a:r>
              <a:rPr lang="ru-RU" sz="2400" dirty="0">
                <a:latin typeface="Arial" panose="020B0604020202020204" pitchFamily="34" charset="0"/>
                <a:cs typeface="Arial" panose="020B0604020202020204" pitchFamily="34" charset="0"/>
              </a:rPr>
              <a:t>, у тому </a:t>
            </a:r>
            <a:r>
              <a:rPr lang="ru-RU" sz="2400" dirty="0" err="1">
                <a:latin typeface="Arial" panose="020B0604020202020204" pitchFamily="34" charset="0"/>
                <a:cs typeface="Arial" panose="020B0604020202020204" pitchFamily="34" charset="0"/>
              </a:rPr>
              <a:t>числі</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українців</a:t>
            </a:r>
            <a:r>
              <a:rPr lang="ru-RU" sz="2400" dirty="0">
                <a:latin typeface="Arial" panose="020B0604020202020204" pitchFamily="34" charset="0"/>
                <a:cs typeface="Arial" panose="020B0604020202020204" pitchFamily="34" charset="0"/>
              </a:rPr>
              <a:t>, до </a:t>
            </a:r>
            <a:r>
              <a:rPr lang="ru-RU" sz="2400" dirty="0" err="1">
                <a:latin typeface="Arial" panose="020B0604020202020204" pitchFamily="34" charset="0"/>
                <a:cs typeface="Arial" panose="020B0604020202020204" pitchFamily="34" charset="0"/>
              </a:rPr>
              <a:t>Сибіру</a:t>
            </a:r>
            <a:r>
              <a:rPr lang="ru-RU" sz="2400" dirty="0">
                <a:latin typeface="Arial" panose="020B0604020202020204" pitchFamily="34" charset="0"/>
                <a:cs typeface="Arial" panose="020B0604020202020204" pitchFamily="34" charset="0"/>
              </a:rPr>
              <a:t>.</a:t>
            </a:r>
          </a:p>
          <a:p>
            <a:pPr marL="342900" indent="-342900" algn="just">
              <a:buFont typeface="Wingdings" pitchFamily="2" charset="2"/>
              <a:buChar char="§"/>
              <a:defRPr/>
            </a:pPr>
            <a:r>
              <a:rPr lang="ru-RU" sz="2400" dirty="0" err="1">
                <a:latin typeface="Arial" panose="020B0604020202020204" pitchFamily="34" charset="0"/>
                <a:cs typeface="Arial" panose="020B0604020202020204" pitchFamily="34" charset="0"/>
              </a:rPr>
              <a:t>Підрив</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біологічної</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сили</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слов’янських</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народів</a:t>
            </a:r>
            <a:r>
              <a:rPr lang="ru-RU" sz="2400" dirty="0">
                <a:latin typeface="Arial" panose="020B0604020202020204" pitchFamily="34" charset="0"/>
                <a:cs typeface="Arial" panose="020B0604020202020204" pitchFamily="34" charset="0"/>
              </a:rPr>
              <a:t>.</a:t>
            </a:r>
          </a:p>
          <a:p>
            <a:pPr marL="342900" indent="-342900" algn="just">
              <a:buFont typeface="Wingdings" pitchFamily="2" charset="2"/>
              <a:buChar char="§"/>
              <a:defRPr/>
            </a:pPr>
            <a:r>
              <a:rPr lang="ru-RU" sz="2400" dirty="0" err="1">
                <a:latin typeface="Arial" panose="020B0604020202020204" pitchFamily="34" charset="0"/>
                <a:cs typeface="Arial" panose="020B0604020202020204" pitchFamily="34" charset="0"/>
              </a:rPr>
              <a:t>Економічне</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пограбування</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території</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України</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перетворення</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місцевого</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населення</a:t>
            </a:r>
            <a:r>
              <a:rPr lang="ru-RU" sz="2400" dirty="0">
                <a:latin typeface="Arial" panose="020B0604020202020204" pitchFamily="34" charset="0"/>
                <a:cs typeface="Arial" panose="020B0604020202020204" pitchFamily="34" charset="0"/>
              </a:rPr>
              <a:t> на </a:t>
            </a:r>
            <a:r>
              <a:rPr lang="ru-RU" sz="2400" dirty="0" err="1">
                <a:latin typeface="Arial" panose="020B0604020202020204" pitchFamily="34" charset="0"/>
                <a:cs typeface="Arial" panose="020B0604020202020204" pitchFamily="34" charset="0"/>
              </a:rPr>
              <a:t>рабів</a:t>
            </a:r>
            <a:r>
              <a:rPr lang="ru-RU" sz="2400" dirty="0">
                <a:latin typeface="Arial" panose="020B0604020202020204" pitchFamily="34" charset="0"/>
                <a:cs typeface="Arial" panose="020B0604020202020204" pitchFamily="34" charset="0"/>
              </a:rPr>
              <a:t>.</a:t>
            </a:r>
          </a:p>
          <a:p>
            <a:pPr marL="342900" indent="-342900" algn="just">
              <a:buFont typeface="Wingdings" pitchFamily="2" charset="2"/>
              <a:buChar char="§"/>
              <a:defRPr/>
            </a:pPr>
            <a:r>
              <a:rPr lang="ru-RU" sz="2400" dirty="0" err="1">
                <a:latin typeface="Arial" panose="020B0604020202020204" pitchFamily="34" charset="0"/>
                <a:cs typeface="Arial" panose="020B0604020202020204" pitchFamily="34" charset="0"/>
              </a:rPr>
              <a:t>Пограбування</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культурних</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цінностей</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знищення</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пам’яток</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культури</a:t>
            </a:r>
            <a:r>
              <a:rPr lang="ru-RU" sz="2400" dirty="0">
                <a:latin typeface="Arial" panose="020B0604020202020204" pitchFamily="34" charset="0"/>
                <a:cs typeface="Arial" panose="020B0604020202020204" pitchFamily="34" charset="0"/>
              </a:rPr>
              <a:t>.</a:t>
            </a:r>
            <a:endParaRPr lang="uk-UA" sz="2400" dirty="0">
              <a:latin typeface="Arial" panose="020B0604020202020204" pitchFamily="34" charset="0"/>
              <a:cs typeface="Arial" panose="020B0604020202020204" pitchFamily="34" charset="0"/>
            </a:endParaRPr>
          </a:p>
        </p:txBody>
      </p:sp>
      <p:pic>
        <p:nvPicPr>
          <p:cNvPr id="45058" name="Picture 2" descr="http://newzz.in.ua/uploads/posts/2011-04/1303543791_001.jpg"/>
          <p:cNvPicPr>
            <a:picLocks noChangeAspect="1" noChangeArrowheads="1"/>
          </p:cNvPicPr>
          <p:nvPr/>
        </p:nvPicPr>
        <p:blipFill>
          <a:blip r:embed="rId2" cstate="print"/>
          <a:srcRect/>
          <a:stretch>
            <a:fillRect/>
          </a:stretch>
        </p:blipFill>
        <p:spPr bwMode="auto">
          <a:xfrm>
            <a:off x="7348539" y="298783"/>
            <a:ext cx="4009272" cy="63598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5452333" y="5866900"/>
            <a:ext cx="1519968" cy="400110"/>
          </a:xfrm>
          <a:prstGeom prst="rect">
            <a:avLst/>
          </a:prstGeom>
          <a:noFill/>
        </p:spPr>
        <p:txBody>
          <a:bodyPr wrap="none">
            <a:spAutoFit/>
          </a:bodyPr>
          <a:lstStyle/>
          <a:p>
            <a:pPr>
              <a:defRPr/>
            </a:pPr>
            <a:r>
              <a:rPr lang="uk-UA" sz="2000" b="1" i="1" dirty="0">
                <a:solidFill>
                  <a:schemeClr val="accent1">
                    <a:lumMod val="50000"/>
                  </a:schemeClr>
                </a:solidFill>
              </a:rPr>
              <a:t>План </a:t>
            </a:r>
            <a:r>
              <a:rPr lang="uk-UA" sz="2000" b="1" i="1" dirty="0" err="1">
                <a:solidFill>
                  <a:schemeClr val="accent1">
                    <a:lumMod val="50000"/>
                  </a:schemeClr>
                </a:solidFill>
              </a:rPr>
              <a:t>“Ост”</a:t>
            </a:r>
            <a:endParaRPr lang="ru-RU" sz="2000" b="1" i="1" dirty="0">
              <a:solidFill>
                <a:schemeClr val="accent1">
                  <a:lumMod val="50000"/>
                </a:schemeClr>
              </a:solidFill>
            </a:endParaRPr>
          </a:p>
        </p:txBody>
      </p:sp>
    </p:spTree>
    <p:extLst>
      <p:ext uri="{BB962C8B-B14F-4D97-AF65-F5344CB8AC3E}">
        <p14:creationId xmlns:p14="http://schemas.microsoft.com/office/powerpoint/2010/main" xmlns="" val="36187967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Прямоугольник 1"/>
          <p:cNvSpPr>
            <a:spLocks noChangeArrowheads="1"/>
          </p:cNvSpPr>
          <p:nvPr/>
        </p:nvSpPr>
        <p:spPr bwMode="auto">
          <a:xfrm>
            <a:off x="234616" y="186532"/>
            <a:ext cx="25066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ru-RU" altLang="ru-RU" sz="2400" b="1" dirty="0" err="1"/>
              <a:t>Колабораціонізм</a:t>
            </a:r>
            <a:endParaRPr lang="ru-RU" altLang="ru-RU" sz="2400" b="1" dirty="0"/>
          </a:p>
        </p:txBody>
      </p:sp>
      <p:sp>
        <p:nvSpPr>
          <p:cNvPr id="3" name="Прямоугольник 2"/>
          <p:cNvSpPr/>
          <p:nvPr/>
        </p:nvSpPr>
        <p:spPr>
          <a:xfrm>
            <a:off x="391273" y="857221"/>
            <a:ext cx="11113294" cy="1631216"/>
          </a:xfrm>
          <a:prstGeom prst="rect">
            <a:avLst/>
          </a:prstGeom>
        </p:spPr>
        <p:txBody>
          <a:bodyPr wrap="square">
            <a:spAutoFit/>
          </a:bodyPr>
          <a:lstStyle/>
          <a:p>
            <a:pPr indent="449263" algn="just">
              <a:defRPr/>
            </a:pPr>
            <a:r>
              <a:rPr lang="uk-UA" sz="2000" i="1" dirty="0" smtClean="0">
                <a:latin typeface="Arial" panose="020B0604020202020204" pitchFamily="34" charset="0"/>
                <a:cs typeface="Arial" panose="020B0604020202020204" pitchFamily="34" charset="0"/>
              </a:rPr>
              <a:t>На території України крім окупаційних воєнної і цивільної адміністрацій створювалася допоміжна адміністрація із представників місцевого населення, які виявили бажання співробітничати з окупантами: бургомістри в містах, голови в районах, старости в селах, допоміжна поліція. На співробітництво з окупантами з різних причин погодилося близько </a:t>
            </a:r>
            <a:r>
              <a:rPr lang="uk-UA" sz="2000" b="1" i="1" dirty="0" smtClean="0">
                <a:latin typeface="Arial" panose="020B0604020202020204" pitchFamily="34" charset="0"/>
                <a:cs typeface="Arial" panose="020B0604020202020204" pitchFamily="34" charset="0"/>
              </a:rPr>
              <a:t>1 %</a:t>
            </a:r>
            <a:r>
              <a:rPr lang="uk-UA" sz="2000" i="1" dirty="0" smtClean="0">
                <a:latin typeface="Arial" panose="020B0604020202020204" pitchFamily="34" charset="0"/>
                <a:cs typeface="Arial" panose="020B0604020202020204" pitchFamily="34" charset="0"/>
              </a:rPr>
              <a:t> населення.</a:t>
            </a:r>
            <a:endParaRPr lang="uk-UA" sz="2000" i="1" dirty="0">
              <a:latin typeface="Arial" panose="020B0604020202020204" pitchFamily="34" charset="0"/>
              <a:cs typeface="Arial" panose="020B0604020202020204" pitchFamily="34" charset="0"/>
            </a:endParaRPr>
          </a:p>
        </p:txBody>
      </p:sp>
      <p:pic>
        <p:nvPicPr>
          <p:cNvPr id="61442" name="Picture 2" descr="Щира правда і «щире українство»"/>
          <p:cNvPicPr>
            <a:picLocks noChangeAspect="1" noChangeArrowheads="1"/>
          </p:cNvPicPr>
          <p:nvPr/>
        </p:nvPicPr>
        <p:blipFill>
          <a:blip r:embed="rId2" cstate="print"/>
          <a:srcRect/>
          <a:stretch>
            <a:fillRect/>
          </a:stretch>
        </p:blipFill>
        <p:spPr bwMode="auto">
          <a:xfrm>
            <a:off x="6472239" y="2697163"/>
            <a:ext cx="5032328" cy="3270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44" name="Picture 4" descr="http://fleet.sebastopol.ua/spaw2/uploads/images/kazak-4.jpg"/>
          <p:cNvPicPr>
            <a:picLocks noChangeAspect="1" noChangeArrowheads="1"/>
          </p:cNvPicPr>
          <p:nvPr/>
        </p:nvPicPr>
        <p:blipFill>
          <a:blip r:embed="rId3" cstate="print"/>
          <a:srcRect/>
          <a:stretch>
            <a:fillRect/>
          </a:stretch>
        </p:blipFill>
        <p:spPr bwMode="auto">
          <a:xfrm>
            <a:off x="773906" y="2697163"/>
            <a:ext cx="5328099" cy="3270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42836606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5221" y="571501"/>
            <a:ext cx="11053011" cy="2954655"/>
          </a:xfrm>
          <a:prstGeom prst="rect">
            <a:avLst/>
          </a:prstGeom>
        </p:spPr>
        <p:txBody>
          <a:bodyPr wrap="square">
            <a:spAutoFit/>
          </a:bodyPr>
          <a:lstStyle/>
          <a:p>
            <a:pPr>
              <a:defRPr/>
            </a:pPr>
            <a:r>
              <a:rPr lang="ru-RU" sz="2400" b="1" i="1" dirty="0">
                <a:latin typeface="Arial" panose="020B0604020202020204" pitchFamily="34" charset="0"/>
                <a:cs typeface="Arial" panose="020B0604020202020204" pitchFamily="34" charset="0"/>
              </a:rPr>
              <a:t>Причини, </a:t>
            </a:r>
            <a:r>
              <a:rPr lang="ru-RU" sz="2400" b="1" i="1" dirty="0" err="1">
                <a:latin typeface="Arial" panose="020B0604020202020204" pitchFamily="34" charset="0"/>
                <a:cs typeface="Arial" panose="020B0604020202020204" pitchFamily="34" charset="0"/>
              </a:rPr>
              <a:t>що</a:t>
            </a:r>
            <a:r>
              <a:rPr lang="ru-RU" sz="2400" b="1" i="1" dirty="0">
                <a:latin typeface="Arial" panose="020B0604020202020204" pitchFamily="34" charset="0"/>
                <a:cs typeface="Arial" panose="020B0604020202020204" pitchFamily="34" charset="0"/>
              </a:rPr>
              <a:t> </a:t>
            </a:r>
            <a:r>
              <a:rPr lang="ru-RU" sz="2400" b="1" i="1" dirty="0" err="1">
                <a:latin typeface="Arial" panose="020B0604020202020204" pitchFamily="34" charset="0"/>
                <a:cs typeface="Arial" panose="020B0604020202020204" pitchFamily="34" charset="0"/>
              </a:rPr>
              <a:t>спонукали</a:t>
            </a:r>
            <a:r>
              <a:rPr lang="ru-RU" sz="2400" b="1" i="1" dirty="0">
                <a:latin typeface="Arial" panose="020B0604020202020204" pitchFamily="34" charset="0"/>
                <a:cs typeface="Arial" panose="020B0604020202020204" pitchFamily="34" charset="0"/>
              </a:rPr>
              <a:t> </a:t>
            </a:r>
            <a:r>
              <a:rPr lang="ru-RU" sz="2400" b="1" i="1" dirty="0" err="1">
                <a:latin typeface="Arial" panose="020B0604020202020204" pitchFamily="34" charset="0"/>
                <a:cs typeface="Arial" panose="020B0604020202020204" pitchFamily="34" charset="0"/>
              </a:rPr>
              <a:t>йти</a:t>
            </a:r>
            <a:r>
              <a:rPr lang="ru-RU" sz="2400" b="1" i="1" dirty="0">
                <a:latin typeface="Arial" panose="020B0604020202020204" pitchFamily="34" charset="0"/>
                <a:cs typeface="Arial" panose="020B0604020202020204" pitchFamily="34" charset="0"/>
              </a:rPr>
              <a:t> на службу до </a:t>
            </a:r>
            <a:r>
              <a:rPr lang="ru-RU" sz="2400" b="1" i="1" dirty="0" err="1">
                <a:latin typeface="Arial" panose="020B0604020202020204" pitchFamily="34" charset="0"/>
                <a:cs typeface="Arial" panose="020B0604020202020204" pitchFamily="34" charset="0"/>
              </a:rPr>
              <a:t>окупантів</a:t>
            </a:r>
            <a:r>
              <a:rPr lang="ru-RU" sz="2400" b="1" i="1" dirty="0">
                <a:latin typeface="Arial" panose="020B0604020202020204" pitchFamily="34" charset="0"/>
                <a:cs typeface="Arial" panose="020B0604020202020204" pitchFamily="34" charset="0"/>
              </a:rPr>
              <a:t>:</a:t>
            </a:r>
          </a:p>
          <a:p>
            <a:pPr marL="285750" indent="-285750" algn="just">
              <a:buFont typeface="Wingdings" panose="05000000000000000000" pitchFamily="2" charset="2"/>
              <a:buChar char="Ø"/>
              <a:defRPr/>
            </a:pPr>
            <a:r>
              <a:rPr lang="uk-UA" dirty="0" smtClean="0"/>
              <a:t></a:t>
            </a:r>
            <a:r>
              <a:rPr lang="uk-UA" dirty="0" smtClean="0">
                <a:latin typeface="Arial" panose="020B0604020202020204" pitchFamily="34" charset="0"/>
                <a:cs typeface="Arial" panose="020B0604020202020204" pitchFamily="34" charset="0"/>
              </a:rPr>
              <a:t>бажання помститися радянській владі за всі завдані кривди (репресії, розкуркулення тощо); за підрахунками вчених така категорія складала 20 - 30 %;</a:t>
            </a:r>
          </a:p>
          <a:p>
            <a:pPr marL="285750" indent="-285750" algn="just">
              <a:buFont typeface="Wingdings" panose="05000000000000000000" pitchFamily="2" charset="2"/>
              <a:buChar char="Ø"/>
              <a:defRPr/>
            </a:pPr>
            <a:r>
              <a:rPr lang="uk-UA" dirty="0" smtClean="0">
                <a:latin typeface="Arial" panose="020B0604020202020204" pitchFamily="34" charset="0"/>
                <a:cs typeface="Arial" panose="020B0604020202020204" pitchFamily="34" charset="0"/>
              </a:rPr>
              <a:t>ідеологічне несприйняття радянської влади, комуністичної ідеології, антисемітизм;</a:t>
            </a:r>
          </a:p>
          <a:p>
            <a:pPr marL="285750" indent="-285750" algn="just">
              <a:buFont typeface="Wingdings" panose="05000000000000000000" pitchFamily="2" charset="2"/>
              <a:buChar char="Ø"/>
              <a:defRPr/>
            </a:pPr>
            <a:r>
              <a:rPr lang="uk-UA" dirty="0" smtClean="0">
                <a:latin typeface="Arial" panose="020B0604020202020204" pitchFamily="34" charset="0"/>
                <a:cs typeface="Arial" panose="020B0604020202020204" pitchFamily="34" charset="0"/>
              </a:rPr>
              <a:t>страх за своє життя і життя близьких;</a:t>
            </a:r>
          </a:p>
          <a:p>
            <a:pPr marL="285750" indent="-285750" algn="just">
              <a:buFont typeface="Wingdings" panose="05000000000000000000" pitchFamily="2" charset="2"/>
              <a:buChar char="Ø"/>
              <a:defRPr/>
            </a:pPr>
            <a:r>
              <a:rPr lang="uk-UA" dirty="0" smtClean="0">
                <a:latin typeface="Arial" panose="020B0604020202020204" pitchFamily="34" charset="0"/>
                <a:cs typeface="Arial" panose="020B0604020202020204" pitchFamily="34" charset="0"/>
              </a:rPr>
              <a:t>кар’єризм, прагнення пристосуватися до нових умов життя (комуністів, комсомольців, радянських активістів серед </a:t>
            </a:r>
            <a:r>
              <a:rPr lang="uk-UA" dirty="0" err="1" smtClean="0">
                <a:latin typeface="Arial" panose="020B0604020202020204" pitchFamily="34" charset="0"/>
                <a:cs typeface="Arial" panose="020B0604020202020204" pitchFamily="34" charset="0"/>
              </a:rPr>
              <a:t>колаборантів</a:t>
            </a:r>
            <a:r>
              <a:rPr lang="uk-UA" dirty="0" smtClean="0">
                <a:latin typeface="Arial" panose="020B0604020202020204" pitchFamily="34" charset="0"/>
                <a:cs typeface="Arial" panose="020B0604020202020204" pitchFamily="34" charset="0"/>
              </a:rPr>
              <a:t> було від 30 до 50 %);</a:t>
            </a:r>
          </a:p>
          <a:p>
            <a:pPr marL="285750" indent="-285750" algn="just">
              <a:buFont typeface="Wingdings" panose="05000000000000000000" pitchFamily="2" charset="2"/>
              <a:buChar char="Ø"/>
              <a:defRPr/>
            </a:pPr>
            <a:r>
              <a:rPr lang="uk-UA" dirty="0" smtClean="0">
                <a:latin typeface="Arial" panose="020B0604020202020204" pitchFamily="34" charset="0"/>
                <a:cs typeface="Arial" panose="020B0604020202020204" pitchFamily="34" charset="0"/>
              </a:rPr>
              <a:t>позиція радянського уряду щодо військовополонених, </a:t>
            </a:r>
            <a:r>
              <a:rPr lang="uk-UA" dirty="0" smtClean="0">
                <a:latin typeface="Arial" panose="020B0604020202020204" pitchFamily="34" charset="0"/>
                <a:cs typeface="Arial" panose="020B0604020202020204" pitchFamily="34" charset="0"/>
              </a:rPr>
              <a:t>яких </a:t>
            </a:r>
            <a:r>
              <a:rPr lang="uk-UA" dirty="0" smtClean="0">
                <a:latin typeface="Arial" panose="020B0604020202020204" pitchFamily="34" charset="0"/>
                <a:cs typeface="Arial" panose="020B0604020202020204" pitchFamily="34" charset="0"/>
              </a:rPr>
              <a:t>вважали зрадниками;</a:t>
            </a:r>
          </a:p>
          <a:p>
            <a:pPr marL="285750" indent="-285750" algn="just">
              <a:buFont typeface="Wingdings" panose="05000000000000000000" pitchFamily="2" charset="2"/>
              <a:buChar char="Ø"/>
              <a:defRPr/>
            </a:pPr>
            <a:r>
              <a:rPr lang="uk-UA" dirty="0" smtClean="0">
                <a:latin typeface="Arial" panose="020B0604020202020204" pitchFamily="34" charset="0"/>
                <a:cs typeface="Arial" panose="020B0604020202020204" pitchFamily="34" charset="0"/>
              </a:rPr>
              <a:t>обман нацистської пропаганди;</a:t>
            </a:r>
          </a:p>
          <a:p>
            <a:pPr marL="285750" indent="-285750" algn="just">
              <a:buFont typeface="Wingdings" panose="05000000000000000000" pitchFamily="2" charset="2"/>
              <a:buChar char="Ø"/>
              <a:defRPr/>
            </a:pPr>
            <a:r>
              <a:rPr lang="uk-UA" dirty="0" smtClean="0">
                <a:latin typeface="Arial" panose="020B0604020202020204" pitchFamily="34" charset="0"/>
                <a:cs typeface="Arial" panose="020B0604020202020204" pitchFamily="34" charset="0"/>
              </a:rPr>
              <a:t>прагнення за допомогою Німеччини </a:t>
            </a:r>
            <a:r>
              <a:rPr lang="uk-UA" dirty="0" smtClean="0">
                <a:latin typeface="Arial" panose="020B0604020202020204" pitchFamily="34" charset="0"/>
                <a:cs typeface="Arial" panose="020B0604020202020204" pitchFamily="34" charset="0"/>
              </a:rPr>
              <a:t> боротися </a:t>
            </a:r>
            <a:r>
              <a:rPr lang="uk-UA" dirty="0" smtClean="0">
                <a:latin typeface="Arial" panose="020B0604020202020204" pitchFamily="34" charset="0"/>
                <a:cs typeface="Arial" panose="020B0604020202020204" pitchFamily="34" charset="0"/>
              </a:rPr>
              <a:t>за незалежність України.</a:t>
            </a:r>
            <a:endParaRPr lang="uk-UA" dirty="0">
              <a:latin typeface="Arial" panose="020B0604020202020204" pitchFamily="34" charset="0"/>
              <a:cs typeface="Arial" panose="020B0604020202020204" pitchFamily="34" charset="0"/>
            </a:endParaRPr>
          </a:p>
        </p:txBody>
      </p:sp>
      <p:pic>
        <p:nvPicPr>
          <p:cNvPr id="62466" name="Picture 2" descr="http://ykrnews.com/images/2(861).jpg"/>
          <p:cNvPicPr>
            <a:picLocks noChangeAspect="1" noChangeArrowheads="1"/>
          </p:cNvPicPr>
          <p:nvPr/>
        </p:nvPicPr>
        <p:blipFill>
          <a:blip r:embed="rId2" cstate="print"/>
          <a:srcRect/>
          <a:stretch>
            <a:fillRect/>
          </a:stretch>
        </p:blipFill>
        <p:spPr bwMode="auto">
          <a:xfrm>
            <a:off x="6982691" y="3636647"/>
            <a:ext cx="4516582" cy="29165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972664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6674" y="449179"/>
            <a:ext cx="11566358" cy="6201004"/>
          </a:xfrm>
        </p:spPr>
        <p:txBody>
          <a:bodyPr>
            <a:normAutofit fontScale="92500" lnSpcReduction="20000"/>
          </a:bodyPr>
          <a:lstStyle/>
          <a:p>
            <a:pPr marL="0" indent="0">
              <a:buNone/>
            </a:pPr>
            <a:r>
              <a:rPr lang="uk-UA" dirty="0" smtClean="0">
                <a:latin typeface="Arial" panose="020B0604020202020204" pitchFamily="34" charset="0"/>
                <a:cs typeface="Arial" panose="020B0604020202020204" pitchFamily="34" charset="0"/>
              </a:rPr>
              <a:t>            Провідники українського національно-визвольного руху почали вірити в можливість відродження незалежної України. Спершу свої надії вони покладали на Німеччину.</a:t>
            </a:r>
            <a:br>
              <a:rPr lang="uk-UA" dirty="0" smtClean="0">
                <a:latin typeface="Arial" panose="020B0604020202020204" pitchFamily="34" charset="0"/>
                <a:cs typeface="Arial" panose="020B0604020202020204" pitchFamily="34" charset="0"/>
              </a:rPr>
            </a:br>
            <a:endParaRPr lang="uk-UA" dirty="0" smtClean="0">
              <a:latin typeface="Arial" panose="020B0604020202020204" pitchFamily="34" charset="0"/>
              <a:cs typeface="Arial" panose="020B0604020202020204" pitchFamily="34" charset="0"/>
            </a:endParaRPr>
          </a:p>
          <a:p>
            <a:pPr marL="0" indent="0">
              <a:buNone/>
            </a:pPr>
            <a:r>
              <a:rPr lang="uk-UA"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30 червня 1941 р</a:t>
            </a:r>
            <a:r>
              <a:rPr lang="uk-UA" dirty="0" smtClean="0">
                <a:latin typeface="Arial" panose="020B0604020202020204" pitchFamily="34" charset="0"/>
                <a:cs typeface="Arial" panose="020B0604020202020204" pitchFamily="34" charset="0"/>
              </a:rPr>
              <a:t>., скориставшись захопленням німецькими військами Львова, члени Організації українських націоналістів (ОУН) на чолі зі С. </a:t>
            </a:r>
            <a:r>
              <a:rPr lang="uk-UA" b="1" i="1" dirty="0" smtClean="0">
                <a:latin typeface="Arial" panose="020B0604020202020204" pitchFamily="34" charset="0"/>
                <a:cs typeface="Arial" panose="020B0604020202020204" pitchFamily="34" charset="0"/>
              </a:rPr>
              <a:t>Бандерою</a:t>
            </a:r>
            <a:r>
              <a:rPr lang="uk-UA" dirty="0" smtClean="0">
                <a:latin typeface="Arial" panose="020B0604020202020204" pitchFamily="34" charset="0"/>
                <a:cs typeface="Arial" panose="020B0604020202020204" pitchFamily="34" charset="0"/>
              </a:rPr>
              <a:t> проголосили </a:t>
            </a:r>
            <a:r>
              <a:rPr lang="uk-UA"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Акт відновлення Української держави</a:t>
            </a:r>
            <a:r>
              <a:rPr lang="uk-UA" dirty="0" smtClean="0">
                <a:latin typeface="Arial" panose="020B0604020202020204" pitchFamily="34" charset="0"/>
                <a:cs typeface="Arial" panose="020B0604020202020204" pitchFamily="34" charset="0"/>
              </a:rPr>
              <a:t>. (Стецько)</a:t>
            </a:r>
          </a:p>
          <a:p>
            <a:pPr marL="0" indent="0">
              <a:buNone/>
            </a:pPr>
            <a:endParaRPr lang="uk-UA" dirty="0">
              <a:latin typeface="Arial" panose="020B0604020202020204" pitchFamily="34" charset="0"/>
              <a:cs typeface="Arial" panose="020B0604020202020204" pitchFamily="34" charset="0"/>
            </a:endParaRPr>
          </a:p>
          <a:p>
            <a:pPr marL="0" indent="0">
              <a:buNone/>
            </a:pPr>
            <a:r>
              <a:rPr lang="uk-UA" b="1" dirty="0" smtClean="0">
                <a:latin typeface="Arial" panose="020B0604020202020204" pitchFamily="34" charset="0"/>
                <a:cs typeface="Arial" panose="020B0604020202020204" pitchFamily="34" charset="0"/>
              </a:rPr>
              <a:t>          Проте нацистській Німеччині </a:t>
            </a:r>
            <a:r>
              <a:rPr lang="uk-UA" b="1" i="1" u="sng" dirty="0" smtClean="0">
                <a:solidFill>
                  <a:srgbClr val="FF0000"/>
                </a:solidFill>
                <a:latin typeface="Arial" panose="020B0604020202020204" pitchFamily="34" charset="0"/>
                <a:cs typeface="Arial" panose="020B0604020202020204" pitchFamily="34" charset="0"/>
              </a:rPr>
              <a:t>не потрібна </a:t>
            </a:r>
            <a:r>
              <a:rPr lang="uk-UA" b="1" dirty="0" smtClean="0">
                <a:latin typeface="Arial" panose="020B0604020202020204" pitchFamily="34" charset="0"/>
                <a:cs typeface="Arial" panose="020B0604020202020204" pitchFamily="34" charset="0"/>
              </a:rPr>
              <a:t>була незалежна Україна</a:t>
            </a:r>
            <a:r>
              <a:rPr lang="uk-UA" dirty="0" smtClean="0">
                <a:latin typeface="Arial" panose="020B0604020202020204" pitchFamily="34" charset="0"/>
                <a:cs typeface="Arial" panose="020B0604020202020204" pitchFamily="34" charset="0"/>
              </a:rPr>
              <a:t>. Українські діячі зазнали переслідувань: їх заарештовували, кидали до в’язниць і таборів, убивали. Ці події остаточно переконали українців, що вибороти незалежність можна лише власними силами.</a:t>
            </a:r>
            <a:br>
              <a:rPr lang="uk-UA" dirty="0" smtClean="0">
                <a:latin typeface="Arial" panose="020B0604020202020204" pitchFamily="34" charset="0"/>
                <a:cs typeface="Arial" panose="020B0604020202020204" pitchFamily="34" charset="0"/>
              </a:rPr>
            </a:br>
            <a:r>
              <a:rPr lang="uk-UA" dirty="0" smtClean="0">
                <a:latin typeface="Arial" panose="020B0604020202020204" pitchFamily="34" charset="0"/>
                <a:cs typeface="Arial" panose="020B0604020202020204" pitchFamily="34" charset="0"/>
              </a:rPr>
              <a:t>Нацисти безсоромно грабували Україну. Усіх, хто виявляв найменшу непокору, страчували. </a:t>
            </a:r>
          </a:p>
          <a:p>
            <a:pPr marL="0" indent="0">
              <a:buNone/>
            </a:pPr>
            <a:r>
              <a:rPr lang="uk-UA" dirty="0" smtClean="0">
                <a:latin typeface="Arial" panose="020B0604020202020204" pitchFamily="34" charset="0"/>
                <a:cs typeface="Arial" panose="020B0604020202020204" pitchFamily="34" charset="0"/>
              </a:rPr>
              <a:t>У планах нацистів було цілковите знищення народів, що населяли Україну, і перетворення цих земель на «життєвий простір» для німців.</a:t>
            </a:r>
            <a:r>
              <a:rPr lang="uk-UA" dirty="0" smtClean="0"/>
              <a:t/>
            </a:r>
            <a:br>
              <a:rPr lang="uk-UA" dirty="0" smtClean="0"/>
            </a:br>
            <a:endParaRPr lang="uk-UA" dirty="0"/>
          </a:p>
        </p:txBody>
      </p:sp>
    </p:spTree>
    <p:extLst>
      <p:ext uri="{BB962C8B-B14F-4D97-AF65-F5344CB8AC3E}">
        <p14:creationId xmlns:p14="http://schemas.microsoft.com/office/powerpoint/2010/main" xmlns="" val="25311067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a:xfrm>
            <a:off x="145773" y="592138"/>
            <a:ext cx="9045480" cy="6099607"/>
          </a:xfrm>
          <a:prstGeom prst="rect">
            <a:avLst/>
          </a:prstGeom>
          <a:noFill/>
          <a:ln/>
        </p:spPr>
      </p:pic>
      <p:pic>
        <p:nvPicPr>
          <p:cNvPr id="5" name="Picture 5" descr="http://www.azglobus.net/uploads/posts/2012-10/thumbs/big_1350934040_stepan-bandera-azglobus-net.gif"/>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0" b="100000" l="35200" r="99800"/>
                    </a14:imgEffect>
                  </a14:imgLayer>
                </a14:imgProps>
              </a:ext>
              <a:ext uri="{28A0092B-C50C-407E-A947-70E740481C1C}">
                <a14:useLocalDpi xmlns:a14="http://schemas.microsoft.com/office/drawing/2010/main" xmlns="" val="0"/>
              </a:ext>
            </a:extLst>
          </a:blip>
          <a:srcRect/>
          <a:stretch>
            <a:fillRect/>
          </a:stretch>
        </p:blipFill>
        <p:spPr bwMode="auto">
          <a:xfrm>
            <a:off x="6551742" y="1794529"/>
            <a:ext cx="6190507" cy="466023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6" name="Прямоугольник 5"/>
          <p:cNvSpPr/>
          <p:nvPr/>
        </p:nvSpPr>
        <p:spPr>
          <a:xfrm>
            <a:off x="8066964" y="5736110"/>
            <a:ext cx="3633431" cy="369332"/>
          </a:xfrm>
          <a:prstGeom prst="rect">
            <a:avLst/>
          </a:prstGeom>
        </p:spPr>
        <p:txBody>
          <a:bodyPr wrap="none">
            <a:spAutoFit/>
          </a:bodyPr>
          <a:lstStyle/>
          <a:p>
            <a:pPr algn="ctr"/>
            <a:r>
              <a:rPr lang="ru-RU" b="1" dirty="0" smtClean="0">
                <a:latin typeface="Times New Roman" charset="0"/>
              </a:rPr>
              <a:t>Степан </a:t>
            </a:r>
            <a:r>
              <a:rPr lang="ru-RU" b="1" dirty="0" err="1" smtClean="0">
                <a:latin typeface="Times New Roman" charset="0"/>
              </a:rPr>
              <a:t>Бандера</a:t>
            </a:r>
            <a:r>
              <a:rPr lang="ru-RU" b="1" dirty="0" smtClean="0">
                <a:latin typeface="Times New Roman" charset="0"/>
              </a:rPr>
              <a:t>, </a:t>
            </a:r>
            <a:r>
              <a:rPr lang="ru-RU" b="1" dirty="0" err="1" smtClean="0">
                <a:latin typeface="Times New Roman" charset="0"/>
              </a:rPr>
              <a:t>провідник</a:t>
            </a:r>
            <a:r>
              <a:rPr lang="ru-RU" b="1" dirty="0" smtClean="0">
                <a:latin typeface="Times New Roman" charset="0"/>
              </a:rPr>
              <a:t> ОУН</a:t>
            </a:r>
            <a:endParaRPr lang="ru-RU" b="1" dirty="0">
              <a:latin typeface="Times New Roman" charset="0"/>
            </a:endParaRPr>
          </a:p>
        </p:txBody>
      </p:sp>
    </p:spTree>
    <p:extLst>
      <p:ext uri="{BB962C8B-B14F-4D97-AF65-F5344CB8AC3E}">
        <p14:creationId xmlns:p14="http://schemas.microsoft.com/office/powerpoint/2010/main" xmlns="" val="11602518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a:xfrm>
            <a:off x="481264" y="2525796"/>
            <a:ext cx="11373852" cy="1189038"/>
          </a:xfrm>
        </p:spPr>
        <p:txBody>
          <a:bodyPr>
            <a:noAutofit/>
          </a:bodyPr>
          <a:lstStyle/>
          <a:p>
            <a:pPr indent="546100"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altLang="ru-RU" sz="2800" b="1" dirty="0" smtClean="0">
                <a:latin typeface="Arial" panose="020B0604020202020204" pitchFamily="34" charset="0"/>
                <a:cs typeface="Arial" panose="020B0604020202020204" pitchFamily="34" charset="0"/>
              </a:rPr>
              <a:t>До 22 липня 1942р.</a:t>
            </a:r>
            <a:r>
              <a:rPr lang="uk-UA" altLang="ru-RU" sz="2800" dirty="0" smtClean="0">
                <a:latin typeface="Arial" panose="020B0604020202020204" pitchFamily="34" charset="0"/>
                <a:cs typeface="Arial" panose="020B0604020202020204" pitchFamily="34" charset="0"/>
              </a:rPr>
              <a:t> відбулося повне </a:t>
            </a:r>
            <a:r>
              <a:rPr lang="uk-UA" altLang="ru-RU" sz="2800" dirty="0" err="1" smtClean="0">
                <a:latin typeface="Arial" panose="020B0604020202020204" pitchFamily="34" charset="0"/>
                <a:cs typeface="Arial" panose="020B0604020202020204" pitchFamily="34" charset="0"/>
              </a:rPr>
              <a:t>загарбнення</a:t>
            </a:r>
            <a:r>
              <a:rPr lang="uk-UA" altLang="ru-RU" sz="2800" dirty="0" smtClean="0">
                <a:latin typeface="Arial" panose="020B0604020202020204" pitchFamily="34" charset="0"/>
                <a:cs typeface="Arial" panose="020B0604020202020204" pitchFamily="34" charset="0"/>
              </a:rPr>
              <a:t> України німцями. Встановився окупаційний режим. Жорстока політика загарбників спонукала населення України до опору. Хто міг тримати зброю, ставав до боротьби. Інші чинили духовний опір. Так сформувався </a:t>
            </a:r>
            <a:r>
              <a:rPr lang="uk-UA" altLang="ru-RU" sz="2800" b="1" dirty="0" smtClean="0">
                <a:latin typeface="Arial" panose="020B0604020202020204" pitchFamily="34" charset="0"/>
                <a:cs typeface="Arial" panose="020B0604020202020204" pitchFamily="34" charset="0"/>
              </a:rPr>
              <a:t>рух Опору</a:t>
            </a:r>
            <a:r>
              <a:rPr lang="uk-UA" altLang="ru-RU" sz="2800" dirty="0" smtClean="0">
                <a:latin typeface="Arial" panose="020B0604020202020204" pitchFamily="34" charset="0"/>
                <a:cs typeface="Arial" panose="020B0604020202020204" pitchFamily="34" charset="0"/>
              </a:rPr>
              <a:t>. У відповідь окупанти спалювали цілі села, знищували міста. 1—2 березня 1943 р. нацисти знищили місто </a:t>
            </a:r>
            <a:r>
              <a:rPr lang="uk-UA" altLang="ru-RU" sz="2800" dirty="0" err="1" smtClean="0">
                <a:latin typeface="Arial" panose="020B0604020202020204" pitchFamily="34" charset="0"/>
                <a:cs typeface="Arial" panose="020B0604020202020204" pitchFamily="34" charset="0"/>
              </a:rPr>
              <a:t>Корюківка</a:t>
            </a:r>
            <a:r>
              <a:rPr lang="uk-UA" altLang="ru-RU" sz="2800" dirty="0" smtClean="0">
                <a:latin typeface="Arial" panose="020B0604020202020204" pitchFamily="34" charset="0"/>
                <a:cs typeface="Arial" panose="020B0604020202020204" pitchFamily="34" charset="0"/>
              </a:rPr>
              <a:t> на Чернігівщині разом із 7 тисячами його жителів. </a:t>
            </a:r>
            <a:br>
              <a:rPr lang="uk-UA" altLang="ru-RU" sz="2800" dirty="0" smtClean="0">
                <a:latin typeface="Arial" panose="020B0604020202020204" pitchFamily="34" charset="0"/>
                <a:cs typeface="Arial" panose="020B0604020202020204" pitchFamily="34" charset="0"/>
              </a:rPr>
            </a:br>
            <a:r>
              <a:rPr lang="uk-UA" altLang="ru-RU" sz="2800" dirty="0" smtClean="0">
                <a:latin typeface="Arial" panose="020B0604020202020204" pitchFamily="34" charset="0"/>
                <a:cs typeface="Arial" panose="020B0604020202020204" pitchFamily="34" charset="0"/>
              </a:rPr>
              <a:t>У липні 1943 р. така доля спіткала й село </a:t>
            </a:r>
            <a:r>
              <a:rPr lang="uk-UA" altLang="ru-RU" sz="2800" dirty="0" err="1" smtClean="0">
                <a:latin typeface="Arial" panose="020B0604020202020204" pitchFamily="34" charset="0"/>
                <a:cs typeface="Arial" panose="020B0604020202020204" pitchFamily="34" charset="0"/>
              </a:rPr>
              <a:t>Копище</a:t>
            </a:r>
            <a:r>
              <a:rPr lang="uk-UA" altLang="ru-RU" sz="2800" dirty="0" smtClean="0">
                <a:latin typeface="Arial" panose="020B0604020202020204" pitchFamily="34" charset="0"/>
                <a:cs typeface="Arial" panose="020B0604020202020204" pitchFamily="34" charset="0"/>
              </a:rPr>
              <a:t> на Поліссі. </a:t>
            </a:r>
            <a:br>
              <a:rPr lang="uk-UA" altLang="ru-RU" sz="2800" dirty="0" smtClean="0">
                <a:latin typeface="Arial" panose="020B0604020202020204" pitchFamily="34" charset="0"/>
                <a:cs typeface="Arial" panose="020B0604020202020204" pitchFamily="34" charset="0"/>
              </a:rPr>
            </a:br>
            <a:r>
              <a:rPr lang="uk-UA" altLang="ru-RU" sz="2800" dirty="0" smtClean="0">
                <a:latin typeface="Arial" panose="020B0604020202020204" pitchFamily="34" charset="0"/>
                <a:cs typeface="Arial" panose="020B0604020202020204" pitchFamily="34" charset="0"/>
              </a:rPr>
              <a:t>Живцем згоріло приблизно 3 тисячі осіб, зокрема понад 1,2 тисячі дітей. У такий спосіб було знищено понад 600 сіл.</a:t>
            </a:r>
            <a:endParaRPr lang="uk-UA" altLang="ru-RU"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5828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8088" y="573546"/>
            <a:ext cx="10515600" cy="1325563"/>
          </a:xfrm>
        </p:spPr>
        <p:txBody>
          <a:bodyPr/>
          <a:lstStyle/>
          <a:p>
            <a:pPr algn="ctr"/>
            <a:r>
              <a:rPr lang="uk-UA" b="1" dirty="0" smtClean="0">
                <a:effectLst>
                  <a:outerShdw blurRad="38100" dist="38100" dir="2700000" algn="tl">
                    <a:srgbClr val="000000">
                      <a:alpha val="43137"/>
                    </a:srgbClr>
                  </a:outerShdw>
                </a:effectLst>
              </a:rPr>
              <a:t>РУХ ОПОРУ </a:t>
            </a:r>
            <a:endParaRPr lang="ru-RU" b="1" dirty="0">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180109" y="221673"/>
            <a:ext cx="11804073" cy="6386946"/>
          </a:xfrm>
        </p:spPr>
        <p:txBody>
          <a:bodyPr>
            <a:normAutofit/>
          </a:bodyPr>
          <a:lstStyle/>
          <a:p>
            <a:endParaRPr lang="uk-UA" dirty="0" smtClean="0"/>
          </a:p>
          <a:p>
            <a:endParaRPr lang="uk-UA" dirty="0" smtClean="0"/>
          </a:p>
          <a:p>
            <a:endParaRPr lang="uk-UA" dirty="0" smtClean="0"/>
          </a:p>
          <a:p>
            <a:r>
              <a:rPr lang="uk-UA" altLang="ru-RU"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Рух </a:t>
            </a:r>
            <a:r>
              <a:rPr lang="uk-UA" altLang="ru-RU"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опору </a:t>
            </a:r>
            <a:r>
              <a:rPr lang="uk-UA" altLang="ru-RU" sz="3600" dirty="0" smtClean="0">
                <a:latin typeface="Arial" panose="020B0604020202020204" pitchFamily="34" charset="0"/>
                <a:cs typeface="Arial" panose="020B0604020202020204" pitchFamily="34" charset="0"/>
              </a:rPr>
              <a:t>- </a:t>
            </a:r>
            <a:r>
              <a:rPr lang="uk-UA" altLang="ru-RU" sz="3600" i="1" dirty="0" smtClean="0">
                <a:latin typeface="Arial" panose="020B0604020202020204" pitchFamily="34" charset="0"/>
                <a:cs typeface="Arial" panose="020B0604020202020204" pitchFamily="34" charset="0"/>
              </a:rPr>
              <a:t>це національно - визвольний  рух народів,  окупованих Німеччиною та її союзниками в роки Другої світової війни. </a:t>
            </a:r>
            <a:endParaRPr lang="uk-UA" altLang="ru-RU" sz="3600" i="1" dirty="0" smtClean="0">
              <a:latin typeface="Arial" panose="020B0604020202020204" pitchFamily="34" charset="0"/>
              <a:cs typeface="Arial" panose="020B0604020202020204" pitchFamily="34" charset="0"/>
            </a:endParaRPr>
          </a:p>
          <a:p>
            <a:pPr marL="0" indent="0">
              <a:buNone/>
            </a:pPr>
            <a:r>
              <a:rPr lang="uk-UA" sz="3600" dirty="0" smtClean="0"/>
              <a:t>На території України в роки війни було </a:t>
            </a:r>
            <a:r>
              <a:rPr lang="uk-UA" sz="3600" b="1" dirty="0" smtClean="0"/>
              <a:t>три течії руху опору:</a:t>
            </a:r>
          </a:p>
          <a:p>
            <a:pPr marL="0" indent="0">
              <a:buFont typeface="Wingdings" pitchFamily="2" charset="2"/>
              <a:buChar char="q"/>
            </a:pPr>
            <a:r>
              <a:rPr lang="uk-UA" sz="3600" dirty="0" smtClean="0"/>
              <a:t>радянська</a:t>
            </a:r>
          </a:p>
          <a:p>
            <a:pPr marL="0" indent="0">
              <a:buFont typeface="Wingdings" pitchFamily="2" charset="2"/>
              <a:buChar char="q"/>
            </a:pPr>
            <a:r>
              <a:rPr lang="uk-UA" sz="3600" dirty="0" smtClean="0"/>
              <a:t>українська національна </a:t>
            </a:r>
          </a:p>
          <a:p>
            <a:pPr marL="0" indent="0">
              <a:buFont typeface="Wingdings" pitchFamily="2" charset="2"/>
              <a:buChar char="q"/>
            </a:pPr>
            <a:r>
              <a:rPr lang="uk-UA" sz="3600" dirty="0" smtClean="0"/>
              <a:t>польська.</a:t>
            </a:r>
          </a:p>
          <a:p>
            <a:endParaRPr lang="ru-RU" altLang="ru-RU" sz="3600" i="1" dirty="0" smtClean="0">
              <a:latin typeface="Arial" panose="020B0604020202020204" pitchFamily="34" charset="0"/>
              <a:cs typeface="Arial" panose="020B0604020202020204" pitchFamily="34" charset="0"/>
            </a:endParaRPr>
          </a:p>
          <a:p>
            <a:endParaRPr lang="ru-RU" dirty="0"/>
          </a:p>
        </p:txBody>
      </p:sp>
    </p:spTree>
    <p:extLst>
      <p:ext uri="{BB962C8B-B14F-4D97-AF65-F5344CB8AC3E}">
        <p14:creationId xmlns:p14="http://schemas.microsoft.com/office/powerpoint/2010/main" xmlns="" val="29512560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3095604" y="214291"/>
            <a:ext cx="5929354" cy="500066"/>
          </a:xfrm>
          <a:prstGeom prst="rect">
            <a:avLst/>
          </a:prstGeom>
          <a:solidFill>
            <a:schemeClr val="accent6">
              <a:lumMod val="50000"/>
            </a:schemeClr>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eaLnBrk="0" hangingPunct="0">
              <a:defRPr/>
            </a:pPr>
            <a:r>
              <a:rPr lang="uk-UA" b="1" kern="0" dirty="0">
                <a:solidFill>
                  <a:srgbClr val="FFC000"/>
                </a:solidFill>
                <a:effectLst>
                  <a:outerShdw blurRad="38100" dist="38100" dir="2700000" algn="tl">
                    <a:srgbClr val="000000"/>
                  </a:outerShdw>
                </a:effectLst>
                <a:latin typeface="+mj-lt"/>
                <a:ea typeface="+mj-ea"/>
                <a:cs typeface="+mj-cs"/>
              </a:rPr>
              <a:t>Головні течії Руху Опору на Україні </a:t>
            </a:r>
            <a:endParaRPr lang="ru-RU" b="1" kern="0" dirty="0">
              <a:solidFill>
                <a:srgbClr val="FFC000"/>
              </a:solidFill>
              <a:effectLst>
                <a:outerShdw blurRad="38100" dist="38100" dir="2700000" algn="tl">
                  <a:srgbClr val="000000"/>
                </a:outerShdw>
              </a:effectLst>
              <a:latin typeface="+mj-lt"/>
              <a:ea typeface="+mj-ea"/>
              <a:cs typeface="+mj-cs"/>
            </a:endParaRPr>
          </a:p>
        </p:txBody>
      </p:sp>
      <p:pic>
        <p:nvPicPr>
          <p:cNvPr id="12294" name="Picture 4" descr="Untitled2"/>
          <p:cNvPicPr>
            <a:picLocks noChangeAspect="1" noChangeArrowheads="1"/>
          </p:cNvPicPr>
          <p:nvPr/>
        </p:nvPicPr>
        <p:blipFill>
          <a:blip r:embed="rId2" cstate="print"/>
          <a:srcRect/>
          <a:stretch>
            <a:fillRect/>
          </a:stretch>
        </p:blipFill>
        <p:spPr bwMode="auto">
          <a:xfrm>
            <a:off x="2381224" y="1071546"/>
            <a:ext cx="3392488" cy="4572000"/>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graphicFrame>
        <p:nvGraphicFramePr>
          <p:cNvPr id="5" name="Схема 4"/>
          <p:cNvGraphicFramePr/>
          <p:nvPr/>
        </p:nvGraphicFramePr>
        <p:xfrm>
          <a:off x="4310050" y="214311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201836998"/>
      </p:ext>
    </p:extLst>
  </p:cSld>
  <p:clrMapOvr>
    <a:masterClrMapping/>
  </p:clrMapOvr>
  <mc:AlternateContent xmlns:mc="http://schemas.openxmlformats.org/markup-compatibility/2006">
    <mc:Choice xmlns:p14="http://schemas.microsoft.com/office/powerpoint/2010/main" xmlns="" Requires="p14">
      <p:transition spd="slow" p14:dur="2000" advClick="0" advTm="12000"/>
    </mc:Choice>
    <mc:Fallback>
      <p:transition spd="slow" advClick="0" advTm="12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a:xfrm>
            <a:off x="-1" y="0"/>
            <a:ext cx="12192001" cy="6858000"/>
          </a:xfrm>
          <a:prstGeom prst="rect">
            <a:avLst/>
          </a:prstGeom>
        </p:spPr>
      </p:pic>
    </p:spTree>
    <p:extLst>
      <p:ext uri="{BB962C8B-B14F-4D97-AF65-F5344CB8AC3E}">
        <p14:creationId xmlns:p14="http://schemas.microsoft.com/office/powerpoint/2010/main" xmlns="" val="24867109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3124200" y="-304800"/>
            <a:ext cx="7543800" cy="1431925"/>
          </a:xfrm>
        </p:spPr>
        <p:txBody>
          <a:bodyPr/>
          <a:lstStyle/>
          <a:p>
            <a:pPr eaLnBrk="1" hangingPunct="1"/>
            <a:r>
              <a:rPr lang="ru-RU" altLang="ru-RU" sz="2400" b="1" dirty="0" err="1">
                <a:latin typeface="Arial" panose="020B0604020202020204" pitchFamily="34" charset="0"/>
                <a:cs typeface="Arial" panose="020B0604020202020204" pitchFamily="34" charset="0"/>
              </a:rPr>
              <a:t>Течії</a:t>
            </a:r>
            <a:r>
              <a:rPr lang="ru-RU" altLang="ru-RU" sz="2400" b="1" dirty="0">
                <a:latin typeface="Arial" panose="020B0604020202020204" pitchFamily="34" charset="0"/>
                <a:cs typeface="Arial" panose="020B0604020202020204" pitchFamily="34" charset="0"/>
              </a:rPr>
              <a:t> </a:t>
            </a:r>
            <a:r>
              <a:rPr lang="ru-RU" altLang="ru-RU" sz="2400" b="1" dirty="0" err="1">
                <a:latin typeface="Arial" panose="020B0604020202020204" pitchFamily="34" charset="0"/>
                <a:cs typeface="Arial" panose="020B0604020202020204" pitchFamily="34" charset="0"/>
              </a:rPr>
              <a:t>Руху</a:t>
            </a:r>
            <a:r>
              <a:rPr lang="ru-RU" altLang="ru-RU" sz="2400" b="1" dirty="0">
                <a:latin typeface="Arial" panose="020B0604020202020204" pitchFamily="34" charset="0"/>
                <a:cs typeface="Arial" panose="020B0604020202020204" pitchFamily="34" charset="0"/>
              </a:rPr>
              <a:t> Опору в </a:t>
            </a:r>
            <a:r>
              <a:rPr lang="ru-RU" altLang="ru-RU" sz="2400" b="1" dirty="0" err="1">
                <a:latin typeface="Arial" panose="020B0604020202020204" pitchFamily="34" charset="0"/>
                <a:cs typeface="Arial" panose="020B0604020202020204" pitchFamily="34" charset="0"/>
              </a:rPr>
              <a:t>Україні</a:t>
            </a:r>
            <a:r>
              <a:rPr lang="ru-RU" altLang="ru-RU" sz="2400" b="1" dirty="0">
                <a:latin typeface="Arial" panose="020B0604020202020204" pitchFamily="34" charset="0"/>
                <a:cs typeface="Arial" panose="020B0604020202020204" pitchFamily="34" charset="0"/>
              </a:rPr>
              <a:t> (1941-1944 </a:t>
            </a:r>
            <a:r>
              <a:rPr lang="ru-RU" altLang="ru-RU" sz="2400" b="1" dirty="0" err="1">
                <a:latin typeface="Arial" panose="020B0604020202020204" pitchFamily="34" charset="0"/>
                <a:cs typeface="Arial" panose="020B0604020202020204" pitchFamily="34" charset="0"/>
              </a:rPr>
              <a:t>рр</a:t>
            </a:r>
            <a:r>
              <a:rPr lang="ru-RU" altLang="ru-RU" sz="2400" b="1" dirty="0">
                <a:latin typeface="Arial" panose="020B0604020202020204" pitchFamily="34" charset="0"/>
                <a:cs typeface="Arial" panose="020B0604020202020204" pitchFamily="34" charset="0"/>
              </a:rPr>
              <a:t>.)</a:t>
            </a:r>
          </a:p>
        </p:txBody>
      </p:sp>
      <p:graphicFrame>
        <p:nvGraphicFramePr>
          <p:cNvPr id="22671" name="Group 143"/>
          <p:cNvGraphicFramePr>
            <a:graphicFrameLocks noGrp="1"/>
          </p:cNvGraphicFramePr>
          <p:nvPr>
            <p:ph idx="4294967295"/>
            <p:extLst>
              <p:ext uri="{D42A27DB-BD31-4B8C-83A1-F6EECF244321}">
                <p14:modId xmlns:p14="http://schemas.microsoft.com/office/powerpoint/2010/main" xmlns="" val="3917056588"/>
              </p:ext>
            </p:extLst>
          </p:nvPr>
        </p:nvGraphicFramePr>
        <p:xfrm>
          <a:off x="604020" y="663199"/>
          <a:ext cx="10940717" cy="5879320"/>
        </p:xfrm>
        <a:graphic>
          <a:graphicData uri="http://schemas.openxmlformats.org/drawingml/2006/table">
            <a:tbl>
              <a:tblPr/>
              <a:tblGrid>
                <a:gridCol w="1631510"/>
                <a:gridCol w="4510647"/>
                <a:gridCol w="4798560"/>
              </a:tblGrid>
              <a:tr h="4096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uk-UA" sz="16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600" b="1" i="0" u="none" strike="noStrike" cap="none" normalizeH="0" baseline="0" dirty="0" smtClean="0">
                          <a:ln>
                            <a:noFill/>
                          </a:ln>
                          <a:solidFill>
                            <a:schemeClr val="tx1"/>
                          </a:solidFill>
                          <a:effectLst/>
                          <a:latin typeface="Tahoma" pitchFamily="34" charset="0"/>
                          <a:cs typeface="Arial" charset="0"/>
                        </a:rPr>
                        <a:t>Радянська</a:t>
                      </a:r>
                      <a:endParaRPr kumimoji="0" lang="ru-RU" sz="1600" b="1" i="0" u="none" strike="noStrike" cap="none" normalizeH="0" baseline="0" dirty="0" smtClean="0">
                        <a:ln>
                          <a:noFill/>
                        </a:ln>
                        <a:solidFill>
                          <a:schemeClr val="tx1"/>
                        </a:solidFill>
                        <a:effectLst/>
                        <a:latin typeface="Tahoma" pitchFamily="34"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600" b="1" i="0" u="none" strike="noStrike" cap="none" normalizeH="0" baseline="0" dirty="0" smtClean="0">
                          <a:ln>
                            <a:noFill/>
                          </a:ln>
                          <a:solidFill>
                            <a:schemeClr val="tx1"/>
                          </a:solidFill>
                          <a:effectLst/>
                          <a:latin typeface="Tahoma" pitchFamily="34" charset="0"/>
                          <a:cs typeface="Arial" charset="0"/>
                        </a:rPr>
                        <a:t>Націоналістична</a:t>
                      </a:r>
                      <a:endParaRPr kumimoji="0" lang="ru-RU" sz="1600" b="1" i="0" u="none" strike="noStrike" cap="none" normalizeH="0" baseline="0" dirty="0" smtClean="0">
                        <a:ln>
                          <a:noFill/>
                        </a:ln>
                        <a:solidFill>
                          <a:schemeClr val="tx1"/>
                        </a:solidFill>
                        <a:effectLst/>
                        <a:latin typeface="Tahoma" pitchFamily="34"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93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600" b="1" i="0" u="none" strike="noStrike" cap="none" normalizeH="0" baseline="0" dirty="0" smtClean="0">
                          <a:ln>
                            <a:noFill/>
                          </a:ln>
                          <a:solidFill>
                            <a:schemeClr val="tx1"/>
                          </a:solidFill>
                          <a:effectLst/>
                          <a:latin typeface="Tahoma" pitchFamily="34" charset="0"/>
                          <a:cs typeface="Arial" charset="0"/>
                        </a:rPr>
                        <a:t>Мета</a:t>
                      </a:r>
                      <a:endParaRPr kumimoji="0" lang="ru-RU" sz="1600" b="1" i="0" u="none" strike="noStrike" cap="none" normalizeH="0" baseline="0" dirty="0" smtClean="0">
                        <a:ln>
                          <a:noFill/>
                        </a:ln>
                        <a:solidFill>
                          <a:schemeClr val="tx1"/>
                        </a:solidFill>
                        <a:effectLst/>
                        <a:latin typeface="Tahoma" pitchFamily="34" charset="0"/>
                        <a:cs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600" b="1" i="0" u="none" strike="noStrike" cap="none" normalizeH="0" baseline="0" dirty="0" smtClean="0">
                          <a:ln>
                            <a:noFill/>
                          </a:ln>
                          <a:solidFill>
                            <a:schemeClr val="tx1"/>
                          </a:solidFill>
                          <a:effectLst/>
                          <a:latin typeface="Tahoma" pitchFamily="34" charset="0"/>
                          <a:cs typeface="Arial" charset="0"/>
                        </a:rPr>
                        <a:t>Відновлення радянської влади на території України</a:t>
                      </a:r>
                      <a:endParaRPr kumimoji="0" lang="ru-RU" sz="1600" b="1" i="0" u="none" strike="noStrike" cap="none" normalizeH="0" baseline="0" dirty="0" smtClean="0">
                        <a:ln>
                          <a:noFill/>
                        </a:ln>
                        <a:solidFill>
                          <a:schemeClr val="tx1"/>
                        </a:solidFill>
                        <a:effectLst/>
                        <a:latin typeface="Tahoma" pitchFamily="34"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600" b="1" i="0" u="none" strike="noStrike" cap="none" normalizeH="0" baseline="0" dirty="0" smtClean="0">
                          <a:ln>
                            <a:noFill/>
                          </a:ln>
                          <a:solidFill>
                            <a:schemeClr val="tx1"/>
                          </a:solidFill>
                          <a:effectLst/>
                          <a:latin typeface="Tahoma" pitchFamily="34" charset="0"/>
                          <a:cs typeface="Arial" charset="0"/>
                        </a:rPr>
                        <a:t>Відновлення незалежності української держави</a:t>
                      </a:r>
                      <a:endParaRPr kumimoji="0" lang="ru-RU" sz="1600" b="1" i="0" u="none" strike="noStrike" cap="none" normalizeH="0" baseline="0" dirty="0" smtClean="0">
                        <a:ln>
                          <a:noFill/>
                        </a:ln>
                        <a:solidFill>
                          <a:schemeClr val="tx1"/>
                        </a:solidFill>
                        <a:effectLst/>
                        <a:latin typeface="Tahoma" pitchFamily="34"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21911">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400" b="1" i="0" u="none" strike="noStrike" cap="none" normalizeH="0" baseline="0" dirty="0" smtClean="0">
                          <a:ln>
                            <a:noFill/>
                          </a:ln>
                          <a:solidFill>
                            <a:schemeClr val="tx1"/>
                          </a:solidFill>
                          <a:effectLst/>
                          <a:latin typeface="Tahoma" pitchFamily="34" charset="0"/>
                          <a:cs typeface="Arial" charset="0"/>
                        </a:rPr>
                        <a:t>Організаційне </a:t>
                      </a:r>
                      <a:r>
                        <a:rPr kumimoji="0" lang="uk-UA" sz="1400" b="1" i="0" u="none" strike="noStrike" cap="none" normalizeH="0" baseline="0" dirty="0" smtClean="0">
                          <a:ln>
                            <a:noFill/>
                          </a:ln>
                          <a:solidFill>
                            <a:schemeClr val="tx1"/>
                          </a:solidFill>
                          <a:effectLst/>
                          <a:latin typeface="Tahoma" pitchFamily="34" charset="0"/>
                          <a:cs typeface="Arial" charset="0"/>
                        </a:rPr>
                        <a:t>оформлення</a:t>
                      </a:r>
                      <a:endParaRPr kumimoji="0" lang="ru-RU" sz="1400" b="1" i="0" u="none" strike="noStrike" cap="none" normalizeH="0" baseline="0" dirty="0" smtClean="0">
                        <a:ln>
                          <a:noFill/>
                        </a:ln>
                        <a:solidFill>
                          <a:schemeClr val="tx1"/>
                        </a:solidFill>
                        <a:effectLst/>
                        <a:latin typeface="Tahoma" pitchFamily="34" charset="0"/>
                        <a:cs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600" b="1" i="0" u="none" strike="noStrike" cap="none" normalizeH="0" baseline="0" dirty="0" smtClean="0">
                          <a:ln>
                            <a:noFill/>
                          </a:ln>
                          <a:solidFill>
                            <a:schemeClr val="tx1"/>
                          </a:solidFill>
                          <a:effectLst/>
                          <a:latin typeface="Tahoma" pitchFamily="34" charset="0"/>
                          <a:cs typeface="Arial" charset="0"/>
                        </a:rPr>
                        <a:t>1941-1942 рр. - партизанські загони, з’єднання; </a:t>
                      </a:r>
                    </a:p>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600" b="1" i="0" u="none" strike="noStrike" cap="none" normalizeH="0" baseline="0" dirty="0" smtClean="0">
                          <a:ln>
                            <a:noFill/>
                          </a:ln>
                          <a:solidFill>
                            <a:schemeClr val="tx1"/>
                          </a:solidFill>
                          <a:effectLst/>
                          <a:latin typeface="Tahoma" pitchFamily="34" charset="0"/>
                          <a:cs typeface="Arial" charset="0"/>
                        </a:rPr>
                        <a:t>травень 1942 р. - центр. штаб партизанського руху </a:t>
                      </a:r>
                    </a:p>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600" b="1" i="0" u="none" strike="noStrike" cap="none" normalizeH="0" baseline="0" dirty="0" smtClean="0">
                          <a:ln>
                            <a:noFill/>
                          </a:ln>
                          <a:solidFill>
                            <a:schemeClr val="tx1"/>
                          </a:solidFill>
                          <a:effectLst/>
                          <a:latin typeface="Tahoma" pitchFamily="34" charset="0"/>
                          <a:cs typeface="Arial" charset="0"/>
                        </a:rPr>
                        <a:t>1942 р. – УШПР </a:t>
                      </a:r>
                    </a:p>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600" b="1" i="0" u="none" strike="noStrike" cap="none" normalizeH="0" baseline="0" dirty="0" smtClean="0">
                          <a:ln>
                            <a:noFill/>
                          </a:ln>
                          <a:solidFill>
                            <a:schemeClr val="tx1"/>
                          </a:solidFill>
                          <a:effectLst/>
                          <a:latin typeface="Tahoma" pitchFamily="34" charset="0"/>
                          <a:cs typeface="Arial" charset="0"/>
                        </a:rPr>
                        <a:t> 1943 р. – партизанські з’єднання Ковпака.</a:t>
                      </a:r>
                      <a:endParaRPr kumimoji="0" lang="ru-RU" sz="1600" b="1" i="0" u="none" strike="noStrike" cap="none" normalizeH="0" baseline="0" dirty="0" smtClean="0">
                        <a:ln>
                          <a:noFill/>
                        </a:ln>
                        <a:solidFill>
                          <a:schemeClr val="tx1"/>
                        </a:solidFill>
                        <a:effectLst/>
                        <a:latin typeface="Tahoma" pitchFamily="34"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600" b="1" i="0" u="none" strike="noStrike" cap="none" normalizeH="0" baseline="0" dirty="0" smtClean="0">
                          <a:ln>
                            <a:noFill/>
                          </a:ln>
                          <a:solidFill>
                            <a:schemeClr val="tx1"/>
                          </a:solidFill>
                          <a:effectLst/>
                          <a:latin typeface="Tahoma" pitchFamily="34" charset="0"/>
                          <a:cs typeface="Arial" charset="0"/>
                        </a:rPr>
                        <a:t>1941 р. - похідні групи, Поліська Січ (</a:t>
                      </a:r>
                      <a:r>
                        <a:rPr kumimoji="0" lang="uk-UA" sz="1600" b="1" i="0" u="none" strike="noStrike" cap="none" normalizeH="0" baseline="0" dirty="0" err="1" smtClean="0">
                          <a:ln>
                            <a:noFill/>
                          </a:ln>
                          <a:solidFill>
                            <a:schemeClr val="tx1"/>
                          </a:solidFill>
                          <a:effectLst/>
                          <a:latin typeface="Tahoma" pitchFamily="34" charset="0"/>
                          <a:cs typeface="Arial" charset="0"/>
                        </a:rPr>
                        <a:t>Боровець</a:t>
                      </a:r>
                      <a:r>
                        <a:rPr kumimoji="0" lang="uk-UA" sz="1600" b="1" i="0" u="none" strike="noStrike" cap="none" normalizeH="0" baseline="0" dirty="0" smtClean="0">
                          <a:ln>
                            <a:noFill/>
                          </a:ln>
                          <a:solidFill>
                            <a:schemeClr val="tx1"/>
                          </a:solidFill>
                          <a:effectLst/>
                          <a:latin typeface="Tahoma" pitchFamily="34" charset="0"/>
                          <a:cs typeface="Arial" charset="0"/>
                        </a:rPr>
                        <a:t>); </a:t>
                      </a:r>
                    </a:p>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600" b="1" i="0" u="none" strike="noStrike" cap="none" normalizeH="0" baseline="0" dirty="0" smtClean="0">
                          <a:ln>
                            <a:noFill/>
                          </a:ln>
                          <a:solidFill>
                            <a:srgbClr val="FF0000"/>
                          </a:solidFill>
                          <a:effectLst>
                            <a:outerShdw blurRad="38100" dist="38100" dir="2700000" algn="tl">
                              <a:srgbClr val="000000">
                                <a:alpha val="43137"/>
                              </a:srgbClr>
                            </a:outerShdw>
                          </a:effectLst>
                          <a:latin typeface="Tahoma" pitchFamily="34" charset="0"/>
                          <a:cs typeface="Arial" charset="0"/>
                        </a:rPr>
                        <a:t>14 жовтня 1942 р. </a:t>
                      </a:r>
                      <a:r>
                        <a:rPr kumimoji="0" lang="uk-UA" sz="1600" b="1" i="0" u="none" strike="noStrike" cap="none" normalizeH="0" baseline="0" dirty="0" smtClean="0">
                          <a:ln>
                            <a:noFill/>
                          </a:ln>
                          <a:solidFill>
                            <a:schemeClr val="tx1"/>
                          </a:solidFill>
                          <a:effectLst/>
                          <a:latin typeface="Tahoma" pitchFamily="34" charset="0"/>
                          <a:cs typeface="Arial" charset="0"/>
                        </a:rPr>
                        <a:t>- УПА (Шухевич); </a:t>
                      </a:r>
                    </a:p>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600" b="1" i="0" u="none" strike="noStrike" cap="none" normalizeH="0" baseline="0" dirty="0" smtClean="0">
                          <a:ln>
                            <a:noFill/>
                          </a:ln>
                          <a:solidFill>
                            <a:schemeClr val="tx1"/>
                          </a:solidFill>
                          <a:effectLst/>
                          <a:latin typeface="Tahoma" pitchFamily="34" charset="0"/>
                          <a:cs typeface="Arial" charset="0"/>
                        </a:rPr>
                        <a:t>30 червня 1941 р. – відновлення української держави у Львові (Стецько, Бандера).</a:t>
                      </a:r>
                      <a:endParaRPr kumimoji="0" lang="ru-RU" sz="1600" b="1" i="0" u="none" strike="noStrike" cap="none" normalizeH="0" baseline="0" dirty="0" smtClean="0">
                        <a:ln>
                          <a:noFill/>
                        </a:ln>
                        <a:solidFill>
                          <a:schemeClr val="tx1"/>
                        </a:solidFill>
                        <a:effectLst/>
                        <a:latin typeface="Tahoma" pitchFamily="34"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2822">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400" b="1" i="0" u="none" strike="noStrike" cap="none" normalizeH="0" baseline="0" dirty="0" smtClean="0">
                          <a:ln>
                            <a:noFill/>
                          </a:ln>
                          <a:solidFill>
                            <a:schemeClr val="tx1"/>
                          </a:solidFill>
                          <a:effectLst/>
                          <a:latin typeface="Tahoma" pitchFamily="34" charset="0"/>
                          <a:cs typeface="Arial" charset="0"/>
                        </a:rPr>
                        <a:t>Кількість осіб (тис.)</a:t>
                      </a:r>
                      <a:endParaRPr kumimoji="0" lang="ru-RU" sz="1400" b="1" i="0" u="none" strike="noStrike" cap="none" normalizeH="0" baseline="0" dirty="0" smtClean="0">
                        <a:ln>
                          <a:noFill/>
                        </a:ln>
                        <a:solidFill>
                          <a:schemeClr val="tx1"/>
                        </a:solidFill>
                        <a:effectLst/>
                        <a:latin typeface="Tahoma" pitchFamily="34" charset="0"/>
                        <a:cs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600" b="1" i="0" u="none" strike="noStrike" cap="none" normalizeH="0" baseline="0" dirty="0" smtClean="0">
                          <a:ln>
                            <a:noFill/>
                          </a:ln>
                          <a:solidFill>
                            <a:schemeClr val="tx1"/>
                          </a:solidFill>
                          <a:effectLst/>
                          <a:latin typeface="Tahoma" pitchFamily="34" charset="0"/>
                          <a:cs typeface="Arial" charset="0"/>
                        </a:rPr>
                        <a:t>200-600</a:t>
                      </a:r>
                      <a:endParaRPr kumimoji="0" lang="ru-RU" sz="1600" b="1" i="0" u="none" strike="noStrike" cap="none" normalizeH="0" baseline="0" dirty="0" smtClean="0">
                        <a:ln>
                          <a:noFill/>
                        </a:ln>
                        <a:solidFill>
                          <a:schemeClr val="tx1"/>
                        </a:solidFill>
                        <a:effectLst/>
                        <a:latin typeface="Tahoma" pitchFamily="34"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600" b="1" i="0" u="none" strike="noStrike" cap="none" normalizeH="0" baseline="0" dirty="0" smtClean="0">
                          <a:ln>
                            <a:noFill/>
                          </a:ln>
                          <a:solidFill>
                            <a:schemeClr val="tx1"/>
                          </a:solidFill>
                          <a:effectLst/>
                          <a:latin typeface="Tahoma" pitchFamily="34" charset="0"/>
                          <a:cs typeface="Arial" charset="0"/>
                        </a:rPr>
                        <a:t>50-200</a:t>
                      </a:r>
                    </a:p>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600" b="1" i="0" u="none" strike="noStrike" cap="none" normalizeH="0" baseline="0" dirty="0" smtClean="0">
                          <a:ln>
                            <a:noFill/>
                          </a:ln>
                          <a:solidFill>
                            <a:schemeClr val="tx1"/>
                          </a:solidFill>
                          <a:effectLst/>
                          <a:latin typeface="Tahoma" pitchFamily="34" charset="0"/>
                          <a:cs typeface="Arial" charset="0"/>
                        </a:rPr>
                        <a:t>Похідні групи - 5</a:t>
                      </a:r>
                      <a:endParaRPr kumimoji="0" lang="ru-RU" sz="1600" b="1" i="0" u="none" strike="noStrike" cap="none" normalizeH="0" baseline="0" dirty="0" smtClean="0">
                        <a:ln>
                          <a:noFill/>
                        </a:ln>
                        <a:solidFill>
                          <a:schemeClr val="tx1"/>
                        </a:solidFill>
                        <a:effectLst/>
                        <a:latin typeface="Tahoma" pitchFamily="34"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80892">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400" b="1" i="0" u="none" strike="noStrike" cap="none" normalizeH="0" baseline="0" dirty="0" err="1" smtClean="0">
                          <a:ln>
                            <a:noFill/>
                          </a:ln>
                          <a:solidFill>
                            <a:schemeClr val="tx1"/>
                          </a:solidFill>
                          <a:effectLst/>
                          <a:latin typeface="Tahoma" pitchFamily="34" charset="0"/>
                          <a:cs typeface="Arial" charset="0"/>
                        </a:rPr>
                        <a:t>Команди-ри</a:t>
                      </a:r>
                      <a:endParaRPr kumimoji="0" lang="ru-RU" sz="1400" b="1" i="0" u="none" strike="noStrike" cap="none" normalizeH="0" baseline="0" dirty="0" smtClean="0">
                        <a:ln>
                          <a:noFill/>
                        </a:ln>
                        <a:solidFill>
                          <a:schemeClr val="tx1"/>
                        </a:solidFill>
                        <a:effectLst/>
                        <a:latin typeface="Tahoma" pitchFamily="34" charset="0"/>
                        <a:cs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600" b="1" i="0" u="none" strike="noStrike" cap="none" normalizeH="0" baseline="0" dirty="0" smtClean="0">
                          <a:ln>
                            <a:noFill/>
                          </a:ln>
                          <a:solidFill>
                            <a:schemeClr val="tx1"/>
                          </a:solidFill>
                          <a:effectLst/>
                          <a:latin typeface="Tahoma" pitchFamily="34" charset="0"/>
                          <a:cs typeface="Arial" charset="0"/>
                        </a:rPr>
                        <a:t>О.Ковпак, О. </a:t>
                      </a:r>
                      <a:r>
                        <a:rPr kumimoji="0" lang="uk-UA" sz="1600" b="1" i="0" u="none" strike="noStrike" cap="none" normalizeH="0" baseline="0" dirty="0" err="1" smtClean="0">
                          <a:ln>
                            <a:noFill/>
                          </a:ln>
                          <a:solidFill>
                            <a:schemeClr val="tx1"/>
                          </a:solidFill>
                          <a:effectLst/>
                          <a:latin typeface="Tahoma" pitchFamily="34" charset="0"/>
                          <a:cs typeface="Arial" charset="0"/>
                        </a:rPr>
                        <a:t>Сабуров</a:t>
                      </a:r>
                      <a:r>
                        <a:rPr kumimoji="0" lang="uk-UA" sz="1600" b="1" i="0" u="none" strike="noStrike" cap="none" normalizeH="0" baseline="0" dirty="0" smtClean="0">
                          <a:ln>
                            <a:noFill/>
                          </a:ln>
                          <a:solidFill>
                            <a:schemeClr val="tx1"/>
                          </a:solidFill>
                          <a:effectLst/>
                          <a:latin typeface="Tahoma" pitchFamily="34" charset="0"/>
                          <a:cs typeface="Arial" charset="0"/>
                        </a:rPr>
                        <a:t>,</a:t>
                      </a:r>
                    </a:p>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600" b="1" i="0" u="none" strike="noStrike" cap="none" normalizeH="0" baseline="0" dirty="0" smtClean="0">
                          <a:ln>
                            <a:noFill/>
                          </a:ln>
                          <a:solidFill>
                            <a:schemeClr val="tx1"/>
                          </a:solidFill>
                          <a:effectLst/>
                          <a:latin typeface="Tahoma" pitchFamily="34" charset="0"/>
                          <a:cs typeface="Arial" charset="0"/>
                        </a:rPr>
                        <a:t>О.Федоров, М. </a:t>
                      </a:r>
                      <a:r>
                        <a:rPr kumimoji="0" lang="uk-UA" sz="1600" b="1" i="0" u="none" strike="noStrike" cap="none" normalizeH="0" baseline="0" dirty="0" err="1" smtClean="0">
                          <a:ln>
                            <a:noFill/>
                          </a:ln>
                          <a:solidFill>
                            <a:schemeClr val="tx1"/>
                          </a:solidFill>
                          <a:effectLst/>
                          <a:latin typeface="Tahoma" pitchFamily="34" charset="0"/>
                          <a:cs typeface="Arial" charset="0"/>
                        </a:rPr>
                        <a:t>Наумов</a:t>
                      </a:r>
                      <a:endParaRPr kumimoji="0" lang="ru-RU" sz="1600" b="1" i="0" u="none" strike="noStrike" cap="none" normalizeH="0" baseline="0" dirty="0" smtClean="0">
                        <a:ln>
                          <a:noFill/>
                        </a:ln>
                        <a:solidFill>
                          <a:schemeClr val="tx1"/>
                        </a:solidFill>
                        <a:effectLst/>
                        <a:latin typeface="Tahoma" pitchFamily="34"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600" b="1" i="0" u="none" strike="noStrike" cap="none" normalizeH="0" baseline="0" dirty="0" smtClean="0">
                          <a:ln>
                            <a:noFill/>
                          </a:ln>
                          <a:solidFill>
                            <a:schemeClr val="tx1"/>
                          </a:solidFill>
                          <a:effectLst/>
                          <a:latin typeface="Tahoma" pitchFamily="34" charset="0"/>
                          <a:cs typeface="Arial" charset="0"/>
                        </a:rPr>
                        <a:t>Командир Поліської Січі </a:t>
                      </a:r>
                      <a:r>
                        <a:rPr kumimoji="0" lang="uk-UA" sz="1600" b="1" i="0" u="none" strike="noStrike" cap="none" normalizeH="0" baseline="0" dirty="0" err="1" smtClean="0">
                          <a:ln>
                            <a:noFill/>
                          </a:ln>
                          <a:solidFill>
                            <a:schemeClr val="tx1"/>
                          </a:solidFill>
                          <a:effectLst/>
                          <a:latin typeface="Tahoma" pitchFamily="34" charset="0"/>
                          <a:cs typeface="Arial" charset="0"/>
                        </a:rPr>
                        <a:t>–Тарас</a:t>
                      </a:r>
                      <a:r>
                        <a:rPr kumimoji="0" lang="uk-UA" sz="1600" b="1" i="0" u="none" strike="noStrike" cap="none" normalizeH="0" baseline="0" dirty="0" smtClean="0">
                          <a:ln>
                            <a:noFill/>
                          </a:ln>
                          <a:solidFill>
                            <a:schemeClr val="tx1"/>
                          </a:solidFill>
                          <a:effectLst/>
                          <a:latin typeface="Tahoma" pitchFamily="34" charset="0"/>
                          <a:cs typeface="Arial" charset="0"/>
                        </a:rPr>
                        <a:t> Бульба (</a:t>
                      </a:r>
                      <a:r>
                        <a:rPr kumimoji="0" lang="uk-UA" sz="1600" b="1" i="0" u="none" strike="noStrike" cap="none" normalizeH="0" baseline="0" dirty="0" err="1" smtClean="0">
                          <a:ln>
                            <a:noFill/>
                          </a:ln>
                          <a:solidFill>
                            <a:schemeClr val="tx1"/>
                          </a:solidFill>
                          <a:effectLst/>
                          <a:latin typeface="Tahoma" pitchFamily="34" charset="0"/>
                          <a:cs typeface="Arial" charset="0"/>
                        </a:rPr>
                        <a:t>Боровець</a:t>
                      </a:r>
                      <a:r>
                        <a:rPr kumimoji="0" lang="uk-UA" sz="1600" b="1" i="0" u="none" strike="noStrike" cap="none" normalizeH="0" baseline="0" dirty="0" smtClean="0">
                          <a:ln>
                            <a:noFill/>
                          </a:ln>
                          <a:solidFill>
                            <a:schemeClr val="tx1"/>
                          </a:solidFill>
                          <a:effectLst/>
                          <a:latin typeface="Tahoma" pitchFamily="34" charset="0"/>
                          <a:cs typeface="Arial" charset="0"/>
                        </a:rPr>
                        <a:t>)</a:t>
                      </a:r>
                    </a:p>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600" b="1" i="0" u="none" strike="noStrike" cap="none" normalizeH="0" baseline="0" dirty="0" smtClean="0">
                          <a:ln>
                            <a:noFill/>
                          </a:ln>
                          <a:solidFill>
                            <a:schemeClr val="tx1"/>
                          </a:solidFill>
                          <a:effectLst/>
                          <a:latin typeface="Tahoma" pitchFamily="34" charset="0"/>
                          <a:cs typeface="Arial" charset="0"/>
                        </a:rPr>
                        <a:t>Командуючі УПА:</a:t>
                      </a:r>
                    </a:p>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600" b="1" i="0" u="none" strike="noStrike" cap="none" normalizeH="0" baseline="0" dirty="0" smtClean="0">
                          <a:ln>
                            <a:noFill/>
                          </a:ln>
                          <a:solidFill>
                            <a:schemeClr val="tx1"/>
                          </a:solidFill>
                          <a:effectLst/>
                          <a:latin typeface="Tahoma" pitchFamily="34" charset="0"/>
                          <a:cs typeface="Arial" charset="0"/>
                        </a:rPr>
                        <a:t>Д.</a:t>
                      </a:r>
                      <a:r>
                        <a:rPr kumimoji="0" lang="uk-UA" sz="1600" b="1" i="0" u="none" strike="noStrike" cap="none" normalizeH="0" baseline="0" dirty="0" err="1" smtClean="0">
                          <a:ln>
                            <a:noFill/>
                          </a:ln>
                          <a:solidFill>
                            <a:schemeClr val="tx1"/>
                          </a:solidFill>
                          <a:effectLst/>
                          <a:latin typeface="Tahoma" pitchFamily="34" charset="0"/>
                          <a:cs typeface="Arial" charset="0"/>
                        </a:rPr>
                        <a:t>Клячківський</a:t>
                      </a:r>
                      <a:r>
                        <a:rPr kumimoji="0" lang="uk-UA" sz="1600" b="1" i="0" u="none" strike="noStrike" cap="none" normalizeH="0" baseline="0" dirty="0" smtClean="0">
                          <a:ln>
                            <a:noFill/>
                          </a:ln>
                          <a:solidFill>
                            <a:schemeClr val="tx1"/>
                          </a:solidFill>
                          <a:effectLst/>
                          <a:latin typeface="Tahoma" pitchFamily="34" charset="0"/>
                          <a:cs typeface="Arial" charset="0"/>
                        </a:rPr>
                        <a:t> (</a:t>
                      </a:r>
                      <a:r>
                        <a:rPr kumimoji="0" lang="uk-UA" sz="1600" b="1" i="0" u="none" strike="noStrike" cap="none" normalizeH="0" baseline="0" dirty="0" err="1" smtClean="0">
                          <a:ln>
                            <a:noFill/>
                          </a:ln>
                          <a:solidFill>
                            <a:schemeClr val="tx1"/>
                          </a:solidFill>
                          <a:effectLst/>
                          <a:latin typeface="Tahoma" pitchFamily="34" charset="0"/>
                          <a:cs typeface="Arial" charset="0"/>
                        </a:rPr>
                        <a:t>Савур</a:t>
                      </a:r>
                      <a:r>
                        <a:rPr kumimoji="0" lang="uk-UA" sz="1600" b="1" i="0" u="none" strike="noStrike" cap="none" normalizeH="0" baseline="0" dirty="0" smtClean="0">
                          <a:ln>
                            <a:noFill/>
                          </a:ln>
                          <a:solidFill>
                            <a:schemeClr val="tx1"/>
                          </a:solidFill>
                          <a:effectLst/>
                          <a:latin typeface="Tahoma" pitchFamily="34" charset="0"/>
                          <a:cs typeface="Arial" charset="0"/>
                        </a:rPr>
                        <a:t>),</a:t>
                      </a:r>
                    </a:p>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600" b="1" i="0" u="none" strike="noStrike" cap="none" normalizeH="0" baseline="0" dirty="0" smtClean="0">
                          <a:ln>
                            <a:noFill/>
                          </a:ln>
                          <a:solidFill>
                            <a:schemeClr val="tx1"/>
                          </a:solidFill>
                          <a:effectLst/>
                          <a:latin typeface="Tahoma" pitchFamily="34" charset="0"/>
                          <a:cs typeface="Arial" charset="0"/>
                        </a:rPr>
                        <a:t>Р. </a:t>
                      </a:r>
                      <a:r>
                        <a:rPr kumimoji="0" lang="uk-UA" sz="1600" b="1" i="0" u="none" strike="noStrike" cap="none" normalizeH="0" baseline="0" dirty="0" err="1" smtClean="0">
                          <a:ln>
                            <a:noFill/>
                          </a:ln>
                          <a:solidFill>
                            <a:schemeClr val="tx1"/>
                          </a:solidFill>
                          <a:effectLst/>
                          <a:latin typeface="Tahoma" pitchFamily="34" charset="0"/>
                          <a:cs typeface="Arial" charset="0"/>
                        </a:rPr>
                        <a:t>Шухевич</a:t>
                      </a:r>
                      <a:r>
                        <a:rPr kumimoji="0" lang="uk-UA" sz="1600" b="1" i="0" u="none" strike="noStrike" cap="none" normalizeH="0" baseline="0" dirty="0" smtClean="0">
                          <a:ln>
                            <a:noFill/>
                          </a:ln>
                          <a:solidFill>
                            <a:schemeClr val="tx1"/>
                          </a:solidFill>
                          <a:effectLst/>
                          <a:latin typeface="Tahoma" pitchFamily="34" charset="0"/>
                          <a:cs typeface="Arial" charset="0"/>
                        </a:rPr>
                        <a:t> (Т. Чупринка)</a:t>
                      </a:r>
                      <a:endParaRPr kumimoji="0" lang="ru-RU" sz="1600" b="1" i="0" u="none" strike="noStrike" cap="none" normalizeH="0" baseline="0" dirty="0" smtClean="0">
                        <a:ln>
                          <a:noFill/>
                        </a:ln>
                        <a:solidFill>
                          <a:schemeClr val="tx1"/>
                        </a:solidFill>
                        <a:effectLst/>
                        <a:latin typeface="Tahoma" pitchFamily="34"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6192">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400" b="1" i="0" u="none" strike="noStrike" cap="none" normalizeH="0" baseline="0" dirty="0" smtClean="0">
                          <a:ln>
                            <a:noFill/>
                          </a:ln>
                          <a:solidFill>
                            <a:schemeClr val="tx1"/>
                          </a:solidFill>
                          <a:effectLst/>
                          <a:latin typeface="Tahoma" pitchFamily="34" charset="0"/>
                          <a:cs typeface="Arial" charset="0"/>
                        </a:rPr>
                        <a:t>Основні</a:t>
                      </a:r>
                    </a:p>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400" b="1" i="0" u="none" strike="noStrike" cap="none" normalizeH="0" baseline="0" dirty="0" smtClean="0">
                          <a:ln>
                            <a:noFill/>
                          </a:ln>
                          <a:solidFill>
                            <a:schemeClr val="tx1"/>
                          </a:solidFill>
                          <a:effectLst/>
                          <a:latin typeface="Tahoma" pitchFamily="34" charset="0"/>
                          <a:cs typeface="Arial" charset="0"/>
                        </a:rPr>
                        <a:t>райони дій</a:t>
                      </a:r>
                      <a:endParaRPr kumimoji="0" lang="ru-RU" sz="1400" b="1" i="0" u="none" strike="noStrike" cap="none" normalizeH="0" baseline="0" dirty="0" smtClean="0">
                        <a:ln>
                          <a:noFill/>
                        </a:ln>
                        <a:solidFill>
                          <a:schemeClr val="tx1"/>
                        </a:solidFill>
                        <a:effectLst/>
                        <a:latin typeface="Tahoma" pitchFamily="34" charset="0"/>
                        <a:cs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600" b="1" i="0" u="none" strike="noStrike" cap="none" normalizeH="0" baseline="0" dirty="0" smtClean="0">
                          <a:ln>
                            <a:noFill/>
                          </a:ln>
                          <a:solidFill>
                            <a:schemeClr val="tx1"/>
                          </a:solidFill>
                          <a:effectLst/>
                          <a:latin typeface="Tahoma" pitchFamily="34" charset="0"/>
                          <a:cs typeface="Arial" charset="0"/>
                        </a:rPr>
                        <a:t>Українське Полісся, Чернігівщина, Сумщина</a:t>
                      </a:r>
                      <a:endParaRPr kumimoji="0" lang="ru-RU" sz="1600" b="1" i="0" u="none" strike="noStrike" cap="none" normalizeH="0" baseline="0" dirty="0" smtClean="0">
                        <a:ln>
                          <a:noFill/>
                        </a:ln>
                        <a:solidFill>
                          <a:schemeClr val="tx1"/>
                        </a:solidFill>
                        <a:effectLst/>
                        <a:latin typeface="Tahoma" pitchFamily="34"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600" b="1" i="0" u="none" strike="noStrike" cap="none" normalizeH="0" baseline="0" dirty="0" smtClean="0">
                          <a:ln>
                            <a:noFill/>
                          </a:ln>
                          <a:solidFill>
                            <a:schemeClr val="tx1"/>
                          </a:solidFill>
                          <a:effectLst/>
                          <a:latin typeface="Tahoma" pitchFamily="34" charset="0"/>
                          <a:cs typeface="Arial" charset="0"/>
                        </a:rPr>
                        <a:t>Волинь, Галичина,</a:t>
                      </a:r>
                    </a:p>
                    <a:p>
                      <a:pPr marL="0"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uk-UA" sz="1600" b="1" i="0" u="none" strike="noStrike" cap="none" normalizeH="0" baseline="0" dirty="0" smtClean="0">
                          <a:ln>
                            <a:noFill/>
                          </a:ln>
                          <a:solidFill>
                            <a:schemeClr val="tx1"/>
                          </a:solidFill>
                          <a:effectLst/>
                          <a:latin typeface="Tahoma" pitchFamily="34" charset="0"/>
                          <a:cs typeface="Arial" charset="0"/>
                        </a:rPr>
                        <a:t>Українське Полісся</a:t>
                      </a:r>
                      <a:endParaRPr kumimoji="0" lang="ru-RU" sz="1600" b="1" i="0" u="none" strike="noStrike" cap="none" normalizeH="0" baseline="0" dirty="0" smtClean="0">
                        <a:ln>
                          <a:noFill/>
                        </a:ln>
                        <a:solidFill>
                          <a:schemeClr val="tx1"/>
                        </a:solidFill>
                        <a:effectLst/>
                        <a:latin typeface="Tahoma" pitchFamily="34"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34632864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nvGraphicFramePr>
        <p:xfrm>
          <a:off x="193963" y="719666"/>
          <a:ext cx="11623963" cy="4907280"/>
        </p:xfrm>
        <a:graphic>
          <a:graphicData uri="http://schemas.openxmlformats.org/drawingml/2006/table">
            <a:tbl>
              <a:tblPr firstRow="1" bandRow="1">
                <a:tableStyleId>{5940675A-B579-460E-94D1-54222C63F5DA}</a:tableStyleId>
              </a:tblPr>
              <a:tblGrid>
                <a:gridCol w="2369128"/>
                <a:gridCol w="9254835"/>
              </a:tblGrid>
              <a:tr h="370840">
                <a:tc>
                  <a:txBody>
                    <a:bodyPr/>
                    <a:lstStyle/>
                    <a:p>
                      <a:r>
                        <a:rPr lang="uk-UA" sz="2000" b="1" i="0" u="none" strike="noStrike" kern="1200" noProof="0" smtClean="0">
                          <a:solidFill>
                            <a:schemeClr val="tx1"/>
                          </a:solidFill>
                          <a:latin typeface="+mn-lt"/>
                          <a:ea typeface="+mn-ea"/>
                          <a:cs typeface="+mn-cs"/>
                        </a:rPr>
                        <a:t>«Колабораціонізм»</a:t>
                      </a:r>
                      <a:r>
                        <a:rPr lang="uk-UA" sz="2000" b="0" i="0" u="none" strike="noStrike" kern="1200" noProof="0" smtClean="0">
                          <a:solidFill>
                            <a:schemeClr val="tx1"/>
                          </a:solidFill>
                          <a:latin typeface="+mn-lt"/>
                          <a:ea typeface="+mn-ea"/>
                          <a:cs typeface="+mn-cs"/>
                        </a:rPr>
                        <a:t> </a:t>
                      </a:r>
                      <a:endParaRPr lang="uk-UA" sz="2000" noProof="0"/>
                    </a:p>
                  </a:txBody>
                  <a:tcPr/>
                </a:tc>
                <a:tc>
                  <a:txBody>
                    <a:bodyPr/>
                    <a:lstStyle/>
                    <a:p>
                      <a:pPr rtl="0" fontAlgn="base"/>
                      <a:r>
                        <a:rPr lang="uk-UA" sz="1800" b="0" i="0" u="none" strike="noStrike" kern="1200" noProof="0" smtClean="0">
                          <a:solidFill>
                            <a:schemeClr val="tx1"/>
                          </a:solidFill>
                          <a:latin typeface="+mn-lt"/>
                          <a:ea typeface="+mn-ea"/>
                          <a:cs typeface="+mn-cs"/>
                        </a:rPr>
                        <a:t>добровільне (на противагу вимушеній праці) співробітництво урядів, окремих осіб, груп чи прошарків населення окупованих територій з окупантами. </a:t>
                      </a:r>
                      <a:endParaRPr lang="uk-UA" sz="2000" noProof="0"/>
                    </a:p>
                  </a:txBody>
                  <a:tcPr/>
                </a:tc>
              </a:tr>
              <a:tr h="370840">
                <a:tc>
                  <a:txBody>
                    <a:bodyPr/>
                    <a:lstStyle/>
                    <a:p>
                      <a:r>
                        <a:rPr lang="uk-UA" sz="2000" b="1" i="0" u="none" strike="noStrike" kern="1200" noProof="0" smtClean="0">
                          <a:solidFill>
                            <a:schemeClr val="tx1"/>
                          </a:solidFill>
                          <a:latin typeface="+mn-lt"/>
                          <a:ea typeface="+mn-ea"/>
                          <a:cs typeface="+mn-cs"/>
                        </a:rPr>
                        <a:t>«Рух Опору»</a:t>
                      </a:r>
                      <a:r>
                        <a:rPr lang="uk-UA" sz="2000" b="0" i="0" u="none" strike="noStrike" kern="1200" noProof="0" smtClean="0">
                          <a:solidFill>
                            <a:schemeClr val="tx1"/>
                          </a:solidFill>
                          <a:latin typeface="+mn-lt"/>
                          <a:ea typeface="+mn-ea"/>
                          <a:cs typeface="+mn-cs"/>
                        </a:rPr>
                        <a:t> </a:t>
                      </a:r>
                      <a:endParaRPr lang="uk-UA" sz="2000" noProof="0"/>
                    </a:p>
                  </a:txBody>
                  <a:tcPr/>
                </a:tc>
                <a:tc>
                  <a:txBody>
                    <a:bodyPr/>
                    <a:lstStyle/>
                    <a:p>
                      <a:pPr rtl="0" fontAlgn="base"/>
                      <a:r>
                        <a:rPr lang="uk-UA" sz="2000" b="0" i="0" u="none" strike="noStrike" kern="1200" noProof="0" smtClean="0">
                          <a:solidFill>
                            <a:schemeClr val="tx1"/>
                          </a:solidFill>
                          <a:latin typeface="+mn-lt"/>
                          <a:ea typeface="+mn-ea"/>
                          <a:cs typeface="+mn-cs"/>
                        </a:rPr>
                        <a:t>національно-визвольний рух народів, окупованих Німеччиною та її союзниками у роки Другої світової війни. Боротьба набирала різних форм від духовного опору до збройної боротьби.</a:t>
                      </a:r>
                      <a:endParaRPr lang="uk-UA" sz="2000" noProof="0"/>
                    </a:p>
                  </a:txBody>
                  <a:tcPr/>
                </a:tc>
              </a:tr>
              <a:tr h="370840">
                <a:tc>
                  <a:txBody>
                    <a:bodyPr/>
                    <a:lstStyle/>
                    <a:p>
                      <a:r>
                        <a:rPr lang="uk-UA" sz="2000" b="1" i="0" u="none" strike="noStrike" kern="1200" noProof="0" smtClean="0">
                          <a:solidFill>
                            <a:schemeClr val="tx1"/>
                          </a:solidFill>
                          <a:latin typeface="+mn-lt"/>
                          <a:ea typeface="+mn-ea"/>
                          <a:cs typeface="+mn-cs"/>
                        </a:rPr>
                        <a:t>«Український штаб партизанського руху (УШПР)»</a:t>
                      </a:r>
                      <a:r>
                        <a:rPr lang="uk-UA" sz="2000" b="0" i="0" u="none" strike="noStrike" kern="1200" noProof="0" smtClean="0">
                          <a:solidFill>
                            <a:schemeClr val="tx1"/>
                          </a:solidFill>
                          <a:latin typeface="+mn-lt"/>
                          <a:ea typeface="+mn-ea"/>
                          <a:cs typeface="+mn-cs"/>
                        </a:rPr>
                        <a:t> -</a:t>
                      </a:r>
                      <a:endParaRPr lang="uk-UA" sz="2000" noProof="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2000" b="0" i="0" u="none" strike="noStrike" kern="1200" noProof="0" smtClean="0">
                          <a:solidFill>
                            <a:schemeClr val="tx1"/>
                          </a:solidFill>
                          <a:latin typeface="+mn-lt"/>
                          <a:ea typeface="+mn-ea"/>
                          <a:cs typeface="+mn-cs"/>
                        </a:rPr>
                        <a:t>орган керівництва радянськими партизанськими формуваннями України часів радянсько-німецької війни. Створений 30 травня 1942 року постановою Ставки Верховного Головнокомандування СРСР.</a:t>
                      </a:r>
                      <a:endParaRPr lang="uk-UA" sz="2000" noProof="0"/>
                    </a:p>
                  </a:txBody>
                  <a:tcPr/>
                </a:tc>
              </a:tr>
              <a:tr h="370840">
                <a:tc>
                  <a:txBody>
                    <a:bodyPr/>
                    <a:lstStyle/>
                    <a:p>
                      <a:r>
                        <a:rPr lang="uk-UA" sz="2000" b="1" i="0" u="none" strike="noStrike" kern="1200" noProof="0" smtClean="0">
                          <a:solidFill>
                            <a:schemeClr val="tx1"/>
                          </a:solidFill>
                          <a:latin typeface="+mn-lt"/>
                          <a:ea typeface="+mn-ea"/>
                          <a:cs typeface="+mn-cs"/>
                        </a:rPr>
                        <a:t>«Похідні групи»</a:t>
                      </a:r>
                      <a:r>
                        <a:rPr lang="uk-UA" sz="2000" b="0" i="0" u="none" strike="noStrike" kern="1200" noProof="0" smtClean="0">
                          <a:solidFill>
                            <a:schemeClr val="tx1"/>
                          </a:solidFill>
                          <a:latin typeface="+mn-lt"/>
                          <a:ea typeface="+mn-ea"/>
                          <a:cs typeface="+mn-cs"/>
                        </a:rPr>
                        <a:t> - </a:t>
                      </a:r>
                      <a:endParaRPr lang="uk-UA" sz="2000" noProof="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800" b="0" i="0" u="none" strike="noStrike" kern="1200" noProof="0" dirty="0" smtClean="0">
                          <a:solidFill>
                            <a:schemeClr val="tx1"/>
                          </a:solidFill>
                          <a:latin typeface="+mn-lt"/>
                          <a:ea typeface="+mn-ea"/>
                          <a:cs typeface="+mn-cs"/>
                        </a:rPr>
                        <a:t>були створені ОУН («</a:t>
                      </a:r>
                      <a:r>
                        <a:rPr lang="uk-UA" sz="1800" b="0" i="0" u="none" strike="noStrike" kern="1200" noProof="0" dirty="0" err="1" smtClean="0">
                          <a:solidFill>
                            <a:schemeClr val="tx1"/>
                          </a:solidFill>
                          <a:latin typeface="+mn-lt"/>
                          <a:ea typeface="+mn-ea"/>
                          <a:cs typeface="+mn-cs"/>
                        </a:rPr>
                        <a:t>мельниківцями</a:t>
                      </a:r>
                      <a:r>
                        <a:rPr lang="uk-UA" sz="1800" b="0" i="0" u="none" strike="noStrike" kern="1200" noProof="0" dirty="0" smtClean="0">
                          <a:solidFill>
                            <a:schemeClr val="tx1"/>
                          </a:solidFill>
                          <a:latin typeface="+mn-lt"/>
                          <a:ea typeface="+mn-ea"/>
                          <a:cs typeface="+mn-cs"/>
                        </a:rPr>
                        <a:t>») та ОУНР («бандерівцями») з метою організації зі свідомих українців на українських землях органів місцевого самоуправління під час Другої Світової війни.</a:t>
                      </a:r>
                      <a:endParaRPr lang="uk-UA" noProof="0" dirty="0"/>
                    </a:p>
                  </a:txBody>
                  <a:tcPr/>
                </a:tc>
              </a:tr>
              <a:tr h="370840">
                <a:tc>
                  <a:txBody>
                    <a:bodyPr/>
                    <a:lstStyle/>
                    <a:p>
                      <a:r>
                        <a:rPr lang="uk-UA" sz="2000" b="1" i="0" u="none" strike="noStrike" kern="1200" noProof="0" smtClean="0">
                          <a:solidFill>
                            <a:schemeClr val="tx1"/>
                          </a:solidFill>
                          <a:latin typeface="+mn-lt"/>
                          <a:ea typeface="+mn-ea"/>
                          <a:cs typeface="+mn-cs"/>
                        </a:rPr>
                        <a:t>«Поліська Січ»</a:t>
                      </a:r>
                      <a:r>
                        <a:rPr lang="uk-UA" sz="2000" b="0" i="0" u="none" strike="noStrike" kern="1200" noProof="0" smtClean="0">
                          <a:solidFill>
                            <a:schemeClr val="tx1"/>
                          </a:solidFill>
                          <a:latin typeface="+mn-lt"/>
                          <a:ea typeface="+mn-ea"/>
                          <a:cs typeface="+mn-cs"/>
                        </a:rPr>
                        <a:t> - </a:t>
                      </a:r>
                      <a:endParaRPr lang="uk-UA" sz="2000" noProof="0"/>
                    </a:p>
                  </a:txBody>
                  <a:tcPr/>
                </a:tc>
                <a:tc>
                  <a:txBody>
                    <a:bodyPr/>
                    <a:lstStyle/>
                    <a:p>
                      <a:r>
                        <a:rPr lang="uk-UA" sz="1800" b="0" i="0" u="none" strike="noStrike" kern="1200" noProof="0" smtClean="0">
                          <a:solidFill>
                            <a:schemeClr val="tx1"/>
                          </a:solidFill>
                          <a:latin typeface="+mn-lt"/>
                          <a:ea typeface="+mn-ea"/>
                          <a:cs typeface="+mn-cs"/>
                        </a:rPr>
                        <a:t>підпільна збройна формація, створена на Поліссі (Північна Україна) влітку 1941 року отаманом Тарасом Бульбою-Боровцем</a:t>
                      </a:r>
                      <a:endParaRPr lang="uk-UA" noProof="0"/>
                    </a:p>
                  </a:txBody>
                  <a:tcPr/>
                </a:tc>
              </a:tr>
              <a:tr h="370840">
                <a:tc>
                  <a:txBody>
                    <a:bodyPr/>
                    <a:lstStyle/>
                    <a:p>
                      <a:r>
                        <a:rPr lang="uk-UA" sz="2000" b="1" i="0" u="none" strike="noStrike" kern="1200" noProof="0" smtClean="0">
                          <a:solidFill>
                            <a:schemeClr val="tx1"/>
                          </a:solidFill>
                          <a:latin typeface="+mn-lt"/>
                          <a:ea typeface="+mn-ea"/>
                          <a:cs typeface="+mn-cs"/>
                        </a:rPr>
                        <a:t>«Депортація»</a:t>
                      </a:r>
                      <a:r>
                        <a:rPr lang="uk-UA" sz="2000" b="0" i="0" u="none" strike="noStrike" kern="1200" noProof="0" smtClean="0">
                          <a:solidFill>
                            <a:schemeClr val="tx1"/>
                          </a:solidFill>
                          <a:latin typeface="+mn-lt"/>
                          <a:ea typeface="+mn-ea"/>
                          <a:cs typeface="+mn-cs"/>
                        </a:rPr>
                        <a:t> </a:t>
                      </a:r>
                      <a:endParaRPr lang="uk-UA" sz="2000" noProof="0"/>
                    </a:p>
                  </a:txBody>
                  <a:tcPr/>
                </a:tc>
                <a:tc>
                  <a: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uk-UA" sz="2000" b="0" i="0" u="none" strike="noStrike" kern="1200" noProof="0" dirty="0" smtClean="0">
                          <a:solidFill>
                            <a:schemeClr val="tx1"/>
                          </a:solidFill>
                          <a:latin typeface="+mn-lt"/>
                          <a:ea typeface="+mn-ea"/>
                          <a:cs typeface="+mn-cs"/>
                        </a:rPr>
                        <a:t>примусове, насильницьке переселення людей за межі місць їх постійного проживання.</a:t>
                      </a:r>
                      <a:endParaRPr lang="uk-UA" sz="2000" noProof="0" dirty="0"/>
                    </a:p>
                  </a:txBody>
                  <a:tcPr/>
                </a:tc>
              </a:tr>
            </a:tbl>
          </a:graphicData>
        </a:graphic>
      </p:graphicFrame>
    </p:spTree>
    <p:extLst>
      <p:ext uri="{BB962C8B-B14F-4D97-AF65-F5344CB8AC3E}">
        <p14:creationId xmlns:p14="http://schemas.microsoft.com/office/powerpoint/2010/main" xmlns="" val="26147153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552" y="404664"/>
            <a:ext cx="8153400" cy="869950"/>
          </a:xfrm>
        </p:spPr>
        <p:txBody>
          <a:bodyPr>
            <a:normAutofit fontScale="90000"/>
          </a:bodyPr>
          <a:lstStyle/>
          <a:p>
            <a:pPr algn="ctr"/>
            <a:r>
              <a:rPr lang="uk-UA" sz="3600" b="1" dirty="0"/>
              <a:t>Напрямки діяльності партизан у боротьбі з окупантом:</a:t>
            </a:r>
            <a:r>
              <a:rPr lang="ru-RU" b="1" dirty="0" smtClean="0">
                <a:solidFill>
                  <a:schemeClr val="accent1"/>
                </a:solidFill>
              </a:rPr>
              <a:t/>
            </a:r>
            <a:br>
              <a:rPr lang="ru-RU" b="1" dirty="0" smtClean="0">
                <a:solidFill>
                  <a:schemeClr val="accent1"/>
                </a:solidFill>
              </a:rPr>
            </a:br>
            <a:endParaRPr lang="ru-RU" dirty="0"/>
          </a:p>
        </p:txBody>
      </p:sp>
      <p:sp>
        <p:nvSpPr>
          <p:cNvPr id="3" name="Содержимое 2"/>
          <p:cNvSpPr>
            <a:spLocks noGrp="1"/>
          </p:cNvSpPr>
          <p:nvPr>
            <p:ph sz="quarter" idx="2"/>
          </p:nvPr>
        </p:nvSpPr>
        <p:spPr>
          <a:xfrm>
            <a:off x="443662" y="1067326"/>
            <a:ext cx="6084386" cy="5505832"/>
          </a:xfrm>
          <a:effectLst>
            <a:outerShdw blurRad="38100" dist="30000" dir="5400000" rotWithShape="0">
              <a:srgbClr val="000000">
                <a:alpha val="45000"/>
              </a:srgbClr>
            </a:outerShdw>
          </a:effectLst>
        </p:spPr>
        <p:style>
          <a:lnRef idx="1">
            <a:schemeClr val="accent3"/>
          </a:lnRef>
          <a:fillRef idx="2">
            <a:schemeClr val="accent3"/>
          </a:fillRef>
          <a:effectRef idx="1">
            <a:schemeClr val="accent3"/>
          </a:effectRef>
          <a:fontRef idx="minor">
            <a:schemeClr val="dk1"/>
          </a:fontRef>
        </p:style>
        <p:txBody>
          <a:bodyPr>
            <a:normAutofit fontScale="85000" lnSpcReduction="10000"/>
          </a:bodyPr>
          <a:lstStyle/>
          <a:p>
            <a:pPr marL="285750" indent="-285750" algn="just">
              <a:buClr>
                <a:schemeClr val="accent1"/>
              </a:buClr>
              <a:buFont typeface="Wingdings" pitchFamily="2" charset="2"/>
              <a:buChar char="v"/>
            </a:pPr>
            <a:r>
              <a:rPr lang="uk-UA" b="1" dirty="0" smtClean="0">
                <a:solidFill>
                  <a:schemeClr val="accent6">
                    <a:lumMod val="25000"/>
                  </a:schemeClr>
                </a:solidFill>
              </a:rPr>
              <a:t>Диверсійна діяльність</a:t>
            </a:r>
            <a:r>
              <a:rPr lang="uk-UA" dirty="0" smtClean="0">
                <a:solidFill>
                  <a:schemeClr val="accent6">
                    <a:lumMod val="25000"/>
                  </a:schemeClr>
                </a:solidFill>
              </a:rPr>
              <a:t>, знищення інфраструктури супротивника (рельсова війна, знищення ліній зв'язку тощо);</a:t>
            </a:r>
          </a:p>
          <a:p>
            <a:pPr marL="285750" indent="-285750" algn="just">
              <a:buClr>
                <a:schemeClr val="accent1"/>
              </a:buClr>
              <a:buFont typeface="Wingdings" pitchFamily="2" charset="2"/>
              <a:buChar char="v"/>
            </a:pPr>
            <a:r>
              <a:rPr lang="uk-UA" b="1" dirty="0" smtClean="0">
                <a:solidFill>
                  <a:schemeClr val="accent6">
                    <a:lumMod val="25000"/>
                  </a:schemeClr>
                </a:solidFill>
              </a:rPr>
              <a:t>Розвідувальна діяльність</a:t>
            </a:r>
            <a:r>
              <a:rPr lang="uk-UA" dirty="0" smtClean="0">
                <a:solidFill>
                  <a:schemeClr val="accent6">
                    <a:lumMod val="25000"/>
                  </a:schemeClr>
                </a:solidFill>
              </a:rPr>
              <a:t>;</a:t>
            </a:r>
          </a:p>
          <a:p>
            <a:pPr marL="285750" indent="-285750" algn="just">
              <a:buClr>
                <a:schemeClr val="accent1"/>
              </a:buClr>
              <a:buFont typeface="Wingdings" pitchFamily="2" charset="2"/>
              <a:buChar char="v"/>
            </a:pPr>
            <a:r>
              <a:rPr lang="uk-UA" b="1" dirty="0" smtClean="0">
                <a:solidFill>
                  <a:schemeClr val="accent6">
                    <a:lumMod val="25000"/>
                  </a:schemeClr>
                </a:solidFill>
              </a:rPr>
              <a:t>Бойова допомога військам регулярної армії </a:t>
            </a:r>
            <a:r>
              <a:rPr lang="uk-UA" dirty="0" smtClean="0">
                <a:solidFill>
                  <a:schemeClr val="accent6">
                    <a:lumMod val="25000"/>
                  </a:schemeClr>
                </a:solidFill>
              </a:rPr>
              <a:t>(наносили удари з тилу, допомагали прорвати оборону противника);</a:t>
            </a:r>
          </a:p>
          <a:p>
            <a:pPr marL="285750" indent="-285750" algn="just">
              <a:buClr>
                <a:schemeClr val="accent1"/>
              </a:buClr>
              <a:buFont typeface="Wingdings" pitchFamily="2" charset="2"/>
              <a:buChar char="v"/>
            </a:pPr>
            <a:r>
              <a:rPr lang="uk-UA" b="1" dirty="0" smtClean="0">
                <a:solidFill>
                  <a:schemeClr val="accent6">
                    <a:lumMod val="25000"/>
                  </a:schemeClr>
                </a:solidFill>
              </a:rPr>
              <a:t>Знищення живої сили противника</a:t>
            </a:r>
            <a:r>
              <a:rPr lang="uk-UA" dirty="0" smtClean="0">
                <a:solidFill>
                  <a:schemeClr val="accent6">
                    <a:lumMod val="25000"/>
                  </a:schemeClr>
                </a:solidFill>
              </a:rPr>
              <a:t>;</a:t>
            </a:r>
          </a:p>
          <a:p>
            <a:pPr marL="285750" indent="-285750" algn="just">
              <a:buClr>
                <a:schemeClr val="accent1"/>
              </a:buClr>
              <a:buFont typeface="Wingdings" pitchFamily="2" charset="2"/>
              <a:buChar char="v"/>
            </a:pPr>
            <a:r>
              <a:rPr lang="uk-UA" b="1" dirty="0" smtClean="0">
                <a:solidFill>
                  <a:schemeClr val="accent6">
                    <a:lumMod val="25000"/>
                  </a:schemeClr>
                </a:solidFill>
              </a:rPr>
              <a:t>Мобілізація населення</a:t>
            </a:r>
            <a:r>
              <a:rPr lang="uk-UA" dirty="0" smtClean="0">
                <a:solidFill>
                  <a:schemeClr val="accent6">
                    <a:lumMod val="25000"/>
                  </a:schemeClr>
                </a:solidFill>
              </a:rPr>
              <a:t>, що залишилося на окупованій території, об'єднання залишків військових частин;</a:t>
            </a:r>
          </a:p>
          <a:p>
            <a:pPr marL="285750" indent="-285750" algn="just">
              <a:buClr>
                <a:schemeClr val="accent1"/>
              </a:buClr>
              <a:buFont typeface="Wingdings" pitchFamily="2" charset="2"/>
              <a:buChar char="v"/>
            </a:pPr>
            <a:r>
              <a:rPr lang="uk-UA" b="1" dirty="0" smtClean="0">
                <a:solidFill>
                  <a:schemeClr val="accent6">
                    <a:lumMod val="25000"/>
                  </a:schemeClr>
                </a:solidFill>
              </a:rPr>
              <a:t>Інформаційна діяльність </a:t>
            </a:r>
            <a:r>
              <a:rPr lang="uk-UA" dirty="0" smtClean="0">
                <a:solidFill>
                  <a:schemeClr val="accent6">
                    <a:lumMod val="25000"/>
                  </a:schemeClr>
                </a:solidFill>
              </a:rPr>
              <a:t>(поширення правдивих і неправдивих відомостей в усній (радіопередачі) або друкованій (газети, листівки) формі з метою заклику населення до боротьби з окупантами. </a:t>
            </a:r>
          </a:p>
        </p:txBody>
      </p:sp>
      <p:sp>
        <p:nvSpPr>
          <p:cNvPr id="6" name="Текст 5"/>
          <p:cNvSpPr>
            <a:spLocks noGrp="1"/>
          </p:cNvSpPr>
          <p:nvPr>
            <p:ph type="body" sz="quarter" idx="3"/>
          </p:nvPr>
        </p:nvSpPr>
        <p:spPr>
          <a:xfrm>
            <a:off x="7032103" y="1209701"/>
            <a:ext cx="4935307" cy="1421203"/>
          </a:xfrm>
        </p:spPr>
        <p:txBody>
          <a:bodyPr>
            <a:normAutofit/>
          </a:bodyPr>
          <a:lstStyle/>
          <a:p>
            <a:pPr algn="ctr"/>
            <a:endParaRPr lang="uk-UA" sz="1700" i="1" dirty="0">
              <a:solidFill>
                <a:schemeClr val="accent1"/>
              </a:solidFill>
            </a:endParaRPr>
          </a:p>
          <a:p>
            <a:pPr algn="ctr"/>
            <a:r>
              <a:rPr lang="uk-UA" i="1" dirty="0"/>
              <a:t>Радянські агітаційні плакати часів Другої світової війни</a:t>
            </a:r>
            <a:endParaRPr lang="ru-RU" i="1" dirty="0"/>
          </a:p>
          <a:p>
            <a:endParaRPr lang="ru-RU" sz="4900" dirty="0"/>
          </a:p>
        </p:txBody>
      </p:sp>
      <p:pic>
        <p:nvPicPr>
          <p:cNvPr id="10" name="1шпа.gif">
            <a:hlinkClick r:id="" action="ppaction://media"/>
          </p:cNvPr>
          <p:cNvPicPr>
            <a:picLocks noGrp="1" noChangeAspect="1"/>
          </p:cNvPicPr>
          <p:nvPr>
            <p:ph sz="quarter" idx="4"/>
            <a:videoFile r:link="rId1"/>
            <p:extLst>
              <p:ext uri="{DAA4B4D4-6D71-4841-9C94-3DE7FCFB9230}">
                <p14:media xmlns:p14="http://schemas.microsoft.com/office/powerpoint/2010/main" xmlns="" r:embed="rId3"/>
              </p:ext>
            </p:extLst>
          </p:nvPr>
        </p:nvPicPr>
        <p:blipFill>
          <a:blip r:embed="rId4" cstate="print"/>
          <a:stretch>
            <a:fillRect/>
          </a:stretch>
        </p:blipFill>
        <p:spPr>
          <a:xfrm>
            <a:off x="7810145" y="1775649"/>
            <a:ext cx="3379222" cy="5082351"/>
          </a:xfrm>
          <a:prstGeom prst="rect">
            <a:avLst/>
          </a:prstGeom>
        </p:spPr>
      </p:pic>
    </p:spTree>
    <p:extLst>
      <p:ext uri="{BB962C8B-B14F-4D97-AF65-F5344CB8AC3E}">
        <p14:creationId xmlns:p14="http://schemas.microsoft.com/office/powerpoint/2010/main" xmlns="" val="1112795983"/>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2" descr="http://warweapons.ru/wp-content/uploads/2013/02/wpid-6MbLqNaFK5c.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67500" y="1604964"/>
            <a:ext cx="3524250" cy="4967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Заголовок 1"/>
          <p:cNvSpPr txBox="1">
            <a:spLocks/>
          </p:cNvSpPr>
          <p:nvPr/>
        </p:nvSpPr>
        <p:spPr bwMode="auto">
          <a:xfrm>
            <a:off x="3095604" y="214291"/>
            <a:ext cx="5929354" cy="571504"/>
          </a:xfrm>
          <a:prstGeom prst="rect">
            <a:avLst/>
          </a:prstGeom>
          <a:solidFill>
            <a:srgbClr val="C0000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eaLnBrk="0" hangingPunct="0">
              <a:defRPr/>
            </a:pPr>
            <a:r>
              <a:rPr lang="uk-UA" b="1" kern="0" dirty="0">
                <a:solidFill>
                  <a:srgbClr val="FFFF00"/>
                </a:solidFill>
                <a:effectLst>
                  <a:outerShdw blurRad="38100" dist="38100" dir="2700000" algn="tl">
                    <a:srgbClr val="000000"/>
                  </a:outerShdw>
                </a:effectLst>
                <a:latin typeface="+mj-lt"/>
                <a:ea typeface="+mj-ea"/>
                <a:cs typeface="+mj-cs"/>
              </a:rPr>
              <a:t>Радянський Рух Опору на Україні </a:t>
            </a:r>
            <a:endParaRPr lang="ru-RU" b="1" kern="0" dirty="0">
              <a:solidFill>
                <a:srgbClr val="FFFF00"/>
              </a:solidFill>
              <a:effectLst>
                <a:outerShdw blurRad="38100" dist="38100" dir="2700000" algn="tl">
                  <a:srgbClr val="000000"/>
                </a:outerShdw>
              </a:effectLst>
              <a:latin typeface="+mj-lt"/>
              <a:ea typeface="+mj-ea"/>
              <a:cs typeface="+mj-cs"/>
            </a:endParaRPr>
          </a:p>
        </p:txBody>
      </p:sp>
      <p:sp>
        <p:nvSpPr>
          <p:cNvPr id="4" name="Прямоугольник 1"/>
          <p:cNvSpPr>
            <a:spLocks noChangeArrowheads="1"/>
          </p:cNvSpPr>
          <p:nvPr/>
        </p:nvSpPr>
        <p:spPr bwMode="auto">
          <a:xfrm>
            <a:off x="948177" y="890392"/>
            <a:ext cx="10310842" cy="1200329"/>
          </a:xfrm>
          <a:prstGeom prst="rect">
            <a:avLst/>
          </a:prstGeom>
          <a:solidFill>
            <a:schemeClr val="accent6">
              <a:lumMod val="50000"/>
            </a:schemeClr>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defRPr/>
            </a:pPr>
            <a:r>
              <a:rPr lang="uk-UA" b="1" dirty="0" smtClean="0">
                <a:solidFill>
                  <a:schemeClr val="bg1"/>
                </a:solidFill>
              </a:rPr>
              <a:t>Восени 1941 р. в Україні формувались підпільні обкоми, райкоми, первинні організації і групи ВКП(б). </a:t>
            </a:r>
          </a:p>
          <a:p>
            <a:pPr>
              <a:defRPr/>
            </a:pPr>
            <a:r>
              <a:rPr lang="uk-UA" b="1" dirty="0" smtClean="0">
                <a:solidFill>
                  <a:schemeClr val="bg1"/>
                </a:solidFill>
              </a:rPr>
              <a:t>У лісах з'явилися партизанські загони, які очолювали здебільшого ті, хто був здатним здійснювати бойові операції</a:t>
            </a:r>
            <a:endParaRPr lang="uk-UA" b="1" dirty="0">
              <a:solidFill>
                <a:schemeClr val="bg1"/>
              </a:solidFill>
            </a:endParaRPr>
          </a:p>
        </p:txBody>
      </p:sp>
      <p:pic>
        <p:nvPicPr>
          <p:cNvPr id="8" name="Picture 18" descr="http://pobeda.elar.ru/images/mogilev/fg/2-3s.jpg"/>
          <p:cNvPicPr>
            <a:picLocks noChangeAspect="1" noChangeArrowheads="1"/>
          </p:cNvPicPr>
          <p:nvPr/>
        </p:nvPicPr>
        <p:blipFill>
          <a:blip r:embed="rId3" cstate="print"/>
          <a:srcRect/>
          <a:stretch>
            <a:fillRect/>
          </a:stretch>
        </p:blipFill>
        <p:spPr bwMode="auto">
          <a:xfrm>
            <a:off x="2166910" y="2288271"/>
            <a:ext cx="3936688" cy="2643206"/>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3" name="Прямоугольник 5"/>
          <p:cNvSpPr>
            <a:spLocks noChangeArrowheads="1"/>
          </p:cNvSpPr>
          <p:nvPr/>
        </p:nvSpPr>
        <p:spPr bwMode="auto">
          <a:xfrm>
            <a:off x="1952596" y="5429265"/>
            <a:ext cx="4143404" cy="1200329"/>
          </a:xfrm>
          <a:prstGeom prst="rect">
            <a:avLst/>
          </a:prstGeom>
          <a:solidFill>
            <a:schemeClr val="accent6">
              <a:lumMod val="50000"/>
            </a:schemeClr>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defRPr/>
            </a:pPr>
            <a:r>
              <a:rPr lang="uk-UA" b="1" dirty="0">
                <a:solidFill>
                  <a:schemeClr val="bg1"/>
                </a:solidFill>
              </a:rPr>
              <a:t>Але майже всі вони були знищені фашистами у перші місяці окупації.</a:t>
            </a:r>
          </a:p>
          <a:p>
            <a:pPr>
              <a:defRPr/>
            </a:pPr>
            <a:r>
              <a:rPr lang="uk-UA" b="1" dirty="0">
                <a:solidFill>
                  <a:schemeClr val="bg1"/>
                </a:solidFill>
              </a:rPr>
              <a:t>З   3,5тисяч загонів та груп  влітку 1942р.залишилось лише 22.</a:t>
            </a:r>
            <a:endParaRPr lang="ru-RU" b="1" dirty="0">
              <a:solidFill>
                <a:schemeClr val="bg1"/>
              </a:solidFill>
            </a:endParaRPr>
          </a:p>
        </p:txBody>
      </p:sp>
    </p:spTree>
    <p:extLst>
      <p:ext uri="{BB962C8B-B14F-4D97-AF65-F5344CB8AC3E}">
        <p14:creationId xmlns:p14="http://schemas.microsoft.com/office/powerpoint/2010/main" xmlns="" val="2652452611"/>
      </p:ext>
    </p:extLst>
  </p:cSld>
  <p:clrMapOvr>
    <a:masterClrMapping/>
  </p:clrMapOvr>
  <mc:AlternateContent xmlns:mc="http://schemas.openxmlformats.org/markup-compatibility/2006">
    <mc:Choice xmlns:p14="http://schemas.microsoft.com/office/powerpoint/2010/main" xmlns="" Requires="p14">
      <p:transition spd="slow" p14:dur="2000" advClick="0" advTm="12000"/>
    </mc:Choice>
    <mc:Fallback>
      <p:transition spd="slow" advClick="0" advTm="12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notatka.at.ua/_pu/9/s82882717.jpg"/>
          <p:cNvPicPr>
            <a:picLocks noChangeAspect="1" noChangeArrowheads="1"/>
          </p:cNvPicPr>
          <p:nvPr/>
        </p:nvPicPr>
        <p:blipFill>
          <a:blip r:embed="rId2" cstate="print"/>
          <a:srcRect/>
          <a:stretch>
            <a:fillRect/>
          </a:stretch>
        </p:blipFill>
        <p:spPr bwMode="auto">
          <a:xfrm>
            <a:off x="1738314" y="285751"/>
            <a:ext cx="5500687" cy="3071813"/>
          </a:xfrm>
          <a:prstGeom prst="rect">
            <a:avLst/>
          </a:prstGeom>
          <a:ln>
            <a:noFill/>
          </a:ln>
          <a:effectLst>
            <a:outerShdw blurRad="292100" dist="139700" dir="2700000" algn="tl" rotWithShape="0">
              <a:srgbClr val="333333">
                <a:alpha val="65000"/>
              </a:srgbClr>
            </a:outerShdw>
          </a:effectLst>
        </p:spPr>
      </p:pic>
      <p:sp>
        <p:nvSpPr>
          <p:cNvPr id="3" name="Прямоугольник 2"/>
          <p:cNvSpPr/>
          <p:nvPr/>
        </p:nvSpPr>
        <p:spPr>
          <a:xfrm>
            <a:off x="550764" y="3754509"/>
            <a:ext cx="11521966" cy="2308324"/>
          </a:xfrm>
          <a:prstGeom prst="rect">
            <a:avLst/>
          </a:prstGeom>
          <a:solidFill>
            <a:schemeClr val="bg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buFont typeface="Arial" pitchFamily="34" charset="0"/>
              <a:buChar char="•"/>
              <a:defRPr/>
            </a:pPr>
            <a:r>
              <a:rPr lang="ru-RU" b="1" dirty="0"/>
              <a:t> </a:t>
            </a:r>
            <a:r>
              <a:rPr lang="uk-UA" b="1" dirty="0" smtClean="0"/>
              <a:t>Відсутність підготовлених для підпілля людей;</a:t>
            </a:r>
          </a:p>
          <a:p>
            <a:pPr>
              <a:defRPr/>
            </a:pPr>
            <a:r>
              <a:rPr lang="uk-UA" b="1" dirty="0" smtClean="0"/>
              <a:t>•  прорахунки при виборі типу організаційних структур та методів їхньої діяльності;</a:t>
            </a:r>
          </a:p>
          <a:p>
            <a:pPr>
              <a:defRPr/>
            </a:pPr>
            <a:r>
              <a:rPr lang="uk-UA" b="1" dirty="0" smtClean="0"/>
              <a:t>• невдалий вибір місць базування й способів конспірації;</a:t>
            </a:r>
          </a:p>
          <a:p>
            <a:pPr>
              <a:defRPr/>
            </a:pPr>
            <a:r>
              <a:rPr lang="uk-UA" b="1" dirty="0" smtClean="0"/>
              <a:t>• численні факти зради ;</a:t>
            </a:r>
          </a:p>
          <a:p>
            <a:pPr>
              <a:defRPr/>
            </a:pPr>
            <a:r>
              <a:rPr lang="uk-UA" b="1" dirty="0" smtClean="0"/>
              <a:t>• неякісний добір зв’язкових, порушення правил конспірації;</a:t>
            </a:r>
          </a:p>
          <a:p>
            <a:pPr>
              <a:defRPr/>
            </a:pPr>
            <a:r>
              <a:rPr lang="uk-UA" b="1" dirty="0" smtClean="0"/>
              <a:t>• відсутність надійних особистих документів;</a:t>
            </a:r>
          </a:p>
          <a:p>
            <a:pPr>
              <a:defRPr/>
            </a:pPr>
            <a:r>
              <a:rPr lang="uk-UA" b="1" dirty="0" smtClean="0"/>
              <a:t>• брак продовольства і спорядження;</a:t>
            </a:r>
          </a:p>
          <a:p>
            <a:pPr>
              <a:defRPr/>
            </a:pPr>
            <a:r>
              <a:rPr lang="uk-UA" b="1" dirty="0" err="1" smtClean="0"/>
              <a:t>-</a:t>
            </a:r>
            <a:r>
              <a:rPr lang="uk-UA" b="1" dirty="0" err="1"/>
              <a:t>проти</a:t>
            </a:r>
            <a:r>
              <a:rPr lang="uk-UA" b="1" dirty="0"/>
              <a:t> недосвідчених підпільників та партизан діяли професійні фашистські каральні органи-гестапо</a:t>
            </a:r>
            <a:r>
              <a:rPr lang="uk-UA" b="1" dirty="0" smtClean="0"/>
              <a:t>.</a:t>
            </a:r>
            <a:endParaRPr lang="uk-UA" b="1" dirty="0"/>
          </a:p>
        </p:txBody>
      </p:sp>
      <p:sp>
        <p:nvSpPr>
          <p:cNvPr id="5" name="Скругленный прямоугольник 4"/>
          <p:cNvSpPr/>
          <p:nvPr/>
        </p:nvSpPr>
        <p:spPr>
          <a:xfrm>
            <a:off x="7453313" y="214314"/>
            <a:ext cx="2857500" cy="1500187"/>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000" dirty="0"/>
              <a:t>Які висновки можна зробити, аналізуючи дані діаграм?</a:t>
            </a:r>
            <a:endParaRPr lang="ru-RU" sz="2000" dirty="0"/>
          </a:p>
        </p:txBody>
      </p:sp>
      <p:sp>
        <p:nvSpPr>
          <p:cNvPr id="6" name="Скругленный прямоугольник 5"/>
          <p:cNvSpPr/>
          <p:nvPr/>
        </p:nvSpPr>
        <p:spPr>
          <a:xfrm>
            <a:off x="7524750" y="1857375"/>
            <a:ext cx="2857500" cy="1500188"/>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000" dirty="0"/>
              <a:t>Що могло стати причинами невдач руху на початковому етапі?</a:t>
            </a:r>
            <a:endParaRPr lang="ru-RU" sz="2000" dirty="0"/>
          </a:p>
        </p:txBody>
      </p:sp>
    </p:spTree>
    <p:extLst>
      <p:ext uri="{BB962C8B-B14F-4D97-AF65-F5344CB8AC3E}">
        <p14:creationId xmlns:p14="http://schemas.microsoft.com/office/powerpoint/2010/main" xmlns="" val="2694274136"/>
      </p:ext>
    </p:extLst>
  </p:cSld>
  <p:clrMapOvr>
    <a:masterClrMapping/>
  </p:clrMapOvr>
  <mc:AlternateContent xmlns:mc="http://schemas.openxmlformats.org/markup-compatibility/2006">
    <mc:Choice xmlns:p14="http://schemas.microsoft.com/office/powerpoint/2010/main" xmlns="" Requires="p14">
      <p:transition spd="slow" p14:dur="2000" advClick="0" advTm="12000"/>
    </mc:Choice>
    <mc:Fallback>
      <p:transition spd="slow" advClick="0" advTm="12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1259306" y="4429108"/>
            <a:ext cx="10210800" cy="2428892"/>
          </a:xfrm>
        </p:spPr>
        <p:txBody>
          <a:bodyPr>
            <a:normAutofit/>
          </a:bodyPr>
          <a:lstStyle/>
          <a:p>
            <a:pPr algn="ctr">
              <a:buNone/>
            </a:pPr>
            <a:r>
              <a:rPr lang="uk-UA" dirty="0" smtClean="0"/>
              <a:t>Відомими командирами радянських партизанів стали С Ковпак, О. Федоров, М. </a:t>
            </a:r>
            <a:r>
              <a:rPr lang="uk-UA" dirty="0" err="1" smtClean="0"/>
              <a:t>Наумов</a:t>
            </a:r>
            <a:r>
              <a:rPr lang="uk-UA" dirty="0" smtClean="0"/>
              <a:t>. Зокрема, партизанські з'єднання С Ковпака пройшли бойовий шлях від Путивля до Карпат. </a:t>
            </a:r>
            <a:endParaRPr lang="uk-UA" dirty="0"/>
          </a:p>
        </p:txBody>
      </p:sp>
      <p:pic>
        <p:nvPicPr>
          <p:cNvPr id="21506" name="Picture 2" descr="http://www.warheroes.ru/content/images/heroes/2hero/KovpakSidorArtem.jpg"/>
          <p:cNvPicPr>
            <a:picLocks noChangeAspect="1" noChangeArrowheads="1"/>
          </p:cNvPicPr>
          <p:nvPr/>
        </p:nvPicPr>
        <p:blipFill>
          <a:blip r:embed="rId2" cstate="print"/>
          <a:srcRect/>
          <a:stretch>
            <a:fillRect/>
          </a:stretch>
        </p:blipFill>
        <p:spPr bwMode="auto">
          <a:xfrm>
            <a:off x="1881159" y="357166"/>
            <a:ext cx="2680041" cy="3500462"/>
          </a:xfrm>
          <a:prstGeom prst="rect">
            <a:avLst/>
          </a:prstGeom>
          <a:noFill/>
        </p:spPr>
      </p:pic>
      <p:pic>
        <p:nvPicPr>
          <p:cNvPr id="21508" name="Picture 4" descr="http://upload.wikimedia.org/wikipedia/uk/3/3b/Fedorov_af.jpg"/>
          <p:cNvPicPr>
            <a:picLocks noChangeAspect="1" noChangeArrowheads="1"/>
          </p:cNvPicPr>
          <p:nvPr/>
        </p:nvPicPr>
        <p:blipFill>
          <a:blip r:embed="rId3" cstate="print"/>
          <a:srcRect/>
          <a:stretch>
            <a:fillRect/>
          </a:stretch>
        </p:blipFill>
        <p:spPr bwMode="auto">
          <a:xfrm>
            <a:off x="5114541" y="357166"/>
            <a:ext cx="2500330" cy="3500462"/>
          </a:xfrm>
          <a:prstGeom prst="rect">
            <a:avLst/>
          </a:prstGeom>
          <a:noFill/>
        </p:spPr>
      </p:pic>
      <p:pic>
        <p:nvPicPr>
          <p:cNvPr id="21510" name="Picture 6" descr="http://upload.wikimedia.org/wikipedia/uk/thumb/a/ae/NaumovMikhIvanov-partizan.JPG/210px-NaumovMikhIvanov-partizan.JPG"/>
          <p:cNvPicPr>
            <a:picLocks noChangeAspect="1" noChangeArrowheads="1"/>
          </p:cNvPicPr>
          <p:nvPr/>
        </p:nvPicPr>
        <p:blipFill>
          <a:blip r:embed="rId4" cstate="print"/>
          <a:srcRect/>
          <a:stretch>
            <a:fillRect/>
          </a:stretch>
        </p:blipFill>
        <p:spPr bwMode="auto">
          <a:xfrm>
            <a:off x="8194265" y="357166"/>
            <a:ext cx="2363655" cy="3500462"/>
          </a:xfrm>
          <a:prstGeom prst="rect">
            <a:avLst/>
          </a:prstGeom>
          <a:noFill/>
        </p:spPr>
      </p:pic>
    </p:spTree>
    <p:extLst>
      <p:ext uri="{BB962C8B-B14F-4D97-AF65-F5344CB8AC3E}">
        <p14:creationId xmlns:p14="http://schemas.microsoft.com/office/powerpoint/2010/main" xmlns="" val="1870060673"/>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3" name="Picture 13" descr="http://cs409431.vk.me/v409431817/81c0/3JmClOoYWmE.jpg"/>
          <p:cNvPicPr>
            <a:picLocks noChangeAspect="1" noChangeArrowheads="1"/>
          </p:cNvPicPr>
          <p:nvPr/>
        </p:nvPicPr>
        <p:blipFill>
          <a:blip r:embed="rId2" cstate="print"/>
          <a:srcRect/>
          <a:stretch>
            <a:fillRect/>
          </a:stretch>
        </p:blipFill>
        <p:spPr bwMode="auto">
          <a:xfrm>
            <a:off x="386155" y="480064"/>
            <a:ext cx="2209383" cy="2882675"/>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2" name="Прямоугольник 1"/>
          <p:cNvSpPr/>
          <p:nvPr/>
        </p:nvSpPr>
        <p:spPr>
          <a:xfrm>
            <a:off x="2595538" y="1500173"/>
            <a:ext cx="6243662" cy="4093428"/>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defRPr/>
            </a:pPr>
            <a:r>
              <a:rPr lang="uk-UA" sz="2000" dirty="0" smtClean="0">
                <a:solidFill>
                  <a:schemeClr val="bg1"/>
                </a:solidFill>
              </a:rPr>
              <a:t>Ковпак Сидір (1887–1967 рр.) - в роки громадянської війни очолював партизанський загін, був бійцем </a:t>
            </a:r>
            <a:r>
              <a:rPr lang="uk-UA" sz="2000" dirty="0" err="1" smtClean="0">
                <a:solidFill>
                  <a:schemeClr val="bg1"/>
                </a:solidFill>
              </a:rPr>
              <a:t>чапаєвської</a:t>
            </a:r>
            <a:r>
              <a:rPr lang="uk-UA" sz="2000" dirty="0" smtClean="0">
                <a:solidFill>
                  <a:schemeClr val="bg1"/>
                </a:solidFill>
              </a:rPr>
              <a:t> дивізії. </a:t>
            </a:r>
          </a:p>
          <a:p>
            <a:pPr>
              <a:defRPr/>
            </a:pPr>
            <a:r>
              <a:rPr lang="uk-UA" sz="2000" dirty="0" smtClean="0">
                <a:solidFill>
                  <a:schemeClr val="bg1"/>
                </a:solidFill>
              </a:rPr>
              <a:t>У роки Другої світової війни — один із організаторів партизанського руху, командир путивльського партизанського загону, а потім партизанського з’єднання в Сумській області. </a:t>
            </a:r>
          </a:p>
          <a:p>
            <a:pPr>
              <a:defRPr/>
            </a:pPr>
            <a:r>
              <a:rPr lang="uk-UA" sz="2000" dirty="0" smtClean="0">
                <a:solidFill>
                  <a:schemeClr val="bg1"/>
                </a:solidFill>
              </a:rPr>
              <a:t>В 1941–1942 рр. його з’єднання здійснило рейди в тилу ворога територією Сумської, Курської, Орловської і Брянської областей; </a:t>
            </a:r>
          </a:p>
          <a:p>
            <a:pPr>
              <a:defRPr/>
            </a:pPr>
            <a:r>
              <a:rPr lang="uk-UA" sz="2000" dirty="0" smtClean="0">
                <a:solidFill>
                  <a:schemeClr val="bg1"/>
                </a:solidFill>
              </a:rPr>
              <a:t>1942–1943 рр. — рейд на Правобережну Україну; </a:t>
            </a:r>
          </a:p>
          <a:p>
            <a:pPr>
              <a:defRPr/>
            </a:pPr>
            <a:r>
              <a:rPr lang="uk-UA" sz="2000" dirty="0" smtClean="0">
                <a:solidFill>
                  <a:schemeClr val="bg1"/>
                </a:solidFill>
              </a:rPr>
              <a:t>1943 р. — Карпатський рейд.</a:t>
            </a:r>
          </a:p>
          <a:p>
            <a:pPr>
              <a:defRPr/>
            </a:pPr>
            <a:r>
              <a:rPr lang="uk-UA" sz="2000" dirty="0" smtClean="0">
                <a:solidFill>
                  <a:schemeClr val="bg1"/>
                </a:solidFill>
              </a:rPr>
              <a:t> Після війни перебував на високих державних посадах.</a:t>
            </a:r>
            <a:endParaRPr lang="uk-UA" sz="2000" dirty="0">
              <a:solidFill>
                <a:schemeClr val="bg1"/>
              </a:solidFill>
            </a:endParaRPr>
          </a:p>
        </p:txBody>
      </p:sp>
      <p:sp>
        <p:nvSpPr>
          <p:cNvPr id="3" name="Заголовок 1"/>
          <p:cNvSpPr txBox="1">
            <a:spLocks/>
          </p:cNvSpPr>
          <p:nvPr/>
        </p:nvSpPr>
        <p:spPr bwMode="auto">
          <a:xfrm>
            <a:off x="3167042" y="285728"/>
            <a:ext cx="6215106" cy="785818"/>
          </a:xfrm>
          <a:prstGeom prst="rect">
            <a:avLst/>
          </a:prstGeom>
          <a:solidFill>
            <a:srgbClr val="C0000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eaLnBrk="0" hangingPunct="0">
              <a:defRPr/>
            </a:pPr>
            <a:r>
              <a:rPr lang="uk-UA" sz="2000" b="1" kern="0" dirty="0">
                <a:solidFill>
                  <a:srgbClr val="FFFF00"/>
                </a:solidFill>
                <a:effectLst>
                  <a:outerShdw blurRad="38100" dist="38100" dir="2700000" algn="tl">
                    <a:srgbClr val="000000"/>
                  </a:outerShdw>
                </a:effectLst>
                <a:latin typeface="+mj-lt"/>
                <a:ea typeface="+mj-ea"/>
                <a:cs typeface="+mj-cs"/>
              </a:rPr>
              <a:t>Командир партизанського  з</a:t>
            </a:r>
            <a:r>
              <a:rPr lang="en-US" sz="2000" b="1" kern="0" dirty="0">
                <a:solidFill>
                  <a:srgbClr val="FFFF00"/>
                </a:solidFill>
                <a:effectLst>
                  <a:outerShdw blurRad="38100" dist="38100" dir="2700000" algn="tl">
                    <a:srgbClr val="000000"/>
                  </a:outerShdw>
                </a:effectLst>
                <a:latin typeface="+mj-lt"/>
                <a:ea typeface="+mj-ea"/>
                <a:cs typeface="+mj-cs"/>
              </a:rPr>
              <a:t>’</a:t>
            </a:r>
            <a:r>
              <a:rPr lang="uk-UA" sz="2000" b="1" kern="0" dirty="0">
                <a:solidFill>
                  <a:srgbClr val="FFFF00"/>
                </a:solidFill>
                <a:effectLst>
                  <a:outerShdw blurRad="38100" dist="38100" dir="2700000" algn="tl">
                    <a:srgbClr val="000000"/>
                  </a:outerShdw>
                </a:effectLst>
                <a:latin typeface="+mj-lt"/>
                <a:ea typeface="+mj-ea"/>
                <a:cs typeface="+mj-cs"/>
              </a:rPr>
              <a:t>єднання</a:t>
            </a:r>
          </a:p>
          <a:p>
            <a:pPr algn="ctr" eaLnBrk="0" hangingPunct="0">
              <a:defRPr/>
            </a:pPr>
            <a:r>
              <a:rPr lang="uk-UA" b="1" kern="0" dirty="0">
                <a:solidFill>
                  <a:srgbClr val="FFFF00"/>
                </a:solidFill>
                <a:effectLst>
                  <a:outerShdw blurRad="38100" dist="38100" dir="2700000" algn="tl">
                    <a:srgbClr val="000000"/>
                  </a:outerShdw>
                </a:effectLst>
                <a:latin typeface="+mj-lt"/>
                <a:ea typeface="+mj-ea"/>
                <a:cs typeface="+mj-cs"/>
              </a:rPr>
              <a:t>Сидір Ковпак - </a:t>
            </a:r>
            <a:r>
              <a:rPr lang="uk-UA" b="1" kern="0" dirty="0" err="1">
                <a:solidFill>
                  <a:srgbClr val="FFFF00"/>
                </a:solidFill>
                <a:effectLst>
                  <a:outerShdw blurRad="38100" dist="38100" dir="2700000" algn="tl">
                    <a:srgbClr val="000000"/>
                  </a:outerShdw>
                </a:effectLst>
                <a:latin typeface="+mj-lt"/>
                <a:ea typeface="+mj-ea"/>
                <a:cs typeface="+mj-cs"/>
              </a:rPr>
              <a:t>“партизанський</a:t>
            </a:r>
            <a:r>
              <a:rPr lang="uk-UA" b="1" kern="0" dirty="0">
                <a:solidFill>
                  <a:srgbClr val="FFFF00"/>
                </a:solidFill>
                <a:effectLst>
                  <a:outerShdw blurRad="38100" dist="38100" dir="2700000" algn="tl">
                    <a:srgbClr val="000000"/>
                  </a:outerShdw>
                </a:effectLst>
                <a:latin typeface="+mj-lt"/>
                <a:ea typeface="+mj-ea"/>
                <a:cs typeface="+mj-cs"/>
              </a:rPr>
              <a:t> </a:t>
            </a:r>
            <a:r>
              <a:rPr lang="uk-UA" b="1" kern="0" dirty="0" err="1">
                <a:solidFill>
                  <a:srgbClr val="FFFF00"/>
                </a:solidFill>
                <a:effectLst>
                  <a:outerShdw blurRad="38100" dist="38100" dir="2700000" algn="tl">
                    <a:srgbClr val="000000"/>
                  </a:outerShdw>
                </a:effectLst>
                <a:latin typeface="+mj-lt"/>
                <a:ea typeface="+mj-ea"/>
                <a:cs typeface="+mj-cs"/>
              </a:rPr>
              <a:t>дід”</a:t>
            </a:r>
            <a:r>
              <a:rPr lang="uk-UA" b="1" kern="0" dirty="0">
                <a:solidFill>
                  <a:srgbClr val="FFFF00"/>
                </a:solidFill>
                <a:effectLst>
                  <a:outerShdw blurRad="38100" dist="38100" dir="2700000" algn="tl">
                    <a:srgbClr val="000000"/>
                  </a:outerShdw>
                </a:effectLst>
                <a:latin typeface="+mj-lt"/>
                <a:ea typeface="+mj-ea"/>
                <a:cs typeface="+mj-cs"/>
              </a:rPr>
              <a:t> </a:t>
            </a:r>
            <a:endParaRPr lang="ru-RU" b="1" kern="0" dirty="0">
              <a:solidFill>
                <a:srgbClr val="FFFF00"/>
              </a:solidFill>
              <a:effectLst>
                <a:outerShdw blurRad="38100" dist="38100" dir="2700000" algn="tl">
                  <a:srgbClr val="000000"/>
                </a:outerShdw>
              </a:effectLst>
              <a:latin typeface="+mj-lt"/>
              <a:ea typeface="+mj-ea"/>
              <a:cs typeface="+mj-cs"/>
            </a:endParaRPr>
          </a:p>
        </p:txBody>
      </p:sp>
      <p:pic>
        <p:nvPicPr>
          <p:cNvPr id="20489" name="Picture 11" descr="http://lit.govuadocs.com.ua/tw_files2/urls_144/19/d-18216/18216_html_552d5839.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2589" y="4141718"/>
            <a:ext cx="1500187" cy="186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4" descr="http://derazhnia-rda.gov.ua/foto/2012/6/kovpak_s..jpg"/>
          <p:cNvPicPr>
            <a:picLocks noChangeAspect="1" noChangeArrowheads="1"/>
          </p:cNvPicPr>
          <p:nvPr/>
        </p:nvPicPr>
        <p:blipFill>
          <a:blip r:embed="rId4" cstate="print"/>
          <a:srcRect/>
          <a:stretch>
            <a:fillRect/>
          </a:stretch>
        </p:blipFill>
        <p:spPr bwMode="auto">
          <a:xfrm>
            <a:off x="8529010" y="1361227"/>
            <a:ext cx="3341206" cy="4986875"/>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xmlns="" val="3055885160"/>
      </p:ext>
    </p:extLst>
  </p:cSld>
  <p:clrMapOvr>
    <a:masterClrMapping/>
  </p:clrMapOvr>
  <mc:AlternateContent xmlns:mc="http://schemas.openxmlformats.org/markup-compatibility/2006">
    <mc:Choice xmlns:p14="http://schemas.microsoft.com/office/powerpoint/2010/main" xmlns="" Requires="p14">
      <p:transition spd="slow" p14:dur="2000" advClick="0" advTm="12000"/>
    </mc:Choice>
    <mc:Fallback>
      <p:transition spd="slow" advClick="0" advTm="12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0895" y="365125"/>
            <a:ext cx="10515600" cy="1325563"/>
          </a:xfrm>
        </p:spPr>
        <p:txBody>
          <a:bodyPr/>
          <a:lstStyle/>
          <a:p>
            <a:r>
              <a:rPr lang="uk-UA" dirty="0" smtClean="0"/>
              <a:t>Олексій Федорович Федоров</a:t>
            </a:r>
            <a:endParaRPr lang="ru-RU" dirty="0"/>
          </a:p>
        </p:txBody>
      </p:sp>
      <p:sp>
        <p:nvSpPr>
          <p:cNvPr id="3" name="Содержимое 2"/>
          <p:cNvSpPr>
            <a:spLocks noGrp="1"/>
          </p:cNvSpPr>
          <p:nvPr>
            <p:ph sz="quarter" idx="1"/>
          </p:nvPr>
        </p:nvSpPr>
        <p:spPr/>
        <p:txBody>
          <a:bodyPr>
            <a:normAutofit fontScale="55000" lnSpcReduction="20000"/>
          </a:bodyPr>
          <a:lstStyle/>
          <a:p>
            <a:r>
              <a:rPr lang="uk-UA" b="1" dirty="0" smtClean="0">
                <a:solidFill>
                  <a:schemeClr val="accent6">
                    <a:lumMod val="25000"/>
                  </a:schemeClr>
                </a:solidFill>
                <a:latin typeface="Georgia" pitchFamily="18" charset="0"/>
              </a:rPr>
              <a:t>Дата народження</a:t>
            </a:r>
            <a:r>
              <a:rPr lang="uk-UA" dirty="0" smtClean="0">
                <a:solidFill>
                  <a:schemeClr val="accent6">
                    <a:lumMod val="25000"/>
                  </a:schemeClr>
                </a:solidFill>
                <a:latin typeface="Georgia" pitchFamily="18" charset="0"/>
              </a:rPr>
              <a:t> 30 березня 1901</a:t>
            </a:r>
            <a:br>
              <a:rPr lang="uk-UA" dirty="0" smtClean="0">
                <a:solidFill>
                  <a:schemeClr val="accent6">
                    <a:lumMod val="25000"/>
                  </a:schemeClr>
                </a:solidFill>
                <a:latin typeface="Georgia" pitchFamily="18" charset="0"/>
              </a:rPr>
            </a:br>
            <a:endParaRPr lang="uk-UA" dirty="0" smtClean="0">
              <a:solidFill>
                <a:schemeClr val="accent6">
                  <a:lumMod val="25000"/>
                </a:schemeClr>
              </a:solidFill>
              <a:latin typeface="Georgia" pitchFamily="18" charset="0"/>
            </a:endParaRPr>
          </a:p>
          <a:p>
            <a:r>
              <a:rPr lang="uk-UA" b="1" dirty="0" smtClean="0">
                <a:solidFill>
                  <a:schemeClr val="accent6">
                    <a:lumMod val="25000"/>
                  </a:schemeClr>
                </a:solidFill>
                <a:latin typeface="Georgia" pitchFamily="18" charset="0"/>
              </a:rPr>
              <a:t>Місце народження </a:t>
            </a:r>
            <a:r>
              <a:rPr lang="uk-UA" dirty="0" err="1" smtClean="0">
                <a:solidFill>
                  <a:schemeClr val="accent6">
                    <a:lumMod val="25000"/>
                  </a:schemeClr>
                </a:solidFill>
                <a:latin typeface="Georgia" pitchFamily="18" charset="0"/>
              </a:rPr>
              <a:t>с.Лоцманская</a:t>
            </a:r>
            <a:r>
              <a:rPr lang="uk-UA" dirty="0" smtClean="0">
                <a:solidFill>
                  <a:schemeClr val="accent6">
                    <a:lumMod val="25000"/>
                  </a:schemeClr>
                </a:solidFill>
                <a:latin typeface="Georgia" pitchFamily="18" charset="0"/>
              </a:rPr>
              <a:t> Кам'янка, Катеринославська губернія, Російська імперія</a:t>
            </a:r>
            <a:br>
              <a:rPr lang="uk-UA" dirty="0" smtClean="0">
                <a:solidFill>
                  <a:schemeClr val="accent6">
                    <a:lumMod val="25000"/>
                  </a:schemeClr>
                </a:solidFill>
                <a:latin typeface="Georgia" pitchFamily="18" charset="0"/>
              </a:rPr>
            </a:br>
            <a:endParaRPr lang="uk-UA" dirty="0" smtClean="0">
              <a:solidFill>
                <a:schemeClr val="accent6">
                  <a:lumMod val="25000"/>
                </a:schemeClr>
              </a:solidFill>
              <a:latin typeface="Georgia" pitchFamily="18" charset="0"/>
            </a:endParaRPr>
          </a:p>
          <a:p>
            <a:r>
              <a:rPr lang="uk-UA" b="1" dirty="0" smtClean="0">
                <a:solidFill>
                  <a:schemeClr val="accent6">
                    <a:lumMod val="25000"/>
                  </a:schemeClr>
                </a:solidFill>
                <a:latin typeface="Georgia" pitchFamily="18" charset="0"/>
              </a:rPr>
              <a:t>Дата смерті </a:t>
            </a:r>
            <a:r>
              <a:rPr lang="uk-UA" dirty="0" smtClean="0">
                <a:solidFill>
                  <a:schemeClr val="accent6">
                    <a:lumMod val="25000"/>
                  </a:schemeClr>
                </a:solidFill>
                <a:latin typeface="Georgia" pitchFamily="18" charset="0"/>
              </a:rPr>
              <a:t>9 вересня 1989 (88 років)</a:t>
            </a:r>
            <a:br>
              <a:rPr lang="uk-UA" dirty="0" smtClean="0">
                <a:solidFill>
                  <a:schemeClr val="accent6">
                    <a:lumMod val="25000"/>
                  </a:schemeClr>
                </a:solidFill>
                <a:latin typeface="Georgia" pitchFamily="18" charset="0"/>
              </a:rPr>
            </a:br>
            <a:endParaRPr lang="uk-UA" dirty="0" smtClean="0">
              <a:solidFill>
                <a:schemeClr val="accent6">
                  <a:lumMod val="25000"/>
                </a:schemeClr>
              </a:solidFill>
              <a:latin typeface="Georgia" pitchFamily="18" charset="0"/>
            </a:endParaRPr>
          </a:p>
          <a:p>
            <a:r>
              <a:rPr lang="uk-UA" b="1" dirty="0" smtClean="0">
                <a:solidFill>
                  <a:schemeClr val="accent6">
                    <a:lumMod val="25000"/>
                  </a:schemeClr>
                </a:solidFill>
                <a:latin typeface="Georgia" pitchFamily="18" charset="0"/>
              </a:rPr>
              <a:t>Місце смерті </a:t>
            </a:r>
            <a:r>
              <a:rPr lang="uk-UA" dirty="0" smtClean="0">
                <a:solidFill>
                  <a:schemeClr val="accent6">
                    <a:lumMod val="25000"/>
                  </a:schemeClr>
                </a:solidFill>
                <a:latin typeface="Georgia" pitchFamily="18" charset="0"/>
              </a:rPr>
              <a:t>Київ, СРСР</a:t>
            </a:r>
            <a:br>
              <a:rPr lang="uk-UA" dirty="0" smtClean="0">
                <a:solidFill>
                  <a:schemeClr val="accent6">
                    <a:lumMod val="25000"/>
                  </a:schemeClr>
                </a:solidFill>
                <a:latin typeface="Georgia" pitchFamily="18" charset="0"/>
              </a:rPr>
            </a:br>
            <a:r>
              <a:rPr lang="uk-UA" dirty="0" smtClean="0">
                <a:solidFill>
                  <a:schemeClr val="accent6">
                    <a:lumMod val="25000"/>
                  </a:schemeClr>
                </a:solidFill>
                <a:latin typeface="Georgia" pitchFamily="18" charset="0"/>
              </a:rPr>
              <a:t>належність</a:t>
            </a:r>
            <a:br>
              <a:rPr lang="uk-UA" dirty="0" smtClean="0">
                <a:solidFill>
                  <a:schemeClr val="accent6">
                    <a:lumMod val="25000"/>
                  </a:schemeClr>
                </a:solidFill>
                <a:latin typeface="Georgia" pitchFamily="18" charset="0"/>
              </a:rPr>
            </a:br>
            <a:endParaRPr lang="uk-UA" dirty="0" smtClean="0">
              <a:solidFill>
                <a:schemeClr val="accent6">
                  <a:lumMod val="25000"/>
                </a:schemeClr>
              </a:solidFill>
              <a:latin typeface="Georgia" pitchFamily="18" charset="0"/>
            </a:endParaRPr>
          </a:p>
          <a:p>
            <a:r>
              <a:rPr lang="uk-UA" b="1" dirty="0" smtClean="0">
                <a:solidFill>
                  <a:schemeClr val="accent6">
                    <a:lumMod val="25000"/>
                  </a:schemeClr>
                </a:solidFill>
                <a:latin typeface="Georgia" pitchFamily="18" charset="0"/>
              </a:rPr>
              <a:t>Звання</a:t>
            </a:r>
            <a:r>
              <a:rPr lang="uk-UA" dirty="0" smtClean="0">
                <a:solidFill>
                  <a:schemeClr val="accent6">
                    <a:lumMod val="25000"/>
                  </a:schemeClr>
                </a:solidFill>
                <a:latin typeface="Georgia" pitchFamily="18" charset="0"/>
              </a:rPr>
              <a:t> Генерал-майор</a:t>
            </a:r>
            <a:br>
              <a:rPr lang="uk-UA" dirty="0" smtClean="0">
                <a:solidFill>
                  <a:schemeClr val="accent6">
                    <a:lumMod val="25000"/>
                  </a:schemeClr>
                </a:solidFill>
                <a:latin typeface="Georgia" pitchFamily="18" charset="0"/>
              </a:rPr>
            </a:br>
            <a:r>
              <a:rPr lang="uk-UA" dirty="0" smtClean="0">
                <a:solidFill>
                  <a:schemeClr val="accent6">
                    <a:lumMod val="25000"/>
                  </a:schemeClr>
                </a:solidFill>
                <a:latin typeface="Georgia" pitchFamily="18" charset="0"/>
              </a:rPr>
              <a:t>генерал-майор</a:t>
            </a:r>
            <a:br>
              <a:rPr lang="uk-UA" dirty="0" smtClean="0">
                <a:solidFill>
                  <a:schemeClr val="accent6">
                    <a:lumMod val="25000"/>
                  </a:schemeClr>
                </a:solidFill>
                <a:latin typeface="Georgia" pitchFamily="18" charset="0"/>
              </a:rPr>
            </a:br>
            <a:endParaRPr lang="uk-UA" dirty="0" smtClean="0">
              <a:solidFill>
                <a:schemeClr val="accent6">
                  <a:lumMod val="25000"/>
                </a:schemeClr>
              </a:solidFill>
              <a:latin typeface="Georgia" pitchFamily="18" charset="0"/>
            </a:endParaRPr>
          </a:p>
          <a:p>
            <a:r>
              <a:rPr lang="uk-UA" b="1" dirty="0" smtClean="0">
                <a:solidFill>
                  <a:schemeClr val="accent6">
                    <a:lumMod val="25000"/>
                  </a:schemeClr>
                </a:solidFill>
                <a:latin typeface="Georgia" pitchFamily="18" charset="0"/>
              </a:rPr>
              <a:t>Командував</a:t>
            </a:r>
            <a:r>
              <a:rPr lang="uk-UA" dirty="0" smtClean="0">
                <a:solidFill>
                  <a:schemeClr val="accent6">
                    <a:lumMod val="25000"/>
                  </a:schemeClr>
                </a:solidFill>
                <a:latin typeface="Georgia" pitchFamily="18" charset="0"/>
              </a:rPr>
              <a:t> Чернігівський партизанський загін</a:t>
            </a:r>
            <a:br>
              <a:rPr lang="uk-UA" dirty="0" smtClean="0">
                <a:solidFill>
                  <a:schemeClr val="accent6">
                    <a:lumMod val="25000"/>
                  </a:schemeClr>
                </a:solidFill>
                <a:latin typeface="Georgia" pitchFamily="18" charset="0"/>
              </a:rPr>
            </a:br>
            <a:endParaRPr lang="uk-UA" dirty="0" smtClean="0">
              <a:solidFill>
                <a:schemeClr val="accent6">
                  <a:lumMod val="25000"/>
                </a:schemeClr>
              </a:solidFill>
              <a:latin typeface="Georgia" pitchFamily="18" charset="0"/>
            </a:endParaRPr>
          </a:p>
          <a:p>
            <a:r>
              <a:rPr lang="uk-UA" b="1" dirty="0" smtClean="0">
                <a:solidFill>
                  <a:schemeClr val="accent6">
                    <a:lumMod val="25000"/>
                  </a:schemeClr>
                </a:solidFill>
                <a:latin typeface="Georgia" pitchFamily="18" charset="0"/>
              </a:rPr>
              <a:t>Битви / війни</a:t>
            </a:r>
            <a:r>
              <a:rPr lang="uk-UA" dirty="0" smtClean="0">
                <a:solidFill>
                  <a:schemeClr val="accent6">
                    <a:lumMod val="25000"/>
                  </a:schemeClr>
                </a:solidFill>
                <a:latin typeface="Georgia" pitchFamily="18" charset="0"/>
              </a:rPr>
              <a:t> Громадянська війна в Росії</a:t>
            </a:r>
            <a:br>
              <a:rPr lang="uk-UA" dirty="0" smtClean="0">
                <a:solidFill>
                  <a:schemeClr val="accent6">
                    <a:lumMod val="25000"/>
                  </a:schemeClr>
                </a:solidFill>
                <a:latin typeface="Georgia" pitchFamily="18" charset="0"/>
              </a:rPr>
            </a:br>
            <a:r>
              <a:rPr lang="uk-UA" dirty="0" smtClean="0">
                <a:solidFill>
                  <a:schemeClr val="accent6">
                    <a:lumMod val="25000"/>
                  </a:schemeClr>
                </a:solidFill>
                <a:latin typeface="Georgia" pitchFamily="18" charset="0"/>
              </a:rPr>
              <a:t>Друга світова війна</a:t>
            </a:r>
            <a:endParaRPr lang="ru-RU" dirty="0">
              <a:solidFill>
                <a:schemeClr val="accent6">
                  <a:lumMod val="25000"/>
                </a:schemeClr>
              </a:solidFill>
              <a:latin typeface="Georgia" pitchFamily="18" charset="0"/>
            </a:endParaRPr>
          </a:p>
        </p:txBody>
      </p:sp>
      <p:pic>
        <p:nvPicPr>
          <p:cNvPr id="5" name="Содержимое 4" descr="fedorov.jpg"/>
          <p:cNvPicPr>
            <a:picLocks noGrp="1" noChangeAspect="1"/>
          </p:cNvPicPr>
          <p:nvPr>
            <p:ph sz="quarter" idx="2"/>
          </p:nvPr>
        </p:nvPicPr>
        <p:blipFill>
          <a:blip r:embed="rId2" cstate="print"/>
          <a:stretch>
            <a:fillRect/>
          </a:stretch>
        </p:blipFill>
        <p:spPr>
          <a:xfrm>
            <a:off x="7603958" y="826694"/>
            <a:ext cx="4067241" cy="5664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584895591"/>
      </p:ext>
    </p:extLst>
  </p:cSld>
  <p:clrMapOvr>
    <a:masterClrMapping/>
  </p:clrMapOvr>
  <p:transition spd="slow">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6305" y="365125"/>
            <a:ext cx="8033084" cy="1325563"/>
          </a:xfrm>
        </p:spPr>
        <p:txBody>
          <a:bodyPr/>
          <a:lstStyle/>
          <a:p>
            <a:r>
              <a:rPr lang="uk-UA" dirty="0" smtClean="0"/>
              <a:t>Тимофій Амвросійовичу </a:t>
            </a:r>
            <a:r>
              <a:rPr lang="uk-UA" dirty="0" err="1" smtClean="0"/>
              <a:t>Строкач</a:t>
            </a:r>
            <a:endParaRPr lang="ru-RU" dirty="0"/>
          </a:p>
        </p:txBody>
      </p:sp>
      <p:sp>
        <p:nvSpPr>
          <p:cNvPr id="3" name="Содержимое 2"/>
          <p:cNvSpPr>
            <a:spLocks noGrp="1"/>
          </p:cNvSpPr>
          <p:nvPr>
            <p:ph sz="quarter" idx="1"/>
          </p:nvPr>
        </p:nvSpPr>
        <p:spPr>
          <a:xfrm>
            <a:off x="838199" y="1825625"/>
            <a:ext cx="6675783" cy="4351338"/>
          </a:xfrm>
        </p:spPr>
        <p:txBody>
          <a:bodyPr>
            <a:normAutofit fontScale="85000" lnSpcReduction="20000"/>
          </a:bodyPr>
          <a:lstStyle/>
          <a:p>
            <a:r>
              <a:rPr lang="uk-UA" b="1" dirty="0" smtClean="0">
                <a:solidFill>
                  <a:schemeClr val="accent6">
                    <a:lumMod val="25000"/>
                  </a:schemeClr>
                </a:solidFill>
                <a:latin typeface="Georgia" pitchFamily="18" charset="0"/>
              </a:rPr>
              <a:t>Дата народження</a:t>
            </a:r>
            <a:r>
              <a:rPr lang="uk-UA" dirty="0" smtClean="0">
                <a:solidFill>
                  <a:schemeClr val="accent6">
                    <a:lumMod val="25000"/>
                  </a:schemeClr>
                </a:solidFill>
                <a:latin typeface="Georgia" pitchFamily="18" charset="0"/>
              </a:rPr>
              <a:t> 4 березня 1903</a:t>
            </a:r>
            <a:br>
              <a:rPr lang="uk-UA" dirty="0" smtClean="0">
                <a:solidFill>
                  <a:schemeClr val="accent6">
                    <a:lumMod val="25000"/>
                  </a:schemeClr>
                </a:solidFill>
                <a:latin typeface="Georgia" pitchFamily="18" charset="0"/>
              </a:rPr>
            </a:br>
            <a:endParaRPr lang="uk-UA" dirty="0" smtClean="0">
              <a:solidFill>
                <a:schemeClr val="accent6">
                  <a:lumMod val="25000"/>
                </a:schemeClr>
              </a:solidFill>
              <a:latin typeface="Georgia" pitchFamily="18" charset="0"/>
            </a:endParaRPr>
          </a:p>
          <a:p>
            <a:r>
              <a:rPr lang="uk-UA" b="1" dirty="0" smtClean="0">
                <a:solidFill>
                  <a:schemeClr val="accent6">
                    <a:lumMod val="25000"/>
                  </a:schemeClr>
                </a:solidFill>
                <a:latin typeface="Georgia" pitchFamily="18" charset="0"/>
              </a:rPr>
              <a:t>Місце народження </a:t>
            </a:r>
            <a:r>
              <a:rPr lang="uk-UA" dirty="0" smtClean="0">
                <a:solidFill>
                  <a:schemeClr val="accent6">
                    <a:lumMod val="25000"/>
                  </a:schemeClr>
                </a:solidFill>
                <a:latin typeface="Georgia" pitchFamily="18" charset="0"/>
              </a:rPr>
              <a:t>Приморський край</a:t>
            </a:r>
            <a:br>
              <a:rPr lang="uk-UA" dirty="0" smtClean="0">
                <a:solidFill>
                  <a:schemeClr val="accent6">
                    <a:lumMod val="25000"/>
                  </a:schemeClr>
                </a:solidFill>
                <a:latin typeface="Georgia" pitchFamily="18" charset="0"/>
              </a:rPr>
            </a:br>
            <a:endParaRPr lang="uk-UA" dirty="0" smtClean="0">
              <a:solidFill>
                <a:schemeClr val="accent6">
                  <a:lumMod val="25000"/>
                </a:schemeClr>
              </a:solidFill>
              <a:latin typeface="Georgia" pitchFamily="18" charset="0"/>
            </a:endParaRPr>
          </a:p>
          <a:p>
            <a:r>
              <a:rPr lang="uk-UA" b="1" dirty="0" smtClean="0">
                <a:solidFill>
                  <a:schemeClr val="accent6">
                    <a:lumMod val="25000"/>
                  </a:schemeClr>
                </a:solidFill>
                <a:latin typeface="Georgia" pitchFamily="18" charset="0"/>
              </a:rPr>
              <a:t>Дата смерті </a:t>
            </a:r>
            <a:r>
              <a:rPr lang="uk-UA" dirty="0" smtClean="0">
                <a:solidFill>
                  <a:schemeClr val="accent6">
                    <a:lumMod val="25000"/>
                  </a:schemeClr>
                </a:solidFill>
                <a:latin typeface="Georgia" pitchFamily="18" charset="0"/>
              </a:rPr>
              <a:t>15 серпня 1963 (60 років)</a:t>
            </a:r>
            <a:br>
              <a:rPr lang="uk-UA" dirty="0" smtClean="0">
                <a:solidFill>
                  <a:schemeClr val="accent6">
                    <a:lumMod val="25000"/>
                  </a:schemeClr>
                </a:solidFill>
                <a:latin typeface="Georgia" pitchFamily="18" charset="0"/>
              </a:rPr>
            </a:br>
            <a:endParaRPr lang="uk-UA" dirty="0" smtClean="0">
              <a:solidFill>
                <a:schemeClr val="accent6">
                  <a:lumMod val="25000"/>
                </a:schemeClr>
              </a:solidFill>
              <a:latin typeface="Georgia" pitchFamily="18" charset="0"/>
            </a:endParaRPr>
          </a:p>
          <a:p>
            <a:r>
              <a:rPr lang="uk-UA" b="1" dirty="0" smtClean="0">
                <a:solidFill>
                  <a:schemeClr val="accent6">
                    <a:lumMod val="25000"/>
                  </a:schemeClr>
                </a:solidFill>
                <a:latin typeface="Georgia" pitchFamily="18" charset="0"/>
              </a:rPr>
              <a:t>Місце сме</a:t>
            </a:r>
            <a:r>
              <a:rPr lang="uk-UA" dirty="0" smtClean="0">
                <a:solidFill>
                  <a:schemeClr val="accent6">
                    <a:lumMod val="25000"/>
                  </a:schemeClr>
                </a:solidFill>
                <a:latin typeface="Georgia" pitchFamily="18" charset="0"/>
              </a:rPr>
              <a:t>рті Київ</a:t>
            </a:r>
            <a:br>
              <a:rPr lang="uk-UA" dirty="0" smtClean="0">
                <a:solidFill>
                  <a:schemeClr val="accent6">
                    <a:lumMod val="25000"/>
                  </a:schemeClr>
                </a:solidFill>
                <a:latin typeface="Georgia" pitchFamily="18" charset="0"/>
              </a:rPr>
            </a:br>
            <a:r>
              <a:rPr lang="uk-UA" dirty="0" smtClean="0">
                <a:solidFill>
                  <a:schemeClr val="accent6">
                    <a:lumMod val="25000"/>
                  </a:schemeClr>
                </a:solidFill>
                <a:latin typeface="Georgia" pitchFamily="18" charset="0"/>
              </a:rPr>
              <a:t>належність</a:t>
            </a:r>
            <a:br>
              <a:rPr lang="uk-UA" dirty="0" smtClean="0">
                <a:solidFill>
                  <a:schemeClr val="accent6">
                    <a:lumMod val="25000"/>
                  </a:schemeClr>
                </a:solidFill>
                <a:latin typeface="Georgia" pitchFamily="18" charset="0"/>
              </a:rPr>
            </a:br>
            <a:endParaRPr lang="uk-UA" dirty="0" smtClean="0">
              <a:solidFill>
                <a:schemeClr val="accent6">
                  <a:lumMod val="25000"/>
                </a:schemeClr>
              </a:solidFill>
              <a:latin typeface="Georgia" pitchFamily="18" charset="0"/>
            </a:endParaRPr>
          </a:p>
          <a:p>
            <a:r>
              <a:rPr lang="uk-UA" b="1" dirty="0" smtClean="0">
                <a:solidFill>
                  <a:schemeClr val="accent6">
                    <a:lumMod val="25000"/>
                  </a:schemeClr>
                </a:solidFill>
                <a:latin typeface="Georgia" pitchFamily="18" charset="0"/>
              </a:rPr>
              <a:t>Звання</a:t>
            </a:r>
            <a:r>
              <a:rPr lang="uk-UA" dirty="0" smtClean="0">
                <a:solidFill>
                  <a:schemeClr val="accent6">
                    <a:lumMod val="25000"/>
                  </a:schemeClr>
                </a:solidFill>
                <a:latin typeface="Georgia" pitchFamily="18" charset="0"/>
              </a:rPr>
              <a:t> Генерал-лейтенант</a:t>
            </a:r>
            <a:br>
              <a:rPr lang="uk-UA" dirty="0" smtClean="0">
                <a:solidFill>
                  <a:schemeClr val="accent6">
                    <a:lumMod val="25000"/>
                  </a:schemeClr>
                </a:solidFill>
                <a:latin typeface="Georgia" pitchFamily="18" charset="0"/>
              </a:rPr>
            </a:br>
            <a:endParaRPr lang="uk-UA" dirty="0" smtClean="0">
              <a:solidFill>
                <a:schemeClr val="accent6">
                  <a:lumMod val="25000"/>
                </a:schemeClr>
              </a:solidFill>
              <a:latin typeface="Georgia" pitchFamily="18" charset="0"/>
            </a:endParaRPr>
          </a:p>
          <a:p>
            <a:r>
              <a:rPr lang="uk-UA" b="1" dirty="0" smtClean="0">
                <a:solidFill>
                  <a:schemeClr val="accent6">
                    <a:lumMod val="25000"/>
                  </a:schemeClr>
                </a:solidFill>
                <a:latin typeface="Georgia" pitchFamily="18" charset="0"/>
              </a:rPr>
              <a:t>Битви / війни </a:t>
            </a:r>
            <a:r>
              <a:rPr lang="uk-UA" dirty="0" smtClean="0">
                <a:solidFill>
                  <a:schemeClr val="accent6">
                    <a:lumMod val="25000"/>
                  </a:schemeClr>
                </a:solidFill>
                <a:latin typeface="Georgia" pitchFamily="18" charset="0"/>
              </a:rPr>
              <a:t>Громадянська війна в Росії,</a:t>
            </a:r>
            <a:br>
              <a:rPr lang="uk-UA" dirty="0" smtClean="0">
                <a:solidFill>
                  <a:schemeClr val="accent6">
                    <a:lumMod val="25000"/>
                  </a:schemeClr>
                </a:solidFill>
                <a:latin typeface="Georgia" pitchFamily="18" charset="0"/>
              </a:rPr>
            </a:br>
            <a:r>
              <a:rPr lang="uk-UA" dirty="0">
                <a:solidFill>
                  <a:schemeClr val="accent6">
                    <a:lumMod val="25000"/>
                  </a:schemeClr>
                </a:solidFill>
                <a:latin typeface="Georgia" pitchFamily="18" charset="0"/>
              </a:rPr>
              <a:t>Друга світова війна</a:t>
            </a:r>
            <a:endParaRPr lang="ru-RU" dirty="0">
              <a:solidFill>
                <a:schemeClr val="accent6">
                  <a:lumMod val="25000"/>
                </a:schemeClr>
              </a:solidFill>
              <a:latin typeface="Georgia" pitchFamily="18" charset="0"/>
            </a:endParaRPr>
          </a:p>
        </p:txBody>
      </p:sp>
      <p:pic>
        <p:nvPicPr>
          <p:cNvPr id="5" name="Содержимое 4" descr="0_221d1_71df51f1_L.jpg"/>
          <p:cNvPicPr>
            <a:picLocks noGrp="1" noChangeAspect="1"/>
          </p:cNvPicPr>
          <p:nvPr>
            <p:ph sz="quarter" idx="2"/>
          </p:nvPr>
        </p:nvPicPr>
        <p:blipFill>
          <a:blip r:embed="rId2" cstate="print"/>
          <a:stretch>
            <a:fillRect/>
          </a:stretch>
        </p:blipFill>
        <p:spPr>
          <a:xfrm>
            <a:off x="8454189" y="621784"/>
            <a:ext cx="3341094" cy="597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2214851333"/>
      </p:ext>
    </p:extLst>
  </p:cSld>
  <p:clrMapOvr>
    <a:masterClrMapping/>
  </p:clrMapOvr>
  <p:transition spd="slow">
    <p:checker dir="ver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8296" y="857233"/>
            <a:ext cx="11794434" cy="2677656"/>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uk-UA" sz="2400" b="1" dirty="0" smtClean="0">
                <a:solidFill>
                  <a:schemeClr val="bg1"/>
                </a:solidFill>
              </a:rPr>
              <a:t>Діяльність партизанів як правило підпорядковувалася та узгоджувалася з потребами фронту: диверсії на залізницях, удари по воєнних об'єктах, розвідка, допомога в переправі через річки тощо. </a:t>
            </a:r>
          </a:p>
          <a:p>
            <a:pPr algn="just">
              <a:defRPr/>
            </a:pPr>
            <a:endParaRPr lang="uk-UA" sz="2400" b="1" dirty="0" smtClean="0">
              <a:solidFill>
                <a:schemeClr val="bg1"/>
              </a:solidFill>
            </a:endParaRPr>
          </a:p>
          <a:p>
            <a:pPr algn="just">
              <a:defRPr/>
            </a:pPr>
            <a:r>
              <a:rPr lang="uk-UA" sz="2400" b="1" dirty="0" smtClean="0">
                <a:solidFill>
                  <a:schemeClr val="bg1"/>
                </a:solidFill>
              </a:rPr>
              <a:t>Найбільші координовані операції партизанів: </a:t>
            </a:r>
            <a:r>
              <a:rPr lang="uk-UA" sz="2400" b="1" dirty="0" smtClean="0"/>
              <a:t>«Рейкова війна» </a:t>
            </a:r>
            <a:r>
              <a:rPr lang="uk-UA" sz="2400" b="1" dirty="0" smtClean="0">
                <a:solidFill>
                  <a:schemeClr val="bg1"/>
                </a:solidFill>
              </a:rPr>
              <a:t>і «Концерт» по зриву перевезень воєнних вантажів на залізницях, а також рейди великих партизанських з'єднань по тилах ворога</a:t>
            </a:r>
            <a:endParaRPr lang="uk-UA" sz="2400" b="1" dirty="0">
              <a:solidFill>
                <a:schemeClr val="bg1"/>
              </a:solidFill>
            </a:endParaRPr>
          </a:p>
        </p:txBody>
      </p:sp>
      <p:pic>
        <p:nvPicPr>
          <p:cNvPr id="58370" name="Picture 2" descr="http://diafilmy.su/uploads/posts/2013-04/1367233167_40.jpg"/>
          <p:cNvPicPr>
            <a:picLocks noChangeAspect="1" noChangeArrowheads="1"/>
          </p:cNvPicPr>
          <p:nvPr/>
        </p:nvPicPr>
        <p:blipFill>
          <a:blip r:embed="rId2" cstate="print"/>
          <a:srcRect/>
          <a:stretch>
            <a:fillRect/>
          </a:stretch>
        </p:blipFill>
        <p:spPr bwMode="auto">
          <a:xfrm>
            <a:off x="690996" y="3868017"/>
            <a:ext cx="3786188" cy="2786063"/>
          </a:xfrm>
          <a:prstGeom prst="rect">
            <a:avLst/>
          </a:prstGeom>
          <a:ln>
            <a:noFill/>
          </a:ln>
          <a:effectLst>
            <a:outerShdw blurRad="292100" dist="139700" dir="2700000" algn="tl" rotWithShape="0">
              <a:srgbClr val="333333">
                <a:alpha val="65000"/>
              </a:srgbClr>
            </a:outerShdw>
          </a:effectLst>
        </p:spPr>
      </p:pic>
      <p:pic>
        <p:nvPicPr>
          <p:cNvPr id="5" name="Picture 9" descr="http://img0.liveinternet.ru/images/attach/c/10/110/260/110260390_marat_kazey2.jpg"/>
          <p:cNvPicPr>
            <a:picLocks noChangeAspect="1" noChangeArrowheads="1"/>
          </p:cNvPicPr>
          <p:nvPr/>
        </p:nvPicPr>
        <p:blipFill>
          <a:blip r:embed="rId3" cstate="print"/>
          <a:srcRect/>
          <a:stretch>
            <a:fillRect/>
          </a:stretch>
        </p:blipFill>
        <p:spPr bwMode="auto">
          <a:xfrm>
            <a:off x="7841673" y="3501302"/>
            <a:ext cx="4143372" cy="3107529"/>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6" name="Заголовок 1"/>
          <p:cNvSpPr txBox="1">
            <a:spLocks/>
          </p:cNvSpPr>
          <p:nvPr/>
        </p:nvSpPr>
        <p:spPr bwMode="auto">
          <a:xfrm>
            <a:off x="3095604" y="214291"/>
            <a:ext cx="5929354" cy="500066"/>
          </a:xfrm>
          <a:prstGeom prst="rect">
            <a:avLst/>
          </a:prstGeom>
          <a:solidFill>
            <a:srgbClr val="C0000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eaLnBrk="0" hangingPunct="0">
              <a:defRPr/>
            </a:pPr>
            <a:r>
              <a:rPr lang="uk-UA" b="1" kern="0" dirty="0">
                <a:solidFill>
                  <a:srgbClr val="FFFF00"/>
                </a:solidFill>
                <a:effectLst>
                  <a:outerShdw blurRad="38100" dist="38100" dir="2700000" algn="tl">
                    <a:srgbClr val="000000"/>
                  </a:outerShdw>
                </a:effectLst>
                <a:latin typeface="+mj-lt"/>
                <a:ea typeface="+mj-ea"/>
                <a:cs typeface="+mj-cs"/>
              </a:rPr>
              <a:t>Радянський Рух Опору на Україні </a:t>
            </a:r>
            <a:endParaRPr lang="ru-RU" b="1" kern="0" dirty="0">
              <a:solidFill>
                <a:srgbClr val="FFFF00"/>
              </a:solidFill>
              <a:effectLst>
                <a:outerShdw blurRad="38100" dist="38100" dir="2700000" algn="tl">
                  <a:srgbClr val="000000"/>
                </a:outerShdw>
              </a:effectLst>
              <a:latin typeface="+mj-lt"/>
              <a:ea typeface="+mj-ea"/>
              <a:cs typeface="+mj-cs"/>
            </a:endParaRPr>
          </a:p>
        </p:txBody>
      </p:sp>
    </p:spTree>
    <p:extLst>
      <p:ext uri="{BB962C8B-B14F-4D97-AF65-F5344CB8AC3E}">
        <p14:creationId xmlns:p14="http://schemas.microsoft.com/office/powerpoint/2010/main" xmlns="" val="2530803921"/>
      </p:ext>
    </p:extLst>
  </p:cSld>
  <p:clrMapOvr>
    <a:masterClrMapping/>
  </p:clrMapOvr>
  <mc:AlternateContent xmlns:mc="http://schemas.openxmlformats.org/markup-compatibility/2006">
    <mc:Choice xmlns:p14="http://schemas.microsoft.com/office/powerpoint/2010/main" xmlns="" Requires="p14">
      <p:transition spd="slow" p14:dur="2000" advClick="0" advTm="12000"/>
    </mc:Choice>
    <mc:Fallback>
      <p:transition spd="slow" advClick="0" advTm="12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3095604" y="214291"/>
            <a:ext cx="5929354" cy="642941"/>
          </a:xfrm>
          <a:prstGeom prst="rect">
            <a:avLst/>
          </a:prstGeom>
          <a:solidFill>
            <a:srgbClr val="C0000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eaLnBrk="0" hangingPunct="0">
              <a:defRPr/>
            </a:pPr>
            <a:r>
              <a:rPr lang="uk-UA" sz="2000" b="1" kern="0" dirty="0">
                <a:solidFill>
                  <a:srgbClr val="FFFF00"/>
                </a:solidFill>
                <a:effectLst>
                  <a:outerShdw blurRad="38100" dist="38100" dir="2700000" algn="tl">
                    <a:srgbClr val="000000"/>
                  </a:outerShdw>
                </a:effectLst>
                <a:latin typeface="+mj-lt"/>
                <a:ea typeface="+mj-ea"/>
                <a:cs typeface="+mj-cs"/>
              </a:rPr>
              <a:t>Радянський Рух Опору на Україні</a:t>
            </a:r>
          </a:p>
          <a:p>
            <a:pPr algn="ctr" eaLnBrk="0" hangingPunct="0">
              <a:defRPr/>
            </a:pPr>
            <a:r>
              <a:rPr lang="uk-UA" sz="2000" b="1" kern="0" dirty="0">
                <a:solidFill>
                  <a:srgbClr val="FFFF00"/>
                </a:solidFill>
                <a:effectLst>
                  <a:outerShdw blurRad="38100" dist="38100" dir="2700000" algn="tl">
                    <a:srgbClr val="000000"/>
                  </a:outerShdw>
                </a:effectLst>
                <a:latin typeface="+mj-lt"/>
                <a:ea typeface="+mj-ea"/>
                <a:cs typeface="+mj-cs"/>
              </a:rPr>
              <a:t>Рейди по тилах противника </a:t>
            </a:r>
            <a:endParaRPr lang="ru-RU" sz="2000" b="1" kern="0" dirty="0">
              <a:solidFill>
                <a:srgbClr val="FFFF00"/>
              </a:solidFill>
              <a:effectLst>
                <a:outerShdw blurRad="38100" dist="38100" dir="2700000" algn="tl">
                  <a:srgbClr val="000000"/>
                </a:outerShdw>
              </a:effectLst>
              <a:latin typeface="+mj-lt"/>
              <a:ea typeface="+mj-ea"/>
              <a:cs typeface="+mj-cs"/>
            </a:endParaRPr>
          </a:p>
        </p:txBody>
      </p:sp>
      <p:sp>
        <p:nvSpPr>
          <p:cNvPr id="4" name="Прямоугольник 3"/>
          <p:cNvSpPr/>
          <p:nvPr/>
        </p:nvSpPr>
        <p:spPr>
          <a:xfrm>
            <a:off x="106017" y="1071547"/>
            <a:ext cx="11834191" cy="3416320"/>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uk-UA" sz="2400" b="1" dirty="0" smtClean="0">
                <a:solidFill>
                  <a:schemeClr val="bg1"/>
                </a:solidFill>
              </a:rPr>
              <a:t>26 жовтня 1942 р. партизанські  з’єднання  Ковпака і Сабурова  паралельними шляхами вирушили в рейд на Правобережну Україну.</a:t>
            </a:r>
          </a:p>
          <a:p>
            <a:pPr algn="just">
              <a:defRPr/>
            </a:pPr>
            <a:r>
              <a:rPr lang="uk-UA" sz="2400" b="1" dirty="0" smtClean="0">
                <a:solidFill>
                  <a:schemeClr val="bg1"/>
                </a:solidFill>
              </a:rPr>
              <a:t>Метою </a:t>
            </a:r>
            <a:r>
              <a:rPr lang="uk-UA" sz="2400" b="1" dirty="0" err="1" smtClean="0">
                <a:solidFill>
                  <a:schemeClr val="bg1"/>
                </a:solidFill>
              </a:rPr>
              <a:t>рейда</a:t>
            </a:r>
            <a:r>
              <a:rPr lang="uk-UA" sz="2400" b="1" dirty="0" smtClean="0">
                <a:solidFill>
                  <a:schemeClr val="bg1"/>
                </a:solidFill>
              </a:rPr>
              <a:t> було нищення противника та нейтралізація впливу УПА на цих </a:t>
            </a:r>
            <a:r>
              <a:rPr lang="uk-UA" sz="2400" b="1" dirty="0" err="1" smtClean="0">
                <a:solidFill>
                  <a:schemeClr val="bg1"/>
                </a:solidFill>
              </a:rPr>
              <a:t>теріторіях</a:t>
            </a:r>
            <a:r>
              <a:rPr lang="uk-UA" sz="2400" b="1" dirty="0" smtClean="0">
                <a:solidFill>
                  <a:schemeClr val="bg1"/>
                </a:solidFill>
              </a:rPr>
              <a:t>.</a:t>
            </a:r>
          </a:p>
          <a:p>
            <a:pPr algn="just">
              <a:defRPr/>
            </a:pPr>
            <a:r>
              <a:rPr lang="uk-UA" sz="2400" b="1" dirty="0" smtClean="0">
                <a:solidFill>
                  <a:schemeClr val="bg1"/>
                </a:solidFill>
              </a:rPr>
              <a:t>На кінець листопада 1942 р., пройшовши за 30 днів з боями 750 км, партизани вийшли у північні райони Житомирської області. </a:t>
            </a:r>
          </a:p>
          <a:p>
            <a:pPr algn="just">
              <a:defRPr/>
            </a:pPr>
            <a:r>
              <a:rPr lang="uk-UA" sz="2400" b="1" dirty="0" smtClean="0">
                <a:solidFill>
                  <a:schemeClr val="bg1"/>
                </a:solidFill>
              </a:rPr>
              <a:t>Завдяки активній діяльності партизанів на півночі Житомирщини і суміжних районах Білорусії виник партизанський край, який включав 14 районів з населенням близько 200 тис. осіб.</a:t>
            </a:r>
            <a:endParaRPr lang="uk-UA" sz="2400" b="1" dirty="0">
              <a:solidFill>
                <a:schemeClr val="bg1"/>
              </a:solidFill>
            </a:endParaRPr>
          </a:p>
        </p:txBody>
      </p:sp>
      <p:pic>
        <p:nvPicPr>
          <p:cNvPr id="6" name="Picture 4" descr="http://player.myshared.ru/370351/data/images/img38.jpg"/>
          <p:cNvPicPr>
            <a:picLocks noChangeAspect="1" noChangeArrowheads="1"/>
          </p:cNvPicPr>
          <p:nvPr/>
        </p:nvPicPr>
        <p:blipFill>
          <a:blip r:embed="rId2" cstate="print"/>
          <a:srcRect/>
          <a:stretch>
            <a:fillRect/>
          </a:stretch>
        </p:blipFill>
        <p:spPr bwMode="auto">
          <a:xfrm>
            <a:off x="7843245" y="4143356"/>
            <a:ext cx="4348755" cy="2714644"/>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7" name="Picture 4" descr="&quot;Судоплатовый&quot;. . Все новости, помеченные &quot;Судоплатовый&quot; на Мета Новостях."/>
          <p:cNvPicPr>
            <a:picLocks noChangeAspect="1" noChangeArrowheads="1"/>
          </p:cNvPicPr>
          <p:nvPr/>
        </p:nvPicPr>
        <p:blipFill>
          <a:blip r:embed="rId3" cstate="print"/>
          <a:srcRect/>
          <a:stretch>
            <a:fillRect/>
          </a:stretch>
        </p:blipFill>
        <p:spPr bwMode="auto">
          <a:xfrm>
            <a:off x="0" y="4457796"/>
            <a:ext cx="3429024" cy="2400204"/>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xmlns="" val="304555001"/>
      </p:ext>
    </p:extLst>
  </p:cSld>
  <p:clrMapOvr>
    <a:masterClrMapping/>
  </p:clrMapOvr>
  <mc:AlternateContent xmlns:mc="http://schemas.openxmlformats.org/markup-compatibility/2006">
    <mc:Choice xmlns:p14="http://schemas.microsoft.com/office/powerpoint/2010/main" xmlns="" Requires="p14">
      <p:transition spd="slow" p14:dur="2000" advClick="0" advTm="12000"/>
    </mc:Choice>
    <mc:Fallback>
      <p:transition spd="slow" advClick="0" advTm="12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2" descr="http://static1.repo.aif.ru/1/79/184610/40517cd066640c033f52b98950143e7d.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31292" y="3079296"/>
            <a:ext cx="3462761" cy="2691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79" name="Picture 6" descr="Иллюстрация 4 из 50 для Самая запретная книга о Второй Мировой - Сергей Веревкин Лабиринт - книги"/>
          <p:cNvPicPr>
            <a:picLocks noChangeAspect="1" noChangeArrowheads="1"/>
          </p:cNvPicPr>
          <p:nvPr/>
        </p:nvPicPr>
        <p:blipFill>
          <a:blip r:embed="rId3" cstate="print"/>
          <a:srcRect/>
          <a:stretch>
            <a:fillRect/>
          </a:stretch>
        </p:blipFill>
        <p:spPr bwMode="auto">
          <a:xfrm>
            <a:off x="7197710" y="3193979"/>
            <a:ext cx="4436017" cy="3327544"/>
          </a:xfrm>
          <a:prstGeom prst="rect">
            <a:avLst/>
          </a:prstGeom>
          <a:noFill/>
          <a:ln w="9525">
            <a:noFill/>
            <a:miter lim="800000"/>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6" name="Заголовок 1"/>
          <p:cNvSpPr txBox="1">
            <a:spLocks/>
          </p:cNvSpPr>
          <p:nvPr/>
        </p:nvSpPr>
        <p:spPr bwMode="auto">
          <a:xfrm>
            <a:off x="3095604" y="214291"/>
            <a:ext cx="5929354" cy="714379"/>
          </a:xfrm>
          <a:prstGeom prst="rect">
            <a:avLst/>
          </a:prstGeom>
          <a:solidFill>
            <a:srgbClr val="C0000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eaLnBrk="0" hangingPunct="0">
              <a:defRPr/>
            </a:pPr>
            <a:r>
              <a:rPr lang="uk-UA" sz="2000" b="1" kern="0" dirty="0">
                <a:solidFill>
                  <a:srgbClr val="FFFF00"/>
                </a:solidFill>
                <a:effectLst>
                  <a:outerShdw blurRad="38100" dist="38100" dir="2700000" algn="tl">
                    <a:srgbClr val="000000"/>
                  </a:outerShdw>
                </a:effectLst>
                <a:latin typeface="+mj-lt"/>
                <a:ea typeface="+mj-ea"/>
                <a:cs typeface="+mj-cs"/>
              </a:rPr>
              <a:t>Радянський Рух Опору на Україні</a:t>
            </a:r>
          </a:p>
          <a:p>
            <a:pPr algn="ctr" eaLnBrk="0" hangingPunct="0">
              <a:defRPr/>
            </a:pPr>
            <a:r>
              <a:rPr lang="uk-UA" sz="2000" b="1" kern="0" dirty="0" err="1">
                <a:solidFill>
                  <a:srgbClr val="FFFF00"/>
                </a:solidFill>
                <a:effectLst>
                  <a:outerShdw blurRad="38100" dist="38100" dir="2700000" algn="tl">
                    <a:srgbClr val="000000"/>
                  </a:outerShdw>
                </a:effectLst>
                <a:latin typeface="+mj-lt"/>
                <a:ea typeface="+mj-ea"/>
                <a:cs typeface="+mj-cs"/>
              </a:rPr>
              <a:t>“Рейкова</a:t>
            </a:r>
            <a:r>
              <a:rPr lang="uk-UA" sz="2000" b="1" kern="0" dirty="0">
                <a:solidFill>
                  <a:srgbClr val="FFFF00"/>
                </a:solidFill>
                <a:effectLst>
                  <a:outerShdw blurRad="38100" dist="38100" dir="2700000" algn="tl">
                    <a:srgbClr val="000000"/>
                  </a:outerShdw>
                </a:effectLst>
                <a:latin typeface="+mj-lt"/>
                <a:ea typeface="+mj-ea"/>
                <a:cs typeface="+mj-cs"/>
              </a:rPr>
              <a:t> </a:t>
            </a:r>
            <a:r>
              <a:rPr lang="uk-UA" sz="2000" b="1" kern="0" dirty="0" err="1">
                <a:solidFill>
                  <a:srgbClr val="FFFF00"/>
                </a:solidFill>
                <a:effectLst>
                  <a:outerShdw blurRad="38100" dist="38100" dir="2700000" algn="tl">
                    <a:srgbClr val="000000"/>
                  </a:outerShdw>
                </a:effectLst>
                <a:latin typeface="+mj-lt"/>
                <a:ea typeface="+mj-ea"/>
                <a:cs typeface="+mj-cs"/>
              </a:rPr>
              <a:t>війна”</a:t>
            </a:r>
            <a:r>
              <a:rPr lang="uk-UA" sz="2000" b="1" kern="0" dirty="0">
                <a:solidFill>
                  <a:srgbClr val="FFFF00"/>
                </a:solidFill>
                <a:effectLst>
                  <a:outerShdw blurRad="38100" dist="38100" dir="2700000" algn="tl">
                    <a:srgbClr val="000000"/>
                  </a:outerShdw>
                </a:effectLst>
                <a:latin typeface="+mj-lt"/>
                <a:ea typeface="+mj-ea"/>
                <a:cs typeface="+mj-cs"/>
              </a:rPr>
              <a:t> 1943р. </a:t>
            </a:r>
            <a:endParaRPr lang="ru-RU" sz="2000" b="1" kern="0" dirty="0">
              <a:solidFill>
                <a:srgbClr val="FFFF00"/>
              </a:solidFill>
              <a:effectLst>
                <a:outerShdw blurRad="38100" dist="38100" dir="2700000" algn="tl">
                  <a:srgbClr val="000000"/>
                </a:outerShdw>
              </a:effectLst>
              <a:latin typeface="+mj-lt"/>
              <a:ea typeface="+mj-ea"/>
              <a:cs typeface="+mj-cs"/>
            </a:endParaRPr>
          </a:p>
        </p:txBody>
      </p:sp>
      <p:sp>
        <p:nvSpPr>
          <p:cNvPr id="5" name="Прямоугольник 2"/>
          <p:cNvSpPr>
            <a:spLocks noChangeArrowheads="1"/>
          </p:cNvSpPr>
          <p:nvPr/>
        </p:nvSpPr>
        <p:spPr bwMode="auto">
          <a:xfrm>
            <a:off x="1881158" y="1142985"/>
            <a:ext cx="4572032" cy="1938992"/>
          </a:xfrm>
          <a:prstGeom prst="rect">
            <a:avLst/>
          </a:prstGeom>
          <a:solidFill>
            <a:schemeClr val="accent6">
              <a:lumMod val="50000"/>
            </a:schemeClr>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just">
              <a:defRPr/>
            </a:pPr>
            <a:r>
              <a:rPr lang="uk-UA" sz="2400" dirty="0" smtClean="0"/>
              <a:t> </a:t>
            </a:r>
            <a:r>
              <a:rPr lang="uk-UA" sz="2400" b="1" dirty="0" smtClean="0">
                <a:solidFill>
                  <a:schemeClr val="bg1"/>
                </a:solidFill>
              </a:rPr>
              <a:t>Напередодні та під час Курської битві  у 1943р. радянські партизани отримали від УШПР розпочати «рейкову війну» проти окупантів.</a:t>
            </a:r>
            <a:endParaRPr lang="uk-UA" sz="2400" b="1" dirty="0">
              <a:solidFill>
                <a:schemeClr val="bg1"/>
              </a:solidFill>
            </a:endParaRPr>
          </a:p>
        </p:txBody>
      </p:sp>
      <p:pic>
        <p:nvPicPr>
          <p:cNvPr id="23566" name="Picture 14" descr="http://militariorgucoz.ru/uploads/p/2014-07-08/starinov_ilja_grigorevich_diversant_stoletija-4.jpg"/>
          <p:cNvPicPr>
            <a:picLocks noChangeAspect="1" noChangeArrowheads="1"/>
          </p:cNvPicPr>
          <p:nvPr/>
        </p:nvPicPr>
        <p:blipFill>
          <a:blip r:embed="rId4" cstate="print"/>
          <a:srcRect/>
          <a:stretch>
            <a:fillRect/>
          </a:stretch>
        </p:blipFill>
        <p:spPr bwMode="auto">
          <a:xfrm>
            <a:off x="7387680" y="442696"/>
            <a:ext cx="4009190" cy="2829343"/>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24587" name="Picture 16" descr="http://www.proxy2014.net/index.php?q=aHR0cDovL2Nkbi50b3B3YXIucnUvdXBsb2Fkcy9pbWFnZXMvMjAxNS82NTEvZ3p4bjQ2Ny5qcGc%3D"/>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2992580"/>
            <a:ext cx="3265355" cy="3657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56869410"/>
      </p:ext>
    </p:extLst>
  </p:cSld>
  <p:clrMapOvr>
    <a:masterClrMapping/>
  </p:clrMapOvr>
  <mc:AlternateContent xmlns:mc="http://schemas.openxmlformats.org/markup-compatibility/2006">
    <mc:Choice xmlns:p14="http://schemas.microsoft.com/office/powerpoint/2010/main" xmlns="" Requires="p14">
      <p:transition spd="slow" p14:dur="2000" advClick="0" advTm="12000"/>
    </mc:Choice>
    <mc:Fallback>
      <p:transition spd="slow" advClick="0" advTm="12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6939" y="1"/>
            <a:ext cx="7572375" cy="461963"/>
          </a:xfrm>
          <a:prstGeom prst="rect">
            <a:avLst/>
          </a:prstGeom>
          <a:noFill/>
        </p:spPr>
        <p:txBody>
          <a:bodyPr>
            <a:spAutoFit/>
          </a:bodyPr>
          <a:lstStyle/>
          <a:p>
            <a:pPr algn="ctr">
              <a:defRPr/>
            </a:pPr>
            <a:r>
              <a:rPr lang="uk-UA" sz="2400" b="1" dirty="0">
                <a:latin typeface="Arial" panose="020B0604020202020204" pitchFamily="34" charset="0"/>
                <a:cs typeface="Arial" panose="020B0604020202020204" pitchFamily="34" charset="0"/>
              </a:rPr>
              <a:t>Агресія СРСР проти Фінляндії</a:t>
            </a:r>
            <a:endParaRPr lang="ru-RU" sz="2400" b="1" dirty="0">
              <a:latin typeface="Arial" panose="020B0604020202020204" pitchFamily="34" charset="0"/>
              <a:cs typeface="Arial" panose="020B0604020202020204" pitchFamily="34" charset="0"/>
            </a:endParaRPr>
          </a:p>
        </p:txBody>
      </p:sp>
      <p:sp>
        <p:nvSpPr>
          <p:cNvPr id="3" name="Прямоугольник 2"/>
          <p:cNvSpPr/>
          <p:nvPr/>
        </p:nvSpPr>
        <p:spPr>
          <a:xfrm>
            <a:off x="368968" y="500064"/>
            <a:ext cx="11566358" cy="1015663"/>
          </a:xfrm>
          <a:prstGeom prst="rect">
            <a:avLst/>
          </a:prstGeom>
        </p:spPr>
        <p:txBody>
          <a:bodyPr wrap="square">
            <a:spAutoFit/>
          </a:bodyPr>
          <a:lstStyle/>
          <a:p>
            <a:pPr algn="just">
              <a:defRPr/>
            </a:pPr>
            <a:r>
              <a:rPr lang="ru-RU" sz="2000" b="1" dirty="0">
                <a:latin typeface="Arial" panose="020B0604020202020204" pitchFamily="34" charset="0"/>
                <a:cs typeface="Arial" panose="020B0604020202020204" pitchFamily="34" charset="0"/>
              </a:rPr>
              <a:t>30 листопада 1939 </a:t>
            </a:r>
            <a:r>
              <a:rPr lang="ru-RU" sz="2000" dirty="0">
                <a:latin typeface="Arial" panose="020B0604020202020204" pitchFamily="34" charset="0"/>
                <a:cs typeface="Arial" panose="020B0604020202020204" pitchFamily="34" charset="0"/>
              </a:rPr>
              <a:t>року СРСР напав на </a:t>
            </a:r>
            <a:r>
              <a:rPr lang="ru-RU" sz="2000" dirty="0" err="1">
                <a:latin typeface="Arial" panose="020B0604020202020204" pitchFamily="34" charset="0"/>
                <a:cs typeface="Arial" panose="020B0604020202020204" pitchFamily="34" charset="0"/>
              </a:rPr>
              <a:t>Фінляндію</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розпочавши</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радянсько-фінську</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війну</a:t>
            </a:r>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14 </a:t>
            </a:r>
            <a:r>
              <a:rPr lang="ru-RU" sz="2000" b="1" dirty="0" err="1">
                <a:latin typeface="Arial" panose="020B0604020202020204" pitchFamily="34" charset="0"/>
                <a:cs typeface="Arial" panose="020B0604020202020204" pitchFamily="34" charset="0"/>
              </a:rPr>
              <a:t>грудня</a:t>
            </a:r>
            <a:r>
              <a:rPr lang="ru-RU" sz="2000" dirty="0">
                <a:latin typeface="Arial" panose="020B0604020202020204" pitchFamily="34" charset="0"/>
                <a:cs typeface="Arial" panose="020B0604020202020204" pitchFamily="34" charset="0"/>
              </a:rPr>
              <a:t> за </a:t>
            </a:r>
            <a:r>
              <a:rPr lang="ru-RU" sz="2000" dirty="0" err="1">
                <a:latin typeface="Arial" panose="020B0604020202020204" pitchFamily="34" charset="0"/>
                <a:cs typeface="Arial" panose="020B0604020202020204" pitchFamily="34" charset="0"/>
              </a:rPr>
              <a:t>розв'язання</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війни</a:t>
            </a:r>
            <a:r>
              <a:rPr lang="ru-RU" sz="2000" dirty="0">
                <a:latin typeface="Arial" panose="020B0604020202020204" pitchFamily="34" charset="0"/>
                <a:cs typeface="Arial" panose="020B0604020202020204" pitchFamily="34" charset="0"/>
              </a:rPr>
              <a:t> СРСР </a:t>
            </a:r>
            <a:r>
              <a:rPr lang="ru-RU" sz="2000" dirty="0" err="1">
                <a:latin typeface="Arial" panose="020B0604020202020204" pitchFamily="34" charset="0"/>
                <a:cs typeface="Arial" panose="020B0604020202020204" pitchFamily="34" charset="0"/>
              </a:rPr>
              <a:t>виключено</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з</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Ліги</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Націй</a:t>
            </a:r>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13 </a:t>
            </a:r>
            <a:r>
              <a:rPr lang="ru-RU" sz="2000" b="1" dirty="0" err="1">
                <a:latin typeface="Arial" panose="020B0604020202020204" pitchFamily="34" charset="0"/>
                <a:cs typeface="Arial" panose="020B0604020202020204" pitchFamily="34" charset="0"/>
              </a:rPr>
              <a:t>березня</a:t>
            </a:r>
            <a:r>
              <a:rPr lang="ru-RU" sz="2000" b="1" dirty="0">
                <a:latin typeface="Arial" panose="020B0604020202020204" pitchFamily="34" charset="0"/>
                <a:cs typeface="Arial" panose="020B0604020202020204" pitchFamily="34" charset="0"/>
              </a:rPr>
              <a:t> 1940 </a:t>
            </a:r>
            <a:r>
              <a:rPr lang="ru-RU" sz="2000" dirty="0">
                <a:latin typeface="Arial" panose="020B0604020202020204" pitchFamily="34" charset="0"/>
                <a:cs typeface="Arial" panose="020B0604020202020204" pitchFamily="34" charset="0"/>
              </a:rPr>
              <a:t>року в </a:t>
            </a:r>
            <a:r>
              <a:rPr lang="ru-RU" sz="2000" dirty="0" err="1">
                <a:latin typeface="Arial" panose="020B0604020202020204" pitchFamily="34" charset="0"/>
                <a:cs typeface="Arial" panose="020B0604020202020204" pitchFamily="34" charset="0"/>
              </a:rPr>
              <a:t>Москві</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підписано</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мирний</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договір</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між</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Фінляндією</a:t>
            </a:r>
            <a:r>
              <a:rPr lang="ru-RU" sz="2000" dirty="0">
                <a:latin typeface="Arial" panose="020B0604020202020204" pitchFamily="34" charset="0"/>
                <a:cs typeface="Arial" panose="020B0604020202020204" pitchFamily="34" charset="0"/>
              </a:rPr>
              <a:t> та СРСР.</a:t>
            </a:r>
          </a:p>
        </p:txBody>
      </p:sp>
      <p:pic>
        <p:nvPicPr>
          <p:cNvPr id="21507" name="Picture 2" descr="http://upload.wikimedia.org/wikipedia/commons/thumb/5/53/Finnish_areas_ceded_in_1940_UKR.png/250px-Finnish_areas_ceded_in_1940_UKR.png"/>
          <p:cNvPicPr>
            <a:picLocks noChangeAspect="1" noChangeArrowheads="1"/>
          </p:cNvPicPr>
          <p:nvPr/>
        </p:nvPicPr>
        <p:blipFill>
          <a:blip r:embed="rId2" cstate="print"/>
          <a:srcRect/>
          <a:stretch>
            <a:fillRect/>
          </a:stretch>
        </p:blipFill>
        <p:spPr bwMode="auto">
          <a:xfrm>
            <a:off x="2225675" y="1587500"/>
            <a:ext cx="3870325" cy="5000625"/>
          </a:xfrm>
          <a:prstGeom prst="rect">
            <a:avLst/>
          </a:prstGeom>
          <a:noFill/>
          <a:ln w="9525">
            <a:noFill/>
            <a:miter lim="800000"/>
            <a:headEnd/>
            <a:tailEnd/>
          </a:ln>
        </p:spPr>
      </p:pic>
      <p:sp>
        <p:nvSpPr>
          <p:cNvPr id="21508" name="Прямоугольник 4"/>
          <p:cNvSpPr>
            <a:spLocks noChangeArrowheads="1"/>
          </p:cNvSpPr>
          <p:nvPr/>
        </p:nvSpPr>
        <p:spPr bwMode="auto">
          <a:xfrm>
            <a:off x="6096000" y="3071813"/>
            <a:ext cx="3714750" cy="1016000"/>
          </a:xfrm>
          <a:prstGeom prst="rect">
            <a:avLst/>
          </a:prstGeom>
          <a:noFill/>
          <a:ln w="9525">
            <a:noFill/>
            <a:miter lim="800000"/>
            <a:headEnd/>
            <a:tailEnd/>
          </a:ln>
        </p:spPr>
        <p:txBody>
          <a:bodyPr>
            <a:spAutoFit/>
          </a:bodyPr>
          <a:lstStyle/>
          <a:p>
            <a:pPr algn="ctr"/>
            <a:r>
              <a:rPr lang="ru-RU" sz="2000">
                <a:latin typeface="Century Schoolbook" pitchFamily="18" charset="0"/>
              </a:rPr>
              <a:t>Територіальні придбання СРСР за результатами Радянсько-фінської війни</a:t>
            </a:r>
          </a:p>
        </p:txBody>
      </p:sp>
    </p:spTree>
    <p:extLst>
      <p:ext uri="{BB962C8B-B14F-4D97-AF65-F5344CB8AC3E}">
        <p14:creationId xmlns:p14="http://schemas.microsoft.com/office/powerpoint/2010/main" xmlns="" val="345972180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0" name="Picture 6" descr="image279"/>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42680" y="120237"/>
            <a:ext cx="11620255" cy="649259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7012663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bwMode="auto">
          <a:xfrm>
            <a:off x="2738414" y="214290"/>
            <a:ext cx="7143800" cy="500066"/>
          </a:xfrm>
          <a:prstGeom prst="rect">
            <a:avLst/>
          </a:prstGeom>
          <a:solidFill>
            <a:srgbClr val="00206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eaLnBrk="0" hangingPunct="0">
              <a:defRPr/>
            </a:pPr>
            <a:r>
              <a:rPr lang="uk-UA" b="1" kern="0" dirty="0">
                <a:solidFill>
                  <a:srgbClr val="FFFF00"/>
                </a:solidFill>
                <a:effectLst>
                  <a:outerShdw blurRad="38100" dist="38100" dir="2700000" algn="tl">
                    <a:srgbClr val="000000"/>
                  </a:outerShdw>
                </a:effectLst>
                <a:latin typeface="+mj-lt"/>
                <a:ea typeface="+mj-ea"/>
                <a:cs typeface="+mj-cs"/>
              </a:rPr>
              <a:t>Націоналістичний Рух Опору на Україні </a:t>
            </a:r>
            <a:endParaRPr lang="ru-RU" b="1" kern="0" dirty="0">
              <a:solidFill>
                <a:srgbClr val="FFFF00"/>
              </a:solidFill>
              <a:effectLst>
                <a:outerShdw blurRad="38100" dist="38100" dir="2700000" algn="tl">
                  <a:srgbClr val="000000"/>
                </a:outerShdw>
              </a:effectLst>
              <a:latin typeface="+mj-lt"/>
              <a:ea typeface="+mj-ea"/>
              <a:cs typeface="+mj-cs"/>
            </a:endParaRPr>
          </a:p>
        </p:txBody>
      </p:sp>
      <p:sp>
        <p:nvSpPr>
          <p:cNvPr id="5" name="Прямоугольник 4"/>
          <p:cNvSpPr/>
          <p:nvPr/>
        </p:nvSpPr>
        <p:spPr>
          <a:xfrm>
            <a:off x="291549" y="928672"/>
            <a:ext cx="11383616" cy="3108543"/>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ru-RU" sz="2000" b="1" dirty="0"/>
              <a:t> </a:t>
            </a:r>
            <a:r>
              <a:rPr lang="uk-UA" sz="2800" b="1" dirty="0" smtClean="0">
                <a:solidFill>
                  <a:schemeClr val="bg1"/>
                </a:solidFill>
              </a:rPr>
              <a:t>У квітні 1941 р. ОУН-Б за згодою з німецьким командуванням створив батальйони «Роланд» (на чолі з Є. </a:t>
            </a:r>
            <a:r>
              <a:rPr lang="uk-UA" sz="2800" b="1" dirty="0" err="1" smtClean="0">
                <a:solidFill>
                  <a:schemeClr val="bg1"/>
                </a:solidFill>
              </a:rPr>
              <a:t>Побігущим</a:t>
            </a:r>
            <a:r>
              <a:rPr lang="uk-UA" sz="2800" b="1" dirty="0" smtClean="0">
                <a:solidFill>
                  <a:schemeClr val="bg1"/>
                </a:solidFill>
              </a:rPr>
              <a:t>) та «</a:t>
            </a:r>
            <a:r>
              <a:rPr lang="uk-UA" sz="2800" b="1" dirty="0" err="1" smtClean="0">
                <a:solidFill>
                  <a:schemeClr val="bg1"/>
                </a:solidFill>
              </a:rPr>
              <a:t>Нахтігаль</a:t>
            </a:r>
            <a:r>
              <a:rPr lang="uk-UA" sz="2800" b="1" dirty="0" smtClean="0">
                <a:solidFill>
                  <a:schemeClr val="bg1"/>
                </a:solidFill>
              </a:rPr>
              <a:t>»  (на чолі з Р . </a:t>
            </a:r>
            <a:r>
              <a:rPr lang="uk-UA" sz="2800" b="1" dirty="0" err="1" smtClean="0">
                <a:solidFill>
                  <a:schemeClr val="bg1"/>
                </a:solidFill>
              </a:rPr>
              <a:t>Шухевичем</a:t>
            </a:r>
            <a:r>
              <a:rPr lang="uk-UA" sz="2800" b="1" dirty="0" smtClean="0">
                <a:solidFill>
                  <a:schemeClr val="bg1"/>
                </a:solidFill>
              </a:rPr>
              <a:t>).</a:t>
            </a:r>
          </a:p>
          <a:p>
            <a:pPr algn="just">
              <a:defRPr/>
            </a:pPr>
            <a:r>
              <a:rPr lang="uk-UA" sz="2800" b="1" dirty="0" smtClean="0">
                <a:solidFill>
                  <a:schemeClr val="bg1"/>
                </a:solidFill>
              </a:rPr>
              <a:t>Прийняття 30 червня 1941 р. у Львові Акта проголошення відновлення Української держави та формування уряду на чолі з Я. Стецьком </a:t>
            </a:r>
          </a:p>
          <a:p>
            <a:pPr algn="just">
              <a:defRPr/>
            </a:pPr>
            <a:r>
              <a:rPr lang="uk-UA" sz="2800" b="1" dirty="0" smtClean="0">
                <a:solidFill>
                  <a:schemeClr val="bg1"/>
                </a:solidFill>
              </a:rPr>
              <a:t>Гітлер виступив проти самостійної Української держави; новостворений уряд був розігнаний; С. Бандера та Я. Стецько заарештовані.</a:t>
            </a:r>
            <a:endParaRPr lang="uk-UA" sz="2800" b="1" dirty="0">
              <a:solidFill>
                <a:schemeClr val="bg1"/>
              </a:solidFill>
            </a:endParaRPr>
          </a:p>
        </p:txBody>
      </p:sp>
      <p:sp>
        <p:nvSpPr>
          <p:cNvPr id="6" name="Стрелка вниз 5"/>
          <p:cNvSpPr/>
          <p:nvPr/>
        </p:nvSpPr>
        <p:spPr>
          <a:xfrm>
            <a:off x="5268624" y="4005695"/>
            <a:ext cx="1357312" cy="5715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кругленный прямоугольник 6"/>
          <p:cNvSpPr/>
          <p:nvPr/>
        </p:nvSpPr>
        <p:spPr>
          <a:xfrm>
            <a:off x="2452689" y="4572000"/>
            <a:ext cx="7286625" cy="150018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dirty="0">
                <a:solidFill>
                  <a:srgbClr val="FFFF00"/>
                </a:solidFill>
              </a:rPr>
              <a:t>ОУН стає на шлях боротьби з фашизмом та комунізмом з метою створення власної незалежної держави</a:t>
            </a:r>
            <a:endParaRPr lang="ru-RU" dirty="0">
              <a:solidFill>
                <a:srgbClr val="FFFF00"/>
              </a:solidFill>
            </a:endParaRPr>
          </a:p>
        </p:txBody>
      </p:sp>
    </p:spTree>
    <p:extLst>
      <p:ext uri="{BB962C8B-B14F-4D97-AF65-F5344CB8AC3E}">
        <p14:creationId xmlns:p14="http://schemas.microsoft.com/office/powerpoint/2010/main" xmlns="" val="1739741314"/>
      </p:ext>
    </p:extLst>
  </p:cSld>
  <p:clrMapOvr>
    <a:masterClrMapping/>
  </p:clrMapOvr>
  <mc:AlternateContent xmlns:mc="http://schemas.openxmlformats.org/markup-compatibility/2006">
    <mc:Choice xmlns:p14="http://schemas.microsoft.com/office/powerpoint/2010/main" xmlns="" Requires="p14">
      <p:transition spd="slow" p14:dur="2000" advClick="0" advTm="12000"/>
    </mc:Choice>
    <mc:Fallback>
      <p:transition spd="slow" advClick="0" advTm="12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4982" y="647742"/>
            <a:ext cx="10515600" cy="1325563"/>
          </a:xfrm>
        </p:spPr>
        <p:txBody>
          <a:bodyPr>
            <a:noAutofit/>
          </a:bodyPr>
          <a:lstStyle/>
          <a:p>
            <a:pPr algn="ctr"/>
            <a:r>
              <a:rPr lang="uk-UA" sz="3900" b="1" dirty="0">
                <a:effectLst>
                  <a:outerShdw blurRad="38100" dist="38100" dir="2700000" algn="tl">
                    <a:srgbClr val="000000">
                      <a:alpha val="43137"/>
                    </a:srgbClr>
                  </a:outerShdw>
                </a:effectLst>
              </a:rPr>
              <a:t>Організація українських націоналістів (ОУН)</a:t>
            </a:r>
          </a:p>
        </p:txBody>
      </p:sp>
      <p:sp>
        <p:nvSpPr>
          <p:cNvPr id="3" name="Содержимое 2"/>
          <p:cNvSpPr>
            <a:spLocks noGrp="1"/>
          </p:cNvSpPr>
          <p:nvPr>
            <p:ph idx="1"/>
          </p:nvPr>
        </p:nvSpPr>
        <p:spPr>
          <a:xfrm>
            <a:off x="944218" y="2713521"/>
            <a:ext cx="10515600" cy="4351338"/>
          </a:xfrm>
        </p:spPr>
        <p:txBody>
          <a:bodyPr>
            <a:normAutofit/>
          </a:bodyPr>
          <a:lstStyle/>
          <a:p>
            <a:pPr marL="0" indent="357188" algn="just">
              <a:buNone/>
            </a:pPr>
            <a:r>
              <a:rPr lang="uk-UA" b="1" dirty="0" smtClean="0"/>
              <a:t>   </a:t>
            </a:r>
            <a:r>
              <a:rPr lang="vi-VN" b="1" dirty="0" smtClean="0"/>
              <a:t>Організа́ція украї́нських націоналі́стів</a:t>
            </a:r>
            <a:r>
              <a:rPr lang="vi-VN" dirty="0" smtClean="0"/>
              <a:t> (</a:t>
            </a:r>
            <a:r>
              <a:rPr lang="vi-VN" b="1" dirty="0" smtClean="0"/>
              <a:t>ОУН</a:t>
            </a:r>
            <a:r>
              <a:rPr lang="vi-VN" dirty="0" smtClean="0"/>
              <a:t>) — український громадсько-політичний рух, що ставить собі за мету встановлення Української соборної самостійної держави, її збереження та розвиток. Визначивши себе як рух, а не як партія, ОУН засуджувала всі легальні українські партії Галичини як колабораціоністські. Заснована 3 лютого 1929 року, легалізована в Україні у 1993 році</a:t>
            </a:r>
            <a:r>
              <a:rPr lang="uk-UA" dirty="0" smtClean="0"/>
              <a:t>.</a:t>
            </a:r>
            <a:endParaRPr lang="ru-RU" dirty="0"/>
          </a:p>
        </p:txBody>
      </p:sp>
      <p:pic>
        <p:nvPicPr>
          <p:cNvPr id="4" name="Рисунок 3" descr="OUN-r_Flag_1941.svg.png"/>
          <p:cNvPicPr>
            <a:picLocks noChangeAspect="1"/>
          </p:cNvPicPr>
          <p:nvPr/>
        </p:nvPicPr>
        <p:blipFill>
          <a:blip r:embed="rId2" cstate="print"/>
          <a:stretch>
            <a:fillRect/>
          </a:stretch>
        </p:blipFill>
        <p:spPr>
          <a:xfrm>
            <a:off x="9802277" y="653867"/>
            <a:ext cx="1857388" cy="1238259"/>
          </a:xfrm>
          <a:prstGeom prst="rect">
            <a:avLst/>
          </a:prstGeom>
        </p:spPr>
      </p:pic>
    </p:spTree>
    <p:extLst>
      <p:ext uri="{BB962C8B-B14F-4D97-AF65-F5344CB8AC3E}">
        <p14:creationId xmlns:p14="http://schemas.microsoft.com/office/powerpoint/2010/main" xmlns="" val="10121870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85728"/>
            <a:ext cx="9255418" cy="1143000"/>
          </a:xfrm>
        </p:spPr>
        <p:txBody>
          <a:bodyPr>
            <a:normAutofit fontScale="90000"/>
          </a:bodyPr>
          <a:lstStyle/>
          <a:p>
            <a:pPr algn="ctr"/>
            <a:r>
              <a:rPr lang="uk-UA" b="1" dirty="0" smtClean="0">
                <a:effectLst>
                  <a:outerShdw blurRad="38100" dist="38100" dir="2700000" algn="tl">
                    <a:srgbClr val="000000">
                      <a:alpha val="43137"/>
                    </a:srgbClr>
                  </a:outerShdw>
                </a:effectLst>
              </a:rPr>
              <a:t>Українська повстанська армія</a:t>
            </a:r>
            <a:br>
              <a:rPr lang="uk-UA" b="1" dirty="0" smtClean="0">
                <a:effectLst>
                  <a:outerShdw blurRad="38100" dist="38100" dir="2700000" algn="tl">
                    <a:srgbClr val="000000">
                      <a:alpha val="43137"/>
                    </a:srgbClr>
                  </a:outerShdw>
                </a:effectLst>
              </a:rPr>
            </a:br>
            <a:r>
              <a:rPr lang="uk-UA" b="1" dirty="0" smtClean="0">
                <a:effectLst>
                  <a:outerShdw blurRad="38100" dist="38100" dir="2700000" algn="tl">
                    <a:srgbClr val="000000">
                      <a:alpha val="43137"/>
                    </a:srgbClr>
                  </a:outerShdw>
                </a:effectLst>
              </a:rPr>
              <a:t>(УПА)</a:t>
            </a:r>
            <a:endParaRPr lang="ru-RU" b="1" dirty="0">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193964" y="1825624"/>
            <a:ext cx="11706488" cy="4782993"/>
          </a:xfrm>
        </p:spPr>
        <p:txBody>
          <a:bodyPr>
            <a:normAutofit/>
          </a:bodyPr>
          <a:lstStyle/>
          <a:p>
            <a:pPr marL="0" indent="450850">
              <a:buNone/>
            </a:pPr>
            <a:r>
              <a:rPr lang="uk-UA" b="1" i="1" dirty="0" smtClean="0"/>
              <a:t>     </a:t>
            </a:r>
            <a:r>
              <a:rPr lang="vi-VN" b="1" i="1" dirty="0" smtClean="0"/>
              <a:t>Украї́нська повста́нська</a:t>
            </a:r>
            <a:r>
              <a:rPr lang="vi-VN" i="1" dirty="0" smtClean="0"/>
              <a:t> (рідше —</a:t>
            </a:r>
            <a:r>
              <a:rPr lang="vi-VN" b="1" i="1" dirty="0" smtClean="0"/>
              <a:t>повста́нча</a:t>
            </a:r>
            <a:r>
              <a:rPr lang="vi-VN" i="1" dirty="0" smtClean="0"/>
              <a:t>) </a:t>
            </a:r>
            <a:r>
              <a:rPr lang="vi-VN" b="1" i="1" dirty="0" smtClean="0"/>
              <a:t>а́рмія</a:t>
            </a:r>
            <a:r>
              <a:rPr lang="vi-VN" i="1" dirty="0" smtClean="0"/>
              <a:t> (</a:t>
            </a:r>
            <a:r>
              <a:rPr lang="vi-VN" b="1" i="1" dirty="0" smtClean="0"/>
              <a:t>УПА</a:t>
            </a:r>
            <a:r>
              <a:rPr lang="vi-VN" i="1" dirty="0" smtClean="0"/>
              <a:t>) — озброєне крило Організації українських націоналістів.</a:t>
            </a:r>
          </a:p>
          <a:p>
            <a:pPr marL="0" indent="450850">
              <a:buNone/>
            </a:pPr>
            <a:r>
              <a:rPr lang="uk-UA" i="1" dirty="0" smtClean="0"/>
              <a:t>    </a:t>
            </a:r>
            <a:r>
              <a:rPr lang="vi-VN" i="1" dirty="0" smtClean="0"/>
              <a:t>Розпочала свою діяльність з весни 1943 року на територіях, які до 1939–1940 років входили </a:t>
            </a:r>
            <a:r>
              <a:rPr lang="vi-VN" i="1" dirty="0" smtClean="0"/>
              <a:t>до</a:t>
            </a:r>
            <a:r>
              <a:rPr lang="uk-UA" i="1" dirty="0" smtClean="0"/>
              <a:t> </a:t>
            </a:r>
            <a:r>
              <a:rPr lang="vi-VN" i="1" dirty="0" smtClean="0"/>
              <a:t>складу</a:t>
            </a:r>
            <a:r>
              <a:rPr lang="vi-VN" i="1" dirty="0" smtClean="0"/>
              <a:t> Поль</a:t>
            </a:r>
            <a:r>
              <a:rPr lang="uk-UA" i="1" dirty="0" smtClean="0"/>
              <a:t>щ</a:t>
            </a:r>
            <a:r>
              <a:rPr lang="vi-VN" i="1" dirty="0" smtClean="0"/>
              <a:t>і і Румунії: </a:t>
            </a:r>
            <a:endParaRPr lang="uk-UA" i="1" dirty="0" smtClean="0"/>
          </a:p>
          <a:p>
            <a:pPr marL="0" indent="450850">
              <a:buNone/>
            </a:pPr>
            <a:r>
              <a:rPr lang="vi-VN" i="1" dirty="0" smtClean="0"/>
              <a:t>райхскомісаріату</a:t>
            </a:r>
            <a:r>
              <a:rPr lang="uk-UA" i="1" dirty="0" smtClean="0"/>
              <a:t> </a:t>
            </a:r>
            <a:r>
              <a:rPr lang="vi-VN" i="1" dirty="0" smtClean="0"/>
              <a:t>Україна (Генеральна округа Волинь-Поділля) — з кінця березня 1943, </a:t>
            </a:r>
            <a:r>
              <a:rPr lang="vi-VN" i="1" dirty="0" smtClean="0"/>
              <a:t>Генерал-губернаторства</a:t>
            </a:r>
            <a:r>
              <a:rPr lang="vi-VN" i="1" dirty="0" smtClean="0"/>
              <a:t> (Галичина — з кінця 1943, Холмщина — з осені 1943) та румунської Трансністрії (Північна Буковина) — з літа 1944.</a:t>
            </a:r>
          </a:p>
          <a:p>
            <a:endParaRPr lang="ru-RU" dirty="0"/>
          </a:p>
        </p:txBody>
      </p:sp>
      <p:pic>
        <p:nvPicPr>
          <p:cNvPr id="4" name="Рисунок 3" descr="OUN-r_Flag_1941.svg.png"/>
          <p:cNvPicPr>
            <a:picLocks noChangeAspect="1"/>
          </p:cNvPicPr>
          <p:nvPr/>
        </p:nvPicPr>
        <p:blipFill>
          <a:blip r:embed="rId2" cstate="print"/>
          <a:stretch>
            <a:fillRect/>
          </a:stretch>
        </p:blipFill>
        <p:spPr>
          <a:xfrm>
            <a:off x="10297168" y="285728"/>
            <a:ext cx="1428759" cy="952506"/>
          </a:xfrm>
          <a:prstGeom prst="rect">
            <a:avLst/>
          </a:prstGeom>
        </p:spPr>
      </p:pic>
    </p:spTree>
    <p:extLst>
      <p:ext uri="{BB962C8B-B14F-4D97-AF65-F5344CB8AC3E}">
        <p14:creationId xmlns:p14="http://schemas.microsoft.com/office/powerpoint/2010/main" xmlns="" val="17122902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b="1" dirty="0" smtClean="0">
                <a:effectLst>
                  <a:outerShdw blurRad="38100" dist="38100" dir="2700000" algn="tl">
                    <a:srgbClr val="000000">
                      <a:alpha val="43137"/>
                    </a:srgbClr>
                  </a:outerShdw>
                </a:effectLst>
              </a:rPr>
              <a:t>Поліська Січ</a:t>
            </a:r>
            <a:r>
              <a:rPr lang="uk-UA" dirty="0" smtClean="0"/>
              <a:t/>
            </a:r>
            <a:br>
              <a:rPr lang="uk-UA" dirty="0" smtClean="0"/>
            </a:br>
            <a:endParaRPr lang="ru-RU" dirty="0"/>
          </a:p>
        </p:txBody>
      </p:sp>
      <p:sp>
        <p:nvSpPr>
          <p:cNvPr id="3" name="Содержимое 2"/>
          <p:cNvSpPr>
            <a:spLocks noGrp="1"/>
          </p:cNvSpPr>
          <p:nvPr>
            <p:ph idx="1"/>
          </p:nvPr>
        </p:nvSpPr>
        <p:spPr/>
        <p:txBody>
          <a:bodyPr>
            <a:normAutofit fontScale="92500" lnSpcReduction="20000"/>
          </a:bodyPr>
          <a:lstStyle/>
          <a:p>
            <a:pPr marL="0" indent="542925" algn="just">
              <a:buNone/>
            </a:pPr>
            <a:r>
              <a:rPr lang="ru-RU" b="1" dirty="0" smtClean="0"/>
              <a:t>     </a:t>
            </a:r>
            <a:r>
              <a:rPr lang="uk-UA" b="1" i="1" dirty="0" smtClean="0"/>
              <a:t>Поліська Січ</a:t>
            </a:r>
            <a:r>
              <a:rPr lang="uk-UA" i="1" dirty="0" smtClean="0"/>
              <a:t>, </a:t>
            </a:r>
            <a:r>
              <a:rPr lang="uk-UA" b="1" i="1" dirty="0" smtClean="0"/>
              <a:t>Українська повстанська армія отамана Бульби </a:t>
            </a:r>
            <a:r>
              <a:rPr lang="uk-UA" b="1" i="1" dirty="0" err="1" smtClean="0"/>
              <a:t>Боровця</a:t>
            </a:r>
            <a:r>
              <a:rPr lang="uk-UA" i="1" dirty="0" smtClean="0"/>
              <a:t> (</a:t>
            </a:r>
            <a:r>
              <a:rPr lang="uk-UA" b="1" i="1" dirty="0" smtClean="0"/>
              <a:t>УПА(о)Б-Б</a:t>
            </a:r>
            <a:r>
              <a:rPr lang="uk-UA" i="1" dirty="0" smtClean="0"/>
              <a:t>), </a:t>
            </a:r>
            <a:r>
              <a:rPr lang="uk-UA" b="1" i="1" dirty="0" smtClean="0"/>
              <a:t>Українська народно-революційна армія</a:t>
            </a:r>
            <a:r>
              <a:rPr lang="uk-UA" i="1" dirty="0" smtClean="0"/>
              <a:t>(</a:t>
            </a:r>
            <a:r>
              <a:rPr lang="uk-UA" b="1" i="1" dirty="0" smtClean="0"/>
              <a:t>УНРА</a:t>
            </a:r>
            <a:r>
              <a:rPr lang="uk-UA" i="1" dirty="0" smtClean="0"/>
              <a:t>, з літа 1943 року) — підпільна збройна формація, створена на Поліссі (Північна Україна) влітку 1941 року, в селі </a:t>
            </a:r>
            <a:r>
              <a:rPr lang="uk-UA" i="1" dirty="0" err="1" smtClean="0"/>
              <a:t>Немовичі</a:t>
            </a:r>
            <a:r>
              <a:rPr lang="uk-UA" i="1" dirty="0" smtClean="0"/>
              <a:t> </a:t>
            </a:r>
            <a:r>
              <a:rPr lang="uk-UA" i="1" dirty="0" err="1" smtClean="0"/>
              <a:t>Сарненського</a:t>
            </a:r>
            <a:r>
              <a:rPr lang="uk-UA" i="1" dirty="0" smtClean="0"/>
              <a:t> р-ну, що на Рівненщині отаманом Тарасом Бульбою було видано перший наказ про початок боротьби і створення повстанської армії. Основу організації було закладено ще у 1940 році, а перші збройні формації було утворено із вибухом німецько-радянської війни у червні 1941 року. </a:t>
            </a:r>
            <a:r>
              <a:rPr lang="uk-UA" i="1" dirty="0" err="1" smtClean="0"/>
              <a:t>Бульбівці</a:t>
            </a:r>
            <a:r>
              <a:rPr lang="uk-UA" i="1" dirty="0" smtClean="0"/>
              <a:t> воювали як проти німців, так і проти радянських військ, періодично співпрацюючи з однією із сторін. Найбільшого розмаху Поліська Січ набула у 1942 році, коли в її рядах було від 3-х до 10-ти тис. вояків . Невеликий проміжок часу повстанці контролювали частину Полісся, в районі штабу Січі — міста </a:t>
            </a:r>
            <a:r>
              <a:rPr lang="uk-UA" i="1" dirty="0" err="1" smtClean="0"/>
              <a:t>Олевська</a:t>
            </a:r>
            <a:r>
              <a:rPr lang="uk-UA" i="1" dirty="0" smtClean="0"/>
              <a:t>, проголосивши </a:t>
            </a:r>
            <a:r>
              <a:rPr lang="uk-UA" i="1" dirty="0" err="1" smtClean="0"/>
              <a:t>Олевську</a:t>
            </a:r>
            <a:r>
              <a:rPr lang="uk-UA" i="1" dirty="0" smtClean="0"/>
              <a:t> Республіку.</a:t>
            </a:r>
            <a:endParaRPr lang="uk-UA" i="1" dirty="0"/>
          </a:p>
        </p:txBody>
      </p:sp>
      <p:pic>
        <p:nvPicPr>
          <p:cNvPr id="4" name="Рисунок 3" descr="Flag_of_Ukrainian_People's_Republic_1917.svg.png"/>
          <p:cNvPicPr>
            <a:picLocks noChangeAspect="1"/>
          </p:cNvPicPr>
          <p:nvPr/>
        </p:nvPicPr>
        <p:blipFill>
          <a:blip r:embed="rId2" cstate="print"/>
          <a:stretch>
            <a:fillRect/>
          </a:stretch>
        </p:blipFill>
        <p:spPr>
          <a:xfrm>
            <a:off x="7453322" y="214290"/>
            <a:ext cx="1871228" cy="1246705"/>
          </a:xfrm>
          <a:prstGeom prst="rect">
            <a:avLst/>
          </a:prstGeom>
        </p:spPr>
      </p:pic>
    </p:spTree>
    <p:extLst>
      <p:ext uri="{BB962C8B-B14F-4D97-AF65-F5344CB8AC3E}">
        <p14:creationId xmlns:p14="http://schemas.microsoft.com/office/powerpoint/2010/main" xmlns="" val="40725359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Прямоугольник 2"/>
          <p:cNvSpPr>
            <a:spLocks noChangeArrowheads="1"/>
          </p:cNvSpPr>
          <p:nvPr/>
        </p:nvSpPr>
        <p:spPr bwMode="auto">
          <a:xfrm>
            <a:off x="401782" y="1214422"/>
            <a:ext cx="5479904" cy="2554545"/>
          </a:xfrm>
          <a:prstGeom prst="rect">
            <a:avLst/>
          </a:prstGeom>
          <a:solidFill>
            <a:srgbClr val="1B4115"/>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defRPr/>
            </a:pPr>
            <a:r>
              <a:rPr lang="uk-UA" sz="2000" b="1" dirty="0" smtClean="0">
                <a:solidFill>
                  <a:schemeClr val="bg1"/>
                </a:solidFill>
              </a:rPr>
              <a:t>Тарас </a:t>
            </a:r>
            <a:r>
              <a:rPr lang="uk-UA" sz="2000" b="1" dirty="0" err="1" smtClean="0">
                <a:solidFill>
                  <a:schemeClr val="bg1"/>
                </a:solidFill>
              </a:rPr>
              <a:t>Боровець</a:t>
            </a:r>
            <a:r>
              <a:rPr lang="uk-UA" sz="2000" b="1" dirty="0" smtClean="0">
                <a:solidFill>
                  <a:schemeClr val="bg1"/>
                </a:solidFill>
              </a:rPr>
              <a:t> розпочинає активну діяльність на Поліссі та створює  в червні 1941р. перше військове </a:t>
            </a:r>
            <a:r>
              <a:rPr lang="uk-UA" sz="2000" b="1" dirty="0" err="1" smtClean="0">
                <a:solidFill>
                  <a:schemeClr val="bg1"/>
                </a:solidFill>
              </a:rPr>
              <a:t>зєднання</a:t>
            </a:r>
            <a:r>
              <a:rPr lang="uk-UA" sz="2000" b="1" dirty="0" smtClean="0">
                <a:solidFill>
                  <a:schemeClr val="bg1"/>
                </a:solidFill>
              </a:rPr>
              <a:t> «</a:t>
            </a:r>
            <a:r>
              <a:rPr lang="uk-UA" sz="2000" b="1" dirty="0" err="1" smtClean="0">
                <a:solidFill>
                  <a:schemeClr val="bg1"/>
                </a:solidFill>
              </a:rPr>
              <a:t>Полісську</a:t>
            </a:r>
            <a:r>
              <a:rPr lang="uk-UA" sz="2000" b="1" dirty="0" smtClean="0">
                <a:solidFill>
                  <a:schemeClr val="bg1"/>
                </a:solidFill>
              </a:rPr>
              <a:t> Січ» (близько 1 т. бійців)</a:t>
            </a:r>
          </a:p>
          <a:p>
            <a:pPr>
              <a:defRPr/>
            </a:pPr>
            <a:r>
              <a:rPr lang="uk-UA" sz="2000" b="1" dirty="0" smtClean="0">
                <a:solidFill>
                  <a:schemeClr val="bg1"/>
                </a:solidFill>
              </a:rPr>
              <a:t>У червні - серпні 1941 року «Поліська Січ» здійснювала операції з очищення волинських та поліських лісів від окремих груп бійців Червоної армії</a:t>
            </a:r>
            <a:endParaRPr lang="uk-UA" sz="2000" b="1" dirty="0">
              <a:solidFill>
                <a:schemeClr val="bg1"/>
              </a:solidFill>
            </a:endParaRPr>
          </a:p>
        </p:txBody>
      </p:sp>
      <p:sp>
        <p:nvSpPr>
          <p:cNvPr id="5" name="Заголовок 1"/>
          <p:cNvSpPr txBox="1">
            <a:spLocks/>
          </p:cNvSpPr>
          <p:nvPr/>
        </p:nvSpPr>
        <p:spPr bwMode="auto">
          <a:xfrm>
            <a:off x="2738414" y="214290"/>
            <a:ext cx="7143800" cy="642942"/>
          </a:xfrm>
          <a:prstGeom prst="rect">
            <a:avLst/>
          </a:prstGeom>
          <a:solidFill>
            <a:srgbClr val="00206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eaLnBrk="0" hangingPunct="0">
              <a:defRPr/>
            </a:pPr>
            <a:r>
              <a:rPr lang="uk-UA" sz="2000" b="1" kern="0" dirty="0">
                <a:solidFill>
                  <a:srgbClr val="FFFF00"/>
                </a:solidFill>
                <a:effectLst>
                  <a:outerShdw blurRad="38100" dist="38100" dir="2700000" algn="tl">
                    <a:srgbClr val="000000"/>
                  </a:outerShdw>
                </a:effectLst>
                <a:latin typeface="+mj-lt"/>
                <a:ea typeface="+mj-ea"/>
                <a:cs typeface="+mj-cs"/>
              </a:rPr>
              <a:t>Формування націоналістичної течії</a:t>
            </a:r>
          </a:p>
          <a:p>
            <a:pPr algn="ctr" eaLnBrk="0" hangingPunct="0">
              <a:defRPr/>
            </a:pPr>
            <a:r>
              <a:rPr lang="uk-UA" sz="2000" b="1" kern="0" dirty="0">
                <a:solidFill>
                  <a:srgbClr val="FFFF00"/>
                </a:solidFill>
                <a:effectLst>
                  <a:outerShdw blurRad="38100" dist="38100" dir="2700000" algn="tl">
                    <a:srgbClr val="000000"/>
                  </a:outerShdw>
                </a:effectLst>
                <a:latin typeface="+mj-lt"/>
                <a:ea typeface="+mj-ea"/>
                <a:cs typeface="+mj-cs"/>
              </a:rPr>
              <a:t> Руху Опору на Україні </a:t>
            </a:r>
            <a:endParaRPr lang="ru-RU" sz="2000" b="1" kern="0" dirty="0">
              <a:solidFill>
                <a:srgbClr val="FFFF00"/>
              </a:solidFill>
              <a:effectLst>
                <a:outerShdw blurRad="38100" dist="38100" dir="2700000" algn="tl">
                  <a:srgbClr val="000000"/>
                </a:outerShdw>
              </a:effectLst>
              <a:latin typeface="+mj-lt"/>
              <a:ea typeface="+mj-ea"/>
              <a:cs typeface="+mj-cs"/>
            </a:endParaRPr>
          </a:p>
        </p:txBody>
      </p:sp>
      <p:sp>
        <p:nvSpPr>
          <p:cNvPr id="6" name="Прямоугольник 3"/>
          <p:cNvSpPr>
            <a:spLocks noChangeArrowheads="1"/>
          </p:cNvSpPr>
          <p:nvPr/>
        </p:nvSpPr>
        <p:spPr bwMode="auto">
          <a:xfrm>
            <a:off x="6373092" y="1214423"/>
            <a:ext cx="5486400" cy="2554545"/>
          </a:xfrm>
          <a:prstGeom prst="rect">
            <a:avLst/>
          </a:prstGeom>
          <a:solidFill>
            <a:schemeClr val="accent6">
              <a:lumMod val="50000"/>
            </a:schemeClr>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defRPr/>
            </a:pPr>
            <a:r>
              <a:rPr lang="uk-UA" sz="2000" b="1" dirty="0" smtClean="0">
                <a:solidFill>
                  <a:schemeClr val="bg1"/>
                </a:solidFill>
              </a:rPr>
              <a:t>Улітку 1942 року на Волині й Поділлі почали формуватися збройні загони бандерівського проводу. </a:t>
            </a:r>
          </a:p>
          <a:p>
            <a:pPr>
              <a:defRPr/>
            </a:pPr>
            <a:r>
              <a:rPr lang="uk-UA" sz="2000" b="1" dirty="0" smtClean="0">
                <a:solidFill>
                  <a:schemeClr val="bg1"/>
                </a:solidFill>
              </a:rPr>
              <a:t>Спочатку вони виконували функції оборони місцевого населення від німецької влади та радянських партизанів, а з осені стали концентрувати сили для боротьби проти Гітлера й Сталіна. </a:t>
            </a:r>
            <a:endParaRPr lang="uk-UA" sz="2000" b="1" dirty="0">
              <a:solidFill>
                <a:schemeClr val="bg1"/>
              </a:solidFill>
            </a:endParaRPr>
          </a:p>
        </p:txBody>
      </p:sp>
      <p:sp>
        <p:nvSpPr>
          <p:cNvPr id="7" name="Правая фигурная скобка 6"/>
          <p:cNvSpPr/>
          <p:nvPr/>
        </p:nvSpPr>
        <p:spPr>
          <a:xfrm rot="5400000">
            <a:off x="5949951" y="2646363"/>
            <a:ext cx="642937" cy="3779838"/>
          </a:xfrm>
          <a:prstGeom prst="rightBrace">
            <a:avLst/>
          </a:prstGeom>
          <a:solidFill>
            <a:srgbClr val="002060"/>
          </a:solidFill>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p>
        </p:txBody>
      </p:sp>
      <p:sp>
        <p:nvSpPr>
          <p:cNvPr id="8" name="Скругленный прямоугольник 7"/>
          <p:cNvSpPr/>
          <p:nvPr/>
        </p:nvSpPr>
        <p:spPr>
          <a:xfrm>
            <a:off x="4024313" y="4857750"/>
            <a:ext cx="4500562" cy="8572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000" b="1" dirty="0">
                <a:solidFill>
                  <a:srgbClr val="002060"/>
                </a:solidFill>
              </a:rPr>
              <a:t>14 жовтня 1942р</a:t>
            </a:r>
          </a:p>
          <a:p>
            <a:pPr algn="ctr">
              <a:defRPr/>
            </a:pPr>
            <a:r>
              <a:rPr lang="uk-UA" sz="2000" b="1" dirty="0">
                <a:solidFill>
                  <a:srgbClr val="002060"/>
                </a:solidFill>
              </a:rPr>
              <a:t>Українська повстанська Армія</a:t>
            </a:r>
          </a:p>
          <a:p>
            <a:pPr algn="ctr">
              <a:defRPr/>
            </a:pPr>
            <a:r>
              <a:rPr lang="uk-UA" sz="2000" b="1" dirty="0">
                <a:solidFill>
                  <a:srgbClr val="002060"/>
                </a:solidFill>
              </a:rPr>
              <a:t>ОУН-УПА</a:t>
            </a:r>
            <a:endParaRPr lang="ru-RU" sz="2000" b="1" dirty="0">
              <a:solidFill>
                <a:srgbClr val="002060"/>
              </a:solidFill>
            </a:endParaRPr>
          </a:p>
        </p:txBody>
      </p:sp>
      <p:pic>
        <p:nvPicPr>
          <p:cNvPr id="9" name="Picture 13"/>
          <p:cNvPicPr>
            <a:picLocks noChangeAspect="1" noChangeArrowheads="1"/>
          </p:cNvPicPr>
          <p:nvPr/>
        </p:nvPicPr>
        <p:blipFill>
          <a:blip r:embed="rId2" cstate="print"/>
          <a:srcRect/>
          <a:stretch>
            <a:fillRect/>
          </a:stretch>
        </p:blipFill>
        <p:spPr bwMode="auto">
          <a:xfrm>
            <a:off x="8810645" y="4500570"/>
            <a:ext cx="1496959" cy="1933572"/>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sp>
        <p:nvSpPr>
          <p:cNvPr id="10" name="Text Box 14"/>
          <p:cNvSpPr txBox="1">
            <a:spLocks noChangeArrowheads="1"/>
          </p:cNvSpPr>
          <p:nvPr/>
        </p:nvSpPr>
        <p:spPr bwMode="auto">
          <a:xfrm>
            <a:off x="8882083" y="6215082"/>
            <a:ext cx="1368195" cy="400110"/>
          </a:xfrm>
          <a:prstGeom prst="rect">
            <a:avLst/>
          </a:prstGeom>
          <a:solidFill>
            <a:srgbClr val="002060"/>
          </a:solidFill>
          <a:ln w="9525">
            <a:noFill/>
            <a:miter lim="800000"/>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none">
            <a:spAutoFit/>
          </a:bodyPr>
          <a:lstStyle/>
          <a:p>
            <a:pPr>
              <a:defRPr/>
            </a:pPr>
            <a:r>
              <a:rPr lang="uk-UA" sz="2000" dirty="0"/>
              <a:t>Р</a:t>
            </a:r>
            <a:r>
              <a:rPr lang="uk-UA" sz="2000" dirty="0">
                <a:solidFill>
                  <a:schemeClr val="bg1"/>
                </a:solidFill>
              </a:rPr>
              <a:t>. </a:t>
            </a:r>
            <a:r>
              <a:rPr lang="uk-UA" sz="2000" dirty="0" err="1">
                <a:solidFill>
                  <a:schemeClr val="bg1"/>
                </a:solidFill>
              </a:rPr>
              <a:t>Шухевич</a:t>
            </a:r>
            <a:endParaRPr lang="ru-RU" sz="2000" dirty="0">
              <a:solidFill>
                <a:schemeClr val="bg1"/>
              </a:solidFill>
            </a:endParaRPr>
          </a:p>
        </p:txBody>
      </p:sp>
      <p:sp>
        <p:nvSpPr>
          <p:cNvPr id="11" name="Прямоугольник 10"/>
          <p:cNvSpPr/>
          <p:nvPr/>
        </p:nvSpPr>
        <p:spPr>
          <a:xfrm>
            <a:off x="1881158" y="5929330"/>
            <a:ext cx="6858016" cy="707886"/>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defRPr/>
            </a:pPr>
            <a:r>
              <a:rPr lang="uk-UA" sz="2000" b="1" dirty="0">
                <a:solidFill>
                  <a:schemeClr val="bg1"/>
                </a:solidFill>
              </a:rPr>
              <a:t>Червень 1943р.- ІІІ надзвичайний з</a:t>
            </a:r>
            <a:r>
              <a:rPr lang="en-US" sz="2000" b="1" dirty="0">
                <a:solidFill>
                  <a:schemeClr val="bg1"/>
                </a:solidFill>
              </a:rPr>
              <a:t>’</a:t>
            </a:r>
            <a:r>
              <a:rPr lang="uk-UA" sz="2000" b="1" dirty="0" err="1">
                <a:solidFill>
                  <a:schemeClr val="bg1"/>
                </a:solidFill>
              </a:rPr>
              <a:t>їзд</a:t>
            </a:r>
            <a:r>
              <a:rPr lang="uk-UA" sz="2000" b="1" dirty="0">
                <a:solidFill>
                  <a:schemeClr val="bg1"/>
                </a:solidFill>
              </a:rPr>
              <a:t> ОУН,еволюція до демократично-республіканських гасел.</a:t>
            </a:r>
            <a:endParaRPr lang="ru-RU" sz="2000" b="1" dirty="0">
              <a:solidFill>
                <a:schemeClr val="bg1"/>
              </a:solidFill>
            </a:endParaRPr>
          </a:p>
        </p:txBody>
      </p:sp>
      <p:pic>
        <p:nvPicPr>
          <p:cNvPr id="32786" name="Picture 6" descr="http://dusia.telekritika.ua/content/images/600x400/8924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9750" y="4286250"/>
            <a:ext cx="2000250" cy="133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47165017"/>
      </p:ext>
    </p:extLst>
  </p:cSld>
  <p:clrMapOvr>
    <a:masterClrMapping/>
  </p:clrMapOvr>
  <mc:AlternateContent xmlns:mc="http://schemas.openxmlformats.org/markup-compatibility/2006">
    <mc:Choice xmlns:p14="http://schemas.microsoft.com/office/powerpoint/2010/main" xmlns="" Requires="p14">
      <p:transition spd="slow" p14:dur="2000" advClick="0" advTm="12000"/>
    </mc:Choice>
    <mc:Fallback>
      <p:transition spd="slow" advClick="0" advTm="12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1795464" y="4827092"/>
            <a:ext cx="8786874" cy="1738306"/>
          </a:xfrm>
        </p:spPr>
        <p:txBody>
          <a:bodyPr>
            <a:noAutofit/>
          </a:bodyPr>
          <a:lstStyle/>
          <a:p>
            <a:pPr algn="ctr">
              <a:buNone/>
            </a:pPr>
            <a:r>
              <a:rPr lang="uk-UA" sz="2000" dirty="0">
                <a:latin typeface="Arial" panose="020B0604020202020204" pitchFamily="34" charset="0"/>
                <a:cs typeface="Arial" panose="020B0604020202020204" pitchFamily="34" charset="0"/>
              </a:rPr>
              <a:t>була сформована Українська Повстанська Армія — </a:t>
            </a:r>
            <a:r>
              <a:rPr lang="uk-UA" sz="2000" b="1" dirty="0">
                <a:latin typeface="Arial" panose="020B0604020202020204" pitchFamily="34" charset="0"/>
                <a:cs typeface="Arial" panose="020B0604020202020204" pitchFamily="34" charset="0"/>
              </a:rPr>
              <a:t>УПА. </a:t>
            </a:r>
            <a:r>
              <a:rPr lang="uk-UA" sz="2000" dirty="0">
                <a:latin typeface="Arial" panose="020B0604020202020204" pitchFamily="34" charset="0"/>
                <a:cs typeface="Arial" panose="020B0604020202020204" pitchFamily="34" charset="0"/>
              </a:rPr>
              <a:t>її головнокомандувачем став член проводу ОУН (б</a:t>
            </a:r>
            <a:r>
              <a:rPr lang="uk-UA" sz="2000" b="1" dirty="0">
                <a:latin typeface="Arial" panose="020B0604020202020204" pitchFamily="34" charset="0"/>
                <a:cs typeface="Arial" panose="020B0604020202020204" pitchFamily="34" charset="0"/>
              </a:rPr>
              <a:t>) Роман </a:t>
            </a:r>
            <a:r>
              <a:rPr lang="uk-UA" sz="2000" b="1" dirty="0" err="1">
                <a:latin typeface="Arial" panose="020B0604020202020204" pitchFamily="34" charset="0"/>
                <a:cs typeface="Arial" panose="020B0604020202020204" pitchFamily="34" charset="0"/>
              </a:rPr>
              <a:t>Шухевич</a:t>
            </a:r>
            <a:r>
              <a:rPr lang="uk-UA" sz="2000" b="1" dirty="0">
                <a:latin typeface="Arial" panose="020B0604020202020204" pitchFamily="34" charset="0"/>
                <a:cs typeface="Arial" panose="020B0604020202020204" pitchFamily="34" charset="0"/>
              </a:rPr>
              <a:t>.</a:t>
            </a:r>
            <a:r>
              <a:rPr lang="uk-UA" sz="2000" dirty="0">
                <a:latin typeface="Arial" panose="020B0604020202020204" pitchFamily="34" charset="0"/>
                <a:cs typeface="Arial" panose="020B0604020202020204" pitchFamily="34" charset="0"/>
              </a:rPr>
              <a:t> Партизанська армія контролювала частину території Волині, Полісся та Галичини. У своєму складі вона нараховувала близько 30—40 тис. бійців. Конгрес ОУН проголосив своєю метою боротьбу проти більшовизму та нацизму.</a:t>
            </a:r>
          </a:p>
        </p:txBody>
      </p:sp>
      <p:pic>
        <p:nvPicPr>
          <p:cNvPr id="25602" name="Picture 2" descr="http://ar25.org/sites/default/files/node/2009/09/17479/09092901n.jpg"/>
          <p:cNvPicPr>
            <a:picLocks noChangeAspect="1" noChangeArrowheads="1"/>
          </p:cNvPicPr>
          <p:nvPr/>
        </p:nvPicPr>
        <p:blipFill>
          <a:blip r:embed="rId2" cstate="print"/>
          <a:srcRect/>
          <a:stretch>
            <a:fillRect/>
          </a:stretch>
        </p:blipFill>
        <p:spPr bwMode="auto">
          <a:xfrm>
            <a:off x="1044504" y="108496"/>
            <a:ext cx="3000364" cy="4610100"/>
          </a:xfrm>
          <a:prstGeom prst="rect">
            <a:avLst/>
          </a:prstGeom>
          <a:noFill/>
        </p:spPr>
      </p:pic>
      <p:pic>
        <p:nvPicPr>
          <p:cNvPr id="25604" name="Picture 4" descr="http://upload.wikimedia.org/wikipedia/commons/3/37/UPA-Zaslugy1.png"/>
          <p:cNvPicPr>
            <a:picLocks noChangeAspect="1" noChangeArrowheads="1"/>
          </p:cNvPicPr>
          <p:nvPr/>
        </p:nvPicPr>
        <p:blipFill>
          <a:blip r:embed="rId3" cstate="print"/>
          <a:srcRect/>
          <a:stretch>
            <a:fillRect/>
          </a:stretch>
        </p:blipFill>
        <p:spPr bwMode="auto">
          <a:xfrm>
            <a:off x="4810117" y="1521022"/>
            <a:ext cx="1971685" cy="1971685"/>
          </a:xfrm>
          <a:prstGeom prst="rect">
            <a:avLst/>
          </a:prstGeom>
          <a:noFill/>
        </p:spPr>
      </p:pic>
      <p:pic>
        <p:nvPicPr>
          <p:cNvPr id="25606" name="Picture 6" descr="http://upload.wikimedia.org/wikipedia/commons/4/4e/UPA-structure.PNG"/>
          <p:cNvPicPr>
            <a:picLocks noChangeAspect="1" noChangeArrowheads="1"/>
          </p:cNvPicPr>
          <p:nvPr/>
        </p:nvPicPr>
        <p:blipFill>
          <a:blip r:embed="rId4" cstate="print"/>
          <a:srcRect/>
          <a:stretch>
            <a:fillRect/>
          </a:stretch>
        </p:blipFill>
        <p:spPr bwMode="auto">
          <a:xfrm>
            <a:off x="7547051" y="108496"/>
            <a:ext cx="4143372" cy="4500570"/>
          </a:xfrm>
          <a:prstGeom prst="rect">
            <a:avLst/>
          </a:prstGeom>
          <a:noFill/>
        </p:spPr>
      </p:pic>
      <p:sp>
        <p:nvSpPr>
          <p:cNvPr id="6" name="TextBox 5"/>
          <p:cNvSpPr txBox="1"/>
          <p:nvPr/>
        </p:nvSpPr>
        <p:spPr>
          <a:xfrm>
            <a:off x="4810117" y="3929067"/>
            <a:ext cx="2261709" cy="461665"/>
          </a:xfrm>
          <a:prstGeom prst="rect">
            <a:avLst/>
          </a:prstGeom>
          <a:noFill/>
        </p:spPr>
        <p:txBody>
          <a:bodyPr wrap="none" rtlCol="0">
            <a:spAutoFit/>
          </a:bodyPr>
          <a:lstStyle/>
          <a:p>
            <a:r>
              <a:rPr lang="uk-UA" sz="2400" b="1" dirty="0"/>
              <a:t>У жовтні 1942р.</a:t>
            </a:r>
            <a:endParaRPr lang="ru-RU" sz="2400" b="1" dirty="0"/>
          </a:p>
        </p:txBody>
      </p:sp>
    </p:spTree>
    <p:extLst>
      <p:ext uri="{BB962C8B-B14F-4D97-AF65-F5344CB8AC3E}">
        <p14:creationId xmlns:p14="http://schemas.microsoft.com/office/powerpoint/2010/main" xmlns="" val="3867013523"/>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2738414" y="214290"/>
            <a:ext cx="7143800" cy="500066"/>
          </a:xfrm>
          <a:prstGeom prst="rect">
            <a:avLst/>
          </a:prstGeom>
          <a:solidFill>
            <a:srgbClr val="00206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eaLnBrk="0" hangingPunct="0">
              <a:defRPr/>
            </a:pPr>
            <a:r>
              <a:rPr lang="uk-UA" b="1" kern="0" dirty="0">
                <a:solidFill>
                  <a:srgbClr val="FFFF00"/>
                </a:solidFill>
                <a:effectLst>
                  <a:outerShdw blurRad="38100" dist="38100" dir="2700000" algn="tl">
                    <a:srgbClr val="000000"/>
                  </a:outerShdw>
                </a:effectLst>
                <a:latin typeface="+mj-lt"/>
                <a:ea typeface="+mj-ea"/>
                <a:cs typeface="+mj-cs"/>
              </a:rPr>
              <a:t>Націоналістичний Рух Опору на Україні </a:t>
            </a:r>
            <a:endParaRPr lang="ru-RU" b="1" kern="0" dirty="0">
              <a:solidFill>
                <a:srgbClr val="FFFF00"/>
              </a:solidFill>
              <a:effectLst>
                <a:outerShdw blurRad="38100" dist="38100" dir="2700000" algn="tl">
                  <a:srgbClr val="000000"/>
                </a:outerShdw>
              </a:effectLst>
              <a:latin typeface="+mj-lt"/>
              <a:ea typeface="+mj-ea"/>
              <a:cs typeface="+mj-cs"/>
            </a:endParaRPr>
          </a:p>
        </p:txBody>
      </p:sp>
      <p:pic>
        <p:nvPicPr>
          <p:cNvPr id="3" name="Picture 4" descr="http://mir.zavantag.com/pars_docs/refs/698/697949/697949_html_m502ad7c4.jpg"/>
          <p:cNvPicPr>
            <a:picLocks noChangeAspect="1" noChangeArrowheads="1"/>
          </p:cNvPicPr>
          <p:nvPr/>
        </p:nvPicPr>
        <p:blipFill>
          <a:blip r:embed="rId2" cstate="print"/>
          <a:srcRect/>
          <a:stretch>
            <a:fillRect/>
          </a:stretch>
        </p:blipFill>
        <p:spPr bwMode="auto">
          <a:xfrm>
            <a:off x="6559827" y="848540"/>
            <a:ext cx="4399721" cy="5924168"/>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pic>
        <p:nvPicPr>
          <p:cNvPr id="4" name="Picture 6"/>
          <p:cNvPicPr>
            <a:picLocks noChangeAspect="1" noChangeArrowheads="1"/>
          </p:cNvPicPr>
          <p:nvPr/>
        </p:nvPicPr>
        <p:blipFill>
          <a:blip r:embed="rId3" cstate="print"/>
          <a:srcRect/>
          <a:stretch>
            <a:fillRect/>
          </a:stretch>
        </p:blipFill>
        <p:spPr>
          <a:xfrm>
            <a:off x="583096" y="1071546"/>
            <a:ext cx="5341424" cy="395661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5" name="Picture 5" descr="http://demotivators.org.ua/d/demotivators.org.ua-85160-3.jpg"/>
          <p:cNvPicPr>
            <a:picLocks noChangeAspect="1" noChangeArrowheads="1"/>
          </p:cNvPicPr>
          <p:nvPr/>
        </p:nvPicPr>
        <p:blipFill>
          <a:blip r:embed="rId4" cstate="print"/>
          <a:srcRect/>
          <a:stretch>
            <a:fillRect/>
          </a:stretch>
        </p:blipFill>
        <p:spPr bwMode="auto">
          <a:xfrm>
            <a:off x="2738414" y="1854890"/>
            <a:ext cx="3003911" cy="4435355"/>
          </a:xfrm>
          <a:prstGeom prst="rect">
            <a:avLst/>
          </a:prstGeom>
          <a:noFill/>
          <a:ln w="9525">
            <a:noFill/>
            <a:miter lim="800000"/>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xmlns="" val="3265978014"/>
      </p:ext>
    </p:extLst>
  </p:cSld>
  <p:clrMapOvr>
    <a:masterClrMapping/>
  </p:clrMapOvr>
  <mc:AlternateContent xmlns:mc="http://schemas.openxmlformats.org/markup-compatibility/2006">
    <mc:Choice xmlns:p14="http://schemas.microsoft.com/office/powerpoint/2010/main" xmlns="" Requires="p14">
      <p:transition spd="slow" p14:dur="2000" advClick="0" advTm="12000"/>
    </mc:Choice>
    <mc:Fallback>
      <p:transition spd="slow" advClick="0" advTm="12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ukrcenter.com/!FilesRepository/Photogallery/_NETGAL1/c607a3bf-8e81-4f8e-bd51-92bccc96702c_larg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2365" y="464323"/>
            <a:ext cx="8143875" cy="605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Прямоугольник 1"/>
          <p:cNvSpPr>
            <a:spLocks noChangeArrowheads="1"/>
          </p:cNvSpPr>
          <p:nvPr/>
        </p:nvSpPr>
        <p:spPr bwMode="auto">
          <a:xfrm>
            <a:off x="5980872" y="770426"/>
            <a:ext cx="6211128" cy="1631216"/>
          </a:xfrm>
          <a:prstGeom prst="rect">
            <a:avLst/>
          </a:prstGeom>
          <a:solidFill>
            <a:schemeClr val="accent6">
              <a:lumMod val="50000"/>
            </a:schemeClr>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defRPr/>
            </a:pPr>
            <a:r>
              <a:rPr lang="uk-UA" sz="2000" b="1" dirty="0" smtClean="0">
                <a:solidFill>
                  <a:schemeClr val="bg1"/>
                </a:solidFill>
              </a:rPr>
              <a:t>Партизанська армія контролювала частину території Волині, Полісся та Галичини. </a:t>
            </a:r>
          </a:p>
          <a:p>
            <a:pPr>
              <a:defRPr/>
            </a:pPr>
            <a:r>
              <a:rPr lang="uk-UA" sz="2000" b="1" dirty="0" smtClean="0">
                <a:solidFill>
                  <a:schemeClr val="bg1"/>
                </a:solidFill>
              </a:rPr>
              <a:t>У своєму складі вона нараховувала близько 30—40 тис. бійців. Конгрес ОУН (б) проголосив своєю метою боротьбу проти більшовизму та нацизму.</a:t>
            </a:r>
            <a:endParaRPr lang="uk-UA" sz="2000" b="1" dirty="0">
              <a:solidFill>
                <a:schemeClr val="bg1"/>
              </a:solidFill>
            </a:endParaRPr>
          </a:p>
        </p:txBody>
      </p:sp>
      <p:pic>
        <p:nvPicPr>
          <p:cNvPr id="4" name="Picture 2" descr="http://dlm6.meta.ua/pic/0/29/82/BVihOpocjF.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82089" y="2441717"/>
            <a:ext cx="6211128" cy="4401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Заголовок 1"/>
          <p:cNvSpPr txBox="1">
            <a:spLocks/>
          </p:cNvSpPr>
          <p:nvPr/>
        </p:nvSpPr>
        <p:spPr bwMode="auto">
          <a:xfrm>
            <a:off x="2738414" y="214290"/>
            <a:ext cx="7143800" cy="500066"/>
          </a:xfrm>
          <a:prstGeom prst="rect">
            <a:avLst/>
          </a:prstGeom>
          <a:solidFill>
            <a:srgbClr val="00206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eaLnBrk="0" hangingPunct="0">
              <a:defRPr/>
            </a:pPr>
            <a:r>
              <a:rPr lang="uk-UA" sz="2000" b="1" kern="0" dirty="0">
                <a:solidFill>
                  <a:srgbClr val="FFFF00"/>
                </a:solidFill>
                <a:effectLst>
                  <a:outerShdw blurRad="38100" dist="38100" dir="2700000" algn="tl">
                    <a:srgbClr val="000000"/>
                  </a:outerShdw>
                </a:effectLst>
                <a:latin typeface="+mj-lt"/>
                <a:ea typeface="+mj-ea"/>
                <a:cs typeface="+mj-cs"/>
              </a:rPr>
              <a:t>Націоналістичний Рух Опору на Україні </a:t>
            </a:r>
            <a:endParaRPr lang="ru-RU" sz="2000" b="1" kern="0" dirty="0">
              <a:solidFill>
                <a:srgbClr val="FFFF00"/>
              </a:solidFill>
              <a:effectLst>
                <a:outerShdw blurRad="38100" dist="38100" dir="2700000" algn="tl">
                  <a:srgbClr val="000000"/>
                </a:outerShdw>
              </a:effectLst>
              <a:latin typeface="+mj-lt"/>
              <a:ea typeface="+mj-ea"/>
              <a:cs typeface="+mj-cs"/>
            </a:endParaRPr>
          </a:p>
        </p:txBody>
      </p:sp>
    </p:spTree>
    <p:extLst>
      <p:ext uri="{BB962C8B-B14F-4D97-AF65-F5344CB8AC3E}">
        <p14:creationId xmlns:p14="http://schemas.microsoft.com/office/powerpoint/2010/main" xmlns="" val="4115717927"/>
      </p:ext>
    </p:extLst>
  </p:cSld>
  <p:clrMapOvr>
    <a:masterClrMapping/>
  </p:clrMapOvr>
  <mc:AlternateContent xmlns:mc="http://schemas.openxmlformats.org/markup-compatibility/2006">
    <mc:Choice xmlns:p14="http://schemas.microsoft.com/office/powerpoint/2010/main" xmlns="" Requires="p14">
      <p:transition spd="slow" p14:dur="2000" advClick="0" advTm="12000"/>
    </mc:Choice>
    <mc:Fallback>
      <p:transition spd="slow" advClick="0" advTm="12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625710" y="1561258"/>
            <a:ext cx="6096000" cy="4524315"/>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defRPr/>
            </a:pPr>
            <a:r>
              <a:rPr lang="uk-UA" sz="2400" b="1" dirty="0" smtClean="0">
                <a:solidFill>
                  <a:schemeClr val="bg1"/>
                </a:solidFill>
              </a:rPr>
              <a:t>Переважно діяла як самооборона населення :</a:t>
            </a:r>
          </a:p>
          <a:p>
            <a:pPr>
              <a:defRPr/>
            </a:pPr>
            <a:r>
              <a:rPr lang="uk-UA" sz="2400" b="1" dirty="0" err="1" smtClean="0">
                <a:solidFill>
                  <a:schemeClr val="bg1"/>
                </a:solidFill>
              </a:rPr>
              <a:t>-витіснення</a:t>
            </a:r>
            <a:r>
              <a:rPr lang="uk-UA" sz="2400" b="1" dirty="0" smtClean="0">
                <a:solidFill>
                  <a:schemeClr val="bg1"/>
                </a:solidFill>
              </a:rPr>
              <a:t> окупаційної адміністрації, </a:t>
            </a:r>
          </a:p>
          <a:p>
            <a:pPr>
              <a:defRPr/>
            </a:pPr>
            <a:r>
              <a:rPr lang="uk-UA" sz="2400" b="1" dirty="0" smtClean="0">
                <a:solidFill>
                  <a:schemeClr val="bg1"/>
                </a:solidFill>
              </a:rPr>
              <a:t>створення української, </a:t>
            </a:r>
          </a:p>
          <a:p>
            <a:pPr>
              <a:defRPr/>
            </a:pPr>
            <a:r>
              <a:rPr lang="uk-UA" sz="2400" b="1" dirty="0" err="1" smtClean="0">
                <a:solidFill>
                  <a:schemeClr val="bg1"/>
                </a:solidFill>
              </a:rPr>
              <a:t>-захист</a:t>
            </a:r>
            <a:r>
              <a:rPr lang="uk-UA" sz="2400" b="1" dirty="0" smtClean="0">
                <a:solidFill>
                  <a:schemeClr val="bg1"/>
                </a:solidFill>
              </a:rPr>
              <a:t> населення від сваволі влади, </a:t>
            </a:r>
          </a:p>
          <a:p>
            <a:pPr>
              <a:defRPr/>
            </a:pPr>
            <a:r>
              <a:rPr lang="uk-UA" sz="2400" b="1" dirty="0" err="1" smtClean="0">
                <a:solidFill>
                  <a:schemeClr val="bg1"/>
                </a:solidFill>
              </a:rPr>
              <a:t>-зрив</a:t>
            </a:r>
            <a:r>
              <a:rPr lang="uk-UA" sz="2400" b="1" dirty="0" smtClean="0">
                <a:solidFill>
                  <a:schemeClr val="bg1"/>
                </a:solidFill>
              </a:rPr>
              <a:t> спроби вивозу до Німеччини продовольства, робочої сили, </a:t>
            </a:r>
          </a:p>
          <a:p>
            <a:pPr>
              <a:defRPr/>
            </a:pPr>
            <a:r>
              <a:rPr lang="uk-UA" sz="2400" b="1" dirty="0" err="1" smtClean="0">
                <a:solidFill>
                  <a:schemeClr val="bg1"/>
                </a:solidFill>
              </a:rPr>
              <a:t>-проведення</a:t>
            </a:r>
            <a:r>
              <a:rPr lang="uk-UA" sz="2400" b="1" dirty="0" smtClean="0">
                <a:solidFill>
                  <a:schemeClr val="bg1"/>
                </a:solidFill>
              </a:rPr>
              <a:t> оборонних боїв з карателями по периметру і в середині контрольованої території;</a:t>
            </a:r>
          </a:p>
          <a:p>
            <a:pPr>
              <a:defRPr/>
            </a:pPr>
            <a:r>
              <a:rPr lang="uk-UA" sz="2400" b="1" dirty="0" err="1" smtClean="0">
                <a:solidFill>
                  <a:schemeClr val="bg1"/>
                </a:solidFill>
              </a:rPr>
              <a:t>-напади</a:t>
            </a:r>
            <a:r>
              <a:rPr lang="uk-UA" sz="2400" b="1" dirty="0" smtClean="0">
                <a:solidFill>
                  <a:schemeClr val="bg1"/>
                </a:solidFill>
              </a:rPr>
              <a:t> на воєнні об'єкти з метою оволодіння зброєю</a:t>
            </a:r>
            <a:endParaRPr lang="uk-UA" sz="2400" b="1" dirty="0">
              <a:solidFill>
                <a:schemeClr val="bg1"/>
              </a:solidFill>
            </a:endParaRPr>
          </a:p>
        </p:txBody>
      </p:sp>
      <p:pic>
        <p:nvPicPr>
          <p:cNvPr id="57346" name="Picture 2" descr="http://img-kiev.fotki.yandex.ru/get/5902/dadon2.75/0_4ed5a_b6fce97e_XL"/>
          <p:cNvPicPr>
            <a:picLocks noChangeAspect="1" noChangeArrowheads="1"/>
          </p:cNvPicPr>
          <p:nvPr/>
        </p:nvPicPr>
        <p:blipFill>
          <a:blip r:embed="rId2" cstate="print"/>
          <a:srcRect/>
          <a:stretch>
            <a:fillRect/>
          </a:stretch>
        </p:blipFill>
        <p:spPr bwMode="auto">
          <a:xfrm>
            <a:off x="622852" y="1186012"/>
            <a:ext cx="5586622" cy="3901768"/>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4" name="Заголовок 1"/>
          <p:cNvSpPr txBox="1">
            <a:spLocks/>
          </p:cNvSpPr>
          <p:nvPr/>
        </p:nvSpPr>
        <p:spPr bwMode="auto">
          <a:xfrm>
            <a:off x="2738414" y="214290"/>
            <a:ext cx="7143800" cy="785818"/>
          </a:xfrm>
          <a:prstGeom prst="rect">
            <a:avLst/>
          </a:prstGeom>
          <a:solidFill>
            <a:srgbClr val="00206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eaLnBrk="0" hangingPunct="0">
              <a:defRPr/>
            </a:pPr>
            <a:r>
              <a:rPr lang="uk-UA" b="1" kern="0" dirty="0">
                <a:solidFill>
                  <a:srgbClr val="FFFF00"/>
                </a:solidFill>
                <a:effectLst>
                  <a:outerShdw blurRad="38100" dist="38100" dir="2700000" algn="tl">
                    <a:srgbClr val="000000"/>
                  </a:outerShdw>
                </a:effectLst>
                <a:latin typeface="+mj-lt"/>
                <a:ea typeface="+mj-ea"/>
                <a:cs typeface="+mj-cs"/>
              </a:rPr>
              <a:t>Націоналістичний Рух Опору на Україні</a:t>
            </a:r>
          </a:p>
          <a:p>
            <a:pPr algn="ctr" eaLnBrk="0" hangingPunct="0">
              <a:defRPr/>
            </a:pPr>
            <a:r>
              <a:rPr lang="uk-UA" b="1" kern="0" dirty="0">
                <a:solidFill>
                  <a:srgbClr val="FFFF00"/>
                </a:solidFill>
                <a:effectLst>
                  <a:outerShdw blurRad="38100" dist="38100" dir="2700000" algn="tl">
                    <a:srgbClr val="000000"/>
                  </a:outerShdw>
                </a:effectLst>
                <a:latin typeface="+mj-lt"/>
                <a:ea typeface="+mj-ea"/>
                <a:cs typeface="+mj-cs"/>
              </a:rPr>
              <a:t>Особливості боротьби </a:t>
            </a:r>
            <a:endParaRPr lang="ru-RU" b="1" kern="0" dirty="0">
              <a:solidFill>
                <a:srgbClr val="FFFF00"/>
              </a:solidFill>
              <a:effectLst>
                <a:outerShdw blurRad="38100" dist="38100" dir="2700000" algn="tl">
                  <a:srgbClr val="000000"/>
                </a:outerShdw>
              </a:effectLst>
              <a:latin typeface="+mj-lt"/>
              <a:ea typeface="+mj-ea"/>
              <a:cs typeface="+mj-cs"/>
            </a:endParaRPr>
          </a:p>
        </p:txBody>
      </p:sp>
      <p:sp>
        <p:nvSpPr>
          <p:cNvPr id="5" name="Прямоугольник 4"/>
          <p:cNvSpPr/>
          <p:nvPr/>
        </p:nvSpPr>
        <p:spPr>
          <a:xfrm>
            <a:off x="470289" y="5429264"/>
            <a:ext cx="11251421" cy="1015663"/>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defRPr/>
            </a:pPr>
            <a:r>
              <a:rPr lang="uk-UA" sz="2000" b="1" dirty="0" smtClean="0">
                <a:solidFill>
                  <a:schemeClr val="bg1"/>
                </a:solidFill>
              </a:rPr>
              <a:t>УПА розраховувала лише на власні сили і підтримку місцевого населення. </a:t>
            </a:r>
          </a:p>
          <a:p>
            <a:pPr>
              <a:defRPr/>
            </a:pPr>
            <a:r>
              <a:rPr lang="uk-UA" sz="2000" b="1" dirty="0" smtClean="0">
                <a:solidFill>
                  <a:schemeClr val="bg1"/>
                </a:solidFill>
              </a:rPr>
              <a:t>Мережа </a:t>
            </a:r>
            <a:r>
              <a:rPr lang="uk-UA" sz="2000" b="1" dirty="0" err="1" smtClean="0">
                <a:solidFill>
                  <a:schemeClr val="bg1"/>
                </a:solidFill>
              </a:rPr>
              <a:t>оунівського</a:t>
            </a:r>
            <a:r>
              <a:rPr lang="uk-UA" sz="2000" b="1" dirty="0" smtClean="0">
                <a:solidFill>
                  <a:schemeClr val="bg1"/>
                </a:solidFill>
              </a:rPr>
              <a:t> підпілля охопила не тільки західні, а і центральні, східні, південні райони України.</a:t>
            </a:r>
            <a:endParaRPr lang="uk-UA" sz="2000" b="1" dirty="0">
              <a:solidFill>
                <a:schemeClr val="bg1"/>
              </a:solidFill>
            </a:endParaRPr>
          </a:p>
        </p:txBody>
      </p:sp>
    </p:spTree>
    <p:extLst>
      <p:ext uri="{BB962C8B-B14F-4D97-AF65-F5344CB8AC3E}">
        <p14:creationId xmlns:p14="http://schemas.microsoft.com/office/powerpoint/2010/main" xmlns="" val="3266222508"/>
      </p:ext>
    </p:extLst>
  </p:cSld>
  <p:clrMapOvr>
    <a:masterClrMapping/>
  </p:clrMapOvr>
  <mc:AlternateContent xmlns:mc="http://schemas.openxmlformats.org/markup-compatibility/2006">
    <mc:Choice xmlns:p14="http://schemas.microsoft.com/office/powerpoint/2010/main" xmlns="" Requires="p14">
      <p:transition spd="slow" p14:dur="2000" advClick="0" advTm="12000"/>
    </mc:Choice>
    <mc:Fallback>
      <p:transition spd="slow" advClick="0" advTm="12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0575" y="419534"/>
            <a:ext cx="11463130" cy="1631216"/>
          </a:xfrm>
          <a:prstGeom prst="rect">
            <a:avLst/>
          </a:prstGeom>
        </p:spPr>
        <p:txBody>
          <a:bodyPr wrap="square">
            <a:spAutoFit/>
          </a:bodyPr>
          <a:lstStyle/>
          <a:p>
            <a:pPr algn="just"/>
            <a:r>
              <a:rPr lang="uk-UA" sz="2000" i="1" dirty="0" smtClean="0">
                <a:latin typeface="Arial" panose="020B0604020202020204" pitchFamily="34" charset="0"/>
                <a:cs typeface="Arial" panose="020B0604020202020204" pitchFamily="34" charset="0"/>
              </a:rPr>
              <a:t>Друга світова війна, тривала з </a:t>
            </a:r>
            <a:r>
              <a:rPr lang="uk-UA" sz="2000" b="1" i="1" dirty="0" smtClean="0">
                <a:solidFill>
                  <a:srgbClr val="FF0000"/>
                </a:solidFill>
                <a:latin typeface="Arial" panose="020B0604020202020204" pitchFamily="34" charset="0"/>
                <a:cs typeface="Arial" panose="020B0604020202020204" pitchFamily="34" charset="0"/>
              </a:rPr>
              <a:t>1 вересня 1939 р. до 2 вересня 1945 р., </a:t>
            </a:r>
            <a:r>
              <a:rPr lang="uk-UA" sz="2000" i="1" dirty="0" smtClean="0">
                <a:latin typeface="Arial" panose="020B0604020202020204" pitchFamily="34" charset="0"/>
                <a:cs typeface="Arial" panose="020B0604020202020204" pitchFamily="34" charset="0"/>
              </a:rPr>
              <a:t>стала найжорстокішим і найкривавішим воєнним конфліктом в історії людства.   В її орбіту було втягнуто приблизно 64 держави з населенням 1,7 млрд. чоловік, тобто 80% жителів планети. До армій воюючих сторін було залучено понад 110 млн. солдат, загальні втрати військових та цивільного населення складають від 60 до 65 млн. осіб.</a:t>
            </a:r>
            <a:endParaRPr lang="ru-RU" sz="2000" i="1" dirty="0">
              <a:latin typeface="Arial" panose="020B0604020202020204" pitchFamily="34" charset="0"/>
              <a:cs typeface="Arial" panose="020B0604020202020204" pitchFamily="34" charset="0"/>
            </a:endParaRPr>
          </a:p>
        </p:txBody>
      </p:sp>
      <p:pic>
        <p:nvPicPr>
          <p:cNvPr id="5" name="Picture 12" descr="1"/>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6143"/>
          <a:stretch/>
        </p:blipFill>
        <p:spPr bwMode="auto">
          <a:xfrm>
            <a:off x="5314122" y="2067114"/>
            <a:ext cx="2716696" cy="3578535"/>
          </a:xfrm>
          <a:prstGeom prst="rect">
            <a:avLst/>
          </a:prstGeom>
          <a:solidFill>
            <a:srgbClr val="FFFFFF">
              <a:shade val="85000"/>
            </a:srgbClr>
          </a:solidFill>
          <a:ln w="3175"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4" name="Picture 12" descr="1"/>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ackgroundRemoval t="27152" b="97351" l="0" r="100000"/>
                    </a14:imgEffect>
                  </a14:imgLayer>
                </a14:imgProps>
              </a:ext>
              <a:ext uri="{28A0092B-C50C-407E-A947-70E740481C1C}">
                <a14:useLocalDpi xmlns:a14="http://schemas.microsoft.com/office/drawing/2010/main" xmlns="" val="0"/>
              </a:ext>
            </a:extLst>
          </a:blip>
          <a:srcRect t="8706"/>
          <a:stretch/>
        </p:blipFill>
        <p:spPr bwMode="auto">
          <a:xfrm>
            <a:off x="2777637" y="2378678"/>
            <a:ext cx="5072970" cy="32669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7741239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4.bp.blogspot.com/-EDJ6vbWpMRc/T_kUjs9LI2I/AAAAAAAACnQ/8k43UhAhqn4/s1600/yBB5w8_vqEE.jpg"/>
          <p:cNvPicPr>
            <a:picLocks noChangeAspect="1" noChangeArrowheads="1"/>
          </p:cNvPicPr>
          <p:nvPr/>
        </p:nvPicPr>
        <p:blipFill>
          <a:blip r:embed="rId2" cstate="print"/>
          <a:srcRect/>
          <a:stretch>
            <a:fillRect/>
          </a:stretch>
        </p:blipFill>
        <p:spPr bwMode="auto">
          <a:xfrm>
            <a:off x="7953388" y="1428736"/>
            <a:ext cx="2428892" cy="2677818"/>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76804" name="Picture 4" descr="http://s45.radikal.ru/i107/1210/c7/f2a7eb38a067.jpg"/>
          <p:cNvPicPr>
            <a:picLocks noChangeAspect="1" noChangeArrowheads="1"/>
          </p:cNvPicPr>
          <p:nvPr/>
        </p:nvPicPr>
        <p:blipFill>
          <a:blip r:embed="rId3" cstate="print"/>
          <a:srcRect/>
          <a:stretch>
            <a:fillRect/>
          </a:stretch>
        </p:blipFill>
        <p:spPr bwMode="auto">
          <a:xfrm>
            <a:off x="477078" y="928669"/>
            <a:ext cx="7428642" cy="5200049"/>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pic>
      <p:sp>
        <p:nvSpPr>
          <p:cNvPr id="2" name="Прямоугольник 1"/>
          <p:cNvSpPr/>
          <p:nvPr/>
        </p:nvSpPr>
        <p:spPr>
          <a:xfrm>
            <a:off x="6310314" y="4374391"/>
            <a:ext cx="5563031" cy="2308324"/>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uk-UA" sz="2400" b="1" dirty="0" smtClean="0">
                <a:solidFill>
                  <a:schemeClr val="bg1"/>
                </a:solidFill>
              </a:rPr>
              <a:t>Із приходом Червоної армії в Західну Україну радянське командування для боротьби з УПА створило окрему армію НКВС. Боротьба сторін продовжувалася до середини 1950-х </a:t>
            </a:r>
            <a:r>
              <a:rPr lang="uk-UA" sz="2400" b="1" dirty="0" err="1" smtClean="0">
                <a:solidFill>
                  <a:schemeClr val="bg1"/>
                </a:solidFill>
              </a:rPr>
              <a:t>pp</a:t>
            </a:r>
            <a:r>
              <a:rPr lang="uk-UA" sz="2400" b="1" dirty="0" smtClean="0">
                <a:solidFill>
                  <a:schemeClr val="bg1"/>
                </a:solidFill>
              </a:rPr>
              <a:t>. і мала надзвичайно жорстокий характер</a:t>
            </a:r>
            <a:endParaRPr lang="uk-UA" sz="2400" b="1" dirty="0">
              <a:solidFill>
                <a:schemeClr val="bg1"/>
              </a:solidFill>
            </a:endParaRPr>
          </a:p>
        </p:txBody>
      </p:sp>
      <p:sp>
        <p:nvSpPr>
          <p:cNvPr id="5" name="Заголовок 1"/>
          <p:cNvSpPr txBox="1">
            <a:spLocks/>
          </p:cNvSpPr>
          <p:nvPr/>
        </p:nvSpPr>
        <p:spPr bwMode="auto">
          <a:xfrm>
            <a:off x="2738414" y="214290"/>
            <a:ext cx="7143800" cy="500066"/>
          </a:xfrm>
          <a:prstGeom prst="rect">
            <a:avLst/>
          </a:prstGeom>
          <a:solidFill>
            <a:srgbClr val="00206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eaLnBrk="0" hangingPunct="0">
              <a:defRPr/>
            </a:pPr>
            <a:endParaRPr lang="uk-UA" b="1" kern="0" dirty="0">
              <a:solidFill>
                <a:srgbClr val="FFFF00"/>
              </a:solidFill>
              <a:effectLst>
                <a:outerShdw blurRad="38100" dist="38100" dir="2700000" algn="tl">
                  <a:srgbClr val="000000"/>
                </a:outerShdw>
              </a:effectLst>
              <a:latin typeface="+mj-lt"/>
              <a:ea typeface="+mj-ea"/>
              <a:cs typeface="+mj-cs"/>
            </a:endParaRPr>
          </a:p>
          <a:p>
            <a:pPr algn="ctr" eaLnBrk="0" hangingPunct="0">
              <a:defRPr/>
            </a:pPr>
            <a:r>
              <a:rPr lang="uk-UA" b="1" kern="0" dirty="0">
                <a:solidFill>
                  <a:srgbClr val="FFFF00"/>
                </a:solidFill>
                <a:effectLst>
                  <a:outerShdw blurRad="38100" dist="38100" dir="2700000" algn="tl">
                    <a:srgbClr val="000000"/>
                  </a:outerShdw>
                </a:effectLst>
                <a:latin typeface="+mj-lt"/>
                <a:ea typeface="+mj-ea"/>
                <a:cs typeface="+mj-cs"/>
              </a:rPr>
              <a:t>Націоналістичний Рух Опору на Україні</a:t>
            </a:r>
          </a:p>
          <a:p>
            <a:pPr algn="ctr" eaLnBrk="0" hangingPunct="0">
              <a:defRPr/>
            </a:pPr>
            <a:r>
              <a:rPr lang="uk-UA" sz="2000" b="1" kern="0" dirty="0">
                <a:solidFill>
                  <a:srgbClr val="FFFF00"/>
                </a:solidFill>
                <a:effectLst>
                  <a:outerShdw blurRad="38100" dist="38100" dir="2700000" algn="tl">
                    <a:srgbClr val="000000"/>
                  </a:outerShdw>
                </a:effectLst>
                <a:latin typeface="+mj-lt"/>
                <a:ea typeface="+mj-ea"/>
                <a:cs typeface="+mj-cs"/>
              </a:rPr>
              <a:t> </a:t>
            </a:r>
            <a:endParaRPr lang="ru-RU" sz="2000" b="1" kern="0" dirty="0">
              <a:solidFill>
                <a:srgbClr val="FFFF00"/>
              </a:solidFill>
              <a:effectLst>
                <a:outerShdw blurRad="38100" dist="38100" dir="2700000" algn="tl">
                  <a:srgbClr val="000000"/>
                </a:outerShdw>
              </a:effectLst>
              <a:latin typeface="+mj-lt"/>
              <a:ea typeface="+mj-ea"/>
              <a:cs typeface="+mj-cs"/>
            </a:endParaRPr>
          </a:p>
        </p:txBody>
      </p:sp>
    </p:spTree>
    <p:extLst>
      <p:ext uri="{BB962C8B-B14F-4D97-AF65-F5344CB8AC3E}">
        <p14:creationId xmlns:p14="http://schemas.microsoft.com/office/powerpoint/2010/main" xmlns="" val="3647987069"/>
      </p:ext>
    </p:extLst>
  </p:cSld>
  <p:clrMapOvr>
    <a:masterClrMapping/>
  </p:clrMapOvr>
  <mc:AlternateContent xmlns:mc="http://schemas.openxmlformats.org/markup-compatibility/2006">
    <mc:Choice xmlns:p14="http://schemas.microsoft.com/office/powerpoint/2010/main" xmlns="" Requires="p14">
      <p:transition spd="slow" p14:dur="2000" advClick="0" advTm="12000"/>
    </mc:Choice>
    <mc:Fallback>
      <p:transition spd="slow" advClick="0" advTm="12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bulbabor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27801" y="260351"/>
            <a:ext cx="3889375" cy="5832475"/>
          </a:xfrm>
          <a:prstGeom prst="rect">
            <a:avLst/>
          </a:prstGeom>
          <a:noFill/>
          <a:extLst>
            <a:ext uri="{909E8E84-426E-40DD-AFC4-6F175D3DCCD1}">
              <a14:hiddenFill xmlns:a14="http://schemas.microsoft.com/office/drawing/2010/main" xmlns="">
                <a:solidFill>
                  <a:srgbClr val="FFFFFF"/>
                </a:solidFill>
              </a14:hiddenFill>
            </a:ext>
          </a:extLst>
        </p:spPr>
      </p:pic>
      <p:pic>
        <p:nvPicPr>
          <p:cNvPr id="10247" name="Picture 7" descr="bulbabor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08214" y="188914"/>
            <a:ext cx="3743325" cy="5322887"/>
          </a:xfrm>
          <a:prstGeom prst="rect">
            <a:avLst/>
          </a:prstGeom>
          <a:noFill/>
          <a:extLst>
            <a:ext uri="{909E8E84-426E-40DD-AFC4-6F175D3DCCD1}">
              <a14:hiddenFill xmlns:a14="http://schemas.microsoft.com/office/drawing/2010/main" xmlns="">
                <a:solidFill>
                  <a:srgbClr val="FFFFFF"/>
                </a:solidFill>
              </a14:hiddenFill>
            </a:ext>
          </a:extLst>
        </p:spPr>
      </p:pic>
      <p:sp>
        <p:nvSpPr>
          <p:cNvPr id="10248" name="Text Box 8"/>
          <p:cNvSpPr txBox="1">
            <a:spLocks noChangeArrowheads="1"/>
          </p:cNvSpPr>
          <p:nvPr/>
        </p:nvSpPr>
        <p:spPr bwMode="auto">
          <a:xfrm>
            <a:off x="2474914" y="6083300"/>
            <a:ext cx="5006975"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ru-RU" altLang="ru-RU" sz="3200">
                <a:latin typeface="Arial" panose="020B0604020202020204" pitchFamily="34" charset="0"/>
              </a:rPr>
              <a:t>Тарас </a:t>
            </a:r>
            <a:r>
              <a:rPr lang="uk-UA" altLang="ru-RU" sz="3200">
                <a:latin typeface="Arial" panose="020B0604020202020204" pitchFamily="34" charset="0"/>
              </a:rPr>
              <a:t>Бульба-</a:t>
            </a:r>
            <a:r>
              <a:rPr lang="uk-UA" altLang="ru-RU" sz="3200" b="1" u="sng">
                <a:latin typeface="Arial" panose="020B0604020202020204" pitchFamily="34" charset="0"/>
              </a:rPr>
              <a:t>Боровець</a:t>
            </a:r>
            <a:r>
              <a:rPr lang="ru-RU" altLang="ru-RU">
                <a:latin typeface="Arial" panose="020B0604020202020204" pitchFamily="34" charset="0"/>
              </a:rPr>
              <a:t> </a:t>
            </a:r>
          </a:p>
        </p:txBody>
      </p:sp>
    </p:spTree>
    <p:extLst>
      <p:ext uri="{BB962C8B-B14F-4D97-AF65-F5344CB8AC3E}">
        <p14:creationId xmlns:p14="http://schemas.microsoft.com/office/powerpoint/2010/main" xmlns="" val="3642130427"/>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descr="konovalec"/>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47851" y="404814"/>
            <a:ext cx="4176713" cy="5832475"/>
          </a:xfrm>
          <a:prstGeom prst="rect">
            <a:avLst/>
          </a:prstGeom>
          <a:noFill/>
          <a:extLst>
            <a:ext uri="{909E8E84-426E-40DD-AFC4-6F175D3DCCD1}">
              <a14:hiddenFill xmlns:a14="http://schemas.microsoft.com/office/drawing/2010/main" xmlns="">
                <a:solidFill>
                  <a:srgbClr val="FFFFFF"/>
                </a:solidFill>
              </a14:hiddenFill>
            </a:ext>
          </a:extLst>
        </p:spPr>
      </p:pic>
      <p:sp>
        <p:nvSpPr>
          <p:cNvPr id="11270" name="Text Box 6"/>
          <p:cNvSpPr txBox="1">
            <a:spLocks noChangeArrowheads="1"/>
          </p:cNvSpPr>
          <p:nvPr/>
        </p:nvSpPr>
        <p:spPr bwMode="auto">
          <a:xfrm>
            <a:off x="1524001" y="6318250"/>
            <a:ext cx="4035425"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uk-UA" altLang="ru-RU" sz="3200" b="1" u="sng">
                <a:latin typeface="Arial" panose="020B0604020202020204" pitchFamily="34" charset="0"/>
              </a:rPr>
              <a:t>Євген Коновалець</a:t>
            </a:r>
            <a:r>
              <a:rPr lang="uk-UA" altLang="ru-RU" sz="3200">
                <a:latin typeface="Arial" panose="020B0604020202020204" pitchFamily="34" charset="0"/>
              </a:rPr>
              <a:t> </a:t>
            </a:r>
          </a:p>
        </p:txBody>
      </p:sp>
      <p:pic>
        <p:nvPicPr>
          <p:cNvPr id="11272" name="Picture 8" descr="melnyk"/>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27800" y="476251"/>
            <a:ext cx="3816350" cy="5616575"/>
          </a:xfrm>
          <a:prstGeom prst="rect">
            <a:avLst/>
          </a:prstGeom>
          <a:noFill/>
          <a:extLst>
            <a:ext uri="{909E8E84-426E-40DD-AFC4-6F175D3DCCD1}">
              <a14:hiddenFill xmlns:a14="http://schemas.microsoft.com/office/drawing/2010/main" xmlns="">
                <a:solidFill>
                  <a:srgbClr val="FFFFFF"/>
                </a:solidFill>
              </a14:hiddenFill>
            </a:ext>
          </a:extLst>
        </p:spPr>
      </p:pic>
      <p:sp>
        <p:nvSpPr>
          <p:cNvPr id="11273" name="Text Box 9"/>
          <p:cNvSpPr txBox="1">
            <a:spLocks noChangeArrowheads="1"/>
          </p:cNvSpPr>
          <p:nvPr/>
        </p:nvSpPr>
        <p:spPr bwMode="auto">
          <a:xfrm>
            <a:off x="6796088" y="6083300"/>
            <a:ext cx="358775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uk-UA" altLang="ru-RU" sz="3200" b="1" u="sng">
                <a:latin typeface="Arial" panose="020B0604020202020204" pitchFamily="34" charset="0"/>
              </a:rPr>
              <a:t>Андрій</a:t>
            </a:r>
            <a:r>
              <a:rPr lang="ru-RU" altLang="ru-RU" sz="3200" b="1" u="sng">
                <a:latin typeface="Arial" panose="020B0604020202020204" pitchFamily="34" charset="0"/>
              </a:rPr>
              <a:t> Мельник</a:t>
            </a:r>
            <a:r>
              <a:rPr lang="ru-RU" altLang="ru-RU" sz="3200">
                <a:latin typeface="Arial" panose="020B0604020202020204" pitchFamily="34" charset="0"/>
              </a:rPr>
              <a:t> </a:t>
            </a:r>
          </a:p>
        </p:txBody>
      </p:sp>
    </p:spTree>
    <p:extLst>
      <p:ext uri="{BB962C8B-B14F-4D97-AF65-F5344CB8AC3E}">
        <p14:creationId xmlns:p14="http://schemas.microsoft.com/office/powerpoint/2010/main" xmlns="" val="3044552137"/>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descr="image00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63751" y="404813"/>
            <a:ext cx="4392613" cy="5543550"/>
          </a:xfrm>
          <a:prstGeom prst="rect">
            <a:avLst/>
          </a:prstGeom>
          <a:noFill/>
          <a:extLst>
            <a:ext uri="{909E8E84-426E-40DD-AFC4-6F175D3DCCD1}">
              <a14:hiddenFill xmlns:a14="http://schemas.microsoft.com/office/drawing/2010/main" xmlns="">
                <a:solidFill>
                  <a:srgbClr val="FFFFFF"/>
                </a:solidFill>
              </a14:hiddenFill>
            </a:ext>
          </a:extLst>
        </p:spPr>
      </p:pic>
      <p:sp>
        <p:nvSpPr>
          <p:cNvPr id="15366" name="Text Box 6"/>
          <p:cNvSpPr txBox="1">
            <a:spLocks noChangeArrowheads="1"/>
          </p:cNvSpPr>
          <p:nvPr/>
        </p:nvSpPr>
        <p:spPr bwMode="auto">
          <a:xfrm>
            <a:off x="2403475" y="6034088"/>
            <a:ext cx="2516188"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ru-RU" altLang="ru-RU" sz="3600">
                <a:latin typeface="Arial" panose="020B0604020202020204" pitchFamily="34" charset="0"/>
              </a:rPr>
              <a:t>Я. Стецько</a:t>
            </a:r>
          </a:p>
        </p:txBody>
      </p:sp>
      <p:pic>
        <p:nvPicPr>
          <p:cNvPr id="15368" name="Picture 8" descr="3e3d1cf8a10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40582" y="404813"/>
            <a:ext cx="3887788" cy="37703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67872234"/>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7" name="Picture 5" descr="Olzhyc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74825" y="333376"/>
            <a:ext cx="4033838" cy="4968875"/>
          </a:xfrm>
          <a:prstGeom prst="rect">
            <a:avLst/>
          </a:prstGeom>
          <a:noFill/>
          <a:extLst>
            <a:ext uri="{909E8E84-426E-40DD-AFC4-6F175D3DCCD1}">
              <a14:hiddenFill xmlns:a14="http://schemas.microsoft.com/office/drawing/2010/main" xmlns="">
                <a:solidFill>
                  <a:srgbClr val="FFFFFF"/>
                </a:solidFill>
              </a14:hiddenFill>
            </a:ext>
          </a:extLst>
        </p:spPr>
      </p:pic>
      <p:sp>
        <p:nvSpPr>
          <p:cNvPr id="110598" name="Text Box 6"/>
          <p:cNvSpPr txBox="1">
            <a:spLocks noChangeArrowheads="1"/>
          </p:cNvSpPr>
          <p:nvPr/>
        </p:nvSpPr>
        <p:spPr bwMode="auto">
          <a:xfrm>
            <a:off x="1847850" y="5589589"/>
            <a:ext cx="4105868"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uk-UA" altLang="ru-RU" sz="2000" b="1"/>
              <a:t>О.Кандиба-Ольжич</a:t>
            </a:r>
          </a:p>
          <a:p>
            <a:r>
              <a:rPr lang="uk-UA" altLang="ru-RU" sz="2000" b="1"/>
              <a:t>заступник голови проводу ОУН(М)</a:t>
            </a:r>
            <a:r>
              <a:rPr lang="ru-RU" altLang="ru-RU" sz="2800"/>
              <a:t> </a:t>
            </a:r>
          </a:p>
        </p:txBody>
      </p:sp>
      <p:pic>
        <p:nvPicPr>
          <p:cNvPr id="110600" name="Picture 8" descr="sheptyckiy"/>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83338" y="260350"/>
            <a:ext cx="3924300" cy="4895850"/>
          </a:xfrm>
          <a:prstGeom prst="rect">
            <a:avLst/>
          </a:prstGeom>
          <a:noFill/>
          <a:extLst>
            <a:ext uri="{909E8E84-426E-40DD-AFC4-6F175D3DCCD1}">
              <a14:hiddenFill xmlns:a14="http://schemas.microsoft.com/office/drawing/2010/main" xmlns="">
                <a:solidFill>
                  <a:srgbClr val="FFFFFF"/>
                </a:solidFill>
              </a14:hiddenFill>
            </a:ext>
          </a:extLst>
        </p:spPr>
      </p:pic>
      <p:sp>
        <p:nvSpPr>
          <p:cNvPr id="110601" name="Text Box 9"/>
          <p:cNvSpPr txBox="1">
            <a:spLocks noChangeArrowheads="1"/>
          </p:cNvSpPr>
          <p:nvPr/>
        </p:nvSpPr>
        <p:spPr bwMode="auto">
          <a:xfrm>
            <a:off x="6024563" y="5334001"/>
            <a:ext cx="535305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uk-UA" altLang="ru-RU" sz="2800"/>
              <a:t>Митрополит А.Шептицький</a:t>
            </a:r>
            <a:endParaRPr lang="ru-RU" altLang="ru-RU" sz="2800"/>
          </a:p>
        </p:txBody>
      </p:sp>
    </p:spTree>
    <p:extLst>
      <p:ext uri="{BB962C8B-B14F-4D97-AF65-F5344CB8AC3E}">
        <p14:creationId xmlns:p14="http://schemas.microsoft.com/office/powerpoint/2010/main" xmlns="" val="75137426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descr="Telih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63750" y="333376"/>
            <a:ext cx="4032250" cy="5643563"/>
          </a:xfrm>
          <a:prstGeom prst="rect">
            <a:avLst/>
          </a:prstGeom>
          <a:noFill/>
          <a:extLst>
            <a:ext uri="{909E8E84-426E-40DD-AFC4-6F175D3DCCD1}">
              <a14:hiddenFill xmlns:a14="http://schemas.microsoft.com/office/drawing/2010/main" xmlns="">
                <a:solidFill>
                  <a:srgbClr val="FFFFFF"/>
                </a:solidFill>
              </a14:hiddenFill>
            </a:ext>
          </a:extLst>
        </p:spPr>
      </p:pic>
      <p:sp>
        <p:nvSpPr>
          <p:cNvPr id="18438" name="Text Box 6"/>
          <p:cNvSpPr txBox="1">
            <a:spLocks noChangeArrowheads="1"/>
          </p:cNvSpPr>
          <p:nvPr/>
        </p:nvSpPr>
        <p:spPr bwMode="auto">
          <a:xfrm>
            <a:off x="2332039" y="5940425"/>
            <a:ext cx="2871787"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uk-UA" altLang="ru-RU" sz="3200" b="1">
                <a:latin typeface="Arial" panose="020B0604020202020204" pitchFamily="34" charset="0"/>
              </a:rPr>
              <a:t>Олена Теліга</a:t>
            </a:r>
            <a:r>
              <a:rPr lang="uk-UA" altLang="ru-RU">
                <a:latin typeface="Arial" panose="020B0604020202020204" pitchFamily="34" charset="0"/>
              </a:rPr>
              <a:t> </a:t>
            </a:r>
          </a:p>
        </p:txBody>
      </p:sp>
      <p:pic>
        <p:nvPicPr>
          <p:cNvPr id="18441" name="Picture 9" descr="3374227_d8af26a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11901" y="260351"/>
            <a:ext cx="4043363" cy="3292475"/>
          </a:xfrm>
          <a:prstGeom prst="rect">
            <a:avLst/>
          </a:prstGeom>
          <a:noFill/>
          <a:extLst>
            <a:ext uri="{909E8E84-426E-40DD-AFC4-6F175D3DCCD1}">
              <a14:hiddenFill xmlns:a14="http://schemas.microsoft.com/office/drawing/2010/main" xmlns="">
                <a:solidFill>
                  <a:srgbClr val="FFFFFF"/>
                </a:solidFill>
              </a14:hiddenFill>
            </a:ext>
          </a:extLst>
        </p:spPr>
      </p:pic>
      <p:pic>
        <p:nvPicPr>
          <p:cNvPr id="18442" name="Picture 10" descr="3374227_d8af26a9ордшлпор"/>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11900" y="3573464"/>
            <a:ext cx="3276600" cy="2924175"/>
          </a:xfrm>
          <a:prstGeom prst="rect">
            <a:avLst/>
          </a:prstGeom>
          <a:noFill/>
          <a:extLst>
            <a:ext uri="{909E8E84-426E-40DD-AFC4-6F175D3DCCD1}">
              <a14:hiddenFill xmlns:a14="http://schemas.microsoft.com/office/drawing/2010/main" xmlns="">
                <a:solidFill>
                  <a:srgbClr val="FFFFFF"/>
                </a:solidFill>
              </a14:hiddenFill>
            </a:ext>
          </a:extLst>
        </p:spPr>
      </p:pic>
      <p:sp>
        <p:nvSpPr>
          <p:cNvPr id="18443" name="Text Box 11"/>
          <p:cNvSpPr txBox="1">
            <a:spLocks noChangeArrowheads="1"/>
          </p:cNvSpPr>
          <p:nvPr/>
        </p:nvSpPr>
        <p:spPr bwMode="auto">
          <a:xfrm>
            <a:off x="6527801" y="6400800"/>
            <a:ext cx="14589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ru-RU" altLang="ru-RU" sz="2400"/>
              <a:t>Бабин яр</a:t>
            </a:r>
          </a:p>
        </p:txBody>
      </p:sp>
    </p:spTree>
    <p:extLst>
      <p:ext uri="{BB962C8B-B14F-4D97-AF65-F5344CB8AC3E}">
        <p14:creationId xmlns:p14="http://schemas.microsoft.com/office/powerpoint/2010/main" xmlns="" val="3028670439"/>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descr="bander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03388" y="188913"/>
            <a:ext cx="4392612" cy="5670550"/>
          </a:xfrm>
          <a:prstGeom prst="rect">
            <a:avLst/>
          </a:prstGeom>
          <a:noFill/>
          <a:extLst>
            <a:ext uri="{909E8E84-426E-40DD-AFC4-6F175D3DCCD1}">
              <a14:hiddenFill xmlns:a14="http://schemas.microsoft.com/office/drawing/2010/main" xmlns="">
                <a:solidFill>
                  <a:srgbClr val="FFFFFF"/>
                </a:solidFill>
              </a14:hiddenFill>
            </a:ext>
          </a:extLst>
        </p:spPr>
      </p:pic>
      <p:sp>
        <p:nvSpPr>
          <p:cNvPr id="13318" name="Text Box 6"/>
          <p:cNvSpPr txBox="1">
            <a:spLocks noChangeArrowheads="1"/>
          </p:cNvSpPr>
          <p:nvPr/>
        </p:nvSpPr>
        <p:spPr bwMode="auto">
          <a:xfrm>
            <a:off x="1971676" y="6083300"/>
            <a:ext cx="3300413"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ru-RU" altLang="ru-RU" sz="3200">
                <a:latin typeface="Arial" panose="020B0604020202020204" pitchFamily="34" charset="0"/>
              </a:rPr>
              <a:t>Степан </a:t>
            </a:r>
            <a:r>
              <a:rPr lang="uk-UA" altLang="ru-RU" sz="3200">
                <a:latin typeface="Arial" panose="020B0604020202020204" pitchFamily="34" charset="0"/>
              </a:rPr>
              <a:t>Бандера</a:t>
            </a:r>
          </a:p>
        </p:txBody>
      </p:sp>
      <p:pic>
        <p:nvPicPr>
          <p:cNvPr id="13319" name="Picture 7" descr="150px-Stepan_Bander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27800" y="260351"/>
            <a:ext cx="3671888" cy="496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0" name="Text Box 8"/>
          <p:cNvSpPr txBox="1">
            <a:spLocks noChangeArrowheads="1"/>
          </p:cNvSpPr>
          <p:nvPr/>
        </p:nvSpPr>
        <p:spPr bwMode="auto">
          <a:xfrm>
            <a:off x="6167439" y="5751514"/>
            <a:ext cx="5157787"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uk-UA" altLang="ru-RU" sz="2400">
                <a:latin typeface="Arial" panose="020B0604020202020204" pitchFamily="34" charset="0"/>
              </a:rPr>
              <a:t>Пам'ятник Степанові Бандері в </a:t>
            </a:r>
          </a:p>
          <a:p>
            <a:r>
              <a:rPr lang="uk-UA" altLang="ru-RU" sz="2400">
                <a:latin typeface="Arial" panose="020B0604020202020204" pitchFamily="34" charset="0"/>
              </a:rPr>
              <a:t>м. </a:t>
            </a:r>
            <a:r>
              <a:rPr lang="uk-UA" altLang="ru-RU" sz="2400">
                <a:latin typeface="Arial" panose="020B0604020202020204" pitchFamily="34" charset="0"/>
                <a:hlinkClick r:id="rId4" tooltip="Бережани"/>
              </a:rPr>
              <a:t>Бережани</a:t>
            </a:r>
            <a:r>
              <a:rPr lang="uk-UA" altLang="ru-RU" sz="2400">
                <a:latin typeface="Arial" panose="020B0604020202020204" pitchFamily="34" charset="0"/>
              </a:rPr>
              <a:t>.</a:t>
            </a:r>
            <a:endParaRPr lang="ru-RU" altLang="ru-RU" sz="2400">
              <a:latin typeface="Arial" panose="020B0604020202020204" pitchFamily="34" charset="0"/>
            </a:endParaRPr>
          </a:p>
        </p:txBody>
      </p:sp>
    </p:spTree>
    <p:extLst>
      <p:ext uri="{BB962C8B-B14F-4D97-AF65-F5344CB8AC3E}">
        <p14:creationId xmlns:p14="http://schemas.microsoft.com/office/powerpoint/2010/main" xmlns="" val="3683495385"/>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5610074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19288" y="692151"/>
            <a:ext cx="3960812" cy="4968875"/>
          </a:xfrm>
          <a:prstGeom prst="rect">
            <a:avLst/>
          </a:prstGeom>
          <a:noFill/>
          <a:extLst>
            <a:ext uri="{909E8E84-426E-40DD-AFC4-6F175D3DCCD1}">
              <a14:hiddenFill xmlns:a14="http://schemas.microsoft.com/office/drawing/2010/main" xmlns="">
                <a:solidFill>
                  <a:srgbClr val="FFFFFF"/>
                </a:solidFill>
              </a14:hiddenFill>
            </a:ext>
          </a:extLst>
        </p:spPr>
      </p:pic>
      <p:sp>
        <p:nvSpPr>
          <p:cNvPr id="14342" name="Text Box 6"/>
          <p:cNvSpPr txBox="1">
            <a:spLocks noChangeArrowheads="1"/>
          </p:cNvSpPr>
          <p:nvPr/>
        </p:nvSpPr>
        <p:spPr bwMode="auto">
          <a:xfrm>
            <a:off x="1755776" y="5867400"/>
            <a:ext cx="2500313"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ru-RU" altLang="ru-RU" sz="3200" b="1">
                <a:solidFill>
                  <a:srgbClr val="000000"/>
                </a:solidFill>
                <a:latin typeface="Arial" panose="020B0604020202020204" pitchFamily="34" charset="0"/>
              </a:rPr>
              <a:t>Р. Шухевич</a:t>
            </a:r>
          </a:p>
        </p:txBody>
      </p:sp>
      <p:pic>
        <p:nvPicPr>
          <p:cNvPr id="14344" name="Picture 8" descr="shukhevych0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72264" y="620713"/>
            <a:ext cx="3671887" cy="59039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48503940"/>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318" y="235561"/>
            <a:ext cx="5582823" cy="61122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62" descr="05_4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03506" y="4065440"/>
            <a:ext cx="1877967" cy="2507639"/>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8" descr="Galitsij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52302" y="235561"/>
            <a:ext cx="3916845" cy="61153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9846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5" descr="pictur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4038" y="240266"/>
            <a:ext cx="3960813" cy="3240087"/>
          </a:xfrm>
          <a:prstGeom prst="rect">
            <a:avLst/>
          </a:prstGeom>
          <a:noFill/>
          <a:extLst>
            <a:ext uri="{909E8E84-426E-40DD-AFC4-6F175D3DCCD1}">
              <a14:hiddenFill xmlns:a14="http://schemas.microsoft.com/office/drawing/2010/main" xmlns="">
                <a:solidFill>
                  <a:srgbClr val="FFFFFF"/>
                </a:solidFill>
              </a14:hiddenFill>
            </a:ext>
          </a:extLst>
        </p:spPr>
      </p:pic>
      <p:sp>
        <p:nvSpPr>
          <p:cNvPr id="27654" name="Text Box 6"/>
          <p:cNvSpPr txBox="1">
            <a:spLocks noChangeArrowheads="1"/>
          </p:cNvSpPr>
          <p:nvPr/>
        </p:nvSpPr>
        <p:spPr bwMode="auto">
          <a:xfrm>
            <a:off x="1556649" y="3669472"/>
            <a:ext cx="2255837"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uk-UA" altLang="ru-RU" sz="3600" dirty="0">
                <a:latin typeface="Arial" panose="020B0604020202020204" pitchFamily="34" charset="0"/>
              </a:rPr>
              <a:t>Бійці УПА</a:t>
            </a:r>
            <a:endParaRPr lang="ru-RU" altLang="ru-RU" sz="3600" dirty="0">
              <a:latin typeface="Arial" panose="020B0604020202020204" pitchFamily="34" charset="0"/>
            </a:endParaRPr>
          </a:p>
        </p:txBody>
      </p:sp>
      <p:pic>
        <p:nvPicPr>
          <p:cNvPr id="27656" name="Picture 8" descr="837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11370" y="361709"/>
            <a:ext cx="4356100" cy="6237288"/>
          </a:xfrm>
          <a:prstGeom prst="rect">
            <a:avLst/>
          </a:prstGeom>
          <a:noFill/>
          <a:extLst>
            <a:ext uri="{909E8E84-426E-40DD-AFC4-6F175D3DCCD1}">
              <a14:hiddenFill xmlns:a14="http://schemas.microsoft.com/office/drawing/2010/main" xmlns="">
                <a:solidFill>
                  <a:srgbClr val="FFFFFF"/>
                </a:solidFill>
              </a14:hiddenFill>
            </a:ext>
          </a:extLst>
        </p:spPr>
      </p:pic>
      <p:sp>
        <p:nvSpPr>
          <p:cNvPr id="27657" name="Text Box 9"/>
          <p:cNvSpPr txBox="1">
            <a:spLocks noChangeArrowheads="1"/>
          </p:cNvSpPr>
          <p:nvPr/>
        </p:nvSpPr>
        <p:spPr bwMode="auto">
          <a:xfrm>
            <a:off x="3244057" y="5152129"/>
            <a:ext cx="2541588"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ru-RU" altLang="ru-RU" sz="3200" dirty="0">
                <a:latin typeface="Arial" panose="020B0604020202020204" pitchFamily="34" charset="0"/>
              </a:rPr>
              <a:t>Плакат </a:t>
            </a:r>
            <a:r>
              <a:rPr lang="ru-RU" altLang="ru-RU" sz="3200" b="1" dirty="0">
                <a:latin typeface="Arial" panose="020B0604020202020204" pitchFamily="34" charset="0"/>
              </a:rPr>
              <a:t>УПА</a:t>
            </a:r>
            <a:r>
              <a:rPr lang="ru-RU" altLang="ru-RU" dirty="0">
                <a:latin typeface="Arial" panose="020B0604020202020204" pitchFamily="34" charset="0"/>
              </a:rPr>
              <a:t> </a:t>
            </a:r>
          </a:p>
        </p:txBody>
      </p:sp>
    </p:spTree>
    <p:extLst>
      <p:ext uri="{BB962C8B-B14F-4D97-AF65-F5344CB8AC3E}">
        <p14:creationId xmlns:p14="http://schemas.microsoft.com/office/powerpoint/2010/main" xmlns="" val="104354856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pPr algn="ctr"/>
            <a:r>
              <a:rPr lang="uk-UA" sz="2800" dirty="0">
                <a:solidFill>
                  <a:srgbClr val="0070C0"/>
                </a:solidFill>
              </a:rPr>
              <a:t> </a:t>
            </a:r>
            <a:br>
              <a:rPr lang="uk-UA" sz="2800" dirty="0">
                <a:solidFill>
                  <a:srgbClr val="0070C0"/>
                </a:solidFill>
              </a:rPr>
            </a:br>
            <a:r>
              <a:rPr lang="uk-UA" sz="31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Українське </a:t>
            </a:r>
            <a:r>
              <a:rPr lang="uk-UA" sz="31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питання у міжнародній політиці напередодні Другої світової </a:t>
            </a:r>
            <a:r>
              <a:rPr lang="uk-UA" sz="31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війни</a:t>
            </a:r>
            <a:r>
              <a:rPr lang="uk-UA" sz="3100" dirty="0">
                <a:solidFill>
                  <a:srgbClr val="0070C0"/>
                </a:solidFill>
              </a:rPr>
              <a:t/>
            </a:r>
            <a:br>
              <a:rPr lang="uk-UA" sz="3100" dirty="0">
                <a:solidFill>
                  <a:srgbClr val="0070C0"/>
                </a:solidFill>
              </a:rPr>
            </a:br>
            <a:endParaRPr lang="ru-RU" sz="3100" dirty="0"/>
          </a:p>
        </p:txBody>
      </p:sp>
      <p:sp>
        <p:nvSpPr>
          <p:cNvPr id="2" name="Содержимое 1"/>
          <p:cNvSpPr>
            <a:spLocks noGrp="1"/>
          </p:cNvSpPr>
          <p:nvPr>
            <p:ph idx="1"/>
          </p:nvPr>
        </p:nvSpPr>
        <p:spPr>
          <a:xfrm>
            <a:off x="838200" y="1499497"/>
            <a:ext cx="10515600" cy="2555668"/>
          </a:xfrm>
        </p:spPr>
        <p:txBody>
          <a:bodyPr>
            <a:normAutofit fontScale="92500" lnSpcReduction="20000"/>
          </a:bodyPr>
          <a:lstStyle/>
          <a:p>
            <a:pPr algn="just" fontAlgn="base">
              <a:buFont typeface="Wingdings" panose="05000000000000000000" pitchFamily="2" charset="2"/>
              <a:buChar char="Ø"/>
            </a:pPr>
            <a:r>
              <a:rPr lang="uk-UA" dirty="0" smtClean="0">
                <a:latin typeface="Arial" panose="020B0604020202020204" pitchFamily="34" charset="0"/>
                <a:cs typeface="Arial" panose="020B0604020202020204" pitchFamily="34" charset="0"/>
              </a:rPr>
              <a:t>Напередодні війни українські землі перебували у складі 4 держав:</a:t>
            </a:r>
          </a:p>
          <a:p>
            <a:pPr algn="just" fontAlgn="base">
              <a:buFont typeface="Wingdings" panose="05000000000000000000" pitchFamily="2" charset="2"/>
              <a:buChar char="Ø"/>
            </a:pPr>
            <a:r>
              <a:rPr lang="uk-UA" dirty="0" smtClean="0">
                <a:latin typeface="Arial" panose="020B0604020202020204" pitchFamily="34" charset="0"/>
                <a:cs typeface="Arial" panose="020B0604020202020204" pitchFamily="34" charset="0"/>
              </a:rPr>
              <a:t> Наддніпрянська Україна входила до складу </a:t>
            </a:r>
            <a:r>
              <a:rPr lang="uk-UA" dirty="0" smtClean="0">
                <a:solidFill>
                  <a:srgbClr val="FF0000"/>
                </a:solidFill>
                <a:latin typeface="Arial" panose="020B0604020202020204" pitchFamily="34" charset="0"/>
                <a:cs typeface="Arial" panose="020B0604020202020204" pitchFamily="34" charset="0"/>
              </a:rPr>
              <a:t>СРСР</a:t>
            </a:r>
            <a:r>
              <a:rPr lang="uk-UA" dirty="0" smtClean="0">
                <a:latin typeface="Arial" panose="020B0604020202020204" pitchFamily="34" charset="0"/>
                <a:cs typeface="Arial" panose="020B0604020202020204" pitchFamily="34" charset="0"/>
              </a:rPr>
              <a:t> </a:t>
            </a:r>
            <a:r>
              <a:rPr lang="uk-UA" dirty="0" smtClean="0">
                <a:latin typeface="Arial" panose="020B0604020202020204" pitchFamily="34" charset="0"/>
                <a:cs typeface="Arial" panose="020B0604020202020204" pitchFamily="34" charset="0"/>
              </a:rPr>
              <a:t> під назвою УРСР</a:t>
            </a:r>
            <a:r>
              <a:rPr lang="uk-UA" dirty="0" smtClean="0">
                <a:latin typeface="Arial" panose="020B0604020202020204" pitchFamily="34" charset="0"/>
                <a:cs typeface="Arial" panose="020B0604020202020204" pitchFamily="34" charset="0"/>
              </a:rPr>
              <a:t>;</a:t>
            </a:r>
          </a:p>
          <a:p>
            <a:pPr algn="just" fontAlgn="base">
              <a:buFont typeface="Wingdings" panose="05000000000000000000" pitchFamily="2" charset="2"/>
              <a:buChar char="Ø"/>
            </a:pPr>
            <a:r>
              <a:rPr lang="uk-UA" dirty="0" smtClean="0">
                <a:latin typeface="Arial" panose="020B0604020202020204" pitchFamily="34" charset="0"/>
                <a:cs typeface="Arial" panose="020B0604020202020204" pitchFamily="34" charset="0"/>
              </a:rPr>
              <a:t>Галичина і Волинь перебувала у складі </a:t>
            </a:r>
            <a:r>
              <a:rPr lang="uk-UA" dirty="0" smtClean="0">
                <a:solidFill>
                  <a:srgbClr val="FF0000"/>
                </a:solidFill>
                <a:latin typeface="Arial" panose="020B0604020202020204" pitchFamily="34" charset="0"/>
                <a:cs typeface="Arial" panose="020B0604020202020204" pitchFamily="34" charset="0"/>
              </a:rPr>
              <a:t>Польщі</a:t>
            </a:r>
            <a:r>
              <a:rPr lang="uk-UA" dirty="0" smtClean="0">
                <a:latin typeface="Arial" panose="020B0604020202020204" pitchFamily="34" charset="0"/>
                <a:cs typeface="Arial" panose="020B0604020202020204" pitchFamily="34" charset="0"/>
              </a:rPr>
              <a:t>;</a:t>
            </a:r>
          </a:p>
          <a:p>
            <a:pPr algn="just" fontAlgn="base">
              <a:buFont typeface="Wingdings" panose="05000000000000000000" pitchFamily="2" charset="2"/>
              <a:buChar char="Ø"/>
            </a:pPr>
            <a:r>
              <a:rPr lang="uk-UA" dirty="0" smtClean="0">
                <a:latin typeface="Arial" panose="020B0604020202020204" pitchFamily="34" charset="0"/>
                <a:cs typeface="Arial" panose="020B0604020202020204" pitchFamily="34" charset="0"/>
              </a:rPr>
              <a:t>Північна Буковина і </a:t>
            </a:r>
            <a:r>
              <a:rPr lang="uk-UA" dirty="0" err="1" smtClean="0">
                <a:latin typeface="Arial" panose="020B0604020202020204" pitchFamily="34" charset="0"/>
                <a:cs typeface="Arial" panose="020B0604020202020204" pitchFamily="34" charset="0"/>
              </a:rPr>
              <a:t>Пд</a:t>
            </a:r>
            <a:r>
              <a:rPr lang="uk-UA" dirty="0" smtClean="0">
                <a:latin typeface="Arial" panose="020B0604020202020204" pitchFamily="34" charset="0"/>
                <a:cs typeface="Arial" panose="020B0604020202020204" pitchFamily="34" charset="0"/>
              </a:rPr>
              <a:t>. І Пн. Бессарабія – у складі </a:t>
            </a:r>
            <a:r>
              <a:rPr lang="uk-UA" dirty="0" smtClean="0">
                <a:solidFill>
                  <a:srgbClr val="FF0000"/>
                </a:solidFill>
                <a:latin typeface="Arial" panose="020B0604020202020204" pitchFamily="34" charset="0"/>
                <a:cs typeface="Arial" panose="020B0604020202020204" pitchFamily="34" charset="0"/>
              </a:rPr>
              <a:t>Румунії</a:t>
            </a:r>
            <a:r>
              <a:rPr lang="uk-UA" dirty="0" smtClean="0">
                <a:latin typeface="Arial" panose="020B0604020202020204" pitchFamily="34" charset="0"/>
                <a:cs typeface="Arial" panose="020B0604020202020204" pitchFamily="34" charset="0"/>
              </a:rPr>
              <a:t>;</a:t>
            </a:r>
          </a:p>
          <a:p>
            <a:pPr algn="just" fontAlgn="base">
              <a:buFont typeface="Wingdings" panose="05000000000000000000" pitchFamily="2" charset="2"/>
              <a:buChar char="Ø"/>
            </a:pPr>
            <a:r>
              <a:rPr lang="uk-UA" dirty="0" smtClean="0">
                <a:latin typeface="Arial" panose="020B0604020202020204" pitchFamily="34" charset="0"/>
                <a:cs typeface="Arial" panose="020B0604020202020204" pitchFamily="34" charset="0"/>
              </a:rPr>
              <a:t>Закарпаття – у складі </a:t>
            </a:r>
            <a:r>
              <a:rPr lang="uk-UA" dirty="0" smtClean="0">
                <a:solidFill>
                  <a:srgbClr val="FF0000"/>
                </a:solidFill>
                <a:latin typeface="Arial" panose="020B0604020202020204" pitchFamily="34" charset="0"/>
                <a:cs typeface="Arial" panose="020B0604020202020204" pitchFamily="34" charset="0"/>
              </a:rPr>
              <a:t>Угорщини</a:t>
            </a:r>
            <a:r>
              <a:rPr lang="uk-UA" dirty="0" smtClean="0">
                <a:latin typeface="Arial" panose="020B0604020202020204" pitchFamily="34" charset="0"/>
                <a:cs typeface="Arial" panose="020B0604020202020204" pitchFamily="34" charset="0"/>
              </a:rPr>
              <a:t>.</a:t>
            </a:r>
          </a:p>
          <a:p>
            <a:pPr algn="just">
              <a:buFont typeface="Wingdings" panose="05000000000000000000" pitchFamily="2" charset="2"/>
              <a:buChar char="Ø"/>
            </a:pPr>
            <a:endParaRPr lang="ru-RU" dirty="0"/>
          </a:p>
        </p:txBody>
      </p:sp>
      <p:sp>
        <p:nvSpPr>
          <p:cNvPr id="4" name="Прямоугольник 3"/>
          <p:cNvSpPr/>
          <p:nvPr/>
        </p:nvSpPr>
        <p:spPr>
          <a:xfrm>
            <a:off x="838199" y="4195107"/>
            <a:ext cx="10797210" cy="2246769"/>
          </a:xfrm>
          <a:prstGeom prst="rect">
            <a:avLst/>
          </a:prstGeom>
        </p:spPr>
        <p:txBody>
          <a:bodyPr wrap="square">
            <a:spAutoFit/>
          </a:bodyPr>
          <a:lstStyle/>
          <a:p>
            <a:pPr algn="just"/>
            <a:r>
              <a:rPr lang="uk-UA" altLang="ru-RU" sz="2800" b="1" i="1" dirty="0" smtClean="0">
                <a:solidFill>
                  <a:srgbClr val="C00000"/>
                </a:solidFill>
                <a:latin typeface="Times New Roman" pitchFamily="18" charset="0"/>
                <a:cs typeface="Times New Roman" pitchFamily="18" charset="0"/>
              </a:rPr>
              <a:t>Українське питання </a:t>
            </a:r>
            <a:r>
              <a:rPr lang="uk-UA" altLang="ru-RU" sz="2800" i="1" dirty="0" smtClean="0">
                <a:solidFill>
                  <a:schemeClr val="tx1"/>
                </a:solidFill>
                <a:latin typeface="Times New Roman" pitchFamily="18" charset="0"/>
                <a:cs typeface="Times New Roman" pitchFamily="18" charset="0"/>
              </a:rPr>
              <a:t>– </a:t>
            </a:r>
            <a:r>
              <a:rPr lang="uk-UA" sz="2800" i="1" dirty="0" smtClean="0">
                <a:latin typeface="Arial" panose="020B0604020202020204" pitchFamily="34" charset="0"/>
                <a:cs typeface="Arial" panose="020B0604020202020204" pitchFamily="34" charset="0"/>
              </a:rPr>
              <a:t>це </a:t>
            </a:r>
            <a:r>
              <a:rPr lang="uk-UA" sz="2800" i="1" dirty="0" smtClean="0">
                <a:latin typeface="Arial" panose="020B0604020202020204" pitchFamily="34" charset="0"/>
                <a:cs typeface="Arial" panose="020B0604020202020204" pitchFamily="34" charset="0"/>
              </a:rPr>
              <a:t>питання </a:t>
            </a:r>
            <a:r>
              <a:rPr lang="uk-UA" sz="2800" i="1" dirty="0" smtClean="0">
                <a:latin typeface="Arial" panose="020B0604020202020204" pitchFamily="34" charset="0"/>
                <a:cs typeface="Arial" panose="020B0604020202020204" pitchFamily="34" charset="0"/>
              </a:rPr>
              <a:t>про геополітичне майбутнє українських етнічних земель, в руслі чиєї геополітики прямуватиме Україна, </a:t>
            </a:r>
            <a:r>
              <a:rPr lang="uk-UA" altLang="ru-RU" sz="2800" i="1" dirty="0" smtClean="0">
                <a:solidFill>
                  <a:schemeClr val="tx1"/>
                </a:solidFill>
                <a:latin typeface="Arial" panose="020B0604020202020204" pitchFamily="34" charset="0"/>
                <a:cs typeface="Arial" panose="020B0604020202020204" pitchFamily="34" charset="0"/>
              </a:rPr>
              <a:t>плани сусідніх країн щодо українських земель, визнання чи не визнання права українського народу на створення незалежної держави.</a:t>
            </a:r>
            <a:endParaRPr lang="uk-UA" sz="28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0775194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sz="half" idx="1"/>
          </p:nvPr>
        </p:nvSpPr>
        <p:spPr>
          <a:xfrm>
            <a:off x="145774" y="477078"/>
            <a:ext cx="7119731" cy="5951676"/>
          </a:xfrm>
        </p:spPr>
        <p:txBody>
          <a:bodyPr>
            <a:normAutofit/>
          </a:bodyPr>
          <a:lstStyle/>
          <a:p>
            <a:pPr algn="just">
              <a:buFont typeface="Wingdings" panose="05000000000000000000" pitchFamily="2" charset="2"/>
              <a:buChar char="Ø"/>
            </a:pPr>
            <a:endParaRPr lang="ru-RU" sz="2900" dirty="0" smtClean="0"/>
          </a:p>
          <a:p>
            <a:pPr marL="0" indent="0" algn="just">
              <a:buNone/>
            </a:pPr>
            <a:r>
              <a:rPr lang="uk-UA" sz="3200" dirty="0" smtClean="0"/>
              <a:t>11—15 липня 1944 року відбувся Великий збір (Українська головна визвольна рада) УГВР, обрали президію та Генеральний секретаріат — підпільний парламент та підпільний уряд воюючої України. </a:t>
            </a:r>
          </a:p>
          <a:p>
            <a:pPr marL="0" indent="0" algn="just">
              <a:buNone/>
            </a:pPr>
            <a:endParaRPr lang="uk-UA" sz="3200" dirty="0" smtClean="0"/>
          </a:p>
          <a:p>
            <a:pPr marL="0" indent="0" algn="just">
              <a:buNone/>
            </a:pPr>
            <a:r>
              <a:rPr lang="uk-UA" sz="3200" dirty="0" smtClean="0"/>
              <a:t>Головою президії та президентом УГВР обрали </a:t>
            </a:r>
            <a:r>
              <a:rPr lang="uk-UA" sz="3200" b="1" dirty="0" smtClean="0"/>
              <a:t>Кирила Осьмака </a:t>
            </a:r>
            <a:r>
              <a:rPr lang="uk-UA" sz="3200" dirty="0" smtClean="0"/>
              <a:t>(псевдонім — Марко Горянський).</a:t>
            </a:r>
          </a:p>
          <a:p>
            <a:pPr marL="0" indent="0" algn="just">
              <a:buNone/>
            </a:pPr>
            <a:endParaRPr lang="ru-RU" sz="2900" dirty="0" smtClean="0"/>
          </a:p>
        </p:txBody>
      </p:sp>
      <p:pic>
        <p:nvPicPr>
          <p:cNvPr id="7" name="Объект 6"/>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7755835" y="928256"/>
            <a:ext cx="3641034" cy="5233986"/>
          </a:xfrm>
        </p:spPr>
      </p:pic>
      <p:sp>
        <p:nvSpPr>
          <p:cNvPr id="8" name="Прямоугольник 7"/>
          <p:cNvSpPr/>
          <p:nvPr/>
        </p:nvSpPr>
        <p:spPr>
          <a:xfrm>
            <a:off x="7901609" y="292412"/>
            <a:ext cx="2842445" cy="369332"/>
          </a:xfrm>
          <a:prstGeom prst="rect">
            <a:avLst/>
          </a:prstGeom>
        </p:spPr>
        <p:txBody>
          <a:bodyPr wrap="none">
            <a:spAutoFit/>
          </a:bodyPr>
          <a:lstStyle/>
          <a:p>
            <a:r>
              <a:rPr lang="uk-UA" dirty="0">
                <a:solidFill>
                  <a:srgbClr val="000000"/>
                </a:solidFill>
                <a:latin typeface="Linux Libertine"/>
              </a:rPr>
              <a:t>Осьмак Кирило Іванович</a:t>
            </a:r>
            <a:endParaRPr lang="uk-UA" b="0" i="0" dirty="0">
              <a:solidFill>
                <a:srgbClr val="000000"/>
              </a:solidFill>
              <a:effectLst/>
              <a:latin typeface="Linux Libertine"/>
            </a:endParaRPr>
          </a:p>
        </p:txBody>
      </p:sp>
    </p:spTree>
    <p:extLst>
      <p:ext uri="{BB962C8B-B14F-4D97-AF65-F5344CB8AC3E}">
        <p14:creationId xmlns:p14="http://schemas.microsoft.com/office/powerpoint/2010/main" xmlns="" val="28238478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encrypted-tbn0.gstatic.com/images?q=tbn:ANd9GcSpEoNpLy_X_ulxl75qQAxq4xnnwuEhmbgGrIZmUa--hhsqgFsPMGuF7IV7">
            <a:hlinkClick r:id="rId2"/>
          </p:cNvPr>
          <p:cNvPicPr>
            <a:picLocks noChangeAspect="1" noChangeArrowheads="1"/>
          </p:cNvPicPr>
          <p:nvPr/>
        </p:nvPicPr>
        <p:blipFill>
          <a:blip r:embed="rId3" cstate="print"/>
          <a:srcRect/>
          <a:stretch>
            <a:fillRect/>
          </a:stretch>
        </p:blipFill>
        <p:spPr bwMode="auto">
          <a:xfrm>
            <a:off x="342619" y="285729"/>
            <a:ext cx="5954650" cy="5954650"/>
          </a:xfrm>
          <a:prstGeom prst="rect">
            <a:avLst/>
          </a:prstGeom>
          <a:noFill/>
        </p:spPr>
      </p:pic>
      <p:sp>
        <p:nvSpPr>
          <p:cNvPr id="5" name="TextBox 4"/>
          <p:cNvSpPr txBox="1"/>
          <p:nvPr/>
        </p:nvSpPr>
        <p:spPr>
          <a:xfrm>
            <a:off x="6596066" y="285729"/>
            <a:ext cx="3919534" cy="1200329"/>
          </a:xfrm>
          <a:prstGeom prst="rect">
            <a:avLst/>
          </a:prstGeom>
          <a:noFill/>
        </p:spPr>
        <p:txBody>
          <a:bodyPr wrap="square" rtlCol="0">
            <a:spAutoFit/>
          </a:bodyPr>
          <a:lstStyle/>
          <a:p>
            <a:r>
              <a:rPr lang="uk-UA" sz="2400" b="1" dirty="0"/>
              <a:t>Василь Порик – </a:t>
            </a:r>
          </a:p>
          <a:p>
            <a:r>
              <a:rPr lang="uk-UA" sz="2400" b="1" dirty="0" smtClean="0"/>
              <a:t>Учасник Руху </a:t>
            </a:r>
            <a:r>
              <a:rPr lang="uk-UA" sz="2400" b="1" dirty="0"/>
              <a:t>Опору  у Франції</a:t>
            </a:r>
            <a:endParaRPr lang="ru-RU" sz="2400" b="1" dirty="0"/>
          </a:p>
        </p:txBody>
      </p:sp>
      <p:sp>
        <p:nvSpPr>
          <p:cNvPr id="6" name="TextBox 5"/>
          <p:cNvSpPr txBox="1"/>
          <p:nvPr/>
        </p:nvSpPr>
        <p:spPr>
          <a:xfrm>
            <a:off x="6667503" y="2285992"/>
            <a:ext cx="5364075" cy="3416320"/>
          </a:xfrm>
          <a:prstGeom prst="rect">
            <a:avLst/>
          </a:prstGeom>
          <a:noFill/>
        </p:spPr>
        <p:txBody>
          <a:bodyPr wrap="square" rtlCol="0">
            <a:spAutoFit/>
          </a:bodyPr>
          <a:lstStyle/>
          <a:p>
            <a:r>
              <a:rPr lang="uk-UA" sz="2400" b="1" dirty="0"/>
              <a:t>Українці воювали у складі</a:t>
            </a:r>
          </a:p>
          <a:p>
            <a:r>
              <a:rPr lang="uk-UA" sz="2400" b="1" dirty="0"/>
              <a:t> армій  </a:t>
            </a:r>
            <a:endParaRPr lang="uk-UA" sz="2400" b="1" dirty="0" smtClean="0"/>
          </a:p>
          <a:p>
            <a:r>
              <a:rPr lang="uk-UA" sz="2400" b="1" dirty="0" smtClean="0"/>
              <a:t>Великої </a:t>
            </a:r>
            <a:r>
              <a:rPr lang="uk-UA" sz="2400" b="1" dirty="0"/>
              <a:t>Британії та </a:t>
            </a:r>
          </a:p>
          <a:p>
            <a:r>
              <a:rPr lang="uk-UA" sz="2400" b="1" dirty="0"/>
              <a:t>Канади   -        45тис.</a:t>
            </a:r>
          </a:p>
          <a:p>
            <a:r>
              <a:rPr lang="uk-UA" sz="2400" b="1" dirty="0"/>
              <a:t>Польщі – 120тис.</a:t>
            </a:r>
          </a:p>
          <a:p>
            <a:r>
              <a:rPr lang="uk-UA" sz="2400" b="1" dirty="0"/>
              <a:t>СРСР – більше 6 млн.</a:t>
            </a:r>
          </a:p>
          <a:p>
            <a:r>
              <a:rPr lang="uk-UA" sz="2400" b="1" dirty="0"/>
              <a:t>США – 80 тис.</a:t>
            </a:r>
          </a:p>
          <a:p>
            <a:r>
              <a:rPr lang="uk-UA" sz="2400" b="1" dirty="0"/>
              <a:t>Франції – 6 тис.</a:t>
            </a:r>
          </a:p>
          <a:p>
            <a:endParaRPr lang="ru-RU" sz="2400" b="1" dirty="0"/>
          </a:p>
        </p:txBody>
      </p:sp>
    </p:spTree>
    <p:extLst>
      <p:ext uri="{BB962C8B-B14F-4D97-AF65-F5344CB8AC3E}">
        <p14:creationId xmlns:p14="http://schemas.microsoft.com/office/powerpoint/2010/main" xmlns="" val="84945754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1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3176"/>
            <a:ext cx="9144000"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7" name="Rectangle 6"/>
          <p:cNvSpPr>
            <a:spLocks noChangeArrowheads="1"/>
          </p:cNvSpPr>
          <p:nvPr/>
        </p:nvSpPr>
        <p:spPr bwMode="auto">
          <a:xfrm>
            <a:off x="6024564" y="476250"/>
            <a:ext cx="4427537" cy="208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ru-RU" sz="2800" b="1">
                <a:solidFill>
                  <a:schemeClr val="bg1"/>
                </a:solidFill>
                <a:latin typeface="Times New Roman" charset="0"/>
              </a:rPr>
              <a:t>Василь Кук –</a:t>
            </a:r>
            <a:br>
              <a:rPr lang="ru-RU" sz="2800" b="1">
                <a:solidFill>
                  <a:schemeClr val="bg1"/>
                </a:solidFill>
                <a:latin typeface="Times New Roman" charset="0"/>
              </a:rPr>
            </a:br>
            <a:r>
              <a:rPr lang="ru-RU" sz="2800" b="1">
                <a:solidFill>
                  <a:schemeClr val="bg1"/>
                </a:solidFill>
                <a:latin typeface="Times New Roman" charset="0"/>
              </a:rPr>
              <a:t>останній командир УПА захоплений в полон </a:t>
            </a:r>
            <a:br>
              <a:rPr lang="ru-RU" sz="2800" b="1">
                <a:solidFill>
                  <a:schemeClr val="bg1"/>
                </a:solidFill>
                <a:latin typeface="Times New Roman" charset="0"/>
              </a:rPr>
            </a:br>
            <a:r>
              <a:rPr lang="ru-RU" sz="2800" b="1">
                <a:solidFill>
                  <a:schemeClr val="bg1"/>
                </a:solidFill>
                <a:latin typeface="Times New Roman" charset="0"/>
              </a:rPr>
              <a:t>23 травня 1954</a:t>
            </a:r>
          </a:p>
        </p:txBody>
      </p:sp>
    </p:spTree>
    <p:extLst>
      <p:ext uri="{BB962C8B-B14F-4D97-AF65-F5344CB8AC3E}">
        <p14:creationId xmlns:p14="http://schemas.microsoft.com/office/powerpoint/2010/main" xmlns="" val="208687186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791" y="245856"/>
            <a:ext cx="11675165" cy="456510"/>
          </a:xfrm>
        </p:spPr>
        <p:txBody>
          <a:bodyPr>
            <a:noAutofit/>
          </a:bodyPr>
          <a:lstStyle/>
          <a:p>
            <a:pPr algn="ctr"/>
            <a:r>
              <a:rPr lang="uk-UA" sz="2800" b="1" dirty="0" smtClean="0">
                <a:solidFill>
                  <a:srgbClr val="C00000"/>
                </a:solidFill>
                <a:effectLst>
                  <a:outerShdw blurRad="38100" dist="38100" dir="2700000" algn="tl">
                    <a:srgbClr val="000000">
                      <a:alpha val="43137"/>
                    </a:srgbClr>
                  </a:outerShdw>
                </a:effectLst>
              </a:rPr>
              <a:t>Особливості діяльності визвольного руху на завершальному етапі війни</a:t>
            </a:r>
            <a:endParaRPr lang="ru-RU" sz="2800" b="1" dirty="0">
              <a:solidFill>
                <a:srgbClr val="C0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344557" y="702366"/>
            <a:ext cx="11701669" cy="5950225"/>
          </a:xfrm>
        </p:spPr>
        <p:txBody>
          <a:bodyPr>
            <a:normAutofit fontScale="70000" lnSpcReduction="20000"/>
          </a:bodyPr>
          <a:lstStyle/>
          <a:p>
            <a:pPr marL="0" indent="0">
              <a:buNone/>
            </a:pPr>
            <a:r>
              <a:rPr lang="uk-UA" b="1" dirty="0" smtClean="0"/>
              <a:t>Мета українського визвольного руху на завершальному етапі війни</a:t>
            </a:r>
          </a:p>
          <a:p>
            <a:pPr>
              <a:buFontTx/>
              <a:buChar char="-"/>
            </a:pPr>
            <a:r>
              <a:rPr lang="uk-UA" dirty="0" smtClean="0"/>
              <a:t>Боротьба проти радянської влади в Україні.</a:t>
            </a:r>
          </a:p>
          <a:p>
            <a:pPr marL="0" indent="0">
              <a:buNone/>
            </a:pPr>
            <a:r>
              <a:rPr lang="uk-UA" b="1" dirty="0" smtClean="0"/>
              <a:t>Причина конфронтації з радянською владою</a:t>
            </a:r>
          </a:p>
          <a:p>
            <a:pPr>
              <a:buFontTx/>
              <a:buChar char="-"/>
            </a:pPr>
            <a:r>
              <a:rPr lang="uk-UA" dirty="0" smtClean="0"/>
              <a:t>Несумісність поглядів на майбутнє України:</a:t>
            </a:r>
          </a:p>
          <a:p>
            <a:pPr marL="0" indent="0">
              <a:buNone/>
            </a:pPr>
            <a:r>
              <a:rPr lang="uk-UA" dirty="0" smtClean="0"/>
              <a:t>а. радянська влада – за радянську України в складі СРСПР</a:t>
            </a:r>
          </a:p>
          <a:p>
            <a:pPr marL="0" indent="0">
              <a:buNone/>
            </a:pPr>
            <a:r>
              <a:rPr lang="uk-UA" dirty="0"/>
              <a:t>б</a:t>
            </a:r>
            <a:r>
              <a:rPr lang="uk-UA" dirty="0" smtClean="0"/>
              <a:t>. ОУН і УПА – за незалежну Україну</a:t>
            </a:r>
          </a:p>
          <a:p>
            <a:pPr marL="0" indent="0">
              <a:buNone/>
            </a:pPr>
            <a:r>
              <a:rPr lang="uk-UA" b="1" dirty="0" smtClean="0"/>
              <a:t>Збройне протистояння українських повстанців із радянською владою</a:t>
            </a:r>
          </a:p>
          <a:p>
            <a:pPr>
              <a:buFontTx/>
              <a:buChar char="-"/>
            </a:pPr>
            <a:r>
              <a:rPr lang="uk-UA" dirty="0" smtClean="0"/>
              <a:t>Бойові дії УПА проти військ НКВС</a:t>
            </a:r>
          </a:p>
          <a:p>
            <a:pPr marL="0" indent="0">
              <a:buNone/>
            </a:pPr>
            <a:r>
              <a:rPr lang="uk-UA" dirty="0" smtClean="0"/>
              <a:t>А. великі жертви серед мирного населення через каральні дії радянських підрозділів </a:t>
            </a:r>
          </a:p>
          <a:p>
            <a:pPr marL="0" indent="0">
              <a:buNone/>
            </a:pPr>
            <a:r>
              <a:rPr lang="uk-UA" dirty="0" smtClean="0"/>
              <a:t>Б. значні втрати у складі УПА</a:t>
            </a:r>
          </a:p>
          <a:p>
            <a:pPr marL="0" indent="0">
              <a:buNone/>
            </a:pPr>
            <a:r>
              <a:rPr lang="uk-UA" dirty="0" smtClean="0"/>
              <a:t>В. переведення штаб-квартири УПА з Волині до Галичини</a:t>
            </a:r>
          </a:p>
          <a:p>
            <a:pPr marL="0" indent="0">
              <a:buNone/>
            </a:pPr>
            <a:r>
              <a:rPr lang="uk-UA" b="1" dirty="0" smtClean="0"/>
              <a:t>Активні дії радянської влади проти ОУН та УПА:</a:t>
            </a:r>
          </a:p>
          <a:p>
            <a:pPr>
              <a:buFontTx/>
              <a:buChar char="-"/>
            </a:pPr>
            <a:r>
              <a:rPr lang="uk-UA" dirty="0" smtClean="0"/>
              <a:t>Масова мобілізація до Червоної Армії</a:t>
            </a:r>
          </a:p>
          <a:p>
            <a:pPr>
              <a:buFontTx/>
              <a:buChar char="-"/>
            </a:pPr>
            <a:r>
              <a:rPr lang="uk-UA" dirty="0" smtClean="0"/>
              <a:t>Комуністична пропаганда</a:t>
            </a:r>
          </a:p>
          <a:p>
            <a:pPr>
              <a:buFontTx/>
              <a:buChar char="-"/>
            </a:pPr>
            <a:r>
              <a:rPr lang="uk-UA" dirty="0" smtClean="0"/>
              <a:t>Спланована компрометація дій УПА</a:t>
            </a:r>
          </a:p>
          <a:p>
            <a:pPr>
              <a:buFontTx/>
              <a:buChar char="-"/>
            </a:pPr>
            <a:r>
              <a:rPr lang="uk-UA" dirty="0" smtClean="0"/>
              <a:t>Діяльність загонів місцевої самооборони («стрибки»)</a:t>
            </a:r>
          </a:p>
          <a:p>
            <a:pPr>
              <a:buFontTx/>
              <a:buChar char="-"/>
            </a:pPr>
            <a:r>
              <a:rPr lang="uk-UA" dirty="0" smtClean="0"/>
              <a:t>Амністія (перша – у травні 1945 р.)</a:t>
            </a:r>
            <a:endParaRPr lang="ru-RU" dirty="0"/>
          </a:p>
        </p:txBody>
      </p:sp>
    </p:spTree>
    <p:extLst>
      <p:ext uri="{BB962C8B-B14F-4D97-AF65-F5344CB8AC3E}">
        <p14:creationId xmlns:p14="http://schemas.microsoft.com/office/powerpoint/2010/main" xmlns="" val="12620949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idx="4294967295"/>
          </p:nvPr>
        </p:nvSpPr>
        <p:spPr>
          <a:xfrm>
            <a:off x="2067339" y="1533181"/>
            <a:ext cx="9144000" cy="2387600"/>
          </a:xfrm>
        </p:spPr>
        <p:txBody>
          <a:bodyPr>
            <a:normAutofit/>
          </a:bodyPr>
          <a:lstStyle/>
          <a:p>
            <a:pPr algn="ctr" eaLnBrk="1" hangingPunct="1"/>
            <a:r>
              <a:rPr lang="uk-UA" altLang="ru-RU" sz="3600" b="1" dirty="0">
                <a:solidFill>
                  <a:srgbClr val="FF0000"/>
                </a:solidFill>
                <a:latin typeface="+mn-lt"/>
              </a:rPr>
              <a:t>Визволення України від нацистських загарбників</a:t>
            </a:r>
            <a:endParaRPr lang="ru-RU" altLang="ru-RU" sz="3600" b="1" dirty="0">
              <a:solidFill>
                <a:srgbClr val="FF0000"/>
              </a:solidFill>
              <a:latin typeface="+mn-lt"/>
            </a:endParaRPr>
          </a:p>
        </p:txBody>
      </p:sp>
    </p:spTree>
    <p:extLst>
      <p:ext uri="{BB962C8B-B14F-4D97-AF65-F5344CB8AC3E}">
        <p14:creationId xmlns:p14="http://schemas.microsoft.com/office/powerpoint/2010/main" xmlns="" val="351511766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Прямоугольник 1"/>
          <p:cNvSpPr>
            <a:spLocks noChangeArrowheads="1"/>
          </p:cNvSpPr>
          <p:nvPr/>
        </p:nvSpPr>
        <p:spPr bwMode="auto">
          <a:xfrm>
            <a:off x="96458" y="231913"/>
            <a:ext cx="5403574"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r>
              <a:rPr lang="uk-UA" altLang="uk-UA" b="1" dirty="0" smtClean="0">
                <a:solidFill>
                  <a:srgbClr val="FF0000"/>
                </a:solidFill>
                <a:effectLst>
                  <a:outerShdw blurRad="38100" dist="38100" dir="2700000" algn="tl">
                    <a:srgbClr val="000000">
                      <a:alpha val="43137"/>
                    </a:srgbClr>
                  </a:outerShdw>
                </a:effectLst>
                <a:latin typeface="Arial" panose="020B0604020202020204" pitchFamily="34" charset="0"/>
              </a:rPr>
              <a:t>Сталінградська битва </a:t>
            </a:r>
            <a:r>
              <a:rPr lang="uk-UA" altLang="uk-UA" dirty="0" smtClean="0">
                <a:solidFill>
                  <a:srgbClr val="222222"/>
                </a:solidFill>
                <a:latin typeface="Arial" panose="020B0604020202020204" pitchFamily="34" charset="0"/>
              </a:rPr>
              <a:t>(17 липня 1942 р. - 2 лютого 1943р.)стала початком корінного перелому в Другій світовій війні та початком визволення території України.</a:t>
            </a:r>
            <a:endParaRPr lang="uk-UA" altLang="uk-UA" dirty="0">
              <a:latin typeface="Arial" panose="020B0604020202020204" pitchFamily="34" charset="0"/>
            </a:endParaRPr>
          </a:p>
        </p:txBody>
      </p:sp>
      <p:sp>
        <p:nvSpPr>
          <p:cNvPr id="6147" name="Прямоугольник 2"/>
          <p:cNvSpPr>
            <a:spLocks noChangeArrowheads="1"/>
          </p:cNvSpPr>
          <p:nvPr/>
        </p:nvSpPr>
        <p:spPr bwMode="auto">
          <a:xfrm>
            <a:off x="568316" y="2539165"/>
            <a:ext cx="4203492"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uk-UA" altLang="uk-UA" sz="2000" dirty="0" smtClean="0">
                <a:solidFill>
                  <a:srgbClr val="122336"/>
                </a:solidFill>
                <a:latin typeface="+mn-lt"/>
                <a:cs typeface="Times New Roman" panose="02020603050405020304" pitchFamily="18" charset="0"/>
              </a:rPr>
              <a:t>Це дало змогу вступу частини 1- гвардійської армії ген. Кузнецова у Ворошиловградській (Луганської) області в </a:t>
            </a:r>
            <a:r>
              <a:rPr lang="uk-UA" altLang="uk-UA" sz="2000" b="1" dirty="0" smtClean="0">
                <a:solidFill>
                  <a:srgbClr val="FF0000"/>
                </a:solidFill>
                <a:effectLst>
                  <a:outerShdw blurRad="38100" dist="38100" dir="2700000" algn="tl">
                    <a:srgbClr val="000000">
                      <a:alpha val="43137"/>
                    </a:srgbClr>
                  </a:outerShdw>
                </a:effectLst>
                <a:latin typeface="+mn-lt"/>
                <a:cs typeface="Times New Roman" panose="02020603050405020304" pitchFamily="18" charset="0"/>
              </a:rPr>
              <a:t>грудні 1942 року</a:t>
            </a:r>
            <a:r>
              <a:rPr lang="uk-UA" altLang="uk-UA" sz="2000" dirty="0" smtClean="0">
                <a:solidFill>
                  <a:srgbClr val="122336"/>
                </a:solidFill>
                <a:latin typeface="+mn-lt"/>
                <a:cs typeface="Times New Roman" panose="02020603050405020304" pitchFamily="18" charset="0"/>
              </a:rPr>
              <a:t>. Наприкінці січня – початку лютого 1943 радянське командування поставило завдання звільнення Донбасу та Харківського промислового району</a:t>
            </a:r>
            <a:r>
              <a:rPr lang="uk-UA" altLang="uk-UA" sz="2000" dirty="0" smtClean="0">
                <a:solidFill>
                  <a:srgbClr val="526178"/>
                </a:solidFill>
                <a:latin typeface="+mn-lt"/>
                <a:cs typeface="Times New Roman" panose="02020603050405020304" pitchFamily="18" charset="0"/>
              </a:rPr>
              <a:t>. </a:t>
            </a:r>
            <a:endParaRPr lang="uk-UA" altLang="uk-UA" sz="2000" dirty="0">
              <a:solidFill>
                <a:srgbClr val="526178"/>
              </a:solidFill>
              <a:latin typeface="+mn-lt"/>
            </a:endParaRPr>
          </a:p>
        </p:txBody>
      </p:sp>
      <p:pic>
        <p:nvPicPr>
          <p:cNvPr id="6148" name="Рисунок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43665" y="0"/>
            <a:ext cx="694833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5260111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1934817" y="0"/>
            <a:ext cx="8733183" cy="1143000"/>
          </a:xfrm>
        </p:spPr>
        <p:txBody>
          <a:bodyPr>
            <a:normAutofit/>
          </a:bodyPr>
          <a:lstStyle/>
          <a:p>
            <a:pPr algn="ctr" eaLnBrk="1" hangingPunct="1"/>
            <a:r>
              <a:rPr lang="uk-UA" altLang="ru-RU" sz="4000" b="1" dirty="0">
                <a:solidFill>
                  <a:srgbClr val="A50021"/>
                </a:solidFill>
              </a:rPr>
              <a:t>Сталінградська битва</a:t>
            </a:r>
            <a:endParaRPr lang="ru-RU" altLang="ru-RU" sz="4000" b="1" dirty="0">
              <a:solidFill>
                <a:srgbClr val="A50021"/>
              </a:solidFill>
            </a:endParaRPr>
          </a:p>
        </p:txBody>
      </p:sp>
      <p:sp>
        <p:nvSpPr>
          <p:cNvPr id="6148" name="Rectangle 3"/>
          <p:cNvSpPr>
            <a:spLocks noGrp="1" noChangeArrowheads="1"/>
          </p:cNvSpPr>
          <p:nvPr>
            <p:ph type="body" idx="1"/>
          </p:nvPr>
        </p:nvSpPr>
        <p:spPr>
          <a:xfrm>
            <a:off x="437322" y="1343302"/>
            <a:ext cx="4859338" cy="4149725"/>
          </a:xfrm>
        </p:spPr>
        <p:txBody>
          <a:bodyPr/>
          <a:lstStyle/>
          <a:p>
            <a:pPr marL="0" indent="357188" algn="just" eaLnBrk="1" hangingPunct="1">
              <a:buFont typeface="Wingdings" panose="05000000000000000000" pitchFamily="2" charset="2"/>
              <a:buChar char="Ø"/>
            </a:pPr>
            <a:r>
              <a:rPr lang="uk-UA" altLang="ru-RU" b="1" dirty="0" smtClean="0"/>
              <a:t>оточення </a:t>
            </a:r>
            <a:r>
              <a:rPr lang="uk-UA" altLang="ru-RU" b="1" i="1" dirty="0" smtClean="0"/>
              <a:t>300-тисячної </a:t>
            </a:r>
            <a:r>
              <a:rPr lang="uk-UA" altLang="ru-RU" b="1" dirty="0" smtClean="0"/>
              <a:t>армії фельдмаршала       </a:t>
            </a:r>
            <a:r>
              <a:rPr lang="uk-UA" altLang="ru-RU" b="1" i="1" dirty="0" smtClean="0"/>
              <a:t>Ф. фон Паулюса</a:t>
            </a:r>
            <a:r>
              <a:rPr lang="uk-UA" altLang="ru-RU" b="1" dirty="0" smtClean="0"/>
              <a:t>;</a:t>
            </a:r>
          </a:p>
          <a:p>
            <a:pPr marL="0" indent="357188" algn="just" eaLnBrk="1" hangingPunct="1">
              <a:buFont typeface="Wingdings" panose="05000000000000000000" pitchFamily="2" charset="2"/>
              <a:buChar char="Ø"/>
            </a:pPr>
            <a:r>
              <a:rPr lang="uk-UA" altLang="ru-RU" b="1" dirty="0" smtClean="0"/>
              <a:t>знищення </a:t>
            </a:r>
            <a:r>
              <a:rPr lang="uk-UA" altLang="ru-RU" b="1" i="1" dirty="0" smtClean="0"/>
              <a:t>четвертої </a:t>
            </a:r>
            <a:r>
              <a:rPr lang="uk-UA" altLang="ru-RU" b="1" dirty="0" smtClean="0"/>
              <a:t>частини німецьких військ на радянському фронті.</a:t>
            </a:r>
            <a:endParaRPr lang="ru-RU" altLang="ru-RU" b="1" dirty="0" smtClean="0"/>
          </a:p>
        </p:txBody>
      </p:sp>
      <p:sp>
        <p:nvSpPr>
          <p:cNvPr id="6150" name="Прямоугольник 7"/>
          <p:cNvSpPr>
            <a:spLocks noChangeArrowheads="1"/>
          </p:cNvSpPr>
          <p:nvPr/>
        </p:nvSpPr>
        <p:spPr bwMode="auto">
          <a:xfrm>
            <a:off x="1119947" y="4117388"/>
            <a:ext cx="4176713" cy="2062163"/>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uk-UA" altLang="ru-RU" sz="1600" b="1" i="1" dirty="0" smtClean="0"/>
              <a:t>Легендарний "будинок Павлова" - один із опорних пунктів радянської оборони. Втрати вермахту від радянського вогню тут перевищили втрати при захопленні Парижу. Оборону в цій "фортеці" тримали 30 бійців 13-ої гвардійської дивізії, з них семеро українців</a:t>
            </a:r>
            <a:endParaRPr lang="uk-UA" altLang="ru-RU" sz="1600" b="1" i="1" dirty="0"/>
          </a:p>
        </p:txBody>
      </p:sp>
      <p:grpSp>
        <p:nvGrpSpPr>
          <p:cNvPr id="9" name="Группа 8"/>
          <p:cNvGrpSpPr/>
          <p:nvPr/>
        </p:nvGrpSpPr>
        <p:grpSpPr>
          <a:xfrm>
            <a:off x="5296660" y="815733"/>
            <a:ext cx="6501642" cy="5363818"/>
            <a:chOff x="675860" y="546651"/>
            <a:chExt cx="6501642" cy="5363818"/>
          </a:xfrm>
        </p:grpSpPr>
        <p:pic>
          <p:nvPicPr>
            <p:cNvPr id="10" name="Picture 6" descr="http://img.istpravda.com.ua/images/doc/c/c/ccccfb5-ast-dom-pavlova.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56516"/>
            <a:stretch/>
          </p:blipFill>
          <p:spPr bwMode="auto">
            <a:xfrm>
              <a:off x="675861" y="3578087"/>
              <a:ext cx="6501641" cy="2332382"/>
            </a:xfrm>
            <a:prstGeom prst="trapezoid">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 descr="http://img.istpravda.com.ua/images/doc/c/c/ccccfb5-ast-dom-pavlova.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12848"/>
            <a:stretch/>
          </p:blipFill>
          <p:spPr bwMode="auto">
            <a:xfrm>
              <a:off x="675860" y="546651"/>
              <a:ext cx="6501641" cy="4674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360493515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p:cNvSpPr>
            <a:spLocks noGrp="1"/>
          </p:cNvSpPr>
          <p:nvPr>
            <p:ph type="title" idx="4294967295"/>
          </p:nvPr>
        </p:nvSpPr>
        <p:spPr>
          <a:xfrm>
            <a:off x="1524000" y="0"/>
            <a:ext cx="9144000" cy="1143000"/>
          </a:xfrm>
        </p:spPr>
        <p:txBody>
          <a:bodyPr/>
          <a:lstStyle/>
          <a:p>
            <a:pPr algn="ctr" eaLnBrk="1" hangingPunct="1"/>
            <a:r>
              <a:rPr lang="uk-UA" altLang="ru-RU" b="1" dirty="0" smtClean="0">
                <a:effectLst>
                  <a:outerShdw blurRad="38100" dist="38100" dir="2700000" algn="tl">
                    <a:srgbClr val="000000">
                      <a:alpha val="43137"/>
                    </a:srgbClr>
                  </a:outerShdw>
                </a:effectLst>
              </a:rPr>
              <a:t>Початок визволення України</a:t>
            </a:r>
          </a:p>
        </p:txBody>
      </p:sp>
      <p:sp>
        <p:nvSpPr>
          <p:cNvPr id="7171" name="Текст 2"/>
          <p:cNvSpPr>
            <a:spLocks noGrp="1"/>
          </p:cNvSpPr>
          <p:nvPr>
            <p:ph type="body" idx="4294967295"/>
          </p:nvPr>
        </p:nvSpPr>
        <p:spPr>
          <a:xfrm>
            <a:off x="408781" y="854074"/>
            <a:ext cx="4040188" cy="504825"/>
          </a:xfrm>
        </p:spPr>
        <p:txBody>
          <a:bodyPr anchor="b"/>
          <a:lstStyle/>
          <a:p>
            <a:pPr marL="0" indent="0">
              <a:buNone/>
            </a:pPr>
            <a:r>
              <a:rPr lang="uk-UA" altLang="ru-RU" sz="1800" b="1" dirty="0">
                <a:solidFill>
                  <a:srgbClr val="A50021"/>
                </a:solidFill>
              </a:rPr>
              <a:t>Поштовх:</a:t>
            </a:r>
          </a:p>
        </p:txBody>
      </p:sp>
      <p:sp>
        <p:nvSpPr>
          <p:cNvPr id="7172" name="Содержимое 3"/>
          <p:cNvSpPr>
            <a:spLocks noGrp="1"/>
          </p:cNvSpPr>
          <p:nvPr>
            <p:ph sz="half" idx="4294967295"/>
          </p:nvPr>
        </p:nvSpPr>
        <p:spPr>
          <a:xfrm>
            <a:off x="1524000" y="1341439"/>
            <a:ext cx="4787900" cy="3951287"/>
          </a:xfrm>
        </p:spPr>
        <p:txBody>
          <a:bodyPr/>
          <a:lstStyle/>
          <a:p>
            <a:pPr eaLnBrk="1" hangingPunct="1">
              <a:buFontTx/>
              <a:buNone/>
            </a:pPr>
            <a:r>
              <a:rPr lang="uk-UA" altLang="ru-RU" b="1">
                <a:solidFill>
                  <a:srgbClr val="003366"/>
                </a:solidFill>
              </a:rPr>
              <a:t>Сталінградська битва</a:t>
            </a:r>
          </a:p>
        </p:txBody>
      </p:sp>
      <p:sp>
        <p:nvSpPr>
          <p:cNvPr id="7173" name="Текст 4"/>
          <p:cNvSpPr>
            <a:spLocks noGrp="1"/>
          </p:cNvSpPr>
          <p:nvPr>
            <p:ph type="body" sz="quarter" idx="4294967295"/>
          </p:nvPr>
        </p:nvSpPr>
        <p:spPr>
          <a:xfrm>
            <a:off x="6626226" y="1774153"/>
            <a:ext cx="4041775" cy="639762"/>
          </a:xfrm>
        </p:spPr>
        <p:txBody>
          <a:bodyPr anchor="b"/>
          <a:lstStyle/>
          <a:p>
            <a:pPr marL="0" indent="0" algn="r">
              <a:buNone/>
            </a:pPr>
            <a:r>
              <a:rPr lang="uk-UA" altLang="ru-RU" b="1" dirty="0" smtClean="0">
                <a:solidFill>
                  <a:srgbClr val="A50021"/>
                </a:solidFill>
              </a:rPr>
              <a:t>Грудень 1942 р.</a:t>
            </a:r>
          </a:p>
        </p:txBody>
      </p:sp>
      <p:sp>
        <p:nvSpPr>
          <p:cNvPr id="7174" name="Содержимое 5"/>
          <p:cNvSpPr>
            <a:spLocks noGrp="1"/>
          </p:cNvSpPr>
          <p:nvPr>
            <p:ph sz="quarter" idx="4294967295"/>
          </p:nvPr>
        </p:nvSpPr>
        <p:spPr>
          <a:xfrm>
            <a:off x="6626226" y="2486543"/>
            <a:ext cx="4859337" cy="3951287"/>
          </a:xfrm>
        </p:spPr>
        <p:txBody>
          <a:bodyPr>
            <a:normAutofit/>
          </a:bodyPr>
          <a:lstStyle/>
          <a:p>
            <a:pPr algn="ctr" eaLnBrk="1" hangingPunct="1">
              <a:buFontTx/>
              <a:buNone/>
            </a:pPr>
            <a:r>
              <a:rPr lang="uk-UA" altLang="ru-RU" sz="3200" b="1" i="1" dirty="0">
                <a:solidFill>
                  <a:srgbClr val="FF0000"/>
                </a:solidFill>
              </a:rPr>
              <a:t>с. </a:t>
            </a:r>
            <a:r>
              <a:rPr lang="uk-UA" altLang="ru-RU" sz="3200" b="1" i="1" dirty="0" err="1">
                <a:solidFill>
                  <a:srgbClr val="FF0000"/>
                </a:solidFill>
              </a:rPr>
              <a:t>Півнівка</a:t>
            </a:r>
            <a:r>
              <a:rPr lang="uk-UA" altLang="ru-RU" sz="3200" b="1" dirty="0" smtClean="0">
                <a:solidFill>
                  <a:srgbClr val="003366"/>
                </a:solidFill>
              </a:rPr>
              <a:t> </a:t>
            </a:r>
            <a:r>
              <a:rPr lang="uk-UA" altLang="ru-RU" sz="3200" b="1" dirty="0">
                <a:solidFill>
                  <a:srgbClr val="003366"/>
                </a:solidFill>
              </a:rPr>
              <a:t>(Ворошиловградська обл.) </a:t>
            </a:r>
            <a:r>
              <a:rPr lang="uk-UA" altLang="ru-RU" sz="3200" b="1" dirty="0" smtClean="0">
                <a:solidFill>
                  <a:srgbClr val="003366"/>
                </a:solidFill>
              </a:rPr>
              <a:t>– перший       населений пункт визволений від німців</a:t>
            </a:r>
          </a:p>
        </p:txBody>
      </p:sp>
      <p:pic>
        <p:nvPicPr>
          <p:cNvPr id="7175" name="Picture 8" descr="http://img.istpravda.com.ua/images/doc/1/5/154a1f4-ast-nimci-poloneni-dity.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t="24753"/>
          <a:stretch>
            <a:fillRect/>
          </a:stretch>
        </p:blipFill>
        <p:spPr bwMode="auto">
          <a:xfrm>
            <a:off x="702573" y="1796654"/>
            <a:ext cx="5003800" cy="4176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6" name="Прямоугольник 9"/>
          <p:cNvSpPr>
            <a:spLocks noChangeArrowheads="1"/>
          </p:cNvSpPr>
          <p:nvPr/>
        </p:nvSpPr>
        <p:spPr bwMode="auto">
          <a:xfrm>
            <a:off x="408781" y="6077745"/>
            <a:ext cx="6516688" cy="461962"/>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400" b="1"/>
              <a:t>Полонені німці з 11-го піхотного корпусу</a:t>
            </a:r>
          </a:p>
        </p:txBody>
      </p:sp>
    </p:spTree>
    <p:extLst>
      <p:ext uri="{BB962C8B-B14F-4D97-AF65-F5344CB8AC3E}">
        <p14:creationId xmlns:p14="http://schemas.microsoft.com/office/powerpoint/2010/main" xmlns="" val="438613779"/>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descr="http://img.istpravda.com.ua/images/doc/9/d/9dd5494-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43025" y="2060575"/>
            <a:ext cx="4248150" cy="3600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Rectangle 2"/>
          <p:cNvSpPr>
            <a:spLocks noGrp="1" noChangeArrowheads="1"/>
          </p:cNvSpPr>
          <p:nvPr>
            <p:ph type="title"/>
          </p:nvPr>
        </p:nvSpPr>
        <p:spPr>
          <a:xfrm>
            <a:off x="1524000" y="-315913"/>
            <a:ext cx="9144000" cy="1143001"/>
          </a:xfrm>
        </p:spPr>
        <p:txBody>
          <a:bodyPr/>
          <a:lstStyle/>
          <a:p>
            <a:pPr algn="ctr" eaLnBrk="1" hangingPunct="1"/>
            <a:r>
              <a:rPr lang="uk-UA" altLang="ru-RU" b="1" dirty="0" smtClean="0">
                <a:effectLst>
                  <a:outerShdw blurRad="38100" dist="38100" dir="2700000" algn="tl">
                    <a:srgbClr val="000000">
                      <a:alpha val="43137"/>
                    </a:srgbClr>
                  </a:outerShdw>
                </a:effectLst>
              </a:rPr>
              <a:t>Наступ радянської армії</a:t>
            </a:r>
            <a:endParaRPr lang="ru-RU" altLang="ru-RU" b="1" dirty="0" smtClean="0">
              <a:effectLst>
                <a:outerShdw blurRad="38100" dist="38100" dir="2700000" algn="tl">
                  <a:srgbClr val="000000">
                    <a:alpha val="43137"/>
                  </a:srgbClr>
                </a:outerShdw>
              </a:effectLst>
            </a:endParaRPr>
          </a:p>
        </p:txBody>
      </p:sp>
      <p:sp>
        <p:nvSpPr>
          <p:cNvPr id="8196" name="Rectangle 3"/>
          <p:cNvSpPr>
            <a:spLocks noGrp="1" noChangeArrowheads="1"/>
          </p:cNvSpPr>
          <p:nvPr>
            <p:ph type="body" idx="1"/>
          </p:nvPr>
        </p:nvSpPr>
        <p:spPr>
          <a:xfrm>
            <a:off x="6936409" y="528638"/>
            <a:ext cx="5003800" cy="792162"/>
          </a:xfrm>
        </p:spPr>
        <p:txBody>
          <a:bodyPr/>
          <a:lstStyle/>
          <a:p>
            <a:pPr eaLnBrk="1" hangingPunct="1">
              <a:buFontTx/>
              <a:buNone/>
            </a:pPr>
            <a:r>
              <a:rPr lang="uk-UA" altLang="ru-RU" sz="3600" b="1" dirty="0">
                <a:solidFill>
                  <a:srgbClr val="A50021"/>
                </a:solidFill>
              </a:rPr>
              <a:t>Звільнення Харкова</a:t>
            </a:r>
            <a:endParaRPr lang="ru-RU" altLang="ru-RU" sz="3600" b="1" dirty="0">
              <a:solidFill>
                <a:srgbClr val="A50021"/>
              </a:solidFill>
            </a:endParaRPr>
          </a:p>
        </p:txBody>
      </p:sp>
      <p:sp>
        <p:nvSpPr>
          <p:cNvPr id="8197" name="AutoShape 4"/>
          <p:cNvSpPr>
            <a:spLocks noChangeArrowheads="1"/>
          </p:cNvSpPr>
          <p:nvPr/>
        </p:nvSpPr>
        <p:spPr bwMode="auto">
          <a:xfrm>
            <a:off x="435389" y="499960"/>
            <a:ext cx="4319588" cy="2232025"/>
          </a:xfrm>
          <a:prstGeom prst="irregularSeal2">
            <a:avLst/>
          </a:prstGeom>
          <a:noFill/>
          <a:ln w="9525">
            <a:solidFill>
              <a:srgbClr val="00008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2800" b="1">
                <a:solidFill>
                  <a:schemeClr val="tx2"/>
                </a:solidFill>
              </a:rPr>
              <a:t>16 лютого </a:t>
            </a:r>
          </a:p>
          <a:p>
            <a:pPr algn="ctr" eaLnBrk="1" hangingPunct="1"/>
            <a:r>
              <a:rPr lang="uk-UA" altLang="ru-RU" sz="2800" b="1">
                <a:solidFill>
                  <a:schemeClr val="tx2"/>
                </a:solidFill>
              </a:rPr>
              <a:t>1943 р.</a:t>
            </a:r>
            <a:endParaRPr lang="ru-RU" altLang="ru-RU" sz="2800" b="1">
              <a:solidFill>
                <a:schemeClr val="tx2"/>
              </a:solidFill>
            </a:endParaRPr>
          </a:p>
        </p:txBody>
      </p:sp>
      <p:sp>
        <p:nvSpPr>
          <p:cNvPr id="8198" name="Text Box 5"/>
          <p:cNvSpPr txBox="1">
            <a:spLocks noChangeArrowheads="1"/>
          </p:cNvSpPr>
          <p:nvPr/>
        </p:nvSpPr>
        <p:spPr bwMode="auto">
          <a:xfrm>
            <a:off x="1487488" y="6272214"/>
            <a:ext cx="92567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uk-UA" altLang="ru-RU" sz="2000" b="1"/>
              <a:t>Вихід на лінію </a:t>
            </a:r>
            <a:r>
              <a:rPr lang="uk-UA" altLang="ru-RU" sz="2000" b="1" i="1">
                <a:solidFill>
                  <a:srgbClr val="A50021"/>
                </a:solidFill>
              </a:rPr>
              <a:t>Зміїв – Червоноармійськ – Слов'янськ - Ворошиловград</a:t>
            </a:r>
            <a:endParaRPr lang="ru-RU" altLang="ru-RU" sz="2000" b="1" i="1">
              <a:solidFill>
                <a:srgbClr val="A50021"/>
              </a:solidFill>
            </a:endParaRPr>
          </a:p>
        </p:txBody>
      </p:sp>
      <p:pic>
        <p:nvPicPr>
          <p:cNvPr id="8199" name="Picture 7" descr="http://img.istpravda.com.ua/images/doc/b/e/be47ae3-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32160" y="1109664"/>
            <a:ext cx="4945063" cy="417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00" name="Прямоугольник 8"/>
          <p:cNvSpPr>
            <a:spLocks noChangeArrowheads="1"/>
          </p:cNvSpPr>
          <p:nvPr/>
        </p:nvSpPr>
        <p:spPr bwMode="auto">
          <a:xfrm>
            <a:off x="6752811" y="5270502"/>
            <a:ext cx="4824412" cy="1016000"/>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000" b="1"/>
              <a:t>Лютий 1943 року. Командир 3-ї танкової армії генерал Павло Рибалко в центрі Харкова</a:t>
            </a:r>
          </a:p>
        </p:txBody>
      </p:sp>
      <p:sp>
        <p:nvSpPr>
          <p:cNvPr id="8201" name="Прямоугольник 10"/>
          <p:cNvSpPr>
            <a:spLocks noChangeArrowheads="1"/>
          </p:cNvSpPr>
          <p:nvPr/>
        </p:nvSpPr>
        <p:spPr bwMode="auto">
          <a:xfrm>
            <a:off x="1487488" y="5739401"/>
            <a:ext cx="4211638" cy="400050"/>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000" b="1" dirty="0"/>
              <a:t>у </a:t>
            </a:r>
            <a:r>
              <a:rPr lang="ru-RU" altLang="ru-RU" sz="2000" b="1" dirty="0" err="1"/>
              <a:t>битві</a:t>
            </a:r>
            <a:r>
              <a:rPr lang="ru-RU" altLang="ru-RU" sz="2000" b="1" dirty="0"/>
              <a:t> за </a:t>
            </a:r>
            <a:r>
              <a:rPr lang="ru-RU" altLang="ru-RU" sz="2000" b="1" dirty="0" err="1"/>
              <a:t>Харків</a:t>
            </a:r>
            <a:r>
              <a:rPr lang="ru-RU" altLang="ru-RU" sz="2000" b="1" dirty="0"/>
              <a:t>, </a:t>
            </a:r>
            <a:r>
              <a:rPr lang="ru-RU" altLang="ru-RU" sz="2000" b="1" dirty="0" err="1"/>
              <a:t>лютий</a:t>
            </a:r>
            <a:r>
              <a:rPr lang="ru-RU" altLang="ru-RU" sz="2000" b="1" dirty="0"/>
              <a:t> 1943 р</a:t>
            </a:r>
          </a:p>
        </p:txBody>
      </p:sp>
    </p:spTree>
    <p:extLst>
      <p:ext uri="{BB962C8B-B14F-4D97-AF65-F5344CB8AC3E}">
        <p14:creationId xmlns:p14="http://schemas.microsoft.com/office/powerpoint/2010/main" xmlns="" val="89345640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4294967295"/>
          </p:nvPr>
        </p:nvSpPr>
        <p:spPr>
          <a:xfrm>
            <a:off x="5481294" y="1108077"/>
            <a:ext cx="6498671" cy="5516562"/>
          </a:xfrm>
        </p:spPr>
        <p:txBody>
          <a:bodyPr/>
          <a:lstStyle/>
          <a:p>
            <a:pPr algn="just" eaLnBrk="1" hangingPunct="1"/>
            <a:r>
              <a:rPr lang="uk-UA" altLang="ru-RU" b="1" i="1" dirty="0" smtClean="0"/>
              <a:t>захоплено Харків і Бєлгород;</a:t>
            </a:r>
          </a:p>
          <a:p>
            <a:pPr algn="just" eaLnBrk="1" hangingPunct="1"/>
            <a:r>
              <a:rPr lang="uk-UA" altLang="ru-RU" b="1" i="1" dirty="0" smtClean="0"/>
              <a:t>спроба оточення військ Центрального і воронезького фронтів.</a:t>
            </a:r>
          </a:p>
          <a:p>
            <a:pPr algn="just" eaLnBrk="1" hangingPunct="1"/>
            <a:r>
              <a:rPr lang="uk-UA" altLang="ru-RU" b="1" i="1" dirty="0" smtClean="0"/>
              <a:t>перехід до позиційної війни.</a:t>
            </a:r>
            <a:endParaRPr lang="ru-RU" altLang="ru-RU" b="1" i="1" dirty="0" smtClean="0"/>
          </a:p>
        </p:txBody>
      </p:sp>
      <p:sp>
        <p:nvSpPr>
          <p:cNvPr id="9220" name="Rectangle 4"/>
          <p:cNvSpPr>
            <a:spLocks noChangeArrowheads="1"/>
          </p:cNvSpPr>
          <p:nvPr/>
        </p:nvSpPr>
        <p:spPr bwMode="auto">
          <a:xfrm>
            <a:off x="1524000" y="-315913"/>
            <a:ext cx="91440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4400" b="1" dirty="0">
                <a:solidFill>
                  <a:srgbClr val="006600"/>
                </a:solidFill>
              </a:rPr>
              <a:t>Німецький контрнаступ</a:t>
            </a:r>
            <a:endParaRPr lang="ru-RU" altLang="ru-RU" sz="4400" b="1" dirty="0">
              <a:solidFill>
                <a:srgbClr val="006600"/>
              </a:solidFill>
            </a:endParaRPr>
          </a:p>
        </p:txBody>
      </p:sp>
      <p:pic>
        <p:nvPicPr>
          <p:cNvPr id="9222" name="Picture 8" descr="http://img.istpravda.com.ua/images/doc/3/a/3a5a7b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5125" y="2259014"/>
            <a:ext cx="4133850" cy="4365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1" name="AutoShape 5"/>
          <p:cNvSpPr>
            <a:spLocks noChangeArrowheads="1"/>
          </p:cNvSpPr>
          <p:nvPr/>
        </p:nvSpPr>
        <p:spPr bwMode="auto">
          <a:xfrm>
            <a:off x="583095" y="609601"/>
            <a:ext cx="3160713" cy="2385391"/>
          </a:xfrm>
          <a:prstGeom prst="irregularSeal2">
            <a:avLst/>
          </a:prstGeom>
          <a:noFill/>
          <a:ln w="9525">
            <a:solidFill>
              <a:srgbClr val="00008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ru-RU" sz="2400" b="1" dirty="0">
                <a:solidFill>
                  <a:schemeClr val="tx2"/>
                </a:solidFill>
              </a:rPr>
              <a:t>Лютий – </a:t>
            </a:r>
          </a:p>
          <a:p>
            <a:pPr algn="ctr" eaLnBrk="1" hangingPunct="1"/>
            <a:r>
              <a:rPr lang="uk-UA" altLang="ru-RU" sz="2400" b="1" dirty="0">
                <a:solidFill>
                  <a:schemeClr val="tx2"/>
                </a:solidFill>
              </a:rPr>
              <a:t>березень </a:t>
            </a:r>
          </a:p>
          <a:p>
            <a:pPr algn="ctr" eaLnBrk="1" hangingPunct="1"/>
            <a:r>
              <a:rPr lang="uk-UA" altLang="ru-RU" sz="2400" b="1" dirty="0">
                <a:solidFill>
                  <a:schemeClr val="tx2"/>
                </a:solidFill>
              </a:rPr>
              <a:t>1943 р.</a:t>
            </a:r>
            <a:endParaRPr lang="ru-RU" altLang="ru-RU" sz="2400" b="1" dirty="0">
              <a:solidFill>
                <a:schemeClr val="tx2"/>
              </a:solidFill>
            </a:endParaRPr>
          </a:p>
        </p:txBody>
      </p:sp>
      <p:sp>
        <p:nvSpPr>
          <p:cNvPr id="9223" name="Прямоугольник 9"/>
          <p:cNvSpPr>
            <a:spLocks noChangeArrowheads="1"/>
          </p:cNvSpPr>
          <p:nvPr/>
        </p:nvSpPr>
        <p:spPr bwMode="auto">
          <a:xfrm>
            <a:off x="4498975" y="4041707"/>
            <a:ext cx="4859337" cy="132397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uk-UA" altLang="ru-RU" sz="2000" b="1" dirty="0" smtClean="0"/>
              <a:t>Гітлер) тисне руку командиру групи армій "Дон" Еріху фон </a:t>
            </a:r>
            <a:r>
              <a:rPr lang="uk-UA" altLang="ru-RU" sz="2000" b="1" dirty="0" err="1" smtClean="0"/>
              <a:t>Манштейну</a:t>
            </a:r>
            <a:r>
              <a:rPr lang="uk-UA" altLang="ru-RU" sz="2000" b="1" dirty="0" smtClean="0"/>
              <a:t>, бажаючи йому успіху у планованому контрнаступі</a:t>
            </a:r>
            <a:endParaRPr lang="uk-UA" altLang="ru-RU" sz="2000" b="1" dirty="0"/>
          </a:p>
        </p:txBody>
      </p:sp>
      <p:sp>
        <p:nvSpPr>
          <p:cNvPr id="2" name="Прямоугольник 1"/>
          <p:cNvSpPr/>
          <p:nvPr/>
        </p:nvSpPr>
        <p:spPr>
          <a:xfrm>
            <a:off x="5380382" y="5533495"/>
            <a:ext cx="6096000" cy="923330"/>
          </a:xfrm>
          <a:prstGeom prst="rect">
            <a:avLst/>
          </a:prstGeom>
        </p:spPr>
        <p:txBody>
          <a:bodyPr>
            <a:spAutoFit/>
          </a:bodyPr>
          <a:lstStyle/>
          <a:p>
            <a:r>
              <a:rPr lang="uk-UA" altLang="uk-UA" b="1" dirty="0">
                <a:solidFill>
                  <a:srgbClr val="122336"/>
                </a:solidFill>
                <a:latin typeface="Arial" panose="020B0604020202020204" pitchFamily="34" charset="0"/>
              </a:rPr>
              <a:t>19 лютого – 25 березня 1943 р. </a:t>
            </a:r>
            <a:r>
              <a:rPr lang="uk-UA" altLang="uk-UA" dirty="0">
                <a:solidFill>
                  <a:srgbClr val="122336"/>
                </a:solidFill>
                <a:latin typeface="Arial" panose="020B0604020202020204" pitchFamily="34" charset="0"/>
              </a:rPr>
              <a:t>– у результаті контрнаступу німецьких військ утрачено Харків і північно-східну частину Донбасу</a:t>
            </a:r>
            <a:endParaRPr lang="ru-RU" dirty="0"/>
          </a:p>
        </p:txBody>
      </p:sp>
    </p:spTree>
    <p:extLst>
      <p:ext uri="{BB962C8B-B14F-4D97-AF65-F5344CB8AC3E}">
        <p14:creationId xmlns:p14="http://schemas.microsoft.com/office/powerpoint/2010/main" xmlns="" val="234195286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661</TotalTime>
  <Words>9005</Words>
  <Application>Microsoft Office PowerPoint</Application>
  <PresentationFormat>Произвольный</PresentationFormat>
  <Paragraphs>965</Paragraphs>
  <Slides>163</Slides>
  <Notes>4</Notes>
  <HiddenSlides>0</HiddenSlides>
  <MMClips>1</MMClips>
  <ScaleCrop>false</ScaleCrop>
  <HeadingPairs>
    <vt:vector size="4" baseType="variant">
      <vt:variant>
        <vt:lpstr>Тема</vt:lpstr>
      </vt:variant>
      <vt:variant>
        <vt:i4>1</vt:i4>
      </vt:variant>
      <vt:variant>
        <vt:lpstr>Заголовки слайдов</vt:lpstr>
      </vt:variant>
      <vt:variant>
        <vt:i4>163</vt:i4>
      </vt:variant>
    </vt:vector>
  </HeadingPairs>
  <TitlesOfParts>
    <vt:vector size="164" baseType="lpstr">
      <vt:lpstr>Тема Office</vt:lpstr>
      <vt:lpstr>Підготовка до ЗНО з історії України</vt:lpstr>
      <vt:lpstr>Слайд 2</vt:lpstr>
      <vt:lpstr>Слайд 3</vt:lpstr>
      <vt:lpstr>Слайд 4</vt:lpstr>
      <vt:lpstr>Слайд 5</vt:lpstr>
      <vt:lpstr>Слайд 6</vt:lpstr>
      <vt:lpstr>Слайд 7</vt:lpstr>
      <vt:lpstr>Слайд 8</vt:lpstr>
      <vt:lpstr>  Українське питання у міжнародній політиці напередодні Другої світової війни </vt:lpstr>
      <vt:lpstr>Слайд 10</vt:lpstr>
      <vt:lpstr>Слайд 11</vt:lpstr>
      <vt:lpstr>Слайд 12</vt:lpstr>
      <vt:lpstr>Слайд 13</vt:lpstr>
      <vt:lpstr>Пакт Молотова - Ріббентропа  23 серпня 1939 р</vt:lpstr>
      <vt:lpstr>Слайд 15</vt:lpstr>
      <vt:lpstr> Союз для війни або «Шлюб за розрахунком»</vt:lpstr>
      <vt:lpstr>Слайд 17</vt:lpstr>
      <vt:lpstr>Слайд 18</vt:lpstr>
      <vt:lpstr>Слайд 19</vt:lpstr>
      <vt:lpstr>Слайд 20</vt:lpstr>
      <vt:lpstr>Зміст радянсько-німецького договору 28 вересня 1939 року</vt:lpstr>
      <vt:lpstr> ВХОДЖЕННЯ ЗАХІДНОУКРАЇНСЬКИХ ЗЕМЕЛЬ ДО СРСР </vt:lpstr>
      <vt:lpstr>Слайд 23</vt:lpstr>
      <vt:lpstr>Слайд 24</vt:lpstr>
      <vt:lpstr>спільний радянсько-німецький військовий парад в Бресті  22 вересня 1939 року</vt:lpstr>
      <vt:lpstr>Слайд 26</vt:lpstr>
      <vt:lpstr>Радянізація західних областей України</vt:lpstr>
      <vt:lpstr>Радянізація нових територій. </vt:lpstr>
      <vt:lpstr>Слайд 29</vt:lpstr>
      <vt:lpstr>Слайд 30</vt:lpstr>
      <vt:lpstr>Слайд 31</vt:lpstr>
      <vt:lpstr>Слайд 32</vt:lpstr>
      <vt:lpstr> Військові дії на території України </vt:lpstr>
      <vt:lpstr>Причини невдач Червоної армії  на початку війни</vt:lpstr>
      <vt:lpstr>Мобілізаційні заходи в Україні</vt:lpstr>
      <vt:lpstr>Мобілізаційні заходи в Україні</vt:lpstr>
      <vt:lpstr>Слайд 37</vt:lpstr>
      <vt:lpstr>Слайд 38</vt:lpstr>
      <vt:lpstr>Нацистський «новий порядок» в Україні </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До 22 липня 1942р. відбулося повне загарбнення України німцями. Встановився окупаційний режим. Жорстока політика загарбників спонукала населення України до опору. Хто міг тримати зброю, ставав до боротьби. Інші чинили духовний опір. Так сформувався рух Опору. У відповідь окупанти спалювали цілі села, знищували міста. 1—2 березня 1943 р. нацисти знищили місто Корюківка на Чернігівщині разом із 7 тисячами його жителів.  У липні 1943 р. така доля спіткала й село Копище на Поліссі.  Живцем згоріло приблизно 3 тисячі осіб, зокрема понад 1,2 тисячі дітей. У такий спосіб було знищено понад 600 сіл.</vt:lpstr>
      <vt:lpstr>РУХ ОПОРУ </vt:lpstr>
      <vt:lpstr>Слайд 57</vt:lpstr>
      <vt:lpstr>Слайд 58</vt:lpstr>
      <vt:lpstr>Течії Руху Опору в Україні (1941-1944 рр.)</vt:lpstr>
      <vt:lpstr>Напрямки діяльності партизан у боротьбі з окупантом: </vt:lpstr>
      <vt:lpstr>Слайд 61</vt:lpstr>
      <vt:lpstr>Слайд 62</vt:lpstr>
      <vt:lpstr>Слайд 63</vt:lpstr>
      <vt:lpstr>Слайд 64</vt:lpstr>
      <vt:lpstr>Олексій Федорович Федоров</vt:lpstr>
      <vt:lpstr>Тимофій Амвросійовичу Строкач</vt:lpstr>
      <vt:lpstr>Слайд 67</vt:lpstr>
      <vt:lpstr>Слайд 68</vt:lpstr>
      <vt:lpstr>Слайд 69</vt:lpstr>
      <vt:lpstr>Слайд 70</vt:lpstr>
      <vt:lpstr>Слайд 71</vt:lpstr>
      <vt:lpstr>Організація українських націоналістів (ОУН)</vt:lpstr>
      <vt:lpstr>Українська повстанська армія (УПА)</vt:lpstr>
      <vt:lpstr>Поліська Січ </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Особливості діяльності визвольного руху на завершальному етапі війни</vt:lpstr>
      <vt:lpstr>Визволення України від нацистських загарбників</vt:lpstr>
      <vt:lpstr>Слайд 95</vt:lpstr>
      <vt:lpstr>Сталінградська битва</vt:lpstr>
      <vt:lpstr>Початок визволення України</vt:lpstr>
      <vt:lpstr>Наступ радянської армії</vt:lpstr>
      <vt:lpstr>Слайд 99</vt:lpstr>
      <vt:lpstr>Слайд 100</vt:lpstr>
      <vt:lpstr>Слайд 101</vt:lpstr>
      <vt:lpstr>Слайд 102</vt:lpstr>
      <vt:lpstr>Слайд 103</vt:lpstr>
      <vt:lpstr>Слайд 104</vt:lpstr>
      <vt:lpstr>Слайд 105</vt:lpstr>
      <vt:lpstr>Слайд 106</vt:lpstr>
      <vt:lpstr>Слайд 107</vt:lpstr>
      <vt:lpstr>Битва за Дніпро ( осінь 1943 року)</vt:lpstr>
      <vt:lpstr>Форсування Дніпра</vt:lpstr>
      <vt:lpstr>Слайд 110</vt:lpstr>
      <vt:lpstr>Слайд 111</vt:lpstr>
      <vt:lpstr>Слайд 112</vt:lpstr>
      <vt:lpstr>Слайд 113</vt:lpstr>
      <vt:lpstr>Слайд 114</vt:lpstr>
      <vt:lpstr>Слайд 115</vt:lpstr>
      <vt:lpstr>Слайд 116</vt:lpstr>
      <vt:lpstr>Слайд 117</vt:lpstr>
      <vt:lpstr>Вихід на державний кордон СРСР</vt:lpstr>
      <vt:lpstr>Слайд 119</vt:lpstr>
      <vt:lpstr>Слайд 120</vt:lpstr>
      <vt:lpstr>Слайд 121</vt:lpstr>
      <vt:lpstr>Слайд 122</vt:lpstr>
      <vt:lpstr>Слайд 123</vt:lpstr>
      <vt:lpstr>Слайд 124</vt:lpstr>
      <vt:lpstr>Участь України в завершальних операціях Другої світової війни </vt:lpstr>
      <vt:lpstr>Участь України в завершальних операціях Другої світової війни</vt:lpstr>
      <vt:lpstr>Перемога над Німеччиною</vt:lpstr>
      <vt:lpstr>Червоний прапор над рейхстагом</vt:lpstr>
      <vt:lpstr>Завершення Другої світової війни</vt:lpstr>
      <vt:lpstr>Воїни-українці на фронтах</vt:lpstr>
      <vt:lpstr>Воїни-українці на фронтах</vt:lpstr>
      <vt:lpstr>Тегеранська  конференція  </vt:lpstr>
      <vt:lpstr>Слайд 133</vt:lpstr>
      <vt:lpstr>Тегеранська конференція (28 листопада – 1 грудня 1943 р.)</vt:lpstr>
      <vt:lpstr>Слайд 135</vt:lpstr>
      <vt:lpstr>Ялтинська конференція  4-11 лютого 1945 р </vt:lpstr>
      <vt:lpstr>Слайд 137</vt:lpstr>
      <vt:lpstr>Слайд 138</vt:lpstr>
      <vt:lpstr>Слайд 139</vt:lpstr>
      <vt:lpstr>Українське питання на Тегеранській, Ялтинській і Потсдамській конференціях </vt:lpstr>
      <vt:lpstr>Освіта в Україні</vt:lpstr>
      <vt:lpstr>Слайд 142</vt:lpstr>
      <vt:lpstr>Наука</vt:lpstr>
      <vt:lpstr>Слайд 144</vt:lpstr>
      <vt:lpstr>Слайд 145</vt:lpstr>
      <vt:lpstr>Слайд 146</vt:lpstr>
      <vt:lpstr>Слайд 147</vt:lpstr>
      <vt:lpstr>Слайд 148</vt:lpstr>
      <vt:lpstr>Слайд 149</vt:lpstr>
      <vt:lpstr>Слайд 150</vt:lpstr>
      <vt:lpstr>Слайд 151</vt:lpstr>
      <vt:lpstr>Слайд 152</vt:lpstr>
      <vt:lpstr> Література та мистецтво</vt:lpstr>
      <vt:lpstr>Музика</vt:lpstr>
      <vt:lpstr>Театр</vt:lpstr>
      <vt:lpstr>Слайд 156</vt:lpstr>
      <vt:lpstr> Кіно </vt:lpstr>
      <vt:lpstr>Слайд 158</vt:lpstr>
      <vt:lpstr>Слайд 159</vt:lpstr>
      <vt:lpstr>Художники </vt:lpstr>
      <vt:lpstr>Ніл Хасевич: працював у журналів «До зброї». Автор ескізів усіх нагород УПА і УГВР. Ілюстрував журнали УПА </vt:lpstr>
      <vt:lpstr>Слайд 162</vt:lpstr>
      <vt:lpstr>Слайд 163</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Підготовка до ЗНО з історії України</dc:title>
  <dc:creator>владимир</dc:creator>
  <cp:lastModifiedBy>userznu</cp:lastModifiedBy>
  <cp:revision>71</cp:revision>
  <dcterms:created xsi:type="dcterms:W3CDTF">2020-05-20T15:32:53Z</dcterms:created>
  <dcterms:modified xsi:type="dcterms:W3CDTF">2021-01-24T22:03:51Z</dcterms:modified>
</cp:coreProperties>
</file>