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64" r:id="rId2"/>
    <p:sldId id="260" r:id="rId3"/>
    <p:sldId id="310" r:id="rId4"/>
    <p:sldId id="311" r:id="rId5"/>
    <p:sldId id="265" r:id="rId6"/>
    <p:sldId id="263" r:id="rId7"/>
    <p:sldId id="313" r:id="rId8"/>
    <p:sldId id="314" r:id="rId9"/>
    <p:sldId id="312" r:id="rId10"/>
    <p:sldId id="266" r:id="rId11"/>
    <p:sldId id="267" r:id="rId12"/>
    <p:sldId id="268" r:id="rId13"/>
    <p:sldId id="269" r:id="rId14"/>
    <p:sldId id="315" r:id="rId15"/>
    <p:sldId id="316" r:id="rId16"/>
    <p:sldId id="270" r:id="rId17"/>
    <p:sldId id="317" r:id="rId18"/>
    <p:sldId id="318" r:id="rId19"/>
    <p:sldId id="261" r:id="rId20"/>
    <p:sldId id="320" r:id="rId21"/>
    <p:sldId id="319" r:id="rId22"/>
    <p:sldId id="257" r:id="rId23"/>
    <p:sldId id="321" r:id="rId24"/>
    <p:sldId id="258" r:id="rId25"/>
    <p:sldId id="271" r:id="rId26"/>
    <p:sldId id="327" r:id="rId27"/>
    <p:sldId id="328" r:id="rId28"/>
    <p:sldId id="259" r:id="rId29"/>
    <p:sldId id="322" r:id="rId30"/>
    <p:sldId id="323" r:id="rId31"/>
    <p:sldId id="276" r:id="rId32"/>
    <p:sldId id="324" r:id="rId33"/>
    <p:sldId id="325" r:id="rId34"/>
    <p:sldId id="281" r:id="rId35"/>
    <p:sldId id="282" r:id="rId36"/>
    <p:sldId id="278" r:id="rId37"/>
    <p:sldId id="338" r:id="rId38"/>
    <p:sldId id="284" r:id="rId39"/>
    <p:sldId id="326" r:id="rId40"/>
    <p:sldId id="290" r:id="rId41"/>
    <p:sldId id="305" r:id="rId42"/>
    <p:sldId id="329" r:id="rId43"/>
    <p:sldId id="330" r:id="rId44"/>
    <p:sldId id="306" r:id="rId45"/>
    <p:sldId id="307" r:id="rId46"/>
    <p:sldId id="308" r:id="rId47"/>
    <p:sldId id="309" r:id="rId48"/>
    <p:sldId id="334" r:id="rId49"/>
    <p:sldId id="331" r:id="rId50"/>
    <p:sldId id="335" r:id="rId51"/>
    <p:sldId id="336" r:id="rId52"/>
    <p:sldId id="286" r:id="rId53"/>
    <p:sldId id="333" r:id="rId54"/>
    <p:sldId id="288" r:id="rId55"/>
    <p:sldId id="337" r:id="rId56"/>
    <p:sldId id="295" r:id="rId57"/>
    <p:sldId id="291" r:id="rId58"/>
    <p:sldId id="292" r:id="rId59"/>
    <p:sldId id="296" r:id="rId60"/>
    <p:sldId id="293" r:id="rId61"/>
    <p:sldId id="297" r:id="rId62"/>
    <p:sldId id="298" r:id="rId63"/>
    <p:sldId id="332" r:id="rId64"/>
    <p:sldId id="299" r:id="rId65"/>
    <p:sldId id="339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E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72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93B65-58F8-44CD-9B27-7C06F40F744A}" type="datetimeFigureOut">
              <a:rPr lang="uk-UA" smtClean="0"/>
              <a:pPr/>
              <a:t>09.09.2020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ABCE9-8043-4AC3-9246-EB9056E6CC1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0843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ru-RU" i="1" dirty="0"/>
              <a:t>ПОЯВА ЛЮДСЬКОГО ЖИТТЯ НА ТЕРИТОРІЇ УКРАЇНИ</a:t>
            </a:r>
            <a:endParaRPr lang="uk-UA" i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solidFill>
            <a:srgbClr val="B5DEF1"/>
          </a:solidFill>
        </p:spPr>
        <p:txBody>
          <a:bodyPr>
            <a:normAutofit fontScale="62500" lnSpcReduction="2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Історія</a:t>
            </a:r>
            <a:r>
              <a:rPr lang="uk-UA" dirty="0" smtClean="0">
                <a:solidFill>
                  <a:srgbClr val="FF0000"/>
                </a:solidFill>
              </a:rPr>
              <a:t> </a:t>
            </a:r>
            <a:r>
              <a:rPr lang="uk-UA" dirty="0" smtClean="0"/>
              <a:t>- це наука, яка займається вивченням минулого людства на основі матеріальних, письмових, фольклорних та інших історичних джерел.</a:t>
            </a:r>
          </a:p>
          <a:p>
            <a:endParaRPr lang="uk-UA" dirty="0" smtClean="0"/>
          </a:p>
          <a:p>
            <a:r>
              <a:rPr lang="uk-UA" b="1" dirty="0" smtClean="0">
                <a:solidFill>
                  <a:srgbClr val="FF0000"/>
                </a:solidFill>
                <a:latin typeface="Helvetica Neue"/>
              </a:rPr>
              <a:t>Археологічна культура</a:t>
            </a:r>
            <a:r>
              <a:rPr lang="uk-UA" dirty="0" smtClean="0">
                <a:solidFill>
                  <a:srgbClr val="333333"/>
                </a:solidFill>
                <a:latin typeface="Helvetica Neue"/>
              </a:rPr>
              <a:t> – сукупність археологічних пам’яток, які належать до одного часу, певної території і мають місцеві особливості.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solidFill>
            <a:srgbClr val="B5DEF1"/>
          </a:solidFill>
        </p:spPr>
        <p:txBody>
          <a:bodyPr>
            <a:normAutofit fontScale="62500" lnSpcReduction="2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історичні </a:t>
            </a:r>
            <a:r>
              <a:rPr lang="uk-UA" b="1" dirty="0">
                <a:solidFill>
                  <a:srgbClr val="FF0000"/>
                </a:solidFill>
              </a:rPr>
              <a:t>джерела</a:t>
            </a:r>
            <a:r>
              <a:rPr lang="uk-UA" dirty="0">
                <a:solidFill>
                  <a:srgbClr val="FF0000"/>
                </a:solidFill>
              </a:rPr>
              <a:t> </a:t>
            </a:r>
            <a:r>
              <a:rPr lang="uk-UA" dirty="0"/>
              <a:t>– це залишки минулого, які пов’язані з життям людини і містять для нас певну інформацію про життя давніх людей. Історичні джерела поділяють на декілька основних видів:</a:t>
            </a:r>
          </a:p>
          <a:p>
            <a:r>
              <a:rPr lang="uk-UA" b="1" dirty="0">
                <a:solidFill>
                  <a:srgbClr val="FF0000"/>
                </a:solidFill>
              </a:rPr>
              <a:t>писемні джерела</a:t>
            </a:r>
            <a:r>
              <a:rPr lang="uk-UA" dirty="0"/>
              <a:t> (літописи, документи, спогади очевидців, публікації в пресі історичні праці тощо);</a:t>
            </a:r>
          </a:p>
          <a:p>
            <a:r>
              <a:rPr lang="uk-UA" b="1" dirty="0">
                <a:solidFill>
                  <a:srgbClr val="FF0000"/>
                </a:solidFill>
              </a:rPr>
              <a:t>усні джерела</a:t>
            </a:r>
            <a:r>
              <a:rPr lang="uk-UA" dirty="0"/>
              <a:t> (народні билини, перекази, пісні, легенди);</a:t>
            </a:r>
          </a:p>
          <a:p>
            <a:r>
              <a:rPr lang="uk-UA" b="1" dirty="0">
                <a:solidFill>
                  <a:srgbClr val="FF0000"/>
                </a:solidFill>
              </a:rPr>
              <a:t>фото- та кіно- документи</a:t>
            </a:r>
            <a:r>
              <a:rPr lang="uk-UA" dirty="0">
                <a:solidFill>
                  <a:srgbClr val="FF0000"/>
                </a:solidFill>
              </a:rPr>
              <a:t>;</a:t>
            </a:r>
          </a:p>
          <a:p>
            <a:r>
              <a:rPr lang="uk-UA" b="1" dirty="0">
                <a:solidFill>
                  <a:srgbClr val="FF0000"/>
                </a:solidFill>
              </a:rPr>
              <a:t>археологічні джерела</a:t>
            </a:r>
            <a:r>
              <a:rPr lang="uk-UA" dirty="0"/>
              <a:t> – речові знахідки (знаряддя виробництва, предмети побуту, залишки </a:t>
            </a:r>
            <a:r>
              <a:rPr lang="uk-UA" dirty="0" err="1"/>
              <a:t>жител</a:t>
            </a:r>
            <a:r>
              <a:rPr lang="uk-UA" dirty="0"/>
              <a:t>, зброя тощо).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29546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uk-UA" sz="2800" dirty="0" smtClean="0"/>
              <a:t>В пізньому палеоліті відбулась поява </a:t>
            </a:r>
            <a:r>
              <a:rPr lang="uk-UA" sz="2800" b="1" dirty="0" smtClean="0"/>
              <a:t>мистецтва</a:t>
            </a:r>
            <a:br>
              <a:rPr lang="uk-UA" sz="2800" b="1" dirty="0" smtClean="0"/>
            </a:br>
            <a:r>
              <a:rPr lang="uk-UA" sz="2800" dirty="0" smtClean="0"/>
              <a:t>(на рисунку </a:t>
            </a:r>
            <a:r>
              <a:rPr lang="uk-UA" sz="2800" dirty="0" err="1" smtClean="0"/>
              <a:t>пізньопалеолітичні</a:t>
            </a:r>
            <a:r>
              <a:rPr lang="uk-UA" sz="2800" dirty="0" smtClean="0"/>
              <a:t> зображення в гроті Мамонта </a:t>
            </a:r>
            <a:br>
              <a:rPr lang="uk-UA" sz="2800" dirty="0" smtClean="0"/>
            </a:br>
            <a:r>
              <a:rPr lang="uk-UA" sz="2800" dirty="0" smtClean="0"/>
              <a:t>з Кам`яної Могили)</a:t>
            </a:r>
            <a:endParaRPr lang="uk-UA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6696744" cy="374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346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" y="188640"/>
            <a:ext cx="8229600" cy="1426170"/>
          </a:xfrm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uk-UA" sz="2400" dirty="0" smtClean="0"/>
              <a:t>Стоянки пізнього палеоліту – відомі практично на всій території України – </a:t>
            </a:r>
            <a:r>
              <a:rPr lang="uk-UA" sz="2400" dirty="0" err="1" smtClean="0"/>
              <a:t>Мізинська</a:t>
            </a:r>
            <a:r>
              <a:rPr lang="uk-UA" sz="2400" dirty="0" smtClean="0"/>
              <a:t> (на Десні), </a:t>
            </a:r>
            <a:r>
              <a:rPr lang="uk-UA" sz="2400" dirty="0" err="1" smtClean="0"/>
              <a:t>Рилівська</a:t>
            </a:r>
            <a:r>
              <a:rPr lang="uk-UA" sz="2400" dirty="0" smtClean="0"/>
              <a:t>, </a:t>
            </a:r>
            <a:r>
              <a:rPr lang="uk-UA" sz="2400" dirty="0" err="1" smtClean="0"/>
              <a:t>Межиріч</a:t>
            </a:r>
            <a:r>
              <a:rPr lang="uk-UA" sz="2400" dirty="0" smtClean="0"/>
              <a:t> та ін.</a:t>
            </a:r>
            <a:br>
              <a:rPr lang="uk-UA" sz="2400" dirty="0" smtClean="0"/>
            </a:b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endParaRPr lang="uk-UA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60848"/>
            <a:ext cx="583264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70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rgbClr val="B5DEF1"/>
          </a:solidFill>
        </p:spPr>
        <p:txBody>
          <a:bodyPr>
            <a:normAutofit/>
          </a:bodyPr>
          <a:lstStyle/>
          <a:p>
            <a:r>
              <a:rPr lang="uk-UA" sz="3200" b="1" i="1" dirty="0" smtClean="0"/>
              <a:t>МЕЗОЛІТ</a:t>
            </a:r>
            <a:r>
              <a:rPr lang="uk-UA" sz="3200" b="1" i="1" dirty="0"/>
              <a:t>(приблизно 10 – 8 тис. р. до н.е.)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  <a:solidFill>
            <a:srgbClr val="B5DEF1"/>
          </a:solidFill>
        </p:spPr>
        <p:txBody>
          <a:bodyPr>
            <a:normAutofit fontScale="77500" lnSpcReduction="20000"/>
          </a:bodyPr>
          <a:lstStyle/>
          <a:p>
            <a:r>
              <a:rPr lang="uk-UA" dirty="0"/>
              <a:t>Для мезоліту </a:t>
            </a:r>
            <a:r>
              <a:rPr lang="uk-UA" dirty="0" smtClean="0"/>
              <a:t>характерні </a:t>
            </a:r>
            <a:r>
              <a:rPr lang="uk-UA" dirty="0"/>
              <a:t>кардинальні зміни клімату. Відбулось глобальне потепління, розтанув льодовик, зникли мамонти та шерстисті носороги. </a:t>
            </a:r>
            <a:endParaRPr lang="uk-UA" dirty="0" smtClean="0"/>
          </a:p>
          <a:p>
            <a:r>
              <a:rPr lang="uk-UA" dirty="0" smtClean="0"/>
              <a:t>Нові </a:t>
            </a:r>
            <a:r>
              <a:rPr lang="uk-UA" dirty="0"/>
              <a:t>умови полювання стимулювали винайдення </a:t>
            </a:r>
            <a:r>
              <a:rPr lang="uk-UA" b="1" dirty="0"/>
              <a:t>луку і стріл</a:t>
            </a:r>
            <a:r>
              <a:rPr lang="uk-UA" dirty="0"/>
              <a:t>, якими можна було вражати невеликих та швидких тварин. </a:t>
            </a:r>
            <a:endParaRPr lang="uk-UA" dirty="0" smtClean="0"/>
          </a:p>
          <a:p>
            <a:r>
              <a:rPr lang="uk-UA" dirty="0" smtClean="0"/>
              <a:t>Для </a:t>
            </a:r>
            <a:r>
              <a:rPr lang="uk-UA" dirty="0"/>
              <a:t>потреб полювання була </a:t>
            </a:r>
            <a:r>
              <a:rPr lang="uk-UA" b="1" dirty="0"/>
              <a:t>одомашнена перша тварина – собака. </a:t>
            </a:r>
            <a:endParaRPr lang="uk-UA" b="1" dirty="0" smtClean="0"/>
          </a:p>
          <a:p>
            <a:r>
              <a:rPr lang="uk-UA" dirty="0" smtClean="0"/>
              <a:t>Потепління </a:t>
            </a:r>
            <a:r>
              <a:rPr lang="uk-UA" dirty="0"/>
              <a:t>сприяло розвитку </a:t>
            </a:r>
            <a:r>
              <a:rPr lang="uk-UA" b="1" dirty="0"/>
              <a:t>рибальства, з’явились човни і рибальські сіті. </a:t>
            </a:r>
            <a:endParaRPr lang="uk-UA" b="1" dirty="0" smtClean="0"/>
          </a:p>
          <a:p>
            <a:r>
              <a:rPr lang="uk-UA" u="sng" dirty="0" smtClean="0"/>
              <a:t>Найвідоміші </a:t>
            </a:r>
            <a:r>
              <a:rPr lang="uk-UA" u="sng" dirty="0"/>
              <a:t>стоянки мезоліту </a:t>
            </a:r>
            <a:r>
              <a:rPr lang="uk-UA" dirty="0"/>
              <a:t>– Журавська стоянка (Чернігівщина), </a:t>
            </a:r>
            <a:r>
              <a:rPr lang="uk-UA" dirty="0" err="1"/>
              <a:t>Фатьма</a:t>
            </a:r>
            <a:r>
              <a:rPr lang="uk-UA" dirty="0"/>
              <a:t>-Коба і Мурзак Коба в Криму.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>
                <a:solidFill>
                  <a:srgbClr val="C00000"/>
                </a:solidFill>
              </a:rPr>
              <a:t>В </a:t>
            </a:r>
            <a:r>
              <a:rPr lang="uk-UA" dirty="0">
                <a:solidFill>
                  <a:srgbClr val="C00000"/>
                </a:solidFill>
              </a:rPr>
              <a:t>цілому для палеоліту та мезоліту характерне </a:t>
            </a:r>
            <a:r>
              <a:rPr lang="uk-UA" b="1" dirty="0" err="1" smtClean="0">
                <a:solidFill>
                  <a:srgbClr val="C00000"/>
                </a:solidFill>
              </a:rPr>
              <a:t>привласнююче</a:t>
            </a:r>
            <a:r>
              <a:rPr lang="uk-UA" b="1" dirty="0" smtClean="0">
                <a:solidFill>
                  <a:srgbClr val="C00000"/>
                </a:solidFill>
              </a:rPr>
              <a:t> </a:t>
            </a:r>
            <a:r>
              <a:rPr lang="uk-UA" b="1" dirty="0">
                <a:solidFill>
                  <a:srgbClr val="C00000"/>
                </a:solidFill>
              </a:rPr>
              <a:t>господарство</a:t>
            </a:r>
            <a:r>
              <a:rPr lang="uk-UA" dirty="0">
                <a:solidFill>
                  <a:srgbClr val="C00000"/>
                </a:solidFill>
              </a:rPr>
              <a:t>, коли всі продукти брались від природи в готовому вигляді.</a:t>
            </a:r>
          </a:p>
        </p:txBody>
      </p:sp>
    </p:spTree>
    <p:extLst>
      <p:ext uri="{BB962C8B-B14F-4D97-AF65-F5344CB8AC3E}">
        <p14:creationId xmlns:p14="http://schemas.microsoft.com/office/powerpoint/2010/main" val="2414552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uk-UA" b="1" i="1" dirty="0" smtClean="0"/>
              <a:t>НЕОЛІТ</a:t>
            </a:r>
            <a:r>
              <a:rPr lang="uk-UA" b="1" i="1" dirty="0"/>
              <a:t>( </a:t>
            </a:r>
            <a:r>
              <a:rPr lang="en-US" b="1" i="1" dirty="0"/>
              <a:t>VII - IV </a:t>
            </a:r>
            <a:r>
              <a:rPr lang="uk-UA" b="1" i="1" dirty="0"/>
              <a:t>тис. до н.е.)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  <a:solidFill>
            <a:srgbClr val="B5DEF1"/>
          </a:solidFill>
        </p:spPr>
        <p:txBody>
          <a:bodyPr>
            <a:normAutofit fontScale="62500" lnSpcReduction="2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uk-UA" dirty="0"/>
              <a:t>В період неоліту </a:t>
            </a:r>
            <a:r>
              <a:rPr lang="uk-UA" dirty="0" smtClean="0"/>
              <a:t>відбулись </a:t>
            </a:r>
            <a:r>
              <a:rPr lang="uk-UA" dirty="0"/>
              <a:t>кардинальні зміни в господарській діяльності людини, які отримали у вчених назву </a:t>
            </a:r>
            <a:r>
              <a:rPr lang="uk-UA" dirty="0">
                <a:solidFill>
                  <a:srgbClr val="C00000"/>
                </a:solidFill>
              </a:rPr>
              <a:t>«неолітична революція».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Неолітична революція» передбачала </a:t>
            </a:r>
            <a:r>
              <a:rPr lang="uk-UA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перехід від </a:t>
            </a:r>
            <a:r>
              <a:rPr lang="uk-UA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привласнюючого</a:t>
            </a:r>
            <a:r>
              <a:rPr lang="uk-UA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господарства (мисливство, збиральництво, рибальство) до відтворюючого (землеробство, скотарство). </a:t>
            </a:r>
            <a:r>
              <a:rPr lang="uk-UA" dirty="0"/>
              <a:t>В цей період почали вирощувати пшеницю, ячмінь, просо, жито, овес. Скотарство </a:t>
            </a:r>
            <a:r>
              <a:rPr lang="uk-UA" dirty="0" err="1"/>
              <a:t>виникло</a:t>
            </a:r>
            <a:r>
              <a:rPr lang="uk-UA" dirty="0"/>
              <a:t> з мисливства. </a:t>
            </a:r>
            <a:endParaRPr lang="uk-UA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Першою свійською твариною стала собака, яку приручили у мезоліті. Згодом </a:t>
            </a:r>
            <a:r>
              <a:rPr lang="uk-UA" dirty="0"/>
              <a:t>одомашнили свиню і бика, а пізніше – вівцю, козу, </a:t>
            </a:r>
            <a:r>
              <a:rPr lang="uk-UA" dirty="0" smtClean="0"/>
              <a:t>коня.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В </a:t>
            </a:r>
            <a:r>
              <a:rPr lang="uk-UA" dirty="0"/>
              <a:t>період неоліту продовжувалось вдосконалення кам’яних знарядь праці – з’явилась техніка свердління, шліфування та розпилювання каменю. Поширились нові інструменти – кам’яні сокири, ножі, тесла. </a:t>
            </a:r>
            <a:r>
              <a:rPr lang="uk-UA" dirty="0" smtClean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b="1" dirty="0"/>
              <a:t>П</a:t>
            </a:r>
            <a:r>
              <a:rPr lang="uk-UA" b="1" dirty="0" smtClean="0"/>
              <a:t>оява </a:t>
            </a:r>
            <a:r>
              <a:rPr lang="uk-UA" b="1" dirty="0"/>
              <a:t>гончарства</a:t>
            </a:r>
            <a:r>
              <a:rPr lang="uk-UA" dirty="0"/>
              <a:t>. </a:t>
            </a:r>
            <a:endParaRPr lang="uk-UA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У суспільному </a:t>
            </a:r>
            <a:r>
              <a:rPr lang="uk-UA" dirty="0"/>
              <a:t>житті поступово посилюється роль чоловіків в колективі, матріархат поступово змінюється </a:t>
            </a:r>
            <a:r>
              <a:rPr lang="uk-UA" b="1" dirty="0"/>
              <a:t>патріархатом</a:t>
            </a:r>
            <a:r>
              <a:rPr lang="uk-UA" dirty="0"/>
              <a:t>.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Наступні </a:t>
            </a:r>
            <a:r>
              <a:rPr lang="uk-UA" dirty="0"/>
              <a:t>зміни в господарському житті були пов’язані з виникненням металургії.</a:t>
            </a:r>
          </a:p>
        </p:txBody>
      </p:sp>
    </p:spTree>
    <p:extLst>
      <p:ext uri="{BB962C8B-B14F-4D97-AF65-F5344CB8AC3E}">
        <p14:creationId xmlns:p14="http://schemas.microsoft.com/office/powerpoint/2010/main" val="446024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2" y="260648"/>
            <a:ext cx="8635388" cy="63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815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283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uk-UA" b="1" i="1" dirty="0" smtClean="0"/>
              <a:t>ЕНЕОЛІТ ( І</a:t>
            </a:r>
            <a:r>
              <a:rPr lang="en-US" b="1" i="1" dirty="0" smtClean="0"/>
              <a:t>V – </a:t>
            </a:r>
            <a:r>
              <a:rPr lang="uk-UA" b="1" i="1" dirty="0" smtClean="0"/>
              <a:t>ІІІ ТИС. ДО Н. Е.) 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 </a:t>
            </a:r>
            <a:r>
              <a:rPr lang="uk-UA" i="1" dirty="0"/>
              <a:t>перехідна епоха від кам’яного до бронзового віку. </a:t>
            </a:r>
            <a:endParaRPr lang="uk-UA" i="1" dirty="0" smtClean="0"/>
          </a:p>
          <a:p>
            <a:pPr marL="0" indent="0">
              <a:buNone/>
            </a:pPr>
            <a:r>
              <a:rPr lang="uk-UA" dirty="0" smtClean="0"/>
              <a:t>	В </a:t>
            </a:r>
            <a:r>
              <a:rPr lang="uk-UA" dirty="0"/>
              <a:t>цей час з’явились перші мідні вироби, але кам’яні знаряддя кількісно переважали, адже сировина для них була більш доступною. Найвідомішою культурою цього періоду є </a:t>
            </a:r>
            <a:r>
              <a:rPr lang="uk-UA" b="1" dirty="0"/>
              <a:t>трипільська культура (</a:t>
            </a:r>
            <a:r>
              <a:rPr lang="en-US" b="1" dirty="0"/>
              <a:t>IV – </a:t>
            </a:r>
            <a:r>
              <a:rPr lang="uk-UA" b="1" dirty="0"/>
              <a:t>середина </a:t>
            </a:r>
            <a:r>
              <a:rPr lang="en-US" b="1" dirty="0"/>
              <a:t>III </a:t>
            </a:r>
            <a:r>
              <a:rPr lang="uk-UA" b="1" dirty="0"/>
              <a:t>тис. до н. е. ). </a:t>
            </a:r>
            <a:r>
              <a:rPr lang="uk-UA" b="1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23224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12" y="204269"/>
            <a:ext cx="8421960" cy="639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633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5" y="476672"/>
            <a:ext cx="8889504" cy="57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671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rgbClr val="B5DEF1"/>
          </a:solidFill>
        </p:spPr>
        <p:txBody>
          <a:bodyPr/>
          <a:lstStyle/>
          <a:p>
            <a:r>
              <a:rPr lang="uk-UA" i="1" dirty="0" smtClean="0">
                <a:solidFill>
                  <a:srgbClr val="FF0000"/>
                </a:solidFill>
              </a:rPr>
              <a:t>ТРИПІЛЬСЬКА КУЛЬТУРА</a:t>
            </a:r>
            <a:endParaRPr lang="uk-UA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9"/>
            <a:ext cx="813690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31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/>
          <a:lstStyle/>
          <a:p>
            <a:r>
              <a:rPr lang="uk-UA" i="1" dirty="0" smtClean="0"/>
              <a:t>ПЕРІОДИЗАЦІЯ </a:t>
            </a:r>
            <a:endParaRPr lang="uk-UA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5309" y="1988840"/>
            <a:ext cx="8352928" cy="4204228"/>
          </a:xfrm>
          <a:prstGeom prst="rect">
            <a:avLst/>
          </a:prstGeom>
          <a:solidFill>
            <a:srgbClr val="B5DEF1"/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800" b="1" dirty="0" smtClean="0">
                <a:solidFill>
                  <a:srgbClr val="333333"/>
                </a:solidFill>
                <a:latin typeface="Helvetica Neue"/>
              </a:rPr>
              <a:t>Історію України поділяють на наступні періоди:</a:t>
            </a:r>
            <a:endParaRPr lang="uk-UA" sz="2800" dirty="0" smtClean="0">
              <a:solidFill>
                <a:srgbClr val="333333"/>
              </a:solidFill>
              <a:latin typeface="Helvetica Neue"/>
            </a:endParaRP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uk-UA" sz="2200" dirty="0" smtClean="0">
                <a:solidFill>
                  <a:srgbClr val="333333"/>
                </a:solidFill>
                <a:latin typeface="Helvetica Neue"/>
              </a:rPr>
              <a:t>Стародавня доба (близько 1 млн. років тому - V ст.).</a:t>
            </a: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endParaRPr lang="uk-UA" sz="2200" dirty="0" smtClean="0">
              <a:solidFill>
                <a:srgbClr val="333333"/>
              </a:solidFill>
              <a:latin typeface="Helvetica Neue"/>
            </a:endParaRP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uk-UA" sz="2200" dirty="0" smtClean="0">
                <a:solidFill>
                  <a:srgbClr val="333333"/>
                </a:solidFill>
                <a:latin typeface="Helvetica Neue"/>
              </a:rPr>
              <a:t>Доба Середньовіччя (V-XV ст.).</a:t>
            </a: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endParaRPr lang="uk-UA" sz="2200" dirty="0" smtClean="0">
              <a:solidFill>
                <a:srgbClr val="333333"/>
              </a:solidFill>
              <a:latin typeface="Helvetica Neue"/>
            </a:endParaRP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uk-UA" sz="2200" dirty="0" smtClean="0">
                <a:solidFill>
                  <a:srgbClr val="333333"/>
                </a:solidFill>
                <a:latin typeface="Helvetica Neue"/>
              </a:rPr>
              <a:t>Нова доба (XV - 1914 р.).</a:t>
            </a: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endParaRPr lang="uk-UA" sz="2200" dirty="0" smtClean="0">
              <a:solidFill>
                <a:srgbClr val="333333"/>
              </a:solidFill>
              <a:latin typeface="Helvetica Neue"/>
            </a:endParaRP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uk-UA" sz="2200" dirty="0" smtClean="0">
                <a:solidFill>
                  <a:srgbClr val="333333"/>
                </a:solidFill>
                <a:latin typeface="Helvetica Neue"/>
              </a:rPr>
              <a:t>Новітня доба (1914 р. - до сьогодення).</a:t>
            </a:r>
          </a:p>
          <a:p>
            <a:pPr lvl="0">
              <a:spcBef>
                <a:spcPct val="20000"/>
              </a:spcBef>
            </a:pPr>
            <a:endParaRPr lang="uk-UA" sz="2200" dirty="0">
              <a:solidFill>
                <a:srgbClr val="333333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4172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961512" cy="645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290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663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/>
          <a:lstStyle/>
          <a:p>
            <a:r>
              <a:rPr lang="uk-UA" i="1" dirty="0" smtClean="0">
                <a:solidFill>
                  <a:srgbClr val="FF0000"/>
                </a:solidFill>
              </a:rPr>
              <a:t>ТРИПІЛЬСЬКИЙ ПОСУД</a:t>
            </a:r>
            <a:endParaRPr lang="uk-UA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7920880" cy="40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132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708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rgbClr val="FF0000"/>
                </a:solidFill>
              </a:rPr>
              <a:t>РЕКОНСТРУКЦІЯ ТРИПІЛЬСЬКОГО ПОСЕЛЕННЯ</a:t>
            </a:r>
            <a:endParaRPr lang="uk-UA" i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480720" cy="44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900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>
            <a:noAutofit/>
          </a:bodyPr>
          <a:lstStyle/>
          <a:p>
            <a:r>
              <a:rPr lang="uk-UA" sz="3200" b="1" dirty="0" smtClean="0"/>
              <a:t>Реконструкція загального вигляду трипільського міста біля с. </a:t>
            </a:r>
            <a:r>
              <a:rPr lang="uk-UA" sz="3200" b="1" dirty="0" err="1" smtClean="0"/>
              <a:t>Майданецьке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03" y="1628800"/>
            <a:ext cx="8232453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389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uk-UA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Середньостогівська</a:t>
            </a:r>
            <a:r>
              <a:rPr lang="uk-UA" i="1" dirty="0" smtClean="0">
                <a:solidFill>
                  <a:srgbClr val="FF0000"/>
                </a:solidFill>
              </a:rPr>
              <a:t> </a:t>
            </a:r>
            <a:br>
              <a:rPr lang="uk-UA" i="1" dirty="0" smtClean="0">
                <a:solidFill>
                  <a:srgbClr val="FF0000"/>
                </a:solidFill>
              </a:rPr>
            </a:br>
            <a:r>
              <a:rPr lang="uk-UA" i="1" dirty="0" smtClean="0">
                <a:solidFill>
                  <a:srgbClr val="FF0000"/>
                </a:solidFill>
              </a:rPr>
              <a:t>археологічна культура</a:t>
            </a:r>
            <a:endParaRPr lang="uk-UA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B5DEF1"/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dirty="0" smtClean="0"/>
              <a:t>	археологічна </a:t>
            </a:r>
            <a:r>
              <a:rPr lang="uk-UA" dirty="0"/>
              <a:t>культура мідного віку, поширена в степовому Придніпров'ї, басейні Сіверського Дінця і Нижньому Подонні</a:t>
            </a:r>
            <a:r>
              <a:rPr lang="uk-UA" dirty="0" smtClean="0"/>
              <a:t>. Назва </a:t>
            </a:r>
            <a:r>
              <a:rPr lang="uk-UA" dirty="0"/>
              <a:t>походить від урочища Середній Стіг (тепер у межах м. Запоріжжя), де було розкопано поселення цієї культури.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	При </a:t>
            </a:r>
            <a:r>
              <a:rPr lang="uk-UA" dirty="0"/>
              <a:t>розкопках могильників виявлено поховання з обрядом трупопокладення на спині з підігнутими ногами. В пам'ятках С. к. знайдено </a:t>
            </a:r>
            <a:r>
              <a:rPr lang="uk-UA" dirty="0" err="1"/>
              <a:t>гостродонні</a:t>
            </a:r>
            <a:r>
              <a:rPr lang="uk-UA" dirty="0"/>
              <a:t> посудини з високою шийкою, оздоблені гребінцевим, шнуровим та ін. орнаментом, бойові молоти з рогу оленя, тесла, мотики, </a:t>
            </a:r>
            <a:r>
              <a:rPr lang="uk-UA" dirty="0" err="1"/>
              <a:t>псалії</a:t>
            </a:r>
            <a:r>
              <a:rPr lang="uk-UA" dirty="0"/>
              <a:t>, глиняні статуетки людини, фігурки кабана, риби, крем'яні ножі, наконечники списів, мідні прикраси тощо. </a:t>
            </a:r>
            <a:endParaRPr lang="uk-UA" dirty="0" smtClean="0"/>
          </a:p>
          <a:p>
            <a:pPr marL="0" indent="0">
              <a:buNone/>
            </a:pPr>
            <a:r>
              <a:rPr lang="uk-UA" dirty="0"/>
              <a:t>	</a:t>
            </a:r>
            <a:r>
              <a:rPr lang="uk-UA" b="1" u="sng" dirty="0" smtClean="0">
                <a:solidFill>
                  <a:srgbClr val="00B050"/>
                </a:solidFill>
              </a:rPr>
              <a:t>Основним </a:t>
            </a:r>
            <a:r>
              <a:rPr lang="uk-UA" b="1" u="sng" dirty="0">
                <a:solidFill>
                  <a:srgbClr val="00B050"/>
                </a:solidFill>
              </a:rPr>
              <a:t>заняттям племен С. к. було скотарство </a:t>
            </a:r>
            <a:r>
              <a:rPr lang="uk-UA" dirty="0"/>
              <a:t>(розводили, </a:t>
            </a:r>
            <a:r>
              <a:rPr lang="uk-UA" dirty="0" smtClean="0"/>
              <a:t>головним чином, </a:t>
            </a:r>
            <a:r>
              <a:rPr lang="uk-UA" dirty="0"/>
              <a:t>коней, яких одними з перших в Європі приручили для верхової їзди).</a:t>
            </a:r>
          </a:p>
        </p:txBody>
      </p:sp>
    </p:spTree>
    <p:extLst>
      <p:ext uri="{BB962C8B-B14F-4D97-AF65-F5344CB8AC3E}">
        <p14:creationId xmlns:p14="http://schemas.microsoft.com/office/powerpoint/2010/main" val="782009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/>
          <a:lstStyle/>
          <a:p>
            <a:r>
              <a:rPr lang="uk-UA" dirty="0" err="1" smtClean="0">
                <a:solidFill>
                  <a:srgbClr val="FF0000"/>
                </a:solidFill>
              </a:rPr>
              <a:t>Серендньостогівська</a:t>
            </a:r>
            <a:r>
              <a:rPr lang="uk-UA" dirty="0" smtClean="0">
                <a:solidFill>
                  <a:srgbClr val="FF0000"/>
                </a:solidFill>
              </a:rPr>
              <a:t> культура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67669"/>
            <a:ext cx="6048672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592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rgbClr val="B5DEF1"/>
          </a:solidFill>
        </p:spPr>
        <p:txBody>
          <a:bodyPr/>
          <a:lstStyle/>
          <a:p>
            <a:r>
              <a:rPr lang="uk-UA" sz="2400" b="1" i="1" dirty="0" smtClean="0">
                <a:solidFill>
                  <a:srgbClr val="FF0000"/>
                </a:solidFill>
                <a:latin typeface="Helvetica Neue"/>
              </a:rPr>
              <a:t>БРОНЗОВИЙ ВІК</a:t>
            </a:r>
            <a:r>
              <a:rPr lang="uk-UA" sz="2400" dirty="0">
                <a:solidFill>
                  <a:srgbClr val="FF0000"/>
                </a:solidFill>
                <a:latin typeface="Helvetica Neue"/>
              </a:rPr>
              <a:t> </a:t>
            </a:r>
            <a:r>
              <a:rPr lang="uk-UA" sz="2400" dirty="0" smtClean="0">
                <a:solidFill>
                  <a:srgbClr val="FF0000"/>
                </a:solidFill>
                <a:latin typeface="Helvetica Neue"/>
              </a:rPr>
              <a:t> (</a:t>
            </a:r>
            <a:r>
              <a:rPr lang="uk-UA" sz="2400" b="1" dirty="0" smtClean="0">
                <a:solidFill>
                  <a:srgbClr val="FF0000"/>
                </a:solidFill>
                <a:latin typeface="Helvetica Neue"/>
              </a:rPr>
              <a:t>ІІ </a:t>
            </a:r>
            <a:r>
              <a:rPr lang="uk-UA" sz="2400" b="1" dirty="0">
                <a:solidFill>
                  <a:srgbClr val="FF0000"/>
                </a:solidFill>
                <a:latin typeface="Helvetica Neue"/>
              </a:rPr>
              <a:t>– </a:t>
            </a:r>
            <a:r>
              <a:rPr lang="uk-UA" sz="2400" b="1" dirty="0" smtClean="0">
                <a:solidFill>
                  <a:srgbClr val="FF0000"/>
                </a:solidFill>
                <a:latin typeface="Helvetica Neue"/>
              </a:rPr>
              <a:t>І </a:t>
            </a:r>
            <a:r>
              <a:rPr lang="uk-UA" sz="2400" b="1" dirty="0">
                <a:solidFill>
                  <a:srgbClr val="FF0000"/>
                </a:solidFill>
                <a:latin typeface="Helvetica Neue"/>
              </a:rPr>
              <a:t>тис. </a:t>
            </a:r>
            <a:r>
              <a:rPr lang="uk-UA" sz="2400" b="1" dirty="0" smtClean="0">
                <a:solidFill>
                  <a:srgbClr val="FF0000"/>
                </a:solidFill>
                <a:latin typeface="Helvetica Neue"/>
              </a:rPr>
              <a:t>років до </a:t>
            </a:r>
            <a:r>
              <a:rPr lang="uk-UA" sz="2400" b="1" dirty="0">
                <a:solidFill>
                  <a:srgbClr val="FF0000"/>
                </a:solidFill>
                <a:latin typeface="Helvetica Neue"/>
              </a:rPr>
              <a:t>н.е</a:t>
            </a:r>
            <a:r>
              <a:rPr lang="uk-UA" sz="2400" b="1" dirty="0" smtClean="0">
                <a:solidFill>
                  <a:srgbClr val="FF0000"/>
                </a:solidFill>
                <a:latin typeface="Helvetica Neue"/>
              </a:rPr>
              <a:t>.)</a:t>
            </a:r>
            <a:endParaRPr lang="uk-UA" sz="2400" i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412776"/>
            <a:ext cx="8856984" cy="5139869"/>
          </a:xfrm>
          <a:prstGeom prst="rect">
            <a:avLst/>
          </a:prstGeom>
          <a:solidFill>
            <a:srgbClr val="B5DEF1"/>
          </a:solidFill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rgbClr val="333333"/>
                </a:solidFill>
                <a:latin typeface="Helvetica Neue"/>
              </a:rPr>
              <a:t> - </a:t>
            </a:r>
            <a:r>
              <a:rPr lang="uk-UA" dirty="0">
                <a:solidFill>
                  <a:srgbClr val="333333"/>
                </a:solidFill>
                <a:latin typeface="Helvetica Neue"/>
              </a:rPr>
              <a:t>період в історії людства, коли поряд з кам'яними були поширені вироби з бронзи. </a:t>
            </a:r>
            <a:endParaRPr lang="uk-UA" dirty="0" smtClean="0">
              <a:solidFill>
                <a:srgbClr val="333333"/>
              </a:solidFill>
              <a:latin typeface="Helvetica Neue"/>
            </a:endParaRPr>
          </a:p>
          <a:p>
            <a:r>
              <a:rPr lang="uk-UA" b="1" dirty="0" smtClean="0">
                <a:solidFill>
                  <a:srgbClr val="333333"/>
                </a:solidFill>
                <a:latin typeface="Helvetica Neue"/>
              </a:rPr>
              <a:t>Бронза</a:t>
            </a:r>
            <a:r>
              <a:rPr lang="uk-UA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uk-UA" dirty="0">
                <a:solidFill>
                  <a:srgbClr val="333333"/>
                </a:solidFill>
                <a:latin typeface="Helvetica Neue"/>
              </a:rPr>
              <a:t>– сплав міді та олова. Це перший штучно створений людиною сплав. Бронзові речі міцніші, ніж мідні і мають меншу температуру плавлення</a:t>
            </a:r>
            <a:r>
              <a:rPr lang="uk-UA" dirty="0" smtClean="0">
                <a:solidFill>
                  <a:srgbClr val="333333"/>
                </a:solidFill>
                <a:latin typeface="Helvetica Neue"/>
              </a:rPr>
              <a:t>.</a:t>
            </a:r>
          </a:p>
          <a:p>
            <a:pPr algn="ctr"/>
            <a:r>
              <a:rPr lang="uk-UA" sz="16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uk-UA" sz="1600" b="1" u="sng" dirty="0">
                <a:solidFill>
                  <a:srgbClr val="333333"/>
                </a:solidFill>
                <a:latin typeface="Helvetica Neue"/>
              </a:rPr>
              <a:t>В період бронзи </a:t>
            </a:r>
            <a:endParaRPr lang="uk-UA" sz="1600" b="1" u="sng" dirty="0" smtClean="0">
              <a:solidFill>
                <a:srgbClr val="333333"/>
              </a:solidFill>
              <a:latin typeface="Helvetica Neue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600" dirty="0" smtClean="0">
                <a:solidFill>
                  <a:srgbClr val="333333"/>
                </a:solidFill>
                <a:latin typeface="Helvetica Neue"/>
              </a:rPr>
              <a:t>Відбулося відокремлення скотарства від землеробства </a:t>
            </a:r>
            <a:r>
              <a:rPr lang="uk-UA" sz="1600" dirty="0" smtClean="0">
                <a:solidFill>
                  <a:srgbClr val="00B050"/>
                </a:solidFill>
                <a:latin typeface="Helvetica Neue"/>
              </a:rPr>
              <a:t>(Перший суспільний поділ праці)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600" dirty="0" smtClean="0">
                <a:solidFill>
                  <a:srgbClr val="333333"/>
                </a:solidFill>
                <a:latin typeface="Helvetica Neue"/>
              </a:rPr>
              <a:t>відбулось</a:t>
            </a:r>
            <a:r>
              <a:rPr lang="uk-UA" sz="16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uk-UA" sz="1600" b="1" i="1" dirty="0">
                <a:solidFill>
                  <a:srgbClr val="333333"/>
                </a:solidFill>
                <a:latin typeface="Helvetica Neue"/>
              </a:rPr>
              <a:t>остаточне відокремлення </a:t>
            </a:r>
            <a:r>
              <a:rPr lang="uk-UA" sz="1600" b="1" i="1" dirty="0">
                <a:solidFill>
                  <a:srgbClr val="00B050"/>
                </a:solidFill>
                <a:latin typeface="Helvetica Neue"/>
              </a:rPr>
              <a:t>ремесла</a:t>
            </a:r>
            <a:r>
              <a:rPr lang="uk-UA" sz="1600" b="1" i="1" dirty="0">
                <a:solidFill>
                  <a:srgbClr val="333333"/>
                </a:solidFill>
                <a:latin typeface="Helvetica Neue"/>
              </a:rPr>
              <a:t> від землеробства </a:t>
            </a:r>
            <a:r>
              <a:rPr lang="uk-UA" sz="1600" b="1" i="1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uk-UA" sz="1600" b="1" i="1" dirty="0" smtClean="0">
                <a:solidFill>
                  <a:srgbClr val="00B050"/>
                </a:solidFill>
                <a:latin typeface="Helvetica Neue"/>
              </a:rPr>
              <a:t>(Другий суспільний поділ праці)</a:t>
            </a:r>
          </a:p>
          <a:p>
            <a:r>
              <a:rPr lang="uk-UA" sz="1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Ремесло</a:t>
            </a:r>
            <a:r>
              <a:rPr lang="uk-UA" sz="1600" dirty="0">
                <a:solidFill>
                  <a:srgbClr val="333333"/>
                </a:solidFill>
                <a:latin typeface="Helvetica Neue"/>
              </a:rPr>
              <a:t> – дрібне вироб­ництво готових виробів, що базувалося на ручній техніці за допомогою простих знарядь праці при відсутності ви­робничого поділу праці. Також ремесло є виготовлення виробів на замов­лення споживача з грошовою чи натуральною оплатою. У середній період бронзового віку у племен Північного Причорномор'я </a:t>
            </a:r>
            <a:r>
              <a:rPr lang="uk-UA" sz="1600" i="1" dirty="0">
                <a:solidFill>
                  <a:srgbClr val="333333"/>
                </a:solidFill>
                <a:latin typeface="Helvetica Neue"/>
              </a:rPr>
              <a:t>виникла спеціальність </a:t>
            </a:r>
            <a:r>
              <a:rPr lang="uk-UA" sz="1600" b="1" i="1" dirty="0">
                <a:solidFill>
                  <a:srgbClr val="333333"/>
                </a:solidFill>
                <a:latin typeface="Helvetica Neue"/>
              </a:rPr>
              <a:t>ливарників</a:t>
            </a:r>
            <a:r>
              <a:rPr lang="uk-UA" sz="1600" b="1" dirty="0">
                <a:solidFill>
                  <a:srgbClr val="333333"/>
                </a:solidFill>
                <a:latin typeface="Helvetica Neue"/>
              </a:rPr>
              <a:t>.</a:t>
            </a:r>
            <a:r>
              <a:rPr lang="uk-UA" sz="1600" dirty="0">
                <a:solidFill>
                  <a:srgbClr val="333333"/>
                </a:solidFill>
                <a:latin typeface="Helvetica Neue"/>
              </a:rPr>
              <a:t> </a:t>
            </a:r>
            <a:endParaRPr lang="uk-UA" sz="1600" dirty="0" smtClean="0">
              <a:solidFill>
                <a:srgbClr val="333333"/>
              </a:solidFill>
              <a:latin typeface="Helvetica Neue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600" dirty="0" smtClean="0">
                <a:solidFill>
                  <a:srgbClr val="333333"/>
                </a:solidFill>
                <a:latin typeface="Helvetica Neue"/>
              </a:rPr>
              <a:t>Поширення </a:t>
            </a:r>
            <a:r>
              <a:rPr lang="uk-UA" sz="1600" dirty="0">
                <a:solidFill>
                  <a:srgbClr val="333333"/>
                </a:solidFill>
                <a:latin typeface="Helvetica Neue"/>
              </a:rPr>
              <a:t>виробів із бронзи сприяло </a:t>
            </a:r>
            <a:r>
              <a:rPr lang="uk-UA" sz="1600" b="1" i="1" dirty="0">
                <a:solidFill>
                  <a:srgbClr val="333333"/>
                </a:solidFill>
                <a:latin typeface="Helvetica Neue"/>
              </a:rPr>
              <a:t>розвитку обміну. </a:t>
            </a:r>
            <a:endParaRPr lang="uk-UA" sz="1600" b="1" i="1" dirty="0" smtClean="0">
              <a:solidFill>
                <a:srgbClr val="333333"/>
              </a:solidFill>
              <a:latin typeface="Helvetica Neue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600" dirty="0" smtClean="0">
                <a:solidFill>
                  <a:srgbClr val="333333"/>
                </a:solidFill>
                <a:latin typeface="Helvetica Neue"/>
              </a:rPr>
              <a:t>Накопичення </a:t>
            </a:r>
            <a:r>
              <a:rPr lang="uk-UA" sz="1600" dirty="0">
                <a:solidFill>
                  <a:srgbClr val="333333"/>
                </a:solidFill>
                <a:latin typeface="Helvetica Neue"/>
              </a:rPr>
              <a:t>цінностей в руках окремих осіб, </a:t>
            </a:r>
            <a:r>
              <a:rPr lang="uk-UA" sz="1600" b="1" i="1" dirty="0">
                <a:solidFill>
                  <a:srgbClr val="333333"/>
                </a:solidFill>
                <a:latin typeface="Helvetica Neue"/>
              </a:rPr>
              <a:t>майнова нерівність приводили до поступового розкладу первіснообщинного ладу. </a:t>
            </a:r>
            <a:endParaRPr lang="uk-UA" sz="1600" b="1" i="1" dirty="0" smtClean="0">
              <a:solidFill>
                <a:srgbClr val="333333"/>
              </a:solidFill>
              <a:latin typeface="Helvetica Neue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600" dirty="0" smtClean="0">
                <a:solidFill>
                  <a:srgbClr val="333333"/>
                </a:solidFill>
                <a:latin typeface="Helvetica Neue"/>
              </a:rPr>
              <a:t>Розвиток </a:t>
            </a:r>
            <a:r>
              <a:rPr lang="uk-UA" sz="1600" dirty="0">
                <a:solidFill>
                  <a:srgbClr val="333333"/>
                </a:solidFill>
                <a:latin typeface="Helvetica Neue"/>
              </a:rPr>
              <a:t>обміну і зростаючі зв'язки між племенами сприяли утворенню нових великих племінних об'єд­нань – </a:t>
            </a:r>
            <a:r>
              <a:rPr lang="uk-UA" sz="1600" b="1" i="1" dirty="0">
                <a:solidFill>
                  <a:srgbClr val="333333"/>
                </a:solidFill>
                <a:latin typeface="Helvetica Neue"/>
              </a:rPr>
              <a:t>союзів племен</a:t>
            </a:r>
            <a:r>
              <a:rPr lang="uk-UA" sz="1600" dirty="0">
                <a:solidFill>
                  <a:srgbClr val="333333"/>
                </a:solidFill>
                <a:latin typeface="Helvetica Neue"/>
              </a:rPr>
              <a:t>. </a:t>
            </a:r>
            <a:endParaRPr lang="uk-UA" sz="1600" dirty="0" smtClean="0">
              <a:solidFill>
                <a:srgbClr val="333333"/>
              </a:solidFill>
              <a:latin typeface="Helvetica Neue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600" dirty="0" smtClean="0">
                <a:solidFill>
                  <a:srgbClr val="333333"/>
                </a:solidFill>
                <a:latin typeface="Helvetica Neue"/>
              </a:rPr>
              <a:t>Основні </a:t>
            </a:r>
            <a:r>
              <a:rPr lang="uk-UA" sz="1600" dirty="0">
                <a:solidFill>
                  <a:srgbClr val="333333"/>
                </a:solidFill>
                <a:latin typeface="Helvetica Neue"/>
              </a:rPr>
              <a:t>культури бронзового віку на території України: катакомбна, шнурової ке­раміки, середньодніпровська, зрубна та ін.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719603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60147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155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56895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847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64096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966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Зображення кіммерійців на етруській вазі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20080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959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1" y="476672"/>
            <a:ext cx="881749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867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457456" cy="609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4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/>
          <a:lstStyle/>
          <a:p>
            <a:r>
              <a:rPr lang="ru-RU" dirty="0" err="1">
                <a:solidFill>
                  <a:srgbClr val="FF0000"/>
                </a:solidFill>
              </a:rPr>
              <a:t>Скіфи</a:t>
            </a:r>
            <a:r>
              <a:rPr lang="ru-RU" dirty="0">
                <a:solidFill>
                  <a:srgbClr val="FF0000"/>
                </a:solidFill>
              </a:rPr>
              <a:t> (VІІ–ІІІ ст. до н. е.)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Золота </a:t>
            </a:r>
            <a:r>
              <a:rPr lang="ru-RU" dirty="0" err="1" smtClean="0"/>
              <a:t>піктораль</a:t>
            </a:r>
            <a:r>
              <a:rPr lang="ru-RU" dirty="0" smtClean="0"/>
              <a:t> 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з кургану </a:t>
            </a:r>
            <a:r>
              <a:rPr lang="ru-RU" dirty="0" err="1" smtClean="0">
                <a:solidFill>
                  <a:srgbClr val="00B050"/>
                </a:solidFill>
              </a:rPr>
              <a:t>Товста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мргила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endParaRPr lang="uk-UA" dirty="0">
              <a:solidFill>
                <a:srgbClr val="00B05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/>
              <a:t>Золотий</a:t>
            </a:r>
            <a:r>
              <a:rPr lang="ru-RU" dirty="0"/>
              <a:t> </a:t>
            </a:r>
            <a:r>
              <a:rPr lang="ru-RU" dirty="0" err="1"/>
              <a:t>гребінь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>
                <a:solidFill>
                  <a:srgbClr val="00B050"/>
                </a:solidFill>
              </a:rPr>
              <a:t>з </a:t>
            </a:r>
            <a:r>
              <a:rPr lang="ru-RU" dirty="0">
                <a:solidFill>
                  <a:srgbClr val="00B050"/>
                </a:solidFill>
              </a:rPr>
              <a:t>кургану </a:t>
            </a:r>
            <a:r>
              <a:rPr lang="ru-RU" dirty="0" err="1">
                <a:solidFill>
                  <a:srgbClr val="00B050"/>
                </a:solidFill>
              </a:rPr>
              <a:t>Солоха</a:t>
            </a:r>
            <a:endParaRPr lang="uk-UA" dirty="0">
              <a:solidFill>
                <a:srgbClr val="00B05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55" y="2498360"/>
            <a:ext cx="3200677" cy="330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76" y="2431298"/>
            <a:ext cx="2859272" cy="343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6878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/>
          <a:lstStyle/>
          <a:p>
            <a:r>
              <a:rPr lang="ru-RU" dirty="0" err="1">
                <a:solidFill>
                  <a:srgbClr val="FF0000"/>
                </a:solidFill>
              </a:rPr>
              <a:t>Скіфи</a:t>
            </a:r>
            <a:r>
              <a:rPr lang="ru-RU" dirty="0">
                <a:solidFill>
                  <a:srgbClr val="FF0000"/>
                </a:solidFill>
              </a:rPr>
              <a:t> (VІІ–ІІІ ст. до н. е.)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 smtClean="0"/>
              <a:t>Срібна амфора з кургану </a:t>
            </a:r>
            <a:r>
              <a:rPr lang="uk-UA" dirty="0" err="1" smtClean="0"/>
              <a:t>Чортомлик</a:t>
            </a:r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 smtClean="0"/>
              <a:t>Чаша. Срібло з позолотою. IV ст. до н.е. Курган Солоха.</a:t>
            </a:r>
            <a:endParaRPr lang="uk-UA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03244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204864"/>
            <a:ext cx="404177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630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rgbClr val="B5DEF1"/>
          </a:solidFill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FF0000"/>
                </a:solidFill>
              </a:rPr>
              <a:t>Особливості </a:t>
            </a:r>
            <a:r>
              <a:rPr lang="uk-UA" sz="3200" dirty="0" smtClean="0">
                <a:solidFill>
                  <a:srgbClr val="FF0000"/>
                </a:solidFill>
              </a:rPr>
              <a:t>господарського </a:t>
            </a:r>
            <a:r>
              <a:rPr lang="uk-UA" sz="3200" dirty="0" smtClean="0">
                <a:solidFill>
                  <a:srgbClr val="FF0000"/>
                </a:solidFill>
              </a:rPr>
              <a:t>життя </a:t>
            </a:r>
            <a:br>
              <a:rPr lang="uk-UA" sz="3200" dirty="0" smtClean="0">
                <a:solidFill>
                  <a:srgbClr val="FF0000"/>
                </a:solidFill>
              </a:rPr>
            </a:br>
            <a:r>
              <a:rPr lang="uk-UA" sz="3200" dirty="0" smtClean="0">
                <a:solidFill>
                  <a:srgbClr val="FF0000"/>
                </a:solidFill>
              </a:rPr>
              <a:t>скіфських племен</a:t>
            </a:r>
            <a:endParaRPr lang="uk-UA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5544616"/>
          </a:xfrm>
          <a:solidFill>
            <a:srgbClr val="B5DEF1"/>
          </a:solidFill>
        </p:spPr>
        <p:txBody>
          <a:bodyPr>
            <a:normAutofit fontScale="32500" lnSpcReduction="20000"/>
          </a:bodyPr>
          <a:lstStyle/>
          <a:p>
            <a:endParaRPr lang="uk-UA" sz="3800" dirty="0"/>
          </a:p>
          <a:p>
            <a:pPr marL="0" indent="0">
              <a:buNone/>
            </a:pPr>
            <a:r>
              <a:rPr lang="uk-UA" sz="7200" b="1" i="1" dirty="0" smtClean="0"/>
              <a:t>Найбільш </a:t>
            </a:r>
            <a:r>
              <a:rPr lang="uk-UA" sz="7200" b="1" i="1" dirty="0"/>
              <a:t>відомі в Україні скіфські кургани</a:t>
            </a:r>
            <a:r>
              <a:rPr lang="uk-UA" sz="7200" dirty="0"/>
              <a:t>: </a:t>
            </a:r>
            <a:r>
              <a:rPr lang="uk-UA" sz="7200" dirty="0" err="1"/>
              <a:t>Чортомлик</a:t>
            </a:r>
            <a:r>
              <a:rPr lang="uk-UA" sz="7200" dirty="0"/>
              <a:t>, Солоха, Куль-</a:t>
            </a:r>
            <a:r>
              <a:rPr lang="uk-UA" sz="7200" dirty="0" err="1"/>
              <a:t>Оба</a:t>
            </a:r>
            <a:r>
              <a:rPr lang="uk-UA" sz="7200" dirty="0"/>
              <a:t>, Товста Могила та інші. </a:t>
            </a:r>
            <a:endParaRPr lang="uk-UA" sz="7200" dirty="0" smtClean="0"/>
          </a:p>
          <a:p>
            <a:pPr marL="0" indent="0">
              <a:buNone/>
            </a:pPr>
            <a:r>
              <a:rPr lang="uk-UA" sz="7200" b="1" dirty="0" smtClean="0"/>
              <a:t>Основою </a:t>
            </a:r>
            <a:r>
              <a:rPr lang="uk-UA" sz="7200" b="1" dirty="0"/>
              <a:t>скіфського мистецтва був «звіриний стиль</a:t>
            </a:r>
            <a:r>
              <a:rPr lang="uk-UA" sz="7200" dirty="0"/>
              <a:t>». Улюбленими зображеннями були олень, баран, кінь, кішка, фантастичний грифон та інші.  </a:t>
            </a:r>
            <a:endParaRPr lang="uk-UA" sz="7200" dirty="0" smtClean="0"/>
          </a:p>
          <a:p>
            <a:pPr marL="0" indent="0">
              <a:buNone/>
            </a:pPr>
            <a:r>
              <a:rPr lang="uk-UA" sz="7200" dirty="0" smtClean="0"/>
              <a:t>На </a:t>
            </a:r>
            <a:r>
              <a:rPr lang="uk-UA" sz="7200" dirty="0" err="1"/>
              <a:t>рубежі</a:t>
            </a:r>
            <a:r>
              <a:rPr lang="uk-UA" sz="7200" dirty="0"/>
              <a:t> </a:t>
            </a:r>
            <a:r>
              <a:rPr lang="en-US" sz="7200" dirty="0"/>
              <a:t>V–</a:t>
            </a:r>
            <a:r>
              <a:rPr lang="uk-UA" sz="7200" dirty="0"/>
              <a:t>І</a:t>
            </a:r>
            <a:r>
              <a:rPr lang="en-US" sz="7200" dirty="0"/>
              <a:t>V </a:t>
            </a:r>
            <a:r>
              <a:rPr lang="uk-UA" sz="7200" dirty="0"/>
              <a:t>ст. до н. е., склалася скіфська держава від Азовського моря до Дунаю, яка називалася </a:t>
            </a:r>
            <a:r>
              <a:rPr lang="uk-UA" sz="7200" b="1" i="1" dirty="0"/>
              <a:t>Велика </a:t>
            </a:r>
            <a:r>
              <a:rPr lang="uk-UA" sz="7200" b="1" i="1" dirty="0" err="1"/>
              <a:t>Скіфія</a:t>
            </a:r>
            <a:r>
              <a:rPr lang="uk-UA" sz="7200" dirty="0"/>
              <a:t>. Державою правив </a:t>
            </a:r>
            <a:r>
              <a:rPr lang="uk-UA" sz="7200" b="1" dirty="0"/>
              <a:t>цар </a:t>
            </a:r>
            <a:r>
              <a:rPr lang="uk-UA" sz="7200" b="1" dirty="0" err="1"/>
              <a:t>Атей</a:t>
            </a:r>
            <a:r>
              <a:rPr lang="uk-UA" sz="7200" b="1" dirty="0"/>
              <a:t>, </a:t>
            </a:r>
            <a:r>
              <a:rPr lang="uk-UA" sz="72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навіть карбував свою монету. </a:t>
            </a:r>
            <a:r>
              <a:rPr lang="uk-UA" sz="7200" dirty="0"/>
              <a:t>Саме за нього </a:t>
            </a:r>
            <a:r>
              <a:rPr lang="uk-UA" sz="7200" dirty="0" err="1"/>
              <a:t>Скіфія</a:t>
            </a:r>
            <a:r>
              <a:rPr lang="uk-UA" sz="7200" dirty="0"/>
              <a:t> досягла найбільшої могутності. У 339 році до н. е. зазнали поразки в битві з македонським </a:t>
            </a:r>
            <a:r>
              <a:rPr lang="uk-UA" sz="7200" dirty="0" smtClean="0"/>
              <a:t>царем </a:t>
            </a:r>
            <a:r>
              <a:rPr lang="uk-UA" sz="7200" dirty="0"/>
              <a:t>Філіпом ІІ. Цар </a:t>
            </a:r>
            <a:r>
              <a:rPr lang="uk-UA" sz="7200" dirty="0" err="1"/>
              <a:t>Атей</a:t>
            </a:r>
            <a:r>
              <a:rPr lang="uk-UA" sz="7200" dirty="0"/>
              <a:t>, якому виповнилося 90 років, загинув. </a:t>
            </a:r>
            <a:r>
              <a:rPr lang="uk-UA" sz="7200" b="1" dirty="0"/>
              <a:t>Після цього скіфська держава починає занепадати. </a:t>
            </a:r>
            <a:r>
              <a:rPr lang="uk-UA" sz="7200" dirty="0"/>
              <a:t>Скіфи не змогли протистояти своїм східним сусідам – </a:t>
            </a:r>
            <a:r>
              <a:rPr lang="uk-UA" sz="7200" b="1" dirty="0"/>
              <a:t>сарматам </a:t>
            </a:r>
            <a:r>
              <a:rPr lang="uk-UA" sz="7200" dirty="0"/>
              <a:t>і </a:t>
            </a:r>
            <a:r>
              <a:rPr lang="uk-UA" sz="7200" dirty="0">
                <a:solidFill>
                  <a:srgbClr val="00B050"/>
                </a:solidFill>
              </a:rPr>
              <a:t>наприкінці ІІІ ст. до н. е. Велика </a:t>
            </a:r>
            <a:r>
              <a:rPr lang="uk-UA" sz="7200" dirty="0" err="1">
                <a:solidFill>
                  <a:srgbClr val="00B050"/>
                </a:solidFill>
              </a:rPr>
              <a:t>Скіфія</a:t>
            </a:r>
            <a:r>
              <a:rPr lang="uk-UA" sz="7200" dirty="0">
                <a:solidFill>
                  <a:srgbClr val="00B050"/>
                </a:solidFill>
              </a:rPr>
              <a:t> припиняє своє існування. </a:t>
            </a:r>
            <a:r>
              <a:rPr lang="uk-UA" sz="7200" dirty="0"/>
              <a:t>Частина скіфського населення відійшла на південь і створили у нижньому Подніпров’ї та степовому Криму </a:t>
            </a:r>
            <a:r>
              <a:rPr lang="uk-UA" sz="7200" b="1" dirty="0"/>
              <a:t>Малу </a:t>
            </a:r>
            <a:r>
              <a:rPr lang="uk-UA" sz="7200" b="1" dirty="0" err="1"/>
              <a:t>Скіфію</a:t>
            </a:r>
            <a:r>
              <a:rPr lang="uk-UA" sz="7200" dirty="0"/>
              <a:t>. Центром її був </a:t>
            </a:r>
            <a:r>
              <a:rPr lang="uk-UA" sz="7200" b="1" dirty="0"/>
              <a:t>Неаполь Скіфський </a:t>
            </a:r>
            <a:r>
              <a:rPr lang="uk-UA" sz="7200" dirty="0"/>
              <a:t>у межах нинішнього Сімферополя. Мала </a:t>
            </a:r>
            <a:r>
              <a:rPr lang="uk-UA" sz="7200" dirty="0" err="1"/>
              <a:t>Скіфія</a:t>
            </a:r>
            <a:r>
              <a:rPr lang="uk-UA" sz="7200" dirty="0"/>
              <a:t> проіснувала до </a:t>
            </a:r>
            <a:r>
              <a:rPr lang="en-US" sz="7200" dirty="0"/>
              <a:t>II </a:t>
            </a:r>
            <a:r>
              <a:rPr lang="uk-UA" sz="7200" dirty="0"/>
              <a:t>ст. н. е.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04411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/>
          <a:lstStyle/>
          <a:p>
            <a:r>
              <a:rPr lang="uk-UA" dirty="0" smtClean="0"/>
              <a:t>Монета скіфського царя</a:t>
            </a:r>
            <a:endParaRPr lang="uk-UA" dirty="0"/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44" y="1600200"/>
            <a:ext cx="556031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8298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Сармати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(ІІІ ст. до н. е. – ІІІ ст. н. е.)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770485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283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16632"/>
            <a:ext cx="8385448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524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8" y="404664"/>
            <a:ext cx="8424936" cy="608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2114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080120"/>
          </a:xfrm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uk-UA" sz="2200" b="1" i="1" dirty="0" smtClean="0"/>
              <a:t>Античні міста-держави Північного Причорномор'я</a:t>
            </a:r>
            <a:br>
              <a:rPr lang="uk-UA" sz="2200" b="1" i="1" dirty="0" smtClean="0"/>
            </a:br>
            <a:r>
              <a:rPr lang="uk-UA" sz="2200" b="1" i="1" dirty="0" smtClean="0"/>
              <a:t>Основні причин заснування греками колоній</a:t>
            </a:r>
            <a:r>
              <a:rPr lang="uk-UA" sz="2200" dirty="0" smtClean="0"/>
              <a:t> </a:t>
            </a:r>
            <a:br>
              <a:rPr lang="uk-UA" sz="2200" dirty="0" smtClean="0"/>
            </a:br>
            <a:r>
              <a:rPr lang="uk-UA" sz="2200" dirty="0" smtClean="0">
                <a:solidFill>
                  <a:srgbClr val="FF0000"/>
                </a:solidFill>
              </a:rPr>
              <a:t>Колонізація </a:t>
            </a:r>
            <a:r>
              <a:rPr lang="uk-UA" sz="2200" dirty="0" smtClean="0"/>
              <a:t>— заселення та засвоєння нової території</a:t>
            </a:r>
            <a:r>
              <a:rPr lang="ru-RU" sz="2200" dirty="0" smtClean="0"/>
              <a:t>. </a:t>
            </a:r>
            <a:r>
              <a:rPr lang="ru-RU" sz="2200" b="1" i="1" dirty="0" smtClean="0"/>
              <a:t/>
            </a:r>
            <a:br>
              <a:rPr lang="ru-RU" sz="2200" b="1" i="1" dirty="0" smtClean="0"/>
            </a:br>
            <a:endParaRPr lang="uk-UA" sz="22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  <a:solidFill>
            <a:srgbClr val="B5DEF1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Демографічна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 внаслідок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демографічного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вибуху спричинило переселенські рухи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Аграрна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освоєння нових земель греків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штовхала нестача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Торговельна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(пошуки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нових ринків збуту своїх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товарів)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Сировинна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нових землях греки шукали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 і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сировину, яких не вистачало на батьківщині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(зерно, метали, будівельний ліс тощо)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Соціальна (п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ереселення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греків на нові землі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відбувалося унаслідок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соціально-політичних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конфліктів: ті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хто програв, — переселялися в інші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землі)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Воєнна  (д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пошуку нових земель греків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примушувала агресія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лідійців та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персів)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Етнічна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(переселенський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рух спричиняли міжетнічні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конфлікти  різноплемінного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 грецьких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полісів )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353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Найбільші </a:t>
            </a:r>
            <a:r>
              <a:rPr lang="uk-UA" dirty="0"/>
              <a:t>міста:</a:t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  <a:solidFill>
            <a:srgbClr val="B5DEF1"/>
          </a:solidFill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rgbClr val="FF0000"/>
                </a:solidFill>
              </a:rPr>
              <a:t>Ольвія</a:t>
            </a:r>
            <a:r>
              <a:rPr lang="uk-UA" dirty="0" smtClean="0"/>
              <a:t> (поблизу Миколаєва),</a:t>
            </a:r>
            <a:r>
              <a:rPr lang="uk-UA" dirty="0"/>
              <a:t> Ольвія у перекладі а давньогрецької означає «щаслива»</a:t>
            </a:r>
            <a:endParaRPr lang="uk-UA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uk-UA" dirty="0" err="1" smtClean="0">
                <a:solidFill>
                  <a:srgbClr val="FF0000"/>
                </a:solidFill>
              </a:rPr>
              <a:t>Тіра</a:t>
            </a:r>
            <a:r>
              <a:rPr lang="uk-UA" dirty="0" smtClean="0"/>
              <a:t> </a:t>
            </a:r>
            <a:r>
              <a:rPr lang="uk-UA" dirty="0"/>
              <a:t>(Білгород-Дністровський</a:t>
            </a:r>
            <a:r>
              <a:rPr lang="uk-UA" dirty="0" smtClean="0"/>
              <a:t>),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rgbClr val="FF0000"/>
                </a:solidFill>
              </a:rPr>
              <a:t>Херсонес </a:t>
            </a:r>
            <a:r>
              <a:rPr lang="uk-UA" dirty="0">
                <a:solidFill>
                  <a:srgbClr val="FF0000"/>
                </a:solidFill>
              </a:rPr>
              <a:t>(Севастополь</a:t>
            </a:r>
            <a:r>
              <a:rPr lang="uk-UA" dirty="0" smtClean="0">
                <a:solidFill>
                  <a:srgbClr val="FF0000"/>
                </a:solidFill>
              </a:rPr>
              <a:t>),</a:t>
            </a:r>
            <a:r>
              <a:rPr lang="uk-UA" dirty="0"/>
              <a:t> Херсонес — «півострів», </a:t>
            </a:r>
            <a:endParaRPr lang="uk-UA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dirty="0">
                <a:solidFill>
                  <a:srgbClr val="FF0000"/>
                </a:solidFill>
              </a:rPr>
              <a:t>Пантікапей</a:t>
            </a:r>
            <a:r>
              <a:rPr lang="uk-UA" dirty="0"/>
              <a:t> (Керч), Пантікапей — «рибний шлях».</a:t>
            </a:r>
            <a:endParaRPr lang="uk-UA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uk-UA" dirty="0" err="1" smtClean="0">
                <a:solidFill>
                  <a:srgbClr val="FF0000"/>
                </a:solidFill>
              </a:rPr>
              <a:t>Керкінітида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uk-UA" dirty="0">
                <a:solidFill>
                  <a:srgbClr val="FF0000"/>
                </a:solidFill>
              </a:rPr>
              <a:t>(Євпаторія),</a:t>
            </a:r>
          </a:p>
          <a:p>
            <a:pPr marL="0" indent="0">
              <a:buNone/>
            </a:pPr>
            <a:r>
              <a:rPr lang="uk-UA" dirty="0" smtClean="0"/>
              <a:t>були </a:t>
            </a:r>
            <a:r>
              <a:rPr lang="uk-UA" dirty="0"/>
              <a:t>засновані </a:t>
            </a:r>
            <a:r>
              <a:rPr lang="uk-UA" dirty="0" smtClean="0"/>
              <a:t>вихідцями </a:t>
            </a:r>
            <a:r>
              <a:rPr lang="uk-UA" dirty="0"/>
              <a:t>з міста </a:t>
            </a:r>
            <a:r>
              <a:rPr lang="uk-UA" dirty="0" err="1"/>
              <a:t>Мілет</a:t>
            </a:r>
            <a:r>
              <a:rPr lang="uk-UA" dirty="0"/>
              <a:t>.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b="1" dirty="0" smtClean="0"/>
              <a:t>Основні заняття</a:t>
            </a:r>
            <a:r>
              <a:rPr lang="uk-UA" b="1" dirty="0"/>
              <a:t>:</a:t>
            </a:r>
            <a:endParaRPr lang="uk-UA" b="1" dirty="0" smtClean="0"/>
          </a:p>
          <a:p>
            <a:pPr marL="0" indent="0">
              <a:buNone/>
            </a:pPr>
            <a:r>
              <a:rPr lang="uk-UA" dirty="0" smtClean="0"/>
              <a:t>- Землеробство </a:t>
            </a:r>
            <a:r>
              <a:rPr lang="uk-UA" dirty="0"/>
              <a:t>(</a:t>
            </a:r>
            <a:r>
              <a:rPr lang="uk-UA" dirty="0" smtClean="0"/>
              <a:t>вирощували пшеницю</a:t>
            </a:r>
            <a:r>
              <a:rPr lang="uk-UA" dirty="0"/>
              <a:t>, городину, виноград), </a:t>
            </a:r>
            <a:r>
              <a:rPr lang="uk-UA" dirty="0" smtClean="0"/>
              <a:t>-</a:t>
            </a:r>
          </a:p>
          <a:p>
            <a:pPr marL="0" indent="0">
              <a:buNone/>
            </a:pPr>
            <a:r>
              <a:rPr lang="uk-UA" dirty="0" smtClean="0"/>
              <a:t>- виноробство</a:t>
            </a:r>
            <a:r>
              <a:rPr lang="uk-UA" dirty="0"/>
              <a:t>,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- риболовля</a:t>
            </a:r>
            <a:r>
              <a:rPr lang="uk-UA" dirty="0"/>
              <a:t>,</a:t>
            </a:r>
          </a:p>
          <a:p>
            <a:pPr marL="0" indent="0">
              <a:buNone/>
            </a:pPr>
            <a:r>
              <a:rPr lang="uk-UA" dirty="0" smtClean="0"/>
              <a:t>- ремесла </a:t>
            </a:r>
            <a:r>
              <a:rPr lang="uk-UA" dirty="0"/>
              <a:t>(металообробка, гончарство, ткацтво</a:t>
            </a:r>
            <a:r>
              <a:rPr lang="uk-UA" dirty="0" smtClean="0"/>
              <a:t>, виготовлення </a:t>
            </a:r>
            <a:r>
              <a:rPr lang="uk-UA" dirty="0"/>
              <a:t>виробів зі скла, дерева, кістки, </a:t>
            </a:r>
            <a:r>
              <a:rPr lang="uk-UA" dirty="0" smtClean="0"/>
              <a:t>ювелірна справа</a:t>
            </a:r>
            <a:r>
              <a:rPr lang="uk-UA" dirty="0"/>
              <a:t>). </a:t>
            </a:r>
            <a:endParaRPr lang="uk-UA" dirty="0" smtClean="0"/>
          </a:p>
          <a:p>
            <a:pPr marL="0" indent="0"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Важливе </a:t>
            </a:r>
            <a:r>
              <a:rPr lang="uk-UA" b="1" i="1" dirty="0">
                <a:solidFill>
                  <a:srgbClr val="FF0000"/>
                </a:solidFill>
              </a:rPr>
              <a:t>місце посідала торгівля</a:t>
            </a:r>
            <a:r>
              <a:rPr lang="uk-UA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7212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  <a:solidFill>
            <a:srgbClr val="B5DEF1"/>
          </a:solidFill>
        </p:spPr>
        <p:txBody>
          <a:bodyPr>
            <a:noAutofit/>
          </a:bodyPr>
          <a:lstStyle/>
          <a:p>
            <a:r>
              <a:rPr lang="uk-UA" sz="2400" dirty="0"/>
              <a:t>Місця розташування античних міст-колоній Північного</a:t>
            </a:r>
            <a:br>
              <a:rPr lang="uk-UA" sz="2400" dirty="0"/>
            </a:br>
            <a:r>
              <a:rPr lang="uk-UA" sz="2400" dirty="0"/>
              <a:t>Причорномор’я та Криму (</a:t>
            </a:r>
            <a:r>
              <a:rPr lang="uk-UA" sz="2400" dirty="0" err="1"/>
              <a:t>Тіра</a:t>
            </a:r>
            <a:r>
              <a:rPr lang="uk-UA" sz="2400" dirty="0"/>
              <a:t>, Ольвія, Пантікапей, Херсонес) </a:t>
            </a:r>
            <a:r>
              <a:rPr lang="uk-UA" sz="2400" dirty="0" smtClean="0"/>
              <a:t>та </a:t>
            </a:r>
            <a:r>
              <a:rPr lang="uk-UA" sz="2400" dirty="0" smtClean="0">
                <a:solidFill>
                  <a:srgbClr val="FF0000"/>
                </a:solidFill>
              </a:rPr>
              <a:t>Боспорського </a:t>
            </a:r>
            <a:r>
              <a:rPr lang="uk-UA" sz="2400" dirty="0">
                <a:solidFill>
                  <a:srgbClr val="FF0000"/>
                </a:solidFill>
              </a:rPr>
              <a:t>царства(червоний колір)</a:t>
            </a:r>
            <a:br>
              <a:rPr lang="uk-UA" sz="2400" dirty="0">
                <a:solidFill>
                  <a:srgbClr val="FF0000"/>
                </a:solidFill>
              </a:rPr>
            </a:br>
            <a:endParaRPr lang="uk-UA" sz="2400" dirty="0">
              <a:solidFill>
                <a:srgbClr val="FF0000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6004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68960"/>
            <a:ext cx="5937250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020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</a:rPr>
              <a:t>Херсонес Таврійський. </a:t>
            </a:r>
            <a:r>
              <a:rPr lang="uk-UA" dirty="0" smtClean="0">
                <a:solidFill>
                  <a:srgbClr val="FF0000"/>
                </a:solidFill>
              </a:rPr>
              <a:t/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dirty="0" smtClean="0">
                <a:solidFill>
                  <a:srgbClr val="FF0000"/>
                </a:solidFill>
              </a:rPr>
              <a:t>Сучасний </a:t>
            </a:r>
            <a:r>
              <a:rPr lang="uk-UA" dirty="0">
                <a:solidFill>
                  <a:srgbClr val="FF0000"/>
                </a:solidFill>
              </a:rPr>
              <a:t>вигляд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7700"/>
            <a:ext cx="6984775" cy="453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1776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 О Р Г І В Л Я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303149"/>
              </p:ext>
            </p:extLst>
          </p:nvPr>
        </p:nvGraphicFramePr>
        <p:xfrm>
          <a:off x="457200" y="1600200"/>
          <a:ext cx="8229600" cy="3474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Зі скіфами</a:t>
                      </a:r>
                    </a:p>
                    <a:p>
                      <a:pPr algn="ctr"/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З Грецією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Продавали</a:t>
                      </a:r>
                    </a:p>
                    <a:p>
                      <a:pPr algn="ctr"/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Предмети</a:t>
                      </a:r>
                      <a:r>
                        <a:rPr lang="uk-UA" baseline="0" dirty="0" smtClean="0"/>
                        <a:t> розкоші, прикраси, посуд, прянощі, вина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Пшеницю, шкури, хутро, рабів</a:t>
                      </a:r>
                    </a:p>
                    <a:p>
                      <a:pPr algn="ctr"/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Що купували</a:t>
                      </a:r>
                    </a:p>
                    <a:p>
                      <a:pPr algn="ctr"/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Пшеницю, шкури, хутро, рабів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Тканини, зброю, прикраси, оливкову олію, прянощі,</a:t>
                      </a:r>
                      <a:r>
                        <a:rPr lang="uk-UA" baseline="0" dirty="0" smtClean="0"/>
                        <a:t> вина</a:t>
                      </a:r>
                    </a:p>
                    <a:p>
                      <a:pPr algn="ctr"/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57072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/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Політичний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устрій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B5DEF1"/>
          </a:solidFill>
        </p:spPr>
        <p:txBody>
          <a:bodyPr>
            <a:normAutofit/>
          </a:bodyPr>
          <a:lstStyle/>
          <a:p>
            <a:r>
              <a:rPr lang="uk-UA" dirty="0" smtClean="0"/>
              <a:t>Античні міста-держави Північного  Причорномор'я </a:t>
            </a:r>
            <a:r>
              <a:rPr lang="uk-UA" dirty="0"/>
              <a:t>копіювали грецькі </a:t>
            </a:r>
            <a:r>
              <a:rPr lang="uk-UA" dirty="0" smtClean="0"/>
              <a:t>міста держави</a:t>
            </a:r>
            <a:r>
              <a:rPr lang="uk-UA" dirty="0"/>
              <a:t>.</a:t>
            </a:r>
          </a:p>
          <a:p>
            <a:r>
              <a:rPr lang="uk-UA" dirty="0"/>
              <a:t>Частина з них була рабовласницькими республіками</a:t>
            </a:r>
            <a:r>
              <a:rPr lang="uk-UA" dirty="0" smtClean="0"/>
              <a:t>, в </a:t>
            </a:r>
            <a:r>
              <a:rPr lang="uk-UA" dirty="0"/>
              <a:t>управлінні якими могли брати </a:t>
            </a:r>
            <a:r>
              <a:rPr lang="uk-UA" dirty="0" smtClean="0"/>
              <a:t>участь усі </a:t>
            </a:r>
            <a:r>
              <a:rPr lang="uk-UA" dirty="0"/>
              <a:t>вільні громадяни, частина — монархіями (</a:t>
            </a:r>
            <a:r>
              <a:rPr lang="uk-UA" dirty="0" smtClean="0"/>
              <a:t>Боспорське царство</a:t>
            </a:r>
            <a:r>
              <a:rPr lang="uk-UA" dirty="0"/>
              <a:t>).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642211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uk-UA" sz="2200" dirty="0" smtClean="0">
                <a:solidFill>
                  <a:srgbClr val="FF0000"/>
                </a:solidFill>
              </a:rPr>
              <a:t>Боспорське </a:t>
            </a:r>
            <a:r>
              <a:rPr lang="uk-UA" sz="2200" dirty="0">
                <a:solidFill>
                  <a:srgbClr val="FF0000"/>
                </a:solidFill>
              </a:rPr>
              <a:t>царство </a:t>
            </a:r>
            <a:r>
              <a:rPr lang="uk-UA" sz="2200" dirty="0"/>
              <a:t>було засноване близько </a:t>
            </a:r>
            <a:r>
              <a:rPr lang="uk-UA" sz="2200" dirty="0">
                <a:solidFill>
                  <a:srgbClr val="FF0000"/>
                </a:solidFill>
              </a:rPr>
              <a:t>480 р</a:t>
            </a:r>
            <a:r>
              <a:rPr lang="uk-UA" sz="2200" dirty="0" smtClean="0">
                <a:solidFill>
                  <a:srgbClr val="FF0000"/>
                </a:solidFill>
              </a:rPr>
              <a:t>.</a:t>
            </a:r>
            <a:r>
              <a:rPr lang="uk-UA" sz="2200" dirty="0"/>
              <a:t> до н. е. внаслідок об'єднання </a:t>
            </a:r>
            <a:r>
              <a:rPr lang="uk-UA" sz="2200" dirty="0" smtClean="0"/>
              <a:t> (20) держав-полісів </a:t>
            </a:r>
            <a:r>
              <a:rPr lang="uk-UA" sz="2200" dirty="0"/>
              <a:t>Керченського</a:t>
            </a:r>
            <a:br>
              <a:rPr lang="uk-UA" sz="2200" dirty="0"/>
            </a:br>
            <a:r>
              <a:rPr lang="uk-UA" sz="2200" dirty="0" smtClean="0"/>
              <a:t>півострова </a:t>
            </a:r>
            <a:r>
              <a:rPr lang="uk-UA" sz="2000" dirty="0"/>
              <a:t>до нього входили також Приазов'я</a:t>
            </a:r>
            <a:br>
              <a:rPr lang="uk-UA" sz="2000" dirty="0"/>
            </a:br>
            <a:r>
              <a:rPr lang="uk-UA" sz="2000" dirty="0"/>
              <a:t>та землі </a:t>
            </a:r>
            <a:r>
              <a:rPr lang="uk-UA" sz="2000" dirty="0" smtClean="0"/>
              <a:t>Кубані, </a:t>
            </a:r>
            <a:r>
              <a:rPr lang="uk-UA" sz="2000" dirty="0" smtClean="0">
                <a:solidFill>
                  <a:srgbClr val="FF0000"/>
                </a:solidFill>
              </a:rPr>
              <a:t>центр у Пантікапеї</a:t>
            </a:r>
            <a:r>
              <a:rPr lang="uk-UA" sz="2200" dirty="0"/>
              <a:t/>
            </a:r>
            <a:br>
              <a:rPr lang="uk-UA" sz="2200" dirty="0"/>
            </a:br>
            <a:endParaRPr lang="uk-UA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  <a:solidFill>
            <a:srgbClr val="B5DEF1"/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Особливості Боспорського </a:t>
            </a:r>
            <a:r>
              <a:rPr lang="uk-UA" b="1" i="1" dirty="0">
                <a:solidFill>
                  <a:srgbClr val="FF0000"/>
                </a:solidFill>
              </a:rPr>
              <a:t>царства:</a:t>
            </a:r>
          </a:p>
          <a:p>
            <a:pPr marL="0" indent="0">
              <a:buNone/>
            </a:pPr>
            <a:r>
              <a:rPr lang="uk-UA" dirty="0"/>
              <a:t>1) монархічна форма правління;</a:t>
            </a:r>
          </a:p>
          <a:p>
            <a:pPr marL="0" indent="0">
              <a:buNone/>
            </a:pPr>
            <a:r>
              <a:rPr lang="uk-UA" dirty="0"/>
              <a:t>2) тісні торговельні й культурні зв'язки з Афінами;</a:t>
            </a:r>
          </a:p>
          <a:p>
            <a:pPr marL="0" indent="0">
              <a:buNone/>
            </a:pPr>
            <a:r>
              <a:rPr lang="uk-UA" dirty="0"/>
              <a:t>3) значна частка місцевого, негрецького населення;</a:t>
            </a:r>
          </a:p>
          <a:p>
            <a:pPr marL="0" indent="0">
              <a:buNone/>
            </a:pPr>
            <a:r>
              <a:rPr lang="uk-UA" dirty="0"/>
              <a:t>4) занепало під натиском гунів.</a:t>
            </a:r>
          </a:p>
          <a:p>
            <a:pPr marL="0" indent="0">
              <a:buNone/>
            </a:pPr>
            <a:r>
              <a:rPr lang="uk-UA" dirty="0" smtClean="0"/>
              <a:t>	На </a:t>
            </a:r>
            <a:r>
              <a:rPr lang="uk-UA" dirty="0"/>
              <a:t>початку нової ери грецькі міста почали занепадати:</a:t>
            </a:r>
          </a:p>
          <a:p>
            <a:pPr marL="0" indent="0">
              <a:buNone/>
            </a:pPr>
            <a:r>
              <a:rPr lang="uk-UA" dirty="0" smtClean="0"/>
              <a:t>це </a:t>
            </a:r>
            <a:r>
              <a:rPr lang="uk-UA" dirty="0"/>
              <a:t>було пов'язано з набігами кочовиків та появою</a:t>
            </a:r>
          </a:p>
          <a:p>
            <a:pPr marL="0" indent="0">
              <a:buNone/>
            </a:pPr>
            <a:r>
              <a:rPr lang="uk-UA" dirty="0"/>
              <a:t>дешевої єгипетської пшениці, яка склала конкуренцію</a:t>
            </a:r>
          </a:p>
          <a:p>
            <a:pPr marL="0" indent="0">
              <a:buNone/>
            </a:pPr>
            <a:r>
              <a:rPr lang="uk-UA" dirty="0"/>
              <a:t>скіфській. У І ст. до н. е. вони потрапили</a:t>
            </a:r>
          </a:p>
          <a:p>
            <a:pPr marL="0" indent="0">
              <a:buNone/>
            </a:pPr>
            <a:r>
              <a:rPr lang="uk-UA" dirty="0"/>
              <a:t>у залежність до Римської імперії, а в </a:t>
            </a:r>
            <a:r>
              <a:rPr lang="en-US" dirty="0"/>
              <a:t>IV-V </a:t>
            </a:r>
            <a:r>
              <a:rPr lang="uk-UA" dirty="0"/>
              <a:t>ст. були</a:t>
            </a:r>
          </a:p>
          <a:p>
            <a:pPr marL="0" indent="0">
              <a:buNone/>
            </a:pPr>
            <a:r>
              <a:rPr lang="uk-UA" dirty="0"/>
              <a:t>захоплені племенами готів та гунів. Тільки Херсонес</a:t>
            </a:r>
          </a:p>
          <a:p>
            <a:pPr marL="0" indent="0">
              <a:buNone/>
            </a:pPr>
            <a:r>
              <a:rPr lang="uk-UA" dirty="0"/>
              <a:t>і Пантікапей потрапили під владу Візантії.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62067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>
            <a:noAutofit/>
          </a:bodyPr>
          <a:lstStyle/>
          <a:p>
            <a:r>
              <a:rPr lang="uk-UA" sz="2400" dirty="0">
                <a:solidFill>
                  <a:srgbClr val="FF0000"/>
                </a:solidFill>
              </a:rPr>
              <a:t>Значення античного впливу для населення українських</a:t>
            </a:r>
            <a:br>
              <a:rPr lang="uk-UA" sz="2400" dirty="0">
                <a:solidFill>
                  <a:srgbClr val="FF0000"/>
                </a:solidFill>
              </a:rPr>
            </a:br>
            <a:r>
              <a:rPr lang="uk-UA" sz="2400" dirty="0">
                <a:solidFill>
                  <a:srgbClr val="FF0000"/>
                </a:solidFill>
              </a:rPr>
              <a:t>земель:</a:t>
            </a:r>
            <a:br>
              <a:rPr lang="uk-UA" sz="2400" dirty="0">
                <a:solidFill>
                  <a:srgbClr val="FF0000"/>
                </a:solidFill>
              </a:rPr>
            </a:br>
            <a:endParaRPr lang="uk-UA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B5DEF1"/>
          </a:solidFill>
        </p:spPr>
        <p:txBody>
          <a:bodyPr>
            <a:normAutofit fontScale="85000" lnSpcReduction="10000"/>
          </a:bodyPr>
          <a:lstStyle/>
          <a:p>
            <a:r>
              <a:rPr lang="uk-UA" dirty="0"/>
              <a:t> Поширення передових для свого часу надбань античної цивілізації серед місцевого населення; </a:t>
            </a:r>
          </a:p>
          <a:p>
            <a:r>
              <a:rPr lang="uk-UA" dirty="0" smtClean="0"/>
              <a:t>Розвиток </a:t>
            </a:r>
            <a:r>
              <a:rPr lang="uk-UA" dirty="0"/>
              <a:t>товарно-грошових відносин між місцевим населенням сприяв поширенню новацій, греками та які використовували греки в ремеслі та сільському господарстві; </a:t>
            </a:r>
          </a:p>
          <a:p>
            <a:r>
              <a:rPr lang="uk-UA" dirty="0" smtClean="0"/>
              <a:t>Виникнення </a:t>
            </a:r>
            <a:r>
              <a:rPr lang="uk-UA" dirty="0"/>
              <a:t>античних міст-колоній започаткувало процес урбанізації (зростання міст і міського населення) Північного Причорномор’я; </a:t>
            </a:r>
          </a:p>
          <a:p>
            <a:r>
              <a:rPr lang="uk-UA" dirty="0" smtClean="0"/>
              <a:t>Вплив </a:t>
            </a:r>
            <a:r>
              <a:rPr lang="uk-UA" dirty="0"/>
              <a:t>античної культури сприяв прискоренню темпу історичного розвитку сусідніх народів.</a:t>
            </a: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371964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Велике переселення народів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B5DEF1"/>
          </a:solidFill>
        </p:spPr>
        <p:txBody>
          <a:bodyPr/>
          <a:lstStyle/>
          <a:p>
            <a:pPr>
              <a:buFontTx/>
              <a:buChar char="-"/>
            </a:pPr>
            <a:r>
              <a:rPr lang="uk-UA" dirty="0" smtClean="0"/>
              <a:t>міграційні процеси, що відбулися в Європі в </a:t>
            </a:r>
            <a:r>
              <a:rPr lang="uk-UA" b="1" dirty="0" smtClean="0">
                <a:solidFill>
                  <a:srgbClr val="FF0000"/>
                </a:solidFill>
              </a:rPr>
              <a:t>4-7 ст., </a:t>
            </a:r>
            <a:r>
              <a:rPr lang="uk-UA" dirty="0" smtClean="0"/>
              <a:t>у результаті чого почали формуватися народи та території, що визначають сучасну політичну карту Європи.</a:t>
            </a:r>
          </a:p>
          <a:p>
            <a:pPr marL="0" indent="0">
              <a:buNone/>
            </a:pPr>
            <a:r>
              <a:rPr lang="uk-UA" dirty="0"/>
              <a:t>	</a:t>
            </a:r>
            <a:r>
              <a:rPr lang="uk-UA" dirty="0" smtClean="0"/>
              <a:t>Цей період вважають </a:t>
            </a:r>
            <a:r>
              <a:rPr lang="uk-UA" dirty="0" smtClean="0">
                <a:solidFill>
                  <a:srgbClr val="FF0000"/>
                </a:solidFill>
              </a:rPr>
              <a:t>межею між історією стародавнього світу і середніх віків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736245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241432" cy="637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596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rgbClr val="B5DEF1"/>
          </a:solidFill>
        </p:spPr>
        <p:txBody>
          <a:bodyPr>
            <a:noAutofit/>
          </a:bodyPr>
          <a:lstStyle/>
          <a:p>
            <a:r>
              <a:rPr lang="uk-UA" sz="3200" b="1" i="1" dirty="0" smtClean="0"/>
              <a:t>ПАЛЕОЛІТ</a:t>
            </a:r>
            <a:r>
              <a:rPr lang="uk-UA" sz="3200" i="1" dirty="0" smtClean="0"/>
              <a:t> </a:t>
            </a:r>
            <a:r>
              <a:rPr lang="ru-RU" sz="2400" b="1" dirty="0" smtClean="0"/>
              <a:t>(</a:t>
            </a:r>
            <a:r>
              <a:rPr lang="ru-RU" sz="2400" b="1" dirty="0" err="1"/>
              <a:t>приблизно</a:t>
            </a:r>
            <a:r>
              <a:rPr lang="ru-RU" sz="2400" b="1" dirty="0"/>
              <a:t> 1 млн. – </a:t>
            </a:r>
            <a:r>
              <a:rPr lang="ru-RU" sz="2400" b="1" dirty="0" err="1"/>
              <a:t>бл</a:t>
            </a:r>
            <a:r>
              <a:rPr lang="ru-RU" sz="2400" b="1" dirty="0"/>
              <a:t>. 10 тис. </a:t>
            </a:r>
            <a:r>
              <a:rPr lang="ru-RU" sz="2400" b="1" dirty="0" err="1"/>
              <a:t>років</a:t>
            </a:r>
            <a:r>
              <a:rPr lang="ru-RU" sz="2400" b="1" dirty="0"/>
              <a:t> тому)</a:t>
            </a:r>
            <a:endParaRPr lang="uk-UA" sz="24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  <a:solidFill>
            <a:srgbClr val="B5DEF1"/>
          </a:solidFill>
        </p:spPr>
        <p:txBody>
          <a:bodyPr>
            <a:normAutofit fontScale="92500" lnSpcReduction="10000"/>
          </a:bodyPr>
          <a:lstStyle/>
          <a:p>
            <a:r>
              <a:rPr lang="uk-UA" sz="1800" dirty="0" smtClean="0"/>
              <a:t>В </a:t>
            </a:r>
            <a:r>
              <a:rPr lang="uk-UA" sz="1800" b="1" dirty="0" smtClean="0"/>
              <a:t>палеоліті </a:t>
            </a:r>
            <a:r>
              <a:rPr lang="uk-UA" sz="1800" dirty="0" smtClean="0"/>
              <a:t> відбувались значні зміни клімату. </a:t>
            </a:r>
          </a:p>
          <a:p>
            <a:r>
              <a:rPr lang="uk-UA" sz="1800" dirty="0" smtClean="0"/>
              <a:t>Змінювалась фізична будова давніх людей. </a:t>
            </a:r>
          </a:p>
          <a:p>
            <a:r>
              <a:rPr lang="uk-UA" sz="1800" dirty="0" smtClean="0"/>
              <a:t>Первісні люди з’явились на території України у період раннього палеоліту  близько 1 млн. років тому</a:t>
            </a:r>
          </a:p>
          <a:p>
            <a:r>
              <a:rPr lang="uk-UA" sz="1800" dirty="0" smtClean="0"/>
              <a:t>Архантропи вміли виготовляти примітивні </a:t>
            </a:r>
            <a:r>
              <a:rPr lang="uk-UA" sz="1800" dirty="0" smtClean="0">
                <a:solidFill>
                  <a:srgbClr val="FF0000"/>
                </a:solidFill>
              </a:rPr>
              <a:t>знаряддя праці з каменю, дерева, кісток.</a:t>
            </a:r>
          </a:p>
          <a:p>
            <a:r>
              <a:rPr lang="uk-UA" sz="1800" dirty="0" smtClean="0"/>
              <a:t>Перші стоянки людей раннього палеоліту виявлені недалеко від </a:t>
            </a:r>
            <a:r>
              <a:rPr lang="uk-UA" sz="1800" b="1" dirty="0" smtClean="0"/>
              <a:t>с. Королеве у Закарпатській області, у районі м. </a:t>
            </a:r>
            <a:r>
              <a:rPr lang="uk-UA" sz="1800" b="1" dirty="0" err="1" smtClean="0"/>
              <a:t>Амвросіївка</a:t>
            </a:r>
            <a:r>
              <a:rPr lang="uk-UA" sz="1800" b="1" dirty="0" smtClean="0"/>
              <a:t> у Донбасі, на Житомирщині</a:t>
            </a:r>
            <a:r>
              <a:rPr lang="uk-UA" sz="1800" dirty="0" smtClean="0"/>
              <a:t>. </a:t>
            </a:r>
          </a:p>
          <a:p>
            <a:pPr marL="0" indent="0" algn="ctr">
              <a:buNone/>
            </a:pPr>
            <a:r>
              <a:rPr lang="uk-UA" sz="1800" b="1" u="sng" dirty="0" smtClean="0"/>
              <a:t>Пізній палеоліт – це період останнього зледеніння. </a:t>
            </a:r>
          </a:p>
          <a:p>
            <a:r>
              <a:rPr lang="uk-UA" sz="1800" dirty="0" smtClean="0"/>
              <a:t>Основою господарства в цей період було колективне </a:t>
            </a:r>
            <a:r>
              <a:rPr lang="uk-UA" sz="1800" b="1" dirty="0" smtClean="0"/>
              <a:t>загінне полювання на великих тварин </a:t>
            </a:r>
            <a:r>
              <a:rPr lang="uk-UA" sz="1800" dirty="0" smtClean="0"/>
              <a:t>– мамонтів, шерстистих носорогів, бізонів, диких коней. Колективне полювання вимагало злагоджених дій багатьох мисливців. Таким чином воно стимулювало появу стійких та згуртованих колективів – родових громад.</a:t>
            </a:r>
          </a:p>
          <a:p>
            <a:r>
              <a:rPr lang="uk-UA" sz="1800" dirty="0" smtClean="0"/>
              <a:t>У пізньому палеоліті </a:t>
            </a:r>
            <a:r>
              <a:rPr lang="uk-UA" sz="1800" b="1" dirty="0" smtClean="0"/>
              <a:t>зароджується матріархат</a:t>
            </a:r>
            <a:r>
              <a:rPr lang="uk-UA" sz="1800" dirty="0" smtClean="0"/>
              <a:t>, який був зумовлений зростанням ролі жінки у суспільстві. Адже лише жінка могла визначити батьківство дитини і не допустити кровного змішування між близькими родичами.</a:t>
            </a:r>
          </a:p>
          <a:p>
            <a:r>
              <a:rPr lang="uk-UA" sz="1800" dirty="0" smtClean="0"/>
              <a:t>В пізньому палеоліті сформувались ранні релігійні вірування:</a:t>
            </a:r>
          </a:p>
          <a:p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42400160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Велике переселення народів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B5DEF1"/>
          </a:solidFill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b="1" i="1" u="sng" dirty="0" smtClean="0"/>
              <a:t>Причиною </a:t>
            </a:r>
            <a:r>
              <a:rPr lang="uk-UA" b="1" i="1" u="sng" dirty="0"/>
              <a:t>переселень </a:t>
            </a:r>
            <a:r>
              <a:rPr lang="uk-UA" dirty="0"/>
              <a:t>був розпад родоплемінного ладу варварських племен, що супроводжувався збільшенням чисельності </a:t>
            </a:r>
            <a:r>
              <a:rPr lang="uk-UA" dirty="0" smtClean="0"/>
              <a:t>військових </a:t>
            </a:r>
            <a:r>
              <a:rPr lang="uk-UA" dirty="0"/>
              <a:t>дружин та влади вождів, які потребували </a:t>
            </a:r>
            <a:r>
              <a:rPr lang="uk-UA" dirty="0" smtClean="0"/>
              <a:t>військової </a:t>
            </a:r>
            <a:r>
              <a:rPr lang="uk-UA" dirty="0"/>
              <a:t>здобичі, нових земельних володінь.</a:t>
            </a:r>
          </a:p>
        </p:txBody>
      </p:sp>
    </p:spTree>
    <p:extLst>
      <p:ext uri="{BB962C8B-B14F-4D97-AF65-F5344CB8AC3E}">
        <p14:creationId xmlns:p14="http://schemas.microsoft.com/office/powerpoint/2010/main" val="17958332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Велике переселення народів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B5DEF1"/>
          </a:solidFill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	Заключна </a:t>
            </a:r>
            <a:r>
              <a:rPr lang="uk-UA" dirty="0"/>
              <a:t>фаза в. п. н. належить до 6–7 ст. і пов'язана зі </a:t>
            </a:r>
            <a:r>
              <a:rPr lang="uk-UA" dirty="0" smtClean="0"/>
              <a:t>слов'янською </a:t>
            </a:r>
            <a:r>
              <a:rPr lang="uk-UA" dirty="0"/>
              <a:t>колонізацією Подунав'я та Балканського п-ва, де згодом </a:t>
            </a:r>
            <a:r>
              <a:rPr lang="uk-UA" b="1" dirty="0"/>
              <a:t>виникли нові </a:t>
            </a:r>
            <a:r>
              <a:rPr lang="uk-UA" b="1" dirty="0" smtClean="0"/>
              <a:t>держави– </a:t>
            </a:r>
            <a:r>
              <a:rPr lang="uk-UA" b="1" dirty="0"/>
              <a:t>Болгарія, Хорватія, Сербія, </a:t>
            </a:r>
            <a:r>
              <a:rPr lang="uk-UA" b="1" dirty="0" err="1"/>
              <a:t>Великоморавське</a:t>
            </a:r>
            <a:r>
              <a:rPr lang="uk-UA" b="1" dirty="0"/>
              <a:t> князівство.</a:t>
            </a: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633987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ДАВНІ СЛОВ'ЯНИ</a:t>
            </a:r>
            <a:br>
              <a:rPr lang="uk-UA" b="1" dirty="0">
                <a:solidFill>
                  <a:srgbClr val="FF0000"/>
                </a:solidFill>
              </a:rPr>
            </a:br>
            <a:r>
              <a:rPr lang="uk-UA" dirty="0"/>
              <a:t>Писемні згадки про слов'ян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B5DEF1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dirty="0" err="1"/>
              <a:t>Передслов’янський</a:t>
            </a:r>
            <a:r>
              <a:rPr lang="uk-UA" dirty="0"/>
              <a:t> період пов'язаний із виникненням на Правобережній лісовій Наддніпрянщині </a:t>
            </a:r>
            <a:r>
              <a:rPr lang="uk-UA" b="1" dirty="0"/>
              <a:t>зарубинецької культури </a:t>
            </a:r>
            <a:r>
              <a:rPr lang="uk-UA" dirty="0"/>
              <a:t>яка на думку багатьох вчених є спільною для усього </a:t>
            </a:r>
            <a:r>
              <a:rPr lang="uk-UA" dirty="0" smtClean="0"/>
              <a:t>слов’янства.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b="1" u="sng" dirty="0">
                <a:solidFill>
                  <a:srgbClr val="FF0000"/>
                </a:solidFill>
              </a:rPr>
              <a:t>Перші письмові згадки про слов’ян містяться у творах римських авторів </a:t>
            </a:r>
            <a:r>
              <a:rPr lang="en-US" b="1" u="sng" dirty="0">
                <a:solidFill>
                  <a:srgbClr val="FF0000"/>
                </a:solidFill>
              </a:rPr>
              <a:t>I—II </a:t>
            </a:r>
            <a:r>
              <a:rPr lang="uk-UA" b="1" u="sng" dirty="0">
                <a:solidFill>
                  <a:srgbClr val="FF0000"/>
                </a:solidFill>
              </a:rPr>
              <a:t>ст. н. е</a:t>
            </a:r>
            <a:r>
              <a:rPr lang="uk-UA" b="1" u="sng" dirty="0" smtClean="0">
                <a:solidFill>
                  <a:srgbClr val="FF0000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Плінія </a:t>
            </a:r>
            <a:r>
              <a:rPr lang="uk-UA" dirty="0"/>
              <a:t>Старшого («Природнича історія»), </a:t>
            </a:r>
            <a:endParaRPr lang="uk-UA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Тацита </a:t>
            </a:r>
            <a:r>
              <a:rPr lang="uk-UA" dirty="0"/>
              <a:t>(«</a:t>
            </a:r>
            <a:r>
              <a:rPr lang="uk-UA" dirty="0" err="1"/>
              <a:t>Германія</a:t>
            </a:r>
            <a:r>
              <a:rPr lang="uk-UA" dirty="0"/>
              <a:t>»), </a:t>
            </a:r>
            <a:endParaRPr lang="uk-UA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uk-UA" dirty="0" err="1" smtClean="0"/>
              <a:t>Птолемея</a:t>
            </a:r>
            <a:r>
              <a:rPr lang="uk-UA" dirty="0" smtClean="0"/>
              <a:t> </a:t>
            </a:r>
            <a:r>
              <a:rPr lang="uk-UA" dirty="0"/>
              <a:t>Клавдія («Географія»),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які </a:t>
            </a:r>
            <a:r>
              <a:rPr lang="uk-UA" dirty="0"/>
              <a:t>називають їх </a:t>
            </a:r>
            <a:r>
              <a:rPr lang="uk-UA" b="1" dirty="0" err="1"/>
              <a:t>венедами</a:t>
            </a:r>
            <a:r>
              <a:rPr lang="uk-UA" dirty="0"/>
              <a:t>. </a:t>
            </a:r>
            <a:r>
              <a:rPr lang="uk-UA" dirty="0" smtClean="0"/>
              <a:t>Розселялися </a:t>
            </a:r>
            <a:r>
              <a:rPr lang="uk-UA" dirty="0"/>
              <a:t>вони в районі Балтійського моря.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На </a:t>
            </a:r>
            <a:r>
              <a:rPr lang="uk-UA" dirty="0"/>
              <a:t>сер. І тисячоліття н.е. з </a:t>
            </a:r>
            <a:r>
              <a:rPr lang="uk-UA" dirty="0" err="1"/>
              <a:t>венедів</a:t>
            </a:r>
            <a:r>
              <a:rPr lang="uk-UA" dirty="0"/>
              <a:t> вирізняються </a:t>
            </a:r>
            <a:r>
              <a:rPr lang="uk-UA" b="1" dirty="0">
                <a:solidFill>
                  <a:srgbClr val="FF0000"/>
                </a:solidFill>
              </a:rPr>
              <a:t>2 групи </a:t>
            </a:r>
            <a:r>
              <a:rPr lang="uk-UA" dirty="0">
                <a:solidFill>
                  <a:srgbClr val="FF0000"/>
                </a:solidFill>
              </a:rPr>
              <a:t>слов’янського населення </a:t>
            </a:r>
            <a:r>
              <a:rPr lang="uk-UA" b="1" dirty="0">
                <a:solidFill>
                  <a:srgbClr val="FF0000"/>
                </a:solidFill>
              </a:rPr>
              <a:t>АНТИ і СКЛАВИНИ </a:t>
            </a:r>
          </a:p>
        </p:txBody>
      </p:sp>
    </p:spTree>
    <p:extLst>
      <p:ext uri="{BB962C8B-B14F-4D97-AF65-F5344CB8AC3E}">
        <p14:creationId xmlns:p14="http://schemas.microsoft.com/office/powerpoint/2010/main" val="625053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/>
          <a:lstStyle/>
          <a:p>
            <a:r>
              <a:rPr lang="uk-UA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Слов’яни -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B5DEF1"/>
          </a:solidFill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предки 15 сучасних європейських народів, у тому числі й українського, формувалися протягом 2–1 тис. до н. е. на лісостепових просторах від Вісли до Дніпра.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211750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uk-UA" b="1" dirty="0" smtClean="0"/>
              <a:t>ВЕЛИКЕ РОЗСЕЛЕННЯ</a:t>
            </a:r>
            <a:br>
              <a:rPr lang="uk-UA" b="1" dirty="0" smtClean="0"/>
            </a:br>
            <a:r>
              <a:rPr lang="uk-UA" b="1" dirty="0" smtClean="0"/>
              <a:t> </a:t>
            </a:r>
            <a:r>
              <a:rPr lang="uk-UA" b="1" dirty="0" smtClean="0">
                <a:solidFill>
                  <a:srgbClr val="C00000"/>
                </a:solidFill>
              </a:rPr>
              <a:t>СЛОВ’ЯН</a:t>
            </a:r>
            <a:r>
              <a:rPr lang="uk-UA" b="1" dirty="0" smtClean="0"/>
              <a:t> </a:t>
            </a:r>
            <a:r>
              <a:rPr lang="en-US" b="1" i="1" dirty="0" smtClean="0">
                <a:solidFill>
                  <a:srgbClr val="C00000"/>
                </a:solidFill>
              </a:rPr>
              <a:t>V–V</a:t>
            </a:r>
            <a:r>
              <a:rPr lang="uk-UA" b="1" i="1" dirty="0">
                <a:solidFill>
                  <a:srgbClr val="C00000"/>
                </a:solidFill>
              </a:rPr>
              <a:t>ІІ </a:t>
            </a:r>
            <a:r>
              <a:rPr lang="uk-UA" b="1" i="1" dirty="0" err="1">
                <a:solidFill>
                  <a:srgbClr val="C00000"/>
                </a:solidFill>
              </a:rPr>
              <a:t>ст</a:t>
            </a:r>
            <a:endParaRPr lang="uk-UA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B5DEF1"/>
          </a:solidFill>
        </p:spPr>
        <p:txBody>
          <a:bodyPr>
            <a:normAutofit fontScale="92500" lnSpcReduction="10000"/>
          </a:bodyPr>
          <a:lstStyle/>
          <a:p>
            <a:r>
              <a:rPr lang="uk-UA" dirty="0"/>
              <a:t>У наслідок </a:t>
            </a:r>
            <a:r>
              <a:rPr lang="uk-UA" b="1" i="1" dirty="0"/>
              <a:t>Великого переселення народів </a:t>
            </a:r>
            <a:r>
              <a:rPr lang="uk-UA" dirty="0"/>
              <a:t>- грандіозні етнічні переселення, які відбулися в Європі у </a:t>
            </a:r>
            <a:r>
              <a:rPr lang="en-US" b="1" dirty="0" smtClean="0"/>
              <a:t>IV – VI </a:t>
            </a:r>
            <a:r>
              <a:rPr lang="uk-UA" b="1" dirty="0" smtClean="0"/>
              <a:t>ст</a:t>
            </a:r>
            <a:r>
              <a:rPr lang="uk-UA" b="1" dirty="0"/>
              <a:t>. </a:t>
            </a:r>
            <a:r>
              <a:rPr lang="en-US" b="1" dirty="0"/>
              <a:t>,</a:t>
            </a:r>
            <a:r>
              <a:rPr lang="uk-UA" dirty="0" smtClean="0"/>
              <a:t>спричинені </a:t>
            </a:r>
            <a:r>
              <a:rPr lang="uk-UA" dirty="0"/>
              <a:t>гунською навалою. Утворювалися та розпадалися держави, одні народи витісняли інших. </a:t>
            </a:r>
            <a:endParaRPr lang="uk-UA" dirty="0" smtClean="0"/>
          </a:p>
          <a:p>
            <a:pPr algn="ctr"/>
            <a:r>
              <a:rPr lang="uk-UA" dirty="0" smtClean="0"/>
              <a:t>Сучасні </a:t>
            </a:r>
            <a:r>
              <a:rPr lang="uk-UA" dirty="0"/>
              <a:t>українські землі також були охоплені цим </a:t>
            </a:r>
            <a:r>
              <a:rPr lang="uk-UA" dirty="0" smtClean="0"/>
              <a:t>процесом. Велике </a:t>
            </a:r>
            <a:r>
              <a:rPr lang="uk-UA" dirty="0"/>
              <a:t>переселення народів призвело до так званого </a:t>
            </a:r>
            <a:endParaRPr lang="uk-UA" dirty="0" smtClean="0"/>
          </a:p>
          <a:p>
            <a:pPr marL="0" indent="0" algn="ctr">
              <a:buNone/>
            </a:pPr>
            <a:r>
              <a:rPr lang="uk-UA" b="1" dirty="0" smtClean="0"/>
              <a:t>ВЕЛИКОГО </a:t>
            </a:r>
            <a:r>
              <a:rPr lang="uk-UA" b="1" dirty="0"/>
              <a:t>РОЗСЕЛЕННЯ </a:t>
            </a:r>
            <a:r>
              <a:rPr lang="uk-UA" b="1" dirty="0" smtClean="0"/>
              <a:t>СЛОВ’ЯН </a:t>
            </a:r>
            <a:r>
              <a:rPr lang="uk-UA" b="1" dirty="0"/>
              <a:t>яке тривало протягом </a:t>
            </a:r>
            <a:r>
              <a:rPr lang="en-US" b="1" dirty="0"/>
              <a:t>V–V</a:t>
            </a:r>
            <a:r>
              <a:rPr lang="uk-UA" b="1" dirty="0"/>
              <a:t>ІІ </a:t>
            </a:r>
            <a:r>
              <a:rPr lang="uk-UA" b="1" dirty="0" err="1"/>
              <a:t>ст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7459937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ВЕЛИКЕ РОЗСЕЛЕННЯ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СЛОВ’ЯН V–VІІ </a:t>
            </a:r>
            <a:r>
              <a:rPr lang="ru-RU" b="1" dirty="0" err="1">
                <a:solidFill>
                  <a:srgbClr val="FF0000"/>
                </a:solidFill>
              </a:rPr>
              <a:t>ст</a:t>
            </a:r>
            <a:endParaRPr lang="uk-UA" b="1" dirty="0">
              <a:solidFill>
                <a:srgbClr val="FF0000"/>
              </a:solidFill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81217"/>
            <a:ext cx="6696744" cy="416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2739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ВЕЛИКЕ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РОЗСЕЛЕННЯ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СЛОВ’ЯН V–VІІ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  <a:solidFill>
            <a:srgbClr val="B5DEF1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sz="5100" b="1" dirty="0" smtClean="0"/>
              <a:t>Основні </a:t>
            </a:r>
            <a:r>
              <a:rPr lang="uk-UA" sz="5100" b="1" dirty="0"/>
              <a:t>напрямки розселення слов’ян:</a:t>
            </a:r>
          </a:p>
          <a:p>
            <a:r>
              <a:rPr lang="uk-UA" b="1" dirty="0" smtClean="0"/>
              <a:t>південний </a:t>
            </a:r>
            <a:r>
              <a:rPr lang="uk-UA" dirty="0"/>
              <a:t>– в басейні Дунаю, на Балкани;</a:t>
            </a:r>
          </a:p>
          <a:p>
            <a:r>
              <a:rPr lang="uk-UA" b="1" dirty="0"/>
              <a:t>західний</a:t>
            </a:r>
            <a:r>
              <a:rPr lang="uk-UA" dirty="0"/>
              <a:t> – Татри, Судети, Балтійське узбережжя;</a:t>
            </a:r>
          </a:p>
          <a:p>
            <a:r>
              <a:rPr lang="uk-UA" b="1" dirty="0"/>
              <a:t>північно-східний</a:t>
            </a:r>
            <a:r>
              <a:rPr lang="uk-UA" dirty="0"/>
              <a:t> – Лівий берег Дніпра, басейни Західної Двіни та Оки.</a:t>
            </a:r>
          </a:p>
          <a:p>
            <a:pPr marL="0" indent="0">
              <a:buNone/>
            </a:pPr>
            <a:r>
              <a:rPr lang="uk-UA" dirty="0" smtClean="0"/>
              <a:t>	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031469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Давні слов’яни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B5DEF1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 smtClean="0"/>
              <a:t>	Отож</a:t>
            </a:r>
            <a:r>
              <a:rPr lang="uk-UA" dirty="0"/>
              <a:t>, східні слов'яни, які інші народи почали активно освоювати нові землі.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Починаючи </a:t>
            </a:r>
            <a:r>
              <a:rPr lang="uk-UA" b="1" dirty="0">
                <a:solidFill>
                  <a:srgbClr val="FF0000"/>
                </a:solidFill>
              </a:rPr>
              <a:t>з 7 ст</a:t>
            </a:r>
            <a:r>
              <a:rPr lang="uk-UA" dirty="0">
                <a:solidFill>
                  <a:srgbClr val="FF0000"/>
                </a:solidFill>
              </a:rPr>
              <a:t>. у літературі трапляється назва </a:t>
            </a:r>
            <a:r>
              <a:rPr lang="uk-UA" b="1" dirty="0">
                <a:solidFill>
                  <a:srgbClr val="FF0000"/>
                </a:solidFill>
              </a:rPr>
              <a:t>СЛОВ’ЯНИ . </a:t>
            </a:r>
          </a:p>
          <a:p>
            <a:pPr marL="0" indent="0">
              <a:buNone/>
            </a:pPr>
            <a:r>
              <a:rPr lang="uk-UA" b="1" i="1" dirty="0" smtClean="0"/>
              <a:t>	Давні </a:t>
            </a:r>
            <a:r>
              <a:rPr lang="uk-UA" b="1" i="1" dirty="0"/>
              <a:t>слов’яни </a:t>
            </a:r>
            <a:r>
              <a:rPr lang="uk-UA" dirty="0"/>
              <a:t>– група племен, які належали до індоєвропейської спільноти, предки сучасних слов’янських народів Східної, Центральної і Південної Європи.</a:t>
            </a:r>
          </a:p>
          <a:p>
            <a:pPr marL="0" indent="0">
              <a:buNone/>
            </a:pPr>
            <a:r>
              <a:rPr lang="uk-UA" dirty="0" smtClean="0"/>
              <a:t>	Давні </a:t>
            </a:r>
            <a:r>
              <a:rPr lang="uk-UA" dirty="0"/>
              <a:t>слов’яни на території України представлені передусім </a:t>
            </a:r>
            <a:r>
              <a:rPr lang="uk-UA" b="1" i="1" dirty="0"/>
              <a:t>двома археологічними культурами — </a:t>
            </a:r>
            <a:r>
              <a:rPr lang="uk-UA" b="1" i="1" dirty="0">
                <a:solidFill>
                  <a:srgbClr val="FF0000"/>
                </a:solidFill>
              </a:rPr>
              <a:t>зарубинецькою й черняхівською</a:t>
            </a:r>
            <a:r>
              <a:rPr lang="uk-UA" dirty="0">
                <a:solidFill>
                  <a:srgbClr val="FF0000"/>
                </a:solidFill>
              </a:rPr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865071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Давні слов’яни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B5DEF1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 smtClean="0"/>
              <a:t>	Незабаром </a:t>
            </a:r>
            <a:r>
              <a:rPr lang="uk-UA" dirty="0"/>
              <a:t>формується понад 10 племінних об’єднань східних слов’ян які заселяли землі нинішніх України, Білорусі та Росії. </a:t>
            </a:r>
            <a:endParaRPr lang="uk-UA" dirty="0" smtClean="0"/>
          </a:p>
          <a:p>
            <a:pPr marL="0" indent="0">
              <a:buNone/>
            </a:pPr>
            <a:r>
              <a:rPr lang="uk-UA" dirty="0"/>
              <a:t>	</a:t>
            </a:r>
            <a:r>
              <a:rPr lang="uk-UA" dirty="0" smtClean="0"/>
              <a:t>Перелік </a:t>
            </a:r>
            <a:r>
              <a:rPr lang="uk-UA" dirty="0"/>
              <a:t>цих об’єднань міститься у </a:t>
            </a:r>
            <a:r>
              <a:rPr lang="uk-UA" b="1" dirty="0"/>
              <a:t>«Повісті временних літ» -</a:t>
            </a:r>
            <a:r>
              <a:rPr lang="uk-UA" dirty="0"/>
              <a:t> поляни, древляни, волиняни, хорвати, уличі, тиверці та сіверяни, дреговичі, дуліби, в’ятичі, кривичі, радимичі, ільменські словени. </a:t>
            </a:r>
            <a:r>
              <a:rPr lang="uk-UA" dirty="0" smtClean="0"/>
              <a:t>	Поступово </a:t>
            </a:r>
            <a:r>
              <a:rPr lang="uk-UA" dirty="0"/>
              <a:t>складаються і великі спільноти. Існують згадки про три центри </a:t>
            </a:r>
            <a:r>
              <a:rPr lang="uk-UA" b="1" dirty="0"/>
              <a:t>КУЯВІЮ</a:t>
            </a:r>
            <a:r>
              <a:rPr lang="uk-UA" dirty="0"/>
              <a:t> (Київська земля), </a:t>
            </a:r>
            <a:r>
              <a:rPr lang="uk-UA" b="1" dirty="0"/>
              <a:t>СЛАВІЮ</a:t>
            </a:r>
            <a:r>
              <a:rPr lang="uk-UA" dirty="0"/>
              <a:t> (Новгородська земля), </a:t>
            </a:r>
            <a:r>
              <a:rPr lang="uk-UA" b="1" dirty="0"/>
              <a:t>АРТАНІЯ </a:t>
            </a:r>
            <a:r>
              <a:rPr lang="uk-UA" dirty="0"/>
              <a:t>(за визнанням більшості вчених </a:t>
            </a:r>
            <a:r>
              <a:rPr lang="uk-UA" dirty="0" err="1"/>
              <a:t>Ростово</a:t>
            </a:r>
            <a:r>
              <a:rPr lang="uk-UA" dirty="0"/>
              <a:t>-Суздальська земля). </a:t>
            </a:r>
          </a:p>
        </p:txBody>
      </p:sp>
    </p:spTree>
    <p:extLst>
      <p:ext uri="{BB962C8B-B14F-4D97-AF65-F5344CB8AC3E}">
        <p14:creationId xmlns:p14="http://schemas.microsoft.com/office/powerpoint/2010/main" val="12771384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FF0000"/>
                </a:solidFill>
              </a:rPr>
              <a:t>Карта розселення східних слов`ян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169696" cy="461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252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60648"/>
            <a:ext cx="8915400" cy="558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3661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7504" y="116632"/>
            <a:ext cx="9036496" cy="6741368"/>
          </a:xfrm>
          <a:solidFill>
            <a:srgbClr val="B5DEF1"/>
          </a:solidFill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Ранні слов’яни селилися здебільшого по берегах річок і озер, житла були </a:t>
            </a:r>
            <a:r>
              <a:rPr lang="uk-UA" dirty="0" err="1" smtClean="0"/>
              <a:t>деревяними</a:t>
            </a:r>
            <a:r>
              <a:rPr lang="uk-UA" dirty="0" smtClean="0"/>
              <a:t>, обмазані глиною. Серед досліджених поселень ранніх слов’ян слід виділити: </a:t>
            </a:r>
            <a:r>
              <a:rPr lang="uk-UA" b="1" i="1" dirty="0" smtClean="0"/>
              <a:t>Корчувате, Лютіш, </a:t>
            </a:r>
            <a:r>
              <a:rPr lang="uk-UA" b="1" i="1" dirty="0" err="1" smtClean="0"/>
              <a:t>Суботів</a:t>
            </a:r>
            <a:r>
              <a:rPr lang="uk-UA" b="1" i="1" dirty="0" smtClean="0"/>
              <a:t>, Канів. </a:t>
            </a:r>
          </a:p>
          <a:p>
            <a:r>
              <a:rPr lang="uk-UA" dirty="0" smtClean="0"/>
              <a:t>Жили ранні слов’яни за традиціями родоплемінного ладу. </a:t>
            </a:r>
          </a:p>
          <a:p>
            <a:r>
              <a:rPr lang="uk-UA" dirty="0" smtClean="0"/>
              <a:t>Майном, перед усім землею</a:t>
            </a:r>
            <a:r>
              <a:rPr lang="en-US" dirty="0"/>
              <a:t>,</a:t>
            </a:r>
            <a:r>
              <a:rPr lang="uk-UA" dirty="0" smtClean="0"/>
              <a:t> володіли </a:t>
            </a:r>
            <a:r>
              <a:rPr lang="uk-UA" b="1" dirty="0" smtClean="0"/>
              <a:t>ВЕЛИКІ РОДИ </a:t>
            </a:r>
            <a:r>
              <a:rPr lang="uk-UA" dirty="0" smtClean="0"/>
              <a:t>– патріархальні об’єднання за кревною спорідненістю, але поступово відбувається перехід до </a:t>
            </a:r>
            <a:r>
              <a:rPr lang="uk-UA" b="1" dirty="0" smtClean="0"/>
              <a:t>СУСІДСЬКОЇ ОБЩИНИ </a:t>
            </a:r>
            <a:r>
              <a:rPr lang="uk-UA" dirty="0" smtClean="0"/>
              <a:t>за якої визначальним було не походження а місце проживання. </a:t>
            </a:r>
          </a:p>
          <a:p>
            <a:r>
              <a:rPr lang="uk-UA" dirty="0" smtClean="0"/>
              <a:t>Суспільний лад ранніх слов’ян характеризувався </a:t>
            </a:r>
            <a:r>
              <a:rPr lang="uk-UA" i="1" dirty="0" smtClean="0"/>
              <a:t>переходом від первісного демократизму до військово-племінного угруповання </a:t>
            </a:r>
            <a:r>
              <a:rPr lang="uk-UA" dirty="0" smtClean="0"/>
              <a:t>за якого влада концентрувалася в руках сильних вождів – </a:t>
            </a:r>
            <a:r>
              <a:rPr lang="uk-UA" b="1" dirty="0" smtClean="0"/>
              <a:t>КНЯЗІВ</a:t>
            </a:r>
            <a:r>
              <a:rPr lang="uk-UA" dirty="0" smtClean="0"/>
              <a:t>. Спершу вони разом із старшиною обираються на народних </a:t>
            </a:r>
            <a:r>
              <a:rPr lang="uk-UA" b="1" dirty="0" smtClean="0"/>
              <a:t>ВІЧЕ (зборах)</a:t>
            </a:r>
            <a:r>
              <a:rPr lang="uk-UA" dirty="0" smtClean="0"/>
              <a:t>, а далі їх влада передається у спадок</a:t>
            </a:r>
            <a:r>
              <a:rPr lang="ru-RU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627279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7544" y="476672"/>
            <a:ext cx="8229600" cy="6048672"/>
          </a:xfrm>
          <a:solidFill>
            <a:srgbClr val="B5DEF1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uk-UA" dirty="0" smtClean="0"/>
              <a:t>Серед </a:t>
            </a:r>
            <a:r>
              <a:rPr lang="uk-UA" dirty="0"/>
              <a:t>значної кількості городищ виділялися великі, що відігравали роль політичних, торгово-економічних, духовних центрів: </a:t>
            </a:r>
            <a:r>
              <a:rPr lang="uk-UA" dirty="0" smtClean="0"/>
              <a:t>у </a:t>
            </a:r>
            <a:r>
              <a:rPr lang="uk-UA" dirty="0"/>
              <a:t>полян – Київ, Вишгород, </a:t>
            </a:r>
            <a:r>
              <a:rPr lang="uk-UA" dirty="0" smtClean="0"/>
              <a:t>у </a:t>
            </a:r>
            <a:r>
              <a:rPr lang="uk-UA" dirty="0"/>
              <a:t>сіверян – Чернігів, Новгород-Сіверський, Любеч та ін. </a:t>
            </a:r>
          </a:p>
          <a:p>
            <a:pPr marL="0" indent="0">
              <a:buNone/>
            </a:pPr>
            <a:r>
              <a:rPr lang="uk-UA" dirty="0"/>
              <a:t>	Енергійно розвивалася внутрішня і зовнішня торгівля. </a:t>
            </a:r>
          </a:p>
          <a:p>
            <a:pPr marL="0" indent="0">
              <a:buNone/>
            </a:pPr>
            <a:r>
              <a:rPr lang="uk-UA" dirty="0"/>
              <a:t>	У </a:t>
            </a:r>
            <a:r>
              <a:rPr lang="en-US" dirty="0"/>
              <a:t>VII–VIII </a:t>
            </a:r>
            <a:r>
              <a:rPr lang="uk-UA" dirty="0"/>
              <a:t>ст. з Волзького торгового шляху «з варяг у араби» по притоках Дніпра та Дону до східних слов`ян приїздили арабські купці. Свідченням широкої торгівлі з ними були скарби арабських </a:t>
            </a:r>
            <a:r>
              <a:rPr lang="uk-UA" dirty="0" err="1"/>
              <a:t>диргем</a:t>
            </a:r>
            <a:r>
              <a:rPr lang="uk-UA" dirty="0"/>
              <a:t>, які знаходять час від часу на території слов`янських поселень. </a:t>
            </a:r>
          </a:p>
          <a:p>
            <a:pPr marL="0" indent="0">
              <a:buNone/>
            </a:pPr>
            <a:r>
              <a:rPr lang="uk-UA" dirty="0"/>
              <a:t>	У </a:t>
            </a:r>
            <a:r>
              <a:rPr lang="en-US" b="1" dirty="0"/>
              <a:t>IX </a:t>
            </a:r>
            <a:r>
              <a:rPr lang="uk-UA" b="1" dirty="0"/>
              <a:t>ст. основним стає дніпровський шлях </a:t>
            </a:r>
            <a:r>
              <a:rPr lang="uk-UA" dirty="0"/>
              <a:t>– «</a:t>
            </a:r>
            <a:r>
              <a:rPr lang="uk-UA" b="1" dirty="0"/>
              <a:t>з варяг у греки», по якому йшла жвава торгівля з Візантією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711646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</a:rPr>
              <a:t>VI–VII </a:t>
            </a:r>
            <a:r>
              <a:rPr lang="ru-RU" dirty="0" err="1"/>
              <a:t>століттях</a:t>
            </a:r>
            <a:r>
              <a:rPr lang="ru-RU" dirty="0"/>
              <a:t> </a:t>
            </a:r>
            <a:r>
              <a:rPr lang="ru-RU" dirty="0" err="1"/>
              <a:t>формується</a:t>
            </a:r>
            <a:r>
              <a:rPr lang="ru-RU" dirty="0"/>
              <a:t> </a:t>
            </a:r>
            <a:r>
              <a:rPr lang="ru-RU" dirty="0" err="1"/>
              <a:t>власне</a:t>
            </a:r>
            <a:r>
              <a:rPr lang="ru-RU" dirty="0"/>
              <a:t> </a:t>
            </a:r>
            <a:r>
              <a:rPr lang="ru-RU" dirty="0" err="1"/>
              <a:t>слов'янська</a:t>
            </a:r>
            <a:r>
              <a:rPr lang="ru-RU" dirty="0"/>
              <a:t> культура.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B5DEF1"/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uk-UA" dirty="0" smtClean="0"/>
              <a:t>	Дослідники </a:t>
            </a:r>
            <a:r>
              <a:rPr lang="uk-UA" dirty="0"/>
              <a:t>вважають основою релігійного світогляду давніх слов'ян </a:t>
            </a:r>
            <a:r>
              <a:rPr lang="uk-UA" b="1" i="1" dirty="0"/>
              <a:t>пантеїзм</a:t>
            </a:r>
            <a:r>
              <a:rPr lang="uk-UA" dirty="0"/>
              <a:t> – обожнення природи. </a:t>
            </a:r>
            <a:r>
              <a:rPr lang="uk-UA" dirty="0" smtClean="0"/>
              <a:t>	Особливо </a:t>
            </a:r>
            <a:r>
              <a:rPr lang="uk-UA" dirty="0"/>
              <a:t>шанованими були </a:t>
            </a:r>
            <a:r>
              <a:rPr lang="uk-UA" b="1" dirty="0"/>
              <a:t>природні стихії </a:t>
            </a:r>
            <a:r>
              <a:rPr lang="uk-UA" dirty="0"/>
              <a:t>– вода як джерело життя та вогонь – символ сонця, блискавки, сили, що очищує. </a:t>
            </a:r>
            <a:endParaRPr lang="uk-UA" dirty="0" smtClean="0"/>
          </a:p>
          <a:p>
            <a:pPr marL="0" indent="0">
              <a:buNone/>
            </a:pPr>
            <a:r>
              <a:rPr lang="uk-UA" dirty="0"/>
              <a:t>Систему вірувань </a:t>
            </a:r>
            <a:r>
              <a:rPr lang="uk-UA" dirty="0" err="1"/>
              <a:t>словян</a:t>
            </a:r>
            <a:r>
              <a:rPr lang="uk-UA" dirty="0"/>
              <a:t>, коли вклоняються вітру, дощу, сонцю – називається </a:t>
            </a:r>
            <a:r>
              <a:rPr lang="uk-UA" b="1" dirty="0"/>
              <a:t>ЯЗИЧНИЦТВОМ</a:t>
            </a:r>
            <a:r>
              <a:rPr lang="uk-UA" dirty="0" smtClean="0"/>
              <a:t>.</a:t>
            </a:r>
          </a:p>
          <a:p>
            <a:pPr marL="0" indent="0">
              <a:buNone/>
            </a:pPr>
            <a:r>
              <a:rPr lang="uk-UA" dirty="0" smtClean="0"/>
              <a:t> </a:t>
            </a:r>
            <a:r>
              <a:rPr lang="uk-UA" dirty="0"/>
              <a:t>Поступово формується пантеон богів серед яких найбільш шанованими </a:t>
            </a:r>
            <a:r>
              <a:rPr lang="uk-UA" dirty="0" smtClean="0"/>
              <a:t>були: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b="1" dirty="0" smtClean="0"/>
              <a:t>ДАЖДБОГ</a:t>
            </a:r>
            <a:r>
              <a:rPr lang="uk-UA" dirty="0" smtClean="0"/>
              <a:t> </a:t>
            </a:r>
            <a:r>
              <a:rPr lang="uk-UA" dirty="0"/>
              <a:t>– Бог Сонця і добра, </a:t>
            </a:r>
            <a:endParaRPr lang="uk-UA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uk-UA" b="1" dirty="0" smtClean="0"/>
              <a:t>ПЕРУН</a:t>
            </a:r>
            <a:r>
              <a:rPr lang="uk-UA" dirty="0" smtClean="0"/>
              <a:t> </a:t>
            </a:r>
            <a:r>
              <a:rPr lang="uk-UA" dirty="0"/>
              <a:t>– Бог грому, </a:t>
            </a:r>
            <a:endParaRPr lang="uk-UA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uk-UA" b="1" dirty="0" smtClean="0"/>
              <a:t>СВАРОГ</a:t>
            </a:r>
            <a:r>
              <a:rPr lang="uk-UA" dirty="0" smtClean="0"/>
              <a:t> </a:t>
            </a:r>
            <a:r>
              <a:rPr lang="uk-UA" dirty="0"/>
              <a:t>– Бог неба </a:t>
            </a:r>
            <a:r>
              <a:rPr lang="uk-UA" dirty="0" smtClean="0"/>
              <a:t>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ДАНА </a:t>
            </a:r>
            <a:r>
              <a:rPr lang="uk-UA" dirty="0"/>
              <a:t>– Богиня води, </a:t>
            </a:r>
            <a:endParaRPr lang="uk-UA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uk-UA" dirty="0" err="1" smtClean="0"/>
              <a:t>Стрибог</a:t>
            </a:r>
            <a:r>
              <a:rPr lang="uk-UA" dirty="0" smtClean="0"/>
              <a:t> </a:t>
            </a:r>
            <a:r>
              <a:rPr lang="uk-UA" dirty="0"/>
              <a:t>– Бог вітрів, </a:t>
            </a:r>
            <a:endParaRPr lang="uk-UA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ВЕЛЕС </a:t>
            </a:r>
            <a:r>
              <a:rPr lang="uk-UA" dirty="0"/>
              <a:t>– Бог худоби</a:t>
            </a:r>
            <a:r>
              <a:rPr lang="uk-UA" dirty="0" smtClean="0"/>
              <a:t>. </a:t>
            </a:r>
          </a:p>
          <a:p>
            <a:pPr marL="0" indent="0">
              <a:buNone/>
            </a:pPr>
            <a:r>
              <a:rPr lang="ru-RU" b="1" i="1" dirty="0" err="1" smtClean="0"/>
              <a:t>Волхви</a:t>
            </a:r>
            <a:r>
              <a:rPr lang="ru-RU" b="1" i="1" dirty="0" smtClean="0"/>
              <a:t> -</a:t>
            </a:r>
            <a:r>
              <a:rPr lang="ru-RU" dirty="0" smtClean="0"/>
              <a:t> </a:t>
            </a:r>
            <a:r>
              <a:rPr lang="ru-RU" dirty="0" err="1" smtClean="0"/>
              <a:t>слов'янське</a:t>
            </a:r>
            <a:r>
              <a:rPr lang="ru-RU" dirty="0"/>
              <a:t> </a:t>
            </a:r>
            <a:r>
              <a:rPr lang="ru-RU" dirty="0" err="1" smtClean="0"/>
              <a:t>жрецтво</a:t>
            </a:r>
            <a:r>
              <a:rPr lang="ru-RU" dirty="0" smtClean="0"/>
              <a:t>, </a:t>
            </a:r>
            <a:r>
              <a:rPr lang="ru-RU" dirty="0" err="1"/>
              <a:t>служителі</a:t>
            </a:r>
            <a:r>
              <a:rPr lang="ru-RU" dirty="0"/>
              <a:t> </a:t>
            </a:r>
            <a:r>
              <a:rPr lang="ru-RU" dirty="0" err="1" smtClean="0"/>
              <a:t>язичницького</a:t>
            </a:r>
            <a:r>
              <a:rPr lang="ru-RU" dirty="0"/>
              <a:t> культу. Були </a:t>
            </a:r>
            <a:r>
              <a:rPr lang="ru-RU" dirty="0" err="1"/>
              <a:t>передусім</a:t>
            </a:r>
            <a:r>
              <a:rPr lang="ru-RU" dirty="0"/>
              <a:t> </a:t>
            </a:r>
            <a:r>
              <a:rPr lang="ru-RU" dirty="0" err="1"/>
              <a:t>носіями</a:t>
            </a:r>
            <a:r>
              <a:rPr lang="ru-RU" dirty="0"/>
              <a:t> </a:t>
            </a:r>
            <a:r>
              <a:rPr lang="ru-RU" dirty="0" err="1" smtClean="0"/>
              <a:t>релігійних</a:t>
            </a:r>
            <a:r>
              <a:rPr lang="ru-RU" dirty="0" smtClean="0"/>
              <a:t> </a:t>
            </a:r>
            <a:r>
              <a:rPr lang="ru-RU" dirty="0" err="1" smtClean="0"/>
              <a:t>знань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 </a:t>
            </a:r>
            <a:r>
              <a:rPr lang="uk-UA" dirty="0" smtClean="0"/>
              <a:t>вони </a:t>
            </a:r>
            <a:r>
              <a:rPr lang="uk-UA" dirty="0"/>
              <a:t>володіли ще й медичними та астрономічними знаннями.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Вірили </a:t>
            </a:r>
            <a:r>
              <a:rPr lang="uk-UA" dirty="0"/>
              <a:t>східні слов’яни і в духів – домовиків, лісовиків, мавок, водяників, русалок тощо.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566088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529464" cy="601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919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11560" y="188640"/>
            <a:ext cx="8229600" cy="6480720"/>
          </a:xfrm>
          <a:solidFill>
            <a:srgbClr val="B5DEF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	Вже </a:t>
            </a:r>
            <a:r>
              <a:rPr lang="uk-UA" dirty="0"/>
              <a:t>в ті часи, ґрунтуючись на природних спостереженнях наші пращури створили </a:t>
            </a:r>
            <a:r>
              <a:rPr lang="uk-UA" b="1" dirty="0" smtClean="0"/>
              <a:t>календар</a:t>
            </a:r>
            <a:r>
              <a:rPr lang="uk-UA" dirty="0" smtClean="0"/>
              <a:t>, </a:t>
            </a:r>
            <a:r>
              <a:rPr lang="uk-UA" dirty="0"/>
              <a:t>який складається з 12 місяців і 4 пір року, новий рік починався у березні, коли день переважав ніч. </a:t>
            </a:r>
            <a:endParaRPr lang="uk-UA" dirty="0" smtClean="0"/>
          </a:p>
          <a:p>
            <a:pPr marL="0" indent="0">
              <a:buNone/>
            </a:pPr>
            <a:r>
              <a:rPr lang="uk-UA" dirty="0"/>
              <a:t>	</a:t>
            </a:r>
            <a:r>
              <a:rPr lang="uk-UA" dirty="0" smtClean="0"/>
              <a:t>Розвивалось </a:t>
            </a:r>
            <a:r>
              <a:rPr lang="uk-UA" dirty="0"/>
              <a:t>у східних слов’ян ужиткове мистецтво </a:t>
            </a:r>
            <a:r>
              <a:rPr lang="uk-UA" dirty="0" smtClean="0"/>
              <a:t>із </a:t>
            </a:r>
            <a:r>
              <a:rPr lang="uk-UA" dirty="0"/>
              <a:t>звіриним і геометричним жанровими стилями, вдосконалювалася музична творчість. </a:t>
            </a:r>
            <a:endParaRPr lang="uk-UA" dirty="0" smtClean="0"/>
          </a:p>
          <a:p>
            <a:pPr marL="0" indent="0">
              <a:buNone/>
            </a:pPr>
            <a:r>
              <a:rPr lang="uk-UA" dirty="0"/>
              <a:t>	</a:t>
            </a:r>
            <a:r>
              <a:rPr lang="uk-UA" dirty="0" smtClean="0"/>
              <a:t>Східні </a:t>
            </a:r>
            <a:r>
              <a:rPr lang="uk-UA" dirty="0"/>
              <a:t>слов’яни створили високу культуру яка поступово стала першоосновою духовного розвитку майбутньої </a:t>
            </a:r>
            <a:r>
              <a:rPr lang="uk-UA" dirty="0" smtClean="0"/>
              <a:t>України.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335392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0" y="338196"/>
            <a:ext cx="8782000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190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B5DEF1"/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Палеолітичні стоянки на території сучасної України</a:t>
            </a:r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14413"/>
            <a:ext cx="8229600" cy="40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50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352928" cy="558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807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40793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6863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1449</Words>
  <Application>Microsoft Office PowerPoint</Application>
  <PresentationFormat>Экран (4:3)</PresentationFormat>
  <Paragraphs>201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1" baseType="lpstr">
      <vt:lpstr>Arial</vt:lpstr>
      <vt:lpstr>Calibri</vt:lpstr>
      <vt:lpstr>Helvetica Neue</vt:lpstr>
      <vt:lpstr>Times New Roman</vt:lpstr>
      <vt:lpstr>Wingdings</vt:lpstr>
      <vt:lpstr>Тема Office</vt:lpstr>
      <vt:lpstr>ПОЯВА ЛЮДСЬКОГО ЖИТТЯ НА ТЕРИТОРІЇ УКРАЇНИ</vt:lpstr>
      <vt:lpstr>ПЕРІОДИЗАЦІЯ </vt:lpstr>
      <vt:lpstr>Презентация PowerPoint</vt:lpstr>
      <vt:lpstr>Презентация PowerPoint</vt:lpstr>
      <vt:lpstr>ПАЛЕОЛІТ (приблизно 1 млн. – бл. 10 тис. років тому)</vt:lpstr>
      <vt:lpstr>Презентация PowerPoint</vt:lpstr>
      <vt:lpstr>Палеолітичні стоянки на території сучасної України</vt:lpstr>
      <vt:lpstr>Презентация PowerPoint</vt:lpstr>
      <vt:lpstr>Презентация PowerPoint</vt:lpstr>
      <vt:lpstr>В пізньому палеоліті відбулась поява мистецтва (на рисунку пізньопалеолітичні зображення в гроті Мамонта  з Кам`яної Могили)</vt:lpstr>
      <vt:lpstr>  Стоянки пізнього палеоліту – відомі практично на всій території України – Мізинська (на Десні), Рилівська, Межиріч та ін.   </vt:lpstr>
      <vt:lpstr>МЕЗОЛІТ(приблизно 10 – 8 тис. р. до н.е.) </vt:lpstr>
      <vt:lpstr>НЕОЛІТ( VII - IV тис. до н.е.) </vt:lpstr>
      <vt:lpstr>Презентация PowerPoint</vt:lpstr>
      <vt:lpstr>Презентация PowerPoint</vt:lpstr>
      <vt:lpstr>ЕНЕОЛІТ ( ІV – ІІІ ТИС. ДО Н. Е.) </vt:lpstr>
      <vt:lpstr>Презентация PowerPoint</vt:lpstr>
      <vt:lpstr>Презентация PowerPoint</vt:lpstr>
      <vt:lpstr>ТРИПІЛЬСЬКА КУЛЬТУРА</vt:lpstr>
      <vt:lpstr>Презентация PowerPoint</vt:lpstr>
      <vt:lpstr>Презентация PowerPoint</vt:lpstr>
      <vt:lpstr>ТРИПІЛЬСЬКИЙ ПОСУД</vt:lpstr>
      <vt:lpstr>Презентация PowerPoint</vt:lpstr>
      <vt:lpstr>РЕКОНСТРУКЦІЯ ТРИПІЛЬСЬКОГО ПОСЕЛЕННЯ</vt:lpstr>
      <vt:lpstr>Реконструкція загального вигляду трипільського міста біля с. Майданецьке</vt:lpstr>
      <vt:lpstr>Середньостогівська  археологічна культура</vt:lpstr>
      <vt:lpstr>Серендньостогівська культура</vt:lpstr>
      <vt:lpstr>БРОНЗОВИЙ ВІК  (ІІ – І тис. років до н.е.)</vt:lpstr>
      <vt:lpstr>Презентация PowerPoint</vt:lpstr>
      <vt:lpstr>Презентация PowerPoint</vt:lpstr>
      <vt:lpstr>Зображення кіммерійців на етруській вазі.</vt:lpstr>
      <vt:lpstr>Презентация PowerPoint</vt:lpstr>
      <vt:lpstr>Презентация PowerPoint</vt:lpstr>
      <vt:lpstr>Скіфи (VІІ–ІІІ ст. до н. е.)</vt:lpstr>
      <vt:lpstr>Скіфи (VІІ–ІІІ ст. до н. е.)</vt:lpstr>
      <vt:lpstr>Особливості господарського життя  скіфських племен</vt:lpstr>
      <vt:lpstr>Монета скіфського царя</vt:lpstr>
      <vt:lpstr>Сармати (ІІІ ст. до н. е. – ІІІ ст. н. е.)</vt:lpstr>
      <vt:lpstr>Презентация PowerPoint</vt:lpstr>
      <vt:lpstr> Античні міста-держави Північного Причорномор'я Основні причин заснування греками колоній  Колонізація — заселення та засвоєння нової території.  </vt:lpstr>
      <vt:lpstr> Найбільші міста: </vt:lpstr>
      <vt:lpstr>Місця розташування античних міст-колоній Північного Причорномор’я та Криму (Тіра, Ольвія, Пантікапей, Херсонес) та Боспорського царства(червоний колір) </vt:lpstr>
      <vt:lpstr>Херсонес Таврійський.  Сучасний вигляд</vt:lpstr>
      <vt:lpstr>Т О Р Г І В Л Я</vt:lpstr>
      <vt:lpstr>Політичний устрій</vt:lpstr>
      <vt:lpstr>Боспорське царство було засноване близько 480 р. до н. е. внаслідок об'єднання  (20) держав-полісів Керченського півострова до нього входили також Приазов'я та землі Кубані, центр у Пантікапеї </vt:lpstr>
      <vt:lpstr>Значення античного впливу для населення українських земель: </vt:lpstr>
      <vt:lpstr>Велике переселення народів</vt:lpstr>
      <vt:lpstr>Презентация PowerPoint</vt:lpstr>
      <vt:lpstr>Велике переселення народів</vt:lpstr>
      <vt:lpstr>Велике переселення народів</vt:lpstr>
      <vt:lpstr>ДАВНІ СЛОВ'ЯНИ Писемні згадки про слов'ян</vt:lpstr>
      <vt:lpstr>Слов’яни - </vt:lpstr>
      <vt:lpstr>ВЕЛИКЕ РОЗСЕЛЕННЯ  СЛОВ’ЯН V–VІІ ст</vt:lpstr>
      <vt:lpstr>ВЕЛИКЕ РОЗСЕЛЕННЯ  СЛОВ’ЯН V–VІІ ст</vt:lpstr>
      <vt:lpstr>ВЕЛИКЕ РОЗСЕЛЕННЯ  СЛОВ’ЯН V–VІІ ст</vt:lpstr>
      <vt:lpstr>Давні слов’яни </vt:lpstr>
      <vt:lpstr>Давні слов’яни </vt:lpstr>
      <vt:lpstr>Карта розселення східних слов`ян</vt:lpstr>
      <vt:lpstr>Презентация PowerPoint</vt:lpstr>
      <vt:lpstr>Презентация PowerPoint</vt:lpstr>
      <vt:lpstr> VI–VII століттях формується власне слов'янська культура.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40</cp:revision>
  <dcterms:created xsi:type="dcterms:W3CDTF">2018-09-12T16:23:50Z</dcterms:created>
  <dcterms:modified xsi:type="dcterms:W3CDTF">2020-09-09T13:34:32Z</dcterms:modified>
</cp:coreProperties>
</file>