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70" r:id="rId3"/>
    <p:sldId id="257" r:id="rId4"/>
    <p:sldId id="269" r:id="rId5"/>
    <p:sldId id="258" r:id="rId6"/>
    <p:sldId id="259" r:id="rId7"/>
    <p:sldId id="261" r:id="rId8"/>
    <p:sldId id="260" r:id="rId9"/>
    <p:sldId id="263" r:id="rId10"/>
    <p:sldId id="262" r:id="rId11"/>
    <p:sldId id="264" r:id="rId12"/>
    <p:sldId id="265" r:id="rId13"/>
    <p:sldId id="267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AFAFA"/>
    <a:srgbClr val="FF004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4" d="100"/>
          <a:sy n="74" d="100"/>
        </p:scale>
        <p:origin x="-129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13.03.2023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0874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13.03.2023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13.03.2023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13.03.2023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44265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13.03.2023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13.03.2023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13.03.2023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13.03.2023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13.03.2023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13.03.2023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13.03.2023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pPr/>
              <a:t>13.03.2023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drive.google.com/file/d/1RxmehC1mevNQ8OzRA8oPwF2c1fLdY10-/view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imzo.gov.ua/osvitni-proekti/" TargetMode="External"/><Relationship Id="rId3" Type="http://schemas.openxmlformats.org/officeDocument/2006/relationships/hyperlink" Target="http://mon.gov.ua/" TargetMode="External"/><Relationship Id="rId7" Type="http://schemas.openxmlformats.org/officeDocument/2006/relationships/hyperlink" Target="http://kolosok.org.ua/" TargetMode="External"/><Relationship Id="rId2" Type="http://schemas.openxmlformats.org/officeDocument/2006/relationships/hyperlink" Target="http://www.nbuv.gov.ua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osvita.org.ua/iresource/?cmd=cat&amp;num=4&amp;ctg=19" TargetMode="External"/><Relationship Id="rId5" Type="http://schemas.openxmlformats.org/officeDocument/2006/relationships/hyperlink" Target="https://osvita.ua/school/56885/" TargetMode="External"/><Relationship Id="rId4" Type="http://schemas.openxmlformats.org/officeDocument/2006/relationships/hyperlink" Target="http://nus.org.ua/" TargetMode="External"/><Relationship Id="rId9" Type="http://schemas.openxmlformats.org/officeDocument/2006/relationships/hyperlink" Target="https://base.kristti.com.ua/?p=2490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81068"/>
          </a:xfrm>
        </p:spPr>
        <p:txBody>
          <a:bodyPr>
            <a:noAutofit/>
          </a:bodyPr>
          <a:lstStyle/>
          <a:p>
            <a:r>
              <a:rPr lang="uk-UA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ПРЕЗЕНТАЦІЯ КУРСУ</a:t>
            </a:r>
            <a:r>
              <a:rPr lang="uk-UA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/>
            </a:r>
            <a:br>
              <a:rPr lang="uk-UA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</a:br>
            <a:endParaRPr lang="uk-UA" sz="4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0" y="1738648"/>
            <a:ext cx="9144000" cy="94015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600" dirty="0"/>
          </a:p>
        </p:txBody>
      </p:sp>
      <p:sp>
        <p:nvSpPr>
          <p:cNvPr id="3" name="TextBox 2"/>
          <p:cNvSpPr txBox="1"/>
          <p:nvPr/>
        </p:nvSpPr>
        <p:spPr>
          <a:xfrm>
            <a:off x="669701" y="1053472"/>
            <a:ext cx="7984901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Формування цілісної наукової картини світу в процесі викладання природничих дисциплін</a:t>
            </a:r>
          </a:p>
          <a:p>
            <a:pPr algn="ctr"/>
            <a:endParaRPr lang="uk-UA" sz="2400" b="1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9383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9245" y="146185"/>
            <a:ext cx="8332631" cy="742456"/>
          </a:xfrm>
        </p:spPr>
        <p:txBody>
          <a:bodyPr>
            <a:normAutofit/>
          </a:bodyPr>
          <a:lstStyle/>
          <a:p>
            <a:pPr algn="ctr"/>
            <a:r>
              <a:rPr lang="uk-UA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Рекомендована література</a:t>
            </a:r>
            <a:endParaRPr lang="uk-UA" sz="3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656823" y="888642"/>
            <a:ext cx="8313307" cy="458487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625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                                              Основна:</a:t>
            </a:r>
          </a:p>
          <a:p>
            <a:pPr lvl="0" algn="just">
              <a:buNone/>
            </a:pPr>
            <a:r>
              <a:rPr lang="uk-UA" sz="2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1. </a:t>
            </a:r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Гребінь </a:t>
            </a:r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С. М. Природнича картина світу в період античності: від Фалеса до Піфагора /  Матеріали V Всеукраїнської науково-практичної конференції з міжнародною участю «Розвиток сучасної природничо-математичної освіти: реалії, проблеми якості, інновації» (у режимі інтернет-конференції), м. Запоріжжя, 10 – 11 листопада 2021. – Режим доступу: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рокуhttps://drive.google.com/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file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/1M2Aiw3W2f34-R732HGXuqbWf9sXIsO_O/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view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uk-UA" sz="26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None/>
            </a:pPr>
            <a:r>
              <a:rPr lang="uk-UA" sz="2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2. </a:t>
            </a:r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Інноваційні технології навчання: Навч. посібн. для студ. технічних навчальних закладів / [Кол. авторів; відп. ред. Бахтіярова Х.Ш.; наук. ред. Арістова А.В.; упорядн. словника Волобуєва С.В.]. – К. : НТУ, 2017. – 172 с</a:t>
            </a:r>
          </a:p>
          <a:p>
            <a:pPr algn="just">
              <a:buNone/>
            </a:pPr>
            <a:r>
              <a:rPr lang="uk-UA" sz="2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3. </a:t>
            </a:r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Гребінь </a:t>
            </a:r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С. М.,Васильченко Л. В.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Трансдисциплінарність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змісті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природничо-математичної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/ Нова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педагогічна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думка :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науково-методичний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журнал. –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Рівне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: РОІППО, 2021. – № 4 (108). </a:t>
            </a:r>
            <a:endParaRPr lang="uk-UA" sz="2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uk-UA" sz="2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Нова українська школа: порадник для вчителя / за </a:t>
            </a:r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заг</a:t>
            </a:r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. ред. Н. М. </a:t>
            </a:r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Бібік</a:t>
            </a:r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. – Київ : Літера ЛТД, 2018. – 160 с.</a:t>
            </a:r>
            <a:endParaRPr lang="uk-UA" sz="2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uk-UA" sz="2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uk-UA" sz="2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Гребінь С. М. </a:t>
            </a:r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Інноваційні підходи до навчання природничих предметів в умовах Нової української </a:t>
            </a:r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школи / </a:t>
            </a:r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Матеріали VIII Міжнародної науково-практичної конференції «Неперервна освіта нового сторіччя: виклики та пріоритети. 7 – 14 листопада 2022 р., м. Запоріжжя. – Режим доступу: </a:t>
            </a:r>
            <a:r>
              <a:rPr lang="uk-UA" sz="26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https://drive.google.com/file/d/1RxmehC1mevNQ8OzRA8oPwF2c1fLdY10-/view</a:t>
            </a:r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2600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sz="20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uk-UA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0476" b="15933"/>
          <a:stretch/>
        </p:blipFill>
        <p:spPr bwMode="auto">
          <a:xfrm>
            <a:off x="1693117" y="5512157"/>
            <a:ext cx="2566811" cy="1094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78998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2"/>
          <p:cNvSpPr txBox="1">
            <a:spLocks/>
          </p:cNvSpPr>
          <p:nvPr/>
        </p:nvSpPr>
        <p:spPr>
          <a:xfrm>
            <a:off x="1171976" y="798490"/>
            <a:ext cx="7650051" cy="56924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None/>
            </a:pPr>
            <a:r>
              <a:rPr lang="uk-UA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1.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Коновалова М. В. Педагогічні технології: інструментарій, механізми, технологічна карта / М. В. Коновалова, Ю.О.Куликова, О. П. Семиволос. - Х. : Вид. група «Основа», 2016. – 96с.- (Серія «Золота педагогічна скарбниця»).</a:t>
            </a:r>
          </a:p>
          <a:p>
            <a:pPr lvl="0">
              <a:buNone/>
            </a:pPr>
            <a:r>
              <a:rPr lang="uk-UA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2.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Фролов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Д.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О., Васильченко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Л.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В., Гребінь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С. М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STEM-освіта як основа підвищення якості природничої освіти в умовах Нової української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школи /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Педагогічні науки: теорія та практика // Журнал Запорізького національного університету. – Одеса: Видавничий дім «Гельветика», 2022. – № 2 (42). – С. 19 –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25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uk-UA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uk-UA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Дичківська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І.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Інноваційні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педагогічні технології / Ілона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Дичківська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. - К.: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Академвидав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, 2018. - 3-є вид., випр. - 304 с. - Серія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“Альма-матер”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4.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Паркер Р.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Діяльнісний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підхід у школі. Дослідження інтегрованих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педагогік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, що ґрунтуються на ігровому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діяльнісному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підході та сприяють всебічному розвитку дітей початкової школи /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Рейчел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Паркер, Бо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Ст’єрне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Томсен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. - Біла книга,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LEGO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Foundation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, 2019. - 39 с.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3731"/>
          <a:stretch/>
        </p:blipFill>
        <p:spPr bwMode="auto">
          <a:xfrm>
            <a:off x="7134896" y="172896"/>
            <a:ext cx="927280" cy="521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628650" y="159065"/>
            <a:ext cx="8360804" cy="575032"/>
          </a:xfrm>
        </p:spPr>
        <p:txBody>
          <a:bodyPr>
            <a:normAutofit/>
          </a:bodyPr>
          <a:lstStyle/>
          <a:p>
            <a:pPr algn="ctr"/>
            <a:r>
              <a:rPr lang="uk-UA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Додаткова:</a:t>
            </a:r>
            <a:endParaRPr lang="uk-UA" sz="4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50" name="Picture 6" descr="D:\Desktop\2 сессия\4_Організація управ. діяльності\Задание\png-transparent-sunglasses-cartoon-green-black-cartoon-sunglasses-cartoon-character-blue-other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9859" b="54401" l="10000" r="9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313" t="10663" r="19540" b="52678"/>
          <a:stretch/>
        </p:blipFill>
        <p:spPr bwMode="auto">
          <a:xfrm rot="20675416">
            <a:off x="7023823" y="507296"/>
            <a:ext cx="697512" cy="26247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6389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2"/>
          <p:cNvSpPr txBox="1">
            <a:spLocks/>
          </p:cNvSpPr>
          <p:nvPr/>
        </p:nvSpPr>
        <p:spPr>
          <a:xfrm>
            <a:off x="167425" y="540914"/>
            <a:ext cx="8822030" cy="5937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buNone/>
            </a:pPr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uk-UA" sz="15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1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uk-UA" sz="1500" b="1" dirty="0" smtClean="0">
                <a:latin typeface="Times New Roman" pitchFamily="18" charset="0"/>
                <a:cs typeface="Times New Roman" pitchFamily="18" charset="0"/>
              </a:rPr>
              <a:t>Національна </a:t>
            </a:r>
            <a:r>
              <a:rPr lang="uk-UA" sz="1500" b="1" dirty="0">
                <a:latin typeface="Times New Roman" pitchFamily="18" charset="0"/>
                <a:cs typeface="Times New Roman" pitchFamily="18" charset="0"/>
              </a:rPr>
              <a:t>бібліотека України імені В. І. Вернадського. </a:t>
            </a:r>
            <a:r>
              <a:rPr lang="pl-PL" sz="1500" b="1" dirty="0">
                <a:latin typeface="Times New Roman" pitchFamily="18" charset="0"/>
                <a:cs typeface="Times New Roman" pitchFamily="18" charset="0"/>
              </a:rPr>
              <a:t>URL</a:t>
            </a:r>
            <a:r>
              <a:rPr lang="uk-UA" sz="15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uk-UA" sz="1500" b="1" u="sng" dirty="0">
                <a:latin typeface="Times New Roman" pitchFamily="18" charset="0"/>
                <a:cs typeface="Times New Roman" pitchFamily="18" charset="0"/>
                <a:hlinkClick r:id="rId2"/>
              </a:rPr>
              <a:t>http://www.nbuv.gov.ua</a:t>
            </a:r>
            <a:r>
              <a:rPr lang="uk-UA" sz="1500" b="1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/</a:t>
            </a:r>
            <a:r>
              <a:rPr lang="uk-UA" sz="1500" b="1" u="sng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 fontAlgn="base">
              <a:buNone/>
            </a:pPr>
            <a:r>
              <a:rPr lang="uk-UA" sz="1500" b="1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uk-UA" sz="1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uk-UA" sz="1500" b="1" dirty="0" smtClean="0">
                <a:latin typeface="Times New Roman" pitchFamily="18" charset="0"/>
                <a:cs typeface="Times New Roman" pitchFamily="18" charset="0"/>
              </a:rPr>
              <a:t>Нова українська школа : концептуальні засади реформування середньої школи. 2016. </a:t>
            </a:r>
            <a:r>
              <a:rPr lang="en-US" sz="1500" b="1" dirty="0" smtClean="0">
                <a:latin typeface="Times New Roman" pitchFamily="18" charset="0"/>
                <a:cs typeface="Times New Roman" pitchFamily="18" charset="0"/>
              </a:rPr>
              <a:t>URL</a:t>
            </a:r>
            <a:r>
              <a:rPr lang="uk-UA" sz="15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1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500" b="1" dirty="0" smtClean="0">
                <a:latin typeface="Times New Roman" pitchFamily="18" charset="0"/>
                <a:cs typeface="Times New Roman" pitchFamily="18" charset="0"/>
              </a:rPr>
              <a:t>http://mon.gov.ua/%D0%9D%D0%BE%D0%B2%D0%B8%D0%BD%D0%B8%202016/12/05/konczepcziya.pdf.</a:t>
            </a:r>
            <a:endParaRPr lang="ru-RU" sz="15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buNone/>
            </a:pPr>
            <a:r>
              <a:rPr lang="uk-UA" sz="1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3. </a:t>
            </a:r>
            <a:r>
              <a:rPr lang="uk-UA" sz="1500" b="1" dirty="0" smtClean="0">
                <a:latin typeface="Times New Roman" pitchFamily="18" charset="0"/>
                <a:cs typeface="Times New Roman" pitchFamily="18" charset="0"/>
              </a:rPr>
              <a:t>Новий Державний стандарт початкової загальної освіти. 2019. </a:t>
            </a:r>
            <a:r>
              <a:rPr lang="en-US" sz="1500" b="1" dirty="0" smtClean="0">
                <a:latin typeface="Times New Roman" pitchFamily="18" charset="0"/>
                <a:cs typeface="Times New Roman" pitchFamily="18" charset="0"/>
              </a:rPr>
              <a:t>URL</a:t>
            </a:r>
            <a:r>
              <a:rPr lang="uk-UA" sz="15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1500" b="1" dirty="0" smtClean="0">
                <a:latin typeface="Times New Roman" pitchFamily="18" charset="0"/>
                <a:cs typeface="Times New Roman" pitchFamily="18" charset="0"/>
              </a:rPr>
              <a:t> https://zakon.rada.gov.ua/laws/show/688-2019-%D0%BF#Text</a:t>
            </a:r>
            <a:r>
              <a:rPr lang="uk-UA" sz="15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5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buNone/>
            </a:pP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1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en-US" sz="1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500" b="1" dirty="0" smtClean="0">
                <a:latin typeface="Times New Roman" pitchFamily="18" charset="0"/>
                <a:cs typeface="Times New Roman" pitchFamily="18" charset="0"/>
              </a:rPr>
              <a:t>Сайт Міністерства освіти і науки України. </a:t>
            </a:r>
            <a:r>
              <a:rPr lang="en-US" sz="1500" b="1" dirty="0" smtClean="0">
                <a:latin typeface="Times New Roman" pitchFamily="18" charset="0"/>
                <a:cs typeface="Times New Roman" pitchFamily="18" charset="0"/>
              </a:rPr>
              <a:t>URL</a:t>
            </a:r>
            <a:r>
              <a:rPr lang="uk-UA" sz="15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uk-UA" sz="1500" b="1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http://mon.gov.ua/</a:t>
            </a:r>
            <a:r>
              <a:rPr lang="uk-UA" sz="15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5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buNone/>
            </a:pPr>
            <a:r>
              <a:rPr lang="uk-UA" sz="1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5. </a:t>
            </a:r>
            <a:r>
              <a:rPr lang="uk-UA" sz="1500" b="1" dirty="0" smtClean="0">
                <a:latin typeface="Times New Roman" pitchFamily="18" charset="0"/>
                <a:cs typeface="Times New Roman" pitchFamily="18" charset="0"/>
              </a:rPr>
              <a:t>Сайт «Нова українська школа» </a:t>
            </a:r>
            <a:r>
              <a:rPr lang="en-US" sz="1500" b="1" dirty="0" smtClean="0">
                <a:latin typeface="Times New Roman" pitchFamily="18" charset="0"/>
                <a:cs typeface="Times New Roman" pitchFamily="18" charset="0"/>
              </a:rPr>
              <a:t>. URL</a:t>
            </a:r>
            <a:r>
              <a:rPr lang="uk-UA" sz="15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uk-UA" sz="1500" b="1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http://nus.org.ua/</a:t>
            </a:r>
            <a:r>
              <a:rPr lang="uk-UA" sz="15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5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buNone/>
            </a:pPr>
            <a:r>
              <a:rPr lang="uk-UA" sz="1500" b="1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uk-UA" sz="1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6. </a:t>
            </a:r>
            <a:r>
              <a:rPr lang="uk-UA" sz="1500" b="1" dirty="0" smtClean="0">
                <a:latin typeface="Times New Roman" pitchFamily="18" charset="0"/>
                <a:cs typeface="Times New Roman" pitchFamily="18" charset="0"/>
              </a:rPr>
              <a:t>Сайт «Освіта»</a:t>
            </a:r>
            <a:r>
              <a:rPr lang="en-US" sz="1500" b="1" dirty="0" smtClean="0">
                <a:latin typeface="Times New Roman" pitchFamily="18" charset="0"/>
                <a:cs typeface="Times New Roman" pitchFamily="18" charset="0"/>
              </a:rPr>
              <a:t>. URL</a:t>
            </a:r>
            <a:r>
              <a:rPr lang="uk-UA" sz="15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uk-UA" sz="1500" b="1" u="sng" dirty="0" smtClean="0">
                <a:latin typeface="Times New Roman" pitchFamily="18" charset="0"/>
                <a:cs typeface="Times New Roman" pitchFamily="18" charset="0"/>
                <a:hlinkClick r:id="rId5"/>
              </a:rPr>
              <a:t>https://osvita.ua/school/56885/</a:t>
            </a:r>
            <a:r>
              <a:rPr lang="uk-UA" sz="15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5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buNone/>
            </a:pPr>
            <a:r>
              <a:rPr lang="uk-UA" sz="1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7. </a:t>
            </a:r>
            <a:r>
              <a:rPr lang="uk-UA" sz="1500" b="1" dirty="0" smtClean="0">
                <a:latin typeface="Times New Roman" pitchFamily="18" charset="0"/>
                <a:cs typeface="Times New Roman" pitchFamily="18" charset="0"/>
              </a:rPr>
              <a:t>Сайт «Освітній портал»</a:t>
            </a:r>
            <a:r>
              <a:rPr lang="en-US" sz="1500" b="1" dirty="0" smtClean="0">
                <a:latin typeface="Times New Roman" pitchFamily="18" charset="0"/>
                <a:cs typeface="Times New Roman" pitchFamily="18" charset="0"/>
              </a:rPr>
              <a:t>. URL</a:t>
            </a:r>
            <a:r>
              <a:rPr lang="uk-UA" sz="15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uk-UA" sz="1500" b="1" u="sng" dirty="0" smtClean="0">
                <a:latin typeface="Times New Roman" pitchFamily="18" charset="0"/>
                <a:cs typeface="Times New Roman" pitchFamily="18" charset="0"/>
                <a:hlinkClick r:id="rId6"/>
              </a:rPr>
              <a:t>http://www.osvita.org.ua/iresource/?cmd=cat&amp;num=4&amp;ctg=19</a:t>
            </a:r>
            <a:r>
              <a:rPr lang="uk-UA" sz="15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5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base">
              <a:buNone/>
            </a:pPr>
            <a:r>
              <a:rPr lang="uk-UA" sz="1500" b="1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uk-UA" sz="1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8. </a:t>
            </a:r>
            <a:r>
              <a:rPr lang="uk-UA" sz="1500" b="1" dirty="0" smtClean="0">
                <a:latin typeface="Times New Roman" pitchFamily="18" charset="0"/>
                <a:cs typeface="Times New Roman" pitchFamily="18" charset="0"/>
              </a:rPr>
              <a:t>Сайт Міжнародного природничого інтерактивного конкурсу «Колосок»</a:t>
            </a:r>
            <a:r>
              <a:rPr lang="en-US" sz="1500" b="1" dirty="0" smtClean="0">
                <a:latin typeface="Times New Roman" pitchFamily="18" charset="0"/>
                <a:cs typeface="Times New Roman" pitchFamily="18" charset="0"/>
              </a:rPr>
              <a:t> URL</a:t>
            </a:r>
            <a:r>
              <a:rPr lang="uk-UA" sz="1500" b="1" dirty="0" smtClean="0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uk-UA" sz="1500" b="1" dirty="0" smtClean="0">
                <a:latin typeface="Times New Roman" pitchFamily="18" charset="0"/>
                <a:cs typeface="Times New Roman" pitchFamily="18" charset="0"/>
                <a:hlinkClick r:id="rId7"/>
              </a:rPr>
              <a:t>http://kolosok.org.ua/</a:t>
            </a:r>
            <a:r>
              <a:rPr lang="uk-UA" sz="15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15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500" b="1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1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uk-UA" sz="1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1500" b="1" dirty="0" smtClean="0">
                <a:latin typeface="Times New Roman" pitchFamily="18" charset="0"/>
                <a:cs typeface="Times New Roman" pitchFamily="18" charset="0"/>
              </a:rPr>
              <a:t>Інноваційна освітня діяльність. Сайт Інституту модернізації змісту освіти. </a:t>
            </a:r>
            <a:r>
              <a:rPr lang="en-US" sz="1500" b="1" dirty="0" smtClean="0">
                <a:latin typeface="Times New Roman" pitchFamily="18" charset="0"/>
                <a:cs typeface="Times New Roman" pitchFamily="18" charset="0"/>
              </a:rPr>
              <a:t>URL</a:t>
            </a:r>
            <a:r>
              <a:rPr lang="uk-UA" sz="15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uk-UA" sz="15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  <a:hlinkClick r:id="rId8"/>
              </a:rPr>
              <a:t>https://imzo.gov.ua/osvitni-proekti/</a:t>
            </a:r>
            <a:r>
              <a:rPr lang="uk-UA" sz="15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uk-UA" sz="15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1500" b="1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1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uk-UA" sz="1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1500" b="1" dirty="0" smtClean="0">
                <a:latin typeface="Times New Roman" pitchFamily="18" charset="0"/>
                <a:cs typeface="Times New Roman" pitchFamily="18" charset="0"/>
              </a:rPr>
              <a:t>Про інноваційні програми, проєкти, нові освітні технології, які реалізуються в системі освіти України</a:t>
            </a:r>
            <a:r>
              <a:rPr lang="en-US" sz="15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1500" b="1" dirty="0" smtClean="0">
                <a:latin typeface="Times New Roman" pitchFamily="18" charset="0"/>
                <a:cs typeface="Times New Roman" pitchFamily="18" charset="0"/>
              </a:rPr>
              <a:t>Сайт Комунального вищого навчального закладу Київської обласної ради “</a:t>
            </a:r>
            <a:r>
              <a:rPr lang="en-US" sz="1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500" b="1" dirty="0" smtClean="0">
                <a:latin typeface="Times New Roman" pitchFamily="18" charset="0"/>
                <a:cs typeface="Times New Roman" pitchFamily="18" charset="0"/>
              </a:rPr>
              <a:t>Київський обласний інститут післядипломної освіти педагогічних кадрів</a:t>
            </a:r>
            <a:r>
              <a:rPr lang="en-US" sz="1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500" b="1" dirty="0" smtClean="0">
                <a:latin typeface="Times New Roman" pitchFamily="18" charset="0"/>
                <a:cs typeface="Times New Roman" pitchFamily="18" charset="0"/>
              </a:rPr>
              <a:t>”. </a:t>
            </a:r>
            <a:r>
              <a:rPr lang="en-US" sz="1500" b="1" dirty="0" smtClean="0">
                <a:latin typeface="Times New Roman" pitchFamily="18" charset="0"/>
                <a:cs typeface="Times New Roman" pitchFamily="18" charset="0"/>
              </a:rPr>
              <a:t>URL</a:t>
            </a:r>
            <a:r>
              <a:rPr lang="uk-UA" sz="1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uk-UA" sz="1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9"/>
              </a:rPr>
              <a:t>https://base.kristti.com.ua/?p=2490</a:t>
            </a:r>
            <a:r>
              <a:rPr lang="uk-UA" sz="1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5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1500" b="1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1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uk-UA" sz="1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1500" b="1" dirty="0" smtClean="0">
                <a:latin typeface="Times New Roman" pitchFamily="18" charset="0"/>
                <a:cs typeface="Times New Roman" pitchFamily="18" charset="0"/>
              </a:rPr>
              <a:t>Коршунова О., Гущина Н., Василашко І. Всеукраїнський інноваційний освітній проєкт </a:t>
            </a:r>
            <a:r>
              <a:rPr lang="en-US" sz="1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500" b="1" dirty="0" smtClean="0">
                <a:latin typeface="Times New Roman" pitchFamily="18" charset="0"/>
                <a:cs typeface="Times New Roman" pitchFamily="18" charset="0"/>
              </a:rPr>
              <a:t>“Я – дослідник</a:t>
            </a:r>
            <a:r>
              <a:rPr lang="en-US" sz="1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500" b="1" dirty="0" smtClean="0">
                <a:latin typeface="Times New Roman" pitchFamily="18" charset="0"/>
                <a:cs typeface="Times New Roman" pitchFamily="18" charset="0"/>
              </a:rPr>
              <a:t>”. Методичні рекомендації (в запитаннях та відповідях). </a:t>
            </a:r>
            <a:r>
              <a:rPr lang="en-US" sz="1500" b="1" dirty="0" smtClean="0">
                <a:latin typeface="Times New Roman" pitchFamily="18" charset="0"/>
                <a:cs typeface="Times New Roman" pitchFamily="18" charset="0"/>
              </a:rPr>
              <a:t>URL</a:t>
            </a:r>
            <a:r>
              <a:rPr lang="uk-UA" sz="15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uk-UA" sz="15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http://yakistosviti.com.ua/userfiles/file/jak-doluchytys-do-proektu/metodychni-rekomendacii-ja-doslidnyk-obgovorennja.pdf</a:t>
            </a:r>
            <a:r>
              <a:rPr lang="uk-UA" sz="1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uk-UA" sz="15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base">
              <a:buNone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buNone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000" dirty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uk-UA" sz="2000" dirty="0">
                <a:latin typeface="Calibri" pitchFamily="34" charset="0"/>
                <a:cs typeface="Calibri" pitchFamily="34" charset="0"/>
              </a:rPr>
              <a:t> </a:t>
            </a:r>
            <a:endParaRPr lang="ru-RU" sz="2000" dirty="0">
              <a:latin typeface="Calibri" pitchFamily="34" charset="0"/>
              <a:cs typeface="Calibri" pitchFamily="34" charset="0"/>
            </a:endParaRPr>
          </a:p>
          <a:p>
            <a:pPr marL="0" indent="0" algn="just">
              <a:buNone/>
            </a:pP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628650" y="159065"/>
            <a:ext cx="8360804" cy="394727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Інформаційні </a:t>
            </a:r>
            <a:r>
              <a:rPr lang="uk-UA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ресурси:</a:t>
            </a:r>
            <a:endParaRPr lang="uk-UA" sz="4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5808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667285" y="90152"/>
            <a:ext cx="8360804" cy="2422312"/>
          </a:xfrm>
        </p:spPr>
        <p:txBody>
          <a:bodyPr>
            <a:normAutofit/>
          </a:bodyPr>
          <a:lstStyle/>
          <a:p>
            <a:pPr algn="ctr"/>
            <a:r>
              <a:rPr lang="uk-UA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До зустрічі на заняттях!</a:t>
            </a:r>
            <a:endParaRPr lang="uk-UA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9" name="Picture 7" descr="Influence Without Authority | Workplace Conflict Calgary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830" y="3406811"/>
            <a:ext cx="5227793" cy="29420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1064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174" r="11155" b="3825"/>
          <a:stretch/>
        </p:blipFill>
        <p:spPr bwMode="auto">
          <a:xfrm>
            <a:off x="2009104" y="635954"/>
            <a:ext cx="5267460" cy="60546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3268817" y="3663264"/>
            <a:ext cx="3814563" cy="101291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Дякую за увагу!</a:t>
            </a:r>
            <a:endParaRPr lang="uk-UA" sz="4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6484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547" y="154545"/>
            <a:ext cx="8796270" cy="1159099"/>
          </a:xfrm>
        </p:spPr>
        <p:txBody>
          <a:bodyPr>
            <a:noAutofit/>
          </a:bodyPr>
          <a:lstStyle/>
          <a:p>
            <a:pPr algn="ctr"/>
            <a:r>
              <a:rPr lang="uk-UA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Актуальність дисципліни </a:t>
            </a:r>
            <a:r>
              <a:rPr lang="uk-UA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«Формування </a:t>
            </a:r>
            <a:r>
              <a:rPr lang="uk-UA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цілісної  наукової картини світу в процесі викладання природничих дисциплін»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3335" y="1300765"/>
            <a:ext cx="8693240" cy="5383369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6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6800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uk-UA" sz="8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8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8800" dirty="0" smtClean="0">
                <a:latin typeface="Times New Roman" pitchFamily="18" charset="0"/>
                <a:cs typeface="Times New Roman" pitchFamily="18" charset="0"/>
              </a:rPr>
              <a:t>      Реформування </a:t>
            </a:r>
            <a:r>
              <a:rPr lang="uk-UA" sz="8800" dirty="0" smtClean="0">
                <a:latin typeface="Times New Roman" pitchFamily="18" charset="0"/>
                <a:cs typeface="Times New Roman" pitchFamily="18" charset="0"/>
              </a:rPr>
              <a:t>освіти </a:t>
            </a:r>
            <a:r>
              <a:rPr lang="uk-UA" sz="8800" dirty="0" smtClean="0">
                <a:latin typeface="Times New Roman" pitchFamily="18" charset="0"/>
                <a:cs typeface="Times New Roman" pitchFamily="18" charset="0"/>
              </a:rPr>
              <a:t>в Україні викликано </a:t>
            </a:r>
            <a:r>
              <a:rPr lang="uk-UA" sz="8800" dirty="0" smtClean="0">
                <a:latin typeface="Times New Roman" pitchFamily="18" charset="0"/>
                <a:cs typeface="Times New Roman" pitchFamily="18" charset="0"/>
              </a:rPr>
              <a:t>розвитком суспільства, саме тому зміну освітніх парадигм необхідно розглядати в контексті </a:t>
            </a:r>
            <a:r>
              <a:rPr lang="uk-UA" sz="8800" dirty="0" smtClean="0">
                <a:latin typeface="Times New Roman" pitchFamily="18" charset="0"/>
                <a:cs typeface="Times New Roman" pitchFamily="18" charset="0"/>
              </a:rPr>
              <a:t>цього </a:t>
            </a:r>
            <a:r>
              <a:rPr lang="uk-UA" sz="8800" dirty="0" smtClean="0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uk-UA" sz="8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uk-UA" sz="8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8800" dirty="0" smtClean="0">
                <a:latin typeface="Times New Roman" pitchFamily="18" charset="0"/>
                <a:cs typeface="Times New Roman" pitchFamily="18" charset="0"/>
              </a:rPr>
              <a:t>       Нова українська школа передбачає модернізацію </a:t>
            </a:r>
            <a:r>
              <a:rPr lang="uk-UA" sz="8800" dirty="0" smtClean="0">
                <a:latin typeface="Times New Roman" pitchFamily="18" charset="0"/>
                <a:cs typeface="Times New Roman" pitchFamily="18" charset="0"/>
              </a:rPr>
              <a:t>викладання предметів природничо-математичного циклу з метою </a:t>
            </a:r>
            <a:r>
              <a:rPr lang="uk-UA" sz="8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формування цілісної науково-природничої картини світу</a:t>
            </a:r>
            <a:r>
              <a:rPr lang="uk-UA" sz="8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uk-UA" sz="8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8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88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la-Latn" sz="8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STEM-</a:t>
            </a:r>
            <a:r>
              <a:rPr lang="uk-UA" sz="8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освіта </a:t>
            </a:r>
            <a:r>
              <a:rPr lang="uk-UA" sz="8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визначена як цілісний комплекс дисциплін природничої та математичної освітніх галузей, що мають за мету формування наукового світогляду (цілісної природничо-наукової картини світу</a:t>
            </a:r>
            <a:r>
              <a:rPr lang="uk-UA" sz="8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uk-UA" sz="8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8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Для компетентного фахівця майбутнього важливим є розуміння процесів, які відбуваються в освіті, та їх зв’язку з розвитком суспільства, знання напрямів модернізації природничої освітньої галузі та володіння інструментами реалізації нововведень.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6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6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68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endParaRPr lang="uk-UA" sz="6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3340" y="360608"/>
            <a:ext cx="7714445" cy="3618964"/>
          </a:xfrm>
        </p:spPr>
        <p:txBody>
          <a:bodyPr>
            <a:normAutofit/>
          </a:bodyPr>
          <a:lstStyle/>
          <a:p>
            <a:pPr algn="ctr"/>
            <a:endParaRPr lang="uk-UA" sz="4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531" t="13732" r="4873"/>
          <a:stretch/>
        </p:blipFill>
        <p:spPr bwMode="auto">
          <a:xfrm>
            <a:off x="2115733" y="4199574"/>
            <a:ext cx="3878408" cy="2515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1171977" y="333286"/>
            <a:ext cx="7650051" cy="361487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2500"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Метою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навчальної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дисципліни</a:t>
            </a:r>
          </a:p>
          <a:p>
            <a:pPr marL="0" indent="0" algn="ctr"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«Формування цілісної  наукової картини світу в процесі викладання природничих дисциплін»</a:t>
            </a:r>
          </a:p>
          <a:p>
            <a:pPr marL="0" indent="0" algn="ctr">
              <a:buNone/>
            </a:pPr>
            <a:r>
              <a:rPr lang="uk-UA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є засвоєння здобувачами освіти концептуальних основ  нової освітньої системи України (Нової української школи) щодо надання якісної освіти, застосування нових підходів і технологій  навчання здобувачів освіти в освітніх закладах або поза ними в умовах очної та дистанційної освіти, знайомство з напрямками модернізації змісту природничої освіти в Україні та формування наукового світогляду (цілісної природничо-наукової картини світу) за допомогою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STEM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-освіти.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1427406" y="5457406"/>
            <a:ext cx="7418231" cy="11269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</p:spTree>
    <p:extLst>
      <p:ext uri="{BB962C8B-B14F-4D97-AF65-F5344CB8AC3E}">
        <p14:creationId xmlns="" xmlns:p14="http://schemas.microsoft.com/office/powerpoint/2010/main" val="17242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55336"/>
          </a:xfrm>
        </p:spPr>
        <p:txBody>
          <a:bodyPr/>
          <a:lstStyle/>
          <a:p>
            <a:r>
              <a:rPr lang="uk-UA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Коло питань, які висвітлює дисципліна: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5307" y="1197734"/>
            <a:ext cx="8100811" cy="5318975"/>
          </a:xfrm>
        </p:spPr>
        <p:txBody>
          <a:bodyPr>
            <a:normAutofit fontScale="92500"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1.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Поняття сучасної освітньої парадигми. Різновиди освітніх парадигм у процесі історичного розвитку суспільства.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2.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Інноваційні підходи до навчання в контексті Нової української школи.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3.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Сучасні технології навчання в Новій українській школі в процесі викладання природничих дисциплін.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4.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Поняття наукового світогляду. Типи світогляду людини.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5.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Створення цілісної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науково-природничої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картини світу  в процесі накопичення людством  наукових знань та досвіду.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6.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Модернізація викладання предметів природничо-математичного циклу на сучасному етапі розвитку суспільства з метою формування цілісної науково-природничої картини світу.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uk-UA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STEM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-освіта в контексті Концепції розвитку природничо-математичної  освіти в Україні.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6366" y="146186"/>
            <a:ext cx="8757633" cy="1553826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2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Основними завданнями </a:t>
            </a:r>
            <a:r>
              <a:rPr lang="uk-UA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вивчення навчальної дисципліни </a:t>
            </a:r>
            <a:r>
              <a:rPr lang="uk-UA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«Формування цілісної  наукової картини світу в процесі викладання природничих дисциплін» </a:t>
            </a:r>
            <a:r>
              <a:rPr lang="uk-UA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є:</a:t>
            </a:r>
            <a:endParaRPr lang="uk-UA" sz="32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8185" y="1622739"/>
            <a:ext cx="8268237" cy="3889419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формувати у здобувачів освіти професійні компетентності  майбутнього педагога;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ознайомити з динамікою розвитку освітньої системи України, напрямами її оновлення;</a:t>
            </a:r>
          </a:p>
          <a:p>
            <a:pPr algn="just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актуалізувати знання про інноваційні підходи до навчання в умовах очної та дистанційної освіти, інноваційні освітні технології, методи, прийоми навчання; про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-освіту як цілісний комплекс дисциплін природничої та математичної освітніх галузей, що мають за мету формування </a:t>
            </a:r>
            <a:r>
              <a:rPr lang="uk-UA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наукового світогляду (цілісної природничо-наукової картини світу)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розвивати педагогічну майстерність педагога;</a:t>
            </a:r>
          </a:p>
          <a:p>
            <a:pPr lvl="0" algn="just" fontAlgn="base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мотивувати  здобувачів освіти до розвитку та саморозвитку.</a:t>
            </a:r>
          </a:p>
          <a:p>
            <a:pPr>
              <a:buNone/>
            </a:pPr>
            <a:endParaRPr lang="ru-RU" dirty="0" smtClean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1569076" y="4971246"/>
            <a:ext cx="7418231" cy="7727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522" y="5473521"/>
            <a:ext cx="2199139" cy="1094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Объект 2"/>
          <p:cNvSpPr txBox="1">
            <a:spLocks/>
          </p:cNvSpPr>
          <p:nvPr/>
        </p:nvSpPr>
        <p:spPr>
          <a:xfrm>
            <a:off x="1427406" y="5457406"/>
            <a:ext cx="7418231" cy="11269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</p:spTree>
    <p:extLst>
      <p:ext uri="{BB962C8B-B14F-4D97-AF65-F5344CB8AC3E}">
        <p14:creationId xmlns="" xmlns:p14="http://schemas.microsoft.com/office/powerpoint/2010/main" val="40606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276" y="1970468"/>
            <a:ext cx="8422783" cy="472654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uk-UA" sz="2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 результаті вивчення навчальної дисципліни «</a:t>
            </a:r>
            <a:r>
              <a:rPr lang="uk-UA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Формування </a:t>
            </a:r>
            <a:r>
              <a:rPr lang="uk-UA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цілісної</a:t>
            </a:r>
            <a:r>
              <a:rPr lang="uk-UA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наукової картини світу в процесі викладання природничих дисциплін</a:t>
            </a:r>
            <a:r>
              <a:rPr lang="uk-UA" sz="2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 здобувачі вищої освіти повинні </a:t>
            </a:r>
            <a:r>
              <a:rPr lang="uk-UA" sz="26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знати:</a:t>
            </a:r>
            <a:r>
              <a:rPr lang="uk-UA" sz="2000" b="1" i="1" dirty="0">
                <a:latin typeface="Arial" pitchFamily="34" charset="0"/>
                <a:cs typeface="Arial" pitchFamily="34" charset="0"/>
              </a:rPr>
              <a:t/>
            </a:r>
            <a:br>
              <a:rPr lang="uk-UA" sz="2000" b="1" i="1" dirty="0">
                <a:latin typeface="Arial" pitchFamily="34" charset="0"/>
                <a:cs typeface="Arial" pitchFamily="34" charset="0"/>
              </a:rPr>
            </a:br>
            <a:r>
              <a:rPr lang="uk-UA" sz="2200" b="1" i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uk-UA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динаміку розвитку освітньої системи України, напрями її оновлення; </a:t>
            </a:r>
            <a:br>
              <a:rPr lang="uk-UA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інноваційні підходи до навчання в умовах очної та дистанційної освіти   (компетентнісний, аксіологічний, діяльнісний, трансдисциплінарний, інтегративний, особистісно орієнтований, дитиноцентричний тощо);</a:t>
            </a:r>
            <a:br>
              <a:rPr lang="uk-UA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зміст</a:t>
            </a:r>
            <a:r>
              <a:rPr lang="uk-UA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понять «парадигма освіти», «підходи до навчання», «дитиноцентризм» «технологія», «освітня технологія», «педагогічна технологія», «технологія навчання», «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STEM-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освіта», «науковий світогляд», «цілісна науково-природнича картина світу»;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інноваційні освітні технології, методи, прийоми навчання, методи роботи з різними джерелами інформації з метою формування цілісної картини світу в процесі викладання природничих дисциплін.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uk-UA" sz="2000" dirty="0" smtClean="0"/>
              <a:t>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uk-UA" sz="2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1590539" y="1298620"/>
            <a:ext cx="7418231" cy="11870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99359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1374" y="146185"/>
            <a:ext cx="6233375" cy="742456"/>
          </a:xfrm>
        </p:spPr>
        <p:txBody>
          <a:bodyPr>
            <a:normAutofit/>
          </a:bodyPr>
          <a:lstStyle/>
          <a:p>
            <a:pPr algn="ctr"/>
            <a:r>
              <a:rPr lang="uk-UA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Уміти:</a:t>
            </a:r>
            <a:endParaRPr lang="uk-UA" sz="4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1197067" y="1262130"/>
            <a:ext cx="7637840" cy="52030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- 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застосовувати інноваційні підходи до навчання та інтегрувати інновації у майбутню власну педагогічну практику, адаптувати їх до різних умов освітнього процесу та сучасних вимог до педагогічної діяльності з урахуванням особливостей діяльності закладу освіти, індивідуальних потреб здобувачів освіти;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- 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орієнтуватися в області різних інноваційних освітніх технологій, методів, прийомів та підходів до навчання з метою оптимізації освітнього процесу;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 defTabSz="914400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uk-UA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удосконалювати практичні вміння щодо використання інноваційних технологій, методів, прийомів у освітньому процесі закладу освіти та поза ним в умовах очного та дистанційного навчання; </a:t>
            </a:r>
          </a:p>
          <a:p>
            <a:pPr marL="0" lvl="0" indent="0" algn="just" defTabSz="914400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</a:t>
            </a:r>
            <a:r>
              <a:rPr lang="uk-UA" sz="2200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uk-UA" sz="2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аналізувати проблеми модернізації системи освіти в Україні.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 defTabSz="914400" eaLnBrk="0" fontAlgn="base" hangingPunct="0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endParaRPr lang="uk-UA" sz="20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indent="0" algn="just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uk-UA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/>
          </a:p>
          <a:p>
            <a:pPr marL="0" indent="0" algn="just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058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6670" y="146183"/>
            <a:ext cx="8268237" cy="5559157"/>
          </a:xfrm>
        </p:spPr>
        <p:txBody>
          <a:bodyPr>
            <a:normAutofit fontScale="90000"/>
          </a:bodyPr>
          <a:lstStyle/>
          <a:p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Згідно 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до вимог освітньо-професійної програми «</a:t>
            </a:r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Початкова освіта» здобувачі 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повинні досягти таких 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компетентностей:</a:t>
            </a:r>
            <a:br>
              <a:rPr lang="uk-UA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Здатність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зберігати, та примножувати моральні, культурні, наукові цінності і досягнення суспільства на основі розуміння історії та закономірностей розвитку предметної області, її місця в загальній системі знань про природу і суспільство та в розвитку суспільства, техніки і технологій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uk-UA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-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Здатність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добирати доцільні методи, засоби і форми навчання відповідно до визначених мети і завдань уроку, іншої форми навчання з урахуванням  специфіки змісту навчального матеріалу та індивідуальних особливостей учнів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uk-UA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-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Здатність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до усвідомлення потреби в саморозвитку з метою набуття додаткових професійних компетентностей.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 </a:t>
            </a:r>
            <a:endParaRPr lang="uk-UA" sz="2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1333145" y="2923504"/>
            <a:ext cx="7559712" cy="34257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450" y="5705340"/>
            <a:ext cx="4226976" cy="87576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5455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9245" y="146185"/>
            <a:ext cx="8744755" cy="742456"/>
          </a:xfrm>
        </p:spPr>
        <p:txBody>
          <a:bodyPr>
            <a:normAutofit/>
          </a:bodyPr>
          <a:lstStyle/>
          <a:p>
            <a:pPr algn="ctr"/>
            <a:r>
              <a:rPr lang="uk-UA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Міждисциплінарні</a:t>
            </a:r>
            <a:r>
              <a:rPr lang="uk-UA" sz="4000" b="1" dirty="0" smtClean="0">
                <a:ln w="9525">
                  <a:solidFill>
                    <a:schemeClr val="bg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зв</a:t>
            </a:r>
            <a:r>
              <a:rPr lang="uk-UA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язки</a:t>
            </a:r>
            <a:endParaRPr lang="uk-UA" sz="4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1474624" y="1026009"/>
            <a:ext cx="7418231" cy="32111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Проблематика курсу 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Формування цілісної картини світу в процесі викладання природничих дисциплін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пов’язана з курсами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«Інноваційні підходи до навчання в умовах Нової української школи», «Реалізація принципу дитиноцентризму в сучасній освіті», «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STEM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-освіта в сучасній педагогіці», «Сучасні технології навчання» та іншими.</a:t>
            </a:r>
          </a:p>
        </p:txBody>
      </p:sp>
      <p:pic>
        <p:nvPicPr>
          <p:cNvPr id="5122" name="Picture 2" descr="D:\Desktop\2 сессия\4_Організація управ. діяльності\Задание\Снимок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975" y="4494727"/>
            <a:ext cx="3785904" cy="20734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4986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1210</TotalTime>
  <Words>784</Words>
  <Application>Microsoft Office PowerPoint</Application>
  <PresentationFormat>Экран (4:3)</PresentationFormat>
  <Paragraphs>79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ПРЕЗЕНТАЦІЯ КУРСУ </vt:lpstr>
      <vt:lpstr>Актуальність дисципліни  «Формування цілісної  наукової картини світу в процесі викладання природничих дисциплін» </vt:lpstr>
      <vt:lpstr>Слайд 3</vt:lpstr>
      <vt:lpstr>Коло питань, які висвітлює дисципліна:</vt:lpstr>
      <vt:lpstr>Основними завданнями вивчення навчальної дисципліни «Формування цілісної  наукової картини світу в процесі викладання природничих дисциплін» є:</vt:lpstr>
      <vt:lpstr>       У результаті вивчення навчальної дисципліни «Формування цілісної  наукової картини світу в процесі викладання природничих дисциплін» здобувачі вищої освіти повинні знати:        - динаміку розвитку освітньої системи України, напрями її оновлення;         - інноваційні підходи до навчання в умовах очної та дистанційної освіти   (компетентнісний, аксіологічний, діяльнісний, трансдисциплінарний, інтегративний, особистісно орієнтований, дитиноцентричний тощо);        - зміст понять «парадигма освіти», «підходи до навчання», «дитиноцентризм» «технологія», «освітня технологія», «педагогічна технологія», «технологія навчання», «STEM-освіта», «науковий світогляд», «цілісна науково-природнича картина світу»;         - інноваційні освітні технології, методи, прийоми навчання, методи роботи з різними джерелами інформації з метою формування цілісної картини світу в процесі викладання природничих дисциплін.       </vt:lpstr>
      <vt:lpstr>Уміти:</vt:lpstr>
      <vt:lpstr>Згідно до вимог освітньо-професійної програми «Початкова освіта» здобувачі  повинні досягти таких компетентностей:       - Здатність зберігати, та примножувати моральні, культурні, наукові цінності і досягнення суспільства на основі розуміння історії та закономірностей розвитку предметної області, її місця в загальній системі знань про природу і суспільство та в розвитку суспільства, техніки і технологій.       - Здатність добирати доцільні методи, засоби і форми навчання відповідно до визначених мети і завдань уроку, іншої форми навчання з урахуванням  специфіки змісту навчального матеріалу та індивідуальних особливостей учнів.       - Здатність до усвідомлення потреби в саморозвитку з метою набуття додаткових професійних компетентностей.  </vt:lpstr>
      <vt:lpstr>Міждисциплінарні зв’язки</vt:lpstr>
      <vt:lpstr>Рекомендована література</vt:lpstr>
      <vt:lpstr>Додаткова:</vt:lpstr>
      <vt:lpstr>Інформаційні ресурси:</vt:lpstr>
      <vt:lpstr>До зустрічі на заняттях!</vt:lpstr>
      <vt:lpstr>Слайд 14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Светлана</cp:lastModifiedBy>
  <cp:revision>267</cp:revision>
  <dcterms:created xsi:type="dcterms:W3CDTF">2014-11-21T11:00:06Z</dcterms:created>
  <dcterms:modified xsi:type="dcterms:W3CDTF">2023-03-13T11:51:31Z</dcterms:modified>
</cp:coreProperties>
</file>