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98" r:id="rId5"/>
    <p:sldId id="299" r:id="rId6"/>
    <p:sldId id="300" r:id="rId7"/>
    <p:sldId id="259" r:id="rId8"/>
    <p:sldId id="301" r:id="rId9"/>
    <p:sldId id="302" r:id="rId10"/>
    <p:sldId id="260" r:id="rId11"/>
    <p:sldId id="261" r:id="rId12"/>
    <p:sldId id="262" r:id="rId13"/>
    <p:sldId id="263" r:id="rId14"/>
    <p:sldId id="30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304" r:id="rId46"/>
    <p:sldId id="294" r:id="rId47"/>
    <p:sldId id="295" r:id="rId48"/>
    <p:sldId id="296" r:id="rId49"/>
    <p:sldId id="297" r:id="rId50"/>
  </p:sldIdLst>
  <p:sldSz cx="18288000" cy="10287000"/>
  <p:notesSz cx="6858000" cy="9144000"/>
  <p:embeddedFontLst>
    <p:embeddedFont>
      <p:font typeface="Jua" charset="-127"/>
      <p:regular r:id="rId52"/>
    </p:embeddedFont>
    <p:embeddedFont>
      <p:font typeface="Alegreya" charset="0"/>
      <p:bold r:id="rId53"/>
      <p:boldItalic r:id="rId54"/>
    </p:embeddedFont>
    <p:embeddedFont>
      <p:font typeface="Calibri" pitchFamily="34" charset="0"/>
      <p:regular r:id="rId55"/>
      <p:bold r:id="rId56"/>
      <p:italic r:id="rId57"/>
      <p:boldItalic r:id="rId58"/>
    </p:embeddedFont>
    <p:embeddedFont>
      <p:font typeface="Forum"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SVFq613gH8oQNgBwYLb9LAhq6y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3cecb13a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g23cecb13af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3cecb13af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g23cecb13afc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3cecb13af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23cecb13afc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a:spLocks noGrp="1"/>
          </p:cNvSpPr>
          <p:nvPr>
            <p:ph type="pic" idx="2"/>
          </p:nvPr>
        </p:nvSpPr>
        <p:spPr>
          <a:xfrm>
            <a:off x="1792288" y="612775"/>
            <a:ext cx="5486400" cy="4114800"/>
          </a:xfrm>
          <a:prstGeom prst="rect">
            <a:avLst/>
          </a:prstGeom>
          <a:noFill/>
          <a:ln>
            <a:noFill/>
          </a:ln>
        </p:spPr>
      </p:sp>
      <p:sp>
        <p:nvSpPr>
          <p:cNvPr id="64" name="Google Shape;64;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1.png"/><Relationship Id="rId10" Type="http://schemas.openxmlformats.org/officeDocument/2006/relationships/image" Target="../media/image37.gif"/><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hyperlink" Target="https://pidruchnyk.com.ua/1524-ukrmova-ta-chytannya-vashulenko-3klas-nush.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3.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8" Type="http://schemas.openxmlformats.org/officeDocument/2006/relationships/hyperlink" Target="https://cutt.ly/85ZYH4r" TargetMode="External"/><Relationship Id="rId3" Type="http://schemas.openxmlformats.org/officeDocument/2006/relationships/image" Target="../media/image19.png"/><Relationship Id="rId7" Type="http://schemas.openxmlformats.org/officeDocument/2006/relationships/hyperlink" Target="https://cutt.ly/l5ZOwho"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doi.org/10.31812/educdim.v47i0.2432" TargetMode="External"/><Relationship Id="rId5"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hyperlink" Target="https://doi.org/10.28925/2414-0325.2018.4.3343"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apsijournal.com/index.php/psyjournal/article/view/1145" TargetMode="External"/><Relationship Id="rId3" Type="http://schemas.openxmlformats.org/officeDocument/2006/relationships/image" Target="../media/image19.png"/><Relationship Id="rId7" Type="http://schemas.openxmlformats.org/officeDocument/2006/relationships/hyperlink" Target="https://cutt.ly/45KC7tG"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s://cutt.ly/e5KC0NG" TargetMode="External"/><Relationship Id="rId5" Type="http://schemas.openxmlformats.org/officeDocument/2006/relationships/image" Target="../media/image23.png"/><Relationship Id="rId10" Type="http://schemas.openxmlformats.org/officeDocument/2006/relationships/hyperlink" Target="https://dspace.znu.edu.ua/jspui/handle/12345/6043" TargetMode="External"/><Relationship Id="rId4" Type="http://schemas.openxmlformats.org/officeDocument/2006/relationships/image" Target="../media/image21.png"/><Relationship Id="rId9" Type="http://schemas.openxmlformats.org/officeDocument/2006/relationships/hyperlink" Target="https://dspace.znu.edu.ua/jspui/handle/12345/4571"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cutt.ly/n5KVqd0" TargetMode="External"/><Relationship Id="rId3" Type="http://schemas.openxmlformats.org/officeDocument/2006/relationships/image" Target="../media/image19.png"/><Relationship Id="rId7" Type="http://schemas.openxmlformats.org/officeDocument/2006/relationships/hyperlink" Target="http://ukped.com/informatyka/4611-interaktyvni-metody-navchannya.html"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oplatforma.com.ua/article/2316-interaktyvni-metody" TargetMode="External"/><Relationship Id="rId5"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hyperlink" Target="https://cutt.ly/V5ZFAWe"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3.png"/><Relationship Id="rId7"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D9FE"/>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3733764" cy="3143151"/>
          </a:xfrm>
          <a:prstGeom prst="rect">
            <a:avLst/>
          </a:prstGeom>
          <a:noFill/>
          <a:ln>
            <a:noFill/>
          </a:ln>
        </p:spPr>
      </p:pic>
      <p:pic>
        <p:nvPicPr>
          <p:cNvPr id="85" name="Google Shape;85;p1"/>
          <p:cNvPicPr preferRelativeResize="0"/>
          <p:nvPr/>
        </p:nvPicPr>
        <p:blipFill rotWithShape="1">
          <a:blip r:embed="rId4">
            <a:alphaModFix/>
          </a:blip>
          <a:srcRect t="18688" r="18463"/>
          <a:stretch/>
        </p:blipFill>
        <p:spPr>
          <a:xfrm>
            <a:off x="12852853" y="0"/>
            <a:ext cx="5422596" cy="3667403"/>
          </a:xfrm>
          <a:prstGeom prst="rect">
            <a:avLst/>
          </a:prstGeom>
          <a:noFill/>
          <a:ln>
            <a:noFill/>
          </a:ln>
        </p:spPr>
      </p:pic>
      <p:pic>
        <p:nvPicPr>
          <p:cNvPr id="86" name="Google Shape;86;p1"/>
          <p:cNvPicPr preferRelativeResize="0"/>
          <p:nvPr/>
        </p:nvPicPr>
        <p:blipFill rotWithShape="1">
          <a:blip r:embed="rId5">
            <a:alphaModFix/>
          </a:blip>
          <a:srcRect/>
          <a:stretch/>
        </p:blipFill>
        <p:spPr>
          <a:xfrm>
            <a:off x="2178283" y="860511"/>
            <a:ext cx="13931433" cy="8612159"/>
          </a:xfrm>
          <a:prstGeom prst="rect">
            <a:avLst/>
          </a:prstGeom>
          <a:noFill/>
          <a:ln>
            <a:noFill/>
          </a:ln>
        </p:spPr>
      </p:pic>
      <p:sp>
        <p:nvSpPr>
          <p:cNvPr id="87" name="Google Shape;87;p1"/>
          <p:cNvSpPr txBox="1"/>
          <p:nvPr/>
        </p:nvSpPr>
        <p:spPr>
          <a:xfrm>
            <a:off x="3524067" y="2416384"/>
            <a:ext cx="11239866" cy="4683125"/>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8000" b="0" i="0" u="none" strike="noStrike" cap="none">
                <a:solidFill>
                  <a:srgbClr val="2B315B"/>
                </a:solidFill>
                <a:latin typeface="Jua"/>
                <a:ea typeface="Jua"/>
                <a:cs typeface="Jua"/>
                <a:sym typeface="Jua"/>
              </a:rPr>
              <a:t>Інтерактивні технології навчання мовно-літературної освітньої галузі</a:t>
            </a:r>
            <a:endParaRPr/>
          </a:p>
        </p:txBody>
      </p:sp>
      <p:pic>
        <p:nvPicPr>
          <p:cNvPr id="88" name="Google Shape;88;p1"/>
          <p:cNvPicPr preferRelativeResize="0"/>
          <p:nvPr/>
        </p:nvPicPr>
        <p:blipFill rotWithShape="1">
          <a:blip r:embed="rId6">
            <a:alphaModFix/>
          </a:blip>
          <a:srcRect/>
          <a:stretch/>
        </p:blipFill>
        <p:spPr>
          <a:xfrm>
            <a:off x="15556703" y="285038"/>
            <a:ext cx="1106028" cy="1487323"/>
          </a:xfrm>
          <a:prstGeom prst="rect">
            <a:avLst/>
          </a:prstGeom>
          <a:noFill/>
          <a:ln>
            <a:noFill/>
          </a:ln>
        </p:spPr>
      </p:pic>
      <p:pic>
        <p:nvPicPr>
          <p:cNvPr id="89" name="Google Shape;89;p1"/>
          <p:cNvPicPr preferRelativeResize="0"/>
          <p:nvPr/>
        </p:nvPicPr>
        <p:blipFill rotWithShape="1">
          <a:blip r:embed="rId7">
            <a:alphaModFix/>
          </a:blip>
          <a:srcRect b="44873"/>
          <a:stretch/>
        </p:blipFill>
        <p:spPr>
          <a:xfrm>
            <a:off x="0" y="4819860"/>
            <a:ext cx="4273508" cy="5467140"/>
          </a:xfrm>
          <a:prstGeom prst="rect">
            <a:avLst/>
          </a:prstGeom>
          <a:noFill/>
          <a:ln>
            <a:noFill/>
          </a:ln>
        </p:spPr>
      </p:pic>
      <p:pic>
        <p:nvPicPr>
          <p:cNvPr id="90" name="Google Shape;90;p1"/>
          <p:cNvPicPr preferRelativeResize="0"/>
          <p:nvPr/>
        </p:nvPicPr>
        <p:blipFill rotWithShape="1">
          <a:blip r:embed="rId8">
            <a:alphaModFix/>
          </a:blip>
          <a:srcRect/>
          <a:stretch/>
        </p:blipFill>
        <p:spPr>
          <a:xfrm>
            <a:off x="14309577" y="6801694"/>
            <a:ext cx="2949723" cy="3187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32" name="Google Shape;132;p5"/>
          <p:cNvPicPr preferRelativeResize="0"/>
          <p:nvPr/>
        </p:nvPicPr>
        <p:blipFill rotWithShape="1">
          <a:blip r:embed="rId4">
            <a:alphaModFix/>
          </a:blip>
          <a:srcRect/>
          <a:stretch/>
        </p:blipFill>
        <p:spPr>
          <a:xfrm>
            <a:off x="1424225" y="808395"/>
            <a:ext cx="15439551" cy="8670210"/>
          </a:xfrm>
          <a:prstGeom prst="rect">
            <a:avLst/>
          </a:prstGeom>
          <a:noFill/>
          <a:ln>
            <a:noFill/>
          </a:ln>
        </p:spPr>
      </p:pic>
      <p:sp>
        <p:nvSpPr>
          <p:cNvPr id="133" name="Google Shape;133;p5"/>
          <p:cNvSpPr txBox="1"/>
          <p:nvPr/>
        </p:nvSpPr>
        <p:spPr>
          <a:xfrm>
            <a:off x="2311449" y="1961368"/>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Інтерактивне навчання</a:t>
            </a:r>
            <a:endParaRPr/>
          </a:p>
        </p:txBody>
      </p:sp>
      <p:pic>
        <p:nvPicPr>
          <p:cNvPr id="134" name="Google Shape;134;p5"/>
          <p:cNvPicPr preferRelativeResize="0"/>
          <p:nvPr/>
        </p:nvPicPr>
        <p:blipFill rotWithShape="1">
          <a:blip r:embed="rId5">
            <a:alphaModFix/>
          </a:blip>
          <a:srcRect/>
          <a:stretch/>
        </p:blipFill>
        <p:spPr>
          <a:xfrm>
            <a:off x="14678223" y="395096"/>
            <a:ext cx="3179138" cy="2676256"/>
          </a:xfrm>
          <a:prstGeom prst="rect">
            <a:avLst/>
          </a:prstGeom>
          <a:noFill/>
          <a:ln>
            <a:noFill/>
          </a:ln>
        </p:spPr>
      </p:pic>
      <p:pic>
        <p:nvPicPr>
          <p:cNvPr id="135" name="Google Shape;135;p5"/>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36" name="Google Shape;136;p5"/>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37" name="Google Shape;137;p5"/>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sp>
        <p:nvSpPr>
          <p:cNvPr id="138" name="Google Shape;138;p5"/>
          <p:cNvSpPr txBox="1"/>
          <p:nvPr/>
        </p:nvSpPr>
        <p:spPr>
          <a:xfrm>
            <a:off x="2311449" y="3752850"/>
            <a:ext cx="13383000" cy="5498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800" b="0" i="0" u="none" strike="noStrike" cap="none">
                <a:solidFill>
                  <a:srgbClr val="2B315B"/>
                </a:solidFill>
                <a:latin typeface="Alegreya"/>
                <a:ea typeface="Alegreya"/>
                <a:cs typeface="Alegreya"/>
                <a:sym typeface="Alegreya"/>
              </a:rPr>
              <a:t>передбачає «організацію освітнього процесу таким чином, щоб практично всі учні були задіяні в процесі пізнання, розуміли і рефлексували з приводу того, що вони знають, уміють і думають. До інтерактивних належать форми і методи навчання, які спонукають дітей до активної мисленнєвої та практичної діяльності</a:t>
            </a:r>
            <a:endParaRPr sz="900"/>
          </a:p>
          <a:p>
            <a:pPr marL="0" marR="0" lvl="0" indent="0" algn="ctr" rtl="0">
              <a:lnSpc>
                <a:spcPct val="120000"/>
              </a:lnSpc>
              <a:spcBef>
                <a:spcPts val="0"/>
              </a:spcBef>
              <a:spcAft>
                <a:spcPts val="0"/>
              </a:spcAft>
              <a:buNone/>
            </a:pPr>
            <a:r>
              <a:rPr lang="en-US" sz="3800" b="0" i="0" u="none" strike="noStrike" cap="none">
                <a:solidFill>
                  <a:srgbClr val="2B315B"/>
                </a:solidFill>
                <a:latin typeface="Alegreya"/>
                <a:ea typeface="Alegreya"/>
                <a:cs typeface="Alegreya"/>
                <a:sym typeface="Alegreya"/>
              </a:rPr>
              <a:t>у процесі опанування навчального матеріалу</a:t>
            </a:r>
            <a:endParaRPr sz="900"/>
          </a:p>
          <a:p>
            <a:pPr marL="0" marR="0" lvl="0" indent="0" algn="ctr" rtl="0">
              <a:lnSpc>
                <a:spcPct val="120000"/>
              </a:lnSpc>
              <a:spcBef>
                <a:spcPts val="0"/>
              </a:spcBef>
              <a:spcAft>
                <a:spcPts val="0"/>
              </a:spcAft>
              <a:buNone/>
            </a:pPr>
            <a:r>
              <a:rPr lang="en-US" sz="3800" b="0" i="0" u="none" strike="noStrike" cap="none">
                <a:solidFill>
                  <a:srgbClr val="2B315B"/>
                </a:solidFill>
                <a:latin typeface="Alegreya"/>
                <a:ea typeface="Alegreya"/>
                <a:cs typeface="Alegreya"/>
                <a:sym typeface="Alegreya"/>
              </a:rPr>
              <a:t> </a:t>
            </a:r>
            <a:r>
              <a:rPr lang="en-US" sz="3800" b="1" i="0" u="none" strike="noStrike" cap="none">
                <a:solidFill>
                  <a:srgbClr val="2B315B"/>
                </a:solidFill>
                <a:latin typeface="Alegreya"/>
                <a:ea typeface="Alegreya"/>
                <a:cs typeface="Alegreya"/>
                <a:sym typeface="Alegreya"/>
              </a:rPr>
              <a:t>(К. І. Пономарьова)</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44" name="Google Shape;144;p6"/>
          <p:cNvPicPr preferRelativeResize="0"/>
          <p:nvPr/>
        </p:nvPicPr>
        <p:blipFill rotWithShape="1">
          <a:blip r:embed="rId4">
            <a:alphaModFix/>
          </a:blip>
          <a:srcRect/>
          <a:stretch/>
        </p:blipFill>
        <p:spPr>
          <a:xfrm>
            <a:off x="14678223" y="395096"/>
            <a:ext cx="3179138" cy="2676256"/>
          </a:xfrm>
          <a:prstGeom prst="rect">
            <a:avLst/>
          </a:prstGeom>
          <a:noFill/>
          <a:ln>
            <a:noFill/>
          </a:ln>
        </p:spPr>
      </p:pic>
      <p:pic>
        <p:nvPicPr>
          <p:cNvPr id="145" name="Google Shape;145;p6"/>
          <p:cNvPicPr preferRelativeResize="0"/>
          <p:nvPr/>
        </p:nvPicPr>
        <p:blipFill rotWithShape="1">
          <a:blip r:embed="rId5">
            <a:alphaModFix/>
          </a:blip>
          <a:srcRect/>
          <a:stretch/>
        </p:blipFill>
        <p:spPr>
          <a:xfrm>
            <a:off x="1424225" y="808395"/>
            <a:ext cx="15439551" cy="8670210"/>
          </a:xfrm>
          <a:prstGeom prst="rect">
            <a:avLst/>
          </a:prstGeom>
          <a:noFill/>
          <a:ln>
            <a:noFill/>
          </a:ln>
        </p:spPr>
      </p:pic>
      <p:pic>
        <p:nvPicPr>
          <p:cNvPr id="146" name="Google Shape;146;p6"/>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47" name="Google Shape;147;p6"/>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48" name="Google Shape;148;p6"/>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sp>
        <p:nvSpPr>
          <p:cNvPr id="149" name="Google Shape;149;p6"/>
          <p:cNvSpPr txBox="1"/>
          <p:nvPr/>
        </p:nvSpPr>
        <p:spPr>
          <a:xfrm>
            <a:off x="2452514" y="4195154"/>
            <a:ext cx="13382972" cy="25908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300" b="0" i="0" u="none" strike="noStrike" cap="none">
                <a:solidFill>
                  <a:srgbClr val="2B315B"/>
                </a:solidFill>
                <a:latin typeface="Alegreya"/>
                <a:ea typeface="Alegreya"/>
                <a:cs typeface="Alegreya"/>
                <a:sym typeface="Alegreya"/>
              </a:rPr>
              <a:t>полягає в організації постійної взаємодії всіх учасників навчального процесу, жоден з яких не залишається пасивним, оскільки поставлений у ситуацію дійового пізнання в режимі співпраці </a:t>
            </a:r>
            <a:r>
              <a:rPr lang="en-US" sz="4300" b="1" i="0" u="none" strike="noStrike" cap="none">
                <a:solidFill>
                  <a:srgbClr val="2B315B"/>
                </a:solidFill>
                <a:latin typeface="Alegreya"/>
                <a:ea typeface="Alegreya"/>
                <a:cs typeface="Alegreya"/>
                <a:sym typeface="Alegreya"/>
              </a:rPr>
              <a:t>(Лідія Пироженко)</a:t>
            </a:r>
            <a:endParaRPr/>
          </a:p>
        </p:txBody>
      </p:sp>
      <p:sp>
        <p:nvSpPr>
          <p:cNvPr id="150" name="Google Shape;150;p6"/>
          <p:cNvSpPr txBox="1"/>
          <p:nvPr/>
        </p:nvSpPr>
        <p:spPr>
          <a:xfrm>
            <a:off x="2311449" y="1961368"/>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Інтерактивне навчання</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54"/>
        <p:cNvGrpSpPr/>
        <p:nvPr/>
      </p:nvGrpSpPr>
      <p:grpSpPr>
        <a:xfrm>
          <a:off x="0" y="0"/>
          <a:ext cx="0" cy="0"/>
          <a:chOff x="0" y="0"/>
          <a:chExt cx="0" cy="0"/>
        </a:xfrm>
      </p:grpSpPr>
      <p:pic>
        <p:nvPicPr>
          <p:cNvPr id="155" name="Google Shape;155;p7"/>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56" name="Google Shape;156;p7"/>
          <p:cNvPicPr preferRelativeResize="0"/>
          <p:nvPr/>
        </p:nvPicPr>
        <p:blipFill rotWithShape="1">
          <a:blip r:embed="rId4">
            <a:alphaModFix/>
          </a:blip>
          <a:srcRect/>
          <a:stretch/>
        </p:blipFill>
        <p:spPr>
          <a:xfrm>
            <a:off x="14678223" y="395096"/>
            <a:ext cx="3179138" cy="2676256"/>
          </a:xfrm>
          <a:prstGeom prst="rect">
            <a:avLst/>
          </a:prstGeom>
          <a:noFill/>
          <a:ln>
            <a:noFill/>
          </a:ln>
        </p:spPr>
      </p:pic>
      <p:pic>
        <p:nvPicPr>
          <p:cNvPr id="157" name="Google Shape;157;p7"/>
          <p:cNvPicPr preferRelativeResize="0"/>
          <p:nvPr/>
        </p:nvPicPr>
        <p:blipFill rotWithShape="1">
          <a:blip r:embed="rId5">
            <a:alphaModFix/>
          </a:blip>
          <a:srcRect/>
          <a:stretch/>
        </p:blipFill>
        <p:spPr>
          <a:xfrm>
            <a:off x="1424225" y="808395"/>
            <a:ext cx="15439551" cy="8670210"/>
          </a:xfrm>
          <a:prstGeom prst="rect">
            <a:avLst/>
          </a:prstGeom>
          <a:noFill/>
          <a:ln>
            <a:noFill/>
          </a:ln>
        </p:spPr>
      </p:pic>
      <p:pic>
        <p:nvPicPr>
          <p:cNvPr id="158" name="Google Shape;158;p7"/>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59" name="Google Shape;159;p7"/>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60" name="Google Shape;160;p7"/>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sp>
        <p:nvSpPr>
          <p:cNvPr id="161" name="Google Shape;161;p7"/>
          <p:cNvSpPr txBox="1"/>
          <p:nvPr/>
        </p:nvSpPr>
        <p:spPr>
          <a:xfrm>
            <a:off x="2452514" y="4195154"/>
            <a:ext cx="13382972" cy="25908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300" b="0" i="0" u="none" strike="noStrike" cap="none">
                <a:solidFill>
                  <a:srgbClr val="2B315B"/>
                </a:solidFill>
                <a:latin typeface="Alegreya"/>
                <a:ea typeface="Alegreya"/>
                <a:cs typeface="Alegreya"/>
                <a:sym typeface="Alegreya"/>
              </a:rPr>
              <a:t>можна охарактеризувати як взаємодію учасників процесу здобуття знань за допомогою вчителя, що володіє методами, спрямованими на опанування цих знань </a:t>
            </a:r>
            <a:r>
              <a:rPr lang="en-US" sz="4300" b="1" i="0" u="none" strike="noStrike" cap="none">
                <a:solidFill>
                  <a:srgbClr val="2B315B"/>
                </a:solidFill>
                <a:latin typeface="Alegreya"/>
                <a:ea typeface="Alegreya"/>
                <a:cs typeface="Alegreya"/>
                <a:sym typeface="Alegreya"/>
              </a:rPr>
              <a:t>(С. П. Бондар)</a:t>
            </a:r>
            <a:endParaRPr/>
          </a:p>
        </p:txBody>
      </p:sp>
      <p:sp>
        <p:nvSpPr>
          <p:cNvPr id="162" name="Google Shape;162;p7"/>
          <p:cNvSpPr txBox="1"/>
          <p:nvPr/>
        </p:nvSpPr>
        <p:spPr>
          <a:xfrm>
            <a:off x="2311449" y="1961368"/>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Інтерактивне навчання</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66"/>
        <p:cNvGrpSpPr/>
        <p:nvPr/>
      </p:nvGrpSpPr>
      <p:grpSpPr>
        <a:xfrm>
          <a:off x="0" y="0"/>
          <a:ext cx="0" cy="0"/>
          <a:chOff x="0" y="0"/>
          <a:chExt cx="0" cy="0"/>
        </a:xfrm>
      </p:grpSpPr>
      <p:pic>
        <p:nvPicPr>
          <p:cNvPr id="167" name="Google Shape;167;p8"/>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68" name="Google Shape;168;p8"/>
          <p:cNvPicPr preferRelativeResize="0"/>
          <p:nvPr/>
        </p:nvPicPr>
        <p:blipFill rotWithShape="1">
          <a:blip r:embed="rId4">
            <a:alphaModFix/>
          </a:blip>
          <a:srcRect/>
          <a:stretch/>
        </p:blipFill>
        <p:spPr>
          <a:xfrm>
            <a:off x="14678223" y="395096"/>
            <a:ext cx="3179138" cy="2676256"/>
          </a:xfrm>
          <a:prstGeom prst="rect">
            <a:avLst/>
          </a:prstGeom>
          <a:noFill/>
          <a:ln>
            <a:noFill/>
          </a:ln>
        </p:spPr>
      </p:pic>
      <p:pic>
        <p:nvPicPr>
          <p:cNvPr id="169" name="Google Shape;169;p8"/>
          <p:cNvPicPr preferRelativeResize="0"/>
          <p:nvPr/>
        </p:nvPicPr>
        <p:blipFill rotWithShape="1">
          <a:blip r:embed="rId5">
            <a:alphaModFix/>
          </a:blip>
          <a:srcRect/>
          <a:stretch/>
        </p:blipFill>
        <p:spPr>
          <a:xfrm>
            <a:off x="1424225" y="808395"/>
            <a:ext cx="15439551" cy="8670210"/>
          </a:xfrm>
          <a:prstGeom prst="rect">
            <a:avLst/>
          </a:prstGeom>
          <a:noFill/>
          <a:ln>
            <a:noFill/>
          </a:ln>
        </p:spPr>
      </p:pic>
      <p:pic>
        <p:nvPicPr>
          <p:cNvPr id="170" name="Google Shape;170;p8"/>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71" name="Google Shape;171;p8"/>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72" name="Google Shape;172;p8"/>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sp>
        <p:nvSpPr>
          <p:cNvPr id="173" name="Google Shape;173;p8"/>
          <p:cNvSpPr txBox="1"/>
          <p:nvPr/>
        </p:nvSpPr>
        <p:spPr>
          <a:xfrm>
            <a:off x="2452514" y="3938127"/>
            <a:ext cx="13382972" cy="3886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300" b="0" i="0" u="none" strike="noStrike" cap="none">
                <a:solidFill>
                  <a:srgbClr val="2B315B"/>
                </a:solidFill>
                <a:latin typeface="Alegreya"/>
                <a:ea typeface="Alegreya"/>
                <a:cs typeface="Alegreya"/>
                <a:sym typeface="Alegreya"/>
              </a:rPr>
              <a:t>це специфічна форма організації діяльності, яка має на меті створити комфортні умови навчання, за яких кожен учень відчуває свою успішність, інтелектуальну спроможність. Навчальний процес відбувається за умов постійної, активної взаємодії всіх учнів, учителя </a:t>
            </a:r>
            <a:r>
              <a:rPr lang="en-US" sz="4300" b="1" i="0" u="none" strike="noStrike" cap="none">
                <a:solidFill>
                  <a:srgbClr val="2B315B"/>
                </a:solidFill>
                <a:latin typeface="Alegreya"/>
                <a:ea typeface="Alegreya"/>
                <a:cs typeface="Alegreya"/>
                <a:sym typeface="Alegreya"/>
              </a:rPr>
              <a:t>(Л. Галіцина)</a:t>
            </a:r>
            <a:endParaRPr/>
          </a:p>
        </p:txBody>
      </p:sp>
      <p:sp>
        <p:nvSpPr>
          <p:cNvPr id="174" name="Google Shape;174;p8"/>
          <p:cNvSpPr txBox="1"/>
          <p:nvPr/>
        </p:nvSpPr>
        <p:spPr>
          <a:xfrm>
            <a:off x="2311449" y="1961368"/>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Інтерактивне навчання</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66"/>
        <p:cNvGrpSpPr/>
        <p:nvPr/>
      </p:nvGrpSpPr>
      <p:grpSpPr>
        <a:xfrm>
          <a:off x="0" y="0"/>
          <a:ext cx="0" cy="0"/>
          <a:chOff x="0" y="0"/>
          <a:chExt cx="0" cy="0"/>
        </a:xfrm>
      </p:grpSpPr>
      <p:pic>
        <p:nvPicPr>
          <p:cNvPr id="167" name="Google Shape;167;p8"/>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68" name="Google Shape;168;p8"/>
          <p:cNvPicPr preferRelativeResize="0"/>
          <p:nvPr/>
        </p:nvPicPr>
        <p:blipFill rotWithShape="1">
          <a:blip r:embed="rId4">
            <a:alphaModFix/>
          </a:blip>
          <a:srcRect/>
          <a:stretch/>
        </p:blipFill>
        <p:spPr>
          <a:xfrm>
            <a:off x="14678223" y="395096"/>
            <a:ext cx="3179138" cy="2676256"/>
          </a:xfrm>
          <a:prstGeom prst="rect">
            <a:avLst/>
          </a:prstGeom>
          <a:noFill/>
          <a:ln>
            <a:noFill/>
          </a:ln>
        </p:spPr>
      </p:pic>
      <p:pic>
        <p:nvPicPr>
          <p:cNvPr id="169" name="Google Shape;169;p8"/>
          <p:cNvPicPr preferRelativeResize="0"/>
          <p:nvPr/>
        </p:nvPicPr>
        <p:blipFill rotWithShape="1">
          <a:blip r:embed="rId5">
            <a:alphaModFix/>
          </a:blip>
          <a:srcRect/>
          <a:stretch/>
        </p:blipFill>
        <p:spPr>
          <a:xfrm>
            <a:off x="1424225" y="808395"/>
            <a:ext cx="15439551" cy="8670210"/>
          </a:xfrm>
          <a:prstGeom prst="rect">
            <a:avLst/>
          </a:prstGeom>
          <a:noFill/>
          <a:ln>
            <a:noFill/>
          </a:ln>
        </p:spPr>
      </p:pic>
      <p:pic>
        <p:nvPicPr>
          <p:cNvPr id="170" name="Google Shape;170;p8"/>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71" name="Google Shape;171;p8"/>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72" name="Google Shape;172;p8"/>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pic>
        <p:nvPicPr>
          <p:cNvPr id="10" name="Рисунок 9" descr="http://atamanuk.at.ua/5.jpg"/>
          <p:cNvPicPr/>
          <p:nvPr/>
        </p:nvPicPr>
        <p:blipFill>
          <a:blip r:embed="rId9">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921621" y="1427357"/>
            <a:ext cx="13002320" cy="74713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78"/>
        <p:cNvGrpSpPr/>
        <p:nvPr/>
      </p:nvGrpSpPr>
      <p:grpSpPr>
        <a:xfrm>
          <a:off x="0" y="0"/>
          <a:ext cx="0" cy="0"/>
          <a:chOff x="0" y="0"/>
          <a:chExt cx="0" cy="0"/>
        </a:xfrm>
      </p:grpSpPr>
      <p:pic>
        <p:nvPicPr>
          <p:cNvPr id="179" name="Google Shape;179;p9"/>
          <p:cNvPicPr preferRelativeResize="0"/>
          <p:nvPr/>
        </p:nvPicPr>
        <p:blipFill rotWithShape="1">
          <a:blip r:embed="rId3">
            <a:alphaModFix/>
          </a:blip>
          <a:srcRect l="22182" b="14915"/>
          <a:stretch/>
        </p:blipFill>
        <p:spPr>
          <a:xfrm flipH="1">
            <a:off x="1806866" y="-6186625"/>
            <a:ext cx="10071703" cy="8727195"/>
          </a:xfrm>
          <a:prstGeom prst="rect">
            <a:avLst/>
          </a:prstGeom>
          <a:noFill/>
          <a:ln>
            <a:noFill/>
          </a:ln>
        </p:spPr>
      </p:pic>
      <p:pic>
        <p:nvPicPr>
          <p:cNvPr id="180" name="Google Shape;180;p9"/>
          <p:cNvPicPr preferRelativeResize="0"/>
          <p:nvPr/>
        </p:nvPicPr>
        <p:blipFill rotWithShape="1">
          <a:blip r:embed="rId3">
            <a:alphaModFix/>
          </a:blip>
          <a:srcRect l="22182" b="14915"/>
          <a:stretch/>
        </p:blipFill>
        <p:spPr>
          <a:xfrm>
            <a:off x="6322324" y="-6186625"/>
            <a:ext cx="10071703" cy="8727195"/>
          </a:xfrm>
          <a:prstGeom prst="rect">
            <a:avLst/>
          </a:prstGeom>
          <a:noFill/>
          <a:ln>
            <a:noFill/>
          </a:ln>
        </p:spPr>
      </p:pic>
      <p:grpSp>
        <p:nvGrpSpPr>
          <p:cNvPr id="181" name="Google Shape;181;p9"/>
          <p:cNvGrpSpPr/>
          <p:nvPr/>
        </p:nvGrpSpPr>
        <p:grpSpPr>
          <a:xfrm>
            <a:off x="994745" y="3691805"/>
            <a:ext cx="3470666" cy="1868308"/>
            <a:chOff x="0" y="0"/>
            <a:chExt cx="914085" cy="492065"/>
          </a:xfrm>
        </p:grpSpPr>
        <p:sp>
          <p:nvSpPr>
            <p:cNvPr id="182" name="Google Shape;182;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txBox="1"/>
            <p:nvPr/>
          </p:nvSpPr>
          <p:spPr>
            <a:xfrm>
              <a:off x="50642" y="62006"/>
              <a:ext cx="812800" cy="320735"/>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Незакінчені речення</a:t>
              </a:r>
              <a:endParaRPr/>
            </a:p>
          </p:txBody>
        </p:sp>
      </p:grpSp>
      <p:sp>
        <p:nvSpPr>
          <p:cNvPr id="184" name="Google Shape;184;p9"/>
          <p:cNvSpPr txBox="1"/>
          <p:nvPr/>
        </p:nvSpPr>
        <p:spPr>
          <a:xfrm>
            <a:off x="2311449" y="393506"/>
            <a:ext cx="13665101" cy="2339347"/>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200" b="1" i="0" u="none" strike="noStrike" cap="none">
                <a:solidFill>
                  <a:srgbClr val="2B315B"/>
                </a:solidFill>
                <a:latin typeface="Alegreya"/>
                <a:ea typeface="Alegreya"/>
                <a:cs typeface="Alegreya"/>
                <a:sym typeface="Alegreya"/>
              </a:rPr>
              <a:t>На уроках української мови у закладі загальної середньої освіти можна використовувати такі форми інтерактивних методів:</a:t>
            </a:r>
            <a:endParaRPr/>
          </a:p>
          <a:p>
            <a:pPr marL="0" marR="0" lvl="0" indent="0" algn="ctr" rtl="0">
              <a:lnSpc>
                <a:spcPct val="110000"/>
              </a:lnSpc>
              <a:spcBef>
                <a:spcPts val="0"/>
              </a:spcBef>
              <a:spcAft>
                <a:spcPts val="0"/>
              </a:spcAft>
              <a:buNone/>
            </a:pPr>
            <a:endParaRPr sz="4200" b="1" i="0" u="none" strike="noStrike" cap="none">
              <a:solidFill>
                <a:srgbClr val="2B315B"/>
              </a:solidFill>
              <a:latin typeface="Alegreya"/>
              <a:ea typeface="Alegreya"/>
              <a:cs typeface="Alegreya"/>
              <a:sym typeface="Alegreya"/>
            </a:endParaRPr>
          </a:p>
        </p:txBody>
      </p:sp>
      <p:grpSp>
        <p:nvGrpSpPr>
          <p:cNvPr id="185" name="Google Shape;185;p9"/>
          <p:cNvGrpSpPr/>
          <p:nvPr/>
        </p:nvGrpSpPr>
        <p:grpSpPr>
          <a:xfrm>
            <a:off x="5291817" y="3691805"/>
            <a:ext cx="3470666" cy="1868308"/>
            <a:chOff x="0" y="0"/>
            <a:chExt cx="914085" cy="492065"/>
          </a:xfrm>
        </p:grpSpPr>
        <p:sp>
          <p:nvSpPr>
            <p:cNvPr id="186" name="Google Shape;186;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txBox="1"/>
            <p:nvPr/>
          </p:nvSpPr>
          <p:spPr>
            <a:xfrm>
              <a:off x="50941" y="60837"/>
              <a:ext cx="812800" cy="320735"/>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Мозковий</a:t>
              </a:r>
              <a:endParaRPr/>
            </a:p>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штурм</a:t>
              </a:r>
              <a:endParaRPr/>
            </a:p>
          </p:txBody>
        </p:sp>
      </p:grpSp>
      <p:grpSp>
        <p:nvGrpSpPr>
          <p:cNvPr id="188" name="Google Shape;188;p9"/>
          <p:cNvGrpSpPr/>
          <p:nvPr/>
        </p:nvGrpSpPr>
        <p:grpSpPr>
          <a:xfrm>
            <a:off x="9591157" y="3691805"/>
            <a:ext cx="3470666" cy="1868308"/>
            <a:chOff x="0" y="0"/>
            <a:chExt cx="914085" cy="492065"/>
          </a:xfrm>
        </p:grpSpPr>
        <p:sp>
          <p:nvSpPr>
            <p:cNvPr id="189" name="Google Shape;189;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txBox="1"/>
            <p:nvPr/>
          </p:nvSpPr>
          <p:spPr>
            <a:xfrm>
              <a:off x="50643" y="97348"/>
              <a:ext cx="812800" cy="249838"/>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Вилучи зайве</a:t>
              </a:r>
              <a:endParaRPr/>
            </a:p>
          </p:txBody>
        </p:sp>
      </p:grpSp>
      <p:grpSp>
        <p:nvGrpSpPr>
          <p:cNvPr id="191" name="Google Shape;191;p9"/>
          <p:cNvGrpSpPr/>
          <p:nvPr/>
        </p:nvGrpSpPr>
        <p:grpSpPr>
          <a:xfrm>
            <a:off x="13890498" y="3691805"/>
            <a:ext cx="3470666" cy="1868308"/>
            <a:chOff x="0" y="0"/>
            <a:chExt cx="914085" cy="492065"/>
          </a:xfrm>
        </p:grpSpPr>
        <p:sp>
          <p:nvSpPr>
            <p:cNvPr id="192" name="Google Shape;192;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txBox="1"/>
            <p:nvPr/>
          </p:nvSpPr>
          <p:spPr>
            <a:xfrm>
              <a:off x="50642" y="80222"/>
              <a:ext cx="812800" cy="291558"/>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Обмін думками</a:t>
              </a:r>
              <a:endParaRPr/>
            </a:p>
          </p:txBody>
        </p:sp>
      </p:grpSp>
      <p:grpSp>
        <p:nvGrpSpPr>
          <p:cNvPr id="194" name="Google Shape;194;p9"/>
          <p:cNvGrpSpPr/>
          <p:nvPr/>
        </p:nvGrpSpPr>
        <p:grpSpPr>
          <a:xfrm>
            <a:off x="926836" y="6888684"/>
            <a:ext cx="3470666" cy="1868308"/>
            <a:chOff x="0" y="0"/>
            <a:chExt cx="914085" cy="492065"/>
          </a:xfrm>
        </p:grpSpPr>
        <p:sp>
          <p:nvSpPr>
            <p:cNvPr id="195" name="Google Shape;195;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txBox="1"/>
            <p:nvPr/>
          </p:nvSpPr>
          <p:spPr>
            <a:xfrm>
              <a:off x="45170" y="177892"/>
              <a:ext cx="812800" cy="128496"/>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Інтерв’ю</a:t>
              </a:r>
              <a:endParaRPr/>
            </a:p>
          </p:txBody>
        </p:sp>
      </p:grpSp>
      <p:grpSp>
        <p:nvGrpSpPr>
          <p:cNvPr id="197" name="Google Shape;197;p9"/>
          <p:cNvGrpSpPr/>
          <p:nvPr/>
        </p:nvGrpSpPr>
        <p:grpSpPr>
          <a:xfrm>
            <a:off x="5223907" y="6888684"/>
            <a:ext cx="3470666" cy="1868308"/>
            <a:chOff x="0" y="0"/>
            <a:chExt cx="914085" cy="492065"/>
          </a:xfrm>
        </p:grpSpPr>
        <p:sp>
          <p:nvSpPr>
            <p:cNvPr id="198" name="Google Shape;198;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txBox="1"/>
            <p:nvPr/>
          </p:nvSpPr>
          <p:spPr>
            <a:xfrm>
              <a:off x="50642" y="101508"/>
              <a:ext cx="812800" cy="289049"/>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Роз’єднай</a:t>
              </a:r>
              <a:endParaRPr/>
            </a:p>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слова</a:t>
              </a:r>
              <a:endParaRPr/>
            </a:p>
          </p:txBody>
        </p:sp>
      </p:grpSp>
      <p:grpSp>
        <p:nvGrpSpPr>
          <p:cNvPr id="200" name="Google Shape;200;p9"/>
          <p:cNvGrpSpPr/>
          <p:nvPr/>
        </p:nvGrpSpPr>
        <p:grpSpPr>
          <a:xfrm>
            <a:off x="9495998" y="6888684"/>
            <a:ext cx="3662442" cy="1868308"/>
            <a:chOff x="-7177" y="0"/>
            <a:chExt cx="964594" cy="492065"/>
          </a:xfrm>
        </p:grpSpPr>
        <p:sp>
          <p:nvSpPr>
            <p:cNvPr id="201" name="Google Shape;201;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txBox="1"/>
            <p:nvPr/>
          </p:nvSpPr>
          <p:spPr>
            <a:xfrm>
              <a:off x="-7177" y="51792"/>
              <a:ext cx="964594" cy="320735"/>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dirty="0" err="1">
                  <a:solidFill>
                    <a:srgbClr val="231F20"/>
                  </a:solidFill>
                  <a:latin typeface="Alegreya"/>
                  <a:ea typeface="Alegreya"/>
                  <a:cs typeface="Alegreya"/>
                  <a:sym typeface="Alegreya"/>
                </a:rPr>
                <a:t>Дешифрувальник</a:t>
              </a:r>
              <a:endParaRPr sz="3399" b="0" i="0" u="none" strike="noStrike" cap="none" dirty="0">
                <a:solidFill>
                  <a:srgbClr val="231F20"/>
                </a:solidFill>
                <a:latin typeface="Alegreya"/>
                <a:ea typeface="Alegreya"/>
                <a:cs typeface="Alegreya"/>
                <a:sym typeface="Alegreya"/>
              </a:endParaRPr>
            </a:p>
          </p:txBody>
        </p:sp>
      </p:grpSp>
      <p:grpSp>
        <p:nvGrpSpPr>
          <p:cNvPr id="203" name="Google Shape;203;p9"/>
          <p:cNvGrpSpPr/>
          <p:nvPr/>
        </p:nvGrpSpPr>
        <p:grpSpPr>
          <a:xfrm>
            <a:off x="13822589" y="6888684"/>
            <a:ext cx="3470666" cy="1868308"/>
            <a:chOff x="0" y="0"/>
            <a:chExt cx="914085" cy="492065"/>
          </a:xfrm>
        </p:grpSpPr>
        <p:sp>
          <p:nvSpPr>
            <p:cNvPr id="204" name="Google Shape;204;p9"/>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txBox="1"/>
            <p:nvPr/>
          </p:nvSpPr>
          <p:spPr>
            <a:xfrm>
              <a:off x="68527" y="117932"/>
              <a:ext cx="812800" cy="188456"/>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Гронування</a:t>
              </a:r>
              <a:endParaRPr sz="3399" b="0" i="0" u="none" strike="noStrike" cap="none">
                <a:solidFill>
                  <a:srgbClr val="231F20"/>
                </a:solidFill>
                <a:latin typeface="Alegreya"/>
                <a:ea typeface="Alegreya"/>
                <a:cs typeface="Alegreya"/>
                <a:sym typeface="Alegrey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209"/>
        <p:cNvGrpSpPr/>
        <p:nvPr/>
      </p:nvGrpSpPr>
      <p:grpSpPr>
        <a:xfrm>
          <a:off x="0" y="0"/>
          <a:ext cx="0" cy="0"/>
          <a:chOff x="0" y="0"/>
          <a:chExt cx="0" cy="0"/>
        </a:xfrm>
      </p:grpSpPr>
      <p:pic>
        <p:nvPicPr>
          <p:cNvPr id="210" name="Google Shape;210;p10"/>
          <p:cNvPicPr preferRelativeResize="0"/>
          <p:nvPr/>
        </p:nvPicPr>
        <p:blipFill rotWithShape="1">
          <a:blip r:embed="rId3">
            <a:alphaModFix/>
          </a:blip>
          <a:srcRect l="22182" b="14915"/>
          <a:stretch/>
        </p:blipFill>
        <p:spPr>
          <a:xfrm flipH="1">
            <a:off x="1806866" y="-6186625"/>
            <a:ext cx="10071703" cy="8727195"/>
          </a:xfrm>
          <a:prstGeom prst="rect">
            <a:avLst/>
          </a:prstGeom>
          <a:noFill/>
          <a:ln>
            <a:noFill/>
          </a:ln>
        </p:spPr>
      </p:pic>
      <p:pic>
        <p:nvPicPr>
          <p:cNvPr id="211" name="Google Shape;211;p10"/>
          <p:cNvPicPr preferRelativeResize="0"/>
          <p:nvPr/>
        </p:nvPicPr>
        <p:blipFill rotWithShape="1">
          <a:blip r:embed="rId3">
            <a:alphaModFix/>
          </a:blip>
          <a:srcRect l="22182" b="14915"/>
          <a:stretch/>
        </p:blipFill>
        <p:spPr>
          <a:xfrm>
            <a:off x="6322324" y="-6186625"/>
            <a:ext cx="10071703" cy="8727195"/>
          </a:xfrm>
          <a:prstGeom prst="rect">
            <a:avLst/>
          </a:prstGeom>
          <a:noFill/>
          <a:ln>
            <a:noFill/>
          </a:ln>
        </p:spPr>
      </p:pic>
      <p:grpSp>
        <p:nvGrpSpPr>
          <p:cNvPr id="212" name="Google Shape;212;p10"/>
          <p:cNvGrpSpPr/>
          <p:nvPr/>
        </p:nvGrpSpPr>
        <p:grpSpPr>
          <a:xfrm>
            <a:off x="994745" y="3691805"/>
            <a:ext cx="3470666" cy="1868308"/>
            <a:chOff x="0" y="0"/>
            <a:chExt cx="914085" cy="492065"/>
          </a:xfrm>
        </p:grpSpPr>
        <p:sp>
          <p:nvSpPr>
            <p:cNvPr id="213" name="Google Shape;213;p10"/>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txBox="1"/>
            <p:nvPr/>
          </p:nvSpPr>
          <p:spPr>
            <a:xfrm>
              <a:off x="50642" y="6742"/>
              <a:ext cx="812800" cy="430460"/>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Заверши</a:t>
              </a:r>
              <a:endParaRPr/>
            </a:p>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фразу</a:t>
              </a:r>
              <a:endParaRPr/>
            </a:p>
          </p:txBody>
        </p:sp>
      </p:grpSp>
      <p:sp>
        <p:nvSpPr>
          <p:cNvPr id="215" name="Google Shape;215;p10"/>
          <p:cNvSpPr txBox="1"/>
          <p:nvPr/>
        </p:nvSpPr>
        <p:spPr>
          <a:xfrm>
            <a:off x="2311449" y="393506"/>
            <a:ext cx="13665101" cy="2339347"/>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200" b="1" i="0" u="none" strike="noStrike" cap="none">
                <a:solidFill>
                  <a:srgbClr val="2B315B"/>
                </a:solidFill>
                <a:latin typeface="Alegreya"/>
                <a:ea typeface="Alegreya"/>
                <a:cs typeface="Alegreya"/>
                <a:sym typeface="Alegreya"/>
              </a:rPr>
              <a:t>На уроках української мови у закладі загальної середньої освіти можна використовувати такі форми інтерактивних методів:</a:t>
            </a:r>
            <a:endParaRPr/>
          </a:p>
          <a:p>
            <a:pPr marL="0" marR="0" lvl="0" indent="0" algn="ctr" rtl="0">
              <a:lnSpc>
                <a:spcPct val="110000"/>
              </a:lnSpc>
              <a:spcBef>
                <a:spcPts val="0"/>
              </a:spcBef>
              <a:spcAft>
                <a:spcPts val="0"/>
              </a:spcAft>
              <a:buNone/>
            </a:pPr>
            <a:endParaRPr sz="4200" b="1" i="0" u="none" strike="noStrike" cap="none">
              <a:solidFill>
                <a:srgbClr val="2B315B"/>
              </a:solidFill>
              <a:latin typeface="Alegreya"/>
              <a:ea typeface="Alegreya"/>
              <a:cs typeface="Alegreya"/>
              <a:sym typeface="Alegreya"/>
            </a:endParaRPr>
          </a:p>
        </p:txBody>
      </p:sp>
      <p:grpSp>
        <p:nvGrpSpPr>
          <p:cNvPr id="216" name="Google Shape;216;p10"/>
          <p:cNvGrpSpPr/>
          <p:nvPr/>
        </p:nvGrpSpPr>
        <p:grpSpPr>
          <a:xfrm>
            <a:off x="5291817" y="3691805"/>
            <a:ext cx="3470666" cy="1868308"/>
            <a:chOff x="0" y="0"/>
            <a:chExt cx="914085" cy="492065"/>
          </a:xfrm>
        </p:grpSpPr>
        <p:sp>
          <p:nvSpPr>
            <p:cNvPr id="217" name="Google Shape;217;p10"/>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txBox="1"/>
            <p:nvPr/>
          </p:nvSpPr>
          <p:spPr>
            <a:xfrm>
              <a:off x="50941" y="105789"/>
              <a:ext cx="812800" cy="265589"/>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Комплімент</a:t>
              </a:r>
              <a:endParaRPr/>
            </a:p>
          </p:txBody>
        </p:sp>
      </p:grpSp>
      <p:grpSp>
        <p:nvGrpSpPr>
          <p:cNvPr id="219" name="Google Shape;219;p10"/>
          <p:cNvGrpSpPr/>
          <p:nvPr/>
        </p:nvGrpSpPr>
        <p:grpSpPr>
          <a:xfrm>
            <a:off x="9591157" y="3691805"/>
            <a:ext cx="3470666" cy="1868308"/>
            <a:chOff x="0" y="0"/>
            <a:chExt cx="914085" cy="492065"/>
          </a:xfrm>
        </p:grpSpPr>
        <p:sp>
          <p:nvSpPr>
            <p:cNvPr id="220" name="Google Shape;220;p10"/>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a:off x="58987" y="61605"/>
              <a:ext cx="812800" cy="320735"/>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Прогноз погоди</a:t>
              </a:r>
              <a:endParaRPr/>
            </a:p>
          </p:txBody>
        </p:sp>
      </p:grpSp>
      <p:grpSp>
        <p:nvGrpSpPr>
          <p:cNvPr id="222" name="Google Shape;222;p10"/>
          <p:cNvGrpSpPr/>
          <p:nvPr/>
        </p:nvGrpSpPr>
        <p:grpSpPr>
          <a:xfrm>
            <a:off x="13890498" y="3691805"/>
            <a:ext cx="3470666" cy="1868308"/>
            <a:chOff x="0" y="0"/>
            <a:chExt cx="914085" cy="492065"/>
          </a:xfrm>
        </p:grpSpPr>
        <p:sp>
          <p:nvSpPr>
            <p:cNvPr id="223" name="Google Shape;223;p10"/>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txBox="1"/>
            <p:nvPr/>
          </p:nvSpPr>
          <p:spPr>
            <a:xfrm>
              <a:off x="32757" y="115447"/>
              <a:ext cx="812800" cy="213050"/>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Асоціації</a:t>
              </a:r>
              <a:endParaRPr/>
            </a:p>
          </p:txBody>
        </p:sp>
      </p:grpSp>
      <p:grpSp>
        <p:nvGrpSpPr>
          <p:cNvPr id="225" name="Google Shape;225;p10"/>
          <p:cNvGrpSpPr/>
          <p:nvPr/>
        </p:nvGrpSpPr>
        <p:grpSpPr>
          <a:xfrm>
            <a:off x="3110461" y="6920731"/>
            <a:ext cx="3470666" cy="1868308"/>
            <a:chOff x="0" y="0"/>
            <a:chExt cx="914085" cy="492065"/>
          </a:xfrm>
        </p:grpSpPr>
        <p:sp>
          <p:nvSpPr>
            <p:cNvPr id="226" name="Google Shape;226;p10"/>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p:nvPr/>
          </p:nvSpPr>
          <p:spPr>
            <a:xfrm>
              <a:off x="50642" y="107323"/>
              <a:ext cx="812800" cy="277420"/>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Алфавіт</a:t>
              </a:r>
              <a:endParaRPr/>
            </a:p>
          </p:txBody>
        </p:sp>
      </p:grpSp>
      <p:grpSp>
        <p:nvGrpSpPr>
          <p:cNvPr id="228" name="Google Shape;228;p10"/>
          <p:cNvGrpSpPr/>
          <p:nvPr/>
        </p:nvGrpSpPr>
        <p:grpSpPr>
          <a:xfrm>
            <a:off x="7407532" y="6920731"/>
            <a:ext cx="3470666" cy="1868308"/>
            <a:chOff x="0" y="0"/>
            <a:chExt cx="914085" cy="492065"/>
          </a:xfrm>
        </p:grpSpPr>
        <p:sp>
          <p:nvSpPr>
            <p:cNvPr id="229" name="Google Shape;229;p10"/>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txBox="1"/>
            <p:nvPr/>
          </p:nvSpPr>
          <p:spPr>
            <a:xfrm>
              <a:off x="50642" y="64008"/>
              <a:ext cx="812800" cy="320735"/>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Хвилина розмови</a:t>
              </a:r>
              <a:endParaRPr/>
            </a:p>
          </p:txBody>
        </p:sp>
      </p:grpSp>
      <p:grpSp>
        <p:nvGrpSpPr>
          <p:cNvPr id="231" name="Google Shape;231;p10"/>
          <p:cNvGrpSpPr/>
          <p:nvPr/>
        </p:nvGrpSpPr>
        <p:grpSpPr>
          <a:xfrm>
            <a:off x="11706873" y="6920731"/>
            <a:ext cx="3470666" cy="1868308"/>
            <a:chOff x="0" y="0"/>
            <a:chExt cx="914085" cy="492065"/>
          </a:xfrm>
        </p:grpSpPr>
        <p:sp>
          <p:nvSpPr>
            <p:cNvPr id="232" name="Google Shape;232;p10"/>
            <p:cNvSpPr/>
            <p:nvPr/>
          </p:nvSpPr>
          <p:spPr>
            <a:xfrm>
              <a:off x="0" y="0"/>
              <a:ext cx="914085" cy="492065"/>
            </a:xfrm>
            <a:custGeom>
              <a:avLst/>
              <a:gdLst/>
              <a:ahLst/>
              <a:cxnLst/>
              <a:rect l="l" t="t" r="r" b="b"/>
              <a:pathLst>
                <a:path w="914085" h="492065" extrusionOk="0">
                  <a:moveTo>
                    <a:pt x="113764" y="0"/>
                  </a:moveTo>
                  <a:lnTo>
                    <a:pt x="800320" y="0"/>
                  </a:lnTo>
                  <a:cubicBezTo>
                    <a:pt x="830493" y="0"/>
                    <a:pt x="859429" y="11986"/>
                    <a:pt x="880764" y="33321"/>
                  </a:cubicBezTo>
                  <a:cubicBezTo>
                    <a:pt x="902099" y="54656"/>
                    <a:pt x="914085" y="83592"/>
                    <a:pt x="914085" y="113764"/>
                  </a:cubicBezTo>
                  <a:lnTo>
                    <a:pt x="914085" y="378300"/>
                  </a:lnTo>
                  <a:cubicBezTo>
                    <a:pt x="914085" y="408473"/>
                    <a:pt x="902099" y="437409"/>
                    <a:pt x="880764" y="458744"/>
                  </a:cubicBezTo>
                  <a:cubicBezTo>
                    <a:pt x="859429" y="480079"/>
                    <a:pt x="830493" y="492065"/>
                    <a:pt x="800320" y="492065"/>
                  </a:cubicBezTo>
                  <a:lnTo>
                    <a:pt x="113764" y="492065"/>
                  </a:lnTo>
                  <a:cubicBezTo>
                    <a:pt x="50934" y="492065"/>
                    <a:pt x="0" y="441131"/>
                    <a:pt x="0" y="378300"/>
                  </a:cubicBezTo>
                  <a:lnTo>
                    <a:pt x="0" y="113764"/>
                  </a:lnTo>
                  <a:cubicBezTo>
                    <a:pt x="0" y="83592"/>
                    <a:pt x="11986" y="54656"/>
                    <a:pt x="33321" y="33321"/>
                  </a:cubicBezTo>
                  <a:cubicBezTo>
                    <a:pt x="54656" y="11986"/>
                    <a:pt x="83592" y="0"/>
                    <a:pt x="113764" y="0"/>
                  </a:cubicBezTo>
                  <a:close/>
                </a:path>
              </a:pathLst>
            </a:custGeom>
            <a:solidFill>
              <a:srgbClr val="A8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txBox="1"/>
            <p:nvPr/>
          </p:nvSpPr>
          <p:spPr>
            <a:xfrm>
              <a:off x="50643" y="27958"/>
              <a:ext cx="812800" cy="357697"/>
            </a:xfrm>
            <a:prstGeom prst="rect">
              <a:avLst/>
            </a:prstGeom>
            <a:noFill/>
            <a:ln>
              <a:noFill/>
            </a:ln>
          </p:spPr>
          <p:txBody>
            <a:bodyPr spcFirstLastPara="1" wrap="square" lIns="50800" tIns="50800" rIns="50800" bIns="50800" anchor="ctr" anchorCtr="0">
              <a:noAutofit/>
            </a:bodyPr>
            <a:lstStyle/>
            <a:p>
              <a:pPr marL="0" marR="0" lvl="0" indent="0" algn="ctr" rtl="0">
                <a:lnSpc>
                  <a:spcPct val="180023"/>
                </a:lnSpc>
                <a:spcBef>
                  <a:spcPts val="0"/>
                </a:spcBef>
                <a:spcAft>
                  <a:spcPts val="0"/>
                </a:spcAft>
                <a:buNone/>
              </a:pPr>
              <a:r>
                <a:rPr lang="en-US" sz="3399" b="0" i="0" u="none" strike="noStrike" cap="none">
                  <a:solidFill>
                    <a:srgbClr val="231F20"/>
                  </a:solidFill>
                  <a:latin typeface="Alegreya"/>
                  <a:ea typeface="Alegreya"/>
                  <a:cs typeface="Alegreya"/>
                  <a:sym typeface="Alegreya"/>
                </a:rPr>
                <a:t>Зміна спірозмовника</a:t>
              </a:r>
              <a:endParaRPr sz="3399" b="0" i="0" u="none" strike="noStrike" cap="none">
                <a:solidFill>
                  <a:srgbClr val="231F20"/>
                </a:solidFill>
                <a:latin typeface="Alegreya"/>
                <a:ea typeface="Alegreya"/>
                <a:cs typeface="Alegreya"/>
                <a:sym typeface="Alegrey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237"/>
        <p:cNvGrpSpPr/>
        <p:nvPr/>
      </p:nvGrpSpPr>
      <p:grpSpPr>
        <a:xfrm>
          <a:off x="0" y="0"/>
          <a:ext cx="0" cy="0"/>
          <a:chOff x="0" y="0"/>
          <a:chExt cx="0" cy="0"/>
        </a:xfrm>
      </p:grpSpPr>
      <p:pic>
        <p:nvPicPr>
          <p:cNvPr id="238" name="Google Shape;238;p11"/>
          <p:cNvPicPr preferRelativeResize="0"/>
          <p:nvPr/>
        </p:nvPicPr>
        <p:blipFill rotWithShape="1">
          <a:blip r:embed="rId3">
            <a:alphaModFix/>
          </a:blip>
          <a:srcRect t="49911" r="20505"/>
          <a:stretch/>
        </p:blipFill>
        <p:spPr>
          <a:xfrm flipH="1">
            <a:off x="0" y="0"/>
            <a:ext cx="5930697" cy="2534288"/>
          </a:xfrm>
          <a:prstGeom prst="rect">
            <a:avLst/>
          </a:prstGeom>
          <a:noFill/>
          <a:ln>
            <a:noFill/>
          </a:ln>
        </p:spPr>
      </p:pic>
      <p:pic>
        <p:nvPicPr>
          <p:cNvPr id="239" name="Google Shape;239;p11"/>
          <p:cNvPicPr preferRelativeResize="0"/>
          <p:nvPr/>
        </p:nvPicPr>
        <p:blipFill rotWithShape="1">
          <a:blip r:embed="rId4">
            <a:alphaModFix/>
          </a:blip>
          <a:srcRect/>
          <a:stretch/>
        </p:blipFill>
        <p:spPr>
          <a:xfrm>
            <a:off x="2625970" y="850202"/>
            <a:ext cx="15290654" cy="8586596"/>
          </a:xfrm>
          <a:prstGeom prst="rect">
            <a:avLst/>
          </a:prstGeom>
          <a:noFill/>
          <a:ln>
            <a:noFill/>
          </a:ln>
        </p:spPr>
      </p:pic>
      <p:pic>
        <p:nvPicPr>
          <p:cNvPr id="240" name="Google Shape;240;p11"/>
          <p:cNvPicPr preferRelativeResize="0"/>
          <p:nvPr/>
        </p:nvPicPr>
        <p:blipFill rotWithShape="1">
          <a:blip r:embed="rId5">
            <a:alphaModFix/>
          </a:blip>
          <a:srcRect/>
          <a:stretch/>
        </p:blipFill>
        <p:spPr>
          <a:xfrm>
            <a:off x="11928510" y="6882500"/>
            <a:ext cx="1198680" cy="1241571"/>
          </a:xfrm>
          <a:prstGeom prst="rect">
            <a:avLst/>
          </a:prstGeom>
          <a:noFill/>
          <a:ln>
            <a:noFill/>
          </a:ln>
        </p:spPr>
      </p:pic>
      <p:pic>
        <p:nvPicPr>
          <p:cNvPr id="241" name="Google Shape;241;p11"/>
          <p:cNvPicPr preferRelativeResize="0"/>
          <p:nvPr/>
        </p:nvPicPr>
        <p:blipFill rotWithShape="1">
          <a:blip r:embed="rId6">
            <a:alphaModFix/>
          </a:blip>
          <a:srcRect/>
          <a:stretch/>
        </p:blipFill>
        <p:spPr>
          <a:xfrm>
            <a:off x="0" y="4582550"/>
            <a:ext cx="3543071" cy="5615818"/>
          </a:xfrm>
          <a:prstGeom prst="rect">
            <a:avLst/>
          </a:prstGeom>
          <a:noFill/>
          <a:ln>
            <a:noFill/>
          </a:ln>
        </p:spPr>
      </p:pic>
      <p:sp>
        <p:nvSpPr>
          <p:cNvPr id="242" name="Google Shape;242;p11"/>
          <p:cNvSpPr txBox="1"/>
          <p:nvPr/>
        </p:nvSpPr>
        <p:spPr>
          <a:xfrm>
            <a:off x="5605884" y="324804"/>
            <a:ext cx="9330827" cy="173228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0400" b="0" i="0" u="none" strike="noStrike" cap="none">
                <a:solidFill>
                  <a:srgbClr val="2B315B"/>
                </a:solidFill>
                <a:latin typeface="Jua"/>
                <a:ea typeface="Jua"/>
                <a:cs typeface="Jua"/>
                <a:sym typeface="Jua"/>
              </a:rPr>
              <a:t>2</a:t>
            </a:r>
            <a:endParaRPr/>
          </a:p>
        </p:txBody>
      </p:sp>
      <p:sp>
        <p:nvSpPr>
          <p:cNvPr id="243" name="Google Shape;243;p11"/>
          <p:cNvSpPr txBox="1"/>
          <p:nvPr/>
        </p:nvSpPr>
        <p:spPr>
          <a:xfrm>
            <a:off x="3227266" y="2199523"/>
            <a:ext cx="14088062" cy="50768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2B315B"/>
                </a:solidFill>
                <a:latin typeface="Jua"/>
                <a:ea typeface="Jua"/>
                <a:cs typeface="Jua"/>
                <a:sym typeface="Jua"/>
              </a:rPr>
              <a:t>Аналіз досліджень методистів з використання інтерактивних технологій у мовно-літературній освіті</a:t>
            </a:r>
            <a:endParaRPr/>
          </a:p>
        </p:txBody>
      </p:sp>
      <p:pic>
        <p:nvPicPr>
          <p:cNvPr id="244" name="Google Shape;244;p11"/>
          <p:cNvPicPr preferRelativeResize="0"/>
          <p:nvPr/>
        </p:nvPicPr>
        <p:blipFill rotWithShape="1">
          <a:blip r:embed="rId7">
            <a:alphaModFix/>
          </a:blip>
          <a:srcRect/>
          <a:stretch/>
        </p:blipFill>
        <p:spPr>
          <a:xfrm>
            <a:off x="4419139" y="8037919"/>
            <a:ext cx="3023116" cy="2797757"/>
          </a:xfrm>
          <a:prstGeom prst="rect">
            <a:avLst/>
          </a:prstGeom>
          <a:noFill/>
          <a:ln>
            <a:noFill/>
          </a:ln>
        </p:spPr>
      </p:pic>
      <p:pic>
        <p:nvPicPr>
          <p:cNvPr id="245" name="Google Shape;245;p11"/>
          <p:cNvPicPr preferRelativeResize="0"/>
          <p:nvPr/>
        </p:nvPicPr>
        <p:blipFill rotWithShape="1">
          <a:blip r:embed="rId8">
            <a:alphaModFix/>
          </a:blip>
          <a:srcRect t="49911" r="20505"/>
          <a:stretch/>
        </p:blipFill>
        <p:spPr>
          <a:xfrm rot="10800000" flipH="1">
            <a:off x="12357303" y="7664081"/>
            <a:ext cx="5930697" cy="25342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D9FE"/>
        </a:solidFill>
        <a:effectLst/>
      </p:bgPr>
    </p:bg>
    <p:spTree>
      <p:nvGrpSpPr>
        <p:cNvPr id="1" name="Shape 249"/>
        <p:cNvGrpSpPr/>
        <p:nvPr/>
      </p:nvGrpSpPr>
      <p:grpSpPr>
        <a:xfrm>
          <a:off x="0" y="0"/>
          <a:ext cx="0" cy="0"/>
          <a:chOff x="0" y="0"/>
          <a:chExt cx="0" cy="0"/>
        </a:xfrm>
      </p:grpSpPr>
      <p:pic>
        <p:nvPicPr>
          <p:cNvPr id="250" name="Google Shape;250;p12"/>
          <p:cNvPicPr preferRelativeResize="0"/>
          <p:nvPr/>
        </p:nvPicPr>
        <p:blipFill rotWithShape="1">
          <a:blip r:embed="rId3">
            <a:alphaModFix/>
          </a:blip>
          <a:srcRect r="13968" b="8307"/>
          <a:stretch/>
        </p:blipFill>
        <p:spPr>
          <a:xfrm>
            <a:off x="12883406" y="6511421"/>
            <a:ext cx="5404594" cy="3772902"/>
          </a:xfrm>
          <a:prstGeom prst="rect">
            <a:avLst/>
          </a:prstGeom>
          <a:noFill/>
          <a:ln>
            <a:noFill/>
          </a:ln>
        </p:spPr>
      </p:pic>
      <p:pic>
        <p:nvPicPr>
          <p:cNvPr id="251" name="Google Shape;251;p12"/>
          <p:cNvPicPr preferRelativeResize="0"/>
          <p:nvPr/>
        </p:nvPicPr>
        <p:blipFill rotWithShape="1">
          <a:blip r:embed="rId4">
            <a:alphaModFix/>
          </a:blip>
          <a:srcRect/>
          <a:stretch/>
        </p:blipFill>
        <p:spPr>
          <a:xfrm>
            <a:off x="5935520" y="1083122"/>
            <a:ext cx="10579410" cy="5940957"/>
          </a:xfrm>
          <a:prstGeom prst="rect">
            <a:avLst/>
          </a:prstGeom>
          <a:noFill/>
          <a:ln>
            <a:noFill/>
          </a:ln>
        </p:spPr>
      </p:pic>
      <p:pic>
        <p:nvPicPr>
          <p:cNvPr id="252" name="Google Shape;252;p12"/>
          <p:cNvPicPr preferRelativeResize="0"/>
          <p:nvPr/>
        </p:nvPicPr>
        <p:blipFill rotWithShape="1">
          <a:blip r:embed="rId5">
            <a:alphaModFix/>
          </a:blip>
          <a:srcRect/>
          <a:stretch/>
        </p:blipFill>
        <p:spPr>
          <a:xfrm rot="10577479">
            <a:off x="9034254" y="980471"/>
            <a:ext cx="4381943" cy="1067601"/>
          </a:xfrm>
          <a:prstGeom prst="rect">
            <a:avLst/>
          </a:prstGeom>
          <a:noFill/>
          <a:ln>
            <a:noFill/>
          </a:ln>
        </p:spPr>
      </p:pic>
      <p:sp>
        <p:nvSpPr>
          <p:cNvPr id="253" name="Google Shape;253;p12"/>
          <p:cNvSpPr txBox="1"/>
          <p:nvPr/>
        </p:nvSpPr>
        <p:spPr>
          <a:xfrm>
            <a:off x="7131633" y="2483880"/>
            <a:ext cx="8187185" cy="3187065"/>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700" b="1" i="0" u="none" strike="noStrike" cap="none">
                <a:solidFill>
                  <a:srgbClr val="2B315B"/>
                </a:solidFill>
                <a:latin typeface="Alegreya"/>
                <a:ea typeface="Alegreya"/>
                <a:cs typeface="Alegreya"/>
                <a:sym typeface="Alegreya"/>
              </a:rPr>
              <a:t>Інтерактивні технології навчання</a:t>
            </a:r>
            <a:r>
              <a:rPr lang="en-US" sz="5700" b="0" i="0" u="none" strike="noStrike" cap="none">
                <a:solidFill>
                  <a:srgbClr val="2B315B"/>
                </a:solidFill>
                <a:latin typeface="Alegreya"/>
                <a:ea typeface="Alegreya"/>
                <a:cs typeface="Alegreya"/>
                <a:sym typeface="Alegreya"/>
              </a:rPr>
              <a:t> вивчали </a:t>
            </a:r>
            <a:r>
              <a:rPr lang="en-US" sz="5700" b="1" i="0" u="none" strike="noStrike" cap="none">
                <a:solidFill>
                  <a:srgbClr val="2B315B"/>
                </a:solidFill>
                <a:latin typeface="Alegreya"/>
                <a:ea typeface="Alegreya"/>
                <a:cs typeface="Alegreya"/>
                <a:sym typeface="Alegreya"/>
              </a:rPr>
              <a:t>Лідія Пироженко</a:t>
            </a:r>
            <a:r>
              <a:rPr lang="en-US" sz="5700" b="0" i="0" u="none" strike="noStrike" cap="none">
                <a:solidFill>
                  <a:srgbClr val="2B315B"/>
                </a:solidFill>
                <a:latin typeface="Alegreya"/>
                <a:ea typeface="Alegreya"/>
                <a:cs typeface="Alegreya"/>
                <a:sym typeface="Alegreya"/>
              </a:rPr>
              <a:t> та </a:t>
            </a:r>
            <a:r>
              <a:rPr lang="en-US" sz="5700" b="1" i="0" u="none" strike="noStrike" cap="none">
                <a:solidFill>
                  <a:srgbClr val="2B315B"/>
                </a:solidFill>
                <a:latin typeface="Alegreya"/>
                <a:ea typeface="Alegreya"/>
                <a:cs typeface="Alegreya"/>
                <a:sym typeface="Alegreya"/>
              </a:rPr>
              <a:t>Олена Пометун</a:t>
            </a:r>
            <a:endParaRPr/>
          </a:p>
        </p:txBody>
      </p:sp>
      <p:pic>
        <p:nvPicPr>
          <p:cNvPr id="254" name="Google Shape;254;p12"/>
          <p:cNvPicPr preferRelativeResize="0"/>
          <p:nvPr/>
        </p:nvPicPr>
        <p:blipFill rotWithShape="1">
          <a:blip r:embed="rId6">
            <a:alphaModFix/>
          </a:blip>
          <a:srcRect/>
          <a:stretch/>
        </p:blipFill>
        <p:spPr>
          <a:xfrm flipH="1">
            <a:off x="15472721" y="185514"/>
            <a:ext cx="1042209" cy="1308710"/>
          </a:xfrm>
          <a:prstGeom prst="rect">
            <a:avLst/>
          </a:prstGeom>
          <a:noFill/>
          <a:ln>
            <a:noFill/>
          </a:ln>
        </p:spPr>
      </p:pic>
      <p:pic>
        <p:nvPicPr>
          <p:cNvPr id="255" name="Google Shape;255;p12"/>
          <p:cNvPicPr preferRelativeResize="0"/>
          <p:nvPr/>
        </p:nvPicPr>
        <p:blipFill rotWithShape="1">
          <a:blip r:embed="rId7">
            <a:alphaModFix/>
          </a:blip>
          <a:srcRect/>
          <a:stretch/>
        </p:blipFill>
        <p:spPr>
          <a:xfrm>
            <a:off x="15585703" y="5910342"/>
            <a:ext cx="601079" cy="601079"/>
          </a:xfrm>
          <a:prstGeom prst="rect">
            <a:avLst/>
          </a:prstGeom>
          <a:noFill/>
          <a:ln>
            <a:noFill/>
          </a:ln>
        </p:spPr>
      </p:pic>
      <p:pic>
        <p:nvPicPr>
          <p:cNvPr id="256" name="Google Shape;256;p12"/>
          <p:cNvPicPr preferRelativeResize="0"/>
          <p:nvPr/>
        </p:nvPicPr>
        <p:blipFill rotWithShape="1">
          <a:blip r:embed="rId8">
            <a:alphaModFix/>
          </a:blip>
          <a:srcRect l="51" b="4522"/>
          <a:stretch/>
        </p:blipFill>
        <p:spPr>
          <a:xfrm flipH="1">
            <a:off x="0" y="3234953"/>
            <a:ext cx="6201128" cy="7052047"/>
          </a:xfrm>
          <a:prstGeom prst="rect">
            <a:avLst/>
          </a:prstGeom>
          <a:noFill/>
          <a:ln>
            <a:noFill/>
          </a:ln>
        </p:spPr>
      </p:pic>
      <p:pic>
        <p:nvPicPr>
          <p:cNvPr id="257" name="Google Shape;257;p12"/>
          <p:cNvPicPr preferRelativeResize="0"/>
          <p:nvPr/>
        </p:nvPicPr>
        <p:blipFill rotWithShape="1">
          <a:blip r:embed="rId9">
            <a:alphaModFix/>
          </a:blip>
          <a:srcRect/>
          <a:stretch/>
        </p:blipFill>
        <p:spPr>
          <a:xfrm>
            <a:off x="6417267" y="8129548"/>
            <a:ext cx="1828780" cy="1004167"/>
          </a:xfrm>
          <a:prstGeom prst="rect">
            <a:avLst/>
          </a:prstGeom>
          <a:noFill/>
          <a:ln>
            <a:noFill/>
          </a:ln>
        </p:spPr>
      </p:pic>
      <p:pic>
        <p:nvPicPr>
          <p:cNvPr id="258" name="Google Shape;258;p12"/>
          <p:cNvPicPr preferRelativeResize="0"/>
          <p:nvPr/>
        </p:nvPicPr>
        <p:blipFill rotWithShape="1">
          <a:blip r:embed="rId10">
            <a:alphaModFix/>
          </a:blip>
          <a:srcRect/>
          <a:stretch/>
        </p:blipFill>
        <p:spPr>
          <a:xfrm>
            <a:off x="15585703" y="1678409"/>
            <a:ext cx="2676825" cy="22241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262"/>
        <p:cNvGrpSpPr/>
        <p:nvPr/>
      </p:nvGrpSpPr>
      <p:grpSpPr>
        <a:xfrm>
          <a:off x="0" y="0"/>
          <a:ext cx="0" cy="0"/>
          <a:chOff x="0" y="0"/>
          <a:chExt cx="0" cy="0"/>
        </a:xfrm>
      </p:grpSpPr>
      <p:pic>
        <p:nvPicPr>
          <p:cNvPr id="263" name="Google Shape;263;p13"/>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264" name="Google Shape;264;p13"/>
          <p:cNvPicPr preferRelativeResize="0"/>
          <p:nvPr/>
        </p:nvPicPr>
        <p:blipFill rotWithShape="1">
          <a:blip r:embed="rId4">
            <a:alphaModFix/>
          </a:blip>
          <a:srcRect/>
          <a:stretch/>
        </p:blipFill>
        <p:spPr>
          <a:xfrm>
            <a:off x="14678223" y="395096"/>
            <a:ext cx="3179138" cy="2676256"/>
          </a:xfrm>
          <a:prstGeom prst="rect">
            <a:avLst/>
          </a:prstGeom>
          <a:noFill/>
          <a:ln>
            <a:noFill/>
          </a:ln>
        </p:spPr>
      </p:pic>
      <p:pic>
        <p:nvPicPr>
          <p:cNvPr id="265" name="Google Shape;265;p13"/>
          <p:cNvPicPr preferRelativeResize="0"/>
          <p:nvPr/>
        </p:nvPicPr>
        <p:blipFill rotWithShape="1">
          <a:blip r:embed="rId5">
            <a:alphaModFix/>
          </a:blip>
          <a:srcRect/>
          <a:stretch/>
        </p:blipFill>
        <p:spPr>
          <a:xfrm>
            <a:off x="1424225" y="808395"/>
            <a:ext cx="15439551" cy="8670210"/>
          </a:xfrm>
          <a:prstGeom prst="rect">
            <a:avLst/>
          </a:prstGeom>
          <a:noFill/>
          <a:ln>
            <a:noFill/>
          </a:ln>
        </p:spPr>
      </p:pic>
      <p:sp>
        <p:nvSpPr>
          <p:cNvPr id="266" name="Google Shape;266;p13"/>
          <p:cNvSpPr txBox="1"/>
          <p:nvPr/>
        </p:nvSpPr>
        <p:spPr>
          <a:xfrm>
            <a:off x="2311449" y="2490416"/>
            <a:ext cx="13665101" cy="953141"/>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6800" b="1" i="0" u="none" strike="noStrike" cap="none">
                <a:solidFill>
                  <a:srgbClr val="2B315B"/>
                </a:solidFill>
                <a:latin typeface="Alegreya"/>
                <a:ea typeface="Alegreya"/>
                <a:cs typeface="Alegreya"/>
                <a:sym typeface="Alegreya"/>
              </a:rPr>
              <a:t>Л. Пироженко та О. Пометун</a:t>
            </a:r>
            <a:endParaRPr/>
          </a:p>
        </p:txBody>
      </p:sp>
      <p:pic>
        <p:nvPicPr>
          <p:cNvPr id="267" name="Google Shape;267;p13"/>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268" name="Google Shape;268;p13"/>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269" name="Google Shape;269;p13"/>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sp>
        <p:nvSpPr>
          <p:cNvPr id="270" name="Google Shape;270;p13"/>
          <p:cNvSpPr txBox="1"/>
          <p:nvPr/>
        </p:nvSpPr>
        <p:spPr>
          <a:xfrm>
            <a:off x="2793638" y="3913041"/>
            <a:ext cx="12700800" cy="5341655"/>
          </a:xfrm>
          <a:prstGeom prst="rect">
            <a:avLst/>
          </a:prstGeom>
          <a:noFill/>
          <a:ln>
            <a:noFill/>
          </a:ln>
        </p:spPr>
        <p:txBody>
          <a:bodyPr spcFirstLastPara="1" wrap="square" lIns="0" tIns="0" rIns="0" bIns="0" anchor="t" anchorCtr="0">
            <a:spAutoFit/>
          </a:bodyPr>
          <a:lstStyle/>
          <a:p>
            <a:pPr marL="0" marR="0" lvl="0" indent="0" algn="ctr" rtl="0">
              <a:lnSpc>
                <a:spcPct val="160018"/>
              </a:lnSpc>
              <a:spcBef>
                <a:spcPts val="0"/>
              </a:spcBef>
              <a:spcAft>
                <a:spcPts val="0"/>
              </a:spcAft>
              <a:buNone/>
            </a:pPr>
            <a:r>
              <a:rPr lang="en-US" sz="3099" b="0" i="0" u="none" strike="noStrike" cap="none" dirty="0" err="1">
                <a:solidFill>
                  <a:srgbClr val="2B315B"/>
                </a:solidFill>
                <a:latin typeface="Alegreya"/>
                <a:ea typeface="Alegreya"/>
                <a:cs typeface="Alegreya"/>
                <a:sym typeface="Alegreya"/>
              </a:rPr>
              <a:t>дають</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таке</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визначення</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поняття</a:t>
            </a:r>
            <a:r>
              <a:rPr lang="en-US" sz="3099" b="0" i="0" u="none" strike="noStrike" cap="none" dirty="0">
                <a:solidFill>
                  <a:srgbClr val="2B315B"/>
                </a:solidFill>
                <a:latin typeface="Alegreya"/>
                <a:ea typeface="Alegreya"/>
                <a:cs typeface="Alegreya"/>
                <a:sym typeface="Alegreya"/>
              </a:rPr>
              <a:t> </a:t>
            </a:r>
            <a:r>
              <a:rPr lang="en-US" sz="3099" b="1" i="0" u="none" strike="noStrike" cap="none" dirty="0" err="1">
                <a:solidFill>
                  <a:srgbClr val="2B315B"/>
                </a:solidFill>
                <a:latin typeface="Alegreya"/>
                <a:ea typeface="Alegreya"/>
                <a:cs typeface="Alegreya"/>
                <a:sym typeface="Alegreya"/>
              </a:rPr>
              <a:t>інтерактивна</a:t>
            </a:r>
            <a:r>
              <a:rPr lang="en-US" sz="3099" b="1" i="0" u="none" strike="noStrike" cap="none" dirty="0">
                <a:solidFill>
                  <a:srgbClr val="2B315B"/>
                </a:solidFill>
                <a:latin typeface="Alegreya"/>
                <a:ea typeface="Alegreya"/>
                <a:cs typeface="Alegreya"/>
                <a:sym typeface="Alegreya"/>
              </a:rPr>
              <a:t> </a:t>
            </a:r>
            <a:r>
              <a:rPr lang="en-US" sz="3099" b="1" i="0" u="none" strike="noStrike" cap="none" dirty="0" err="1">
                <a:solidFill>
                  <a:srgbClr val="2B315B"/>
                </a:solidFill>
                <a:latin typeface="Alegreya"/>
                <a:ea typeface="Alegreya"/>
                <a:cs typeface="Alegreya"/>
                <a:sym typeface="Alegreya"/>
              </a:rPr>
              <a:t>технологія</a:t>
            </a:r>
            <a:r>
              <a:rPr lang="en-US" sz="3099" b="1" i="0" u="none" strike="noStrike" cap="none" dirty="0">
                <a:solidFill>
                  <a:srgbClr val="2B315B"/>
                </a:solidFill>
                <a:latin typeface="Alegreya"/>
                <a:ea typeface="Alegreya"/>
                <a:cs typeface="Alegreya"/>
                <a:sym typeface="Alegreya"/>
              </a:rPr>
              <a:t> </a:t>
            </a:r>
            <a:r>
              <a:rPr lang="en-US" sz="3099" b="1" i="0" u="none" strike="noStrike" cap="none" dirty="0" err="1">
                <a:solidFill>
                  <a:srgbClr val="2B315B"/>
                </a:solidFill>
                <a:latin typeface="Alegreya"/>
                <a:ea typeface="Alegreya"/>
                <a:cs typeface="Alegreya"/>
                <a:sym typeface="Alegreya"/>
              </a:rPr>
              <a:t>навчання</a:t>
            </a:r>
            <a:r>
              <a:rPr lang="en-US" sz="3099" b="1" i="0" u="none" strike="noStrike" cap="none" dirty="0">
                <a:solidFill>
                  <a:srgbClr val="2B315B"/>
                </a:solidFill>
                <a:latin typeface="Alegreya"/>
                <a:ea typeface="Alegreya"/>
                <a:cs typeface="Alegreya"/>
                <a:sym typeface="Alegreya"/>
              </a:rPr>
              <a:t> </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це</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така</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організація</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навчального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процесу</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за</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якої</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неможлива</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неучасть</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школяра</a:t>
            </a:r>
            <a:r>
              <a:rPr lang="en-US" sz="3099" b="0" i="0" u="none" strike="noStrike" cap="none" dirty="0">
                <a:solidFill>
                  <a:srgbClr val="2B315B"/>
                </a:solidFill>
                <a:latin typeface="Alegreya"/>
                <a:ea typeface="Alegreya"/>
                <a:cs typeface="Alegreya"/>
                <a:sym typeface="Alegreya"/>
              </a:rPr>
              <a:t> у </a:t>
            </a:r>
            <a:r>
              <a:rPr lang="en-US" sz="3099" b="0" i="0" u="none" strike="noStrike" cap="none" dirty="0" err="1">
                <a:solidFill>
                  <a:srgbClr val="2B315B"/>
                </a:solidFill>
                <a:latin typeface="Alegreya"/>
                <a:ea typeface="Alegreya"/>
                <a:cs typeface="Alegreya"/>
                <a:sym typeface="Alegreya"/>
              </a:rPr>
              <a:t>колективному</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взаємодоповнюючому</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заснованому</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на</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взаємодії</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всіх</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його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учасників</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процесі</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навчального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пізнання</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або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кожен</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учень</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має</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конкретне</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завдання</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за</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яке</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він</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повинен</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публічно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прозвітуватись</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або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від</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його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діяльності</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залежить</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якість</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виконання</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поставленого</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перед</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групою</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та</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перед</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усім</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класом</a:t>
            </a:r>
            <a:r>
              <a:rPr lang="en-US" sz="3099" b="0" i="0" u="none" strike="noStrike" cap="none" dirty="0">
                <a:solidFill>
                  <a:srgbClr val="2B315B"/>
                </a:solidFill>
                <a:latin typeface="Alegreya"/>
                <a:ea typeface="Alegreya"/>
                <a:cs typeface="Alegreya"/>
                <a:sym typeface="Alegreya"/>
              </a:rPr>
              <a:t> </a:t>
            </a:r>
            <a:r>
              <a:rPr lang="en-US" sz="3099" b="0" i="0" u="none" strike="noStrike" cap="none" dirty="0" err="1">
                <a:solidFill>
                  <a:srgbClr val="2B315B"/>
                </a:solidFill>
                <a:latin typeface="Alegreya"/>
                <a:ea typeface="Alegreya"/>
                <a:cs typeface="Alegreya"/>
                <a:sym typeface="Alegreya"/>
              </a:rPr>
              <a:t>завдання</a:t>
            </a: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0" y="0"/>
            <a:ext cx="4462584" cy="4129919"/>
          </a:xfrm>
          <a:prstGeom prst="rect">
            <a:avLst/>
          </a:prstGeom>
          <a:noFill/>
          <a:ln>
            <a:noFill/>
          </a:ln>
        </p:spPr>
      </p:pic>
      <p:pic>
        <p:nvPicPr>
          <p:cNvPr id="98" name="Google Shape;98;p2"/>
          <p:cNvPicPr preferRelativeResize="0"/>
          <p:nvPr/>
        </p:nvPicPr>
        <p:blipFill rotWithShape="1">
          <a:blip r:embed="rId4">
            <a:alphaModFix/>
          </a:blip>
          <a:srcRect/>
          <a:stretch/>
        </p:blipFill>
        <p:spPr>
          <a:xfrm>
            <a:off x="1259176" y="1236493"/>
            <a:ext cx="15737644" cy="8837607"/>
          </a:xfrm>
          <a:prstGeom prst="rect">
            <a:avLst/>
          </a:prstGeom>
          <a:noFill/>
          <a:ln>
            <a:noFill/>
          </a:ln>
        </p:spPr>
      </p:pic>
      <p:sp>
        <p:nvSpPr>
          <p:cNvPr id="99" name="Google Shape;99;p2"/>
          <p:cNvSpPr txBox="1"/>
          <p:nvPr/>
        </p:nvSpPr>
        <p:spPr>
          <a:xfrm>
            <a:off x="4462584" y="171779"/>
            <a:ext cx="9330827" cy="173228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0400" b="0" i="0" u="none" strike="noStrike" cap="none">
                <a:solidFill>
                  <a:srgbClr val="2B315B"/>
                </a:solidFill>
                <a:latin typeface="Jua"/>
                <a:ea typeface="Jua"/>
                <a:cs typeface="Jua"/>
                <a:sym typeface="Jua"/>
              </a:rPr>
              <a:t>ПЛАН</a:t>
            </a:r>
            <a:endParaRPr/>
          </a:p>
        </p:txBody>
      </p:sp>
      <p:pic>
        <p:nvPicPr>
          <p:cNvPr id="100" name="Google Shape;100;p2"/>
          <p:cNvPicPr preferRelativeResize="0"/>
          <p:nvPr/>
        </p:nvPicPr>
        <p:blipFill rotWithShape="1">
          <a:blip r:embed="rId5">
            <a:alphaModFix/>
          </a:blip>
          <a:srcRect/>
          <a:stretch/>
        </p:blipFill>
        <p:spPr>
          <a:xfrm rot="253509" flipH="1">
            <a:off x="-285358" y="8079944"/>
            <a:ext cx="4124392" cy="1844728"/>
          </a:xfrm>
          <a:prstGeom prst="rect">
            <a:avLst/>
          </a:prstGeom>
          <a:noFill/>
          <a:ln>
            <a:noFill/>
          </a:ln>
        </p:spPr>
      </p:pic>
      <p:pic>
        <p:nvPicPr>
          <p:cNvPr id="101" name="Google Shape;101;p2"/>
          <p:cNvPicPr preferRelativeResize="0"/>
          <p:nvPr/>
        </p:nvPicPr>
        <p:blipFill rotWithShape="1">
          <a:blip r:embed="rId6">
            <a:alphaModFix/>
          </a:blip>
          <a:srcRect/>
          <a:stretch/>
        </p:blipFill>
        <p:spPr>
          <a:xfrm>
            <a:off x="14286925" y="7524467"/>
            <a:ext cx="3484847" cy="2762533"/>
          </a:xfrm>
          <a:prstGeom prst="rect">
            <a:avLst/>
          </a:prstGeom>
          <a:noFill/>
          <a:ln>
            <a:noFill/>
          </a:ln>
        </p:spPr>
      </p:pic>
      <p:sp>
        <p:nvSpPr>
          <p:cNvPr id="102" name="Google Shape;102;p2"/>
          <p:cNvSpPr txBox="1"/>
          <p:nvPr/>
        </p:nvSpPr>
        <p:spPr>
          <a:xfrm>
            <a:off x="2436512" y="1880378"/>
            <a:ext cx="13382972" cy="6629400"/>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0" i="0" u="none" strike="noStrike" cap="none">
                <a:solidFill>
                  <a:srgbClr val="2B315B"/>
                </a:solidFill>
                <a:latin typeface="Jua"/>
                <a:ea typeface="Jua"/>
                <a:cs typeface="Jua"/>
                <a:sym typeface="Jua"/>
              </a:rPr>
              <a:t>   1. Теоретичні аспекти використання інтерактивних технологій у мовно-літературній освіті</a:t>
            </a:r>
            <a:endParaRPr/>
          </a:p>
          <a:p>
            <a:pPr marL="0" marR="0" lvl="0" indent="0" algn="l" rtl="0">
              <a:lnSpc>
                <a:spcPct val="119979"/>
              </a:lnSpc>
              <a:spcBef>
                <a:spcPts val="0"/>
              </a:spcBef>
              <a:spcAft>
                <a:spcPts val="0"/>
              </a:spcAft>
              <a:buNone/>
            </a:pPr>
            <a:r>
              <a:rPr lang="en-US" sz="4800" b="0" i="0" u="none" strike="noStrike" cap="none">
                <a:solidFill>
                  <a:srgbClr val="2B315B"/>
                </a:solidFill>
                <a:latin typeface="Jua"/>
                <a:ea typeface="Jua"/>
                <a:cs typeface="Jua"/>
                <a:sym typeface="Jua"/>
              </a:rPr>
              <a:t>   2. Аналіз досліджень методистів з використання інтерактивних технологій у мовно-літературній освіті</a:t>
            </a:r>
            <a:endParaRPr/>
          </a:p>
          <a:p>
            <a:pPr marL="0" marR="0" lvl="0" indent="0" algn="l" rtl="0">
              <a:lnSpc>
                <a:spcPct val="119979"/>
              </a:lnSpc>
              <a:spcBef>
                <a:spcPts val="0"/>
              </a:spcBef>
              <a:spcAft>
                <a:spcPts val="0"/>
              </a:spcAft>
              <a:buNone/>
            </a:pPr>
            <a:r>
              <a:rPr lang="en-US" sz="4800" b="0" i="0" u="none" strike="noStrike" cap="none">
                <a:solidFill>
                  <a:srgbClr val="2B315B"/>
                </a:solidFill>
                <a:latin typeface="Jua"/>
                <a:ea typeface="Jua"/>
                <a:cs typeface="Jua"/>
                <a:sym typeface="Jua"/>
              </a:rPr>
              <a:t>   3. Приклади інтерактивних технологій, які використовуються у підручниках для навчання мови та літератури</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D9FE"/>
        </a:solidFill>
        <a:effectLst/>
      </p:bgPr>
    </p:bg>
    <p:spTree>
      <p:nvGrpSpPr>
        <p:cNvPr id="1" name="Shape 274"/>
        <p:cNvGrpSpPr/>
        <p:nvPr/>
      </p:nvGrpSpPr>
      <p:grpSpPr>
        <a:xfrm>
          <a:off x="0" y="0"/>
          <a:ext cx="0" cy="0"/>
          <a:chOff x="0" y="0"/>
          <a:chExt cx="0" cy="0"/>
        </a:xfrm>
      </p:grpSpPr>
      <p:pic>
        <p:nvPicPr>
          <p:cNvPr id="275" name="Google Shape;275;p14"/>
          <p:cNvPicPr preferRelativeResize="0"/>
          <p:nvPr/>
        </p:nvPicPr>
        <p:blipFill rotWithShape="1">
          <a:blip r:embed="rId3">
            <a:alphaModFix/>
          </a:blip>
          <a:srcRect r="13968" b="8307"/>
          <a:stretch/>
        </p:blipFill>
        <p:spPr>
          <a:xfrm>
            <a:off x="12883406" y="6511421"/>
            <a:ext cx="5404594" cy="3772902"/>
          </a:xfrm>
          <a:prstGeom prst="rect">
            <a:avLst/>
          </a:prstGeom>
          <a:noFill/>
          <a:ln>
            <a:noFill/>
          </a:ln>
        </p:spPr>
      </p:pic>
      <p:pic>
        <p:nvPicPr>
          <p:cNvPr id="276" name="Google Shape;276;p14"/>
          <p:cNvPicPr preferRelativeResize="0"/>
          <p:nvPr/>
        </p:nvPicPr>
        <p:blipFill rotWithShape="1">
          <a:blip r:embed="rId4">
            <a:alphaModFix/>
          </a:blip>
          <a:srcRect/>
          <a:stretch/>
        </p:blipFill>
        <p:spPr>
          <a:xfrm>
            <a:off x="5935520" y="1083122"/>
            <a:ext cx="10579410" cy="5940957"/>
          </a:xfrm>
          <a:prstGeom prst="rect">
            <a:avLst/>
          </a:prstGeom>
          <a:noFill/>
          <a:ln>
            <a:noFill/>
          </a:ln>
        </p:spPr>
      </p:pic>
      <p:pic>
        <p:nvPicPr>
          <p:cNvPr id="277" name="Google Shape;277;p14"/>
          <p:cNvPicPr preferRelativeResize="0"/>
          <p:nvPr/>
        </p:nvPicPr>
        <p:blipFill rotWithShape="1">
          <a:blip r:embed="rId5">
            <a:alphaModFix/>
          </a:blip>
          <a:srcRect/>
          <a:stretch/>
        </p:blipFill>
        <p:spPr>
          <a:xfrm rot="10577479">
            <a:off x="9034254" y="980471"/>
            <a:ext cx="4381943" cy="1067601"/>
          </a:xfrm>
          <a:prstGeom prst="rect">
            <a:avLst/>
          </a:prstGeom>
          <a:noFill/>
          <a:ln>
            <a:noFill/>
          </a:ln>
        </p:spPr>
      </p:pic>
      <p:sp>
        <p:nvSpPr>
          <p:cNvPr id="278" name="Google Shape;278;p14"/>
          <p:cNvSpPr txBox="1"/>
          <p:nvPr/>
        </p:nvSpPr>
        <p:spPr>
          <a:xfrm>
            <a:off x="6417267" y="2217248"/>
            <a:ext cx="9468900" cy="43284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3700" b="1" i="0" u="none" strike="noStrike" cap="none">
                <a:solidFill>
                  <a:srgbClr val="2B315B"/>
                </a:solidFill>
                <a:latin typeface="Alegreya"/>
                <a:ea typeface="Alegreya"/>
                <a:cs typeface="Alegreya"/>
                <a:sym typeface="Alegreya"/>
              </a:rPr>
              <a:t>Інтерактивні технології навчання</a:t>
            </a:r>
            <a:r>
              <a:rPr lang="en-US" sz="3700" b="0" i="0" u="none" strike="noStrike" cap="none">
                <a:solidFill>
                  <a:srgbClr val="2B315B"/>
                </a:solidFill>
                <a:latin typeface="Alegreya"/>
                <a:ea typeface="Alegreya"/>
                <a:cs typeface="Alegreya"/>
                <a:sym typeface="Alegreya"/>
              </a:rPr>
              <a:t> включають в себе чітко спланований очікуваний результат навчання, окремі інтерактивні методи і прийоми, що стимулюють процес пізнання, та розумові і навчальні умови й процедури, за допомогою яких можна досягти запланованих результатів</a:t>
            </a:r>
            <a:endParaRPr sz="1100"/>
          </a:p>
        </p:txBody>
      </p:sp>
      <p:pic>
        <p:nvPicPr>
          <p:cNvPr id="279" name="Google Shape;279;p14"/>
          <p:cNvPicPr preferRelativeResize="0"/>
          <p:nvPr/>
        </p:nvPicPr>
        <p:blipFill rotWithShape="1">
          <a:blip r:embed="rId6">
            <a:alphaModFix/>
          </a:blip>
          <a:srcRect/>
          <a:stretch/>
        </p:blipFill>
        <p:spPr>
          <a:xfrm flipH="1">
            <a:off x="15472721" y="185514"/>
            <a:ext cx="1042209" cy="1308710"/>
          </a:xfrm>
          <a:prstGeom prst="rect">
            <a:avLst/>
          </a:prstGeom>
          <a:noFill/>
          <a:ln>
            <a:noFill/>
          </a:ln>
        </p:spPr>
      </p:pic>
      <p:pic>
        <p:nvPicPr>
          <p:cNvPr id="280" name="Google Shape;280;p14"/>
          <p:cNvPicPr preferRelativeResize="0"/>
          <p:nvPr/>
        </p:nvPicPr>
        <p:blipFill rotWithShape="1">
          <a:blip r:embed="rId7">
            <a:alphaModFix/>
          </a:blip>
          <a:srcRect/>
          <a:stretch/>
        </p:blipFill>
        <p:spPr>
          <a:xfrm>
            <a:off x="15585703" y="5910342"/>
            <a:ext cx="601079" cy="601079"/>
          </a:xfrm>
          <a:prstGeom prst="rect">
            <a:avLst/>
          </a:prstGeom>
          <a:noFill/>
          <a:ln>
            <a:noFill/>
          </a:ln>
        </p:spPr>
      </p:pic>
      <p:pic>
        <p:nvPicPr>
          <p:cNvPr id="281" name="Google Shape;281;p14"/>
          <p:cNvPicPr preferRelativeResize="0"/>
          <p:nvPr/>
        </p:nvPicPr>
        <p:blipFill rotWithShape="1">
          <a:blip r:embed="rId8">
            <a:alphaModFix/>
          </a:blip>
          <a:srcRect/>
          <a:stretch/>
        </p:blipFill>
        <p:spPr>
          <a:xfrm>
            <a:off x="6417267" y="8129548"/>
            <a:ext cx="1828780" cy="1004167"/>
          </a:xfrm>
          <a:prstGeom prst="rect">
            <a:avLst/>
          </a:prstGeom>
          <a:noFill/>
          <a:ln>
            <a:noFill/>
          </a:ln>
        </p:spPr>
      </p:pic>
      <p:pic>
        <p:nvPicPr>
          <p:cNvPr id="282" name="Google Shape;282;p14"/>
          <p:cNvPicPr preferRelativeResize="0"/>
          <p:nvPr/>
        </p:nvPicPr>
        <p:blipFill rotWithShape="1">
          <a:blip r:embed="rId9">
            <a:alphaModFix/>
          </a:blip>
          <a:srcRect/>
          <a:stretch/>
        </p:blipFill>
        <p:spPr>
          <a:xfrm>
            <a:off x="15585703" y="1678409"/>
            <a:ext cx="2676825" cy="2224198"/>
          </a:xfrm>
          <a:prstGeom prst="rect">
            <a:avLst/>
          </a:prstGeom>
          <a:noFill/>
          <a:ln>
            <a:noFill/>
          </a:ln>
        </p:spPr>
      </p:pic>
      <p:pic>
        <p:nvPicPr>
          <p:cNvPr id="283" name="Google Shape;283;p14"/>
          <p:cNvPicPr preferRelativeResize="0"/>
          <p:nvPr/>
        </p:nvPicPr>
        <p:blipFill rotWithShape="1">
          <a:blip r:embed="rId10">
            <a:alphaModFix/>
          </a:blip>
          <a:srcRect/>
          <a:stretch/>
        </p:blipFill>
        <p:spPr>
          <a:xfrm>
            <a:off x="1317124" y="2188673"/>
            <a:ext cx="3488489" cy="8095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D9FE"/>
        </a:solidFill>
        <a:effectLst/>
      </p:bgPr>
    </p:bg>
    <p:spTree>
      <p:nvGrpSpPr>
        <p:cNvPr id="1" name="Shape 287"/>
        <p:cNvGrpSpPr/>
        <p:nvPr/>
      </p:nvGrpSpPr>
      <p:grpSpPr>
        <a:xfrm>
          <a:off x="0" y="0"/>
          <a:ext cx="0" cy="0"/>
          <a:chOff x="0" y="0"/>
          <a:chExt cx="0" cy="0"/>
        </a:xfrm>
      </p:grpSpPr>
      <p:pic>
        <p:nvPicPr>
          <p:cNvPr id="288" name="Google Shape;288;p15"/>
          <p:cNvPicPr preferRelativeResize="0"/>
          <p:nvPr/>
        </p:nvPicPr>
        <p:blipFill rotWithShape="1">
          <a:blip r:embed="rId3">
            <a:alphaModFix/>
          </a:blip>
          <a:srcRect r="13968" b="8307"/>
          <a:stretch/>
        </p:blipFill>
        <p:spPr>
          <a:xfrm>
            <a:off x="12883406" y="6511421"/>
            <a:ext cx="5404594" cy="3772902"/>
          </a:xfrm>
          <a:prstGeom prst="rect">
            <a:avLst/>
          </a:prstGeom>
          <a:noFill/>
          <a:ln>
            <a:noFill/>
          </a:ln>
        </p:spPr>
      </p:pic>
      <p:pic>
        <p:nvPicPr>
          <p:cNvPr id="289" name="Google Shape;289;p15"/>
          <p:cNvPicPr preferRelativeResize="0"/>
          <p:nvPr/>
        </p:nvPicPr>
        <p:blipFill rotWithShape="1">
          <a:blip r:embed="rId4">
            <a:alphaModFix/>
          </a:blip>
          <a:srcRect/>
          <a:stretch/>
        </p:blipFill>
        <p:spPr>
          <a:xfrm>
            <a:off x="3854295" y="2294648"/>
            <a:ext cx="10579410" cy="5940957"/>
          </a:xfrm>
          <a:prstGeom prst="rect">
            <a:avLst/>
          </a:prstGeom>
          <a:noFill/>
          <a:ln>
            <a:noFill/>
          </a:ln>
        </p:spPr>
      </p:pic>
      <p:pic>
        <p:nvPicPr>
          <p:cNvPr id="290" name="Google Shape;290;p15"/>
          <p:cNvPicPr preferRelativeResize="0"/>
          <p:nvPr/>
        </p:nvPicPr>
        <p:blipFill rotWithShape="1">
          <a:blip r:embed="rId5">
            <a:alphaModFix/>
          </a:blip>
          <a:srcRect/>
          <a:stretch/>
        </p:blipFill>
        <p:spPr>
          <a:xfrm rot="10577479">
            <a:off x="6953029" y="2191997"/>
            <a:ext cx="4381943" cy="1067601"/>
          </a:xfrm>
          <a:prstGeom prst="rect">
            <a:avLst/>
          </a:prstGeom>
          <a:noFill/>
          <a:ln>
            <a:noFill/>
          </a:ln>
        </p:spPr>
      </p:pic>
      <p:sp>
        <p:nvSpPr>
          <p:cNvPr id="291" name="Google Shape;291;p15"/>
          <p:cNvSpPr txBox="1"/>
          <p:nvPr/>
        </p:nvSpPr>
        <p:spPr>
          <a:xfrm>
            <a:off x="4409542" y="3299294"/>
            <a:ext cx="9468900" cy="46023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600" b="0" i="0" u="none" strike="noStrike" cap="none">
                <a:solidFill>
                  <a:srgbClr val="2B315B"/>
                </a:solidFill>
                <a:latin typeface="Alegreya"/>
                <a:ea typeface="Alegreya"/>
                <a:cs typeface="Alegreya"/>
                <a:sym typeface="Alegreya"/>
              </a:rPr>
              <a:t>На відміну від методик, </a:t>
            </a:r>
            <a:r>
              <a:rPr lang="en-US" sz="4600" b="1" i="0" u="none" strike="noStrike" cap="none">
                <a:solidFill>
                  <a:srgbClr val="2B315B"/>
                </a:solidFill>
                <a:latin typeface="Alegreya"/>
                <a:ea typeface="Alegreya"/>
                <a:cs typeface="Alegreya"/>
                <a:sym typeface="Alegreya"/>
              </a:rPr>
              <a:t>інтерактивні технології навчання</a:t>
            </a:r>
            <a:r>
              <a:rPr lang="en-US" sz="4600" b="0" i="0" u="none" strike="noStrike" cap="none">
                <a:solidFill>
                  <a:srgbClr val="2B315B"/>
                </a:solidFill>
                <a:latin typeface="Alegreya"/>
                <a:ea typeface="Alegreya"/>
                <a:cs typeface="Alegreya"/>
                <a:sym typeface="Alegreya"/>
              </a:rPr>
              <a:t> не вибираються для виконання певних навчальних завдань, а самою своєю структурою визначають кінцевий результат</a:t>
            </a:r>
            <a:endParaRPr sz="1200"/>
          </a:p>
        </p:txBody>
      </p:sp>
      <p:pic>
        <p:nvPicPr>
          <p:cNvPr id="292" name="Google Shape;292;p15"/>
          <p:cNvPicPr preferRelativeResize="0"/>
          <p:nvPr/>
        </p:nvPicPr>
        <p:blipFill rotWithShape="1">
          <a:blip r:embed="rId6">
            <a:alphaModFix/>
          </a:blip>
          <a:srcRect/>
          <a:stretch/>
        </p:blipFill>
        <p:spPr>
          <a:xfrm flipH="1">
            <a:off x="15472721" y="185514"/>
            <a:ext cx="1042209" cy="1308710"/>
          </a:xfrm>
          <a:prstGeom prst="rect">
            <a:avLst/>
          </a:prstGeom>
          <a:noFill/>
          <a:ln>
            <a:noFill/>
          </a:ln>
        </p:spPr>
      </p:pic>
      <p:pic>
        <p:nvPicPr>
          <p:cNvPr id="293" name="Google Shape;293;p15"/>
          <p:cNvPicPr preferRelativeResize="0"/>
          <p:nvPr/>
        </p:nvPicPr>
        <p:blipFill rotWithShape="1">
          <a:blip r:embed="rId7">
            <a:alphaModFix/>
          </a:blip>
          <a:srcRect/>
          <a:stretch/>
        </p:blipFill>
        <p:spPr>
          <a:xfrm>
            <a:off x="15585703" y="5910342"/>
            <a:ext cx="601079" cy="601079"/>
          </a:xfrm>
          <a:prstGeom prst="rect">
            <a:avLst/>
          </a:prstGeom>
          <a:noFill/>
          <a:ln>
            <a:noFill/>
          </a:ln>
        </p:spPr>
      </p:pic>
      <p:pic>
        <p:nvPicPr>
          <p:cNvPr id="294" name="Google Shape;294;p15"/>
          <p:cNvPicPr preferRelativeResize="0"/>
          <p:nvPr/>
        </p:nvPicPr>
        <p:blipFill rotWithShape="1">
          <a:blip r:embed="rId8">
            <a:alphaModFix/>
          </a:blip>
          <a:srcRect/>
          <a:stretch/>
        </p:blipFill>
        <p:spPr>
          <a:xfrm>
            <a:off x="6417267" y="8129548"/>
            <a:ext cx="1828780" cy="1004167"/>
          </a:xfrm>
          <a:prstGeom prst="rect">
            <a:avLst/>
          </a:prstGeom>
          <a:noFill/>
          <a:ln>
            <a:noFill/>
          </a:ln>
        </p:spPr>
      </p:pic>
      <p:pic>
        <p:nvPicPr>
          <p:cNvPr id="295" name="Google Shape;295;p15"/>
          <p:cNvPicPr preferRelativeResize="0"/>
          <p:nvPr/>
        </p:nvPicPr>
        <p:blipFill rotWithShape="1">
          <a:blip r:embed="rId9">
            <a:alphaModFix/>
          </a:blip>
          <a:srcRect/>
          <a:stretch/>
        </p:blipFill>
        <p:spPr>
          <a:xfrm>
            <a:off x="15585703" y="1678409"/>
            <a:ext cx="2676825" cy="2224198"/>
          </a:xfrm>
          <a:prstGeom prst="rect">
            <a:avLst/>
          </a:prstGeom>
          <a:noFill/>
          <a:ln>
            <a:noFill/>
          </a:ln>
        </p:spPr>
      </p:pic>
      <p:pic>
        <p:nvPicPr>
          <p:cNvPr id="296" name="Google Shape;296;p15"/>
          <p:cNvPicPr preferRelativeResize="0"/>
          <p:nvPr/>
        </p:nvPicPr>
        <p:blipFill rotWithShape="1">
          <a:blip r:embed="rId10">
            <a:alphaModFix/>
          </a:blip>
          <a:srcRect/>
          <a:stretch/>
        </p:blipFill>
        <p:spPr>
          <a:xfrm>
            <a:off x="0" y="-21063"/>
            <a:ext cx="2640775" cy="30706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FD9FE"/>
        </a:solidFill>
        <a:effectLst/>
      </p:bgPr>
    </p:bg>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a:stretch/>
        </p:blipFill>
        <p:spPr>
          <a:xfrm>
            <a:off x="351817" y="685427"/>
            <a:ext cx="5577916" cy="1617596"/>
          </a:xfrm>
          <a:prstGeom prst="rect">
            <a:avLst/>
          </a:prstGeom>
          <a:noFill/>
          <a:ln>
            <a:noFill/>
          </a:ln>
        </p:spPr>
      </p:pic>
      <p:pic>
        <p:nvPicPr>
          <p:cNvPr id="302" name="Google Shape;302;p16"/>
          <p:cNvPicPr preferRelativeResize="0"/>
          <p:nvPr/>
        </p:nvPicPr>
        <p:blipFill rotWithShape="1">
          <a:blip r:embed="rId4">
            <a:alphaModFix/>
          </a:blip>
          <a:srcRect/>
          <a:stretch/>
        </p:blipFill>
        <p:spPr>
          <a:xfrm>
            <a:off x="1028700" y="4180611"/>
            <a:ext cx="7337361" cy="4076736"/>
          </a:xfrm>
          <a:prstGeom prst="rect">
            <a:avLst/>
          </a:prstGeom>
          <a:noFill/>
          <a:ln>
            <a:noFill/>
          </a:ln>
        </p:spPr>
      </p:pic>
      <p:pic>
        <p:nvPicPr>
          <p:cNvPr id="303" name="Google Shape;303;p16"/>
          <p:cNvPicPr preferRelativeResize="0"/>
          <p:nvPr/>
        </p:nvPicPr>
        <p:blipFill rotWithShape="1">
          <a:blip r:embed="rId5">
            <a:alphaModFix/>
          </a:blip>
          <a:srcRect/>
          <a:stretch/>
        </p:blipFill>
        <p:spPr>
          <a:xfrm>
            <a:off x="847493" y="3858322"/>
            <a:ext cx="7347462" cy="4303955"/>
          </a:xfrm>
          <a:prstGeom prst="rect">
            <a:avLst/>
          </a:prstGeom>
          <a:noFill/>
          <a:ln>
            <a:noFill/>
          </a:ln>
        </p:spPr>
      </p:pic>
      <p:pic>
        <p:nvPicPr>
          <p:cNvPr id="304" name="Google Shape;304;p16"/>
          <p:cNvPicPr preferRelativeResize="0"/>
          <p:nvPr/>
        </p:nvPicPr>
        <p:blipFill rotWithShape="1">
          <a:blip r:embed="rId6">
            <a:alphaModFix/>
          </a:blip>
          <a:srcRect/>
          <a:stretch/>
        </p:blipFill>
        <p:spPr>
          <a:xfrm rot="381588">
            <a:off x="4383173" y="2541636"/>
            <a:ext cx="762230" cy="2075379"/>
          </a:xfrm>
          <a:prstGeom prst="rect">
            <a:avLst/>
          </a:prstGeom>
          <a:noFill/>
          <a:ln>
            <a:noFill/>
          </a:ln>
        </p:spPr>
      </p:pic>
      <p:pic>
        <p:nvPicPr>
          <p:cNvPr id="305" name="Google Shape;305;p16"/>
          <p:cNvPicPr preferRelativeResize="0"/>
          <p:nvPr/>
        </p:nvPicPr>
        <p:blipFill rotWithShape="1">
          <a:blip r:embed="rId4">
            <a:alphaModFix/>
          </a:blip>
          <a:srcRect/>
          <a:stretch/>
        </p:blipFill>
        <p:spPr>
          <a:xfrm>
            <a:off x="9921939" y="4180611"/>
            <a:ext cx="7337361" cy="4076736"/>
          </a:xfrm>
          <a:prstGeom prst="rect">
            <a:avLst/>
          </a:prstGeom>
          <a:noFill/>
          <a:ln>
            <a:noFill/>
          </a:ln>
        </p:spPr>
      </p:pic>
      <p:pic>
        <p:nvPicPr>
          <p:cNvPr id="306" name="Google Shape;306;p16"/>
          <p:cNvPicPr preferRelativeResize="0"/>
          <p:nvPr/>
        </p:nvPicPr>
        <p:blipFill rotWithShape="1">
          <a:blip r:embed="rId5">
            <a:alphaModFix/>
          </a:blip>
          <a:srcRect/>
          <a:stretch/>
        </p:blipFill>
        <p:spPr>
          <a:xfrm>
            <a:off x="9902283" y="3836020"/>
            <a:ext cx="7342027" cy="4326257"/>
          </a:xfrm>
          <a:prstGeom prst="rect">
            <a:avLst/>
          </a:prstGeom>
          <a:noFill/>
          <a:ln>
            <a:noFill/>
          </a:ln>
        </p:spPr>
      </p:pic>
      <p:pic>
        <p:nvPicPr>
          <p:cNvPr id="307" name="Google Shape;307;p16"/>
          <p:cNvPicPr preferRelativeResize="0"/>
          <p:nvPr/>
        </p:nvPicPr>
        <p:blipFill rotWithShape="1">
          <a:blip r:embed="rId6">
            <a:alphaModFix/>
          </a:blip>
          <a:srcRect/>
          <a:stretch/>
        </p:blipFill>
        <p:spPr>
          <a:xfrm rot="381588">
            <a:off x="13410226" y="2630846"/>
            <a:ext cx="762230" cy="2075379"/>
          </a:xfrm>
          <a:prstGeom prst="rect">
            <a:avLst/>
          </a:prstGeom>
          <a:noFill/>
          <a:ln>
            <a:noFill/>
          </a:ln>
        </p:spPr>
      </p:pic>
      <p:sp>
        <p:nvSpPr>
          <p:cNvPr id="308" name="Google Shape;308;p16"/>
          <p:cNvSpPr txBox="1"/>
          <p:nvPr/>
        </p:nvSpPr>
        <p:spPr>
          <a:xfrm>
            <a:off x="1199807" y="5062654"/>
            <a:ext cx="7166400" cy="2954655"/>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300" b="0" i="0" u="none" strike="noStrike" cap="none" dirty="0" err="1">
                <a:solidFill>
                  <a:srgbClr val="2B315B"/>
                </a:solidFill>
                <a:latin typeface="Alegreya"/>
                <a:ea typeface="Alegreya"/>
                <a:cs typeface="Alegreya"/>
                <a:sym typeface="Alegreya"/>
              </a:rPr>
              <a:t>Вчитель</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отримує</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можливість</a:t>
            </a:r>
            <a:endParaRPr dirty="0"/>
          </a:p>
          <a:p>
            <a:pPr marL="0" marR="0" lvl="0" indent="0" algn="ctr" rtl="0">
              <a:lnSpc>
                <a:spcPct val="160000"/>
              </a:lnSpc>
              <a:spcBef>
                <a:spcPts val="0"/>
              </a:spcBef>
              <a:spcAft>
                <a:spcPts val="0"/>
              </a:spcAft>
              <a:buNone/>
            </a:pPr>
            <a:r>
              <a:rPr lang="en-US" sz="2300" b="0" i="0" u="none" strike="noStrike" cap="none" dirty="0" err="1">
                <a:solidFill>
                  <a:srgbClr val="2B315B"/>
                </a:solidFill>
                <a:latin typeface="Alegreya"/>
                <a:ea typeface="Alegreya"/>
                <a:cs typeface="Alegreya"/>
                <a:sym typeface="Alegreya"/>
              </a:rPr>
              <a:t>раціональніше</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розподілити</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свій</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час</a:t>
            </a:r>
            <a:r>
              <a:rPr lang="en-US" sz="2300" b="0" i="0" u="none" strike="noStrike" cap="none" dirty="0">
                <a:solidFill>
                  <a:srgbClr val="2B315B"/>
                </a:solidFill>
                <a:latin typeface="Alegreya"/>
                <a:ea typeface="Alegreya"/>
                <a:cs typeface="Alegreya"/>
                <a:sym typeface="Alegreya"/>
              </a:rPr>
              <a:t>,</a:t>
            </a:r>
            <a:endParaRPr dirty="0"/>
          </a:p>
          <a:p>
            <a:pPr marL="0" marR="0" lvl="0" indent="0" algn="ctr" rtl="0">
              <a:lnSpc>
                <a:spcPct val="160000"/>
              </a:lnSpc>
              <a:spcBef>
                <a:spcPts val="0"/>
              </a:spcBef>
              <a:spcAft>
                <a:spcPts val="0"/>
              </a:spcAft>
              <a:buNone/>
            </a:pPr>
            <a:r>
              <a:rPr lang="en-US" sz="2300" b="0" i="0" u="none" strike="noStrike" cap="none" dirty="0" err="1">
                <a:solidFill>
                  <a:srgbClr val="2B315B"/>
                </a:solidFill>
                <a:latin typeface="Alegreya"/>
                <a:ea typeface="Alegreya"/>
                <a:cs typeface="Alegreya"/>
                <a:sym typeface="Alegreya"/>
              </a:rPr>
              <a:t>допомагаючи</a:t>
            </a:r>
            <a:r>
              <a:rPr lang="en-US" sz="2300" b="0" i="0" u="none" strike="noStrike" cap="none" dirty="0">
                <a:solidFill>
                  <a:srgbClr val="2B315B"/>
                </a:solidFill>
                <a:latin typeface="Alegreya"/>
                <a:ea typeface="Alegreya"/>
                <a:cs typeface="Alegreya"/>
                <a:sym typeface="Alegreya"/>
              </a:rPr>
              <a:t> </a:t>
            </a:r>
            <a:r>
              <a:rPr lang="en-US" sz="2800" b="0" i="0" u="none" strike="noStrike" cap="none" dirty="0" err="1">
                <a:solidFill>
                  <a:srgbClr val="2B315B"/>
                </a:solidFill>
                <a:latin typeface="Alegreya"/>
                <a:ea typeface="Alegreya"/>
                <a:cs typeface="Alegreya"/>
                <a:sym typeface="Alegreya"/>
              </a:rPr>
              <a:t>активніше</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дітям</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зі</a:t>
            </a:r>
            <a:endParaRPr dirty="0"/>
          </a:p>
          <a:p>
            <a:pPr marL="0" marR="0" lvl="0" indent="0" algn="ctr" rtl="0">
              <a:lnSpc>
                <a:spcPct val="160000"/>
              </a:lnSpc>
              <a:spcBef>
                <a:spcPts val="0"/>
              </a:spcBef>
              <a:spcAft>
                <a:spcPts val="0"/>
              </a:spcAft>
              <a:buNone/>
            </a:pPr>
            <a:r>
              <a:rPr lang="en-US" sz="2300" b="0" i="0" u="none" strike="noStrike" cap="none" dirty="0" err="1">
                <a:solidFill>
                  <a:srgbClr val="2B315B"/>
                </a:solidFill>
                <a:latin typeface="Alegreya"/>
                <a:ea typeface="Alegreya"/>
                <a:cs typeface="Alegreya"/>
                <a:sym typeface="Alegreya"/>
              </a:rPr>
              <a:t>спеціальними</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проблемами</a:t>
            </a:r>
            <a:r>
              <a:rPr lang="en-US" sz="2300" b="0" i="0" u="none" strike="noStrike" cap="none" dirty="0">
                <a:solidFill>
                  <a:srgbClr val="2B315B"/>
                </a:solidFill>
                <a:latin typeface="Alegreya"/>
                <a:ea typeface="Alegreya"/>
                <a:cs typeface="Alegreya"/>
                <a:sym typeface="Alegreya"/>
              </a:rPr>
              <a:t> —</a:t>
            </a:r>
            <a:endParaRPr dirty="0"/>
          </a:p>
          <a:p>
            <a:pPr marL="0" marR="0" lvl="0" indent="0" algn="ctr" rtl="0">
              <a:lnSpc>
                <a:spcPct val="160000"/>
              </a:lnSpc>
              <a:spcBef>
                <a:spcPts val="0"/>
              </a:spcBef>
              <a:spcAft>
                <a:spcPts val="0"/>
              </a:spcAft>
              <a:buNone/>
            </a:pPr>
            <a:r>
              <a:rPr lang="en-US" sz="2300" b="0" i="0" u="none" strike="noStrike" cap="none" dirty="0" err="1">
                <a:solidFill>
                  <a:srgbClr val="2B315B"/>
                </a:solidFill>
                <a:latin typeface="Alegreya"/>
                <a:ea typeface="Alegreya"/>
                <a:cs typeface="Alegreya"/>
                <a:sym typeface="Alegreya"/>
              </a:rPr>
              <a:t>особистісними</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та</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інтелектуальними</a:t>
            </a:r>
            <a:endParaRPr dirty="0"/>
          </a:p>
        </p:txBody>
      </p:sp>
      <p:pic>
        <p:nvPicPr>
          <p:cNvPr id="309" name="Google Shape;309;p16"/>
          <p:cNvPicPr preferRelativeResize="0"/>
          <p:nvPr/>
        </p:nvPicPr>
        <p:blipFill rotWithShape="1">
          <a:blip r:embed="rId7">
            <a:alphaModFix/>
          </a:blip>
          <a:srcRect/>
          <a:stretch/>
        </p:blipFill>
        <p:spPr>
          <a:xfrm flipH="1">
            <a:off x="11296394" y="816100"/>
            <a:ext cx="1195875" cy="1501670"/>
          </a:xfrm>
          <a:prstGeom prst="rect">
            <a:avLst/>
          </a:prstGeom>
          <a:noFill/>
          <a:ln>
            <a:noFill/>
          </a:ln>
        </p:spPr>
      </p:pic>
      <p:pic>
        <p:nvPicPr>
          <p:cNvPr id="310" name="Google Shape;310;p16"/>
          <p:cNvPicPr preferRelativeResize="0"/>
          <p:nvPr/>
        </p:nvPicPr>
        <p:blipFill rotWithShape="1">
          <a:blip r:embed="rId8">
            <a:alphaModFix/>
          </a:blip>
          <a:srcRect/>
          <a:stretch/>
        </p:blipFill>
        <p:spPr>
          <a:xfrm>
            <a:off x="8053540" y="6857386"/>
            <a:ext cx="2949723" cy="3187324"/>
          </a:xfrm>
          <a:prstGeom prst="rect">
            <a:avLst/>
          </a:prstGeom>
          <a:noFill/>
          <a:ln>
            <a:noFill/>
          </a:ln>
        </p:spPr>
      </p:pic>
      <p:pic>
        <p:nvPicPr>
          <p:cNvPr id="311" name="Google Shape;311;p16"/>
          <p:cNvPicPr preferRelativeResize="0"/>
          <p:nvPr/>
        </p:nvPicPr>
        <p:blipFill rotWithShape="1">
          <a:blip r:embed="rId9">
            <a:alphaModFix/>
          </a:blip>
          <a:srcRect/>
          <a:stretch/>
        </p:blipFill>
        <p:spPr>
          <a:xfrm rot="1100902">
            <a:off x="15847357" y="8977903"/>
            <a:ext cx="1103421" cy="1051259"/>
          </a:xfrm>
          <a:prstGeom prst="rect">
            <a:avLst/>
          </a:prstGeom>
          <a:noFill/>
          <a:ln>
            <a:noFill/>
          </a:ln>
        </p:spPr>
      </p:pic>
      <p:pic>
        <p:nvPicPr>
          <p:cNvPr id="312" name="Google Shape;312;p16"/>
          <p:cNvPicPr preferRelativeResize="0"/>
          <p:nvPr/>
        </p:nvPicPr>
        <p:blipFill rotWithShape="1">
          <a:blip r:embed="rId10">
            <a:alphaModFix/>
          </a:blip>
          <a:srcRect t="49911" r="20505"/>
          <a:stretch/>
        </p:blipFill>
        <p:spPr>
          <a:xfrm rot="10800000">
            <a:off x="0" y="8720065"/>
            <a:ext cx="3666915" cy="1566935"/>
          </a:xfrm>
          <a:prstGeom prst="rect">
            <a:avLst/>
          </a:prstGeom>
          <a:noFill/>
          <a:ln>
            <a:noFill/>
          </a:ln>
        </p:spPr>
      </p:pic>
      <p:pic>
        <p:nvPicPr>
          <p:cNvPr id="313" name="Google Shape;313;p16"/>
          <p:cNvPicPr preferRelativeResize="0"/>
          <p:nvPr/>
        </p:nvPicPr>
        <p:blipFill rotWithShape="1">
          <a:blip r:embed="rId10">
            <a:alphaModFix/>
          </a:blip>
          <a:srcRect t="49911" r="20505"/>
          <a:stretch/>
        </p:blipFill>
        <p:spPr>
          <a:xfrm>
            <a:off x="14584253" y="0"/>
            <a:ext cx="3666915" cy="1566935"/>
          </a:xfrm>
          <a:prstGeom prst="rect">
            <a:avLst/>
          </a:prstGeom>
          <a:noFill/>
          <a:ln>
            <a:noFill/>
          </a:ln>
        </p:spPr>
      </p:pic>
      <p:sp>
        <p:nvSpPr>
          <p:cNvPr id="314" name="Google Shape;314;p16"/>
          <p:cNvSpPr txBox="1"/>
          <p:nvPr/>
        </p:nvSpPr>
        <p:spPr>
          <a:xfrm>
            <a:off x="1028700" y="723527"/>
            <a:ext cx="4384388" cy="147574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200" b="1" i="0" u="none" strike="noStrike" cap="none">
                <a:solidFill>
                  <a:srgbClr val="F4FCFE"/>
                </a:solidFill>
                <a:latin typeface="Alegreya"/>
                <a:ea typeface="Alegreya"/>
                <a:cs typeface="Alegreya"/>
                <a:sym typeface="Alegreya"/>
              </a:rPr>
              <a:t>Інтерактивне навчання</a:t>
            </a:r>
            <a:endParaRPr/>
          </a:p>
        </p:txBody>
      </p:sp>
      <p:sp>
        <p:nvSpPr>
          <p:cNvPr id="315" name="Google Shape;315;p16"/>
          <p:cNvSpPr txBox="1"/>
          <p:nvPr/>
        </p:nvSpPr>
        <p:spPr>
          <a:xfrm>
            <a:off x="2991479" y="4572000"/>
            <a:ext cx="3411900" cy="738472"/>
          </a:xfrm>
          <a:prstGeom prst="rect">
            <a:avLst/>
          </a:prstGeom>
          <a:noFill/>
          <a:ln>
            <a:noFill/>
          </a:ln>
        </p:spPr>
        <p:txBody>
          <a:bodyPr spcFirstLastPara="1" wrap="square" lIns="0" tIns="0" rIns="0" bIns="0" anchor="t" anchorCtr="0">
            <a:spAutoFit/>
          </a:bodyPr>
          <a:lstStyle/>
          <a:p>
            <a:pPr marL="0" marR="0" lvl="0" indent="0" algn="ctr" rtl="0">
              <a:lnSpc>
                <a:spcPct val="160020"/>
              </a:lnSpc>
              <a:spcBef>
                <a:spcPts val="0"/>
              </a:spcBef>
              <a:spcAft>
                <a:spcPts val="0"/>
              </a:spcAft>
              <a:buNone/>
            </a:pPr>
            <a:r>
              <a:rPr lang="en-US" sz="2999" b="1" i="0" u="none" strike="noStrike" cap="none" dirty="0" err="1">
                <a:solidFill>
                  <a:srgbClr val="2B315B"/>
                </a:solidFill>
                <a:latin typeface="Alegreya"/>
                <a:ea typeface="Alegreya"/>
                <a:cs typeface="Alegreya"/>
                <a:sym typeface="Alegreya"/>
              </a:rPr>
              <a:t>Позитивні</a:t>
            </a:r>
            <a:r>
              <a:rPr lang="en-US" sz="2999" b="1" i="0" u="none" strike="noStrike" cap="none" dirty="0">
                <a:solidFill>
                  <a:srgbClr val="2B315B"/>
                </a:solidFill>
                <a:latin typeface="Alegreya"/>
                <a:ea typeface="Alegreya"/>
                <a:cs typeface="Alegreya"/>
                <a:sym typeface="Alegreya"/>
              </a:rPr>
              <a:t> </a:t>
            </a:r>
            <a:r>
              <a:rPr lang="en-US" sz="2999" b="1" i="0" u="none" strike="noStrike" cap="none" dirty="0" err="1">
                <a:solidFill>
                  <a:srgbClr val="2B315B"/>
                </a:solidFill>
                <a:latin typeface="Alegreya"/>
                <a:ea typeface="Alegreya"/>
                <a:cs typeface="Alegreya"/>
                <a:sym typeface="Alegreya"/>
              </a:rPr>
              <a:t>сторони</a:t>
            </a:r>
            <a:endParaRPr dirty="0"/>
          </a:p>
        </p:txBody>
      </p:sp>
      <p:sp>
        <p:nvSpPr>
          <p:cNvPr id="316" name="Google Shape;316;p16"/>
          <p:cNvSpPr txBox="1"/>
          <p:nvPr/>
        </p:nvSpPr>
        <p:spPr>
          <a:xfrm>
            <a:off x="12097969" y="5038725"/>
            <a:ext cx="3411804" cy="552450"/>
          </a:xfrm>
          <a:prstGeom prst="rect">
            <a:avLst/>
          </a:prstGeom>
          <a:noFill/>
          <a:ln>
            <a:noFill/>
          </a:ln>
        </p:spPr>
        <p:txBody>
          <a:bodyPr spcFirstLastPara="1" wrap="square" lIns="0" tIns="0" rIns="0" bIns="0" anchor="t" anchorCtr="0">
            <a:spAutoFit/>
          </a:bodyPr>
          <a:lstStyle/>
          <a:p>
            <a:pPr marL="0" marR="0" lvl="0" indent="0" algn="ctr" rtl="0">
              <a:lnSpc>
                <a:spcPct val="160020"/>
              </a:lnSpc>
              <a:spcBef>
                <a:spcPts val="0"/>
              </a:spcBef>
              <a:spcAft>
                <a:spcPts val="0"/>
              </a:spcAft>
              <a:buNone/>
            </a:pPr>
            <a:r>
              <a:rPr lang="en-US" sz="2999" b="1" i="0" u="none" strike="noStrike" cap="none">
                <a:solidFill>
                  <a:srgbClr val="2B315B"/>
                </a:solidFill>
                <a:latin typeface="Alegreya"/>
                <a:ea typeface="Alegreya"/>
                <a:cs typeface="Alegreya"/>
                <a:sym typeface="Alegreya"/>
              </a:rPr>
              <a:t>Негативні сторони</a:t>
            </a:r>
            <a:endParaRPr/>
          </a:p>
        </p:txBody>
      </p:sp>
      <p:sp>
        <p:nvSpPr>
          <p:cNvPr id="317" name="Google Shape;317;p16"/>
          <p:cNvSpPr txBox="1"/>
          <p:nvPr/>
        </p:nvSpPr>
        <p:spPr>
          <a:xfrm>
            <a:off x="10007492" y="5730251"/>
            <a:ext cx="7166255" cy="902335"/>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300" b="0" i="0" u="none" strike="noStrike" cap="none" dirty="0" err="1">
                <a:solidFill>
                  <a:srgbClr val="2B315B"/>
                </a:solidFill>
                <a:latin typeface="Alegreya"/>
                <a:ea typeface="Alegreya"/>
                <a:cs typeface="Alegreya"/>
                <a:sym typeface="Alegreya"/>
              </a:rPr>
              <a:t>Важко</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налагодити</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взаємонавчання</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як</a:t>
            </a:r>
            <a:endParaRPr dirty="0"/>
          </a:p>
          <a:p>
            <a:pPr marL="0" marR="0" lvl="0" indent="0" algn="ctr" rtl="0">
              <a:lnSpc>
                <a:spcPct val="160000"/>
              </a:lnSpc>
              <a:spcBef>
                <a:spcPts val="0"/>
              </a:spcBef>
              <a:spcAft>
                <a:spcPts val="0"/>
              </a:spcAft>
              <a:buNone/>
            </a:pPr>
            <a:r>
              <a:rPr lang="en-US" sz="2300" b="0" i="0" u="none" strike="noStrike" cap="none" dirty="0" err="1">
                <a:solidFill>
                  <a:srgbClr val="2B315B"/>
                </a:solidFill>
                <a:latin typeface="Alegreya"/>
                <a:ea typeface="Alegreya"/>
                <a:cs typeface="Alegreya"/>
                <a:sym typeface="Alegreya"/>
              </a:rPr>
              <a:t>постійно</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діючий</a:t>
            </a:r>
            <a:r>
              <a:rPr lang="en-US" sz="2300" b="0" i="0" u="none" strike="noStrike" cap="none" dirty="0">
                <a:solidFill>
                  <a:srgbClr val="2B315B"/>
                </a:solidFill>
                <a:latin typeface="Alegreya"/>
                <a:ea typeface="Alegreya"/>
                <a:cs typeface="Alegreya"/>
                <a:sym typeface="Alegreya"/>
              </a:rPr>
              <a:t> </a:t>
            </a:r>
            <a:r>
              <a:rPr lang="en-US" sz="2300" b="0" i="0" u="none" strike="noStrike" cap="none" dirty="0" err="1">
                <a:solidFill>
                  <a:srgbClr val="2B315B"/>
                </a:solidFill>
                <a:latin typeface="Alegreya"/>
                <a:ea typeface="Alegreya"/>
                <a:cs typeface="Alegreya"/>
                <a:sym typeface="Alegreya"/>
              </a:rPr>
              <a:t>механізм</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FD9FE"/>
        </a:solidFill>
        <a:effectLst/>
      </p:bgPr>
    </p:bg>
    <p:spTree>
      <p:nvGrpSpPr>
        <p:cNvPr id="1" name="Shape 321"/>
        <p:cNvGrpSpPr/>
        <p:nvPr/>
      </p:nvGrpSpPr>
      <p:grpSpPr>
        <a:xfrm>
          <a:off x="0" y="0"/>
          <a:ext cx="0" cy="0"/>
          <a:chOff x="0" y="0"/>
          <a:chExt cx="0" cy="0"/>
        </a:xfrm>
      </p:grpSpPr>
      <p:pic>
        <p:nvPicPr>
          <p:cNvPr id="322" name="Google Shape;322;p17"/>
          <p:cNvPicPr preferRelativeResize="0"/>
          <p:nvPr/>
        </p:nvPicPr>
        <p:blipFill rotWithShape="1">
          <a:blip r:embed="rId3">
            <a:alphaModFix/>
          </a:blip>
          <a:srcRect/>
          <a:stretch/>
        </p:blipFill>
        <p:spPr>
          <a:xfrm>
            <a:off x="351817" y="685427"/>
            <a:ext cx="5577916" cy="1617596"/>
          </a:xfrm>
          <a:prstGeom prst="rect">
            <a:avLst/>
          </a:prstGeom>
          <a:noFill/>
          <a:ln>
            <a:noFill/>
          </a:ln>
        </p:spPr>
      </p:pic>
      <p:pic>
        <p:nvPicPr>
          <p:cNvPr id="323" name="Google Shape;323;p17"/>
          <p:cNvPicPr preferRelativeResize="0"/>
          <p:nvPr/>
        </p:nvPicPr>
        <p:blipFill rotWithShape="1">
          <a:blip r:embed="rId4">
            <a:alphaModFix/>
          </a:blip>
          <a:srcRect/>
          <a:stretch/>
        </p:blipFill>
        <p:spPr>
          <a:xfrm>
            <a:off x="1028700" y="4180611"/>
            <a:ext cx="7337361" cy="4076736"/>
          </a:xfrm>
          <a:prstGeom prst="rect">
            <a:avLst/>
          </a:prstGeom>
          <a:noFill/>
          <a:ln>
            <a:noFill/>
          </a:ln>
        </p:spPr>
      </p:pic>
      <p:pic>
        <p:nvPicPr>
          <p:cNvPr id="324" name="Google Shape;324;p17"/>
          <p:cNvPicPr preferRelativeResize="0"/>
          <p:nvPr/>
        </p:nvPicPr>
        <p:blipFill rotWithShape="1">
          <a:blip r:embed="rId5">
            <a:alphaModFix/>
          </a:blip>
          <a:srcRect/>
          <a:stretch/>
        </p:blipFill>
        <p:spPr>
          <a:xfrm>
            <a:off x="1199807" y="4275680"/>
            <a:ext cx="6995148" cy="3886597"/>
          </a:xfrm>
          <a:prstGeom prst="rect">
            <a:avLst/>
          </a:prstGeom>
          <a:noFill/>
          <a:ln>
            <a:noFill/>
          </a:ln>
        </p:spPr>
      </p:pic>
      <p:pic>
        <p:nvPicPr>
          <p:cNvPr id="325" name="Google Shape;325;p17"/>
          <p:cNvPicPr preferRelativeResize="0"/>
          <p:nvPr/>
        </p:nvPicPr>
        <p:blipFill rotWithShape="1">
          <a:blip r:embed="rId6">
            <a:alphaModFix/>
          </a:blip>
          <a:srcRect/>
          <a:stretch/>
        </p:blipFill>
        <p:spPr>
          <a:xfrm rot="381588">
            <a:off x="4316266" y="3032290"/>
            <a:ext cx="762230" cy="2075379"/>
          </a:xfrm>
          <a:prstGeom prst="rect">
            <a:avLst/>
          </a:prstGeom>
          <a:noFill/>
          <a:ln>
            <a:noFill/>
          </a:ln>
        </p:spPr>
      </p:pic>
      <p:pic>
        <p:nvPicPr>
          <p:cNvPr id="326" name="Google Shape;326;p17"/>
          <p:cNvPicPr preferRelativeResize="0"/>
          <p:nvPr/>
        </p:nvPicPr>
        <p:blipFill rotWithShape="1">
          <a:blip r:embed="rId4">
            <a:alphaModFix/>
          </a:blip>
          <a:srcRect/>
          <a:stretch/>
        </p:blipFill>
        <p:spPr>
          <a:xfrm>
            <a:off x="9921939" y="4180611"/>
            <a:ext cx="7337361" cy="4076736"/>
          </a:xfrm>
          <a:prstGeom prst="rect">
            <a:avLst/>
          </a:prstGeom>
          <a:noFill/>
          <a:ln>
            <a:noFill/>
          </a:ln>
        </p:spPr>
      </p:pic>
      <p:pic>
        <p:nvPicPr>
          <p:cNvPr id="327" name="Google Shape;327;p17"/>
          <p:cNvPicPr preferRelativeResize="0"/>
          <p:nvPr/>
        </p:nvPicPr>
        <p:blipFill rotWithShape="1">
          <a:blip r:embed="rId5">
            <a:alphaModFix/>
          </a:blip>
          <a:srcRect/>
          <a:stretch/>
        </p:blipFill>
        <p:spPr>
          <a:xfrm>
            <a:off x="10093045" y="4275680"/>
            <a:ext cx="6995148" cy="3886597"/>
          </a:xfrm>
          <a:prstGeom prst="rect">
            <a:avLst/>
          </a:prstGeom>
          <a:noFill/>
          <a:ln>
            <a:noFill/>
          </a:ln>
        </p:spPr>
      </p:pic>
      <p:pic>
        <p:nvPicPr>
          <p:cNvPr id="328" name="Google Shape;328;p17"/>
          <p:cNvPicPr preferRelativeResize="0"/>
          <p:nvPr/>
        </p:nvPicPr>
        <p:blipFill rotWithShape="1">
          <a:blip r:embed="rId6">
            <a:alphaModFix/>
          </a:blip>
          <a:srcRect/>
          <a:stretch/>
        </p:blipFill>
        <p:spPr>
          <a:xfrm rot="381588">
            <a:off x="13209504" y="3032290"/>
            <a:ext cx="762230" cy="2075379"/>
          </a:xfrm>
          <a:prstGeom prst="rect">
            <a:avLst/>
          </a:prstGeom>
          <a:noFill/>
          <a:ln>
            <a:noFill/>
          </a:ln>
        </p:spPr>
      </p:pic>
      <p:sp>
        <p:nvSpPr>
          <p:cNvPr id="329" name="Google Shape;329;p17"/>
          <p:cNvSpPr txBox="1"/>
          <p:nvPr/>
        </p:nvSpPr>
        <p:spPr>
          <a:xfrm>
            <a:off x="1199807" y="5730251"/>
            <a:ext cx="7166255" cy="902335"/>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Вчитель менше часу змушений витрачати</a:t>
            </a:r>
            <a:endParaRPr/>
          </a:p>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на подолання труднощів з дисципліною</a:t>
            </a:r>
            <a:endParaRPr/>
          </a:p>
        </p:txBody>
      </p:sp>
      <p:pic>
        <p:nvPicPr>
          <p:cNvPr id="330" name="Google Shape;330;p17"/>
          <p:cNvPicPr preferRelativeResize="0"/>
          <p:nvPr/>
        </p:nvPicPr>
        <p:blipFill rotWithShape="1">
          <a:blip r:embed="rId7">
            <a:alphaModFix/>
          </a:blip>
          <a:srcRect/>
          <a:stretch/>
        </p:blipFill>
        <p:spPr>
          <a:xfrm flipH="1">
            <a:off x="11296394" y="816100"/>
            <a:ext cx="1195875" cy="1501670"/>
          </a:xfrm>
          <a:prstGeom prst="rect">
            <a:avLst/>
          </a:prstGeom>
          <a:noFill/>
          <a:ln>
            <a:noFill/>
          </a:ln>
        </p:spPr>
      </p:pic>
      <p:pic>
        <p:nvPicPr>
          <p:cNvPr id="331" name="Google Shape;331;p17"/>
          <p:cNvPicPr preferRelativeResize="0"/>
          <p:nvPr/>
        </p:nvPicPr>
        <p:blipFill rotWithShape="1">
          <a:blip r:embed="rId8">
            <a:alphaModFix/>
          </a:blip>
          <a:srcRect/>
          <a:stretch/>
        </p:blipFill>
        <p:spPr>
          <a:xfrm>
            <a:off x="8053540" y="6857386"/>
            <a:ext cx="2949723" cy="3187324"/>
          </a:xfrm>
          <a:prstGeom prst="rect">
            <a:avLst/>
          </a:prstGeom>
          <a:noFill/>
          <a:ln>
            <a:noFill/>
          </a:ln>
        </p:spPr>
      </p:pic>
      <p:pic>
        <p:nvPicPr>
          <p:cNvPr id="332" name="Google Shape;332;p17"/>
          <p:cNvPicPr preferRelativeResize="0"/>
          <p:nvPr/>
        </p:nvPicPr>
        <p:blipFill rotWithShape="1">
          <a:blip r:embed="rId9">
            <a:alphaModFix/>
          </a:blip>
          <a:srcRect/>
          <a:stretch/>
        </p:blipFill>
        <p:spPr>
          <a:xfrm rot="1100902">
            <a:off x="15847357" y="8977903"/>
            <a:ext cx="1103421" cy="1051259"/>
          </a:xfrm>
          <a:prstGeom prst="rect">
            <a:avLst/>
          </a:prstGeom>
          <a:noFill/>
          <a:ln>
            <a:noFill/>
          </a:ln>
        </p:spPr>
      </p:pic>
      <p:pic>
        <p:nvPicPr>
          <p:cNvPr id="333" name="Google Shape;333;p17"/>
          <p:cNvPicPr preferRelativeResize="0"/>
          <p:nvPr/>
        </p:nvPicPr>
        <p:blipFill rotWithShape="1">
          <a:blip r:embed="rId10">
            <a:alphaModFix/>
          </a:blip>
          <a:srcRect t="49911" r="20505"/>
          <a:stretch/>
        </p:blipFill>
        <p:spPr>
          <a:xfrm rot="10800000">
            <a:off x="0" y="8720065"/>
            <a:ext cx="3666915" cy="1566935"/>
          </a:xfrm>
          <a:prstGeom prst="rect">
            <a:avLst/>
          </a:prstGeom>
          <a:noFill/>
          <a:ln>
            <a:noFill/>
          </a:ln>
        </p:spPr>
      </p:pic>
      <p:pic>
        <p:nvPicPr>
          <p:cNvPr id="334" name="Google Shape;334;p17"/>
          <p:cNvPicPr preferRelativeResize="0"/>
          <p:nvPr/>
        </p:nvPicPr>
        <p:blipFill rotWithShape="1">
          <a:blip r:embed="rId10">
            <a:alphaModFix/>
          </a:blip>
          <a:srcRect t="49911" r="20505"/>
          <a:stretch/>
        </p:blipFill>
        <p:spPr>
          <a:xfrm>
            <a:off x="14584253" y="0"/>
            <a:ext cx="3666915" cy="1566935"/>
          </a:xfrm>
          <a:prstGeom prst="rect">
            <a:avLst/>
          </a:prstGeom>
          <a:noFill/>
          <a:ln>
            <a:noFill/>
          </a:ln>
        </p:spPr>
      </p:pic>
      <p:sp>
        <p:nvSpPr>
          <p:cNvPr id="335" name="Google Shape;335;p17"/>
          <p:cNvSpPr txBox="1"/>
          <p:nvPr/>
        </p:nvSpPr>
        <p:spPr>
          <a:xfrm>
            <a:off x="1028700" y="723527"/>
            <a:ext cx="4384388" cy="147574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200" b="1" i="0" u="none" strike="noStrike" cap="none">
                <a:solidFill>
                  <a:srgbClr val="F4FCFE"/>
                </a:solidFill>
                <a:latin typeface="Alegreya"/>
                <a:ea typeface="Alegreya"/>
                <a:cs typeface="Alegreya"/>
                <a:sym typeface="Alegreya"/>
              </a:rPr>
              <a:t>Інтерактивне навчання</a:t>
            </a:r>
            <a:endParaRPr/>
          </a:p>
        </p:txBody>
      </p:sp>
      <p:sp>
        <p:nvSpPr>
          <p:cNvPr id="336" name="Google Shape;336;p17"/>
          <p:cNvSpPr txBox="1"/>
          <p:nvPr/>
        </p:nvSpPr>
        <p:spPr>
          <a:xfrm>
            <a:off x="2991479" y="5020588"/>
            <a:ext cx="3411804" cy="552450"/>
          </a:xfrm>
          <a:prstGeom prst="rect">
            <a:avLst/>
          </a:prstGeom>
          <a:noFill/>
          <a:ln>
            <a:noFill/>
          </a:ln>
        </p:spPr>
        <p:txBody>
          <a:bodyPr spcFirstLastPara="1" wrap="square" lIns="0" tIns="0" rIns="0" bIns="0" anchor="t" anchorCtr="0">
            <a:spAutoFit/>
          </a:bodyPr>
          <a:lstStyle/>
          <a:p>
            <a:pPr marL="0" marR="0" lvl="0" indent="0" algn="ctr" rtl="0">
              <a:lnSpc>
                <a:spcPct val="160020"/>
              </a:lnSpc>
              <a:spcBef>
                <a:spcPts val="0"/>
              </a:spcBef>
              <a:spcAft>
                <a:spcPts val="0"/>
              </a:spcAft>
              <a:buNone/>
            </a:pPr>
            <a:r>
              <a:rPr lang="en-US" sz="2999" b="1" i="0" u="none" strike="noStrike" cap="none">
                <a:solidFill>
                  <a:srgbClr val="2B315B"/>
                </a:solidFill>
                <a:latin typeface="Alegreya"/>
                <a:ea typeface="Alegreya"/>
                <a:cs typeface="Alegreya"/>
                <a:sym typeface="Alegreya"/>
              </a:rPr>
              <a:t>Позитивні сторони</a:t>
            </a:r>
            <a:endParaRPr/>
          </a:p>
        </p:txBody>
      </p:sp>
      <p:sp>
        <p:nvSpPr>
          <p:cNvPr id="337" name="Google Shape;337;p17"/>
          <p:cNvSpPr txBox="1"/>
          <p:nvPr/>
        </p:nvSpPr>
        <p:spPr>
          <a:xfrm>
            <a:off x="12097969" y="5038725"/>
            <a:ext cx="3411804" cy="552450"/>
          </a:xfrm>
          <a:prstGeom prst="rect">
            <a:avLst/>
          </a:prstGeom>
          <a:noFill/>
          <a:ln>
            <a:noFill/>
          </a:ln>
        </p:spPr>
        <p:txBody>
          <a:bodyPr spcFirstLastPara="1" wrap="square" lIns="0" tIns="0" rIns="0" bIns="0" anchor="t" anchorCtr="0">
            <a:spAutoFit/>
          </a:bodyPr>
          <a:lstStyle/>
          <a:p>
            <a:pPr marL="0" marR="0" lvl="0" indent="0" algn="ctr" rtl="0">
              <a:lnSpc>
                <a:spcPct val="160020"/>
              </a:lnSpc>
              <a:spcBef>
                <a:spcPts val="0"/>
              </a:spcBef>
              <a:spcAft>
                <a:spcPts val="0"/>
              </a:spcAft>
              <a:buNone/>
            </a:pPr>
            <a:r>
              <a:rPr lang="en-US" sz="2999" b="1" i="0" u="none" strike="noStrike" cap="none">
                <a:solidFill>
                  <a:srgbClr val="2B315B"/>
                </a:solidFill>
                <a:latin typeface="Alegreya"/>
                <a:ea typeface="Alegreya"/>
                <a:cs typeface="Alegreya"/>
                <a:sym typeface="Alegreya"/>
              </a:rPr>
              <a:t>Негативні сторони</a:t>
            </a:r>
            <a:endParaRPr/>
          </a:p>
        </p:txBody>
      </p:sp>
      <p:sp>
        <p:nvSpPr>
          <p:cNvPr id="338" name="Google Shape;338;p17"/>
          <p:cNvSpPr txBox="1"/>
          <p:nvPr/>
        </p:nvSpPr>
        <p:spPr>
          <a:xfrm>
            <a:off x="10007492" y="5730251"/>
            <a:ext cx="7166255" cy="13690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Дорослим важко контролювати процес</a:t>
            </a:r>
            <a:endParaRPr/>
          </a:p>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взаємонавчання, а результат не завжди</a:t>
            </a:r>
            <a:endParaRPr/>
          </a:p>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ефективний</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D9FE"/>
        </a:solidFill>
        <a:effectLst/>
      </p:bgPr>
    </p:bg>
    <p:spTree>
      <p:nvGrpSpPr>
        <p:cNvPr id="1" name="Shape 342"/>
        <p:cNvGrpSpPr/>
        <p:nvPr/>
      </p:nvGrpSpPr>
      <p:grpSpPr>
        <a:xfrm>
          <a:off x="0" y="0"/>
          <a:ext cx="0" cy="0"/>
          <a:chOff x="0" y="0"/>
          <a:chExt cx="0" cy="0"/>
        </a:xfrm>
      </p:grpSpPr>
      <p:pic>
        <p:nvPicPr>
          <p:cNvPr id="343" name="Google Shape;343;p18"/>
          <p:cNvPicPr preferRelativeResize="0"/>
          <p:nvPr/>
        </p:nvPicPr>
        <p:blipFill rotWithShape="1">
          <a:blip r:embed="rId3">
            <a:alphaModFix/>
          </a:blip>
          <a:srcRect/>
          <a:stretch/>
        </p:blipFill>
        <p:spPr>
          <a:xfrm>
            <a:off x="351817" y="685427"/>
            <a:ext cx="5577916" cy="1617596"/>
          </a:xfrm>
          <a:prstGeom prst="rect">
            <a:avLst/>
          </a:prstGeom>
          <a:noFill/>
          <a:ln>
            <a:noFill/>
          </a:ln>
        </p:spPr>
      </p:pic>
      <p:pic>
        <p:nvPicPr>
          <p:cNvPr id="344" name="Google Shape;344;p18"/>
          <p:cNvPicPr preferRelativeResize="0"/>
          <p:nvPr/>
        </p:nvPicPr>
        <p:blipFill rotWithShape="1">
          <a:blip r:embed="rId4">
            <a:alphaModFix/>
          </a:blip>
          <a:srcRect/>
          <a:stretch/>
        </p:blipFill>
        <p:spPr>
          <a:xfrm>
            <a:off x="1028700" y="4180611"/>
            <a:ext cx="7337361" cy="4076736"/>
          </a:xfrm>
          <a:prstGeom prst="rect">
            <a:avLst/>
          </a:prstGeom>
          <a:noFill/>
          <a:ln>
            <a:noFill/>
          </a:ln>
        </p:spPr>
      </p:pic>
      <p:pic>
        <p:nvPicPr>
          <p:cNvPr id="345" name="Google Shape;345;p18"/>
          <p:cNvPicPr preferRelativeResize="0"/>
          <p:nvPr/>
        </p:nvPicPr>
        <p:blipFill rotWithShape="1">
          <a:blip r:embed="rId5">
            <a:alphaModFix/>
          </a:blip>
          <a:srcRect/>
          <a:stretch/>
        </p:blipFill>
        <p:spPr>
          <a:xfrm>
            <a:off x="1199807" y="4275680"/>
            <a:ext cx="6995148" cy="3886597"/>
          </a:xfrm>
          <a:prstGeom prst="rect">
            <a:avLst/>
          </a:prstGeom>
          <a:noFill/>
          <a:ln>
            <a:noFill/>
          </a:ln>
        </p:spPr>
      </p:pic>
      <p:pic>
        <p:nvPicPr>
          <p:cNvPr id="346" name="Google Shape;346;p18"/>
          <p:cNvPicPr preferRelativeResize="0"/>
          <p:nvPr/>
        </p:nvPicPr>
        <p:blipFill rotWithShape="1">
          <a:blip r:embed="rId6">
            <a:alphaModFix/>
          </a:blip>
          <a:srcRect/>
          <a:stretch/>
        </p:blipFill>
        <p:spPr>
          <a:xfrm rot="381588">
            <a:off x="4316266" y="3032290"/>
            <a:ext cx="762230" cy="2075379"/>
          </a:xfrm>
          <a:prstGeom prst="rect">
            <a:avLst/>
          </a:prstGeom>
          <a:noFill/>
          <a:ln>
            <a:noFill/>
          </a:ln>
        </p:spPr>
      </p:pic>
      <p:pic>
        <p:nvPicPr>
          <p:cNvPr id="347" name="Google Shape;347;p18"/>
          <p:cNvPicPr preferRelativeResize="0"/>
          <p:nvPr/>
        </p:nvPicPr>
        <p:blipFill rotWithShape="1">
          <a:blip r:embed="rId4">
            <a:alphaModFix/>
          </a:blip>
          <a:srcRect/>
          <a:stretch/>
        </p:blipFill>
        <p:spPr>
          <a:xfrm>
            <a:off x="9921939" y="4180611"/>
            <a:ext cx="7337361" cy="4076736"/>
          </a:xfrm>
          <a:prstGeom prst="rect">
            <a:avLst/>
          </a:prstGeom>
          <a:noFill/>
          <a:ln>
            <a:noFill/>
          </a:ln>
        </p:spPr>
      </p:pic>
      <p:pic>
        <p:nvPicPr>
          <p:cNvPr id="348" name="Google Shape;348;p18"/>
          <p:cNvPicPr preferRelativeResize="0"/>
          <p:nvPr/>
        </p:nvPicPr>
        <p:blipFill rotWithShape="1">
          <a:blip r:embed="rId5">
            <a:alphaModFix/>
          </a:blip>
          <a:srcRect/>
          <a:stretch/>
        </p:blipFill>
        <p:spPr>
          <a:xfrm>
            <a:off x="10093045" y="4275680"/>
            <a:ext cx="6995148" cy="3886597"/>
          </a:xfrm>
          <a:prstGeom prst="rect">
            <a:avLst/>
          </a:prstGeom>
          <a:noFill/>
          <a:ln>
            <a:noFill/>
          </a:ln>
        </p:spPr>
      </p:pic>
      <p:pic>
        <p:nvPicPr>
          <p:cNvPr id="349" name="Google Shape;349;p18"/>
          <p:cNvPicPr preferRelativeResize="0"/>
          <p:nvPr/>
        </p:nvPicPr>
        <p:blipFill rotWithShape="1">
          <a:blip r:embed="rId6">
            <a:alphaModFix/>
          </a:blip>
          <a:srcRect/>
          <a:stretch/>
        </p:blipFill>
        <p:spPr>
          <a:xfrm rot="381588">
            <a:off x="13209504" y="3032290"/>
            <a:ext cx="762230" cy="2075379"/>
          </a:xfrm>
          <a:prstGeom prst="rect">
            <a:avLst/>
          </a:prstGeom>
          <a:noFill/>
          <a:ln>
            <a:noFill/>
          </a:ln>
        </p:spPr>
      </p:pic>
      <p:sp>
        <p:nvSpPr>
          <p:cNvPr id="350" name="Google Shape;350;p18"/>
          <p:cNvSpPr txBox="1"/>
          <p:nvPr/>
        </p:nvSpPr>
        <p:spPr>
          <a:xfrm>
            <a:off x="1199807" y="5730251"/>
            <a:ext cx="7166255" cy="13690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Учні, які мають свій досвід</a:t>
            </a:r>
            <a:endParaRPr/>
          </a:p>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вчителювання, ставляться до вчителів з</a:t>
            </a:r>
            <a:endParaRPr/>
          </a:p>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більшою повагою</a:t>
            </a:r>
            <a:endParaRPr/>
          </a:p>
        </p:txBody>
      </p:sp>
      <p:pic>
        <p:nvPicPr>
          <p:cNvPr id="351" name="Google Shape;351;p18"/>
          <p:cNvPicPr preferRelativeResize="0"/>
          <p:nvPr/>
        </p:nvPicPr>
        <p:blipFill rotWithShape="1">
          <a:blip r:embed="rId7">
            <a:alphaModFix/>
          </a:blip>
          <a:srcRect/>
          <a:stretch/>
        </p:blipFill>
        <p:spPr>
          <a:xfrm flipH="1">
            <a:off x="11296394" y="816100"/>
            <a:ext cx="1195875" cy="1501670"/>
          </a:xfrm>
          <a:prstGeom prst="rect">
            <a:avLst/>
          </a:prstGeom>
          <a:noFill/>
          <a:ln>
            <a:noFill/>
          </a:ln>
        </p:spPr>
      </p:pic>
      <p:pic>
        <p:nvPicPr>
          <p:cNvPr id="352" name="Google Shape;352;p18"/>
          <p:cNvPicPr preferRelativeResize="0"/>
          <p:nvPr/>
        </p:nvPicPr>
        <p:blipFill rotWithShape="1">
          <a:blip r:embed="rId8">
            <a:alphaModFix/>
          </a:blip>
          <a:srcRect/>
          <a:stretch/>
        </p:blipFill>
        <p:spPr>
          <a:xfrm>
            <a:off x="8053540" y="6857386"/>
            <a:ext cx="2949723" cy="3187324"/>
          </a:xfrm>
          <a:prstGeom prst="rect">
            <a:avLst/>
          </a:prstGeom>
          <a:noFill/>
          <a:ln>
            <a:noFill/>
          </a:ln>
        </p:spPr>
      </p:pic>
      <p:pic>
        <p:nvPicPr>
          <p:cNvPr id="353" name="Google Shape;353;p18"/>
          <p:cNvPicPr preferRelativeResize="0"/>
          <p:nvPr/>
        </p:nvPicPr>
        <p:blipFill rotWithShape="1">
          <a:blip r:embed="rId9">
            <a:alphaModFix/>
          </a:blip>
          <a:srcRect/>
          <a:stretch/>
        </p:blipFill>
        <p:spPr>
          <a:xfrm rot="1100902">
            <a:off x="15847357" y="8977903"/>
            <a:ext cx="1103421" cy="1051259"/>
          </a:xfrm>
          <a:prstGeom prst="rect">
            <a:avLst/>
          </a:prstGeom>
          <a:noFill/>
          <a:ln>
            <a:noFill/>
          </a:ln>
        </p:spPr>
      </p:pic>
      <p:pic>
        <p:nvPicPr>
          <p:cNvPr id="354" name="Google Shape;354;p18"/>
          <p:cNvPicPr preferRelativeResize="0"/>
          <p:nvPr/>
        </p:nvPicPr>
        <p:blipFill rotWithShape="1">
          <a:blip r:embed="rId10">
            <a:alphaModFix/>
          </a:blip>
          <a:srcRect t="49911" r="20505"/>
          <a:stretch/>
        </p:blipFill>
        <p:spPr>
          <a:xfrm rot="10800000">
            <a:off x="0" y="8720065"/>
            <a:ext cx="3666915" cy="1566935"/>
          </a:xfrm>
          <a:prstGeom prst="rect">
            <a:avLst/>
          </a:prstGeom>
          <a:noFill/>
          <a:ln>
            <a:noFill/>
          </a:ln>
        </p:spPr>
      </p:pic>
      <p:pic>
        <p:nvPicPr>
          <p:cNvPr id="355" name="Google Shape;355;p18"/>
          <p:cNvPicPr preferRelativeResize="0"/>
          <p:nvPr/>
        </p:nvPicPr>
        <p:blipFill rotWithShape="1">
          <a:blip r:embed="rId10">
            <a:alphaModFix/>
          </a:blip>
          <a:srcRect t="49911" r="20505"/>
          <a:stretch/>
        </p:blipFill>
        <p:spPr>
          <a:xfrm>
            <a:off x="14584253" y="0"/>
            <a:ext cx="3666915" cy="1566935"/>
          </a:xfrm>
          <a:prstGeom prst="rect">
            <a:avLst/>
          </a:prstGeom>
          <a:noFill/>
          <a:ln>
            <a:noFill/>
          </a:ln>
        </p:spPr>
      </p:pic>
      <p:sp>
        <p:nvSpPr>
          <p:cNvPr id="356" name="Google Shape;356;p18"/>
          <p:cNvSpPr txBox="1"/>
          <p:nvPr/>
        </p:nvSpPr>
        <p:spPr>
          <a:xfrm>
            <a:off x="1028700" y="723527"/>
            <a:ext cx="4384388" cy="147574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200" b="1" i="0" u="none" strike="noStrike" cap="none">
                <a:solidFill>
                  <a:srgbClr val="F4FCFE"/>
                </a:solidFill>
                <a:latin typeface="Alegreya"/>
                <a:ea typeface="Alegreya"/>
                <a:cs typeface="Alegreya"/>
                <a:sym typeface="Alegreya"/>
              </a:rPr>
              <a:t>Інтерактивне навчання</a:t>
            </a:r>
            <a:endParaRPr/>
          </a:p>
        </p:txBody>
      </p:sp>
      <p:sp>
        <p:nvSpPr>
          <p:cNvPr id="357" name="Google Shape;357;p18"/>
          <p:cNvSpPr txBox="1"/>
          <p:nvPr/>
        </p:nvSpPr>
        <p:spPr>
          <a:xfrm>
            <a:off x="2991479" y="5020588"/>
            <a:ext cx="3411804" cy="552450"/>
          </a:xfrm>
          <a:prstGeom prst="rect">
            <a:avLst/>
          </a:prstGeom>
          <a:noFill/>
          <a:ln>
            <a:noFill/>
          </a:ln>
        </p:spPr>
        <p:txBody>
          <a:bodyPr spcFirstLastPara="1" wrap="square" lIns="0" tIns="0" rIns="0" bIns="0" anchor="t" anchorCtr="0">
            <a:spAutoFit/>
          </a:bodyPr>
          <a:lstStyle/>
          <a:p>
            <a:pPr marL="0" marR="0" lvl="0" indent="0" algn="ctr" rtl="0">
              <a:lnSpc>
                <a:spcPct val="160020"/>
              </a:lnSpc>
              <a:spcBef>
                <a:spcPts val="0"/>
              </a:spcBef>
              <a:spcAft>
                <a:spcPts val="0"/>
              </a:spcAft>
              <a:buNone/>
            </a:pPr>
            <a:r>
              <a:rPr lang="en-US" sz="2999" b="1" i="0" u="none" strike="noStrike" cap="none">
                <a:solidFill>
                  <a:srgbClr val="2B315B"/>
                </a:solidFill>
                <a:latin typeface="Alegreya"/>
                <a:ea typeface="Alegreya"/>
                <a:cs typeface="Alegreya"/>
                <a:sym typeface="Alegreya"/>
              </a:rPr>
              <a:t>Позитивні сторони</a:t>
            </a:r>
            <a:endParaRPr/>
          </a:p>
        </p:txBody>
      </p:sp>
      <p:sp>
        <p:nvSpPr>
          <p:cNvPr id="358" name="Google Shape;358;p18"/>
          <p:cNvSpPr txBox="1"/>
          <p:nvPr/>
        </p:nvSpPr>
        <p:spPr>
          <a:xfrm>
            <a:off x="12097969" y="5038725"/>
            <a:ext cx="3411804" cy="552450"/>
          </a:xfrm>
          <a:prstGeom prst="rect">
            <a:avLst/>
          </a:prstGeom>
          <a:noFill/>
          <a:ln>
            <a:noFill/>
          </a:ln>
        </p:spPr>
        <p:txBody>
          <a:bodyPr spcFirstLastPara="1" wrap="square" lIns="0" tIns="0" rIns="0" bIns="0" anchor="t" anchorCtr="0">
            <a:spAutoFit/>
          </a:bodyPr>
          <a:lstStyle/>
          <a:p>
            <a:pPr marL="0" marR="0" lvl="0" indent="0" algn="ctr" rtl="0">
              <a:lnSpc>
                <a:spcPct val="160020"/>
              </a:lnSpc>
              <a:spcBef>
                <a:spcPts val="0"/>
              </a:spcBef>
              <a:spcAft>
                <a:spcPts val="0"/>
              </a:spcAft>
              <a:buNone/>
            </a:pPr>
            <a:r>
              <a:rPr lang="en-US" sz="2999" b="1" i="0" u="none" strike="noStrike" cap="none">
                <a:solidFill>
                  <a:srgbClr val="2B315B"/>
                </a:solidFill>
                <a:latin typeface="Alegreya"/>
                <a:ea typeface="Alegreya"/>
                <a:cs typeface="Alegreya"/>
                <a:sym typeface="Alegreya"/>
              </a:rPr>
              <a:t>Негативні сторони</a:t>
            </a:r>
            <a:endParaRPr/>
          </a:p>
        </p:txBody>
      </p:sp>
      <p:sp>
        <p:nvSpPr>
          <p:cNvPr id="359" name="Google Shape;359;p18"/>
          <p:cNvSpPr txBox="1"/>
          <p:nvPr/>
        </p:nvSpPr>
        <p:spPr>
          <a:xfrm>
            <a:off x="10007492" y="5730251"/>
            <a:ext cx="7166255" cy="13690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За невдалого навчання необхідно</a:t>
            </a:r>
            <a:endParaRPr/>
          </a:p>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перевчати учня школяра-вчителя (і його</a:t>
            </a:r>
            <a:endParaRPr/>
          </a:p>
          <a:p>
            <a:pPr marL="0" marR="0" lvl="0" indent="0" algn="ctr" rtl="0">
              <a:lnSpc>
                <a:spcPct val="160000"/>
              </a:lnSpc>
              <a:spcBef>
                <a:spcPts val="0"/>
              </a:spcBef>
              <a:spcAft>
                <a:spcPts val="0"/>
              </a:spcAft>
              <a:buNone/>
            </a:pPr>
            <a:r>
              <a:rPr lang="en-US" sz="2300" b="0" i="0" u="none" strike="noStrike" cap="none">
                <a:solidFill>
                  <a:srgbClr val="2B315B"/>
                </a:solidFill>
                <a:latin typeface="Alegreya"/>
                <a:ea typeface="Alegreya"/>
                <a:cs typeface="Alegreya"/>
                <a:sym typeface="Alegreya"/>
              </a:rPr>
              <a:t>самого), що потребує додаткового часу</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363"/>
        <p:cNvGrpSpPr/>
        <p:nvPr/>
      </p:nvGrpSpPr>
      <p:grpSpPr>
        <a:xfrm>
          <a:off x="0" y="0"/>
          <a:ext cx="0" cy="0"/>
          <a:chOff x="0" y="0"/>
          <a:chExt cx="0" cy="0"/>
        </a:xfrm>
      </p:grpSpPr>
      <p:pic>
        <p:nvPicPr>
          <p:cNvPr id="364" name="Google Shape;364;p19"/>
          <p:cNvPicPr preferRelativeResize="0"/>
          <p:nvPr/>
        </p:nvPicPr>
        <p:blipFill rotWithShape="1">
          <a:blip r:embed="rId3">
            <a:alphaModFix/>
          </a:blip>
          <a:srcRect/>
          <a:stretch/>
        </p:blipFill>
        <p:spPr>
          <a:xfrm>
            <a:off x="0" y="0"/>
            <a:ext cx="4462584" cy="4129919"/>
          </a:xfrm>
          <a:prstGeom prst="rect">
            <a:avLst/>
          </a:prstGeom>
          <a:noFill/>
          <a:ln>
            <a:noFill/>
          </a:ln>
        </p:spPr>
      </p:pic>
      <p:pic>
        <p:nvPicPr>
          <p:cNvPr id="365" name="Google Shape;365;p19"/>
          <p:cNvPicPr preferRelativeResize="0"/>
          <p:nvPr/>
        </p:nvPicPr>
        <p:blipFill rotWithShape="1">
          <a:blip r:embed="rId4">
            <a:alphaModFix/>
          </a:blip>
          <a:srcRect/>
          <a:stretch/>
        </p:blipFill>
        <p:spPr>
          <a:xfrm>
            <a:off x="1259176" y="1236493"/>
            <a:ext cx="15737644" cy="8837607"/>
          </a:xfrm>
          <a:prstGeom prst="rect">
            <a:avLst/>
          </a:prstGeom>
          <a:noFill/>
          <a:ln>
            <a:noFill/>
          </a:ln>
        </p:spPr>
      </p:pic>
      <p:sp>
        <p:nvSpPr>
          <p:cNvPr id="366" name="Google Shape;366;p19"/>
          <p:cNvSpPr txBox="1"/>
          <p:nvPr/>
        </p:nvSpPr>
        <p:spPr>
          <a:xfrm>
            <a:off x="4478587" y="489293"/>
            <a:ext cx="9330827" cy="173228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0400" b="0" i="0" u="none" strike="noStrike" cap="none">
                <a:solidFill>
                  <a:srgbClr val="2B315B"/>
                </a:solidFill>
                <a:latin typeface="Jua"/>
                <a:ea typeface="Jua"/>
                <a:cs typeface="Jua"/>
                <a:sym typeface="Jua"/>
              </a:rPr>
              <a:t>3</a:t>
            </a:r>
            <a:endParaRPr/>
          </a:p>
        </p:txBody>
      </p:sp>
      <p:pic>
        <p:nvPicPr>
          <p:cNvPr id="367" name="Google Shape;367;p19"/>
          <p:cNvPicPr preferRelativeResize="0"/>
          <p:nvPr/>
        </p:nvPicPr>
        <p:blipFill rotWithShape="1">
          <a:blip r:embed="rId5">
            <a:alphaModFix/>
          </a:blip>
          <a:srcRect/>
          <a:stretch/>
        </p:blipFill>
        <p:spPr>
          <a:xfrm rot="253509">
            <a:off x="13374000" y="7709302"/>
            <a:ext cx="4890968" cy="2187597"/>
          </a:xfrm>
          <a:prstGeom prst="rect">
            <a:avLst/>
          </a:prstGeom>
          <a:noFill/>
          <a:ln>
            <a:noFill/>
          </a:ln>
        </p:spPr>
      </p:pic>
      <p:pic>
        <p:nvPicPr>
          <p:cNvPr id="368" name="Google Shape;368;p19"/>
          <p:cNvPicPr preferRelativeResize="0"/>
          <p:nvPr/>
        </p:nvPicPr>
        <p:blipFill rotWithShape="1">
          <a:blip r:embed="rId6">
            <a:alphaModFix/>
          </a:blip>
          <a:srcRect/>
          <a:stretch/>
        </p:blipFill>
        <p:spPr>
          <a:xfrm>
            <a:off x="-197197" y="7213274"/>
            <a:ext cx="3914944" cy="3103483"/>
          </a:xfrm>
          <a:prstGeom prst="rect">
            <a:avLst/>
          </a:prstGeom>
          <a:noFill/>
          <a:ln>
            <a:noFill/>
          </a:ln>
        </p:spPr>
      </p:pic>
      <p:sp>
        <p:nvSpPr>
          <p:cNvPr id="369" name="Google Shape;369;p19"/>
          <p:cNvSpPr txBox="1"/>
          <p:nvPr/>
        </p:nvSpPr>
        <p:spPr>
          <a:xfrm>
            <a:off x="2452514" y="2021548"/>
            <a:ext cx="13382972" cy="62960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2B315B"/>
                </a:solidFill>
                <a:latin typeface="Jua"/>
                <a:ea typeface="Jua"/>
                <a:cs typeface="Jua"/>
                <a:sym typeface="Jua"/>
              </a:rPr>
              <a:t>Приклади інтерактивних технологій, які використовуються у підручниках для навчання мови та літератури</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373"/>
        <p:cNvGrpSpPr/>
        <p:nvPr/>
      </p:nvGrpSpPr>
      <p:grpSpPr>
        <a:xfrm>
          <a:off x="0" y="0"/>
          <a:ext cx="0" cy="0"/>
          <a:chOff x="0" y="0"/>
          <a:chExt cx="0" cy="0"/>
        </a:xfrm>
      </p:grpSpPr>
      <p:pic>
        <p:nvPicPr>
          <p:cNvPr id="374" name="Google Shape;374;p20"/>
          <p:cNvPicPr preferRelativeResize="0"/>
          <p:nvPr/>
        </p:nvPicPr>
        <p:blipFill rotWithShape="1">
          <a:blip r:embed="rId3">
            <a:alphaModFix/>
          </a:blip>
          <a:srcRect/>
          <a:stretch/>
        </p:blipFill>
        <p:spPr>
          <a:xfrm>
            <a:off x="11152363" y="1028700"/>
            <a:ext cx="6106937" cy="8923499"/>
          </a:xfrm>
          <a:prstGeom prst="rect">
            <a:avLst/>
          </a:prstGeom>
          <a:noFill/>
          <a:ln>
            <a:noFill/>
          </a:ln>
        </p:spPr>
      </p:pic>
      <p:sp>
        <p:nvSpPr>
          <p:cNvPr id="375" name="Google Shape;375;p20"/>
          <p:cNvSpPr txBox="1"/>
          <p:nvPr/>
        </p:nvSpPr>
        <p:spPr>
          <a:xfrm>
            <a:off x="1028700" y="2651179"/>
            <a:ext cx="10123663" cy="422148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0" i="0" u="none" strike="noStrike" cap="none">
                <a:solidFill>
                  <a:srgbClr val="000000"/>
                </a:solidFill>
                <a:latin typeface="Forum"/>
                <a:ea typeface="Forum"/>
                <a:cs typeface="Forum"/>
                <a:sym typeface="Forum"/>
              </a:rPr>
              <a:t>Українська мова та читання : підруч. для 2 класу закладів загальної середньої освіти (у 2-х частинах). Ч. 1 / М. С. Вашуленко, С. Г. Дубовик. - К.: Видавничий Дім «Освіта», 2019. 144 с.</a:t>
            </a:r>
            <a:endParaRPr/>
          </a:p>
        </p:txBody>
      </p:sp>
      <p:pic>
        <p:nvPicPr>
          <p:cNvPr id="376" name="Google Shape;376;p20"/>
          <p:cNvPicPr preferRelativeResize="0"/>
          <p:nvPr/>
        </p:nvPicPr>
        <p:blipFill rotWithShape="1">
          <a:blip r:embed="rId4">
            <a:alphaModFix/>
          </a:blip>
          <a:srcRect/>
          <a:stretch/>
        </p:blipFill>
        <p:spPr>
          <a:xfrm>
            <a:off x="48488" y="-93691"/>
            <a:ext cx="3423573" cy="3168361"/>
          </a:xfrm>
          <a:prstGeom prst="rect">
            <a:avLst/>
          </a:prstGeom>
          <a:noFill/>
          <a:ln>
            <a:noFill/>
          </a:ln>
        </p:spPr>
      </p:pic>
      <p:pic>
        <p:nvPicPr>
          <p:cNvPr id="377" name="Google Shape;377;p20"/>
          <p:cNvPicPr preferRelativeResize="0"/>
          <p:nvPr/>
        </p:nvPicPr>
        <p:blipFill rotWithShape="1">
          <a:blip r:embed="rId5">
            <a:alphaModFix/>
          </a:blip>
          <a:srcRect/>
          <a:stretch/>
        </p:blipFill>
        <p:spPr>
          <a:xfrm>
            <a:off x="-197197" y="7213274"/>
            <a:ext cx="3914944" cy="310348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1"/>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383" name="Google Shape;383;p21"/>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384" name="Google Shape;384;p21"/>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385" name="Google Shape;385;p21"/>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386" name="Google Shape;386;p21"/>
          <p:cNvPicPr preferRelativeResize="0"/>
          <p:nvPr/>
        </p:nvPicPr>
        <p:blipFill rotWithShape="1">
          <a:blip r:embed="rId7">
            <a:alphaModFix/>
          </a:blip>
          <a:srcRect/>
          <a:stretch/>
        </p:blipFill>
        <p:spPr>
          <a:xfrm>
            <a:off x="2751554" y="2694601"/>
            <a:ext cx="12784892" cy="6151938"/>
          </a:xfrm>
          <a:prstGeom prst="rect">
            <a:avLst/>
          </a:prstGeom>
          <a:noFill/>
          <a:ln>
            <a:noFill/>
          </a:ln>
        </p:spPr>
      </p:pic>
      <p:sp>
        <p:nvSpPr>
          <p:cNvPr id="387" name="Google Shape;387;p21"/>
          <p:cNvSpPr txBox="1"/>
          <p:nvPr/>
        </p:nvSpPr>
        <p:spPr>
          <a:xfrm>
            <a:off x="2311449" y="976031"/>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Вилучи зайве (ст. 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2"/>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393" name="Google Shape;393;p22"/>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394" name="Google Shape;394;p22"/>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395" name="Google Shape;395;p22"/>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396" name="Google Shape;396;p22"/>
          <p:cNvPicPr preferRelativeResize="0"/>
          <p:nvPr/>
        </p:nvPicPr>
        <p:blipFill rotWithShape="1">
          <a:blip r:embed="rId7">
            <a:alphaModFix/>
          </a:blip>
          <a:srcRect/>
          <a:stretch/>
        </p:blipFill>
        <p:spPr>
          <a:xfrm>
            <a:off x="2147290" y="2779634"/>
            <a:ext cx="13993420" cy="6478666"/>
          </a:xfrm>
          <a:prstGeom prst="rect">
            <a:avLst/>
          </a:prstGeom>
          <a:noFill/>
          <a:ln>
            <a:noFill/>
          </a:ln>
        </p:spPr>
      </p:pic>
      <p:sp>
        <p:nvSpPr>
          <p:cNvPr id="397" name="Google Shape;397;p22"/>
          <p:cNvSpPr txBox="1"/>
          <p:nvPr/>
        </p:nvSpPr>
        <p:spPr>
          <a:xfrm>
            <a:off x="2311449" y="976031"/>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Мозковий штурм (ст. 32)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3"/>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03" name="Google Shape;403;p23"/>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04" name="Google Shape;404;p23"/>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05" name="Google Shape;405;p23"/>
          <p:cNvPicPr preferRelativeResize="0"/>
          <p:nvPr/>
        </p:nvPicPr>
        <p:blipFill rotWithShape="1">
          <a:blip r:embed="rId6">
            <a:alphaModFix/>
          </a:blip>
          <a:srcRect/>
          <a:stretch/>
        </p:blipFill>
        <p:spPr>
          <a:xfrm rot="1100902">
            <a:off x="1101894" y="8129807"/>
            <a:ext cx="1415723" cy="1348798"/>
          </a:xfrm>
          <a:prstGeom prst="rect">
            <a:avLst/>
          </a:prstGeom>
          <a:noFill/>
          <a:ln>
            <a:noFill/>
          </a:ln>
        </p:spPr>
      </p:pic>
      <p:pic>
        <p:nvPicPr>
          <p:cNvPr id="406" name="Google Shape;406;p23"/>
          <p:cNvPicPr preferRelativeResize="0"/>
          <p:nvPr/>
        </p:nvPicPr>
        <p:blipFill rotWithShape="1">
          <a:blip r:embed="rId7">
            <a:alphaModFix/>
          </a:blip>
          <a:srcRect/>
          <a:stretch/>
        </p:blipFill>
        <p:spPr>
          <a:xfrm>
            <a:off x="3840463" y="2306206"/>
            <a:ext cx="10607074" cy="7360944"/>
          </a:xfrm>
          <a:prstGeom prst="rect">
            <a:avLst/>
          </a:prstGeom>
          <a:noFill/>
          <a:ln>
            <a:noFill/>
          </a:ln>
        </p:spPr>
      </p:pic>
      <p:sp>
        <p:nvSpPr>
          <p:cNvPr id="407" name="Google Shape;407;p23"/>
          <p:cNvSpPr txBox="1"/>
          <p:nvPr/>
        </p:nvSpPr>
        <p:spPr>
          <a:xfrm>
            <a:off x="2311449" y="699659"/>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Мікрофон (ст. 59)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t="49911" r="20505"/>
          <a:stretch/>
        </p:blipFill>
        <p:spPr>
          <a:xfrm flipH="1">
            <a:off x="0" y="0"/>
            <a:ext cx="5930697" cy="2534288"/>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14398481" y="363908"/>
            <a:ext cx="3023116" cy="2797757"/>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1968646" y="1114119"/>
            <a:ext cx="14350708" cy="8058761"/>
          </a:xfrm>
          <a:prstGeom prst="rect">
            <a:avLst/>
          </a:prstGeom>
          <a:noFill/>
          <a:ln>
            <a:noFill/>
          </a:ln>
        </p:spPr>
      </p:pic>
      <p:pic>
        <p:nvPicPr>
          <p:cNvPr id="110" name="Google Shape;110;p3"/>
          <p:cNvPicPr preferRelativeResize="0"/>
          <p:nvPr/>
        </p:nvPicPr>
        <p:blipFill rotWithShape="1">
          <a:blip r:embed="rId6">
            <a:alphaModFix/>
          </a:blip>
          <a:srcRect/>
          <a:stretch/>
        </p:blipFill>
        <p:spPr>
          <a:xfrm>
            <a:off x="11928510" y="6882500"/>
            <a:ext cx="1198680" cy="1241571"/>
          </a:xfrm>
          <a:prstGeom prst="rect">
            <a:avLst/>
          </a:prstGeom>
          <a:noFill/>
          <a:ln>
            <a:noFill/>
          </a:ln>
        </p:spPr>
      </p:pic>
      <p:pic>
        <p:nvPicPr>
          <p:cNvPr id="111" name="Google Shape;111;p3"/>
          <p:cNvPicPr preferRelativeResize="0"/>
          <p:nvPr/>
        </p:nvPicPr>
        <p:blipFill rotWithShape="1">
          <a:blip r:embed="rId7">
            <a:alphaModFix/>
          </a:blip>
          <a:srcRect/>
          <a:stretch/>
        </p:blipFill>
        <p:spPr>
          <a:xfrm rot="-232423">
            <a:off x="416178" y="7437303"/>
            <a:ext cx="4126885" cy="2363580"/>
          </a:xfrm>
          <a:prstGeom prst="rect">
            <a:avLst/>
          </a:prstGeom>
          <a:noFill/>
          <a:ln>
            <a:noFill/>
          </a:ln>
        </p:spPr>
      </p:pic>
      <p:pic>
        <p:nvPicPr>
          <p:cNvPr id="112" name="Google Shape;112;p3"/>
          <p:cNvPicPr preferRelativeResize="0"/>
          <p:nvPr/>
        </p:nvPicPr>
        <p:blipFill rotWithShape="1">
          <a:blip r:embed="rId8">
            <a:alphaModFix/>
          </a:blip>
          <a:srcRect/>
          <a:stretch/>
        </p:blipFill>
        <p:spPr>
          <a:xfrm flipH="1">
            <a:off x="14744929" y="4671182"/>
            <a:ext cx="3543071" cy="5615818"/>
          </a:xfrm>
          <a:prstGeom prst="rect">
            <a:avLst/>
          </a:prstGeom>
          <a:noFill/>
          <a:ln>
            <a:noFill/>
          </a:ln>
        </p:spPr>
      </p:pic>
      <p:sp>
        <p:nvSpPr>
          <p:cNvPr id="113" name="Google Shape;113;p3"/>
          <p:cNvSpPr txBox="1"/>
          <p:nvPr/>
        </p:nvSpPr>
        <p:spPr>
          <a:xfrm>
            <a:off x="4257365" y="171779"/>
            <a:ext cx="9330827" cy="173228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0400" b="0" i="0" u="none" strike="noStrike" cap="none">
                <a:solidFill>
                  <a:srgbClr val="2B315B"/>
                </a:solidFill>
                <a:latin typeface="Jua"/>
                <a:ea typeface="Jua"/>
                <a:cs typeface="Jua"/>
                <a:sym typeface="Jua"/>
              </a:rPr>
              <a:t>1</a:t>
            </a:r>
            <a:endParaRPr/>
          </a:p>
        </p:txBody>
      </p:sp>
      <p:sp>
        <p:nvSpPr>
          <p:cNvPr id="114" name="Google Shape;114;p3"/>
          <p:cNvSpPr txBox="1"/>
          <p:nvPr/>
        </p:nvSpPr>
        <p:spPr>
          <a:xfrm>
            <a:off x="2231292" y="1704035"/>
            <a:ext cx="13382972" cy="62960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2B315B"/>
                </a:solidFill>
                <a:latin typeface="Jua"/>
                <a:ea typeface="Jua"/>
                <a:cs typeface="Jua"/>
                <a:sym typeface="Jua"/>
              </a:rPr>
              <a:t> Теоретичні аспекти використання інтерактивних технологій у мовно-літературній освіті</a:t>
            </a:r>
            <a:endParaRPr sz="8000" b="0" i="0" u="none" strike="noStrike" cap="none">
              <a:solidFill>
                <a:srgbClr val="2B315B"/>
              </a:solidFill>
              <a:latin typeface="Jua"/>
              <a:ea typeface="Jua"/>
              <a:cs typeface="Jua"/>
              <a:sym typeface="Ju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4"/>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13" name="Google Shape;413;p24"/>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14" name="Google Shape;414;p24"/>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15" name="Google Shape;415;p24"/>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416" name="Google Shape;416;p24"/>
          <p:cNvPicPr preferRelativeResize="0"/>
          <p:nvPr/>
        </p:nvPicPr>
        <p:blipFill rotWithShape="1">
          <a:blip r:embed="rId7">
            <a:alphaModFix/>
          </a:blip>
          <a:srcRect/>
          <a:stretch/>
        </p:blipFill>
        <p:spPr>
          <a:xfrm>
            <a:off x="1798343" y="2228434"/>
            <a:ext cx="14691313" cy="6287882"/>
          </a:xfrm>
          <a:prstGeom prst="rect">
            <a:avLst/>
          </a:prstGeom>
          <a:noFill/>
          <a:ln>
            <a:noFill/>
          </a:ln>
        </p:spPr>
      </p:pic>
      <p:sp>
        <p:nvSpPr>
          <p:cNvPr id="417" name="Google Shape;417;p24"/>
          <p:cNvSpPr txBox="1"/>
          <p:nvPr/>
        </p:nvSpPr>
        <p:spPr>
          <a:xfrm>
            <a:off x="2311449" y="516570"/>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 Робота в парах (ст. 119)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421"/>
        <p:cNvGrpSpPr/>
        <p:nvPr/>
      </p:nvGrpSpPr>
      <p:grpSpPr>
        <a:xfrm>
          <a:off x="0" y="0"/>
          <a:ext cx="0" cy="0"/>
          <a:chOff x="0" y="0"/>
          <a:chExt cx="0" cy="0"/>
        </a:xfrm>
      </p:grpSpPr>
      <p:pic>
        <p:nvPicPr>
          <p:cNvPr id="422" name="Google Shape;422;p25"/>
          <p:cNvPicPr preferRelativeResize="0"/>
          <p:nvPr/>
        </p:nvPicPr>
        <p:blipFill rotWithShape="1">
          <a:blip r:embed="rId3">
            <a:alphaModFix/>
          </a:blip>
          <a:srcRect/>
          <a:stretch/>
        </p:blipFill>
        <p:spPr>
          <a:xfrm>
            <a:off x="11006516" y="613684"/>
            <a:ext cx="6625119" cy="9467144"/>
          </a:xfrm>
          <a:prstGeom prst="rect">
            <a:avLst/>
          </a:prstGeom>
          <a:noFill/>
          <a:ln>
            <a:noFill/>
          </a:ln>
        </p:spPr>
      </p:pic>
      <p:sp>
        <p:nvSpPr>
          <p:cNvPr id="423" name="Google Shape;423;p25"/>
          <p:cNvSpPr txBox="1"/>
          <p:nvPr/>
        </p:nvSpPr>
        <p:spPr>
          <a:xfrm>
            <a:off x="782709" y="2326267"/>
            <a:ext cx="10223807" cy="5069205"/>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0" i="0" u="none" strike="noStrike" cap="none">
                <a:solidFill>
                  <a:srgbClr val="000000"/>
                </a:solidFill>
                <a:latin typeface="Forum"/>
                <a:ea typeface="Forum"/>
                <a:cs typeface="Forum"/>
                <a:sym typeface="Forum"/>
              </a:rPr>
              <a:t> Українська мова та читання : підруч. для 3 класу закладів загальної середньої освіти (у 2-х частинах). Ч. 1. М. С. Вашуленко, Н. А. Васильківська, </a:t>
            </a:r>
            <a:endParaRPr/>
          </a:p>
          <a:p>
            <a:pPr marL="0" marR="0" lvl="0" indent="0" algn="ctr" rtl="0">
              <a:lnSpc>
                <a:spcPct val="139979"/>
              </a:lnSpc>
              <a:spcBef>
                <a:spcPts val="0"/>
              </a:spcBef>
              <a:spcAft>
                <a:spcPts val="0"/>
              </a:spcAft>
              <a:buNone/>
            </a:pPr>
            <a:r>
              <a:rPr lang="en-US" sz="4800" b="0" i="0" u="none" strike="noStrike" cap="none">
                <a:solidFill>
                  <a:srgbClr val="000000"/>
                </a:solidFill>
                <a:latin typeface="Forum"/>
                <a:ea typeface="Forum"/>
                <a:cs typeface="Forum"/>
                <a:sym typeface="Forum"/>
              </a:rPr>
              <a:t>С. Г. Дубовик. К. : Видавничий дім «Освіта», 2020. 160 с.</a:t>
            </a:r>
            <a:r>
              <a:rPr lang="en-US" sz="4800" b="0" i="0" u="sng" strike="noStrike" cap="none">
                <a:solidFill>
                  <a:srgbClr val="000000"/>
                </a:solidFill>
                <a:latin typeface="Forum"/>
                <a:ea typeface="Forum"/>
                <a:cs typeface="Forum"/>
                <a:sym typeface="Forum"/>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endParaRPr/>
          </a:p>
        </p:txBody>
      </p:sp>
      <p:pic>
        <p:nvPicPr>
          <p:cNvPr id="424" name="Google Shape;424;p25"/>
          <p:cNvPicPr preferRelativeResize="0"/>
          <p:nvPr/>
        </p:nvPicPr>
        <p:blipFill rotWithShape="1">
          <a:blip r:embed="rId5">
            <a:alphaModFix/>
          </a:blip>
          <a:srcRect/>
          <a:stretch/>
        </p:blipFill>
        <p:spPr>
          <a:xfrm>
            <a:off x="-197197" y="-737320"/>
            <a:ext cx="3423573" cy="3168361"/>
          </a:xfrm>
          <a:prstGeom prst="rect">
            <a:avLst/>
          </a:prstGeom>
          <a:noFill/>
          <a:ln>
            <a:noFill/>
          </a:ln>
        </p:spPr>
      </p:pic>
      <p:pic>
        <p:nvPicPr>
          <p:cNvPr id="425" name="Google Shape;425;p25"/>
          <p:cNvPicPr preferRelativeResize="0"/>
          <p:nvPr/>
        </p:nvPicPr>
        <p:blipFill rotWithShape="1">
          <a:blip r:embed="rId6">
            <a:alphaModFix/>
          </a:blip>
          <a:srcRect/>
          <a:stretch/>
        </p:blipFill>
        <p:spPr>
          <a:xfrm>
            <a:off x="-197197" y="7213274"/>
            <a:ext cx="3914944" cy="31034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26"/>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31" name="Google Shape;431;p26"/>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32" name="Google Shape;432;p26"/>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33" name="Google Shape;433;p26"/>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434" name="Google Shape;434;p26"/>
          <p:cNvPicPr preferRelativeResize="0"/>
          <p:nvPr/>
        </p:nvPicPr>
        <p:blipFill rotWithShape="1">
          <a:blip r:embed="rId7">
            <a:alphaModFix/>
          </a:blip>
          <a:srcRect/>
          <a:stretch/>
        </p:blipFill>
        <p:spPr>
          <a:xfrm>
            <a:off x="1433251" y="2656208"/>
            <a:ext cx="15421497" cy="5311374"/>
          </a:xfrm>
          <a:prstGeom prst="rect">
            <a:avLst/>
          </a:prstGeom>
          <a:noFill/>
          <a:ln>
            <a:noFill/>
          </a:ln>
        </p:spPr>
      </p:pic>
      <p:sp>
        <p:nvSpPr>
          <p:cNvPr id="435" name="Google Shape;435;p26"/>
          <p:cNvSpPr txBox="1"/>
          <p:nvPr/>
        </p:nvSpPr>
        <p:spPr>
          <a:xfrm>
            <a:off x="2311449" y="516570"/>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Робота в парах (ст. 5)</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27"/>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41" name="Google Shape;441;p27"/>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42" name="Google Shape;442;p27"/>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43" name="Google Shape;443;p27"/>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444" name="Google Shape;444;p27"/>
          <p:cNvPicPr preferRelativeResize="0"/>
          <p:nvPr/>
        </p:nvPicPr>
        <p:blipFill rotWithShape="1">
          <a:blip r:embed="rId7">
            <a:alphaModFix/>
          </a:blip>
          <a:srcRect/>
          <a:stretch/>
        </p:blipFill>
        <p:spPr>
          <a:xfrm>
            <a:off x="2174467" y="2254978"/>
            <a:ext cx="13939067" cy="6281499"/>
          </a:xfrm>
          <a:prstGeom prst="rect">
            <a:avLst/>
          </a:prstGeom>
          <a:noFill/>
          <a:ln>
            <a:noFill/>
          </a:ln>
        </p:spPr>
      </p:pic>
      <p:sp>
        <p:nvSpPr>
          <p:cNvPr id="445" name="Google Shape;445;p27"/>
          <p:cNvSpPr txBox="1"/>
          <p:nvPr/>
        </p:nvSpPr>
        <p:spPr>
          <a:xfrm>
            <a:off x="2311449" y="516570"/>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Коло ідей (ст. 11)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28"/>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51" name="Google Shape;451;p28"/>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52" name="Google Shape;452;p28"/>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53" name="Google Shape;453;p28"/>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454" name="Google Shape;454;p28"/>
          <p:cNvPicPr preferRelativeResize="0"/>
          <p:nvPr/>
        </p:nvPicPr>
        <p:blipFill rotWithShape="1">
          <a:blip r:embed="rId7">
            <a:alphaModFix/>
          </a:blip>
          <a:srcRect/>
          <a:stretch/>
        </p:blipFill>
        <p:spPr>
          <a:xfrm>
            <a:off x="2941804" y="2050402"/>
            <a:ext cx="12404392" cy="7449501"/>
          </a:xfrm>
          <a:prstGeom prst="rect">
            <a:avLst/>
          </a:prstGeom>
          <a:noFill/>
          <a:ln>
            <a:noFill/>
          </a:ln>
        </p:spPr>
      </p:pic>
      <p:sp>
        <p:nvSpPr>
          <p:cNvPr id="455" name="Google Shape;455;p28"/>
          <p:cNvSpPr txBox="1"/>
          <p:nvPr/>
        </p:nvSpPr>
        <p:spPr>
          <a:xfrm>
            <a:off x="2311449" y="516570"/>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Рольова гра (ст. 21)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29"/>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61" name="Google Shape;461;p29"/>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62" name="Google Shape;462;p29"/>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63" name="Google Shape;463;p29"/>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464" name="Google Shape;464;p29"/>
          <p:cNvPicPr preferRelativeResize="0"/>
          <p:nvPr/>
        </p:nvPicPr>
        <p:blipFill rotWithShape="1">
          <a:blip r:embed="rId7">
            <a:alphaModFix/>
          </a:blip>
          <a:srcRect/>
          <a:stretch/>
        </p:blipFill>
        <p:spPr>
          <a:xfrm>
            <a:off x="2147290" y="2228434"/>
            <a:ext cx="13040263" cy="6809379"/>
          </a:xfrm>
          <a:prstGeom prst="rect">
            <a:avLst/>
          </a:prstGeom>
          <a:noFill/>
          <a:ln>
            <a:noFill/>
          </a:ln>
        </p:spPr>
      </p:pic>
      <p:sp>
        <p:nvSpPr>
          <p:cNvPr id="465" name="Google Shape;465;p29"/>
          <p:cNvSpPr txBox="1"/>
          <p:nvPr/>
        </p:nvSpPr>
        <p:spPr>
          <a:xfrm>
            <a:off x="2311449" y="516570"/>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Мікрофон (ст. 29)</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30"/>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71" name="Google Shape;471;p30"/>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72" name="Google Shape;472;p30"/>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73" name="Google Shape;473;p30"/>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474" name="Google Shape;474;p30"/>
          <p:cNvPicPr preferRelativeResize="0"/>
          <p:nvPr/>
        </p:nvPicPr>
        <p:blipFill rotWithShape="1">
          <a:blip r:embed="rId7">
            <a:alphaModFix/>
          </a:blip>
          <a:srcRect/>
          <a:stretch/>
        </p:blipFill>
        <p:spPr>
          <a:xfrm>
            <a:off x="1651365" y="2364901"/>
            <a:ext cx="13873825" cy="6030456"/>
          </a:xfrm>
          <a:prstGeom prst="rect">
            <a:avLst/>
          </a:prstGeom>
          <a:noFill/>
          <a:ln>
            <a:noFill/>
          </a:ln>
        </p:spPr>
      </p:pic>
      <p:sp>
        <p:nvSpPr>
          <p:cNvPr id="475" name="Google Shape;475;p30"/>
          <p:cNvSpPr txBox="1"/>
          <p:nvPr/>
        </p:nvSpPr>
        <p:spPr>
          <a:xfrm>
            <a:off x="2311449" y="516570"/>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Імітаційна гра (ст. 39)</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31"/>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81" name="Google Shape;481;p31"/>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482" name="Google Shape;482;p31"/>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483" name="Google Shape;483;p31"/>
          <p:cNvPicPr preferRelativeResize="0"/>
          <p:nvPr/>
        </p:nvPicPr>
        <p:blipFill rotWithShape="1">
          <a:blip r:embed="rId6">
            <a:alphaModFix/>
          </a:blip>
          <a:srcRect/>
          <a:stretch/>
        </p:blipFill>
        <p:spPr>
          <a:xfrm>
            <a:off x="1867406" y="2076207"/>
            <a:ext cx="14553188" cy="7182093"/>
          </a:xfrm>
          <a:prstGeom prst="rect">
            <a:avLst/>
          </a:prstGeom>
          <a:noFill/>
          <a:ln>
            <a:noFill/>
          </a:ln>
        </p:spPr>
      </p:pic>
      <p:pic>
        <p:nvPicPr>
          <p:cNvPr id="484" name="Google Shape;484;p31"/>
          <p:cNvPicPr preferRelativeResize="0"/>
          <p:nvPr/>
        </p:nvPicPr>
        <p:blipFill rotWithShape="1">
          <a:blip r:embed="rId7">
            <a:alphaModFix/>
          </a:blip>
          <a:srcRect/>
          <a:stretch/>
        </p:blipFill>
        <p:spPr>
          <a:xfrm rot="1100902">
            <a:off x="719417" y="8196981"/>
            <a:ext cx="1415723" cy="1348798"/>
          </a:xfrm>
          <a:prstGeom prst="rect">
            <a:avLst/>
          </a:prstGeom>
          <a:noFill/>
          <a:ln>
            <a:noFill/>
          </a:ln>
        </p:spPr>
      </p:pic>
      <p:sp>
        <p:nvSpPr>
          <p:cNvPr id="485" name="Google Shape;485;p31"/>
          <p:cNvSpPr txBox="1"/>
          <p:nvPr/>
        </p:nvSpPr>
        <p:spPr>
          <a:xfrm>
            <a:off x="3306386" y="23074"/>
            <a:ext cx="11675229" cy="2205359"/>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Рольова гра, </a:t>
            </a:r>
            <a:endParaRPr/>
          </a:p>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групова робота (ст. 55)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489"/>
        <p:cNvGrpSpPr/>
        <p:nvPr/>
      </p:nvGrpSpPr>
      <p:grpSpPr>
        <a:xfrm>
          <a:off x="0" y="0"/>
          <a:ext cx="0" cy="0"/>
          <a:chOff x="0" y="0"/>
          <a:chExt cx="0" cy="0"/>
        </a:xfrm>
      </p:grpSpPr>
      <p:sp>
        <p:nvSpPr>
          <p:cNvPr id="490" name="Google Shape;490;p32"/>
          <p:cNvSpPr txBox="1"/>
          <p:nvPr/>
        </p:nvSpPr>
        <p:spPr>
          <a:xfrm>
            <a:off x="1028700" y="2566035"/>
            <a:ext cx="10508136" cy="505968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0" i="0" u="none" strike="noStrike" cap="none">
                <a:solidFill>
                  <a:srgbClr val="000000"/>
                </a:solidFill>
                <a:latin typeface="Alegreya"/>
                <a:ea typeface="Alegreya"/>
                <a:cs typeface="Alegreya"/>
                <a:sym typeface="Alegreya"/>
              </a:rPr>
              <a:t>Українська мова та читання : підруч. для 4 класу закладів загальної середньої освіти (у 2-х частинах). Ч. 1 / </a:t>
            </a:r>
            <a:endParaRPr/>
          </a:p>
          <a:p>
            <a:pPr marL="0" marR="0" lvl="0" indent="0" algn="ctr" rtl="0">
              <a:lnSpc>
                <a:spcPct val="139979"/>
              </a:lnSpc>
              <a:spcBef>
                <a:spcPts val="0"/>
              </a:spcBef>
              <a:spcAft>
                <a:spcPts val="0"/>
              </a:spcAft>
              <a:buNone/>
            </a:pPr>
            <a:r>
              <a:rPr lang="en-US" sz="4800" b="0" i="0" u="none" strike="noStrike" cap="none">
                <a:solidFill>
                  <a:srgbClr val="000000"/>
                </a:solidFill>
                <a:latin typeface="Alegreya"/>
                <a:ea typeface="Alegreya"/>
                <a:cs typeface="Alegreya"/>
                <a:sym typeface="Alegreya"/>
              </a:rPr>
              <a:t>М. С. Вашуленко, Н. А. Васильківська, С. Г. Дубовик. К. : Видавничий дім «Освіта», 2021. 168 с.</a:t>
            </a:r>
            <a:endParaRPr/>
          </a:p>
        </p:txBody>
      </p:sp>
      <p:pic>
        <p:nvPicPr>
          <p:cNvPr id="491" name="Google Shape;491;p32"/>
          <p:cNvPicPr preferRelativeResize="0"/>
          <p:nvPr/>
        </p:nvPicPr>
        <p:blipFill rotWithShape="1">
          <a:blip r:embed="rId3">
            <a:alphaModFix/>
          </a:blip>
          <a:srcRect/>
          <a:stretch/>
        </p:blipFill>
        <p:spPr>
          <a:xfrm>
            <a:off x="11593986" y="699181"/>
            <a:ext cx="6268083" cy="8888638"/>
          </a:xfrm>
          <a:prstGeom prst="rect">
            <a:avLst/>
          </a:prstGeom>
          <a:noFill/>
          <a:ln>
            <a:noFill/>
          </a:ln>
        </p:spPr>
      </p:pic>
      <p:pic>
        <p:nvPicPr>
          <p:cNvPr id="492" name="Google Shape;492;p32"/>
          <p:cNvPicPr preferRelativeResize="0"/>
          <p:nvPr/>
        </p:nvPicPr>
        <p:blipFill rotWithShape="1">
          <a:blip r:embed="rId4">
            <a:alphaModFix/>
          </a:blip>
          <a:srcRect/>
          <a:stretch/>
        </p:blipFill>
        <p:spPr>
          <a:xfrm>
            <a:off x="-197197" y="-737320"/>
            <a:ext cx="3423573" cy="3168361"/>
          </a:xfrm>
          <a:prstGeom prst="rect">
            <a:avLst/>
          </a:prstGeom>
          <a:noFill/>
          <a:ln>
            <a:noFill/>
          </a:ln>
        </p:spPr>
      </p:pic>
      <p:pic>
        <p:nvPicPr>
          <p:cNvPr id="493" name="Google Shape;493;p32"/>
          <p:cNvPicPr preferRelativeResize="0"/>
          <p:nvPr/>
        </p:nvPicPr>
        <p:blipFill rotWithShape="1">
          <a:blip r:embed="rId5">
            <a:alphaModFix/>
          </a:blip>
          <a:srcRect/>
          <a:stretch/>
        </p:blipFill>
        <p:spPr>
          <a:xfrm>
            <a:off x="-197197" y="7183517"/>
            <a:ext cx="3914944" cy="310348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33"/>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499" name="Google Shape;499;p33"/>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500" name="Google Shape;500;p33"/>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501" name="Google Shape;501;p33"/>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502" name="Google Shape;502;p33"/>
          <p:cNvPicPr preferRelativeResize="0"/>
          <p:nvPr/>
        </p:nvPicPr>
        <p:blipFill rotWithShape="1">
          <a:blip r:embed="rId7">
            <a:alphaModFix/>
          </a:blip>
          <a:srcRect/>
          <a:stretch/>
        </p:blipFill>
        <p:spPr>
          <a:xfrm>
            <a:off x="2632716" y="1626555"/>
            <a:ext cx="11756849" cy="7808274"/>
          </a:xfrm>
          <a:prstGeom prst="rect">
            <a:avLst/>
          </a:prstGeom>
          <a:noFill/>
          <a:ln>
            <a:noFill/>
          </a:ln>
        </p:spPr>
      </p:pic>
      <p:sp>
        <p:nvSpPr>
          <p:cNvPr id="503" name="Google Shape;503;p33"/>
          <p:cNvSpPr txBox="1"/>
          <p:nvPr/>
        </p:nvSpPr>
        <p:spPr>
          <a:xfrm>
            <a:off x="2311449" y="516570"/>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 Акваріум (ст.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t="49911" r="20505"/>
          <a:stretch/>
        </p:blipFill>
        <p:spPr>
          <a:xfrm flipH="1">
            <a:off x="0" y="0"/>
            <a:ext cx="5930697" cy="2534288"/>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14398481" y="363908"/>
            <a:ext cx="3023116" cy="2797757"/>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1968646" y="1114119"/>
            <a:ext cx="14350708" cy="8058761"/>
          </a:xfrm>
          <a:prstGeom prst="rect">
            <a:avLst/>
          </a:prstGeom>
          <a:noFill/>
          <a:ln>
            <a:noFill/>
          </a:ln>
        </p:spPr>
      </p:pic>
      <p:pic>
        <p:nvPicPr>
          <p:cNvPr id="110" name="Google Shape;110;p3"/>
          <p:cNvPicPr preferRelativeResize="0"/>
          <p:nvPr/>
        </p:nvPicPr>
        <p:blipFill rotWithShape="1">
          <a:blip r:embed="rId6">
            <a:alphaModFix/>
          </a:blip>
          <a:srcRect/>
          <a:stretch/>
        </p:blipFill>
        <p:spPr>
          <a:xfrm>
            <a:off x="11928510" y="6882500"/>
            <a:ext cx="1198680" cy="1241571"/>
          </a:xfrm>
          <a:prstGeom prst="rect">
            <a:avLst/>
          </a:prstGeom>
          <a:noFill/>
          <a:ln>
            <a:noFill/>
          </a:ln>
        </p:spPr>
      </p:pic>
      <p:pic>
        <p:nvPicPr>
          <p:cNvPr id="111" name="Google Shape;111;p3"/>
          <p:cNvPicPr preferRelativeResize="0"/>
          <p:nvPr/>
        </p:nvPicPr>
        <p:blipFill rotWithShape="1">
          <a:blip r:embed="rId7">
            <a:alphaModFix/>
          </a:blip>
          <a:srcRect/>
          <a:stretch/>
        </p:blipFill>
        <p:spPr>
          <a:xfrm rot="-232423">
            <a:off x="416178" y="7437303"/>
            <a:ext cx="4126885" cy="2363580"/>
          </a:xfrm>
          <a:prstGeom prst="rect">
            <a:avLst/>
          </a:prstGeom>
          <a:noFill/>
          <a:ln>
            <a:noFill/>
          </a:ln>
        </p:spPr>
      </p:pic>
      <p:pic>
        <p:nvPicPr>
          <p:cNvPr id="112" name="Google Shape;112;p3"/>
          <p:cNvPicPr preferRelativeResize="0"/>
          <p:nvPr/>
        </p:nvPicPr>
        <p:blipFill rotWithShape="1">
          <a:blip r:embed="rId8">
            <a:alphaModFix/>
          </a:blip>
          <a:srcRect/>
          <a:stretch/>
        </p:blipFill>
        <p:spPr>
          <a:xfrm flipH="1">
            <a:off x="14744929" y="4671182"/>
            <a:ext cx="3543071" cy="5615818"/>
          </a:xfrm>
          <a:prstGeom prst="rect">
            <a:avLst/>
          </a:prstGeom>
          <a:noFill/>
          <a:ln>
            <a:noFill/>
          </a:ln>
        </p:spPr>
      </p:pic>
      <p:sp>
        <p:nvSpPr>
          <p:cNvPr id="113" name="Google Shape;113;p3"/>
          <p:cNvSpPr txBox="1"/>
          <p:nvPr/>
        </p:nvSpPr>
        <p:spPr>
          <a:xfrm>
            <a:off x="4257365" y="171779"/>
            <a:ext cx="10239220" cy="1760482"/>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uk-UA" sz="10400" dirty="0" smtClean="0">
                <a:solidFill>
                  <a:srgbClr val="2B315B"/>
                </a:solidFill>
                <a:latin typeface="Jua"/>
                <a:ea typeface="Jua"/>
                <a:sym typeface="Jua"/>
              </a:rPr>
              <a:t>Моделі навчання</a:t>
            </a:r>
            <a:endParaRPr dirty="0"/>
          </a:p>
        </p:txBody>
      </p:sp>
      <p:pic>
        <p:nvPicPr>
          <p:cNvPr id="10" name="Рисунок 9" descr="http://atamanuk.at.ua/10001.jpg"/>
          <p:cNvPicPr/>
          <p:nvPr/>
        </p:nvPicPr>
        <p:blipFill>
          <a:blip r:embed="rId9"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55432" y="1940312"/>
            <a:ext cx="11775689" cy="67130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4"/>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509" name="Google Shape;509;p34"/>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510" name="Google Shape;510;p34"/>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511" name="Google Shape;511;p34"/>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512" name="Google Shape;512;p34"/>
          <p:cNvPicPr preferRelativeResize="0"/>
          <p:nvPr/>
        </p:nvPicPr>
        <p:blipFill rotWithShape="1">
          <a:blip r:embed="rId7">
            <a:alphaModFix/>
          </a:blip>
          <a:srcRect/>
          <a:stretch/>
        </p:blipFill>
        <p:spPr>
          <a:xfrm>
            <a:off x="4858625" y="1626555"/>
            <a:ext cx="8722902" cy="7764341"/>
          </a:xfrm>
          <a:prstGeom prst="rect">
            <a:avLst/>
          </a:prstGeom>
          <a:noFill/>
          <a:ln>
            <a:noFill/>
          </a:ln>
        </p:spPr>
      </p:pic>
      <p:sp>
        <p:nvSpPr>
          <p:cNvPr id="513" name="Google Shape;513;p34"/>
          <p:cNvSpPr txBox="1"/>
          <p:nvPr/>
        </p:nvSpPr>
        <p:spPr>
          <a:xfrm>
            <a:off x="2311449" y="378176"/>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Мозковий штурм (ст. 15)</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35"/>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519" name="Google Shape;519;p35"/>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520" name="Google Shape;520;p35"/>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521" name="Google Shape;521;p35"/>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522" name="Google Shape;522;p35"/>
          <p:cNvPicPr preferRelativeResize="0"/>
          <p:nvPr/>
        </p:nvPicPr>
        <p:blipFill rotWithShape="1">
          <a:blip r:embed="rId7">
            <a:alphaModFix/>
          </a:blip>
          <a:srcRect/>
          <a:stretch/>
        </p:blipFill>
        <p:spPr>
          <a:xfrm>
            <a:off x="5188350" y="1626555"/>
            <a:ext cx="7911299" cy="8165756"/>
          </a:xfrm>
          <a:prstGeom prst="rect">
            <a:avLst/>
          </a:prstGeom>
          <a:noFill/>
          <a:ln>
            <a:noFill/>
          </a:ln>
        </p:spPr>
      </p:pic>
      <p:sp>
        <p:nvSpPr>
          <p:cNvPr id="523" name="Google Shape;523;p35"/>
          <p:cNvSpPr txBox="1"/>
          <p:nvPr/>
        </p:nvSpPr>
        <p:spPr>
          <a:xfrm>
            <a:off x="2342347" y="378176"/>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Мікрофон (ст. 19)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36"/>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529" name="Google Shape;529;p36"/>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530" name="Google Shape;530;p36"/>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531" name="Google Shape;531;p36"/>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532" name="Google Shape;532;p36"/>
          <p:cNvPicPr preferRelativeResize="0"/>
          <p:nvPr/>
        </p:nvPicPr>
        <p:blipFill rotWithShape="1">
          <a:blip r:embed="rId7">
            <a:alphaModFix/>
          </a:blip>
          <a:srcRect/>
          <a:stretch/>
        </p:blipFill>
        <p:spPr>
          <a:xfrm>
            <a:off x="1522083" y="2478652"/>
            <a:ext cx="15243833" cy="5329696"/>
          </a:xfrm>
          <a:prstGeom prst="rect">
            <a:avLst/>
          </a:prstGeom>
          <a:noFill/>
          <a:ln>
            <a:noFill/>
          </a:ln>
        </p:spPr>
      </p:pic>
      <p:sp>
        <p:nvSpPr>
          <p:cNvPr id="533" name="Google Shape;533;p36"/>
          <p:cNvSpPr txBox="1"/>
          <p:nvPr/>
        </p:nvSpPr>
        <p:spPr>
          <a:xfrm>
            <a:off x="2342347" y="378176"/>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Вилучи зайве (ст. 40)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37"/>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539" name="Google Shape;539;p37"/>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540" name="Google Shape;540;p37"/>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541" name="Google Shape;541;p37"/>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542" name="Google Shape;542;p37"/>
          <p:cNvPicPr preferRelativeResize="0"/>
          <p:nvPr/>
        </p:nvPicPr>
        <p:blipFill rotWithShape="1">
          <a:blip r:embed="rId7">
            <a:alphaModFix/>
          </a:blip>
          <a:srcRect/>
          <a:stretch/>
        </p:blipFill>
        <p:spPr>
          <a:xfrm>
            <a:off x="1980299" y="2496524"/>
            <a:ext cx="14327401" cy="5898832"/>
          </a:xfrm>
          <a:prstGeom prst="rect">
            <a:avLst/>
          </a:prstGeom>
          <a:noFill/>
          <a:ln>
            <a:noFill/>
          </a:ln>
        </p:spPr>
      </p:pic>
      <p:sp>
        <p:nvSpPr>
          <p:cNvPr id="543" name="Google Shape;543;p37"/>
          <p:cNvSpPr txBox="1"/>
          <p:nvPr/>
        </p:nvSpPr>
        <p:spPr>
          <a:xfrm>
            <a:off x="2342347" y="-169512"/>
            <a:ext cx="13665101" cy="2205359"/>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Рольова гра, </a:t>
            </a:r>
            <a:endParaRPr/>
          </a:p>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робота в парах (ст. 60)</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38"/>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549" name="Google Shape;549;p38"/>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550" name="Google Shape;550;p38"/>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551" name="Google Shape;551;p38"/>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552" name="Google Shape;552;p38"/>
          <p:cNvPicPr preferRelativeResize="0"/>
          <p:nvPr/>
        </p:nvPicPr>
        <p:blipFill rotWithShape="1">
          <a:blip r:embed="rId7">
            <a:alphaModFix/>
          </a:blip>
          <a:srcRect/>
          <a:stretch/>
        </p:blipFill>
        <p:spPr>
          <a:xfrm>
            <a:off x="1581595" y="2531580"/>
            <a:ext cx="15186606" cy="5223840"/>
          </a:xfrm>
          <a:prstGeom prst="rect">
            <a:avLst/>
          </a:prstGeom>
          <a:noFill/>
          <a:ln>
            <a:noFill/>
          </a:ln>
        </p:spPr>
      </p:pic>
      <p:sp>
        <p:nvSpPr>
          <p:cNvPr id="553" name="Google Shape;553;p38"/>
          <p:cNvSpPr txBox="1"/>
          <p:nvPr/>
        </p:nvSpPr>
        <p:spPr>
          <a:xfrm>
            <a:off x="2342347" y="378176"/>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Групова робота (ст. 41)</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38"/>
          <p:cNvPicPr preferRelativeResize="0"/>
          <p:nvPr/>
        </p:nvPicPr>
        <p:blipFill rotWithShape="1">
          <a:blip r:embed="rId3">
            <a:alphaModFix/>
          </a:blip>
          <a:srcRect l="22182" b="14915"/>
          <a:stretch/>
        </p:blipFill>
        <p:spPr>
          <a:xfrm flipH="1">
            <a:off x="14874990" y="6785954"/>
            <a:ext cx="4040416" cy="3501046"/>
          </a:xfrm>
          <a:prstGeom prst="rect">
            <a:avLst/>
          </a:prstGeom>
          <a:noFill/>
          <a:ln>
            <a:noFill/>
          </a:ln>
        </p:spPr>
      </p:pic>
      <p:pic>
        <p:nvPicPr>
          <p:cNvPr id="549" name="Google Shape;549;p38"/>
          <p:cNvPicPr preferRelativeResize="0"/>
          <p:nvPr/>
        </p:nvPicPr>
        <p:blipFill rotWithShape="1">
          <a:blip r:embed="rId4">
            <a:alphaModFix/>
          </a:blip>
          <a:srcRect/>
          <a:stretch/>
        </p:blipFill>
        <p:spPr>
          <a:xfrm>
            <a:off x="16698431" y="-447823"/>
            <a:ext cx="3179138" cy="2676256"/>
          </a:xfrm>
          <a:prstGeom prst="rect">
            <a:avLst/>
          </a:prstGeom>
          <a:noFill/>
          <a:ln>
            <a:noFill/>
          </a:ln>
        </p:spPr>
      </p:pic>
      <p:pic>
        <p:nvPicPr>
          <p:cNvPr id="550" name="Google Shape;550;p38"/>
          <p:cNvPicPr preferRelativeResize="0"/>
          <p:nvPr/>
        </p:nvPicPr>
        <p:blipFill rotWithShape="1">
          <a:blip r:embed="rId5">
            <a:alphaModFix/>
          </a:blip>
          <a:srcRect/>
          <a:stretch/>
        </p:blipFill>
        <p:spPr>
          <a:xfrm>
            <a:off x="0" y="-1523911"/>
            <a:ext cx="1651365" cy="3047821"/>
          </a:xfrm>
          <a:prstGeom prst="rect">
            <a:avLst/>
          </a:prstGeom>
          <a:noFill/>
          <a:ln>
            <a:noFill/>
          </a:ln>
        </p:spPr>
      </p:pic>
      <p:pic>
        <p:nvPicPr>
          <p:cNvPr id="551" name="Google Shape;551;p38"/>
          <p:cNvPicPr preferRelativeResize="0"/>
          <p:nvPr/>
        </p:nvPicPr>
        <p:blipFill rotWithShape="1">
          <a:blip r:embed="rId6">
            <a:alphaModFix/>
          </a:blip>
          <a:srcRect/>
          <a:stretch/>
        </p:blipFill>
        <p:spPr>
          <a:xfrm rot="1100902">
            <a:off x="555258" y="8583901"/>
            <a:ext cx="1415723" cy="1348798"/>
          </a:xfrm>
          <a:prstGeom prst="rect">
            <a:avLst/>
          </a:prstGeom>
          <a:noFill/>
          <a:ln>
            <a:noFill/>
          </a:ln>
        </p:spPr>
      </p:pic>
      <p:pic>
        <p:nvPicPr>
          <p:cNvPr id="8" name="Рисунок 7" descr="http://atamanuk.at.ua/4.jpg"/>
          <p:cNvPicPr/>
          <p:nvPr/>
        </p:nvPicPr>
        <p:blipFill>
          <a:blip r:embed="rId7">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38146" y="802888"/>
            <a:ext cx="15344078" cy="691375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g23cecb13afc_0_0"/>
          <p:cNvPicPr preferRelativeResize="0"/>
          <p:nvPr/>
        </p:nvPicPr>
        <p:blipFill rotWithShape="1">
          <a:blip r:embed="rId3">
            <a:alphaModFix/>
          </a:blip>
          <a:srcRect l="22178" b="14915"/>
          <a:stretch/>
        </p:blipFill>
        <p:spPr>
          <a:xfrm flipH="1">
            <a:off x="15695742" y="7415229"/>
            <a:ext cx="4040414" cy="3501046"/>
          </a:xfrm>
          <a:prstGeom prst="rect">
            <a:avLst/>
          </a:prstGeom>
          <a:noFill/>
          <a:ln>
            <a:noFill/>
          </a:ln>
        </p:spPr>
      </p:pic>
      <p:pic>
        <p:nvPicPr>
          <p:cNvPr id="559" name="Google Shape;559;g23cecb13afc_0_0"/>
          <p:cNvPicPr preferRelativeResize="0"/>
          <p:nvPr/>
        </p:nvPicPr>
        <p:blipFill rotWithShape="1">
          <a:blip r:embed="rId4">
            <a:alphaModFix/>
          </a:blip>
          <a:srcRect/>
          <a:stretch/>
        </p:blipFill>
        <p:spPr>
          <a:xfrm>
            <a:off x="16698431" y="-447823"/>
            <a:ext cx="3179136" cy="2676256"/>
          </a:xfrm>
          <a:prstGeom prst="rect">
            <a:avLst/>
          </a:prstGeom>
          <a:noFill/>
          <a:ln>
            <a:noFill/>
          </a:ln>
        </p:spPr>
      </p:pic>
      <p:pic>
        <p:nvPicPr>
          <p:cNvPr id="560" name="Google Shape;560;g23cecb13afc_0_0"/>
          <p:cNvPicPr preferRelativeResize="0"/>
          <p:nvPr/>
        </p:nvPicPr>
        <p:blipFill rotWithShape="1">
          <a:blip r:embed="rId5">
            <a:alphaModFix/>
          </a:blip>
          <a:srcRect/>
          <a:stretch/>
        </p:blipFill>
        <p:spPr>
          <a:xfrm>
            <a:off x="0" y="-1523911"/>
            <a:ext cx="1651366" cy="3047820"/>
          </a:xfrm>
          <a:prstGeom prst="rect">
            <a:avLst/>
          </a:prstGeom>
          <a:noFill/>
          <a:ln>
            <a:noFill/>
          </a:ln>
        </p:spPr>
      </p:pic>
      <p:sp>
        <p:nvSpPr>
          <p:cNvPr id="561" name="Google Shape;561;g23cecb13afc_0_0"/>
          <p:cNvSpPr txBox="1"/>
          <p:nvPr/>
        </p:nvSpPr>
        <p:spPr>
          <a:xfrm>
            <a:off x="2342397" y="271051"/>
            <a:ext cx="13665000" cy="8466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500" b="1">
                <a:solidFill>
                  <a:srgbClr val="2B315B"/>
                </a:solidFill>
                <a:latin typeface="Times New Roman"/>
                <a:ea typeface="Times New Roman"/>
                <a:cs typeface="Times New Roman"/>
                <a:sym typeface="Times New Roman"/>
              </a:rPr>
              <a:t>СПИСОК ВИКОРИСТАНИХ ДЖЕРЕЛ</a:t>
            </a:r>
            <a:endParaRPr sz="5500">
              <a:latin typeface="Times New Roman"/>
              <a:ea typeface="Times New Roman"/>
              <a:cs typeface="Times New Roman"/>
              <a:sym typeface="Times New Roman"/>
            </a:endParaRPr>
          </a:p>
        </p:txBody>
      </p:sp>
      <p:sp>
        <p:nvSpPr>
          <p:cNvPr id="562" name="Google Shape;562;g23cecb13afc_0_0"/>
          <p:cNvSpPr txBox="1"/>
          <p:nvPr/>
        </p:nvSpPr>
        <p:spPr>
          <a:xfrm>
            <a:off x="1095900" y="1313600"/>
            <a:ext cx="16096200" cy="85812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200"/>
              </a:spcBef>
              <a:spcAft>
                <a:spcPts val="0"/>
              </a:spcAft>
              <a:buNone/>
            </a:pPr>
            <a:r>
              <a:rPr lang="en-US" sz="3000" b="1" i="1">
                <a:solidFill>
                  <a:schemeClr val="dk1"/>
                </a:solidFill>
                <a:latin typeface="Times New Roman"/>
                <a:ea typeface="Times New Roman"/>
                <a:cs typeface="Times New Roman"/>
                <a:sym typeface="Times New Roman"/>
              </a:rPr>
              <a:t>Основна література</a:t>
            </a:r>
            <a:endParaRPr sz="3000" b="1" i="1">
              <a:solidFill>
                <a:schemeClr val="dk1"/>
              </a:solidFill>
              <a:latin typeface="Times New Roman"/>
              <a:ea typeface="Times New Roman"/>
              <a:cs typeface="Times New Roman"/>
              <a:sym typeface="Times New Roman"/>
            </a:endParaRPr>
          </a:p>
          <a:p>
            <a:pPr marL="457200" lvl="0" indent="-419100" algn="just" rtl="0">
              <a:lnSpc>
                <a:spcPct val="115000"/>
              </a:lnSpc>
              <a:spcBef>
                <a:spcPts val="1200"/>
              </a:spcBef>
              <a:spcAft>
                <a:spcPts val="0"/>
              </a:spcAft>
              <a:buSzPts val="3000"/>
              <a:buFont typeface="Times New Roman"/>
              <a:buAutoNum type="arabicPeriod"/>
            </a:pPr>
            <a:r>
              <a:rPr lang="en-US" sz="3000">
                <a:solidFill>
                  <a:schemeClr val="dk1"/>
                </a:solidFill>
                <a:latin typeface="Times New Roman"/>
                <a:ea typeface="Times New Roman"/>
                <a:cs typeface="Times New Roman"/>
                <a:sym typeface="Times New Roman"/>
              </a:rPr>
              <a:t>Білоконна Н. І. Формування творчої уяви молодших школярів на уроках літературного читання засобами новітніх технологій. </a:t>
            </a:r>
            <a:r>
              <a:rPr lang="en-US" sz="3000" i="1">
                <a:solidFill>
                  <a:schemeClr val="dk1"/>
                </a:solidFill>
                <a:latin typeface="Times New Roman"/>
                <a:ea typeface="Times New Roman"/>
                <a:cs typeface="Times New Roman"/>
                <a:sym typeface="Times New Roman"/>
              </a:rPr>
              <a:t>Освітній вимір</a:t>
            </a:r>
            <a:r>
              <a:rPr lang="en-US" sz="3000">
                <a:solidFill>
                  <a:schemeClr val="dk1"/>
                </a:solidFill>
                <a:latin typeface="Times New Roman"/>
                <a:ea typeface="Times New Roman"/>
                <a:cs typeface="Times New Roman"/>
                <a:sym typeface="Times New Roman"/>
              </a:rPr>
              <a:t>. 2019. Т. 47. С. 70–75. URL:</a:t>
            </a:r>
            <a:r>
              <a:rPr lang="en-US" sz="3000">
                <a:solidFill>
                  <a:schemeClr val="dk1"/>
                </a:solidFill>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000" u="sng">
                <a:solidFill>
                  <a:srgbClr val="0070C0"/>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https://doi.org/10.31812/educdim.v47i0.2432</a:t>
            </a:r>
            <a:endParaRPr sz="3000" u="sng">
              <a:solidFill>
                <a:srgbClr val="0070C0"/>
              </a:solidFill>
              <a:latin typeface="Times New Roman"/>
              <a:ea typeface="Times New Roman"/>
              <a:cs typeface="Times New Roman"/>
              <a:sym typeface="Times New Roman"/>
            </a:endParaRPr>
          </a:p>
          <a:p>
            <a:pPr marL="457200" lvl="0" indent="-419100" algn="just" rtl="0">
              <a:lnSpc>
                <a:spcPct val="115000"/>
              </a:lnSpc>
              <a:spcBef>
                <a:spcPts val="0"/>
              </a:spcBef>
              <a:spcAft>
                <a:spcPts val="0"/>
              </a:spcAft>
              <a:buSzPts val="3000"/>
              <a:buFont typeface="Times New Roman"/>
              <a:buAutoNum type="arabicPeriod"/>
            </a:pPr>
            <a:r>
              <a:rPr lang="en-US" sz="3000">
                <a:solidFill>
                  <a:schemeClr val="dk1"/>
                </a:solidFill>
                <a:latin typeface="Times New Roman"/>
                <a:ea typeface="Times New Roman"/>
                <a:cs typeface="Times New Roman"/>
                <a:sym typeface="Times New Roman"/>
              </a:rPr>
              <a:t>Морозова М. В. Інтерактивне навчання у сучасній освіті / М. В. Морозова // Роль інновацій як чинника розвитку освітнього простору : матеріали Міжнар. наук.-практич. конф. (Дніпро, 26 березня 2021 р). Дніпро : Міжнародний гуманітарний дослідницький центр, 2021. С. 13-15. URL:</a:t>
            </a:r>
            <a:r>
              <a:rPr lang="en-US" sz="3000">
                <a:solidFill>
                  <a:schemeClr val="dk1"/>
                </a:solidFill>
                <a:uFill>
                  <a:noFill/>
                </a:u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000" u="sng">
                <a:solidFill>
                  <a:schemeClr val="hlink"/>
                </a:solidFill>
                <a:latin typeface="Times New Roman"/>
                <a:ea typeface="Times New Roman"/>
                <a:cs typeface="Times New Roman"/>
                <a:sym typeface="Times New Roman"/>
                <a:hlinkClick r:id="rId7"/>
              </a:rPr>
              <a:t>https://cutt.ly/l5ZOwho</a:t>
            </a:r>
            <a:endParaRPr sz="3000" u="sng">
              <a:solidFill>
                <a:schemeClr val="hlink"/>
              </a:solidFill>
              <a:latin typeface="Times New Roman"/>
              <a:ea typeface="Times New Roman"/>
              <a:cs typeface="Times New Roman"/>
              <a:sym typeface="Times New Roman"/>
            </a:endParaRPr>
          </a:p>
          <a:p>
            <a:pPr marL="457200" lvl="0" indent="-419100" algn="just" rtl="0">
              <a:lnSpc>
                <a:spcPct val="115000"/>
              </a:lnSpc>
              <a:spcBef>
                <a:spcPts val="0"/>
              </a:spcBef>
              <a:spcAft>
                <a:spcPts val="0"/>
              </a:spcAft>
              <a:buClr>
                <a:schemeClr val="dk1"/>
              </a:buClr>
              <a:buSzPts val="3000"/>
              <a:buFont typeface="Times New Roman"/>
              <a:buAutoNum type="arabicPeriod"/>
            </a:pPr>
            <a:r>
              <a:rPr lang="en-US" sz="3000">
                <a:solidFill>
                  <a:schemeClr val="dk1"/>
                </a:solidFill>
                <a:highlight>
                  <a:srgbClr val="FFFFFF"/>
                </a:highlight>
                <a:latin typeface="Times New Roman"/>
                <a:ea typeface="Times New Roman"/>
                <a:cs typeface="Times New Roman"/>
                <a:sym typeface="Times New Roman"/>
              </a:rPr>
              <a:t>Пономарьова К. І. Формування комунікативної компетентності молодших школярів у процесі навчання української мови: методичний посібник. Київ: КОНВІ ПРІНТ, 2020. 88 с.</a:t>
            </a:r>
            <a:endParaRPr sz="3000">
              <a:solidFill>
                <a:schemeClr val="dk1"/>
              </a:solidFill>
              <a:highlight>
                <a:srgbClr val="FFFFFF"/>
              </a:highlight>
              <a:latin typeface="Times New Roman"/>
              <a:ea typeface="Times New Roman"/>
              <a:cs typeface="Times New Roman"/>
              <a:sym typeface="Times New Roman"/>
            </a:endParaRPr>
          </a:p>
          <a:p>
            <a:pPr marL="457200" lvl="0" indent="-419100" algn="just" rtl="0">
              <a:lnSpc>
                <a:spcPct val="115000"/>
              </a:lnSpc>
              <a:spcBef>
                <a:spcPts val="0"/>
              </a:spcBef>
              <a:spcAft>
                <a:spcPts val="0"/>
              </a:spcAft>
              <a:buSzPts val="3000"/>
              <a:buFont typeface="Times New Roman"/>
              <a:buAutoNum type="arabicPeriod"/>
            </a:pPr>
            <a:r>
              <a:rPr lang="en-US" sz="3000">
                <a:solidFill>
                  <a:schemeClr val="dk1"/>
                </a:solidFill>
                <a:highlight>
                  <a:srgbClr val="FFFFFF"/>
                </a:highlight>
                <a:latin typeface="Times New Roman"/>
                <a:ea typeface="Times New Roman"/>
                <a:cs typeface="Times New Roman"/>
                <a:sym typeface="Times New Roman"/>
              </a:rPr>
              <a:t>Староста В.. Технології інтерактивного навчання: сутність, класифікація. Науковий вісник Миколаївського національного університету імені В. О. Сухомлинського. </a:t>
            </a:r>
            <a:r>
              <a:rPr lang="en-US" sz="3000" i="1">
                <a:solidFill>
                  <a:schemeClr val="dk1"/>
                </a:solidFill>
                <a:highlight>
                  <a:srgbClr val="FFFFFF"/>
                </a:highlight>
                <a:latin typeface="Times New Roman"/>
                <a:ea typeface="Times New Roman"/>
                <a:cs typeface="Times New Roman"/>
                <a:sym typeface="Times New Roman"/>
              </a:rPr>
              <a:t>Педагогічні науки</a:t>
            </a:r>
            <a:r>
              <a:rPr lang="en-US" sz="3000">
                <a:solidFill>
                  <a:schemeClr val="dk1"/>
                </a:solidFill>
                <a:highlight>
                  <a:srgbClr val="FFFFFF"/>
                </a:highlight>
                <a:latin typeface="Times New Roman"/>
                <a:ea typeface="Times New Roman"/>
                <a:cs typeface="Times New Roman"/>
                <a:sym typeface="Times New Roman"/>
              </a:rPr>
              <a:t>. 2019. № 1(64). С. 230–237. </a:t>
            </a:r>
            <a:r>
              <a:rPr lang="en-US" sz="3000">
                <a:solidFill>
                  <a:schemeClr val="dk1"/>
                </a:solidFill>
                <a:latin typeface="Times New Roman"/>
                <a:ea typeface="Times New Roman"/>
                <a:cs typeface="Times New Roman"/>
                <a:sym typeface="Times New Roman"/>
              </a:rPr>
              <a:t>URL:</a:t>
            </a:r>
            <a:r>
              <a:rPr lang="en-US" sz="3000">
                <a:solidFill>
                  <a:schemeClr val="dk1"/>
                </a:solidFill>
                <a:uFill>
                  <a:noFill/>
                </a:u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000" u="sng">
                <a:solidFill>
                  <a:schemeClr val="hlink"/>
                </a:solidFill>
                <a:latin typeface="Times New Roman"/>
                <a:ea typeface="Times New Roman"/>
                <a:cs typeface="Times New Roman"/>
                <a:sym typeface="Times New Roman"/>
                <a:hlinkClick r:id="rId8"/>
              </a:rPr>
              <a:t>https://cutt.ly/85ZYH4r</a:t>
            </a:r>
            <a:endParaRPr sz="3000" u="sng">
              <a:solidFill>
                <a:schemeClr val="hlink"/>
              </a:solidFill>
              <a:latin typeface="Times New Roman"/>
              <a:ea typeface="Times New Roman"/>
              <a:cs typeface="Times New Roman"/>
              <a:sym typeface="Times New Roman"/>
            </a:endParaRPr>
          </a:p>
          <a:p>
            <a:pPr marL="457200" lvl="0" indent="-419100" algn="just" rtl="0">
              <a:lnSpc>
                <a:spcPct val="115000"/>
              </a:lnSpc>
              <a:spcBef>
                <a:spcPts val="0"/>
              </a:spcBef>
              <a:spcAft>
                <a:spcPts val="0"/>
              </a:spcAft>
              <a:buSzPts val="3000"/>
              <a:buFont typeface="Times New Roman"/>
              <a:buAutoNum type="arabicPeriod"/>
            </a:pPr>
            <a:r>
              <a:rPr lang="en-US" sz="3000">
                <a:solidFill>
                  <a:schemeClr val="dk1"/>
                </a:solidFill>
                <a:latin typeface="Times New Roman"/>
                <a:ea typeface="Times New Roman"/>
                <a:cs typeface="Times New Roman"/>
                <a:sym typeface="Times New Roman"/>
              </a:rPr>
              <a:t>Gladun M., Sablina M. Modern online instruments of interactive education as technology of cooperation. </a:t>
            </a:r>
            <a:r>
              <a:rPr lang="en-US" sz="3000" i="1">
                <a:solidFill>
                  <a:schemeClr val="dk1"/>
                </a:solidFill>
                <a:latin typeface="Times New Roman"/>
                <a:ea typeface="Times New Roman"/>
                <a:cs typeface="Times New Roman"/>
                <a:sym typeface="Times New Roman"/>
              </a:rPr>
              <a:t>Open educational e-environment of modern university</a:t>
            </a:r>
            <a:r>
              <a:rPr lang="en-US" sz="3000">
                <a:solidFill>
                  <a:schemeClr val="dk1"/>
                </a:solidFill>
                <a:latin typeface="Times New Roman"/>
                <a:ea typeface="Times New Roman"/>
                <a:cs typeface="Times New Roman"/>
                <a:sym typeface="Times New Roman"/>
              </a:rPr>
              <a:t>. 2018. № 4. С. 33–43. URL:</a:t>
            </a:r>
            <a:r>
              <a:rPr lang="en-US" sz="3000">
                <a:solidFill>
                  <a:schemeClr val="dk1"/>
                </a:solidFill>
                <a:uFill>
                  <a:noFill/>
                </a:u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000" u="sng">
                <a:solidFill>
                  <a:srgbClr val="0070C0"/>
                </a:solid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https://doi.org/10.28925/2414-0325.2018.4.3343</a:t>
            </a:r>
            <a:endParaRPr sz="3000" i="1">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g23cecb13afc_0_13"/>
          <p:cNvPicPr preferRelativeResize="0"/>
          <p:nvPr/>
        </p:nvPicPr>
        <p:blipFill rotWithShape="1">
          <a:blip r:embed="rId3">
            <a:alphaModFix/>
          </a:blip>
          <a:srcRect l="22178" b="14915"/>
          <a:stretch/>
        </p:blipFill>
        <p:spPr>
          <a:xfrm flipH="1">
            <a:off x="15695742" y="7415229"/>
            <a:ext cx="4040414" cy="3501046"/>
          </a:xfrm>
          <a:prstGeom prst="rect">
            <a:avLst/>
          </a:prstGeom>
          <a:noFill/>
          <a:ln>
            <a:noFill/>
          </a:ln>
        </p:spPr>
      </p:pic>
      <p:pic>
        <p:nvPicPr>
          <p:cNvPr id="568" name="Google Shape;568;g23cecb13afc_0_13"/>
          <p:cNvPicPr preferRelativeResize="0"/>
          <p:nvPr/>
        </p:nvPicPr>
        <p:blipFill rotWithShape="1">
          <a:blip r:embed="rId4">
            <a:alphaModFix/>
          </a:blip>
          <a:srcRect/>
          <a:stretch/>
        </p:blipFill>
        <p:spPr>
          <a:xfrm>
            <a:off x="16698431" y="-447823"/>
            <a:ext cx="3179136" cy="2676256"/>
          </a:xfrm>
          <a:prstGeom prst="rect">
            <a:avLst/>
          </a:prstGeom>
          <a:noFill/>
          <a:ln>
            <a:noFill/>
          </a:ln>
        </p:spPr>
      </p:pic>
      <p:pic>
        <p:nvPicPr>
          <p:cNvPr id="569" name="Google Shape;569;g23cecb13afc_0_13"/>
          <p:cNvPicPr preferRelativeResize="0"/>
          <p:nvPr/>
        </p:nvPicPr>
        <p:blipFill rotWithShape="1">
          <a:blip r:embed="rId5">
            <a:alphaModFix/>
          </a:blip>
          <a:srcRect/>
          <a:stretch/>
        </p:blipFill>
        <p:spPr>
          <a:xfrm>
            <a:off x="0" y="-1523911"/>
            <a:ext cx="1651366" cy="3047820"/>
          </a:xfrm>
          <a:prstGeom prst="rect">
            <a:avLst/>
          </a:prstGeom>
          <a:noFill/>
          <a:ln>
            <a:noFill/>
          </a:ln>
        </p:spPr>
      </p:pic>
      <p:sp>
        <p:nvSpPr>
          <p:cNvPr id="570" name="Google Shape;570;g23cecb13afc_0_13"/>
          <p:cNvSpPr txBox="1"/>
          <p:nvPr/>
        </p:nvSpPr>
        <p:spPr>
          <a:xfrm>
            <a:off x="731700" y="1019675"/>
            <a:ext cx="16824600" cy="8694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200"/>
              </a:spcBef>
              <a:spcAft>
                <a:spcPts val="0"/>
              </a:spcAft>
              <a:buNone/>
            </a:pPr>
            <a:r>
              <a:rPr lang="en-US" sz="2700" b="1" i="1">
                <a:solidFill>
                  <a:schemeClr val="dk1"/>
                </a:solidFill>
                <a:latin typeface="Times New Roman"/>
                <a:ea typeface="Times New Roman"/>
                <a:cs typeface="Times New Roman"/>
                <a:sym typeface="Times New Roman"/>
              </a:rPr>
              <a:t>Додаткова література</a:t>
            </a:r>
            <a:endParaRPr sz="2700" b="1" i="1">
              <a:solidFill>
                <a:schemeClr val="dk1"/>
              </a:solidFill>
              <a:latin typeface="Times New Roman"/>
              <a:ea typeface="Times New Roman"/>
              <a:cs typeface="Times New Roman"/>
              <a:sym typeface="Times New Roman"/>
            </a:endParaRPr>
          </a:p>
          <a:p>
            <a:pPr marL="457200" lvl="0" indent="-400050" algn="just" rtl="0">
              <a:lnSpc>
                <a:spcPct val="115000"/>
              </a:lnSpc>
              <a:spcBef>
                <a:spcPts val="1200"/>
              </a:spcBef>
              <a:spcAft>
                <a:spcPts val="0"/>
              </a:spcAft>
              <a:buSzPts val="2700"/>
              <a:buFont typeface="Times New Roman"/>
              <a:buAutoNum type="arabicPeriod"/>
            </a:pPr>
            <a:r>
              <a:rPr lang="en-US" sz="2700">
                <a:solidFill>
                  <a:schemeClr val="dk1"/>
                </a:solidFill>
                <a:latin typeface="Times New Roman"/>
                <a:ea typeface="Times New Roman"/>
                <a:cs typeface="Times New Roman"/>
                <a:sym typeface="Times New Roman"/>
              </a:rPr>
              <a:t>Бондар Ю. В. Формування творчої активності молодших школярів засобами інтерактивних технологій. </a:t>
            </a:r>
            <a:r>
              <a:rPr lang="en-US" sz="2700" i="1">
                <a:solidFill>
                  <a:schemeClr val="dk1"/>
                </a:solidFill>
                <a:latin typeface="Times New Roman"/>
                <a:ea typeface="Times New Roman"/>
                <a:cs typeface="Times New Roman"/>
                <a:sym typeface="Times New Roman"/>
              </a:rPr>
              <a:t>Наукові записки Вінницького державного педагогічного університету імені Михайла Коцюбинського. Серія: педагогіка і психологія: </a:t>
            </a:r>
            <a:r>
              <a:rPr lang="en-US" sz="2700">
                <a:solidFill>
                  <a:schemeClr val="dk1"/>
                </a:solidFill>
                <a:latin typeface="Times New Roman"/>
                <a:ea typeface="Times New Roman"/>
                <a:cs typeface="Times New Roman"/>
                <a:sym typeface="Times New Roman"/>
              </a:rPr>
              <a:t>збірник наукових праць. 2020. Випуск 61. URL:</a:t>
            </a:r>
            <a:r>
              <a:rPr lang="en-US" sz="2700">
                <a:solidFill>
                  <a:schemeClr val="dk1"/>
                </a:solidFill>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2700" u="sng">
                <a:solidFill>
                  <a:schemeClr val="hlink"/>
                </a:solidFill>
                <a:latin typeface="Times New Roman"/>
                <a:ea typeface="Times New Roman"/>
                <a:cs typeface="Times New Roman"/>
                <a:sym typeface="Times New Roman"/>
                <a:hlinkClick r:id="rId6"/>
              </a:rPr>
              <a:t>https://cutt.ly/e5KC0NG</a:t>
            </a:r>
            <a:endParaRPr sz="2700" u="sng">
              <a:solidFill>
                <a:schemeClr val="hlink"/>
              </a:solidFill>
              <a:latin typeface="Times New Roman"/>
              <a:ea typeface="Times New Roman"/>
              <a:cs typeface="Times New Roman"/>
              <a:sym typeface="Times New Roman"/>
            </a:endParaRPr>
          </a:p>
          <a:p>
            <a:pPr marL="457200" lvl="0" indent="-400050" algn="just" rtl="0">
              <a:lnSpc>
                <a:spcPct val="115000"/>
              </a:lnSpc>
              <a:spcBef>
                <a:spcPts val="0"/>
              </a:spcBef>
              <a:spcAft>
                <a:spcPts val="0"/>
              </a:spcAft>
              <a:buSzPts val="2700"/>
              <a:buFont typeface="Times New Roman"/>
              <a:buAutoNum type="arabicPeriod"/>
            </a:pPr>
            <a:r>
              <a:rPr lang="en-US" sz="2700">
                <a:solidFill>
                  <a:schemeClr val="dk1"/>
                </a:solidFill>
                <a:highlight>
                  <a:srgbClr val="FFFFFF"/>
                </a:highlight>
                <a:latin typeface="Times New Roman"/>
                <a:ea typeface="Times New Roman"/>
                <a:cs typeface="Times New Roman"/>
                <a:sym typeface="Times New Roman"/>
              </a:rPr>
              <a:t>Владимирова А. Л., Омельянченко Н. М. Педагогіка співробітництва як підґрунтя інтерактивного навчання. </a:t>
            </a:r>
            <a:r>
              <a:rPr lang="en-US" sz="2700" i="1">
                <a:solidFill>
                  <a:schemeClr val="dk1"/>
                </a:solidFill>
                <a:highlight>
                  <a:srgbClr val="FFFFFF"/>
                </a:highlight>
                <a:latin typeface="Times New Roman"/>
                <a:ea typeface="Times New Roman"/>
                <a:cs typeface="Times New Roman"/>
                <a:sym typeface="Times New Roman"/>
              </a:rPr>
              <a:t>Study of modern problems of civilization</a:t>
            </a:r>
            <a:r>
              <a:rPr lang="en-US" sz="2700">
                <a:solidFill>
                  <a:schemeClr val="dk1"/>
                </a:solidFill>
                <a:highlight>
                  <a:srgbClr val="FFFFFF"/>
                </a:highlight>
                <a:latin typeface="Times New Roman"/>
                <a:ea typeface="Times New Roman"/>
                <a:cs typeface="Times New Roman"/>
                <a:sym typeface="Times New Roman"/>
              </a:rPr>
              <a:t>. 2020. URL:</a:t>
            </a:r>
            <a:r>
              <a:rPr lang="en-US" sz="2700">
                <a:solidFill>
                  <a:schemeClr val="dk1"/>
                </a:solidFill>
                <a:highlight>
                  <a:srgbClr val="FFFFFF"/>
                </a:highlight>
                <a:uFill>
                  <a:noFill/>
                </a:u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2700" u="sng">
                <a:solidFill>
                  <a:schemeClr val="hlink"/>
                </a:solidFill>
                <a:highlight>
                  <a:srgbClr val="FFFFFF"/>
                </a:highlight>
                <a:latin typeface="Times New Roman"/>
                <a:ea typeface="Times New Roman"/>
                <a:cs typeface="Times New Roman"/>
                <a:sym typeface="Times New Roman"/>
                <a:hlinkClick r:id="rId7"/>
              </a:rPr>
              <a:t>https://cutt.ly/45KC7tG</a:t>
            </a:r>
            <a:endParaRPr sz="2700" u="sng">
              <a:solidFill>
                <a:schemeClr val="hlink"/>
              </a:solidFill>
              <a:highlight>
                <a:srgbClr val="FFFFFF"/>
              </a:highlight>
              <a:latin typeface="Times New Roman"/>
              <a:ea typeface="Times New Roman"/>
              <a:cs typeface="Times New Roman"/>
              <a:sym typeface="Times New Roman"/>
            </a:endParaRPr>
          </a:p>
          <a:p>
            <a:pPr marL="457200" lvl="0" indent="-400050" algn="just" rtl="0">
              <a:lnSpc>
                <a:spcPct val="115000"/>
              </a:lnSpc>
              <a:spcBef>
                <a:spcPts val="0"/>
              </a:spcBef>
              <a:spcAft>
                <a:spcPts val="0"/>
              </a:spcAft>
              <a:buSzPts val="2700"/>
              <a:buFont typeface="Times New Roman"/>
              <a:buAutoNum type="arabicPeriod"/>
            </a:pPr>
            <a:r>
              <a:rPr lang="en-US" sz="2700">
                <a:solidFill>
                  <a:schemeClr val="dk1"/>
                </a:solidFill>
                <a:highlight>
                  <a:srgbClr val="FFFFFF"/>
                </a:highlight>
                <a:latin typeface="Times New Roman"/>
                <a:ea typeface="Times New Roman"/>
                <a:cs typeface="Times New Roman"/>
                <a:sym typeface="Times New Roman"/>
              </a:rPr>
              <a:t>Підлісна С. В. Вплив інтерактивного навчання на рівень розумового розвитку молодшого школяра. </a:t>
            </a:r>
            <a:r>
              <a:rPr lang="en-US" sz="2700" i="1">
                <a:solidFill>
                  <a:schemeClr val="dk1"/>
                </a:solidFill>
                <a:highlight>
                  <a:srgbClr val="FFFFFF"/>
                </a:highlight>
                <a:latin typeface="Times New Roman"/>
                <a:ea typeface="Times New Roman"/>
                <a:cs typeface="Times New Roman"/>
                <a:sym typeface="Times New Roman"/>
              </a:rPr>
              <a:t>Psychological journal</a:t>
            </a:r>
            <a:r>
              <a:rPr lang="en-US" sz="2700">
                <a:solidFill>
                  <a:schemeClr val="dk1"/>
                </a:solidFill>
                <a:highlight>
                  <a:srgbClr val="FFFFFF"/>
                </a:highlight>
                <a:latin typeface="Times New Roman"/>
                <a:ea typeface="Times New Roman"/>
                <a:cs typeface="Times New Roman"/>
                <a:sym typeface="Times New Roman"/>
              </a:rPr>
              <a:t> 6.12. 2020.</a:t>
            </a:r>
            <a:r>
              <a:rPr lang="en-US" sz="2700">
                <a:solidFill>
                  <a:schemeClr val="dk1"/>
                </a:solidFill>
                <a:latin typeface="Times New Roman"/>
                <a:ea typeface="Times New Roman"/>
                <a:cs typeface="Times New Roman"/>
                <a:sym typeface="Times New Roman"/>
              </a:rPr>
              <a:t> URL:</a:t>
            </a:r>
            <a:r>
              <a:rPr lang="en-US" sz="2700">
                <a:solidFill>
                  <a:schemeClr val="dk1"/>
                </a:solidFill>
                <a:highlight>
                  <a:srgbClr val="FFFFFF"/>
                </a:highlight>
                <a:uFill>
                  <a:noFill/>
                </a:u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2700" u="sng">
                <a:solidFill>
                  <a:schemeClr val="hlink"/>
                </a:solidFill>
                <a:highlight>
                  <a:srgbClr val="FFFFFF"/>
                </a:highlight>
                <a:latin typeface="Times New Roman"/>
                <a:ea typeface="Times New Roman"/>
                <a:cs typeface="Times New Roman"/>
                <a:sym typeface="Times New Roman"/>
                <a:hlinkClick r:id="rId8"/>
              </a:rPr>
              <a:t>https://apsijournal.com/index.php/psyjournal/article/view/1145</a:t>
            </a:r>
            <a:endParaRPr sz="2700" u="sng">
              <a:solidFill>
                <a:schemeClr val="hlink"/>
              </a:solidFill>
              <a:highlight>
                <a:srgbClr val="FFFFFF"/>
              </a:highlight>
              <a:latin typeface="Times New Roman"/>
              <a:ea typeface="Times New Roman"/>
              <a:cs typeface="Times New Roman"/>
              <a:sym typeface="Times New Roman"/>
            </a:endParaRPr>
          </a:p>
          <a:p>
            <a:pPr marL="457200" lvl="0" indent="-400050" algn="just" rtl="0">
              <a:lnSpc>
                <a:spcPct val="115000"/>
              </a:lnSpc>
              <a:spcBef>
                <a:spcPts val="0"/>
              </a:spcBef>
              <a:spcAft>
                <a:spcPts val="0"/>
              </a:spcAft>
              <a:buSzPts val="2700"/>
              <a:buFont typeface="Times New Roman"/>
              <a:buAutoNum type="arabicPeriod"/>
            </a:pPr>
            <a:r>
              <a:rPr lang="en-US" sz="2700">
                <a:solidFill>
                  <a:schemeClr val="dk1"/>
                </a:solidFill>
                <a:latin typeface="Times New Roman"/>
                <a:ea typeface="Times New Roman"/>
                <a:cs typeface="Times New Roman"/>
                <a:sym typeface="Times New Roman"/>
              </a:rPr>
              <a:t>Терес Г. В. Формування позитивної мотивації навчання молодших школярів засобами інтерактивних технологій : магістерська робота. 2020. URL:</a:t>
            </a:r>
            <a:r>
              <a:rPr lang="en-US" sz="2700">
                <a:solidFill>
                  <a:schemeClr val="dk1"/>
                </a:solidFill>
                <a:uFill>
                  <a:noFill/>
                </a:u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2700" u="sng">
                <a:solidFill>
                  <a:schemeClr val="hlink"/>
                </a:solidFill>
                <a:latin typeface="Times New Roman"/>
                <a:ea typeface="Times New Roman"/>
                <a:cs typeface="Times New Roman"/>
                <a:sym typeface="Times New Roman"/>
                <a:hlinkClick r:id="rId9"/>
              </a:rPr>
              <a:t>https://dspace.znu.edu.ua/jspui/handle/12345/4571</a:t>
            </a:r>
            <a:endParaRPr sz="2700" u="sng">
              <a:solidFill>
                <a:schemeClr val="hlink"/>
              </a:solidFill>
              <a:latin typeface="Times New Roman"/>
              <a:ea typeface="Times New Roman"/>
              <a:cs typeface="Times New Roman"/>
              <a:sym typeface="Times New Roman"/>
            </a:endParaRPr>
          </a:p>
          <a:p>
            <a:pPr marL="457200" lvl="0" indent="-400050" algn="just" rtl="0">
              <a:lnSpc>
                <a:spcPct val="115000"/>
              </a:lnSpc>
              <a:spcBef>
                <a:spcPts val="0"/>
              </a:spcBef>
              <a:spcAft>
                <a:spcPts val="0"/>
              </a:spcAft>
              <a:buClr>
                <a:schemeClr val="dk1"/>
              </a:buClr>
              <a:buSzPts val="2700"/>
              <a:buFont typeface="Times New Roman"/>
              <a:buAutoNum type="arabicPeriod"/>
            </a:pPr>
            <a:r>
              <a:rPr lang="en-US" sz="2700">
                <a:solidFill>
                  <a:schemeClr val="dk1"/>
                </a:solidFill>
                <a:latin typeface="Times New Roman"/>
                <a:ea typeface="Times New Roman"/>
                <a:cs typeface="Times New Roman"/>
                <a:sym typeface="Times New Roman"/>
              </a:rPr>
              <a:t>Українська мова та читання : підруч. для 2 класу закладів загальної середньої освіти (у 2-х частинах). Ч. 1. М. С. Вашуленко, С. Г. Дубовик. - К.: Видавничий Дім «Освіта», 2019. 144 с.</a:t>
            </a:r>
            <a:endParaRPr sz="2700">
              <a:solidFill>
                <a:schemeClr val="dk1"/>
              </a:solidFill>
              <a:latin typeface="Times New Roman"/>
              <a:ea typeface="Times New Roman"/>
              <a:cs typeface="Times New Roman"/>
              <a:sym typeface="Times New Roman"/>
            </a:endParaRPr>
          </a:p>
          <a:p>
            <a:pPr marL="457200" lvl="0" indent="-400050" algn="just" rtl="0">
              <a:lnSpc>
                <a:spcPct val="115000"/>
              </a:lnSpc>
              <a:spcBef>
                <a:spcPts val="0"/>
              </a:spcBef>
              <a:spcAft>
                <a:spcPts val="0"/>
              </a:spcAft>
              <a:buClr>
                <a:schemeClr val="dk1"/>
              </a:buClr>
              <a:buSzPts val="2700"/>
              <a:buFont typeface="Times New Roman"/>
              <a:buAutoNum type="arabicPeriod"/>
            </a:pPr>
            <a:r>
              <a:rPr lang="en-US" sz="2700">
                <a:solidFill>
                  <a:schemeClr val="dk1"/>
                </a:solidFill>
                <a:latin typeface="Times New Roman"/>
                <a:ea typeface="Times New Roman"/>
                <a:cs typeface="Times New Roman"/>
                <a:sym typeface="Times New Roman"/>
              </a:rPr>
              <a:t>Українська мова та читання : підруч. для 3 класу закладів загальної середньої освіти (у 2-х частинах). Ч. 1. М. С. Вашуленко, Н. А. Васильківська, С. Г. Дубовик. К. : Видавничий дім «Освіта», 2020. 160 с.</a:t>
            </a:r>
            <a:endParaRPr sz="2700">
              <a:solidFill>
                <a:schemeClr val="dk1"/>
              </a:solidFill>
              <a:latin typeface="Times New Roman"/>
              <a:ea typeface="Times New Roman"/>
              <a:cs typeface="Times New Roman"/>
              <a:sym typeface="Times New Roman"/>
            </a:endParaRPr>
          </a:p>
          <a:p>
            <a:pPr marL="457200" lvl="0" indent="-400050" algn="just" rtl="0">
              <a:lnSpc>
                <a:spcPct val="115000"/>
              </a:lnSpc>
              <a:spcBef>
                <a:spcPts val="0"/>
              </a:spcBef>
              <a:spcAft>
                <a:spcPts val="0"/>
              </a:spcAft>
              <a:buClr>
                <a:schemeClr val="dk1"/>
              </a:buClr>
              <a:buSzPts val="2700"/>
              <a:buFont typeface="Times New Roman"/>
              <a:buAutoNum type="arabicPeriod"/>
            </a:pPr>
            <a:r>
              <a:rPr lang="en-US" sz="2700">
                <a:solidFill>
                  <a:schemeClr val="dk1"/>
                </a:solidFill>
                <a:latin typeface="Times New Roman"/>
                <a:ea typeface="Times New Roman"/>
                <a:cs typeface="Times New Roman"/>
                <a:sym typeface="Times New Roman"/>
              </a:rPr>
              <a:t>Українська мова та читання : підруч. для 4 класу закладів загальної середньої освіти (у 2-х частинах). Ч. 1. М. С. Вашуленко, Н. А. Васильківська, С. Г. Дубовик. К. : Видавничий дім «Освіта», 2021. 168 с.</a:t>
            </a:r>
            <a:endParaRPr sz="2700">
              <a:solidFill>
                <a:schemeClr val="dk1"/>
              </a:solidFill>
              <a:latin typeface="Times New Roman"/>
              <a:ea typeface="Times New Roman"/>
              <a:cs typeface="Times New Roman"/>
              <a:sym typeface="Times New Roman"/>
            </a:endParaRPr>
          </a:p>
          <a:p>
            <a:pPr marL="457200" lvl="0" indent="-400050" algn="just" rtl="0">
              <a:lnSpc>
                <a:spcPct val="115000"/>
              </a:lnSpc>
              <a:spcBef>
                <a:spcPts val="0"/>
              </a:spcBef>
              <a:spcAft>
                <a:spcPts val="0"/>
              </a:spcAft>
              <a:buSzPts val="2700"/>
              <a:buFont typeface="Times New Roman"/>
              <a:buAutoNum type="arabicPeriod"/>
            </a:pPr>
            <a:r>
              <a:rPr lang="en-US" sz="2700">
                <a:solidFill>
                  <a:schemeClr val="dk1"/>
                </a:solidFill>
                <a:latin typeface="Times New Roman"/>
                <a:ea typeface="Times New Roman"/>
                <a:cs typeface="Times New Roman"/>
                <a:sym typeface="Times New Roman"/>
              </a:rPr>
              <a:t>Шевченко І. В. Формування комунікативної культури молодших школярів засобами інтерактивних технологій : магістерська робота. 2021. URL:</a:t>
            </a:r>
            <a:r>
              <a:rPr lang="en-US" sz="2700" u="sng">
                <a:solidFill>
                  <a:srgbClr val="0070C0"/>
                </a:solid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https://dspace.znu.edu.ua/jspui/handle/12345/6043</a:t>
            </a:r>
            <a:endParaRPr sz="2700" b="1" i="1">
              <a:solidFill>
                <a:schemeClr val="dk1"/>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23cecb13afc_0_22"/>
          <p:cNvPicPr preferRelativeResize="0"/>
          <p:nvPr/>
        </p:nvPicPr>
        <p:blipFill rotWithShape="1">
          <a:blip r:embed="rId3">
            <a:alphaModFix/>
          </a:blip>
          <a:srcRect l="22178" b="14915"/>
          <a:stretch/>
        </p:blipFill>
        <p:spPr>
          <a:xfrm flipH="1">
            <a:off x="15695742" y="7415229"/>
            <a:ext cx="4040414" cy="3501046"/>
          </a:xfrm>
          <a:prstGeom prst="rect">
            <a:avLst/>
          </a:prstGeom>
          <a:noFill/>
          <a:ln>
            <a:noFill/>
          </a:ln>
        </p:spPr>
      </p:pic>
      <p:pic>
        <p:nvPicPr>
          <p:cNvPr id="576" name="Google Shape;576;g23cecb13afc_0_22"/>
          <p:cNvPicPr preferRelativeResize="0"/>
          <p:nvPr/>
        </p:nvPicPr>
        <p:blipFill rotWithShape="1">
          <a:blip r:embed="rId4">
            <a:alphaModFix/>
          </a:blip>
          <a:srcRect/>
          <a:stretch/>
        </p:blipFill>
        <p:spPr>
          <a:xfrm>
            <a:off x="16698431" y="-447823"/>
            <a:ext cx="3179136" cy="2676256"/>
          </a:xfrm>
          <a:prstGeom prst="rect">
            <a:avLst/>
          </a:prstGeom>
          <a:noFill/>
          <a:ln>
            <a:noFill/>
          </a:ln>
        </p:spPr>
      </p:pic>
      <p:pic>
        <p:nvPicPr>
          <p:cNvPr id="577" name="Google Shape;577;g23cecb13afc_0_22"/>
          <p:cNvPicPr preferRelativeResize="0"/>
          <p:nvPr/>
        </p:nvPicPr>
        <p:blipFill rotWithShape="1">
          <a:blip r:embed="rId5">
            <a:alphaModFix/>
          </a:blip>
          <a:srcRect/>
          <a:stretch/>
        </p:blipFill>
        <p:spPr>
          <a:xfrm>
            <a:off x="0" y="-1523911"/>
            <a:ext cx="1651366" cy="3047820"/>
          </a:xfrm>
          <a:prstGeom prst="rect">
            <a:avLst/>
          </a:prstGeom>
          <a:noFill/>
          <a:ln>
            <a:noFill/>
          </a:ln>
        </p:spPr>
      </p:pic>
      <p:sp>
        <p:nvSpPr>
          <p:cNvPr id="578" name="Google Shape;578;g23cecb13afc_0_22"/>
          <p:cNvSpPr txBox="1"/>
          <p:nvPr/>
        </p:nvSpPr>
        <p:spPr>
          <a:xfrm>
            <a:off x="1087950" y="2008400"/>
            <a:ext cx="16112100" cy="66957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1200"/>
              </a:spcBef>
              <a:spcAft>
                <a:spcPts val="0"/>
              </a:spcAft>
              <a:buNone/>
            </a:pPr>
            <a:r>
              <a:rPr lang="en-US" sz="3000" b="1" i="1">
                <a:solidFill>
                  <a:schemeClr val="dk1"/>
                </a:solidFill>
                <a:latin typeface="Times New Roman"/>
                <a:ea typeface="Times New Roman"/>
                <a:cs typeface="Times New Roman"/>
                <a:sym typeface="Times New Roman"/>
              </a:rPr>
              <a:t>Інформаційні джерела</a:t>
            </a:r>
            <a:endParaRPr sz="3000" b="1" i="1">
              <a:solidFill>
                <a:schemeClr val="dk1"/>
              </a:solidFill>
              <a:latin typeface="Times New Roman"/>
              <a:ea typeface="Times New Roman"/>
              <a:cs typeface="Times New Roman"/>
              <a:sym typeface="Times New Roman"/>
            </a:endParaRPr>
          </a:p>
          <a:p>
            <a:pPr marL="457200" lvl="0" indent="-431800" algn="just" rtl="0">
              <a:lnSpc>
                <a:spcPct val="150000"/>
              </a:lnSpc>
              <a:spcBef>
                <a:spcPts val="1200"/>
              </a:spcBef>
              <a:spcAft>
                <a:spcPts val="0"/>
              </a:spcAft>
              <a:buSzPts val="3200"/>
              <a:buFont typeface="Times New Roman"/>
              <a:buAutoNum type="arabicPeriod"/>
            </a:pPr>
            <a:r>
              <a:rPr lang="en-US" sz="3200">
                <a:solidFill>
                  <a:schemeClr val="dk1"/>
                </a:solidFill>
                <a:latin typeface="Times New Roman"/>
                <a:ea typeface="Times New Roman"/>
                <a:cs typeface="Times New Roman"/>
                <a:sym typeface="Times New Roman"/>
              </a:rPr>
              <a:t>Інтерактивні методи навчання. </a:t>
            </a:r>
            <a:r>
              <a:rPr lang="en-US" sz="3200" i="1">
                <a:solidFill>
                  <a:schemeClr val="dk1"/>
                </a:solidFill>
                <a:latin typeface="Times New Roman"/>
                <a:ea typeface="Times New Roman"/>
                <a:cs typeface="Times New Roman"/>
                <a:sym typeface="Times New Roman"/>
              </a:rPr>
              <a:t>Педрада</a:t>
            </a:r>
            <a:r>
              <a:rPr lang="en-US" sz="3200">
                <a:solidFill>
                  <a:schemeClr val="dk1"/>
                </a:solidFill>
                <a:latin typeface="Times New Roman"/>
                <a:ea typeface="Times New Roman"/>
                <a:cs typeface="Times New Roman"/>
                <a:sym typeface="Times New Roman"/>
              </a:rPr>
              <a:t>: веб-сайт. URL:</a:t>
            </a:r>
            <a:r>
              <a:rPr lang="en-US" sz="3200">
                <a:solidFill>
                  <a:schemeClr val="dk1"/>
                </a:solidFill>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200" u="sng">
                <a:solidFill>
                  <a:schemeClr val="hlink"/>
                </a:solidFill>
                <a:latin typeface="Times New Roman"/>
                <a:ea typeface="Times New Roman"/>
                <a:cs typeface="Times New Roman"/>
                <a:sym typeface="Times New Roman"/>
                <a:hlinkClick r:id="rId6"/>
              </a:rPr>
              <a:t>https://oplatforma.com.ua/article/2316-interaktyvni-metody</a:t>
            </a:r>
            <a:endParaRPr sz="3200" u="sng">
              <a:solidFill>
                <a:schemeClr val="hlink"/>
              </a:solidFill>
              <a:latin typeface="Times New Roman"/>
              <a:ea typeface="Times New Roman"/>
              <a:cs typeface="Times New Roman"/>
              <a:sym typeface="Times New Roman"/>
            </a:endParaRPr>
          </a:p>
          <a:p>
            <a:pPr marL="457200" lvl="0" indent="-431800" algn="just" rtl="0">
              <a:lnSpc>
                <a:spcPct val="150000"/>
              </a:lnSpc>
              <a:spcBef>
                <a:spcPts val="0"/>
              </a:spcBef>
              <a:spcAft>
                <a:spcPts val="0"/>
              </a:spcAft>
              <a:buSzPts val="3200"/>
              <a:buFont typeface="Times New Roman"/>
              <a:buAutoNum type="arabicPeriod"/>
            </a:pPr>
            <a:r>
              <a:rPr lang="en-US" sz="3200">
                <a:solidFill>
                  <a:schemeClr val="dk1"/>
                </a:solidFill>
                <a:latin typeface="Times New Roman"/>
                <a:ea typeface="Times New Roman"/>
                <a:cs typeface="Times New Roman"/>
                <a:sym typeface="Times New Roman"/>
              </a:rPr>
              <a:t>Інтерактивні методи навчання. </a:t>
            </a:r>
            <a:r>
              <a:rPr lang="en-US" sz="3200" i="1">
                <a:solidFill>
                  <a:schemeClr val="dk1"/>
                </a:solidFill>
                <a:latin typeface="Times New Roman"/>
                <a:ea typeface="Times New Roman"/>
                <a:cs typeface="Times New Roman"/>
                <a:sym typeface="Times New Roman"/>
              </a:rPr>
              <a:t>Українська педагогіка:</a:t>
            </a:r>
            <a:r>
              <a:rPr lang="en-US" sz="3200">
                <a:solidFill>
                  <a:schemeClr val="dk1"/>
                </a:solidFill>
                <a:latin typeface="Times New Roman"/>
                <a:ea typeface="Times New Roman"/>
                <a:cs typeface="Times New Roman"/>
                <a:sym typeface="Times New Roman"/>
              </a:rPr>
              <a:t> веб-сайт. URL:</a:t>
            </a:r>
            <a:r>
              <a:rPr lang="en-US" sz="3200">
                <a:solidFill>
                  <a:schemeClr val="dk1"/>
                </a:solidFill>
                <a:uFill>
                  <a:noFill/>
                </a:u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200" u="sng">
                <a:solidFill>
                  <a:schemeClr val="hlink"/>
                </a:solidFill>
                <a:latin typeface="Times New Roman"/>
                <a:ea typeface="Times New Roman"/>
                <a:cs typeface="Times New Roman"/>
                <a:sym typeface="Times New Roman"/>
                <a:hlinkClick r:id="rId7"/>
              </a:rPr>
              <a:t>http://ukped.com/informatyka/4611-interaktyvni-metody-navchannya.html</a:t>
            </a:r>
            <a:endParaRPr sz="3200" u="sng">
              <a:solidFill>
                <a:schemeClr val="hlink"/>
              </a:solidFill>
              <a:latin typeface="Times New Roman"/>
              <a:ea typeface="Times New Roman"/>
              <a:cs typeface="Times New Roman"/>
              <a:sym typeface="Times New Roman"/>
            </a:endParaRPr>
          </a:p>
          <a:p>
            <a:pPr marL="457200" lvl="0" indent="-431800" algn="just" rtl="0">
              <a:lnSpc>
                <a:spcPct val="150000"/>
              </a:lnSpc>
              <a:spcBef>
                <a:spcPts val="0"/>
              </a:spcBef>
              <a:spcAft>
                <a:spcPts val="0"/>
              </a:spcAft>
              <a:buSzPts val="3200"/>
              <a:buFont typeface="Times New Roman"/>
              <a:buAutoNum type="arabicPeriod"/>
            </a:pPr>
            <a:r>
              <a:rPr lang="en-US" sz="3200">
                <a:solidFill>
                  <a:schemeClr val="dk1"/>
                </a:solidFill>
                <a:latin typeface="Times New Roman"/>
                <a:ea typeface="Times New Roman"/>
                <a:cs typeface="Times New Roman"/>
                <a:sym typeface="Times New Roman"/>
              </a:rPr>
              <a:t>Інтерактивні технології на уроках української мови та читання. </a:t>
            </a:r>
            <a:r>
              <a:rPr lang="en-US" sz="3200" i="1">
                <a:solidFill>
                  <a:schemeClr val="dk1"/>
                </a:solidFill>
                <a:latin typeface="Times New Roman"/>
                <a:ea typeface="Times New Roman"/>
                <a:cs typeface="Times New Roman"/>
                <a:sym typeface="Times New Roman"/>
              </a:rPr>
              <a:t>На Урок</a:t>
            </a:r>
            <a:r>
              <a:rPr lang="en-US" sz="3200">
                <a:solidFill>
                  <a:schemeClr val="dk1"/>
                </a:solidFill>
                <a:latin typeface="Times New Roman"/>
                <a:ea typeface="Times New Roman"/>
                <a:cs typeface="Times New Roman"/>
                <a:sym typeface="Times New Roman"/>
              </a:rPr>
              <a:t>: веб-сайт. URL:</a:t>
            </a:r>
            <a:r>
              <a:rPr lang="en-US" sz="3200">
                <a:solidFill>
                  <a:schemeClr val="dk1"/>
                </a:solidFill>
                <a:uFill>
                  <a:noFill/>
                </a:u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200" u="sng">
                <a:solidFill>
                  <a:schemeClr val="hlink"/>
                </a:solidFill>
                <a:latin typeface="Times New Roman"/>
                <a:ea typeface="Times New Roman"/>
                <a:cs typeface="Times New Roman"/>
                <a:sym typeface="Times New Roman"/>
                <a:hlinkClick r:id="rId8"/>
              </a:rPr>
              <a:t>https://cutt.ly/n5KVqd0</a:t>
            </a:r>
            <a:endParaRPr sz="3200" u="sng">
              <a:solidFill>
                <a:schemeClr val="hlink"/>
              </a:solidFill>
              <a:latin typeface="Times New Roman"/>
              <a:ea typeface="Times New Roman"/>
              <a:cs typeface="Times New Roman"/>
              <a:sym typeface="Times New Roman"/>
            </a:endParaRPr>
          </a:p>
          <a:p>
            <a:pPr marL="457200" lvl="0" indent="-431800" algn="just" rtl="0">
              <a:lnSpc>
                <a:spcPct val="150000"/>
              </a:lnSpc>
              <a:spcBef>
                <a:spcPts val="0"/>
              </a:spcBef>
              <a:spcAft>
                <a:spcPts val="0"/>
              </a:spcAft>
              <a:buSzPts val="3200"/>
              <a:buFont typeface="Times New Roman"/>
              <a:buAutoNum type="arabicPeriod"/>
            </a:pPr>
            <a:r>
              <a:rPr lang="en-US" sz="3200">
                <a:solidFill>
                  <a:schemeClr val="dk1"/>
                </a:solidFill>
                <a:latin typeface="Times New Roman"/>
                <a:ea typeface="Times New Roman"/>
                <a:cs typeface="Times New Roman"/>
                <a:sym typeface="Times New Roman"/>
              </a:rPr>
              <a:t>Огляд інтерактивних методів. Модуль 4. Методика викладання профілактичних програм. </a:t>
            </a:r>
            <a:r>
              <a:rPr lang="en-US" sz="3200" i="1">
                <a:solidFill>
                  <a:schemeClr val="dk1"/>
                </a:solidFill>
                <a:latin typeface="Times New Roman"/>
                <a:ea typeface="Times New Roman"/>
                <a:cs typeface="Times New Roman"/>
                <a:sym typeface="Times New Roman"/>
              </a:rPr>
              <a:t>Курс підготовки вчителів:</a:t>
            </a:r>
            <a:r>
              <a:rPr lang="en-US" sz="3200">
                <a:solidFill>
                  <a:schemeClr val="dk1"/>
                </a:solidFill>
                <a:latin typeface="Times New Roman"/>
                <a:ea typeface="Times New Roman"/>
                <a:cs typeface="Times New Roman"/>
                <a:sym typeface="Times New Roman"/>
              </a:rPr>
              <a:t> веб-сайт. URL: </a:t>
            </a:r>
            <a:r>
              <a:rPr lang="en-US" sz="3200" u="sng">
                <a:solidFill>
                  <a:schemeClr val="hlink"/>
                </a:solidFill>
                <a:latin typeface="Times New Roman"/>
                <a:ea typeface="Times New Roman"/>
                <a:cs typeface="Times New Roman"/>
                <a:sym typeface="Times New Roman"/>
                <a:hlinkClick r:id="rId9"/>
              </a:rPr>
              <a:t>https://cutt.ly/V5ZFAWe</a:t>
            </a:r>
            <a:endParaRPr sz="3200" u="sng">
              <a:solidFill>
                <a:schemeClr val="hlink"/>
              </a:solidFill>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582"/>
        <p:cNvGrpSpPr/>
        <p:nvPr/>
      </p:nvGrpSpPr>
      <p:grpSpPr>
        <a:xfrm>
          <a:off x="0" y="0"/>
          <a:ext cx="0" cy="0"/>
          <a:chOff x="0" y="0"/>
          <a:chExt cx="0" cy="0"/>
        </a:xfrm>
      </p:grpSpPr>
      <p:pic>
        <p:nvPicPr>
          <p:cNvPr id="583" name="Google Shape;583;p39"/>
          <p:cNvPicPr preferRelativeResize="0"/>
          <p:nvPr/>
        </p:nvPicPr>
        <p:blipFill rotWithShape="1">
          <a:blip r:embed="rId3">
            <a:alphaModFix/>
          </a:blip>
          <a:srcRect/>
          <a:stretch/>
        </p:blipFill>
        <p:spPr>
          <a:xfrm>
            <a:off x="1424225" y="808395"/>
            <a:ext cx="15439551" cy="8670210"/>
          </a:xfrm>
          <a:prstGeom prst="rect">
            <a:avLst/>
          </a:prstGeom>
          <a:noFill/>
          <a:ln>
            <a:noFill/>
          </a:ln>
        </p:spPr>
      </p:pic>
      <p:pic>
        <p:nvPicPr>
          <p:cNvPr id="584" name="Google Shape;584;p39"/>
          <p:cNvPicPr preferRelativeResize="0"/>
          <p:nvPr/>
        </p:nvPicPr>
        <p:blipFill rotWithShape="1">
          <a:blip r:embed="rId4">
            <a:alphaModFix/>
          </a:blip>
          <a:srcRect/>
          <a:stretch/>
        </p:blipFill>
        <p:spPr>
          <a:xfrm flipH="1">
            <a:off x="14795839" y="4169678"/>
            <a:ext cx="845003" cy="1061076"/>
          </a:xfrm>
          <a:prstGeom prst="rect">
            <a:avLst/>
          </a:prstGeom>
          <a:noFill/>
          <a:ln>
            <a:noFill/>
          </a:ln>
        </p:spPr>
      </p:pic>
      <p:pic>
        <p:nvPicPr>
          <p:cNvPr id="585" name="Google Shape;585;p39"/>
          <p:cNvPicPr preferRelativeResize="0"/>
          <p:nvPr/>
        </p:nvPicPr>
        <p:blipFill rotWithShape="1">
          <a:blip r:embed="rId5">
            <a:alphaModFix/>
          </a:blip>
          <a:srcRect/>
          <a:stretch/>
        </p:blipFill>
        <p:spPr>
          <a:xfrm rot="8829283">
            <a:off x="14176406" y="8273440"/>
            <a:ext cx="3600289" cy="877161"/>
          </a:xfrm>
          <a:prstGeom prst="rect">
            <a:avLst/>
          </a:prstGeom>
          <a:noFill/>
          <a:ln>
            <a:noFill/>
          </a:ln>
        </p:spPr>
      </p:pic>
      <p:pic>
        <p:nvPicPr>
          <p:cNvPr id="586" name="Google Shape;586;p39"/>
          <p:cNvPicPr preferRelativeResize="0"/>
          <p:nvPr/>
        </p:nvPicPr>
        <p:blipFill rotWithShape="1">
          <a:blip r:embed="rId5">
            <a:alphaModFix/>
          </a:blip>
          <a:srcRect/>
          <a:stretch/>
        </p:blipFill>
        <p:spPr>
          <a:xfrm rot="8839317">
            <a:off x="511305" y="1112422"/>
            <a:ext cx="3600289" cy="877161"/>
          </a:xfrm>
          <a:prstGeom prst="rect">
            <a:avLst/>
          </a:prstGeom>
          <a:noFill/>
          <a:ln>
            <a:noFill/>
          </a:ln>
        </p:spPr>
      </p:pic>
      <p:pic>
        <p:nvPicPr>
          <p:cNvPr id="587" name="Google Shape;587;p39"/>
          <p:cNvPicPr preferRelativeResize="0"/>
          <p:nvPr/>
        </p:nvPicPr>
        <p:blipFill rotWithShape="1">
          <a:blip r:embed="rId6">
            <a:alphaModFix/>
          </a:blip>
          <a:srcRect/>
          <a:stretch/>
        </p:blipFill>
        <p:spPr>
          <a:xfrm>
            <a:off x="15218341" y="715009"/>
            <a:ext cx="1194147" cy="1605821"/>
          </a:xfrm>
          <a:prstGeom prst="rect">
            <a:avLst/>
          </a:prstGeom>
          <a:noFill/>
          <a:ln>
            <a:noFill/>
          </a:ln>
        </p:spPr>
      </p:pic>
      <p:pic>
        <p:nvPicPr>
          <p:cNvPr id="588" name="Google Shape;588;p39"/>
          <p:cNvPicPr preferRelativeResize="0"/>
          <p:nvPr/>
        </p:nvPicPr>
        <p:blipFill rotWithShape="1">
          <a:blip r:embed="rId7">
            <a:alphaModFix/>
          </a:blip>
          <a:srcRect/>
          <a:stretch/>
        </p:blipFill>
        <p:spPr>
          <a:xfrm rot="7727625">
            <a:off x="4808523" y="2569684"/>
            <a:ext cx="1871481" cy="1796622"/>
          </a:xfrm>
          <a:prstGeom prst="rect">
            <a:avLst/>
          </a:prstGeom>
          <a:noFill/>
          <a:ln>
            <a:noFill/>
          </a:ln>
        </p:spPr>
      </p:pic>
      <p:sp>
        <p:nvSpPr>
          <p:cNvPr id="589" name="Google Shape;589;p39"/>
          <p:cNvSpPr txBox="1"/>
          <p:nvPr/>
        </p:nvSpPr>
        <p:spPr>
          <a:xfrm>
            <a:off x="2968189" y="3287020"/>
            <a:ext cx="12351621" cy="3706495"/>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2099" b="0" i="0" u="none" strike="noStrike" cap="none">
                <a:solidFill>
                  <a:srgbClr val="2B315B"/>
                </a:solidFill>
                <a:latin typeface="Jua"/>
                <a:ea typeface="Jua"/>
                <a:cs typeface="Jua"/>
                <a:sym typeface="Jua"/>
              </a:rPr>
              <a:t>Дякуємо </a:t>
            </a:r>
            <a:endParaRPr/>
          </a:p>
          <a:p>
            <a:pPr marL="0" marR="0" lvl="0" indent="0" algn="ctr" rtl="0">
              <a:lnSpc>
                <a:spcPct val="110000"/>
              </a:lnSpc>
              <a:spcBef>
                <a:spcPts val="0"/>
              </a:spcBef>
              <a:spcAft>
                <a:spcPts val="0"/>
              </a:spcAft>
              <a:buNone/>
            </a:pPr>
            <a:r>
              <a:rPr lang="en-US" sz="12099" b="0" i="0" u="none" strike="noStrike" cap="none">
                <a:solidFill>
                  <a:srgbClr val="2B315B"/>
                </a:solidFill>
                <a:latin typeface="Jua"/>
                <a:ea typeface="Jua"/>
                <a:cs typeface="Jua"/>
                <a:sym typeface="Jua"/>
              </a:rPr>
              <a:t>за увагу!</a:t>
            </a:r>
            <a:endParaRPr/>
          </a:p>
        </p:txBody>
      </p:sp>
      <p:pic>
        <p:nvPicPr>
          <p:cNvPr id="590" name="Google Shape;590;p39"/>
          <p:cNvPicPr preferRelativeResize="0"/>
          <p:nvPr/>
        </p:nvPicPr>
        <p:blipFill rotWithShape="1">
          <a:blip r:embed="rId8">
            <a:alphaModFix/>
          </a:blip>
          <a:srcRect/>
          <a:stretch/>
        </p:blipFill>
        <p:spPr>
          <a:xfrm>
            <a:off x="729066" y="6465302"/>
            <a:ext cx="3069104" cy="38190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t="49911" r="20505"/>
          <a:stretch/>
        </p:blipFill>
        <p:spPr>
          <a:xfrm flipH="1">
            <a:off x="0" y="0"/>
            <a:ext cx="5930697" cy="2534288"/>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14398481" y="363908"/>
            <a:ext cx="3023116" cy="2797757"/>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1968646" y="1114119"/>
            <a:ext cx="14350708" cy="8058761"/>
          </a:xfrm>
          <a:prstGeom prst="rect">
            <a:avLst/>
          </a:prstGeom>
          <a:noFill/>
          <a:ln>
            <a:noFill/>
          </a:ln>
        </p:spPr>
      </p:pic>
      <p:pic>
        <p:nvPicPr>
          <p:cNvPr id="110" name="Google Shape;110;p3"/>
          <p:cNvPicPr preferRelativeResize="0"/>
          <p:nvPr/>
        </p:nvPicPr>
        <p:blipFill rotWithShape="1">
          <a:blip r:embed="rId6">
            <a:alphaModFix/>
          </a:blip>
          <a:srcRect/>
          <a:stretch/>
        </p:blipFill>
        <p:spPr>
          <a:xfrm>
            <a:off x="11928510" y="6882500"/>
            <a:ext cx="1198680" cy="1241571"/>
          </a:xfrm>
          <a:prstGeom prst="rect">
            <a:avLst/>
          </a:prstGeom>
          <a:noFill/>
          <a:ln>
            <a:noFill/>
          </a:ln>
        </p:spPr>
      </p:pic>
      <p:pic>
        <p:nvPicPr>
          <p:cNvPr id="111" name="Google Shape;111;p3"/>
          <p:cNvPicPr preferRelativeResize="0"/>
          <p:nvPr/>
        </p:nvPicPr>
        <p:blipFill rotWithShape="1">
          <a:blip r:embed="rId7">
            <a:alphaModFix/>
          </a:blip>
          <a:srcRect/>
          <a:stretch/>
        </p:blipFill>
        <p:spPr>
          <a:xfrm rot="-232423">
            <a:off x="416178" y="7437303"/>
            <a:ext cx="4126885" cy="2363580"/>
          </a:xfrm>
          <a:prstGeom prst="rect">
            <a:avLst/>
          </a:prstGeom>
          <a:noFill/>
          <a:ln>
            <a:noFill/>
          </a:ln>
        </p:spPr>
      </p:pic>
      <p:pic>
        <p:nvPicPr>
          <p:cNvPr id="112" name="Google Shape;112;p3"/>
          <p:cNvPicPr preferRelativeResize="0"/>
          <p:nvPr/>
        </p:nvPicPr>
        <p:blipFill rotWithShape="1">
          <a:blip r:embed="rId8">
            <a:alphaModFix/>
          </a:blip>
          <a:srcRect/>
          <a:stretch/>
        </p:blipFill>
        <p:spPr>
          <a:xfrm flipH="1">
            <a:off x="14744929" y="4671182"/>
            <a:ext cx="3543071" cy="5615818"/>
          </a:xfrm>
          <a:prstGeom prst="rect">
            <a:avLst/>
          </a:prstGeom>
          <a:noFill/>
          <a:ln>
            <a:noFill/>
          </a:ln>
        </p:spPr>
      </p:pic>
      <p:sp>
        <p:nvSpPr>
          <p:cNvPr id="113" name="Google Shape;113;p3"/>
          <p:cNvSpPr txBox="1"/>
          <p:nvPr/>
        </p:nvSpPr>
        <p:spPr>
          <a:xfrm>
            <a:off x="4257365" y="171779"/>
            <a:ext cx="10239220" cy="1760482"/>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uk-UA" sz="10400" dirty="0" smtClean="0">
                <a:solidFill>
                  <a:srgbClr val="2B315B"/>
                </a:solidFill>
                <a:latin typeface="Jua"/>
                <a:ea typeface="Jua"/>
                <a:sym typeface="Jua"/>
              </a:rPr>
              <a:t>Моделі навчання</a:t>
            </a:r>
            <a:endParaRPr dirty="0"/>
          </a:p>
        </p:txBody>
      </p:sp>
      <p:pic>
        <p:nvPicPr>
          <p:cNvPr id="11" name="Рисунок 10" descr="http://atamanuk.at.ua/2.jpg"/>
          <p:cNvPicPr/>
          <p:nvPr/>
        </p:nvPicPr>
        <p:blipFill>
          <a:blip r:embed="rId9"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657600" y="2096428"/>
            <a:ext cx="11418849" cy="62408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t="49911" r="20505"/>
          <a:stretch/>
        </p:blipFill>
        <p:spPr>
          <a:xfrm flipH="1">
            <a:off x="0" y="0"/>
            <a:ext cx="5930697" cy="2534288"/>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14398481" y="363908"/>
            <a:ext cx="3023116" cy="2797757"/>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1968646" y="1114119"/>
            <a:ext cx="14350708" cy="8058761"/>
          </a:xfrm>
          <a:prstGeom prst="rect">
            <a:avLst/>
          </a:prstGeom>
          <a:noFill/>
          <a:ln>
            <a:noFill/>
          </a:ln>
        </p:spPr>
      </p:pic>
      <p:pic>
        <p:nvPicPr>
          <p:cNvPr id="110" name="Google Shape;110;p3"/>
          <p:cNvPicPr preferRelativeResize="0"/>
          <p:nvPr/>
        </p:nvPicPr>
        <p:blipFill rotWithShape="1">
          <a:blip r:embed="rId6">
            <a:alphaModFix/>
          </a:blip>
          <a:srcRect/>
          <a:stretch/>
        </p:blipFill>
        <p:spPr>
          <a:xfrm>
            <a:off x="11928510" y="6882500"/>
            <a:ext cx="1198680" cy="1241571"/>
          </a:xfrm>
          <a:prstGeom prst="rect">
            <a:avLst/>
          </a:prstGeom>
          <a:noFill/>
          <a:ln>
            <a:noFill/>
          </a:ln>
        </p:spPr>
      </p:pic>
      <p:pic>
        <p:nvPicPr>
          <p:cNvPr id="111" name="Google Shape;111;p3"/>
          <p:cNvPicPr preferRelativeResize="0"/>
          <p:nvPr/>
        </p:nvPicPr>
        <p:blipFill rotWithShape="1">
          <a:blip r:embed="rId7">
            <a:alphaModFix/>
          </a:blip>
          <a:srcRect/>
          <a:stretch/>
        </p:blipFill>
        <p:spPr>
          <a:xfrm rot="-232423">
            <a:off x="416178" y="7437303"/>
            <a:ext cx="4126885" cy="2363580"/>
          </a:xfrm>
          <a:prstGeom prst="rect">
            <a:avLst/>
          </a:prstGeom>
          <a:noFill/>
          <a:ln>
            <a:noFill/>
          </a:ln>
        </p:spPr>
      </p:pic>
      <p:pic>
        <p:nvPicPr>
          <p:cNvPr id="112" name="Google Shape;112;p3"/>
          <p:cNvPicPr preferRelativeResize="0"/>
          <p:nvPr/>
        </p:nvPicPr>
        <p:blipFill rotWithShape="1">
          <a:blip r:embed="rId8">
            <a:alphaModFix/>
          </a:blip>
          <a:srcRect/>
          <a:stretch/>
        </p:blipFill>
        <p:spPr>
          <a:xfrm flipH="1">
            <a:off x="14744929" y="4671182"/>
            <a:ext cx="3543071" cy="5615818"/>
          </a:xfrm>
          <a:prstGeom prst="rect">
            <a:avLst/>
          </a:prstGeom>
          <a:noFill/>
          <a:ln>
            <a:noFill/>
          </a:ln>
        </p:spPr>
      </p:pic>
      <p:sp>
        <p:nvSpPr>
          <p:cNvPr id="113" name="Google Shape;113;p3"/>
          <p:cNvSpPr txBox="1"/>
          <p:nvPr/>
        </p:nvSpPr>
        <p:spPr>
          <a:xfrm>
            <a:off x="4257365" y="171779"/>
            <a:ext cx="10239220" cy="1760482"/>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uk-UA" sz="10400" dirty="0" smtClean="0">
                <a:solidFill>
                  <a:srgbClr val="2B315B"/>
                </a:solidFill>
                <a:latin typeface="Jua"/>
                <a:ea typeface="Jua"/>
                <a:sym typeface="Jua"/>
              </a:rPr>
              <a:t>Моделі навчання</a:t>
            </a:r>
            <a:endParaRPr dirty="0"/>
          </a:p>
        </p:txBody>
      </p:sp>
      <p:pic>
        <p:nvPicPr>
          <p:cNvPr id="10" name="Рисунок 9" descr="http://atamanuk.at.ua/3.jpg"/>
          <p:cNvPicPr/>
          <p:nvPr/>
        </p:nvPicPr>
        <p:blipFill>
          <a:blip r:embed="rId9"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54712" y="1851102"/>
            <a:ext cx="12199433" cy="67576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1424225" y="808395"/>
            <a:ext cx="15439551" cy="8670210"/>
          </a:xfrm>
          <a:prstGeom prst="rect">
            <a:avLst/>
          </a:prstGeom>
          <a:noFill/>
          <a:ln>
            <a:noFill/>
          </a:ln>
        </p:spPr>
      </p:pic>
      <p:sp>
        <p:nvSpPr>
          <p:cNvPr id="121" name="Google Shape;121;p4"/>
          <p:cNvSpPr txBox="1"/>
          <p:nvPr/>
        </p:nvSpPr>
        <p:spPr>
          <a:xfrm>
            <a:off x="2311449" y="2275693"/>
            <a:ext cx="13665101" cy="110998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900" b="1" i="0" u="none" strike="noStrike" cap="none">
                <a:solidFill>
                  <a:srgbClr val="2B315B"/>
                </a:solidFill>
                <a:latin typeface="Alegreya"/>
                <a:ea typeface="Alegreya"/>
                <a:cs typeface="Alegreya"/>
                <a:sym typeface="Alegreya"/>
              </a:rPr>
              <a:t>Інтерактивний </a:t>
            </a:r>
            <a:endParaRPr/>
          </a:p>
        </p:txBody>
      </p:sp>
      <p:pic>
        <p:nvPicPr>
          <p:cNvPr id="122" name="Google Shape;122;p4"/>
          <p:cNvPicPr preferRelativeResize="0"/>
          <p:nvPr/>
        </p:nvPicPr>
        <p:blipFill rotWithShape="1">
          <a:blip r:embed="rId5">
            <a:alphaModFix/>
          </a:blip>
          <a:srcRect/>
          <a:stretch/>
        </p:blipFill>
        <p:spPr>
          <a:xfrm>
            <a:off x="14678223" y="395096"/>
            <a:ext cx="3179138" cy="2676256"/>
          </a:xfrm>
          <a:prstGeom prst="rect">
            <a:avLst/>
          </a:prstGeom>
          <a:noFill/>
          <a:ln>
            <a:noFill/>
          </a:ln>
        </p:spPr>
      </p:pic>
      <p:pic>
        <p:nvPicPr>
          <p:cNvPr id="123" name="Google Shape;123;p4"/>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24" name="Google Shape;124;p4"/>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25" name="Google Shape;125;p4"/>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sp>
        <p:nvSpPr>
          <p:cNvPr id="126" name="Google Shape;126;p4"/>
          <p:cNvSpPr txBox="1"/>
          <p:nvPr/>
        </p:nvSpPr>
        <p:spPr>
          <a:xfrm>
            <a:off x="2452514" y="4635384"/>
            <a:ext cx="13382972" cy="1295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300" b="0" i="0" u="none" strike="noStrike" cap="none">
                <a:solidFill>
                  <a:srgbClr val="2B315B"/>
                </a:solidFill>
                <a:latin typeface="Alegreya"/>
                <a:ea typeface="Alegreya"/>
                <a:cs typeface="Alegreya"/>
                <a:sym typeface="Alegreya"/>
              </a:rPr>
              <a:t>(англ. interact), означає перебувати у взаємодії, спілкуватися </a:t>
            </a:r>
            <a:r>
              <a:rPr lang="en-US" sz="4300" b="1" i="0" u="none" strike="noStrike" cap="none">
                <a:solidFill>
                  <a:srgbClr val="2B315B"/>
                </a:solidFill>
                <a:latin typeface="Alegreya"/>
                <a:ea typeface="Alegreya"/>
                <a:cs typeface="Alegreya"/>
                <a:sym typeface="Alegreya"/>
              </a:rPr>
              <a:t>(К. І. Пономарьова)</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1424225" y="808395"/>
            <a:ext cx="15439551" cy="8670210"/>
          </a:xfrm>
          <a:prstGeom prst="rect">
            <a:avLst/>
          </a:prstGeom>
          <a:noFill/>
          <a:ln>
            <a:noFill/>
          </a:ln>
        </p:spPr>
      </p:pic>
      <p:pic>
        <p:nvPicPr>
          <p:cNvPr id="122" name="Google Shape;122;p4"/>
          <p:cNvPicPr preferRelativeResize="0"/>
          <p:nvPr/>
        </p:nvPicPr>
        <p:blipFill rotWithShape="1">
          <a:blip r:embed="rId5">
            <a:alphaModFix/>
          </a:blip>
          <a:srcRect/>
          <a:stretch/>
        </p:blipFill>
        <p:spPr>
          <a:xfrm>
            <a:off x="14678223" y="395096"/>
            <a:ext cx="3179138" cy="2676256"/>
          </a:xfrm>
          <a:prstGeom prst="rect">
            <a:avLst/>
          </a:prstGeom>
          <a:noFill/>
          <a:ln>
            <a:noFill/>
          </a:ln>
        </p:spPr>
      </p:pic>
      <p:pic>
        <p:nvPicPr>
          <p:cNvPr id="123" name="Google Shape;123;p4"/>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24" name="Google Shape;124;p4"/>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25" name="Google Shape;125;p4"/>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pic>
        <p:nvPicPr>
          <p:cNvPr id="11" name="Рисунок 10" descr="Піраміда навчання Едґара Дейла | Факультет соціології і права КПІ ім. Ігоря  Сікорського"/>
          <p:cNvPicPr/>
          <p:nvPr/>
        </p:nvPicPr>
        <p:blipFill>
          <a:blip r:embed="rId9"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453268" y="1092820"/>
            <a:ext cx="12890810" cy="81626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l="22182" b="14915"/>
          <a:stretch/>
        </p:blipFill>
        <p:spPr>
          <a:xfrm flipH="1">
            <a:off x="14247584" y="6785954"/>
            <a:ext cx="4040416" cy="3501046"/>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959005" y="1276747"/>
            <a:ext cx="16369990" cy="8670210"/>
          </a:xfrm>
          <a:prstGeom prst="rect">
            <a:avLst/>
          </a:prstGeom>
          <a:noFill/>
          <a:ln>
            <a:noFill/>
          </a:ln>
        </p:spPr>
      </p:pic>
      <p:pic>
        <p:nvPicPr>
          <p:cNvPr id="122" name="Google Shape;122;p4"/>
          <p:cNvPicPr preferRelativeResize="0"/>
          <p:nvPr/>
        </p:nvPicPr>
        <p:blipFill rotWithShape="1">
          <a:blip r:embed="rId5">
            <a:alphaModFix/>
          </a:blip>
          <a:srcRect/>
          <a:stretch/>
        </p:blipFill>
        <p:spPr>
          <a:xfrm>
            <a:off x="14678223" y="395096"/>
            <a:ext cx="3179138" cy="2676256"/>
          </a:xfrm>
          <a:prstGeom prst="rect">
            <a:avLst/>
          </a:prstGeom>
          <a:noFill/>
          <a:ln>
            <a:noFill/>
          </a:ln>
        </p:spPr>
      </p:pic>
      <p:pic>
        <p:nvPicPr>
          <p:cNvPr id="123" name="Google Shape;123;p4"/>
          <p:cNvPicPr preferRelativeResize="0"/>
          <p:nvPr/>
        </p:nvPicPr>
        <p:blipFill rotWithShape="1">
          <a:blip r:embed="rId6">
            <a:alphaModFix/>
          </a:blip>
          <a:srcRect/>
          <a:stretch/>
        </p:blipFill>
        <p:spPr>
          <a:xfrm flipH="1">
            <a:off x="14663071" y="3938127"/>
            <a:ext cx="1110540" cy="1394514"/>
          </a:xfrm>
          <a:prstGeom prst="rect">
            <a:avLst/>
          </a:prstGeom>
          <a:noFill/>
          <a:ln>
            <a:noFill/>
          </a:ln>
        </p:spPr>
      </p:pic>
      <p:pic>
        <p:nvPicPr>
          <p:cNvPr id="124" name="Google Shape;124;p4"/>
          <p:cNvPicPr preferRelativeResize="0"/>
          <p:nvPr/>
        </p:nvPicPr>
        <p:blipFill rotWithShape="1">
          <a:blip r:embed="rId7">
            <a:alphaModFix/>
          </a:blip>
          <a:srcRect/>
          <a:stretch/>
        </p:blipFill>
        <p:spPr>
          <a:xfrm>
            <a:off x="866253" y="890306"/>
            <a:ext cx="1651365" cy="3047821"/>
          </a:xfrm>
          <a:prstGeom prst="rect">
            <a:avLst/>
          </a:prstGeom>
          <a:noFill/>
          <a:ln>
            <a:noFill/>
          </a:ln>
        </p:spPr>
      </p:pic>
      <p:pic>
        <p:nvPicPr>
          <p:cNvPr id="125" name="Google Shape;125;p4"/>
          <p:cNvPicPr preferRelativeResize="0"/>
          <p:nvPr/>
        </p:nvPicPr>
        <p:blipFill rotWithShape="1">
          <a:blip r:embed="rId8">
            <a:alphaModFix/>
          </a:blip>
          <a:srcRect/>
          <a:stretch/>
        </p:blipFill>
        <p:spPr>
          <a:xfrm rot="1100902">
            <a:off x="1101894" y="8129807"/>
            <a:ext cx="1415723" cy="1348798"/>
          </a:xfrm>
          <a:prstGeom prst="rect">
            <a:avLst/>
          </a:prstGeom>
          <a:noFill/>
          <a:ln>
            <a:noFill/>
          </a:ln>
        </p:spPr>
      </p:pic>
      <p:sp>
        <p:nvSpPr>
          <p:cNvPr id="2050" name="Rectangle 2"/>
          <p:cNvSpPr>
            <a:spLocks noChangeArrowheads="1"/>
          </p:cNvSpPr>
          <p:nvPr/>
        </p:nvSpPr>
        <p:spPr bwMode="auto">
          <a:xfrm>
            <a:off x="2207941" y="2161686"/>
            <a:ext cx="14273561"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4400" b="1" i="1" dirty="0" smtClean="0">
                <a:solidFill>
                  <a:schemeClr val="tx1"/>
                </a:solidFill>
                <a:latin typeface="Times New Roman" pitchFamily="18" charset="0"/>
                <a:ea typeface="Calibri" pitchFamily="34" charset="0"/>
                <a:cs typeface="Times New Roman" pitchFamily="18" charset="0"/>
              </a:rPr>
              <a:t>К</a:t>
            </a:r>
            <a:r>
              <a:rPr kumimoji="0" lang="ru-RU" sz="4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редо </a:t>
            </a:r>
            <a:r>
              <a:rPr kumimoji="0" lang="ru-RU" sz="4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інтерактивного</a:t>
            </a:r>
            <a:r>
              <a:rPr kumimoji="0" lang="ru-RU" sz="4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lang="ru-RU" sz="4400" b="1" dirty="0" smtClean="0">
                <a:solidFill>
                  <a:schemeClr val="tx1"/>
                </a:solidFill>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чую, я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забуваю</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бачу</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чую, я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трохи</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ятаю</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чую,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бачу</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обговорюю</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починаю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розуміти</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Коли я чую,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бачу</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обговорюю</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роблю</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набуваю</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знань</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Коли я передаю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знання</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стаю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майстром</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1503</Words>
  <Application>Microsoft Office PowerPoint</Application>
  <PresentationFormat>Произвольный</PresentationFormat>
  <Paragraphs>131</Paragraphs>
  <Slides>49</Slides>
  <Notes>49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49</vt:i4>
      </vt:variant>
    </vt:vector>
  </HeadingPairs>
  <TitlesOfParts>
    <vt:vector size="56" baseType="lpstr">
      <vt:lpstr>Arial</vt:lpstr>
      <vt:lpstr>Jua</vt:lpstr>
      <vt:lpstr>Alegreya</vt:lpstr>
      <vt:lpstr>Times New Roman</vt:lpstr>
      <vt:lpstr>Calibri</vt:lpstr>
      <vt:lpstr>Forum</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Користувач</cp:lastModifiedBy>
  <cp:revision>3</cp:revision>
  <dcterms:created xsi:type="dcterms:W3CDTF">2006-08-16T00:00:00Z</dcterms:created>
  <dcterms:modified xsi:type="dcterms:W3CDTF">2023-10-10T20:21:18Z</dcterms:modified>
</cp:coreProperties>
</file>