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256" r:id="rId2"/>
    <p:sldId id="302" r:id="rId3"/>
    <p:sldId id="295" r:id="rId4"/>
    <p:sldId id="303" r:id="rId5"/>
    <p:sldId id="293" r:id="rId6"/>
    <p:sldId id="296" r:id="rId7"/>
    <p:sldId id="309" r:id="rId8"/>
    <p:sldId id="307" r:id="rId9"/>
    <p:sldId id="308" r:id="rId10"/>
    <p:sldId id="305" r:id="rId11"/>
    <p:sldId id="306" r:id="rId12"/>
    <p:sldId id="304" r:id="rId13"/>
    <p:sldId id="288" r:id="rId14"/>
    <p:sldId id="297" r:id="rId15"/>
    <p:sldId id="298" r:id="rId16"/>
    <p:sldId id="299" r:id="rId17"/>
    <p:sldId id="300" r:id="rId18"/>
    <p:sldId id="301" r:id="rId19"/>
    <p:sldId id="289" r:id="rId20"/>
    <p:sldId id="294" r:id="rId21"/>
    <p:sldId id="310" r:id="rId22"/>
    <p:sldId id="311" r:id="rId23"/>
    <p:sldId id="312" r:id="rId24"/>
    <p:sldId id="313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B06782-440F-482A-AB2C-56EAED73313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52CE0-EC1D-4195-B4DC-5E76F13E9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35BF-A71C-489F-8870-C1FFF8FD43C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4030-2BF9-48B0-A3EA-9ECEA73F3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4E8E-D235-41E8-8C15-6837334C8B9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DE53-7328-4866-A546-B8DCD649B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21C7-3318-4CE2-A2D3-2D3A632D9F4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4972-2245-44F9-8FF7-C62AFB330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4AE9-9173-408A-91EA-C060AB2CF11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55D1-D54F-47EE-B4CC-CA734D3F7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9CF2-E791-4409-A271-81C8C9B6FE2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735E-9B21-49EA-AFC8-B7FF2D2FE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D7E5-CABA-485D-A422-8E6B2B441B8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6D74-E3EA-4FD3-91AE-718A7F6B7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277A-D8E1-4FF6-99CD-7B396720FA7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3C8A-3F09-42BB-AD11-4E43F4007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3F3F-AAAF-4908-A8B5-D9E7024148C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EA91-FF15-42C7-B9C7-F88C67A82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F28E-F59F-4AF6-A4CA-E40E6ED283B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15E3-7A6E-45BA-8AC8-DC091ABAC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1E0B-1185-4097-9FB7-58A89431BA1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8E3A-B016-4A7D-B216-0ED82A58D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9C0A-669D-43C3-8BBD-A782F231A5F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078C-622A-4309-8B37-13A7DF70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694B-6291-4248-B6FA-6920593E0A7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EC12-C131-4698-A496-E77E7AB6C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09F9C-CE9D-4C0C-A844-626D516F2A5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CED90-DF0E-4BC2-A439-2B9664281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5113"/>
            <a:ext cx="9144000" cy="1419225"/>
          </a:xfrm>
        </p:spPr>
        <p:txBody>
          <a:bodyPr anchor="b"/>
          <a:lstStyle/>
          <a:p>
            <a:pPr algn="ctr" eaLnBrk="1" hangingPunct="1">
              <a:lnSpc>
                <a:spcPct val="70000"/>
              </a:lnSpc>
            </a:pPr>
            <a:r>
              <a:rPr lang="uk-UA" sz="4000" b="1" smtClean="0"/>
              <a:t>Вікові морфофункціональні особливості сечовидільної ситеми дітей</a:t>
            </a:r>
            <a:endParaRPr lang="ru-RU" sz="4000" b="1" smtClean="0"/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5018088" y="1606550"/>
            <a:ext cx="41259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uk-UA" sz="2800">
                <a:solidFill>
                  <a:schemeClr val="tx1"/>
                </a:solidFill>
              </a:rPr>
              <a:t>План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Загальна характеристика органів виділення.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Вікові морфофункціональні особливості нирок.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Вікові морфофункціональні особливості сечового міхура, сечоводів.</a:t>
            </a:r>
          </a:p>
          <a:p>
            <a:pPr indent="449263">
              <a:buFontTx/>
              <a:buAutoNum type="arabicPeriod"/>
            </a:pPr>
            <a:endParaRPr lang="uk-UA" sz="2400">
              <a:solidFill>
                <a:schemeClr val="tx1"/>
              </a:solidFill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649413"/>
            <a:ext cx="4876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38138"/>
            <a:ext cx="86010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352425"/>
            <a:ext cx="84867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95275"/>
            <a:ext cx="8763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4279900"/>
            <a:ext cx="66675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/>
          </p:cNvSpPr>
          <p:nvPr/>
        </p:nvSpPr>
        <p:spPr bwMode="auto">
          <a:xfrm>
            <a:off x="0" y="315913"/>
            <a:ext cx="91440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</a:rPr>
              <a:t>У немовлят товщина кіркової речовини нирки – 1,8-2,0 мм, а мозкової речовини – 7,5-8,0 мм, їх співвідношення 1:4, в той час як у дорослої людини – 1:2.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</a:rPr>
              <a:t>Упродовж 1-го року життя нирки інтенсивно ростуть, на початку 2-го життя маса нирки досягає 35,0-40,0 г. Часточковість нирки зникає до 2-4 років життя. Волокниста капсула стає добре помітна в 5 років життя. У новонароджених жирова капсула відсутня, вона починає формуватися тільки на 2-3 році життя.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</a:rPr>
              <a:t>Сповільнення росту нирок спостерігається з 2-го по 7-й рік життя. Впродовж 3-х років життя маса нирки збільшується втричі і становить 50,0-60,0 г. У 13-14 років спостерігається період інтенсивного формування нирок: довжина нирки, в середньому, становить 9,0-10,0 см, а маса органа – 110,0-120,0 г.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357188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5050"/>
                </a:solidFill>
              </a:rPr>
              <a:t>Анатомо-фізіологічні особливості нирок у дітей</a:t>
            </a:r>
            <a:r>
              <a:rPr lang="ru-RU" sz="3200" b="1" i="1" smtClean="0">
                <a:solidFill>
                  <a:srgbClr val="0000CC"/>
                </a:solidFill>
              </a:rPr>
              <a:t>.</a:t>
            </a:r>
          </a:p>
        </p:txBody>
      </p:sp>
      <p:graphicFrame>
        <p:nvGraphicFramePr>
          <p:cNvPr id="113898" name="Group 234"/>
          <p:cNvGraphicFramePr>
            <a:graphicFrameLocks noGrp="1"/>
          </p:cNvGraphicFramePr>
          <p:nvPr/>
        </p:nvGraphicFramePr>
        <p:xfrm>
          <a:off x="12700" y="1628775"/>
          <a:ext cx="9150350" cy="5227638"/>
        </p:xfrm>
        <a:graphic>
          <a:graphicData uri="http://schemas.openxmlformats.org/drawingml/2006/table">
            <a:tbl>
              <a:tblPr/>
              <a:tblGrid>
                <a:gridCol w="350838"/>
                <a:gridCol w="2900362"/>
                <a:gridCol w="5691188"/>
                <a:gridCol w="20828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Особливос-ті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Клінічне значення</a:t>
                      </a: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Нирки мають більший розмір та вагу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Маса нирки складає 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1/100 </a:t>
                      </a: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від маси тіла новонародженого, та 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1/200 </a:t>
                      </a: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від маси тіла дорослого.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У дітей більш кругла форма нирки.</a:t>
                      </a: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8" name="Group 14"/>
          <p:cNvGraphicFramePr>
            <a:graphicFrameLocks noGrp="1"/>
          </p:cNvGraphicFramePr>
          <p:nvPr/>
        </p:nvGraphicFramePr>
        <p:xfrm>
          <a:off x="219075" y="260350"/>
          <a:ext cx="8921750" cy="6430963"/>
        </p:xfrm>
        <a:graphic>
          <a:graphicData uri="http://schemas.openxmlformats.org/drawingml/2006/table">
            <a:tbl>
              <a:tblPr/>
              <a:tblGrid>
                <a:gridCol w="2844800"/>
                <a:gridCol w="5697538"/>
                <a:gridCol w="379412"/>
              </a:tblGrid>
              <a:tr h="643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Нирки розташовані нижче та більш рухливі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676" marB="456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Нирки у новонародженого знаходяться на рівні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І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-V</a:t>
                      </a: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 поперекового хребця.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Ліва нирка розташована вище, ніж права (різниця складає 1 хребець)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Звичайне розташування нирки набувають у віці 7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 </a:t>
                      </a: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років.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3" marR="91443" marT="45676" marB="456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676" marB="456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4" name="Group 16"/>
          <p:cNvGraphicFramePr>
            <a:graphicFrameLocks noGrp="1"/>
          </p:cNvGraphicFramePr>
          <p:nvPr/>
        </p:nvGraphicFramePr>
        <p:xfrm>
          <a:off x="119063" y="311150"/>
          <a:ext cx="8932862" cy="5916613"/>
        </p:xfrm>
        <a:graphic>
          <a:graphicData uri="http://schemas.openxmlformats.org/drawingml/2006/table">
            <a:tbl>
              <a:tblPr/>
              <a:tblGrid>
                <a:gridCol w="2755900"/>
                <a:gridCol w="3201987"/>
                <a:gridCol w="2974975"/>
              </a:tblGrid>
              <a:tr h="591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Недорозви-нений фіксуючий апарат нирок.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Відсутня жирова капсула.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Призводить до патологічної рухливості нирок, або нефроптозу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Призводить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до порушень уродинаміки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та є причиною рецидивів запальних процесів.</a:t>
                      </a: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91512" cy="162877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376092"/>
                </a:solidFill>
              </a:rPr>
              <a:t> </a:t>
            </a:r>
            <a:r>
              <a:rPr lang="uk-UA" sz="4000" b="1" i="1" smtClean="0">
                <a:solidFill>
                  <a:srgbClr val="FF0000"/>
                </a:solidFill>
              </a:rPr>
              <a:t>Функціональні особливості нирок у дітей</a:t>
            </a:r>
            <a:endParaRPr lang="ru-RU" sz="4000" b="1" i="1" smtClean="0">
              <a:solidFill>
                <a:srgbClr val="FF0000"/>
              </a:solidFill>
            </a:endParaRPr>
          </a:p>
        </p:txBody>
      </p:sp>
      <p:graphicFrame>
        <p:nvGraphicFramePr>
          <p:cNvPr id="28699" name="Group 27"/>
          <p:cNvGraphicFramePr>
            <a:graphicFrameLocks noGrp="1"/>
          </p:cNvGraphicFramePr>
          <p:nvPr/>
        </p:nvGraphicFramePr>
        <p:xfrm>
          <a:off x="128588" y="1392238"/>
          <a:ext cx="8859837" cy="2119312"/>
        </p:xfrm>
        <a:graphic>
          <a:graphicData uri="http://schemas.openxmlformats.org/drawingml/2006/table">
            <a:tbl>
              <a:tblPr/>
              <a:tblGrid>
                <a:gridCol w="2198687"/>
                <a:gridCol w="6661150"/>
              </a:tblGrid>
              <a:tr h="2119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Фільтра-ція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Процес фільтрації у дітей до 1 року знижений та складає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30-50% від показника дорослих. Це може призводити до акумуляції токсичних речовин або  лікарських засобів</a:t>
                      </a:r>
                    </a:p>
                  </a:txBody>
                  <a:tcPr marL="91444" marR="91444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00" name="Group 28"/>
          <p:cNvGraphicFramePr>
            <a:graphicFrameLocks noGrp="1"/>
          </p:cNvGraphicFramePr>
          <p:nvPr/>
        </p:nvGraphicFramePr>
        <p:xfrm>
          <a:off x="119063" y="3514725"/>
          <a:ext cx="8878887" cy="3179763"/>
        </p:xfrm>
        <a:graphic>
          <a:graphicData uri="http://schemas.openxmlformats.org/drawingml/2006/table">
            <a:tbl>
              <a:tblPr/>
              <a:tblGrid>
                <a:gridCol w="2222500"/>
                <a:gridCol w="6656387"/>
              </a:tblGrid>
              <a:tr h="317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Секреція та регуля-ція електро-літного балансу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Недорозвинена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</a:rPr>
                        <a:t>Синтез лужних речовин недорозвинений. Це може призводити до порушень водно-електролітного стану.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93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eaLnBrk="1" hangingPunct="1"/>
            <a:r>
              <a:rPr lang="uk-UA" altLang="ru-RU" sz="3200" b="1" i="1" smtClean="0">
                <a:solidFill>
                  <a:srgbClr val="0000CC"/>
                </a:solidFill>
              </a:rPr>
              <a:t>У дітей підвищений діурез, що залежить від віку дитини</a:t>
            </a:r>
            <a:endParaRPr lang="ru-RU" altLang="ru-RU" sz="3200" b="1" i="1" smtClean="0">
              <a:solidFill>
                <a:srgbClr val="0000CC"/>
              </a:solidFill>
            </a:endParaRPr>
          </a:p>
        </p:txBody>
      </p:sp>
      <p:graphicFrame>
        <p:nvGraphicFramePr>
          <p:cNvPr id="29726" name="Group 30"/>
          <p:cNvGraphicFramePr>
            <a:graphicFrameLocks noGrp="1"/>
          </p:cNvGraphicFramePr>
          <p:nvPr>
            <p:ph type="chart" sz="half" idx="4294967295"/>
          </p:nvPr>
        </p:nvGraphicFramePr>
        <p:xfrm>
          <a:off x="179388" y="1196975"/>
          <a:ext cx="8826500" cy="5507038"/>
        </p:xfrm>
        <a:graphic>
          <a:graphicData uri="http://schemas.openxmlformats.org/drawingml/2006/table">
            <a:tbl>
              <a:tblPr/>
              <a:tblGrid>
                <a:gridCol w="2870200"/>
                <a:gridCol w="5956300"/>
              </a:tblGrid>
              <a:tr h="8223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Вік дитини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Нормальний діурез (мл)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міс.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міс.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рік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рік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рік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600+100 (n-1)  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 -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вік дитини у роках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Старше 10 років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1700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залежності від кількості спожитої рідини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784225" y="677863"/>
            <a:ext cx="796925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>
                <a:solidFill>
                  <a:schemeClr val="tx1"/>
                </a:solidFill>
                <a:latin typeface="Garamond" pitchFamily="18" charset="0"/>
              </a:rPr>
              <a:t>У процесі метаболізму синтезуються сполуки, від яких організм має звільнятися, оскільки вони, накопичуючись у значній кількості, порушують функції окремих органів і всього організму і навіть можуть спричинити його загибель. </a:t>
            </a:r>
          </a:p>
          <a:p>
            <a:pPr>
              <a:lnSpc>
                <a:spcPct val="80000"/>
              </a:lnSpc>
            </a:pPr>
            <a:r>
              <a:rPr lang="uk-UA" sz="3200">
                <a:solidFill>
                  <a:schemeClr val="tx1"/>
                </a:solidFill>
                <a:latin typeface="Garamond" pitchFamily="18" charset="0"/>
              </a:rPr>
              <a:t>Виділення зазнають також деякі речовини, що надходять із їжею, або вводяться при проведенні лікувальних процедур. </a:t>
            </a:r>
          </a:p>
          <a:p>
            <a:pPr>
              <a:lnSpc>
                <a:spcPct val="80000"/>
              </a:lnSpc>
            </a:pPr>
            <a:r>
              <a:rPr lang="uk-UA" sz="3200">
                <a:solidFill>
                  <a:schemeClr val="tx1"/>
                </a:solidFill>
                <a:latin typeface="Garamond" pitchFamily="18" charset="0"/>
              </a:rPr>
              <a:t>Серед зазначених метаболітів трапляються </a:t>
            </a:r>
            <a:r>
              <a:rPr lang="uk-UA" sz="3200">
                <a:solidFill>
                  <a:schemeClr val="hlink"/>
                </a:solidFill>
                <a:latin typeface="Garamond" pitchFamily="18" charset="0"/>
              </a:rPr>
              <a:t>газоподібні, рідкі й тверді речовини.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87338"/>
            <a:ext cx="84089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8763000" cy="5324475"/>
          </a:xfrm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53988" y="511175"/>
            <a:ext cx="877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uk-UA" altLang="ru-RU" sz="3200">
                <a:solidFill>
                  <a:schemeClr val="tx1"/>
                </a:solidFill>
              </a:rPr>
              <a:t>Особливості топографії сечового міхура в залежності від статі</a:t>
            </a:r>
            <a:endParaRPr lang="ru-RU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body" idx="4294967295"/>
          </p:nvPr>
        </p:nvSpPr>
        <p:spPr>
          <a:xfrm>
            <a:off x="152400" y="225425"/>
            <a:ext cx="8772525" cy="66325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 u="sng" smtClean="0"/>
              <a:t>Чоловічий сечівник</a:t>
            </a:r>
            <a:r>
              <a:rPr lang="ru-RU" sz="2400" smtClean="0"/>
              <a:t> має форму трубки довжиною 18-20 см. Починається від сечового міхура внутрішнім отвором і закінчується на верхівці головки статевого члена зовнішнім отвором. </a:t>
            </a:r>
            <a:r>
              <a:rPr lang="ru-RU" sz="2400" i="1" u="sng" smtClean="0"/>
              <a:t>Його поділяють на 3 частини</a:t>
            </a:r>
            <a:r>
              <a:rPr lang="ru-RU" sz="2400" smtClean="0"/>
              <a:t>: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 </a:t>
            </a:r>
            <a:r>
              <a:rPr lang="ru-RU" sz="2400" b="1" i="1" u="sng" smtClean="0"/>
              <a:t>передміхурова частина</a:t>
            </a:r>
            <a:r>
              <a:rPr lang="ru-RU" sz="2400" smtClean="0"/>
              <a:t> 2,5-3 см завдовжки - найширша частина сечівника, що проходить через передміхурову залозу. В цю частину сечівника відкриваються сім’явиносні протоки;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 </a:t>
            </a:r>
            <a:r>
              <a:rPr lang="ru-RU" sz="2400" b="1" i="1" u="sng" smtClean="0"/>
              <a:t>перетинчаста частина</a:t>
            </a:r>
            <a:r>
              <a:rPr lang="ru-RU" sz="2400" smtClean="0"/>
              <a:t> найвужча і найкоротша (1-2 см). Вона перфорує сечостатеву діафрагму, м’язи якої формують довільний м’яз - стискач сечівника;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 </a:t>
            </a:r>
            <a:r>
              <a:rPr lang="ru-RU" sz="2400" b="1" i="1" u="sng" smtClean="0"/>
              <a:t>губчаста частина</a:t>
            </a:r>
            <a:r>
              <a:rPr lang="ru-RU" sz="2400" smtClean="0"/>
              <a:t> найдовша (15-20 см), вона проходить уздовж печеристого тіла і закінчується зовнішнім отвором сечівника.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 u="sng" smtClean="0"/>
              <a:t>Жіночий сечівник</a:t>
            </a:r>
            <a:r>
              <a:rPr lang="ru-RU" sz="2400" smtClean="0"/>
              <a:t> значно коротший (довжина близько 3 см) за чоловічий, прямий та широкий. Починається в ділянці шийки сечового міхура внутрішнім отвором. У місці початку непосмуговані м’язові клітини утворюють мимовільний стискач. Сечівник проходить ззаду та знизу лобкового зрощення і закінчується зовнішнім отвором, який розміщений на 2 см нижче та назад від клітора, у присінку піхви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17600"/>
            <a:ext cx="8553450" cy="5740400"/>
          </a:xfrm>
        </p:spPr>
      </p:pic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444500"/>
            <a:ext cx="7643812" cy="431800"/>
          </a:xfr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uk-UA" altLang="ru-RU" sz="2900" b="1" smtClean="0">
                <a:solidFill>
                  <a:srgbClr val="212121"/>
                </a:solidFill>
                <a:latin typeface="inherit"/>
              </a:rPr>
              <a:t>СЕЧОВИПУСКАЛЬНИЙ КАНАЛ</a:t>
            </a:r>
            <a:r>
              <a:rPr lang="ru-RU" altLang="ru-RU" sz="700" b="1" smtClean="0">
                <a:latin typeface="Times New Roman" pitchFamily="18" charset="0"/>
              </a:rPr>
              <a:t>   </a:t>
            </a:r>
            <a:r>
              <a:rPr lang="en-US" altLang="ru-RU" sz="3600" b="1" smtClean="0">
                <a:latin typeface="Times New Roman" pitchFamily="18" charset="0"/>
              </a:rPr>
              <a:t>(URETHRA)</a:t>
            </a:r>
            <a:endParaRPr lang="ru-RU" altLang="ru-RU" sz="36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6"/>
          <p:cNvSpPr>
            <a:spLocks/>
          </p:cNvSpPr>
          <p:nvPr/>
        </p:nvSpPr>
        <p:spPr bwMode="auto">
          <a:xfrm>
            <a:off x="0" y="4605338"/>
            <a:ext cx="47561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75000"/>
              </a:lnSpc>
              <a:spcBef>
                <a:spcPts val="300"/>
              </a:spcBef>
              <a:buFont typeface="Arial" charset="0"/>
              <a:buNone/>
            </a:pPr>
            <a:r>
              <a:rPr lang="uk-UA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Верхівка сечового міхура у немовляти досягає половини відстані між пупком і лобковим симфізом, тому сечовий міхур у дівчаток в цьому віці не дотикається до вагіни, а у хлопчиків – до прямої кишки. </a:t>
            </a:r>
          </a:p>
          <a:p>
            <a:pPr marL="228600" indent="-228600" eaLnBrk="0" hangingPunct="0">
              <a:lnSpc>
                <a:spcPct val="75000"/>
              </a:lnSpc>
              <a:spcBef>
                <a:spcPts val="300"/>
              </a:spcBef>
              <a:buFont typeface="Arial" charset="0"/>
              <a:buNone/>
            </a:pPr>
            <a:r>
              <a:rPr lang="uk-UA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віці від 1 до 3 років дно сечового міхура розташоване на рівні верхнього краю лобкового симфізу. </a:t>
            </a:r>
          </a:p>
          <a:p>
            <a:pPr marL="228600" indent="-228600" eaLnBrk="0" hangingPunct="0">
              <a:lnSpc>
                <a:spcPct val="75000"/>
              </a:lnSpc>
              <a:spcBef>
                <a:spcPts val="300"/>
              </a:spcBef>
              <a:buFont typeface="Arial" charset="0"/>
              <a:buNone/>
            </a:pPr>
            <a:r>
              <a:rPr lang="uk-UA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підлітків дно сечового міхура знаходиться на рівні середини, а в юнацькому віці – на рівні нижнього краю лобкового симфізу. У подальшому відбувається опускання дна сечового міхура в залежності від стану м’язів сечостатевої діафрагми.</a:t>
            </a: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23838"/>
            <a:ext cx="87106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328613"/>
            <a:ext cx="8743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07975"/>
            <a:ext cx="84994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90525"/>
            <a:ext cx="80962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071563"/>
            <a:ext cx="87249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 noGrp="1"/>
          </p:cNvSpPr>
          <p:nvPr>
            <p:ph type="title" idx="4294967295"/>
          </p:nvPr>
        </p:nvSpPr>
        <p:spPr>
          <a:xfrm>
            <a:off x="304800" y="365125"/>
            <a:ext cx="8572500" cy="554038"/>
          </a:xfrm>
        </p:spPr>
        <p:txBody>
          <a:bodyPr/>
          <a:lstStyle/>
          <a:p>
            <a:pPr algn="ctr">
              <a:defRPr/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Внутрішня будова нирки</a:t>
            </a:r>
            <a:r>
              <a:rPr lang="ru-RU" sz="4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76225"/>
            <a:ext cx="84296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604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 Light</vt:lpstr>
      <vt:lpstr>Calibri</vt:lpstr>
      <vt:lpstr>Garamond</vt:lpstr>
      <vt:lpstr>Wingdings</vt:lpstr>
      <vt:lpstr>Times New Roman</vt:lpstr>
      <vt:lpstr>Courier New</vt:lpstr>
      <vt:lpstr>inherit</vt:lpstr>
      <vt:lpstr>Тема Office</vt:lpstr>
      <vt:lpstr>Вікові морфофункціональні особливості сечовидільної ситеми дітей</vt:lpstr>
      <vt:lpstr>Слайд 2</vt:lpstr>
      <vt:lpstr>Слайд 3</vt:lpstr>
      <vt:lpstr>Слайд 4</vt:lpstr>
      <vt:lpstr>Слайд 5</vt:lpstr>
      <vt:lpstr>Слайд 6</vt:lpstr>
      <vt:lpstr>Слайд 7</vt:lpstr>
      <vt:lpstr>Внутрішня будова нирки </vt:lpstr>
      <vt:lpstr>Слайд 9</vt:lpstr>
      <vt:lpstr>Слайд 10</vt:lpstr>
      <vt:lpstr>Слайд 11</vt:lpstr>
      <vt:lpstr>Слайд 12</vt:lpstr>
      <vt:lpstr>Слайд 13</vt:lpstr>
      <vt:lpstr>Анатомо-фізіологічні особливості нирок у дітей.</vt:lpstr>
      <vt:lpstr>Слайд 15</vt:lpstr>
      <vt:lpstr>Слайд 16</vt:lpstr>
      <vt:lpstr> Функціональні особливості нирок у дітей</vt:lpstr>
      <vt:lpstr>У дітей підвищений діурез, що залежить від віку дитини</vt:lpstr>
      <vt:lpstr>Слайд 19</vt:lpstr>
      <vt:lpstr>Слайд 20</vt:lpstr>
      <vt:lpstr>Слайд 21</vt:lpstr>
      <vt:lpstr>Слайд 22</vt:lpstr>
      <vt:lpstr>СЕЧОВИПУСКАЛЬНИЙ КАНАЛ   (URETHRA)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47</cp:revision>
  <dcterms:created xsi:type="dcterms:W3CDTF">2016-11-12T15:02:45Z</dcterms:created>
  <dcterms:modified xsi:type="dcterms:W3CDTF">2021-11-25T08:47:27Z</dcterms:modified>
</cp:coreProperties>
</file>