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62"/>
  </p:notesMasterIdLst>
  <p:sldIdLst>
    <p:sldId id="256" r:id="rId2"/>
    <p:sldId id="272" r:id="rId3"/>
    <p:sldId id="291" r:id="rId4"/>
    <p:sldId id="294" r:id="rId5"/>
    <p:sldId id="298" r:id="rId6"/>
    <p:sldId id="300" r:id="rId7"/>
    <p:sldId id="324" r:id="rId8"/>
    <p:sldId id="353" r:id="rId9"/>
    <p:sldId id="343" r:id="rId10"/>
    <p:sldId id="346" r:id="rId11"/>
    <p:sldId id="357" r:id="rId12"/>
    <p:sldId id="349" r:id="rId13"/>
    <p:sldId id="348" r:id="rId14"/>
    <p:sldId id="361" r:id="rId15"/>
    <p:sldId id="355" r:id="rId16"/>
    <p:sldId id="362" r:id="rId17"/>
    <p:sldId id="359" r:id="rId18"/>
    <p:sldId id="326" r:id="rId19"/>
    <p:sldId id="350" r:id="rId20"/>
    <p:sldId id="327" r:id="rId21"/>
    <p:sldId id="342" r:id="rId22"/>
    <p:sldId id="302" r:id="rId23"/>
    <p:sldId id="323" r:id="rId24"/>
    <p:sldId id="322" r:id="rId25"/>
    <p:sldId id="363" r:id="rId26"/>
    <p:sldId id="364" r:id="rId27"/>
    <p:sldId id="365" r:id="rId28"/>
    <p:sldId id="366" r:id="rId29"/>
    <p:sldId id="367" r:id="rId30"/>
    <p:sldId id="368" r:id="rId31"/>
    <p:sldId id="369" r:id="rId32"/>
    <p:sldId id="370" r:id="rId33"/>
    <p:sldId id="371" r:id="rId34"/>
    <p:sldId id="352" r:id="rId35"/>
    <p:sldId id="372" r:id="rId36"/>
    <p:sldId id="373" r:id="rId37"/>
    <p:sldId id="374" r:id="rId38"/>
    <p:sldId id="375" r:id="rId39"/>
    <p:sldId id="376" r:id="rId40"/>
    <p:sldId id="377" r:id="rId41"/>
    <p:sldId id="378" r:id="rId42"/>
    <p:sldId id="379" r:id="rId43"/>
    <p:sldId id="380" r:id="rId44"/>
    <p:sldId id="381" r:id="rId45"/>
    <p:sldId id="382" r:id="rId46"/>
    <p:sldId id="383" r:id="rId47"/>
    <p:sldId id="384" r:id="rId48"/>
    <p:sldId id="385" r:id="rId49"/>
    <p:sldId id="386" r:id="rId50"/>
    <p:sldId id="387" r:id="rId51"/>
    <p:sldId id="388" r:id="rId52"/>
    <p:sldId id="389" r:id="rId53"/>
    <p:sldId id="390" r:id="rId54"/>
    <p:sldId id="391" r:id="rId55"/>
    <p:sldId id="392" r:id="rId56"/>
    <p:sldId id="393" r:id="rId57"/>
    <p:sldId id="394" r:id="rId58"/>
    <p:sldId id="395" r:id="rId59"/>
    <p:sldId id="396" r:id="rId60"/>
    <p:sldId id="397" r:id="rId61"/>
  </p:sldIdLst>
  <p:sldSz cx="9144000" cy="6858000" type="screen4x3"/>
  <p:notesSz cx="6858000" cy="9144000"/>
  <p:defaultTextStyle>
    <a:defPPr>
      <a:defRPr lang="ru-RU"/>
    </a:defPPr>
    <a:lvl1pPr algn="l" rtl="0" fontAlgn="base">
      <a:spcBef>
        <a:spcPct val="0"/>
      </a:spcBef>
      <a:spcAft>
        <a:spcPct val="0"/>
      </a:spcAft>
      <a:defRPr b="1" kern="1200">
        <a:solidFill>
          <a:schemeClr val="bg1"/>
        </a:solidFill>
        <a:latin typeface="Arial" charset="0"/>
        <a:ea typeface="+mn-ea"/>
        <a:cs typeface="Arial" charset="0"/>
      </a:defRPr>
    </a:lvl1pPr>
    <a:lvl2pPr marL="457200" algn="l" rtl="0" fontAlgn="base">
      <a:spcBef>
        <a:spcPct val="0"/>
      </a:spcBef>
      <a:spcAft>
        <a:spcPct val="0"/>
      </a:spcAft>
      <a:defRPr b="1" kern="1200">
        <a:solidFill>
          <a:schemeClr val="bg1"/>
        </a:solidFill>
        <a:latin typeface="Arial" charset="0"/>
        <a:ea typeface="+mn-ea"/>
        <a:cs typeface="Arial" charset="0"/>
      </a:defRPr>
    </a:lvl2pPr>
    <a:lvl3pPr marL="914400" algn="l" rtl="0" fontAlgn="base">
      <a:spcBef>
        <a:spcPct val="0"/>
      </a:spcBef>
      <a:spcAft>
        <a:spcPct val="0"/>
      </a:spcAft>
      <a:defRPr b="1" kern="1200">
        <a:solidFill>
          <a:schemeClr val="bg1"/>
        </a:solidFill>
        <a:latin typeface="Arial" charset="0"/>
        <a:ea typeface="+mn-ea"/>
        <a:cs typeface="Arial" charset="0"/>
      </a:defRPr>
    </a:lvl3pPr>
    <a:lvl4pPr marL="1371600" algn="l" rtl="0" fontAlgn="base">
      <a:spcBef>
        <a:spcPct val="0"/>
      </a:spcBef>
      <a:spcAft>
        <a:spcPct val="0"/>
      </a:spcAft>
      <a:defRPr b="1" kern="1200">
        <a:solidFill>
          <a:schemeClr val="bg1"/>
        </a:solidFill>
        <a:latin typeface="Arial" charset="0"/>
        <a:ea typeface="+mn-ea"/>
        <a:cs typeface="Arial" charset="0"/>
      </a:defRPr>
    </a:lvl4pPr>
    <a:lvl5pPr marL="1828800" algn="l" rtl="0" fontAlgn="base">
      <a:spcBef>
        <a:spcPct val="0"/>
      </a:spcBef>
      <a:spcAft>
        <a:spcPct val="0"/>
      </a:spcAft>
      <a:defRPr b="1" kern="1200">
        <a:solidFill>
          <a:schemeClr val="bg1"/>
        </a:solidFill>
        <a:latin typeface="Arial" charset="0"/>
        <a:ea typeface="+mn-ea"/>
        <a:cs typeface="Arial" charset="0"/>
      </a:defRPr>
    </a:lvl5pPr>
    <a:lvl6pPr marL="2286000" algn="l" defTabSz="914400" rtl="0" eaLnBrk="1" latinLnBrk="0" hangingPunct="1">
      <a:defRPr b="1" kern="1200">
        <a:solidFill>
          <a:schemeClr val="bg1"/>
        </a:solidFill>
        <a:latin typeface="Arial" charset="0"/>
        <a:ea typeface="+mn-ea"/>
        <a:cs typeface="Arial" charset="0"/>
      </a:defRPr>
    </a:lvl6pPr>
    <a:lvl7pPr marL="2743200" algn="l" defTabSz="914400" rtl="0" eaLnBrk="1" latinLnBrk="0" hangingPunct="1">
      <a:defRPr b="1" kern="1200">
        <a:solidFill>
          <a:schemeClr val="bg1"/>
        </a:solidFill>
        <a:latin typeface="Arial" charset="0"/>
        <a:ea typeface="+mn-ea"/>
        <a:cs typeface="Arial" charset="0"/>
      </a:defRPr>
    </a:lvl7pPr>
    <a:lvl8pPr marL="3200400" algn="l" defTabSz="914400" rtl="0" eaLnBrk="1" latinLnBrk="0" hangingPunct="1">
      <a:defRPr b="1" kern="1200">
        <a:solidFill>
          <a:schemeClr val="bg1"/>
        </a:solidFill>
        <a:latin typeface="Arial" charset="0"/>
        <a:ea typeface="+mn-ea"/>
        <a:cs typeface="Arial" charset="0"/>
      </a:defRPr>
    </a:lvl8pPr>
    <a:lvl9pPr marL="3657600" algn="l" defTabSz="914400" rtl="0" eaLnBrk="1" latinLnBrk="0" hangingPunct="1">
      <a:defRPr b="1" kern="1200">
        <a:solidFill>
          <a:schemeClr val="bg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712" autoAdjust="0"/>
  </p:normalViewPr>
  <p:slideViewPr>
    <p:cSldViewPr snapToGrid="0">
      <p:cViewPr>
        <p:scale>
          <a:sx n="111" d="100"/>
          <a:sy n="111" d="100"/>
        </p:scale>
        <p:origin x="-153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41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F52702B5-36B6-45CD-8A55-DF29912B5494}" type="datetimeFigureOut">
              <a:rPr lang="ru-RU"/>
              <a:pPr>
                <a:defRPr/>
              </a:pPr>
              <a:t>29.11.2022</a:t>
            </a:fld>
            <a:endParaRPr lang="ru-RU"/>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41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41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83822B7-2736-4016-A49C-F7EAA3B8607D}" type="slidenum">
              <a:rPr lang="ru-RU"/>
              <a:pPr>
                <a:defRPr/>
              </a:pPr>
              <a:t>‹#›</a:t>
            </a:fld>
            <a:endParaRPr lang="ru-RU"/>
          </a:p>
        </p:txBody>
      </p:sp>
    </p:spTree>
    <p:extLst>
      <p:ext uri="{BB962C8B-B14F-4D97-AF65-F5344CB8AC3E}">
        <p14:creationId xmlns:p14="http://schemas.microsoft.com/office/powerpoint/2010/main" val="23913409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noTextEdit="1"/>
          </p:cNvSpPr>
          <p:nvPr>
            <p:ph type="sldImg"/>
          </p:nvPr>
        </p:nvSpPr>
        <p:spPr>
          <a:ln/>
        </p:spPr>
      </p:sp>
      <p:sp>
        <p:nvSpPr>
          <p:cNvPr id="26626" name="Заметки 2"/>
          <p:cNvSpPr>
            <a:spLocks noGrp="1"/>
          </p:cNvSpPr>
          <p:nvPr>
            <p:ph type="body" idx="1"/>
          </p:nvPr>
        </p:nvSpPr>
        <p:spPr>
          <a:noFill/>
          <a:ln/>
        </p:spPr>
        <p:txBody>
          <a:bodyPr/>
          <a:lstStyle/>
          <a:p>
            <a:pPr eaLnBrk="1" hangingPunct="1"/>
            <a:endParaRPr lang="ru-RU" smtClean="0"/>
          </a:p>
        </p:txBody>
      </p:sp>
      <p:sp>
        <p:nvSpPr>
          <p:cNvPr id="2662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398A9C9-B0E9-48DC-A259-55B0CFF9F3D9}" type="slidenum">
              <a:rPr lang="ru-RU" sz="1200" b="0">
                <a:solidFill>
                  <a:schemeClr val="tx1"/>
                </a:solidFill>
              </a:rPr>
              <a:pPr algn="r"/>
              <a:t>8</a:t>
            </a:fld>
            <a:endParaRPr lang="ru-RU" sz="1200" b="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a:ln/>
        </p:spPr>
      </p:sp>
      <p:sp>
        <p:nvSpPr>
          <p:cNvPr id="54275" name="Заметки 2"/>
          <p:cNvSpPr>
            <a:spLocks noGrp="1"/>
          </p:cNvSpPr>
          <p:nvPr>
            <p:ph type="body" idx="1"/>
          </p:nvPr>
        </p:nvSpPr>
        <p:spPr>
          <a:noFill/>
          <a:ln/>
        </p:spPr>
        <p:txBody>
          <a:bodyPr/>
          <a:lstStyle/>
          <a:p>
            <a:pPr>
              <a:spcBef>
                <a:spcPct val="0"/>
              </a:spcBef>
            </a:pPr>
            <a:endParaRPr lang="ru-RU" smtClean="0"/>
          </a:p>
        </p:txBody>
      </p:sp>
      <p:sp>
        <p:nvSpPr>
          <p:cNvPr id="54276"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FA32605-8378-4BED-AED1-49DBBFBF4E96}" type="slidenum">
              <a:rPr lang="ru-RU" sz="1200" b="0">
                <a:solidFill>
                  <a:schemeClr val="tx1"/>
                </a:solidFill>
                <a:latin typeface="Calibri" pitchFamily="34" charset="0"/>
              </a:rPr>
              <a:pPr algn="r"/>
              <a:t>25</a:t>
            </a:fld>
            <a:endParaRPr lang="ru-RU" sz="1200" b="0">
              <a:solidFill>
                <a:schemeClr val="tx1"/>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Date Placeholder 3"/>
          <p:cNvSpPr>
            <a:spLocks noGrp="1"/>
          </p:cNvSpPr>
          <p:nvPr>
            <p:ph type="dt" sz="half" idx="10"/>
          </p:nvPr>
        </p:nvSpPr>
        <p:spPr/>
        <p:txBody>
          <a:bodyPr/>
          <a:lstStyle>
            <a:lvl1pPr>
              <a:defRPr/>
            </a:lvl1pPr>
          </a:lstStyle>
          <a:p>
            <a:pPr>
              <a:defRPr/>
            </a:pPr>
            <a:fld id="{13C4BC79-E156-4835-803F-3965617669F0}" type="datetimeFigureOut">
              <a:rPr lang="ru-RU"/>
              <a:pPr>
                <a:defRPr/>
              </a:pPr>
              <a:t>29.11.2022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B5E44BA-0677-4E27-A2E3-D0C15679A10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Date Placeholder 3"/>
          <p:cNvSpPr>
            <a:spLocks noGrp="1"/>
          </p:cNvSpPr>
          <p:nvPr>
            <p:ph type="dt" sz="half" idx="10"/>
          </p:nvPr>
        </p:nvSpPr>
        <p:spPr/>
        <p:txBody>
          <a:bodyPr/>
          <a:lstStyle>
            <a:lvl1pPr>
              <a:defRPr/>
            </a:lvl1pPr>
          </a:lstStyle>
          <a:p>
            <a:pPr>
              <a:defRPr/>
            </a:pPr>
            <a:fld id="{510AAD42-DAA3-434D-8D5D-936DCEC3074F}" type="datetimeFigureOut">
              <a:rPr lang="ru-RU"/>
              <a:pPr>
                <a:defRPr/>
              </a:pPr>
              <a:t>29.11.2022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B0448E3-7D4B-40B1-B7E0-76083391676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7626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Date Placeholder 3"/>
          <p:cNvSpPr>
            <a:spLocks noGrp="1"/>
          </p:cNvSpPr>
          <p:nvPr>
            <p:ph type="dt" sz="half" idx="10"/>
          </p:nvPr>
        </p:nvSpPr>
        <p:spPr/>
        <p:txBody>
          <a:bodyPr/>
          <a:lstStyle>
            <a:lvl1pPr>
              <a:defRPr/>
            </a:lvl1pPr>
          </a:lstStyle>
          <a:p>
            <a:pPr>
              <a:defRPr/>
            </a:pPr>
            <a:fld id="{3D5B1322-46FE-42BE-9A5F-DB9F3F972915}" type="datetimeFigureOut">
              <a:rPr lang="ru-RU"/>
              <a:pPr>
                <a:defRPr/>
              </a:pPr>
              <a:t>29.11.2022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413154B2-928E-4877-85F7-9E8AF246E8D9}"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1325563"/>
          </a:xfrm>
        </p:spPr>
        <p:txBody>
          <a:bodyPr/>
          <a:lstStyle/>
          <a:p>
            <a:r>
              <a:rPr lang="ru-RU"/>
              <a:t>Образец заголовка</a:t>
            </a:r>
          </a:p>
        </p:txBody>
      </p:sp>
      <p:sp>
        <p:nvSpPr>
          <p:cNvPr id="3" name="Таблица 2"/>
          <p:cNvSpPr>
            <a:spLocks noGrp="1"/>
          </p:cNvSpPr>
          <p:nvPr>
            <p:ph type="tbl" idx="1"/>
          </p:nvPr>
        </p:nvSpPr>
        <p:spPr>
          <a:xfrm>
            <a:off x="628650" y="1825625"/>
            <a:ext cx="7886700" cy="4351338"/>
          </a:xfrm>
        </p:spPr>
        <p:txBody>
          <a:bodyPr/>
          <a:lstStyle/>
          <a:p>
            <a:pPr lvl="0"/>
            <a:endParaRPr lang="ru-RU" noProof="0"/>
          </a:p>
        </p:txBody>
      </p:sp>
      <p:sp>
        <p:nvSpPr>
          <p:cNvPr id="4" name="Date Placeholder 3"/>
          <p:cNvSpPr>
            <a:spLocks noGrp="1"/>
          </p:cNvSpPr>
          <p:nvPr>
            <p:ph type="dt" sz="half" idx="10"/>
          </p:nvPr>
        </p:nvSpPr>
        <p:spPr/>
        <p:txBody>
          <a:bodyPr/>
          <a:lstStyle>
            <a:lvl1pPr>
              <a:defRPr/>
            </a:lvl1pPr>
          </a:lstStyle>
          <a:p>
            <a:pPr>
              <a:defRPr/>
            </a:pPr>
            <a:fld id="{FF9DBA32-AC87-40BC-90D2-C69B3DCCBDE0}" type="datetimeFigureOut">
              <a:rPr lang="ru-RU"/>
              <a:pPr>
                <a:defRPr/>
              </a:pPr>
              <a:t>29.11.2022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A8FFEE4-804C-47D3-BD2E-2A4BCBDF2DA1}"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Date Placeholder 3"/>
          <p:cNvSpPr>
            <a:spLocks noGrp="1"/>
          </p:cNvSpPr>
          <p:nvPr>
            <p:ph type="dt" sz="half" idx="10"/>
          </p:nvPr>
        </p:nvSpPr>
        <p:spPr/>
        <p:txBody>
          <a:bodyPr/>
          <a:lstStyle>
            <a:lvl1pPr>
              <a:defRPr/>
            </a:lvl1pPr>
          </a:lstStyle>
          <a:p>
            <a:pPr>
              <a:defRPr/>
            </a:pPr>
            <a:fld id="{2664456F-8BF6-4D0F-BB31-6ABD9429EFB3}" type="datetimeFigureOut">
              <a:rPr lang="ru-RU"/>
              <a:pPr>
                <a:defRPr/>
              </a:pPr>
              <a:t>29.11.2022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60546343-C0B1-40AA-BCDB-5BF6086E0FDA}"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C832A4B5-41EA-41FA-846B-E31023695BAA}" type="datetimeFigureOut">
              <a:rPr lang="ru-RU"/>
              <a:pPr>
                <a:defRPr/>
              </a:pPr>
              <a:t>29.11.2022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A09C4E5D-761A-438B-A595-E49010149D24}"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28650" y="1825625"/>
            <a:ext cx="386715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825625"/>
            <a:ext cx="386715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Date Placeholder 3"/>
          <p:cNvSpPr>
            <a:spLocks noGrp="1"/>
          </p:cNvSpPr>
          <p:nvPr>
            <p:ph type="dt" sz="half" idx="10"/>
          </p:nvPr>
        </p:nvSpPr>
        <p:spPr/>
        <p:txBody>
          <a:bodyPr/>
          <a:lstStyle>
            <a:lvl1pPr>
              <a:defRPr/>
            </a:lvl1pPr>
          </a:lstStyle>
          <a:p>
            <a:pPr>
              <a:defRPr/>
            </a:pPr>
            <a:fld id="{764C52D7-2CAA-488D-AE5B-7F6876081A95}" type="datetimeFigureOut">
              <a:rPr lang="ru-RU"/>
              <a:pPr>
                <a:defRPr/>
              </a:pPr>
              <a:t>29.11.2022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6C28709E-160F-4E75-ABCC-4A4BD40B612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Date Placeholder 3"/>
          <p:cNvSpPr>
            <a:spLocks noGrp="1"/>
          </p:cNvSpPr>
          <p:nvPr>
            <p:ph type="dt" sz="half" idx="10"/>
          </p:nvPr>
        </p:nvSpPr>
        <p:spPr/>
        <p:txBody>
          <a:bodyPr/>
          <a:lstStyle>
            <a:lvl1pPr>
              <a:defRPr/>
            </a:lvl1pPr>
          </a:lstStyle>
          <a:p>
            <a:pPr>
              <a:defRPr/>
            </a:pPr>
            <a:fld id="{624F7BBF-21F8-44E9-B919-84E9C2F1CC10}" type="datetimeFigureOut">
              <a:rPr lang="ru-RU"/>
              <a:pPr>
                <a:defRPr/>
              </a:pPr>
              <a:t>29.11.2022</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172CE12B-97FA-4B76-A44E-7F0550B7D8F7}"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Date Placeholder 3"/>
          <p:cNvSpPr>
            <a:spLocks noGrp="1"/>
          </p:cNvSpPr>
          <p:nvPr>
            <p:ph type="dt" sz="half" idx="10"/>
          </p:nvPr>
        </p:nvSpPr>
        <p:spPr/>
        <p:txBody>
          <a:bodyPr/>
          <a:lstStyle>
            <a:lvl1pPr>
              <a:defRPr/>
            </a:lvl1pPr>
          </a:lstStyle>
          <a:p>
            <a:pPr>
              <a:defRPr/>
            </a:pPr>
            <a:fld id="{DD1A397F-202C-4EC2-8CBE-BCD30D305EC9}" type="datetimeFigureOut">
              <a:rPr lang="ru-RU"/>
              <a:pPr>
                <a:defRPr/>
              </a:pPr>
              <a:t>29.11.2022</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BDBAF313-1B2B-4A72-99C1-77F9458635E3}"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DBDD75-C8AA-482C-B4B8-11EE8B0E67A3}" type="datetimeFigureOut">
              <a:rPr lang="ru-RU"/>
              <a:pPr>
                <a:defRPr/>
              </a:pPr>
              <a:t>29.11.2022</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CA201237-BCB4-4CEC-98F4-D6DAA4342C79}"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D09964C9-0F85-4574-A3C7-997227BF3D87}" type="datetimeFigureOut">
              <a:rPr lang="ru-RU"/>
              <a:pPr>
                <a:defRPr/>
              </a:pPr>
              <a:t>29.11.2022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72C2A9E1-4BFC-498C-88BC-9F9CA5431E8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CE706C92-061D-4C22-AAD8-F59DBC5FE782}" type="datetimeFigureOut">
              <a:rPr lang="ru-RU"/>
              <a:pPr>
                <a:defRPr/>
              </a:pPr>
              <a:t>29.11.2022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B2906751-A608-4966-AEAB-B1C352543CF6}"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chemeClr val="tx1">
                    <a:tint val="75000"/>
                  </a:schemeClr>
                </a:solidFill>
                <a:latin typeface="+mn-lt"/>
                <a:cs typeface="+mn-cs"/>
              </a:defRPr>
            </a:lvl1pPr>
          </a:lstStyle>
          <a:p>
            <a:pPr>
              <a:defRPr/>
            </a:pPr>
            <a:fld id="{6C3EE370-5F2A-4881-858E-BE8D62972671}" type="datetimeFigureOut">
              <a:rPr lang="ru-RU"/>
              <a:pPr>
                <a:defRPr/>
              </a:pPr>
              <a:t>29.11.2022</a:t>
            </a:fld>
            <a:endParaRPr lang="ru-R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chemeClr val="tx1">
                    <a:tint val="75000"/>
                  </a:schemeClr>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schemeClr val="tx1">
                    <a:tint val="75000"/>
                  </a:schemeClr>
                </a:solidFill>
                <a:latin typeface="+mn-lt"/>
                <a:cs typeface="+mn-cs"/>
              </a:defRPr>
            </a:lvl1pPr>
          </a:lstStyle>
          <a:p>
            <a:pPr>
              <a:defRPr/>
            </a:pPr>
            <a:fld id="{DD311228-AE18-4391-867A-B6C6800BC4F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64" r:id="rId12"/>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eaLnBrk="0" fontAlgn="base" hangingPunct="0">
        <a:lnSpc>
          <a:spcPct val="90000"/>
        </a:lnSpc>
        <a:spcBef>
          <a:spcPct val="0"/>
        </a:spcBef>
        <a:spcAft>
          <a:spcPct val="0"/>
        </a:spcAft>
        <a:defRPr sz="4400">
          <a:solidFill>
            <a:schemeClr val="tx1"/>
          </a:solidFill>
          <a:latin typeface="Calibri Light"/>
        </a:defRPr>
      </a:lvl6pPr>
      <a:lvl7pPr marL="914400" algn="l" rtl="0" eaLnBrk="0" fontAlgn="base" hangingPunct="0">
        <a:lnSpc>
          <a:spcPct val="90000"/>
        </a:lnSpc>
        <a:spcBef>
          <a:spcPct val="0"/>
        </a:spcBef>
        <a:spcAft>
          <a:spcPct val="0"/>
        </a:spcAft>
        <a:defRPr sz="4400">
          <a:solidFill>
            <a:schemeClr val="tx1"/>
          </a:solidFill>
          <a:latin typeface="Calibri Light"/>
        </a:defRPr>
      </a:lvl7pPr>
      <a:lvl8pPr marL="1371600" algn="l" rtl="0" eaLnBrk="0" fontAlgn="base" hangingPunct="0">
        <a:lnSpc>
          <a:spcPct val="90000"/>
        </a:lnSpc>
        <a:spcBef>
          <a:spcPct val="0"/>
        </a:spcBef>
        <a:spcAft>
          <a:spcPct val="0"/>
        </a:spcAft>
        <a:defRPr sz="4400">
          <a:solidFill>
            <a:schemeClr val="tx1"/>
          </a:solidFill>
          <a:latin typeface="Calibri Light"/>
        </a:defRPr>
      </a:lvl8pPr>
      <a:lvl9pPr marL="1828800" algn="l" rtl="0" eaLnBrk="0" fontAlgn="base" hangingPunct="0">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defRPr>
      </a:lvl5pPr>
      <a:lvl6pPr marL="2514600" indent="-228600" algn="l" rtl="0" eaLnBrk="0" fontAlgn="base" hangingPunct="0">
        <a:lnSpc>
          <a:spcPct val="90000"/>
        </a:lnSpc>
        <a:spcBef>
          <a:spcPts val="500"/>
        </a:spcBef>
        <a:spcAft>
          <a:spcPct val="0"/>
        </a:spcAft>
        <a:buFont typeface="Arial" charset="0"/>
        <a:buChar char="•"/>
        <a:defRPr>
          <a:solidFill>
            <a:schemeClr val="tx1"/>
          </a:solidFill>
          <a:latin typeface="+mn-lt"/>
        </a:defRPr>
      </a:lvl6pPr>
      <a:lvl7pPr marL="2971800" indent="-228600" algn="l" rtl="0" eaLnBrk="0" fontAlgn="base" hangingPunct="0">
        <a:lnSpc>
          <a:spcPct val="90000"/>
        </a:lnSpc>
        <a:spcBef>
          <a:spcPts val="500"/>
        </a:spcBef>
        <a:spcAft>
          <a:spcPct val="0"/>
        </a:spcAft>
        <a:buFont typeface="Arial" charset="0"/>
        <a:buChar char="•"/>
        <a:defRPr>
          <a:solidFill>
            <a:schemeClr val="tx1"/>
          </a:solidFill>
          <a:latin typeface="+mn-lt"/>
        </a:defRPr>
      </a:lvl7pPr>
      <a:lvl8pPr marL="3429000" indent="-228600" algn="l" rtl="0" eaLnBrk="0" fontAlgn="base" hangingPunct="0">
        <a:lnSpc>
          <a:spcPct val="90000"/>
        </a:lnSpc>
        <a:spcBef>
          <a:spcPts val="500"/>
        </a:spcBef>
        <a:spcAft>
          <a:spcPct val="0"/>
        </a:spcAft>
        <a:buFont typeface="Arial" charset="0"/>
        <a:buChar char="•"/>
        <a:defRPr>
          <a:solidFill>
            <a:schemeClr val="tx1"/>
          </a:solidFill>
          <a:latin typeface="+mn-lt"/>
        </a:defRPr>
      </a:lvl8pPr>
      <a:lvl9pPr marL="3886200" indent="-228600" algn="l" rtl="0" eaLnBrk="0" fontAlgn="base" hangingPunct="0">
        <a:lnSpc>
          <a:spcPct val="90000"/>
        </a:lnSpc>
        <a:spcBef>
          <a:spcPts val="500"/>
        </a:spcBef>
        <a:spcAft>
          <a:spcPct val="0"/>
        </a:spcAft>
        <a:buFont typeface="Arial" charset="0"/>
        <a:buChar char="•"/>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35.xml"/><Relationship Id="rId7" Type="http://schemas.openxmlformats.org/officeDocument/2006/relationships/slide" Target="slide2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slide" Target="slide25.xml"/><Relationship Id="rId4" Type="http://schemas.openxmlformats.org/officeDocument/2006/relationships/slide" Target="slide3.xml"/><Relationship Id="rId9" Type="http://schemas.openxmlformats.org/officeDocument/2006/relationships/slide" Target="slide2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3.bp.blogspot.com/-Nw_nGbP60gM/VF8FMc3U7-I/AAAAAAAAAmw/vGJJ9Tz_90E/s1600/hom.jpg" TargetMode="External"/><Relationship Id="rId1" Type="http://schemas.openxmlformats.org/officeDocument/2006/relationships/slideLayout" Target="../slideLayouts/slideLayout7.xml"/><Relationship Id="rId4" Type="http://schemas.openxmlformats.org/officeDocument/2006/relationships/image" Target="https://3.bp.blogspot.com/-Nw_nGbP60gM/VF8FMc3U7-I/AAAAAAAAAmw/vGJJ9Tz_90E/s1600/hom.jp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ctrTitle" idx="4294967295"/>
          </p:nvPr>
        </p:nvSpPr>
        <p:spPr>
          <a:xfrm>
            <a:off x="0" y="192088"/>
            <a:ext cx="9144000" cy="1282700"/>
          </a:xfrm>
        </p:spPr>
        <p:txBody>
          <a:bodyPr anchor="b"/>
          <a:lstStyle/>
          <a:p>
            <a:pPr algn="ctr" eaLnBrk="1" hangingPunct="1">
              <a:lnSpc>
                <a:spcPct val="70000"/>
              </a:lnSpc>
            </a:pPr>
            <a:r>
              <a:rPr lang="uk-UA" sz="3600" b="1" smtClean="0"/>
              <a:t>Вікові морфофункціональні особливості організації нервової системи</a:t>
            </a:r>
            <a:endParaRPr lang="ru-RU" sz="3600" smtClean="0"/>
          </a:p>
        </p:txBody>
      </p:sp>
      <p:sp>
        <p:nvSpPr>
          <p:cNvPr id="15362" name="Rectangle 9"/>
          <p:cNvSpPr>
            <a:spLocks noChangeArrowheads="1"/>
          </p:cNvSpPr>
          <p:nvPr/>
        </p:nvSpPr>
        <p:spPr bwMode="auto">
          <a:xfrm>
            <a:off x="4443413" y="1471613"/>
            <a:ext cx="4700587" cy="5318125"/>
          </a:xfrm>
          <a:prstGeom prst="rect">
            <a:avLst/>
          </a:prstGeom>
          <a:noFill/>
          <a:ln w="9525">
            <a:noFill/>
            <a:miter lim="800000"/>
            <a:headEnd/>
            <a:tailEnd/>
          </a:ln>
        </p:spPr>
        <p:txBody>
          <a:bodyPr anchor="ctr">
            <a:spAutoFit/>
          </a:bodyPr>
          <a:lstStyle/>
          <a:p>
            <a:pPr indent="449263" algn="ctr">
              <a:lnSpc>
                <a:spcPct val="80000"/>
              </a:lnSpc>
            </a:pPr>
            <a:r>
              <a:rPr lang="uk-UA" sz="2400">
                <a:solidFill>
                  <a:schemeClr val="tx1"/>
                </a:solidFill>
              </a:rPr>
              <a:t>План</a:t>
            </a:r>
          </a:p>
          <a:p>
            <a:pPr indent="449263">
              <a:lnSpc>
                <a:spcPct val="80000"/>
              </a:lnSpc>
              <a:buFontTx/>
              <a:buAutoNum type="arabicPeriod"/>
            </a:pPr>
            <a:r>
              <a:rPr lang="uk-UA" sz="2000">
                <a:solidFill>
                  <a:schemeClr val="tx1"/>
                </a:solidFill>
              </a:rPr>
              <a:t>Загальні відомості про нервову систему.</a:t>
            </a:r>
          </a:p>
          <a:p>
            <a:pPr indent="449263">
              <a:lnSpc>
                <a:spcPct val="80000"/>
              </a:lnSpc>
              <a:buFontTx/>
              <a:buAutoNum type="arabicPeriod"/>
            </a:pPr>
            <a:r>
              <a:rPr lang="ru-RU" sz="2000">
                <a:solidFill>
                  <a:schemeClr val="tx1"/>
                </a:solidFill>
              </a:rPr>
              <a:t>Нервова тканина. </a:t>
            </a:r>
            <a:r>
              <a:rPr lang="uk-UA" sz="2000">
                <a:solidFill>
                  <a:schemeClr val="tx1"/>
                </a:solidFill>
              </a:rPr>
              <a:t>Будова нейрону. Класифікація нейронів.</a:t>
            </a:r>
          </a:p>
          <a:p>
            <a:pPr indent="449263">
              <a:lnSpc>
                <a:spcPct val="80000"/>
              </a:lnSpc>
              <a:buFontTx/>
              <a:buAutoNum type="arabicPeriod"/>
            </a:pPr>
            <a:r>
              <a:rPr lang="uk-UA" sz="2000">
                <a:solidFill>
                  <a:schemeClr val="tx1"/>
                </a:solidFill>
              </a:rPr>
              <a:t>Будова нейроглії, її розташування та функції.</a:t>
            </a:r>
          </a:p>
          <a:p>
            <a:pPr indent="449263">
              <a:lnSpc>
                <a:spcPct val="80000"/>
              </a:lnSpc>
              <a:buFontTx/>
              <a:buAutoNum type="arabicPeriod"/>
            </a:pPr>
            <a:r>
              <a:rPr lang="uk-UA" sz="2000">
                <a:solidFill>
                  <a:schemeClr val="tx1"/>
                </a:solidFill>
              </a:rPr>
              <a:t>Поняття про синапс, рецептор, рефлекторну дугу.</a:t>
            </a:r>
          </a:p>
          <a:p>
            <a:pPr indent="449263">
              <a:lnSpc>
                <a:spcPct val="70000"/>
              </a:lnSpc>
              <a:buFontTx/>
              <a:buAutoNum type="arabicPeriod"/>
            </a:pPr>
            <a:r>
              <a:rPr lang="uk-UA" sz="2000">
                <a:solidFill>
                  <a:schemeClr val="tx1"/>
                </a:solidFill>
              </a:rPr>
              <a:t>Загальна будова головного мозку. Вікові морфофункціональні особливості.</a:t>
            </a:r>
          </a:p>
          <a:p>
            <a:pPr indent="449263">
              <a:lnSpc>
                <a:spcPct val="70000"/>
              </a:lnSpc>
            </a:pPr>
            <a:r>
              <a:rPr lang="uk-UA" sz="2000">
                <a:solidFill>
                  <a:schemeClr val="tx1"/>
                </a:solidFill>
              </a:rPr>
              <a:t>6. Загальна характеристика сенсорних систем.</a:t>
            </a:r>
          </a:p>
          <a:p>
            <a:pPr indent="449263">
              <a:lnSpc>
                <a:spcPct val="70000"/>
              </a:lnSpc>
            </a:pPr>
            <a:r>
              <a:rPr lang="uk-UA" sz="2000">
                <a:solidFill>
                  <a:schemeClr val="tx1"/>
                </a:solidFill>
              </a:rPr>
              <a:t>7. Загальні принципи будови аналізаторів. Структура сенсорних систем.</a:t>
            </a:r>
          </a:p>
          <a:p>
            <a:pPr indent="449263">
              <a:lnSpc>
                <a:spcPct val="70000"/>
              </a:lnSpc>
            </a:pPr>
            <a:r>
              <a:rPr lang="uk-UA" sz="2000">
                <a:solidFill>
                  <a:schemeClr val="tx1"/>
                </a:solidFill>
              </a:rPr>
              <a:t>8. Сенсорні функції спинного мозку та стовбура мозку. Таламус як колектор усіх аферентних сенсорних шляхів.</a:t>
            </a:r>
          </a:p>
          <a:p>
            <a:pPr indent="449263">
              <a:lnSpc>
                <a:spcPct val="70000"/>
              </a:lnSpc>
            </a:pPr>
            <a:r>
              <a:rPr lang="ru-RU" sz="2000">
                <a:solidFill>
                  <a:schemeClr val="tx1"/>
                </a:solidFill>
              </a:rPr>
              <a:t>9. Функціональна анатомія кори головного мозку.</a:t>
            </a:r>
            <a:endParaRPr lang="uk-UA" sz="2000">
              <a:solidFill>
                <a:schemeClr val="tx1"/>
              </a:solidFill>
            </a:endParaRPr>
          </a:p>
        </p:txBody>
      </p:sp>
      <p:pic>
        <p:nvPicPr>
          <p:cNvPr id="15363" name="Picture 6"/>
          <p:cNvPicPr>
            <a:picLocks noChangeAspect="1" noChangeArrowheads="1"/>
          </p:cNvPicPr>
          <p:nvPr/>
        </p:nvPicPr>
        <p:blipFill>
          <a:blip r:embed="rId2"/>
          <a:srcRect/>
          <a:stretch>
            <a:fillRect/>
          </a:stretch>
        </p:blipFill>
        <p:spPr bwMode="auto">
          <a:xfrm>
            <a:off x="0" y="1411288"/>
            <a:ext cx="4502150" cy="5446712"/>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idx="4294967295"/>
          </p:nvPr>
        </p:nvSpPr>
        <p:spPr>
          <a:xfrm>
            <a:off x="3719513" y="173038"/>
            <a:ext cx="4795837" cy="457200"/>
          </a:xfrm>
        </p:spPr>
        <p:txBody>
          <a:bodyPr/>
          <a:lstStyle/>
          <a:p>
            <a:pPr algn="ctr"/>
            <a:r>
              <a:rPr lang="uk-UA" sz="4000" b="1" smtClean="0"/>
              <a:t>Синапс</a:t>
            </a:r>
            <a:endParaRPr lang="ru-RU" sz="4000" b="1" smtClean="0"/>
          </a:p>
        </p:txBody>
      </p:sp>
      <p:sp>
        <p:nvSpPr>
          <p:cNvPr id="29698" name="Прямоугольник 2"/>
          <p:cNvSpPr>
            <a:spLocks noChangeArrowheads="1"/>
          </p:cNvSpPr>
          <p:nvPr/>
        </p:nvSpPr>
        <p:spPr bwMode="auto">
          <a:xfrm>
            <a:off x="3667125" y="623888"/>
            <a:ext cx="5422900" cy="6134100"/>
          </a:xfrm>
          <a:prstGeom prst="rect">
            <a:avLst/>
          </a:prstGeom>
          <a:noFill/>
          <a:ln w="9525">
            <a:noFill/>
            <a:miter lim="800000"/>
            <a:headEnd/>
            <a:tailEnd/>
          </a:ln>
        </p:spPr>
        <p:txBody>
          <a:bodyPr>
            <a:spAutoFit/>
          </a:bodyPr>
          <a:lstStyle/>
          <a:p>
            <a:pPr indent="449263">
              <a:lnSpc>
                <a:spcPct val="90000"/>
              </a:lnSpc>
            </a:pPr>
            <a:r>
              <a:rPr lang="uk-UA" sz="2000">
                <a:solidFill>
                  <a:schemeClr val="tx1"/>
                </a:solidFill>
                <a:latin typeface="Times New Roman" pitchFamily="18" charset="0"/>
                <a:ea typeface="Calibri" pitchFamily="34" charset="0"/>
                <a:cs typeface="Times New Roman" pitchFamily="18" charset="0"/>
              </a:rPr>
              <a:t>Окремі </a:t>
            </a:r>
            <a:r>
              <a:rPr lang="uk-UA" sz="2000" u="sng">
                <a:solidFill>
                  <a:schemeClr val="tx1"/>
                </a:solidFill>
                <a:latin typeface="Times New Roman" pitchFamily="18" charset="0"/>
                <a:ea typeface="Calibri" pitchFamily="34" charset="0"/>
                <a:cs typeface="Times New Roman" pitchFamily="18" charset="0"/>
              </a:rPr>
              <a:t>нейрони з'єднуються</a:t>
            </a:r>
            <a:r>
              <a:rPr lang="uk-UA" sz="2000">
                <a:solidFill>
                  <a:schemeClr val="tx1"/>
                </a:solidFill>
                <a:latin typeface="Times New Roman" pitchFamily="18" charset="0"/>
                <a:ea typeface="Calibri" pitchFamily="34" charset="0"/>
                <a:cs typeface="Times New Roman" pitchFamily="18" charset="0"/>
              </a:rPr>
              <a:t> один з одним </a:t>
            </a:r>
            <a:r>
              <a:rPr lang="uk-UA" sz="2000" u="sng">
                <a:solidFill>
                  <a:schemeClr val="tx1"/>
                </a:solidFill>
                <a:latin typeface="Times New Roman" pitchFamily="18" charset="0"/>
                <a:ea typeface="Calibri" pitchFamily="34" charset="0"/>
                <a:cs typeface="Times New Roman" pitchFamily="18" charset="0"/>
              </a:rPr>
              <a:t>через</a:t>
            </a:r>
            <a:r>
              <a:rPr lang="uk-UA" sz="2000">
                <a:solidFill>
                  <a:schemeClr val="tx1"/>
                </a:solidFill>
                <a:latin typeface="Times New Roman" pitchFamily="18" charset="0"/>
                <a:ea typeface="Calibri" pitchFamily="34" charset="0"/>
                <a:cs typeface="Times New Roman" pitchFamily="18" charset="0"/>
              </a:rPr>
              <a:t> складні контактні механізми — </a:t>
            </a:r>
            <a:r>
              <a:rPr lang="uk-UA" sz="2000" u="sng">
                <a:solidFill>
                  <a:schemeClr val="tx1"/>
                </a:solidFill>
                <a:latin typeface="Times New Roman" pitchFamily="18" charset="0"/>
                <a:ea typeface="Calibri" pitchFamily="34" charset="0"/>
                <a:cs typeface="Times New Roman" pitchFamily="18" charset="0"/>
              </a:rPr>
              <a:t>синапси</a:t>
            </a:r>
            <a:r>
              <a:rPr lang="uk-UA" sz="2000">
                <a:solidFill>
                  <a:schemeClr val="tx1"/>
                </a:solidFill>
                <a:latin typeface="Times New Roman" pitchFamily="18" charset="0"/>
                <a:ea typeface="Calibri" pitchFamily="34" charset="0"/>
                <a:cs typeface="Times New Roman" pitchFamily="18" charset="0"/>
              </a:rPr>
              <a:t>, які можуть бути </a:t>
            </a:r>
            <a:r>
              <a:rPr lang="uk-UA" sz="2000" u="sng">
                <a:solidFill>
                  <a:schemeClr val="tx1"/>
                </a:solidFill>
                <a:latin typeface="Times New Roman" pitchFamily="18" charset="0"/>
                <a:ea typeface="Calibri" pitchFamily="34" charset="0"/>
                <a:cs typeface="Times New Roman" pitchFamily="18" charset="0"/>
              </a:rPr>
              <a:t>аксодендритними</a:t>
            </a:r>
            <a:r>
              <a:rPr lang="uk-UA" sz="2000">
                <a:solidFill>
                  <a:schemeClr val="tx1"/>
                </a:solidFill>
                <a:latin typeface="Times New Roman" pitchFamily="18" charset="0"/>
                <a:ea typeface="Calibri" pitchFamily="34" charset="0"/>
                <a:cs typeface="Times New Roman" pitchFamily="18" charset="0"/>
              </a:rPr>
              <a:t> (коли розгалуження аксонів одного нейрона контактують з дендритами інших) або </a:t>
            </a:r>
            <a:r>
              <a:rPr lang="uk-UA" sz="2000" u="sng">
                <a:solidFill>
                  <a:schemeClr val="tx1"/>
                </a:solidFill>
                <a:latin typeface="Times New Roman" pitchFamily="18" charset="0"/>
                <a:ea typeface="Calibri" pitchFamily="34" charset="0"/>
                <a:cs typeface="Times New Roman" pitchFamily="18" charset="0"/>
              </a:rPr>
              <a:t>аксосоматичними</a:t>
            </a:r>
            <a:r>
              <a:rPr lang="uk-UA" sz="2000">
                <a:solidFill>
                  <a:schemeClr val="tx1"/>
                </a:solidFill>
                <a:latin typeface="Times New Roman" pitchFamily="18" charset="0"/>
                <a:ea typeface="Calibri" pitchFamily="34" charset="0"/>
                <a:cs typeface="Times New Roman" pitchFamily="18" charset="0"/>
              </a:rPr>
              <a:t> (коли ці контакти знаходяться на самому тілі клітини).</a:t>
            </a:r>
            <a:endParaRPr lang="ru-RU" sz="2000">
              <a:solidFill>
                <a:schemeClr val="tx1"/>
              </a:solidFill>
              <a:latin typeface="Times New Roman" pitchFamily="18" charset="0"/>
              <a:ea typeface="Calibri" pitchFamily="34" charset="0"/>
              <a:cs typeface="Times New Roman" pitchFamily="18" charset="0"/>
            </a:endParaRPr>
          </a:p>
          <a:p>
            <a:pPr indent="449263">
              <a:lnSpc>
                <a:spcPct val="90000"/>
              </a:lnSpc>
            </a:pPr>
            <a:r>
              <a:rPr lang="uk-UA" sz="2000">
                <a:solidFill>
                  <a:schemeClr val="tx1"/>
                </a:solidFill>
                <a:latin typeface="Times New Roman" pitchFamily="18" charset="0"/>
                <a:ea typeface="Calibri" pitchFamily="34" charset="0"/>
                <a:cs typeface="Times New Roman" pitchFamily="18" charset="0"/>
              </a:rPr>
              <a:t>У НС кожний нейрон анатомічно відокремлений від інших нейронів та іннервованих тканин. </a:t>
            </a:r>
          </a:p>
          <a:p>
            <a:pPr indent="449263">
              <a:lnSpc>
                <a:spcPct val="90000"/>
              </a:lnSpc>
            </a:pPr>
            <a:r>
              <a:rPr lang="uk-UA" sz="2000" u="sng">
                <a:solidFill>
                  <a:schemeClr val="tx1"/>
                </a:solidFill>
                <a:latin typeface="Times New Roman" pitchFamily="18" charset="0"/>
                <a:ea typeface="Calibri" pitchFamily="34" charset="0"/>
                <a:cs typeface="Times New Roman" pitchFamily="18" charset="0"/>
              </a:rPr>
              <a:t>Збудження і гальмівний вплив передаються</a:t>
            </a:r>
            <a:r>
              <a:rPr lang="uk-UA" sz="2000">
                <a:solidFill>
                  <a:schemeClr val="tx1"/>
                </a:solidFill>
                <a:latin typeface="Times New Roman" pitchFamily="18" charset="0"/>
                <a:ea typeface="Calibri" pitchFamily="34" charset="0"/>
                <a:cs typeface="Times New Roman" pitchFamily="18" charset="0"/>
              </a:rPr>
              <a:t> з однієї нервової клітини на іншу або з рухових нервових закінчень на клітини ефекторних органів </a:t>
            </a:r>
            <a:r>
              <a:rPr lang="uk-UA" sz="2000" u="sng">
                <a:solidFill>
                  <a:schemeClr val="tx1"/>
                </a:solidFill>
                <a:latin typeface="Times New Roman" pitchFamily="18" charset="0"/>
                <a:ea typeface="Calibri" pitchFamily="34" charset="0"/>
                <a:cs typeface="Times New Roman" pitchFamily="18" charset="0"/>
              </a:rPr>
              <a:t>через спеціальні структури міжклітинних фізіологічних контактів.</a:t>
            </a:r>
            <a:r>
              <a:rPr lang="uk-UA" sz="2000">
                <a:solidFill>
                  <a:schemeClr val="tx1"/>
                </a:solidFill>
                <a:latin typeface="Times New Roman" pitchFamily="18" charset="0"/>
                <a:ea typeface="Calibri" pitchFamily="34" charset="0"/>
                <a:cs typeface="Times New Roman" pitchFamily="18" charset="0"/>
              </a:rPr>
              <a:t> Залежно від їхньої спеціалізації розрізняють </a:t>
            </a:r>
            <a:r>
              <a:rPr lang="uk-UA" sz="2000" u="sng">
                <a:solidFill>
                  <a:schemeClr val="tx1"/>
                </a:solidFill>
                <a:latin typeface="Times New Roman" pitchFamily="18" charset="0"/>
                <a:ea typeface="Calibri" pitchFamily="34" charset="0"/>
                <a:cs typeface="Times New Roman" pitchFamily="18" charset="0"/>
              </a:rPr>
              <a:t>хімічний та електричний механізми передачі</a:t>
            </a:r>
            <a:r>
              <a:rPr lang="uk-UA" sz="2000">
                <a:solidFill>
                  <a:schemeClr val="tx1"/>
                </a:solidFill>
                <a:latin typeface="Times New Roman" pitchFamily="18" charset="0"/>
                <a:ea typeface="Calibri" pitchFamily="34" charset="0"/>
                <a:cs typeface="Times New Roman" pitchFamily="18" charset="0"/>
              </a:rPr>
              <a:t> збудження і гальмування.</a:t>
            </a:r>
            <a:endParaRPr lang="ru-RU" sz="2000">
              <a:solidFill>
                <a:schemeClr val="tx1"/>
              </a:solidFill>
              <a:latin typeface="Times New Roman" pitchFamily="18" charset="0"/>
              <a:ea typeface="Calibri" pitchFamily="34" charset="0"/>
              <a:cs typeface="Times New Roman" pitchFamily="18" charset="0"/>
            </a:endParaRPr>
          </a:p>
          <a:p>
            <a:pPr indent="449263">
              <a:lnSpc>
                <a:spcPct val="90000"/>
              </a:lnSpc>
            </a:pPr>
            <a:r>
              <a:rPr lang="uk-UA" sz="2000">
                <a:solidFill>
                  <a:schemeClr val="tx1"/>
                </a:solidFill>
                <a:latin typeface="Times New Roman" pitchFamily="18" charset="0"/>
                <a:ea typeface="Calibri" pitchFamily="34" charset="0"/>
                <a:cs typeface="Times New Roman" pitchFamily="18" charset="0"/>
              </a:rPr>
              <a:t>Така міжклітинна передача здійснюється за допомогою трьох типів фізіологічних контактів: хімічних і електричних синапсів та нексусів.</a:t>
            </a:r>
            <a:endParaRPr lang="ru-RU" sz="2000">
              <a:solidFill>
                <a:schemeClr val="tx1"/>
              </a:solidFill>
              <a:latin typeface="Times New Roman" pitchFamily="18" charset="0"/>
              <a:ea typeface="Calibri" pitchFamily="34" charset="0"/>
              <a:cs typeface="Times New Roman" pitchFamily="18" charset="0"/>
            </a:endParaRPr>
          </a:p>
        </p:txBody>
      </p:sp>
      <p:pic>
        <p:nvPicPr>
          <p:cNvPr id="29699" name="Рисунок 39982"/>
          <p:cNvPicPr>
            <a:picLocks noChangeAspect="1" noChangeArrowheads="1"/>
          </p:cNvPicPr>
          <p:nvPr/>
        </p:nvPicPr>
        <p:blipFill>
          <a:blip r:embed="rId2"/>
          <a:srcRect/>
          <a:stretch>
            <a:fillRect/>
          </a:stretch>
        </p:blipFill>
        <p:spPr bwMode="auto">
          <a:xfrm>
            <a:off x="0" y="0"/>
            <a:ext cx="3600450" cy="4500563"/>
          </a:xfrm>
          <a:prstGeom prst="rect">
            <a:avLst/>
          </a:prstGeom>
          <a:noFill/>
          <a:ln w="9525">
            <a:noFill/>
            <a:miter lim="800000"/>
            <a:headEnd/>
            <a:tailEnd/>
          </a:ln>
        </p:spPr>
      </p:pic>
      <p:sp>
        <p:nvSpPr>
          <p:cNvPr id="29700" name="Rectangle 6"/>
          <p:cNvSpPr>
            <a:spLocks noChangeArrowheads="1"/>
          </p:cNvSpPr>
          <p:nvPr/>
        </p:nvSpPr>
        <p:spPr bwMode="auto">
          <a:xfrm>
            <a:off x="0" y="4516438"/>
            <a:ext cx="3621088" cy="2014537"/>
          </a:xfrm>
          <a:prstGeom prst="rect">
            <a:avLst/>
          </a:prstGeom>
          <a:noFill/>
          <a:ln w="9525">
            <a:noFill/>
            <a:miter lim="800000"/>
            <a:headEnd/>
            <a:tailEnd/>
          </a:ln>
        </p:spPr>
        <p:txBody>
          <a:bodyPr anchor="ctr">
            <a:spAutoFit/>
          </a:bodyPr>
          <a:lstStyle/>
          <a:p>
            <a:r>
              <a:rPr lang="uk-UA">
                <a:solidFill>
                  <a:schemeClr val="tx1"/>
                </a:solidFill>
              </a:rPr>
              <a:t>1 – мікротрубочки; 2 – мітохондрії; 3 – синаптичні міхурці з медіатором; 4 – пресинаптична мембрана; 5 – постсинаптична мембрана; 6 – рецептори; 7 – синаптична щілина.</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6" descr="Snap5"/>
          <p:cNvPicPr>
            <a:picLocks noChangeAspect="1" noChangeArrowheads="1"/>
          </p:cNvPicPr>
          <p:nvPr/>
        </p:nvPicPr>
        <p:blipFill>
          <a:blip r:embed="rId2"/>
          <a:srcRect/>
          <a:stretch>
            <a:fillRect/>
          </a:stretch>
        </p:blipFill>
        <p:spPr bwMode="auto">
          <a:xfrm>
            <a:off x="165100" y="166688"/>
            <a:ext cx="8685213" cy="669131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body" idx="1"/>
          </p:nvPr>
        </p:nvSpPr>
        <p:spPr>
          <a:xfrm>
            <a:off x="346075" y="774700"/>
            <a:ext cx="8616950" cy="5402263"/>
          </a:xfrm>
        </p:spPr>
        <p:txBody>
          <a:bodyPr/>
          <a:lstStyle/>
          <a:p>
            <a:r>
              <a:rPr lang="ru-RU" smtClean="0"/>
              <a:t>Кількість синапсів може бути дуже велика – близько 80 % мембрани нейрона вкрито синапсами. </a:t>
            </a:r>
          </a:p>
          <a:p>
            <a:r>
              <a:rPr lang="ru-RU" smtClean="0"/>
              <a:t>У процесі постнатального розвитку кількість і розміри синапсів збільшуються.  </a:t>
            </a:r>
          </a:p>
          <a:p>
            <a:r>
              <a:rPr lang="ru-RU" smtClean="0"/>
              <a:t>У дорослої людини кількість контактів одного  нейрона може сягати 10000.  </a:t>
            </a:r>
          </a:p>
          <a:p>
            <a:r>
              <a:rPr lang="ru-RU" smtClean="0"/>
              <a:t>Кількість синапсів також залежить від навчання: чим інтенсивніший процес навчання, тим більша кількість синапсів.</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 descr="ÐÐ°ÑÑÐ¸Ð½ÐºÐ¸ Ð¿Ð¾ Ð·Ð°Ð¿ÑÐ¾ÑÑ ÐÐ¾ÑÐ»ÑÐ´Ð¾Ð²Ð½Ñ ÑÐ°Ð·Ð¸ ÑÐ¾ÑÐ¼ÑÐ²Ð°Ð½Ð½Ñ Ð¾Ð±Ð¾Ð»Ð¾Ð½ÐºÐ¸ Ð¼ÑÑÐ»ÑÐ½Ð¾Ð²Ð¾Ð³Ð¾ Ð½ÐµÑÐ²Ð¾Ð²Ð¾Ð³Ð¾ Ð²Ð¾Ð»Ð¾ÐºÐ½Ð°"/>
          <p:cNvPicPr>
            <a:picLocks noChangeAspect="1" noChangeArrowheads="1"/>
          </p:cNvPicPr>
          <p:nvPr/>
        </p:nvPicPr>
        <p:blipFill>
          <a:blip r:embed="rId2"/>
          <a:srcRect/>
          <a:stretch>
            <a:fillRect/>
          </a:stretch>
        </p:blipFill>
        <p:spPr bwMode="auto">
          <a:xfrm>
            <a:off x="152400" y="190500"/>
            <a:ext cx="8766175" cy="649287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2"/>
          <a:srcRect/>
          <a:stretch>
            <a:fillRect/>
          </a:stretch>
        </p:blipFill>
        <p:spPr bwMode="auto">
          <a:xfrm>
            <a:off x="376238" y="409575"/>
            <a:ext cx="8648700" cy="616743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p:cNvSpPr>
            <a:spLocks noGrp="1" noChangeArrowheads="1"/>
          </p:cNvSpPr>
          <p:nvPr>
            <p:ph type="body" idx="4294967295"/>
          </p:nvPr>
        </p:nvSpPr>
        <p:spPr>
          <a:xfrm>
            <a:off x="228600" y="284163"/>
            <a:ext cx="8796338" cy="4927600"/>
          </a:xfrm>
        </p:spPr>
        <p:txBody>
          <a:bodyPr/>
          <a:lstStyle/>
          <a:p>
            <a:pPr eaLnBrk="1" hangingPunct="1">
              <a:lnSpc>
                <a:spcPct val="80000"/>
              </a:lnSpc>
              <a:spcBef>
                <a:spcPts val="600"/>
              </a:spcBef>
              <a:buFont typeface="Arial" charset="0"/>
              <a:buNone/>
            </a:pPr>
            <a:r>
              <a:rPr lang="ru-RU" sz="2600" smtClean="0">
                <a:latin typeface="Comic Sans MS" pitchFamily="66" charset="0"/>
              </a:rPr>
              <a:t> </a:t>
            </a:r>
            <a:r>
              <a:rPr lang="ru-RU" b="1" smtClean="0"/>
              <a:t>Відростки нервових клітин, покриті оболонками, називаються </a:t>
            </a:r>
            <a:r>
              <a:rPr lang="ru-RU" b="1" i="1" u="sng" smtClean="0"/>
              <a:t>нервовими волокнами</a:t>
            </a:r>
            <a:r>
              <a:rPr lang="ru-RU" smtClean="0"/>
              <a:t>.</a:t>
            </a:r>
          </a:p>
          <a:p>
            <a:pPr eaLnBrk="1" hangingPunct="1">
              <a:lnSpc>
                <a:spcPct val="80000"/>
              </a:lnSpc>
              <a:spcBef>
                <a:spcPct val="0"/>
              </a:spcBef>
              <a:buFont typeface="Arial" charset="0"/>
              <a:buNone/>
            </a:pPr>
            <a:r>
              <a:rPr lang="ru-RU" u="sng" smtClean="0"/>
              <a:t>За будовою оболонок разрізняють</a:t>
            </a:r>
            <a:r>
              <a:rPr lang="ru-RU" smtClean="0"/>
              <a:t>:</a:t>
            </a:r>
          </a:p>
          <a:p>
            <a:pPr eaLnBrk="1" hangingPunct="1">
              <a:lnSpc>
                <a:spcPct val="80000"/>
              </a:lnSpc>
              <a:spcBef>
                <a:spcPct val="0"/>
              </a:spcBef>
            </a:pPr>
            <a:r>
              <a:rPr lang="ru-RU" b="1" smtClean="0"/>
              <a:t>Мієлінові нервові волокна</a:t>
            </a:r>
          </a:p>
          <a:p>
            <a:pPr eaLnBrk="1" hangingPunct="1">
              <a:lnSpc>
                <a:spcPct val="80000"/>
              </a:lnSpc>
              <a:spcBef>
                <a:spcPct val="0"/>
              </a:spcBef>
            </a:pPr>
            <a:r>
              <a:rPr lang="ru-RU" b="1" smtClean="0"/>
              <a:t>Безмієлінові нервові волокна</a:t>
            </a:r>
          </a:p>
          <a:p>
            <a:pPr eaLnBrk="1" hangingPunct="1">
              <a:lnSpc>
                <a:spcPct val="80000"/>
              </a:lnSpc>
              <a:spcBef>
                <a:spcPct val="0"/>
              </a:spcBef>
            </a:pPr>
            <a:r>
              <a:rPr lang="ru-RU" sz="2000" smtClean="0">
                <a:latin typeface="Comic Sans MS" pitchFamily="66" charset="0"/>
              </a:rPr>
              <a:t>Мієлінові волокна покриті оболонками                                    особливих клітин глії - шванівскими клітинами.</a:t>
            </a:r>
          </a:p>
          <a:p>
            <a:pPr eaLnBrk="1" hangingPunct="1">
              <a:lnSpc>
                <a:spcPct val="80000"/>
              </a:lnSpc>
              <a:spcBef>
                <a:spcPct val="0"/>
              </a:spcBef>
            </a:pPr>
            <a:r>
              <a:rPr lang="ru-RU" sz="2000" smtClean="0">
                <a:latin typeface="Comic Sans MS" pitchFamily="66" charset="0"/>
              </a:rPr>
              <a:t>Безммієлінові  лише занурені в товщу                                        гліальних клітин - леммоцитів.</a:t>
            </a:r>
          </a:p>
          <a:p>
            <a:pPr eaLnBrk="1" hangingPunct="1">
              <a:lnSpc>
                <a:spcPct val="80000"/>
              </a:lnSpc>
              <a:spcBef>
                <a:spcPct val="0"/>
              </a:spcBef>
            </a:pPr>
            <a:r>
              <a:rPr lang="ru-RU" sz="2000" smtClean="0">
                <a:latin typeface="Comic Sans MS" pitchFamily="66" charset="0"/>
              </a:rPr>
              <a:t>Мієлінові  входять до складу нервів, що                                 іннервують органи чуття і м’язи скелету.</a:t>
            </a:r>
          </a:p>
          <a:p>
            <a:pPr eaLnBrk="1" hangingPunct="1">
              <a:lnSpc>
                <a:spcPct val="80000"/>
              </a:lnSpc>
              <a:spcBef>
                <a:spcPct val="0"/>
              </a:spcBef>
            </a:pPr>
            <a:r>
              <a:rPr lang="ru-RU" sz="2000" smtClean="0">
                <a:latin typeface="Comic Sans MS" pitchFamily="66" charset="0"/>
              </a:rPr>
              <a:t>Безмієлінові належать, в основному,                                                 до симпатичної нервової системи</a:t>
            </a:r>
          </a:p>
          <a:p>
            <a:pPr eaLnBrk="1" hangingPunct="1">
              <a:lnSpc>
                <a:spcPct val="80000"/>
              </a:lnSpc>
              <a:spcBef>
                <a:spcPct val="0"/>
              </a:spcBef>
            </a:pPr>
            <a:r>
              <a:rPr lang="ru-RU" sz="2000" smtClean="0">
                <a:latin typeface="Comic Sans MS" pitchFamily="66" charset="0"/>
              </a:rPr>
              <a:t>Функції мієлінової оболонки:</a:t>
            </a:r>
          </a:p>
          <a:p>
            <a:pPr eaLnBrk="1" hangingPunct="1">
              <a:lnSpc>
                <a:spcPct val="80000"/>
              </a:lnSpc>
              <a:spcBef>
                <a:spcPct val="0"/>
              </a:spcBef>
            </a:pPr>
            <a:r>
              <a:rPr lang="ru-RU" sz="2000" smtClean="0">
                <a:latin typeface="Comic Sans MS" pitchFamily="66" charset="0"/>
              </a:rPr>
              <a:t>         -живлення нервового волокна</a:t>
            </a:r>
          </a:p>
          <a:p>
            <a:pPr eaLnBrk="1" hangingPunct="1">
              <a:lnSpc>
                <a:spcPct val="80000"/>
              </a:lnSpc>
              <a:spcBef>
                <a:spcPct val="0"/>
              </a:spcBef>
            </a:pPr>
            <a:r>
              <a:rPr lang="ru-RU" sz="2000" smtClean="0">
                <a:latin typeface="Comic Sans MS" pitchFamily="66" charset="0"/>
              </a:rPr>
              <a:t>         - Ізоляція.</a:t>
            </a:r>
          </a:p>
        </p:txBody>
      </p:sp>
      <p:pic>
        <p:nvPicPr>
          <p:cNvPr id="37890" name="Picture 6" descr="ÐÐ°ÑÑÐ¸Ð½ÐºÐ¸ Ð¿Ð¾ Ð·Ð°Ð¿ÑÐ¾ÑÑ ÐÐ¾ÑÐ»ÑÐ´Ð¾Ð²Ð½Ñ ÑÐ°Ð·Ð¸ ÑÐ¾ÑÐ¼ÑÐ²Ð°Ð½Ð½Ñ Ð¾Ð±Ð¾Ð»Ð¾Ð½ÐºÐ¸ Ð¼ÑÑÐ»ÑÐ½Ð¾Ð²Ð¾Ð³Ð¾ Ð½ÐµÑÐ²Ð¾Ð²Ð¾Ð³Ð¾ Ð²Ð¾Ð»Ð¾ÐºÐ½Ð°"/>
          <p:cNvPicPr>
            <a:picLocks noChangeAspect="1" noChangeArrowheads="1"/>
          </p:cNvPicPr>
          <p:nvPr/>
        </p:nvPicPr>
        <p:blipFill>
          <a:blip r:embed="rId2"/>
          <a:srcRect/>
          <a:stretch>
            <a:fillRect/>
          </a:stretch>
        </p:blipFill>
        <p:spPr bwMode="auto">
          <a:xfrm>
            <a:off x="111125" y="4679950"/>
            <a:ext cx="8904288" cy="2068513"/>
          </a:xfrm>
          <a:prstGeom prst="rect">
            <a:avLst/>
          </a:prstGeom>
          <a:noFill/>
          <a:ln w="9525">
            <a:noFill/>
            <a:miter lim="800000"/>
            <a:headEnd/>
            <a:tailEnd/>
          </a:ln>
        </p:spPr>
      </p:pic>
      <p:pic>
        <p:nvPicPr>
          <p:cNvPr id="37891" name="Picture 5"/>
          <p:cNvPicPr>
            <a:picLocks noChangeAspect="1" noChangeArrowheads="1"/>
          </p:cNvPicPr>
          <p:nvPr/>
        </p:nvPicPr>
        <p:blipFill>
          <a:blip r:embed="rId3"/>
          <a:srcRect/>
          <a:stretch>
            <a:fillRect/>
          </a:stretch>
        </p:blipFill>
        <p:spPr bwMode="auto">
          <a:xfrm>
            <a:off x="5481638" y="2528888"/>
            <a:ext cx="3662362" cy="208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ÐÐ°ÑÑÐ¸Ð½ÐºÐ¸ Ð¿Ð¾ Ð·Ð°Ð¿ÑÐ¾ÑÑ ÑÐ²Ð°Ð½ÑÐ²ÑÑÐºÐ° ÐºÐ»ÑÑÐ¸Ð½Ð°"/>
          <p:cNvPicPr>
            <a:picLocks noChangeAspect="1" noChangeArrowheads="1"/>
          </p:cNvPicPr>
          <p:nvPr/>
        </p:nvPicPr>
        <p:blipFill>
          <a:blip r:embed="rId2"/>
          <a:srcRect/>
          <a:stretch>
            <a:fillRect/>
          </a:stretch>
        </p:blipFill>
        <p:spPr bwMode="auto">
          <a:xfrm>
            <a:off x="180975" y="150813"/>
            <a:ext cx="8801100" cy="657383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noChangeArrowheads="1"/>
          </p:cNvPicPr>
          <p:nvPr/>
        </p:nvPicPr>
        <p:blipFill>
          <a:blip r:embed="rId2"/>
          <a:srcRect/>
          <a:stretch>
            <a:fillRect/>
          </a:stretch>
        </p:blipFill>
        <p:spPr bwMode="auto">
          <a:xfrm>
            <a:off x="254000" y="396875"/>
            <a:ext cx="8710613" cy="61531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ChangeArrowheads="1"/>
          </p:cNvSpPr>
          <p:nvPr/>
        </p:nvSpPr>
        <p:spPr bwMode="auto">
          <a:xfrm>
            <a:off x="468313" y="4343400"/>
            <a:ext cx="8318500" cy="2014538"/>
          </a:xfrm>
          <a:prstGeom prst="rect">
            <a:avLst/>
          </a:prstGeom>
          <a:noFill/>
          <a:ln w="9525">
            <a:noFill/>
            <a:miter lim="800000"/>
            <a:headEnd/>
            <a:tailEnd/>
          </a:ln>
        </p:spPr>
        <p:txBody>
          <a:bodyPr>
            <a:spAutoFit/>
          </a:bodyPr>
          <a:lstStyle/>
          <a:p>
            <a:pPr eaLnBrk="0" hangingPunct="0">
              <a:lnSpc>
                <a:spcPct val="90000"/>
              </a:lnSpc>
              <a:spcBef>
                <a:spcPts val="1000"/>
              </a:spcBef>
              <a:buFont typeface="Arial" charset="0"/>
              <a:buNone/>
            </a:pPr>
            <a:r>
              <a:rPr lang="ru-RU" sz="2000" i="1" u="sng">
                <a:solidFill>
                  <a:schemeClr val="tx1"/>
                </a:solidFill>
              </a:rPr>
              <a:t>М’якітні (м</a:t>
            </a:r>
            <a:r>
              <a:rPr lang="uk-UA" sz="2000" i="1" u="sng">
                <a:solidFill>
                  <a:schemeClr val="tx1"/>
                </a:solidFill>
              </a:rPr>
              <a:t>ієлінові) </a:t>
            </a:r>
            <a:r>
              <a:rPr lang="ru-RU" sz="2000" i="1" u="sng">
                <a:solidFill>
                  <a:schemeClr val="tx1"/>
                </a:solidFill>
              </a:rPr>
              <a:t>нейрони</a:t>
            </a:r>
            <a:r>
              <a:rPr lang="ru-RU" sz="2000" b="0">
                <a:solidFill>
                  <a:schemeClr val="tx1"/>
                </a:solidFill>
              </a:rPr>
              <a:t>, на відміну від безм’якітних, мають не тільки кращу ізольованість проведення нервових імпульсів, а  ще і значно більшу швидкість їх проведення (до 120-150 м/сек, тоді як по безм’якітним нейронам ця швидкість не перебільшує 1-2 м/сек).  Останнє  обумовлено тим, що мієлинова оболонка не суцільна, а через кожні 0,5-15 мм має так звані  перехвати Ранв’є, де мієлін відсутній і через які  нервові  імпульси  перескакують</a:t>
            </a:r>
          </a:p>
        </p:txBody>
      </p:sp>
      <p:pic>
        <p:nvPicPr>
          <p:cNvPr id="41986" name="Picture 4"/>
          <p:cNvPicPr>
            <a:picLocks noChangeAspect="1" noChangeArrowheads="1"/>
          </p:cNvPicPr>
          <p:nvPr/>
        </p:nvPicPr>
        <p:blipFill>
          <a:blip r:embed="rId2"/>
          <a:srcRect/>
          <a:stretch>
            <a:fillRect/>
          </a:stretch>
        </p:blipFill>
        <p:spPr bwMode="auto">
          <a:xfrm>
            <a:off x="384175" y="385763"/>
            <a:ext cx="8497888" cy="38957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p:cNvSpPr>
          <p:nvPr>
            <p:ph type="body" idx="1"/>
          </p:nvPr>
        </p:nvSpPr>
        <p:spPr>
          <a:xfrm>
            <a:off x="125413" y="325438"/>
            <a:ext cx="9018587" cy="6327775"/>
          </a:xfrm>
        </p:spPr>
        <p:txBody>
          <a:bodyPr/>
          <a:lstStyle/>
          <a:p>
            <a:pPr>
              <a:lnSpc>
                <a:spcPct val="70000"/>
              </a:lnSpc>
              <a:spcBef>
                <a:spcPct val="0"/>
              </a:spcBef>
              <a:buFont typeface="Arial" charset="0"/>
              <a:buNone/>
              <a:defRPr/>
            </a:pPr>
            <a:r>
              <a:rPr lang="ru-RU" b="1" i="1" u="sng" smtClean="0">
                <a:effectLst>
                  <a:outerShdw blurRad="38100" dist="38100" dir="2700000" algn="tl">
                    <a:srgbClr val="C0C0C0"/>
                  </a:outerShdw>
                </a:effectLst>
              </a:rPr>
              <a:t>Процеси мієлінізації нейронів</a:t>
            </a:r>
            <a:r>
              <a:rPr lang="ru-RU" sz="2400" u="sng" smtClean="0"/>
              <a:t> найбільш інтенсивні у перші 10-12 років життя дитини.</a:t>
            </a:r>
            <a:r>
              <a:rPr lang="ru-RU" sz="2400" smtClean="0"/>
              <a:t> Розвиток міжнейронних структур (дендритів,  шипиків, синапсів) </a:t>
            </a:r>
            <a:r>
              <a:rPr lang="ru-RU" sz="2400" u="sng" smtClean="0"/>
              <a:t>сприяє розвитку розумових здібностей дітей</a:t>
            </a:r>
            <a:r>
              <a:rPr lang="ru-RU" sz="2400" smtClean="0"/>
              <a:t>: </a:t>
            </a:r>
          </a:p>
          <a:p>
            <a:pPr>
              <a:lnSpc>
                <a:spcPct val="70000"/>
              </a:lnSpc>
              <a:spcBef>
                <a:spcPct val="0"/>
              </a:spcBef>
              <a:defRPr/>
            </a:pPr>
            <a:r>
              <a:rPr lang="ru-RU" sz="2400" smtClean="0"/>
              <a:t>зростає об’єм пам’яті, </a:t>
            </a:r>
          </a:p>
          <a:p>
            <a:pPr>
              <a:lnSpc>
                <a:spcPct val="70000"/>
              </a:lnSpc>
              <a:spcBef>
                <a:spcPct val="0"/>
              </a:spcBef>
              <a:defRPr/>
            </a:pPr>
            <a:r>
              <a:rPr lang="ru-RU" sz="2400" smtClean="0"/>
              <a:t>глибина і всебічність аналізу  інформації,  </a:t>
            </a:r>
          </a:p>
          <a:p>
            <a:pPr>
              <a:lnSpc>
                <a:spcPct val="70000"/>
              </a:lnSpc>
              <a:spcBef>
                <a:spcPct val="0"/>
              </a:spcBef>
              <a:defRPr/>
            </a:pPr>
            <a:r>
              <a:rPr lang="ru-RU" sz="2400" smtClean="0"/>
              <a:t>виникає мислення, у тому числі, абстрактне.  </a:t>
            </a:r>
          </a:p>
          <a:p>
            <a:pPr>
              <a:lnSpc>
                <a:spcPct val="70000"/>
              </a:lnSpc>
              <a:spcBef>
                <a:spcPct val="0"/>
              </a:spcBef>
              <a:buFont typeface="Arial" charset="0"/>
              <a:buNone/>
              <a:defRPr/>
            </a:pPr>
            <a:r>
              <a:rPr lang="ru-RU" sz="2400" u="sng" smtClean="0"/>
              <a:t>Мієлінізація нервових волокон сприяє</a:t>
            </a:r>
            <a:r>
              <a:rPr lang="ru-RU" sz="2400" smtClean="0"/>
              <a:t> підвищенню швидкості і точності проведення нервових імпульсів, що  </a:t>
            </a:r>
          </a:p>
          <a:p>
            <a:pPr>
              <a:lnSpc>
                <a:spcPct val="70000"/>
              </a:lnSpc>
              <a:spcBef>
                <a:spcPct val="0"/>
              </a:spcBef>
              <a:defRPr/>
            </a:pPr>
            <a:r>
              <a:rPr lang="ru-RU" sz="2400" smtClean="0"/>
              <a:t>покращує  координацію  рухів,  </a:t>
            </a:r>
          </a:p>
          <a:p>
            <a:pPr>
              <a:lnSpc>
                <a:spcPct val="70000"/>
              </a:lnSpc>
              <a:spcBef>
                <a:spcPct val="0"/>
              </a:spcBef>
              <a:defRPr/>
            </a:pPr>
            <a:r>
              <a:rPr lang="ru-RU" sz="2400" smtClean="0"/>
              <a:t>дає можливість  ускладнювати трудові і спортивні рухи,  </a:t>
            </a:r>
          </a:p>
          <a:p>
            <a:pPr>
              <a:lnSpc>
                <a:spcPct val="70000"/>
              </a:lnSpc>
              <a:spcBef>
                <a:spcPct val="0"/>
              </a:spcBef>
              <a:defRPr/>
            </a:pPr>
            <a:r>
              <a:rPr lang="ru-RU" sz="2400" smtClean="0"/>
              <a:t>сприяє формуванню остаточного почерку письма.  </a:t>
            </a:r>
          </a:p>
          <a:p>
            <a:pPr>
              <a:lnSpc>
                <a:spcPct val="70000"/>
              </a:lnSpc>
              <a:spcBef>
                <a:spcPct val="0"/>
              </a:spcBef>
              <a:buFont typeface="Arial" charset="0"/>
              <a:buNone/>
              <a:defRPr/>
            </a:pPr>
            <a:r>
              <a:rPr lang="ru-RU" sz="2400" u="sng" smtClean="0"/>
              <a:t>Мієлінізація нервових відростків відбувається у наступній  послідовності</a:t>
            </a:r>
            <a:r>
              <a:rPr lang="ru-RU" sz="2400" smtClean="0"/>
              <a:t>:  </a:t>
            </a:r>
          </a:p>
          <a:p>
            <a:pPr>
              <a:lnSpc>
                <a:spcPct val="70000"/>
              </a:lnSpc>
              <a:spcBef>
                <a:spcPct val="0"/>
              </a:spcBef>
              <a:defRPr/>
            </a:pPr>
            <a:r>
              <a:rPr lang="ru-RU" sz="2400" smtClean="0"/>
              <a:t>спочатку мієлінізуються відростки нейронів, що формують  периферійну частину НС, </a:t>
            </a:r>
          </a:p>
          <a:p>
            <a:pPr>
              <a:lnSpc>
                <a:spcPct val="70000"/>
              </a:lnSpc>
              <a:spcBef>
                <a:spcPct val="0"/>
              </a:spcBef>
              <a:defRPr/>
            </a:pPr>
            <a:r>
              <a:rPr lang="ru-RU" sz="2400" smtClean="0"/>
              <a:t>потім відростки власних нейронів спинного мозку, довгастого  мозку, мозочка,  </a:t>
            </a:r>
          </a:p>
          <a:p>
            <a:pPr>
              <a:lnSpc>
                <a:spcPct val="70000"/>
              </a:lnSpc>
              <a:spcBef>
                <a:spcPct val="0"/>
              </a:spcBef>
              <a:defRPr/>
            </a:pPr>
            <a:r>
              <a:rPr lang="ru-RU" sz="2400" smtClean="0"/>
              <a:t>а пізніше всіх – відростки нейронів великих півкуль головного  мозку.  </a:t>
            </a:r>
          </a:p>
          <a:p>
            <a:pPr>
              <a:lnSpc>
                <a:spcPct val="70000"/>
              </a:lnSpc>
              <a:spcBef>
                <a:spcPct val="0"/>
              </a:spcBef>
              <a:buFont typeface="Arial" charset="0"/>
              <a:buNone/>
              <a:defRPr/>
            </a:pPr>
            <a:r>
              <a:rPr lang="ru-RU" sz="2400" smtClean="0"/>
              <a:t>Відростки рухових (еферентних) нейронів мієлінізуються раніше  чутливих  (аферентних).  Еферентні  нервові волокна  вкриваються мієліновою оболонкою до народження, аферентні  – протягом перших місяців життя. Мієлінізація, у основному,  завершується  до трирічного віку</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ъект 2"/>
          <p:cNvSpPr>
            <a:spLocks noGrp="1"/>
          </p:cNvSpPr>
          <p:nvPr>
            <p:ph idx="4294967295"/>
          </p:nvPr>
        </p:nvSpPr>
        <p:spPr>
          <a:xfrm>
            <a:off x="152400" y="390525"/>
            <a:ext cx="8856663" cy="6316663"/>
          </a:xfrm>
        </p:spPr>
        <p:txBody>
          <a:bodyPr/>
          <a:lstStyle/>
          <a:p>
            <a:pPr eaLnBrk="1" hangingPunct="1">
              <a:lnSpc>
                <a:spcPct val="100000"/>
              </a:lnSpc>
              <a:spcBef>
                <a:spcPct val="0"/>
              </a:spcBef>
              <a:buFontTx/>
              <a:buNone/>
            </a:pPr>
            <a:r>
              <a:rPr lang="uk-UA" sz="3200" b="1" u="sng" dirty="0" smtClean="0"/>
              <a:t>Основними  функціями</a:t>
            </a:r>
            <a:r>
              <a:rPr lang="uk-UA" sz="3200" b="1" dirty="0" smtClean="0"/>
              <a:t> є:</a:t>
            </a:r>
          </a:p>
          <a:p>
            <a:pPr eaLnBrk="1" hangingPunct="1">
              <a:lnSpc>
                <a:spcPct val="100000"/>
              </a:lnSpc>
              <a:spcBef>
                <a:spcPct val="0"/>
              </a:spcBef>
              <a:buFontTx/>
              <a:buChar char="-"/>
            </a:pPr>
            <a:r>
              <a:rPr lang="uk-UA" sz="3200" b="1" dirty="0" smtClean="0"/>
              <a:t>забезпечення інтеграції всіх органів і систем організму, що дає можливість сприймати його як єдине ціле; </a:t>
            </a:r>
          </a:p>
          <a:p>
            <a:pPr eaLnBrk="1" hangingPunct="1">
              <a:lnSpc>
                <a:spcPct val="100000"/>
              </a:lnSpc>
              <a:spcBef>
                <a:spcPct val="0"/>
              </a:spcBef>
              <a:buFontTx/>
              <a:buChar char="-"/>
            </a:pPr>
            <a:r>
              <a:rPr lang="uk-UA" sz="3200" b="1" dirty="0" smtClean="0"/>
              <a:t>здійснювати тісний взаємозв'язок організму з навколишнім середовищем. </a:t>
            </a:r>
            <a:endParaRPr lang="uk-UA" sz="3200" b="1" dirty="0" smtClean="0"/>
          </a:p>
          <a:p>
            <a:pPr eaLnBrk="1" hangingPunct="1">
              <a:lnSpc>
                <a:spcPct val="100000"/>
              </a:lnSpc>
              <a:spcBef>
                <a:spcPct val="0"/>
              </a:spcBef>
              <a:buFontTx/>
              <a:buChar char="-"/>
            </a:pPr>
            <a:r>
              <a:rPr lang="uk-UA" sz="3200" b="1" dirty="0" smtClean="0"/>
              <a:t>Забезпечення </a:t>
            </a:r>
            <a:r>
              <a:rPr lang="uk-UA" sz="3200" b="1" smtClean="0"/>
              <a:t>психічної діяльності</a:t>
            </a:r>
            <a:endParaRPr lang="uk-UA" sz="3200" b="1" smtClean="0"/>
          </a:p>
          <a:p>
            <a:pPr eaLnBrk="1" hangingPunct="1">
              <a:lnSpc>
                <a:spcPct val="100000"/>
              </a:lnSpc>
              <a:spcBef>
                <a:spcPct val="0"/>
              </a:spcBef>
              <a:buFontTx/>
              <a:buNone/>
            </a:pPr>
            <a:r>
              <a:rPr lang="uk-UA" sz="3200" b="1" dirty="0" smtClean="0"/>
              <a:t>Діяльність нервової системи рефлекторна. Рефлекторний зв'язок органів між собою і з центральною нервовою системою можливий завдяки таким </a:t>
            </a:r>
            <a:r>
              <a:rPr lang="uk-UA" sz="3200" b="1" i="1" u="sng" dirty="0" smtClean="0"/>
              <a:t>специфічним її властивостям</a:t>
            </a:r>
            <a:r>
              <a:rPr lang="uk-UA" sz="3200" b="1" dirty="0" smtClean="0"/>
              <a:t>, як </a:t>
            </a:r>
            <a:r>
              <a:rPr lang="uk-UA" sz="3200" b="1" u="sng" dirty="0" smtClean="0"/>
              <a:t>збудження</a:t>
            </a:r>
            <a:r>
              <a:rPr lang="uk-UA" sz="3200" b="1" dirty="0" smtClean="0"/>
              <a:t> і </a:t>
            </a:r>
            <a:r>
              <a:rPr lang="uk-UA" sz="3200" b="1" u="sng" dirty="0" smtClean="0"/>
              <a:t>передавання імпульсу</a:t>
            </a:r>
            <a:r>
              <a:rPr lang="uk-UA" sz="3200" b="1" dirty="0" smtClean="0"/>
              <a:t> на певну відстань і відповідь на подразнення</a:t>
            </a:r>
            <a:endParaRPr lang="ru-RU" sz="3200" b="1" dirty="0" smtClean="0"/>
          </a:p>
          <a:p>
            <a:endParaRPr lang="ru-RU"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srcRect/>
          <a:stretch>
            <a:fillRect/>
          </a:stretch>
        </p:blipFill>
        <p:spPr bwMode="auto">
          <a:xfrm>
            <a:off x="401638" y="188913"/>
            <a:ext cx="8304212" cy="63246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p:cNvPicPr>
            <a:picLocks noChangeAspect="1" noChangeArrowheads="1"/>
          </p:cNvPicPr>
          <p:nvPr/>
        </p:nvPicPr>
        <p:blipFill>
          <a:blip r:embed="rId2"/>
          <a:srcRect/>
          <a:stretch>
            <a:fillRect/>
          </a:stretch>
        </p:blipFill>
        <p:spPr bwMode="auto">
          <a:xfrm>
            <a:off x="0" y="976313"/>
            <a:ext cx="9144000" cy="5730875"/>
          </a:xfrm>
          <a:prstGeom prst="rect">
            <a:avLst/>
          </a:prstGeom>
          <a:noFill/>
          <a:ln w="9525">
            <a:noFill/>
            <a:miter lim="800000"/>
            <a:headEnd/>
            <a:tailEnd/>
          </a:ln>
        </p:spPr>
      </p:pic>
      <p:sp>
        <p:nvSpPr>
          <p:cNvPr id="46082" name="Rectangle 5"/>
          <p:cNvSpPr>
            <a:spLocks noGrp="1"/>
          </p:cNvSpPr>
          <p:nvPr>
            <p:ph type="title"/>
          </p:nvPr>
        </p:nvSpPr>
        <p:spPr>
          <a:xfrm>
            <a:off x="1031875" y="336550"/>
            <a:ext cx="7886700" cy="547688"/>
          </a:xfrm>
        </p:spPr>
        <p:txBody>
          <a:bodyPr/>
          <a:lstStyle/>
          <a:p>
            <a:r>
              <a:rPr lang="ru-RU" sz="3600" b="1" smtClean="0"/>
              <a:t>У дітей</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idx="4294967295"/>
          </p:nvPr>
        </p:nvSpPr>
        <p:spPr>
          <a:xfrm>
            <a:off x="153988" y="146050"/>
            <a:ext cx="8845550" cy="793750"/>
          </a:xfrm>
        </p:spPr>
        <p:txBody>
          <a:bodyPr/>
          <a:lstStyle/>
          <a:p>
            <a:r>
              <a:rPr lang="uk-UA" b="1" smtClean="0">
                <a:latin typeface="Times New Roman" pitchFamily="18" charset="0"/>
                <a:cs typeface="Calibri" pitchFamily="34" charset="0"/>
              </a:rPr>
              <a:t>Рефлекс та рефлекторний шлях</a:t>
            </a:r>
            <a:endParaRPr lang="ru-RU" smtClean="0"/>
          </a:p>
        </p:txBody>
      </p:sp>
      <p:sp>
        <p:nvSpPr>
          <p:cNvPr id="47106" name="Прямоугольник 2"/>
          <p:cNvSpPr>
            <a:spLocks noChangeArrowheads="1"/>
          </p:cNvSpPr>
          <p:nvPr/>
        </p:nvSpPr>
        <p:spPr bwMode="auto">
          <a:xfrm>
            <a:off x="4437063" y="869950"/>
            <a:ext cx="4572000" cy="5310188"/>
          </a:xfrm>
          <a:prstGeom prst="rect">
            <a:avLst/>
          </a:prstGeom>
          <a:noFill/>
          <a:ln w="9525">
            <a:noFill/>
            <a:miter lim="800000"/>
            <a:headEnd/>
            <a:tailEnd/>
          </a:ln>
        </p:spPr>
        <p:txBody>
          <a:bodyPr>
            <a:spAutoFit/>
          </a:bodyPr>
          <a:lstStyle/>
          <a:p>
            <a:pPr indent="449263">
              <a:lnSpc>
                <a:spcPct val="75000"/>
              </a:lnSpc>
            </a:pPr>
            <a:r>
              <a:rPr lang="uk-UA" sz="2400" b="0">
                <a:solidFill>
                  <a:schemeClr val="tx1"/>
                </a:solidFill>
                <a:latin typeface="Times New Roman" pitchFamily="18" charset="0"/>
                <a:cs typeface="Times New Roman" pitchFamily="18" charset="0"/>
              </a:rPr>
              <a:t>З викладеного вище випливає, що </a:t>
            </a:r>
            <a:r>
              <a:rPr lang="uk-UA" sz="2400" b="0" u="sng">
                <a:solidFill>
                  <a:schemeClr val="tx1"/>
                </a:solidFill>
                <a:latin typeface="Times New Roman" pitchFamily="18" charset="0"/>
                <a:cs typeface="Times New Roman" pitchFamily="18" charset="0"/>
              </a:rPr>
              <a:t>кожний нейрон виконує тільки одну, специфічну для нього функцію</a:t>
            </a:r>
            <a:r>
              <a:rPr lang="uk-UA" sz="2400" b="0">
                <a:solidFill>
                  <a:schemeClr val="tx1"/>
                </a:solidFill>
                <a:latin typeface="Times New Roman" pitchFamily="18" charset="0"/>
                <a:cs typeface="Times New Roman" pitchFamily="18" charset="0"/>
              </a:rPr>
              <a:t> (чутливий ‑ сприймає інформацію, вставний передає її, руховий – відповідає на подразнення). </a:t>
            </a:r>
          </a:p>
          <a:p>
            <a:pPr indent="449263">
              <a:lnSpc>
                <a:spcPct val="75000"/>
              </a:lnSpc>
            </a:pPr>
            <a:r>
              <a:rPr lang="uk-UA" sz="2400" b="0">
                <a:solidFill>
                  <a:schemeClr val="tx1"/>
                </a:solidFill>
                <a:latin typeface="Times New Roman" pitchFamily="18" charset="0"/>
                <a:cs typeface="Times New Roman" pitchFamily="18" charset="0"/>
              </a:rPr>
              <a:t>Для того, щоб нервова система працювала, необхідна сукупність принаймні двох типів нейронів (протонейрона, який сприймає інформацію, і мотонейрона, який відповідає на неї). Така </a:t>
            </a:r>
            <a:r>
              <a:rPr lang="uk-UA" sz="2400" b="0" u="sng">
                <a:solidFill>
                  <a:schemeClr val="tx1"/>
                </a:solidFill>
                <a:latin typeface="Times New Roman" pitchFamily="18" charset="0"/>
                <a:cs typeface="Times New Roman" pitchFamily="18" charset="0"/>
              </a:rPr>
              <a:t>сукупність нейронів, які сприймають інформацію і здійснюють відповідь на подразнення, називається </a:t>
            </a:r>
            <a:r>
              <a:rPr lang="uk-UA" sz="2400" u="sng">
                <a:solidFill>
                  <a:schemeClr val="tx1"/>
                </a:solidFill>
                <a:latin typeface="Times New Roman" pitchFamily="18" charset="0"/>
                <a:cs typeface="Times New Roman" pitchFamily="18" charset="0"/>
              </a:rPr>
              <a:t>рефлекторною дугою</a:t>
            </a:r>
            <a:r>
              <a:rPr lang="uk-UA" sz="2400" b="0">
                <a:solidFill>
                  <a:schemeClr val="tx1"/>
                </a:solidFill>
                <a:latin typeface="Times New Roman" pitchFamily="18" charset="0"/>
                <a:cs typeface="Times New Roman" pitchFamily="18" charset="0"/>
              </a:rPr>
              <a:t>. </a:t>
            </a:r>
            <a:endParaRPr lang="ru-RU" sz="2400" b="0">
              <a:solidFill>
                <a:schemeClr val="tx1"/>
              </a:solidFill>
              <a:latin typeface="Times New Roman" pitchFamily="18" charset="0"/>
              <a:cs typeface="Times New Roman" pitchFamily="18" charset="0"/>
            </a:endParaRPr>
          </a:p>
        </p:txBody>
      </p:sp>
      <p:pic>
        <p:nvPicPr>
          <p:cNvPr id="47107" name="Picture 2" descr="Картинки по запросу рефлекс человека"/>
          <p:cNvPicPr>
            <a:picLocks noChangeAspect="1" noChangeArrowheads="1"/>
          </p:cNvPicPr>
          <p:nvPr/>
        </p:nvPicPr>
        <p:blipFill>
          <a:blip r:embed="rId2"/>
          <a:srcRect/>
          <a:stretch>
            <a:fillRect/>
          </a:stretch>
        </p:blipFill>
        <p:spPr bwMode="auto">
          <a:xfrm>
            <a:off x="168275" y="1044575"/>
            <a:ext cx="4121150" cy="55943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p:nvPr>
        </p:nvSpPr>
        <p:spPr>
          <a:xfrm>
            <a:off x="0" y="219075"/>
            <a:ext cx="9144000" cy="2268538"/>
          </a:xfrm>
        </p:spPr>
        <p:txBody>
          <a:bodyPr/>
          <a:lstStyle/>
          <a:p>
            <a:pPr>
              <a:lnSpc>
                <a:spcPct val="75000"/>
              </a:lnSpc>
            </a:pPr>
            <a:r>
              <a:rPr lang="ru-RU" sz="2800" b="1" smtClean="0"/>
              <a:t>Структурною основою рефлексу є </a:t>
            </a:r>
            <a:r>
              <a:rPr lang="ru-RU" sz="2800" b="1" i="1" u="sng" smtClean="0"/>
              <a:t>рефлекторна дуга</a:t>
            </a:r>
            <a:r>
              <a:rPr lang="ru-RU" sz="2800" b="1" smtClean="0"/>
              <a:t> — послідовно з'єднаний ланцюг нервових клітин, що забезпечують здійснення реакції на подразнення. Це шлях, по якому збудження проходить від рецептора через ЦНС до органа-ефектора і який має декілька функціональних ланок</a:t>
            </a:r>
            <a:r>
              <a:rPr lang="ru-RU" sz="2800" smtClean="0"/>
              <a:t> </a:t>
            </a:r>
          </a:p>
        </p:txBody>
      </p:sp>
      <p:sp>
        <p:nvSpPr>
          <p:cNvPr id="48130" name="Rectangle 3"/>
          <p:cNvSpPr>
            <a:spLocks noGrp="1"/>
          </p:cNvSpPr>
          <p:nvPr>
            <p:ph type="body" idx="1"/>
          </p:nvPr>
        </p:nvSpPr>
        <p:spPr>
          <a:xfrm flipV="1">
            <a:off x="0" y="6726238"/>
            <a:ext cx="8982075" cy="131762"/>
          </a:xfrm>
        </p:spPr>
        <p:txBody>
          <a:bodyPr/>
          <a:lstStyle/>
          <a:p>
            <a:pPr>
              <a:lnSpc>
                <a:spcPct val="70000"/>
              </a:lnSpc>
              <a:buFont typeface="Arial" charset="0"/>
              <a:buNone/>
            </a:pPr>
            <a:endParaRPr lang="ru-RU" sz="800" smtClean="0"/>
          </a:p>
        </p:txBody>
      </p:sp>
      <p:sp>
        <p:nvSpPr>
          <p:cNvPr id="48131" name="AutoShape 5" descr="ÐÐ°ÑÑÐ¸Ð½ÐºÐ¸ Ð¿Ð¾ Ð·Ð°Ð¿ÑÐ¾ÑÑ Ð¡ÑÐµÐ¼Ð° ÑÐµÑÐ»ÐµÐºÑÐ¾ÑÐ½Ð¾Ñ Ð´ÑÐ³Ð¸ ÑÐ¿Ð¸Ð½Ð½Ð¾Ð¼Ð¾Ð·ÐºÐ¾Ð²Ð¾Ð³Ð¾ ÑÐµÑÐ»ÐµÐºÑÐ°"/>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ru-RU"/>
          </a:p>
        </p:txBody>
      </p:sp>
      <p:sp>
        <p:nvSpPr>
          <p:cNvPr id="48132" name="AutoShape 7" descr="ÐÐ°ÑÑÐ¸Ð½ÐºÐ¸ Ð¿Ð¾ Ð·Ð°Ð¿ÑÐ¾ÑÑ Ð¡ÑÐµÐ¼Ð° ÑÐµÑÐ»ÐµÐºÑÐ¾ÑÐ½Ð¾Ñ Ð´ÑÐ³Ð¸ ÑÐ¿Ð¸Ð½Ð½Ð¾Ð¼Ð¾Ð·ÐºÐ¾Ð²Ð¾Ð³Ð¾ ÑÐµÑÐ»ÐµÐºÑÐ°"/>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ru-RU"/>
          </a:p>
        </p:txBody>
      </p:sp>
      <p:pic>
        <p:nvPicPr>
          <p:cNvPr id="48133" name="Picture 9" descr="ÐÐ°ÑÑÐ¸Ð½ÐºÐ¸ Ð¿Ð¾ Ð·Ð°Ð¿ÑÐ¾ÑÑ Ð¡ÑÐµÐ¼Ð° ÑÐµÑÐ»ÐµÐºÑÐ¾ÑÐ½Ð¾Ñ Ð´ÑÐ³Ð¸ ÑÐ¿Ð¸Ð½Ð½Ð¾Ð¼Ð¾Ð·ÐºÐ¾Ð²Ð¾Ð³Ð¾ ÑÐµÑÐ»ÐµÐºÑÐ°"/>
          <p:cNvPicPr>
            <a:picLocks noChangeAspect="1" noChangeArrowheads="1"/>
          </p:cNvPicPr>
          <p:nvPr/>
        </p:nvPicPr>
        <p:blipFill>
          <a:blip r:embed="rId2"/>
          <a:srcRect/>
          <a:stretch>
            <a:fillRect/>
          </a:stretch>
        </p:blipFill>
        <p:spPr bwMode="auto">
          <a:xfrm>
            <a:off x="109538" y="2497138"/>
            <a:ext cx="9034462" cy="42291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p:nvPr>
        </p:nvSpPr>
        <p:spPr>
          <a:xfrm>
            <a:off x="209550" y="2349500"/>
            <a:ext cx="8759825" cy="1289050"/>
          </a:xfrm>
        </p:spPr>
        <p:txBody>
          <a:bodyPr/>
          <a:lstStyle/>
          <a:p>
            <a:pPr>
              <a:lnSpc>
                <a:spcPct val="75000"/>
              </a:lnSpc>
            </a:pPr>
            <a:r>
              <a:rPr lang="ru-RU" sz="3600" b="1" u="sng" smtClean="0"/>
              <a:t>В залежності від типу і функціональної ролі ефекторів виділяють:</a:t>
            </a:r>
            <a:r>
              <a:rPr lang="ru-RU" sz="3200" smtClean="0"/>
              <a:t> </a:t>
            </a:r>
          </a:p>
        </p:txBody>
      </p:sp>
      <p:sp>
        <p:nvSpPr>
          <p:cNvPr id="50178" name="Rectangle 3"/>
          <p:cNvSpPr>
            <a:spLocks noGrp="1"/>
          </p:cNvSpPr>
          <p:nvPr>
            <p:ph type="body" idx="1"/>
          </p:nvPr>
        </p:nvSpPr>
        <p:spPr>
          <a:xfrm>
            <a:off x="146050" y="3744913"/>
            <a:ext cx="8886825" cy="1746250"/>
          </a:xfrm>
        </p:spPr>
        <p:txBody>
          <a:bodyPr/>
          <a:lstStyle/>
          <a:p>
            <a:pPr>
              <a:lnSpc>
                <a:spcPct val="75000"/>
              </a:lnSpc>
              <a:spcBef>
                <a:spcPts val="600"/>
              </a:spcBef>
              <a:buFont typeface="Arial" charset="0"/>
              <a:buNone/>
            </a:pPr>
            <a:r>
              <a:rPr lang="ru-RU" b="1" smtClean="0"/>
              <a:t>* </a:t>
            </a:r>
            <a:r>
              <a:rPr lang="ru-RU" b="1" u="sng" smtClean="0"/>
              <a:t>соматичні, або рухові</a:t>
            </a:r>
            <a:r>
              <a:rPr lang="ru-RU" b="1" smtClean="0"/>
              <a:t> рефлекси скелетних м'язів (н-д, флексорні, локомоторні, статокінетічні та ін.); </a:t>
            </a:r>
          </a:p>
          <a:p>
            <a:pPr>
              <a:lnSpc>
                <a:spcPct val="75000"/>
              </a:lnSpc>
              <a:spcBef>
                <a:spcPts val="600"/>
              </a:spcBef>
              <a:buFontTx/>
              <a:buNone/>
            </a:pPr>
            <a:r>
              <a:rPr lang="ru-RU" b="1" smtClean="0"/>
              <a:t> *</a:t>
            </a:r>
            <a:r>
              <a:rPr lang="ru-RU" b="1" u="sng" smtClean="0"/>
              <a:t>вегетативні</a:t>
            </a:r>
            <a:r>
              <a:rPr lang="ru-RU" b="1" smtClean="0"/>
              <a:t> рефлекси (травні, серцево-судинні, секреторні та ін.)</a:t>
            </a:r>
            <a:r>
              <a:rPr lang="ru-RU" smtClean="0"/>
              <a:t> </a:t>
            </a:r>
          </a:p>
        </p:txBody>
      </p:sp>
      <p:sp>
        <p:nvSpPr>
          <p:cNvPr id="50181" name="Rectangle 5"/>
          <p:cNvSpPr>
            <a:spLocks noChangeArrowheads="1"/>
          </p:cNvSpPr>
          <p:nvPr/>
        </p:nvSpPr>
        <p:spPr bwMode="auto">
          <a:xfrm>
            <a:off x="0" y="714375"/>
            <a:ext cx="9144000" cy="1433513"/>
          </a:xfrm>
          <a:prstGeom prst="rect">
            <a:avLst/>
          </a:prstGeom>
          <a:noFill/>
          <a:ln w="9525">
            <a:noFill/>
            <a:miter lim="800000"/>
            <a:headEnd/>
            <a:tailEnd/>
          </a:ln>
          <a:effectLst/>
        </p:spPr>
        <p:txBody>
          <a:bodyPr>
            <a:spAutoFit/>
          </a:bodyPr>
          <a:lstStyle/>
          <a:p>
            <a:r>
              <a:rPr lang="ru-RU" sz="3200" u="sng">
                <a:solidFill>
                  <a:schemeClr val="tx1"/>
                </a:solidFill>
              </a:rPr>
              <a:t>Рефлекс</a:t>
            </a:r>
            <a:r>
              <a:rPr lang="ru-RU" sz="3200">
                <a:solidFill>
                  <a:schemeClr val="tx1"/>
                </a:solidFill>
              </a:rPr>
              <a:t> </a:t>
            </a:r>
            <a:r>
              <a:rPr lang="ru-RU" sz="2800" i="1">
                <a:solidFill>
                  <a:schemeClr val="tx1"/>
                </a:solidFill>
              </a:rPr>
              <a:t>(від лат. reflecto – відбиття)</a:t>
            </a:r>
            <a:r>
              <a:rPr lang="ru-RU" sz="2800">
                <a:solidFill>
                  <a:schemeClr val="tx1"/>
                </a:solidFill>
              </a:rPr>
              <a:t> – реакція організму у відповідь на зовнішне або внутрішне подразнення за обов’язковою участю ЦНС.</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4429124" y="1285860"/>
            <a:ext cx="2071702" cy="107157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Передній мозок</a:t>
            </a:r>
            <a:endParaRPr lang="ru-RU" b="0" dirty="0">
              <a:solidFill>
                <a:schemeClr val="tx1"/>
              </a:solidFill>
            </a:endParaRPr>
          </a:p>
        </p:txBody>
      </p:sp>
      <p:sp>
        <p:nvSpPr>
          <p:cNvPr id="7" name="Скругленный прямоугольник 6"/>
          <p:cNvSpPr/>
          <p:nvPr/>
        </p:nvSpPr>
        <p:spPr>
          <a:xfrm>
            <a:off x="7072330" y="1285860"/>
            <a:ext cx="1857388" cy="1000132"/>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Мозочок</a:t>
            </a:r>
            <a:endParaRPr lang="ru-RU" b="0" dirty="0">
              <a:solidFill>
                <a:schemeClr val="tx1"/>
              </a:solidFill>
            </a:endParaRPr>
          </a:p>
        </p:txBody>
      </p:sp>
      <p:sp>
        <p:nvSpPr>
          <p:cNvPr id="8" name="Скругленный прямоугольник 7"/>
          <p:cNvSpPr/>
          <p:nvPr/>
        </p:nvSpPr>
        <p:spPr>
          <a:xfrm>
            <a:off x="3428992" y="2571744"/>
            <a:ext cx="2000264" cy="785818"/>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Проміжний мозок</a:t>
            </a:r>
            <a:endParaRPr lang="ru-RU" b="0" dirty="0">
              <a:solidFill>
                <a:schemeClr val="tx1"/>
              </a:solidFill>
            </a:endParaRPr>
          </a:p>
        </p:txBody>
      </p:sp>
      <p:sp>
        <p:nvSpPr>
          <p:cNvPr id="9" name="Скругленный прямоугольник 8"/>
          <p:cNvSpPr/>
          <p:nvPr/>
        </p:nvSpPr>
        <p:spPr>
          <a:xfrm>
            <a:off x="785786" y="1214422"/>
            <a:ext cx="2071702" cy="1000132"/>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b="0" dirty="0">
                <a:solidFill>
                  <a:schemeClr val="tx1"/>
                </a:solidFill>
              </a:rPr>
              <a:t>Стовбур головного мозку</a:t>
            </a:r>
            <a:endParaRPr lang="ru-RU" b="0" dirty="0">
              <a:solidFill>
                <a:schemeClr val="tx1"/>
              </a:solidFill>
            </a:endParaRPr>
          </a:p>
        </p:txBody>
      </p:sp>
      <p:sp>
        <p:nvSpPr>
          <p:cNvPr id="10" name="Скругленный прямоугольник 9"/>
          <p:cNvSpPr/>
          <p:nvPr/>
        </p:nvSpPr>
        <p:spPr>
          <a:xfrm>
            <a:off x="1000100" y="5000636"/>
            <a:ext cx="1785950" cy="857256"/>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Середній мозок</a:t>
            </a:r>
            <a:endParaRPr lang="ru-RU" b="0" dirty="0">
              <a:solidFill>
                <a:schemeClr val="tx1"/>
              </a:solidFill>
            </a:endParaRPr>
          </a:p>
        </p:txBody>
      </p:sp>
      <p:sp>
        <p:nvSpPr>
          <p:cNvPr id="11" name="Скругленный прямоугольник 10"/>
          <p:cNvSpPr/>
          <p:nvPr/>
        </p:nvSpPr>
        <p:spPr>
          <a:xfrm>
            <a:off x="1000100" y="3929066"/>
            <a:ext cx="1857388" cy="785818"/>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Міст</a:t>
            </a:r>
            <a:endParaRPr lang="ru-RU" b="0" dirty="0">
              <a:solidFill>
                <a:schemeClr val="tx1"/>
              </a:solidFill>
            </a:endParaRPr>
          </a:p>
        </p:txBody>
      </p:sp>
      <p:sp>
        <p:nvSpPr>
          <p:cNvPr id="12" name="Скругленный прямоугольник 11"/>
          <p:cNvSpPr/>
          <p:nvPr/>
        </p:nvSpPr>
        <p:spPr>
          <a:xfrm>
            <a:off x="1000100" y="2714620"/>
            <a:ext cx="1785950" cy="857256"/>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b="0" dirty="0">
                <a:solidFill>
                  <a:schemeClr val="tx1"/>
                </a:solidFill>
              </a:rPr>
              <a:t>Довгастий мозок</a:t>
            </a:r>
            <a:endParaRPr lang="ru-RU" b="0" dirty="0">
              <a:solidFill>
                <a:schemeClr val="tx1"/>
              </a:solidFill>
            </a:endParaRPr>
          </a:p>
        </p:txBody>
      </p:sp>
      <p:sp>
        <p:nvSpPr>
          <p:cNvPr id="13" name="Скругленный прямоугольник 12"/>
          <p:cNvSpPr/>
          <p:nvPr/>
        </p:nvSpPr>
        <p:spPr>
          <a:xfrm>
            <a:off x="3861326" y="5214950"/>
            <a:ext cx="1694810" cy="642942"/>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Гіпоталамус</a:t>
            </a:r>
            <a:endParaRPr lang="ru-RU" b="0" dirty="0">
              <a:solidFill>
                <a:schemeClr val="tx1"/>
              </a:solidFill>
            </a:endParaRPr>
          </a:p>
        </p:txBody>
      </p:sp>
      <p:sp>
        <p:nvSpPr>
          <p:cNvPr id="14" name="Скругленный прямоугольник 13"/>
          <p:cNvSpPr/>
          <p:nvPr/>
        </p:nvSpPr>
        <p:spPr>
          <a:xfrm>
            <a:off x="3929058" y="4429132"/>
            <a:ext cx="1571636" cy="642942"/>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Епіфіз</a:t>
            </a:r>
            <a:endParaRPr lang="ru-RU" b="0" dirty="0">
              <a:solidFill>
                <a:schemeClr val="tx1"/>
              </a:solidFill>
            </a:endParaRPr>
          </a:p>
        </p:txBody>
      </p:sp>
      <p:sp>
        <p:nvSpPr>
          <p:cNvPr id="15" name="Скругленный прямоугольник 14"/>
          <p:cNvSpPr/>
          <p:nvPr/>
        </p:nvSpPr>
        <p:spPr>
          <a:xfrm>
            <a:off x="3929058" y="3714752"/>
            <a:ext cx="1500198" cy="571504"/>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Таламус</a:t>
            </a:r>
            <a:endParaRPr lang="ru-RU" b="0" dirty="0">
              <a:solidFill>
                <a:schemeClr val="tx1"/>
              </a:solidFill>
            </a:endParaRPr>
          </a:p>
        </p:txBody>
      </p:sp>
      <p:sp>
        <p:nvSpPr>
          <p:cNvPr id="17" name="Скругленный прямоугольник 16"/>
          <p:cNvSpPr/>
          <p:nvPr/>
        </p:nvSpPr>
        <p:spPr>
          <a:xfrm>
            <a:off x="2573277" y="214290"/>
            <a:ext cx="3949891" cy="428628"/>
          </a:xfrm>
          <a:prstGeom prst="roundRect">
            <a:avLst/>
          </a:prstGeom>
          <a:solidFill>
            <a:schemeClr val="accent2">
              <a:lumMod val="60000"/>
              <a:lumOff val="40000"/>
            </a:schemeClr>
          </a:solidFill>
          <a:ln>
            <a:solidFill>
              <a:schemeClr val="tx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2800" dirty="0">
                <a:solidFill>
                  <a:schemeClr val="tx1"/>
                </a:solidFill>
              </a:rPr>
              <a:t>  Головний мозок</a:t>
            </a:r>
            <a:endParaRPr lang="ru-RU" sz="2800" dirty="0">
              <a:solidFill>
                <a:schemeClr val="tx1"/>
              </a:solidFill>
            </a:endParaRPr>
          </a:p>
        </p:txBody>
      </p:sp>
      <p:sp>
        <p:nvSpPr>
          <p:cNvPr id="18" name="Скругленный прямоугольник 17"/>
          <p:cNvSpPr/>
          <p:nvPr/>
        </p:nvSpPr>
        <p:spPr>
          <a:xfrm>
            <a:off x="3857620" y="6000768"/>
            <a:ext cx="1500198" cy="642942"/>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Гіпофіз</a:t>
            </a:r>
            <a:endParaRPr lang="ru-RU" b="0" dirty="0">
              <a:solidFill>
                <a:schemeClr val="tx1"/>
              </a:solidFill>
            </a:endParaRPr>
          </a:p>
        </p:txBody>
      </p:sp>
      <p:sp>
        <p:nvSpPr>
          <p:cNvPr id="21" name="Управляющая кнопка: далее 20">
            <a:hlinkClick r:id="rId3" action="ppaction://hlinksldjump" highlightClick="1"/>
          </p:cNvPr>
          <p:cNvSpPr/>
          <p:nvPr/>
        </p:nvSpPr>
        <p:spPr>
          <a:xfrm>
            <a:off x="2735263" y="1714500"/>
            <a:ext cx="571500" cy="5715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22" name="Управляющая кнопка: далее 21">
            <a:hlinkClick r:id="rId4" action="ppaction://hlinksldjump" highlightClick="1"/>
          </p:cNvPr>
          <p:cNvSpPr/>
          <p:nvPr/>
        </p:nvSpPr>
        <p:spPr>
          <a:xfrm>
            <a:off x="2428875" y="3143250"/>
            <a:ext cx="571500" cy="5000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23" name="Управляющая кнопка: далее 22">
            <a:hlinkClick r:id="rId5" action="ppaction://hlinksldjump" highlightClick="1"/>
          </p:cNvPr>
          <p:cNvSpPr/>
          <p:nvPr/>
        </p:nvSpPr>
        <p:spPr>
          <a:xfrm>
            <a:off x="2500313" y="4286250"/>
            <a:ext cx="571500" cy="5715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24" name="Управляющая кнопка: далее 23">
            <a:hlinkClick r:id="rId6" action="ppaction://hlinksldjump" highlightClick="1"/>
          </p:cNvPr>
          <p:cNvSpPr/>
          <p:nvPr/>
        </p:nvSpPr>
        <p:spPr>
          <a:xfrm>
            <a:off x="2500313" y="5500688"/>
            <a:ext cx="571500"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27" name="Управляющая кнопка: далее 26">
            <a:hlinkClick r:id="rId7" action="ppaction://hlinksldjump" highlightClick="1"/>
          </p:cNvPr>
          <p:cNvSpPr/>
          <p:nvPr/>
        </p:nvSpPr>
        <p:spPr>
          <a:xfrm>
            <a:off x="5286375" y="3929063"/>
            <a:ext cx="571500" cy="47148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28" name="Управляющая кнопка: далее 27">
            <a:hlinkClick r:id="rId8" action="ppaction://hlinksldjump" highlightClick="1"/>
          </p:cNvPr>
          <p:cNvSpPr/>
          <p:nvPr/>
        </p:nvSpPr>
        <p:spPr>
          <a:xfrm>
            <a:off x="5214938" y="3214688"/>
            <a:ext cx="500062" cy="42862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29" name="Управляющая кнопка: далее 28">
            <a:hlinkClick r:id="" action="ppaction://noaction" highlightClick="1"/>
          </p:cNvPr>
          <p:cNvSpPr/>
          <p:nvPr/>
        </p:nvSpPr>
        <p:spPr>
          <a:xfrm>
            <a:off x="5286375" y="4714875"/>
            <a:ext cx="571500" cy="42862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30" name="Управляющая кнопка: далее 29">
            <a:hlinkClick r:id="" action="ppaction://noaction" highlightClick="1"/>
          </p:cNvPr>
          <p:cNvSpPr/>
          <p:nvPr/>
        </p:nvSpPr>
        <p:spPr>
          <a:xfrm>
            <a:off x="5453063" y="5581650"/>
            <a:ext cx="500062" cy="42862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31" name="Управляющая кнопка: далее 30">
            <a:hlinkClick r:id="" action="ppaction://noaction" highlightClick="1"/>
          </p:cNvPr>
          <p:cNvSpPr/>
          <p:nvPr/>
        </p:nvSpPr>
        <p:spPr>
          <a:xfrm>
            <a:off x="5143500" y="6215063"/>
            <a:ext cx="500063" cy="4000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32" name="Управляющая кнопка: далее 31">
            <a:hlinkClick r:id="rId9" action="ppaction://hlinksldjump" highlightClick="1"/>
          </p:cNvPr>
          <p:cNvSpPr/>
          <p:nvPr/>
        </p:nvSpPr>
        <p:spPr>
          <a:xfrm>
            <a:off x="8143875" y="2071688"/>
            <a:ext cx="714375"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35" name="Скругленный прямоугольник 34"/>
          <p:cNvSpPr/>
          <p:nvPr/>
        </p:nvSpPr>
        <p:spPr>
          <a:xfrm>
            <a:off x="5929322" y="2571744"/>
            <a:ext cx="1571636" cy="1143008"/>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Великі півкулі головного мозку</a:t>
            </a:r>
            <a:endParaRPr lang="ru-RU" b="0" dirty="0">
              <a:solidFill>
                <a:schemeClr val="tx1"/>
              </a:solidFill>
            </a:endParaRPr>
          </a:p>
        </p:txBody>
      </p:sp>
      <p:sp>
        <p:nvSpPr>
          <p:cNvPr id="36" name="Управляющая кнопка: далее 35">
            <a:hlinkClick r:id="" action="ppaction://noaction" highlightClick="1"/>
          </p:cNvPr>
          <p:cNvSpPr/>
          <p:nvPr/>
        </p:nvSpPr>
        <p:spPr>
          <a:xfrm>
            <a:off x="7358063" y="3571875"/>
            <a:ext cx="785812" cy="5000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44" name="Фигура, имеющая форму буквы L 43"/>
          <p:cNvSpPr/>
          <p:nvPr/>
        </p:nvSpPr>
        <p:spPr>
          <a:xfrm>
            <a:off x="714375" y="2000250"/>
            <a:ext cx="428625" cy="914400"/>
          </a:xfrm>
          <a:prstGeom prst="corner">
            <a:avLst>
              <a:gd name="adj1" fmla="val 13333"/>
              <a:gd name="adj2" fmla="val 11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45" name="Фигура, имеющая форму буквы L 44"/>
          <p:cNvSpPr/>
          <p:nvPr/>
        </p:nvSpPr>
        <p:spPr>
          <a:xfrm>
            <a:off x="3571875" y="3571875"/>
            <a:ext cx="428625" cy="1285875"/>
          </a:xfrm>
          <a:prstGeom prst="corner">
            <a:avLst>
              <a:gd name="adj1" fmla="val 13333"/>
              <a:gd name="adj2" fmla="val 11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46" name="Фигура, имеющая форму буквы L 45"/>
          <p:cNvSpPr/>
          <p:nvPr/>
        </p:nvSpPr>
        <p:spPr>
          <a:xfrm>
            <a:off x="714375" y="3071813"/>
            <a:ext cx="428625" cy="2414587"/>
          </a:xfrm>
          <a:prstGeom prst="corner">
            <a:avLst>
              <a:gd name="adj1" fmla="val 13333"/>
              <a:gd name="adj2" fmla="val 11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47" name="Фигура, имеющая форму буквы L 46"/>
          <p:cNvSpPr/>
          <p:nvPr/>
        </p:nvSpPr>
        <p:spPr>
          <a:xfrm>
            <a:off x="3571875" y="3214688"/>
            <a:ext cx="428625" cy="914400"/>
          </a:xfrm>
          <a:prstGeom prst="corner">
            <a:avLst>
              <a:gd name="adj1" fmla="val 13333"/>
              <a:gd name="adj2" fmla="val 11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48" name="Фигура, имеющая форму буквы L 47"/>
          <p:cNvSpPr/>
          <p:nvPr/>
        </p:nvSpPr>
        <p:spPr>
          <a:xfrm>
            <a:off x="3571875" y="4429125"/>
            <a:ext cx="428625" cy="1285875"/>
          </a:xfrm>
          <a:prstGeom prst="corner">
            <a:avLst>
              <a:gd name="adj1" fmla="val 13333"/>
              <a:gd name="adj2" fmla="val 11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49" name="Фигура, имеющая форму буквы L 48"/>
          <p:cNvSpPr/>
          <p:nvPr/>
        </p:nvSpPr>
        <p:spPr>
          <a:xfrm>
            <a:off x="3571875" y="5072063"/>
            <a:ext cx="428625" cy="1285875"/>
          </a:xfrm>
          <a:prstGeom prst="corner">
            <a:avLst>
              <a:gd name="adj1" fmla="val 13333"/>
              <a:gd name="adj2" fmla="val 11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50" name="Фигура, имеющая форму буквы L 49"/>
          <p:cNvSpPr/>
          <p:nvPr/>
        </p:nvSpPr>
        <p:spPr>
          <a:xfrm>
            <a:off x="714375" y="2857500"/>
            <a:ext cx="428625" cy="1285875"/>
          </a:xfrm>
          <a:prstGeom prst="corner">
            <a:avLst>
              <a:gd name="adj1" fmla="val 13333"/>
              <a:gd name="adj2" fmla="val 11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52" name="Стрелка вниз 51"/>
          <p:cNvSpPr/>
          <p:nvPr/>
        </p:nvSpPr>
        <p:spPr>
          <a:xfrm rot="3573499">
            <a:off x="2579688" y="525463"/>
            <a:ext cx="355600" cy="806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54" name="Стрелка вниз 53"/>
          <p:cNvSpPr>
            <a:spLocks noChangeArrowheads="1"/>
          </p:cNvSpPr>
          <p:nvPr/>
        </p:nvSpPr>
        <p:spPr bwMode="auto">
          <a:xfrm rot="-3233096">
            <a:off x="6274594" y="415131"/>
            <a:ext cx="357188" cy="1393825"/>
          </a:xfrm>
          <a:prstGeom prst="downArrow">
            <a:avLst>
              <a:gd name="adj1" fmla="val 50000"/>
              <a:gd name="adj2" fmla="val 50024"/>
            </a:avLst>
          </a:prstGeom>
          <a:solidFill>
            <a:schemeClr val="accent1"/>
          </a:solidFill>
          <a:ln w="25400" algn="ctr">
            <a:solidFill>
              <a:srgbClr val="385D8A"/>
            </a:solidFill>
            <a:miter lim="800000"/>
            <a:headEnd/>
            <a:tailEnd/>
          </a:ln>
        </p:spPr>
        <p:txBody>
          <a:bodyPr vert="eaVert" anchor="ctr"/>
          <a:lstStyle/>
          <a:p>
            <a:pPr algn="ctr" fontAlgn="auto">
              <a:spcBef>
                <a:spcPts val="0"/>
              </a:spcBef>
              <a:spcAft>
                <a:spcPts val="0"/>
              </a:spcAft>
              <a:defRPr/>
            </a:pPr>
            <a:endParaRPr lang="ru-RU" b="0">
              <a:solidFill>
                <a:schemeClr val="lt1"/>
              </a:solidFill>
              <a:latin typeface="+mn-lt"/>
              <a:cs typeface="+mn-cs"/>
            </a:endParaRPr>
          </a:p>
        </p:txBody>
      </p:sp>
      <p:sp>
        <p:nvSpPr>
          <p:cNvPr id="55" name="Стрелка вниз 54"/>
          <p:cNvSpPr/>
          <p:nvPr/>
        </p:nvSpPr>
        <p:spPr>
          <a:xfrm>
            <a:off x="4730750" y="650875"/>
            <a:ext cx="341313" cy="7064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56" name="Стрелка вниз 55"/>
          <p:cNvSpPr/>
          <p:nvPr/>
        </p:nvSpPr>
        <p:spPr>
          <a:xfrm rot="1590337">
            <a:off x="4122738" y="2092325"/>
            <a:ext cx="250825" cy="514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57" name="Стрелка вниз 56"/>
          <p:cNvSpPr/>
          <p:nvPr/>
        </p:nvSpPr>
        <p:spPr>
          <a:xfrm rot="20413651">
            <a:off x="6470650" y="2084388"/>
            <a:ext cx="215900" cy="542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
        <p:nvSpPr>
          <p:cNvPr id="58" name="Скругленный прямоугольник 57"/>
          <p:cNvSpPr/>
          <p:nvPr/>
        </p:nvSpPr>
        <p:spPr>
          <a:xfrm>
            <a:off x="357158" y="6149589"/>
            <a:ext cx="2500330" cy="517748"/>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b="0" dirty="0">
                <a:solidFill>
                  <a:schemeClr val="tx1"/>
                </a:solidFill>
              </a:rPr>
              <a:t>Ретикулярна формація</a:t>
            </a:r>
            <a:endParaRPr lang="ru-RU" b="0" dirty="0">
              <a:solidFill>
                <a:schemeClr val="tx1"/>
              </a:solidFill>
            </a:endParaRPr>
          </a:p>
        </p:txBody>
      </p:sp>
      <p:sp>
        <p:nvSpPr>
          <p:cNvPr id="59" name="Управляющая кнопка: далее 58">
            <a:hlinkClick r:id="rId5" action="ppaction://hlinksldjump" highlightClick="1"/>
          </p:cNvPr>
          <p:cNvSpPr/>
          <p:nvPr/>
        </p:nvSpPr>
        <p:spPr>
          <a:xfrm>
            <a:off x="2786063" y="6286500"/>
            <a:ext cx="571500" cy="3571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ppt_x"/>
                                          </p:val>
                                        </p:tav>
                                        <p:tav tm="100000">
                                          <p:val>
                                            <p:strVal val="#ppt_x"/>
                                          </p:val>
                                        </p:tav>
                                      </p:tavLst>
                                    </p:anim>
                                    <p:anim calcmode="lin" valueType="num">
                                      <p:cBhvr additive="base">
                                        <p:cTn id="2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additive="base">
                                        <p:cTn id="53" dur="500" fill="hold"/>
                                        <p:tgtEl>
                                          <p:spTgt spid="46"/>
                                        </p:tgtEl>
                                        <p:attrNameLst>
                                          <p:attrName>ppt_x</p:attrName>
                                        </p:attrNameLst>
                                      </p:cBhvr>
                                      <p:tavLst>
                                        <p:tav tm="0">
                                          <p:val>
                                            <p:strVal val="#ppt_x"/>
                                          </p:val>
                                        </p:tav>
                                        <p:tav tm="100000">
                                          <p:val>
                                            <p:strVal val="#ppt_x"/>
                                          </p:val>
                                        </p:tav>
                                      </p:tavLst>
                                    </p:anim>
                                    <p:anim calcmode="lin" valueType="num">
                                      <p:cBhvr additive="base">
                                        <p:cTn id="5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20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 calcmode="lin" valueType="num">
                                      <p:cBhvr additive="base">
                                        <p:cTn id="68" dur="500" fill="hold"/>
                                        <p:tgtEl>
                                          <p:spTgt spid="58"/>
                                        </p:tgtEl>
                                        <p:attrNameLst>
                                          <p:attrName>ppt_x</p:attrName>
                                        </p:attrNameLst>
                                      </p:cBhvr>
                                      <p:tavLst>
                                        <p:tav tm="0">
                                          <p:val>
                                            <p:strVal val="#ppt_x"/>
                                          </p:val>
                                        </p:tav>
                                        <p:tav tm="100000">
                                          <p:val>
                                            <p:strVal val="#ppt_x"/>
                                          </p:val>
                                        </p:tav>
                                      </p:tavLst>
                                    </p:anim>
                                    <p:anim calcmode="lin" valueType="num">
                                      <p:cBhvr additive="base">
                                        <p:cTn id="69" dur="500" fill="hold"/>
                                        <p:tgtEl>
                                          <p:spTgt spid="58"/>
                                        </p:tgtEl>
                                        <p:attrNameLst>
                                          <p:attrName>ppt_y</p:attrName>
                                        </p:attrNameLst>
                                      </p:cBhvr>
                                      <p:tavLst>
                                        <p:tav tm="0">
                                          <p:val>
                                            <p:strVal val="1+#ppt_h/2"/>
                                          </p:val>
                                        </p:tav>
                                        <p:tav tm="100000">
                                          <p:val>
                                            <p:strVal val="#ppt_y"/>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20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additive="base">
                                        <p:cTn id="77" dur="500" fill="hold"/>
                                        <p:tgtEl>
                                          <p:spTgt spid="54"/>
                                        </p:tgtEl>
                                        <p:attrNameLst>
                                          <p:attrName>ppt_x</p:attrName>
                                        </p:attrNameLst>
                                      </p:cBhvr>
                                      <p:tavLst>
                                        <p:tav tm="0">
                                          <p:val>
                                            <p:strVal val="#ppt_x"/>
                                          </p:val>
                                        </p:tav>
                                        <p:tav tm="100000">
                                          <p:val>
                                            <p:strVal val="#ppt_x"/>
                                          </p:val>
                                        </p:tav>
                                      </p:tavLst>
                                    </p:anim>
                                    <p:anim calcmode="lin" valueType="num">
                                      <p:cBhvr additive="base">
                                        <p:cTn id="7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additive="base">
                                        <p:cTn id="83" dur="500" fill="hold"/>
                                        <p:tgtEl>
                                          <p:spTgt spid="7"/>
                                        </p:tgtEl>
                                        <p:attrNameLst>
                                          <p:attrName>ppt_x</p:attrName>
                                        </p:attrNameLst>
                                      </p:cBhvr>
                                      <p:tavLst>
                                        <p:tav tm="0">
                                          <p:val>
                                            <p:strVal val="#ppt_x"/>
                                          </p:val>
                                        </p:tav>
                                        <p:tav tm="100000">
                                          <p:val>
                                            <p:strVal val="#ppt_x"/>
                                          </p:val>
                                        </p:tav>
                                      </p:tavLst>
                                    </p:anim>
                                    <p:anim calcmode="lin" valueType="num">
                                      <p:cBhvr additive="base">
                                        <p:cTn id="84" dur="500" fill="hold"/>
                                        <p:tgtEl>
                                          <p:spTgt spid="7"/>
                                        </p:tgtEl>
                                        <p:attrNameLst>
                                          <p:attrName>ppt_y</p:attrName>
                                        </p:attrNameLst>
                                      </p:cBhvr>
                                      <p:tavLst>
                                        <p:tav tm="0">
                                          <p:val>
                                            <p:strVal val="1+#ppt_h/2"/>
                                          </p:val>
                                        </p:tav>
                                        <p:tav tm="100000">
                                          <p:val>
                                            <p:strVal val="#ppt_y"/>
                                          </p:val>
                                        </p:tav>
                                      </p:tavLst>
                                    </p:anim>
                                  </p:childTnLst>
                                </p:cTn>
                              </p:par>
                              <p:par>
                                <p:cTn id="85" presetID="10"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20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55"/>
                                        </p:tgtEl>
                                        <p:attrNameLst>
                                          <p:attrName>style.visibility</p:attrName>
                                        </p:attrNameLst>
                                      </p:cBhvr>
                                      <p:to>
                                        <p:strVal val="visible"/>
                                      </p:to>
                                    </p:set>
                                    <p:anim calcmode="lin" valueType="num">
                                      <p:cBhvr additive="base">
                                        <p:cTn id="92" dur="500" fill="hold"/>
                                        <p:tgtEl>
                                          <p:spTgt spid="55"/>
                                        </p:tgtEl>
                                        <p:attrNameLst>
                                          <p:attrName>ppt_x</p:attrName>
                                        </p:attrNameLst>
                                      </p:cBhvr>
                                      <p:tavLst>
                                        <p:tav tm="0">
                                          <p:val>
                                            <p:strVal val="#ppt_x"/>
                                          </p:val>
                                        </p:tav>
                                        <p:tav tm="100000">
                                          <p:val>
                                            <p:strVal val="#ppt_x"/>
                                          </p:val>
                                        </p:tav>
                                      </p:tavLst>
                                    </p:anim>
                                    <p:anim calcmode="lin" valueType="num">
                                      <p:cBhvr additive="base">
                                        <p:cTn id="9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6"/>
                                        </p:tgtEl>
                                        <p:attrNameLst>
                                          <p:attrName>style.visibility</p:attrName>
                                        </p:attrNameLst>
                                      </p:cBhvr>
                                      <p:to>
                                        <p:strVal val="visible"/>
                                      </p:to>
                                    </p:set>
                                    <p:anim calcmode="lin" valueType="num">
                                      <p:cBhvr additive="base">
                                        <p:cTn id="98" dur="500" fill="hold"/>
                                        <p:tgtEl>
                                          <p:spTgt spid="6"/>
                                        </p:tgtEl>
                                        <p:attrNameLst>
                                          <p:attrName>ppt_x</p:attrName>
                                        </p:attrNameLst>
                                      </p:cBhvr>
                                      <p:tavLst>
                                        <p:tav tm="0">
                                          <p:val>
                                            <p:strVal val="#ppt_x"/>
                                          </p:val>
                                        </p:tav>
                                        <p:tav tm="100000">
                                          <p:val>
                                            <p:strVal val="#ppt_x"/>
                                          </p:val>
                                        </p:tav>
                                      </p:tavLst>
                                    </p:anim>
                                    <p:anim calcmode="lin" valueType="num">
                                      <p:cBhvr additive="base">
                                        <p:cTn id="9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56"/>
                                        </p:tgtEl>
                                        <p:attrNameLst>
                                          <p:attrName>style.visibility</p:attrName>
                                        </p:attrNameLst>
                                      </p:cBhvr>
                                      <p:to>
                                        <p:strVal val="visible"/>
                                      </p:to>
                                    </p:set>
                                    <p:anim calcmode="lin" valueType="num">
                                      <p:cBhvr additive="base">
                                        <p:cTn id="104" dur="500" fill="hold"/>
                                        <p:tgtEl>
                                          <p:spTgt spid="56"/>
                                        </p:tgtEl>
                                        <p:attrNameLst>
                                          <p:attrName>ppt_x</p:attrName>
                                        </p:attrNameLst>
                                      </p:cBhvr>
                                      <p:tavLst>
                                        <p:tav tm="0">
                                          <p:val>
                                            <p:strVal val="#ppt_x"/>
                                          </p:val>
                                        </p:tav>
                                        <p:tav tm="100000">
                                          <p:val>
                                            <p:strVal val="#ppt_x"/>
                                          </p:val>
                                        </p:tav>
                                      </p:tavLst>
                                    </p:anim>
                                    <p:anim calcmode="lin" valueType="num">
                                      <p:cBhvr additive="base">
                                        <p:cTn id="10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8"/>
                                        </p:tgtEl>
                                        <p:attrNameLst>
                                          <p:attrName>style.visibility</p:attrName>
                                        </p:attrNameLst>
                                      </p:cBhvr>
                                      <p:to>
                                        <p:strVal val="visible"/>
                                      </p:to>
                                    </p:set>
                                    <p:anim calcmode="lin" valueType="num">
                                      <p:cBhvr additive="base">
                                        <p:cTn id="110" dur="500" fill="hold"/>
                                        <p:tgtEl>
                                          <p:spTgt spid="8"/>
                                        </p:tgtEl>
                                        <p:attrNameLst>
                                          <p:attrName>ppt_x</p:attrName>
                                        </p:attrNameLst>
                                      </p:cBhvr>
                                      <p:tavLst>
                                        <p:tav tm="0">
                                          <p:val>
                                            <p:strVal val="#ppt_x"/>
                                          </p:val>
                                        </p:tav>
                                        <p:tav tm="100000">
                                          <p:val>
                                            <p:strVal val="#ppt_x"/>
                                          </p:val>
                                        </p:tav>
                                      </p:tavLst>
                                    </p:anim>
                                    <p:anim calcmode="lin" valueType="num">
                                      <p:cBhvr additive="base">
                                        <p:cTn id="111" dur="500" fill="hold"/>
                                        <p:tgtEl>
                                          <p:spTgt spid="8"/>
                                        </p:tgtEl>
                                        <p:attrNameLst>
                                          <p:attrName>ppt_y</p:attrName>
                                        </p:attrNameLst>
                                      </p:cBhvr>
                                      <p:tavLst>
                                        <p:tav tm="0">
                                          <p:val>
                                            <p:strVal val="1+#ppt_h/2"/>
                                          </p:val>
                                        </p:tav>
                                        <p:tav tm="100000">
                                          <p:val>
                                            <p:strVal val="#ppt_y"/>
                                          </p:val>
                                        </p:tav>
                                      </p:tavLst>
                                    </p:anim>
                                  </p:childTnLst>
                                </p:cTn>
                              </p:par>
                              <p:par>
                                <p:cTn id="112" presetID="10" presetClass="entr" presetSubtype="0" fill="hold" grpId="0"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20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47"/>
                                        </p:tgtEl>
                                        <p:attrNameLst>
                                          <p:attrName>style.visibility</p:attrName>
                                        </p:attrNameLst>
                                      </p:cBhvr>
                                      <p:to>
                                        <p:strVal val="visible"/>
                                      </p:to>
                                    </p:set>
                                    <p:anim calcmode="lin" valueType="num">
                                      <p:cBhvr additive="base">
                                        <p:cTn id="119" dur="500" fill="hold"/>
                                        <p:tgtEl>
                                          <p:spTgt spid="47"/>
                                        </p:tgtEl>
                                        <p:attrNameLst>
                                          <p:attrName>ppt_x</p:attrName>
                                        </p:attrNameLst>
                                      </p:cBhvr>
                                      <p:tavLst>
                                        <p:tav tm="0">
                                          <p:val>
                                            <p:strVal val="#ppt_x"/>
                                          </p:val>
                                        </p:tav>
                                        <p:tav tm="100000">
                                          <p:val>
                                            <p:strVal val="#ppt_x"/>
                                          </p:val>
                                        </p:tav>
                                      </p:tavLst>
                                    </p:anim>
                                    <p:anim calcmode="lin" valueType="num">
                                      <p:cBhvr additive="base">
                                        <p:cTn id="1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5"/>
                                        </p:tgtEl>
                                        <p:attrNameLst>
                                          <p:attrName>style.visibility</p:attrName>
                                        </p:attrNameLst>
                                      </p:cBhvr>
                                      <p:to>
                                        <p:strVal val="visible"/>
                                      </p:to>
                                    </p:set>
                                    <p:anim calcmode="lin" valueType="num">
                                      <p:cBhvr additive="base">
                                        <p:cTn id="125" dur="500" fill="hold"/>
                                        <p:tgtEl>
                                          <p:spTgt spid="15"/>
                                        </p:tgtEl>
                                        <p:attrNameLst>
                                          <p:attrName>ppt_x</p:attrName>
                                        </p:attrNameLst>
                                      </p:cBhvr>
                                      <p:tavLst>
                                        <p:tav tm="0">
                                          <p:val>
                                            <p:strVal val="#ppt_x"/>
                                          </p:val>
                                        </p:tav>
                                        <p:tav tm="100000">
                                          <p:val>
                                            <p:strVal val="#ppt_x"/>
                                          </p:val>
                                        </p:tav>
                                      </p:tavLst>
                                    </p:anim>
                                    <p:anim calcmode="lin" valueType="num">
                                      <p:cBhvr additive="base">
                                        <p:cTn id="126" dur="500" fill="hold"/>
                                        <p:tgtEl>
                                          <p:spTgt spid="15"/>
                                        </p:tgtEl>
                                        <p:attrNameLst>
                                          <p:attrName>ppt_y</p:attrName>
                                        </p:attrNameLst>
                                      </p:cBhvr>
                                      <p:tavLst>
                                        <p:tav tm="0">
                                          <p:val>
                                            <p:strVal val="1+#ppt_h/2"/>
                                          </p:val>
                                        </p:tav>
                                        <p:tav tm="100000">
                                          <p:val>
                                            <p:strVal val="#ppt_y"/>
                                          </p:val>
                                        </p:tav>
                                      </p:tavLst>
                                    </p:anim>
                                  </p:childTnLst>
                                </p:cTn>
                              </p:par>
                              <p:par>
                                <p:cTn id="127" presetID="10" presetClass="entr" presetSubtype="0" fill="hold" grpId="0" nodeType="with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fade">
                                      <p:cBhvr>
                                        <p:cTn id="129" dur="2000"/>
                                        <p:tgtEl>
                                          <p:spTgt spid="27"/>
                                        </p:tgtEl>
                                      </p:cBhvr>
                                    </p:animEffect>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nodeType="clickEffect">
                                  <p:stCondLst>
                                    <p:cond delay="0"/>
                                  </p:stCondLst>
                                  <p:childTnLst>
                                    <p:set>
                                      <p:cBhvr>
                                        <p:cTn id="133" dur="1" fill="hold">
                                          <p:stCondLst>
                                            <p:cond delay="0"/>
                                          </p:stCondLst>
                                        </p:cTn>
                                        <p:tgtEl>
                                          <p:spTgt spid="45"/>
                                        </p:tgtEl>
                                        <p:attrNameLst>
                                          <p:attrName>style.visibility</p:attrName>
                                        </p:attrNameLst>
                                      </p:cBhvr>
                                      <p:to>
                                        <p:strVal val="visible"/>
                                      </p:to>
                                    </p:set>
                                    <p:anim calcmode="lin" valueType="num">
                                      <p:cBhvr additive="base">
                                        <p:cTn id="134" dur="500" fill="hold"/>
                                        <p:tgtEl>
                                          <p:spTgt spid="45"/>
                                        </p:tgtEl>
                                        <p:attrNameLst>
                                          <p:attrName>ppt_x</p:attrName>
                                        </p:attrNameLst>
                                      </p:cBhvr>
                                      <p:tavLst>
                                        <p:tav tm="0">
                                          <p:val>
                                            <p:strVal val="#ppt_x"/>
                                          </p:val>
                                        </p:tav>
                                        <p:tav tm="100000">
                                          <p:val>
                                            <p:strVal val="#ppt_x"/>
                                          </p:val>
                                        </p:tav>
                                      </p:tavLst>
                                    </p:anim>
                                    <p:anim calcmode="lin" valueType="num">
                                      <p:cBhvr additive="base">
                                        <p:cTn id="13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nodeType="clickEffect">
                                  <p:stCondLst>
                                    <p:cond delay="0"/>
                                  </p:stCondLst>
                                  <p:childTnLst>
                                    <p:set>
                                      <p:cBhvr>
                                        <p:cTn id="139" dur="1" fill="hold">
                                          <p:stCondLst>
                                            <p:cond delay="0"/>
                                          </p:stCondLst>
                                        </p:cTn>
                                        <p:tgtEl>
                                          <p:spTgt spid="14"/>
                                        </p:tgtEl>
                                        <p:attrNameLst>
                                          <p:attrName>style.visibility</p:attrName>
                                        </p:attrNameLst>
                                      </p:cBhvr>
                                      <p:to>
                                        <p:strVal val="visible"/>
                                      </p:to>
                                    </p:set>
                                    <p:anim calcmode="lin" valueType="num">
                                      <p:cBhvr additive="base">
                                        <p:cTn id="140" dur="500" fill="hold"/>
                                        <p:tgtEl>
                                          <p:spTgt spid="14"/>
                                        </p:tgtEl>
                                        <p:attrNameLst>
                                          <p:attrName>ppt_x</p:attrName>
                                        </p:attrNameLst>
                                      </p:cBhvr>
                                      <p:tavLst>
                                        <p:tav tm="0">
                                          <p:val>
                                            <p:strVal val="#ppt_x"/>
                                          </p:val>
                                        </p:tav>
                                        <p:tav tm="100000">
                                          <p:val>
                                            <p:strVal val="#ppt_x"/>
                                          </p:val>
                                        </p:tav>
                                      </p:tavLst>
                                    </p:anim>
                                    <p:anim calcmode="lin" valueType="num">
                                      <p:cBhvr additive="base">
                                        <p:cTn id="141" dur="500" fill="hold"/>
                                        <p:tgtEl>
                                          <p:spTgt spid="14"/>
                                        </p:tgtEl>
                                        <p:attrNameLst>
                                          <p:attrName>ppt_y</p:attrName>
                                        </p:attrNameLst>
                                      </p:cBhvr>
                                      <p:tavLst>
                                        <p:tav tm="0">
                                          <p:val>
                                            <p:strVal val="1+#ppt_h/2"/>
                                          </p:val>
                                        </p:tav>
                                        <p:tav tm="100000">
                                          <p:val>
                                            <p:strVal val="#ppt_y"/>
                                          </p:val>
                                        </p:tav>
                                      </p:tavLst>
                                    </p:anim>
                                  </p:childTnLst>
                                </p:cTn>
                              </p:par>
                              <p:par>
                                <p:cTn id="142" presetID="10" presetClass="entr" presetSubtype="0" fill="hold" grpId="0" nodeType="with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fade">
                                      <p:cBhvr>
                                        <p:cTn id="144" dur="2000"/>
                                        <p:tgtEl>
                                          <p:spTgt spid="29"/>
                                        </p:tgtEl>
                                      </p:cBhvr>
                                    </p:animEffect>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nodeType="clickEffect">
                                  <p:stCondLst>
                                    <p:cond delay="0"/>
                                  </p:stCondLst>
                                  <p:childTnLst>
                                    <p:set>
                                      <p:cBhvr>
                                        <p:cTn id="148" dur="1" fill="hold">
                                          <p:stCondLst>
                                            <p:cond delay="0"/>
                                          </p:stCondLst>
                                        </p:cTn>
                                        <p:tgtEl>
                                          <p:spTgt spid="48"/>
                                        </p:tgtEl>
                                        <p:attrNameLst>
                                          <p:attrName>style.visibility</p:attrName>
                                        </p:attrNameLst>
                                      </p:cBhvr>
                                      <p:to>
                                        <p:strVal val="visible"/>
                                      </p:to>
                                    </p:set>
                                    <p:anim calcmode="lin" valueType="num">
                                      <p:cBhvr additive="base">
                                        <p:cTn id="149" dur="500" fill="hold"/>
                                        <p:tgtEl>
                                          <p:spTgt spid="48"/>
                                        </p:tgtEl>
                                        <p:attrNameLst>
                                          <p:attrName>ppt_x</p:attrName>
                                        </p:attrNameLst>
                                      </p:cBhvr>
                                      <p:tavLst>
                                        <p:tav tm="0">
                                          <p:val>
                                            <p:strVal val="#ppt_x"/>
                                          </p:val>
                                        </p:tav>
                                        <p:tav tm="100000">
                                          <p:val>
                                            <p:strVal val="#ppt_x"/>
                                          </p:val>
                                        </p:tav>
                                      </p:tavLst>
                                    </p:anim>
                                    <p:anim calcmode="lin" valueType="num">
                                      <p:cBhvr additive="base">
                                        <p:cTn id="15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nodeType="clickEffect">
                                  <p:stCondLst>
                                    <p:cond delay="0"/>
                                  </p:stCondLst>
                                  <p:childTnLst>
                                    <p:set>
                                      <p:cBhvr>
                                        <p:cTn id="154" dur="1" fill="hold">
                                          <p:stCondLst>
                                            <p:cond delay="0"/>
                                          </p:stCondLst>
                                        </p:cTn>
                                        <p:tgtEl>
                                          <p:spTgt spid="13"/>
                                        </p:tgtEl>
                                        <p:attrNameLst>
                                          <p:attrName>style.visibility</p:attrName>
                                        </p:attrNameLst>
                                      </p:cBhvr>
                                      <p:to>
                                        <p:strVal val="visible"/>
                                      </p:to>
                                    </p:set>
                                    <p:anim calcmode="lin" valueType="num">
                                      <p:cBhvr additive="base">
                                        <p:cTn id="155" dur="500" fill="hold"/>
                                        <p:tgtEl>
                                          <p:spTgt spid="13"/>
                                        </p:tgtEl>
                                        <p:attrNameLst>
                                          <p:attrName>ppt_x</p:attrName>
                                        </p:attrNameLst>
                                      </p:cBhvr>
                                      <p:tavLst>
                                        <p:tav tm="0">
                                          <p:val>
                                            <p:strVal val="#ppt_x"/>
                                          </p:val>
                                        </p:tav>
                                        <p:tav tm="100000">
                                          <p:val>
                                            <p:strVal val="#ppt_x"/>
                                          </p:val>
                                        </p:tav>
                                      </p:tavLst>
                                    </p:anim>
                                    <p:anim calcmode="lin" valueType="num">
                                      <p:cBhvr additive="base">
                                        <p:cTn id="156" dur="500" fill="hold"/>
                                        <p:tgtEl>
                                          <p:spTgt spid="13"/>
                                        </p:tgtEl>
                                        <p:attrNameLst>
                                          <p:attrName>ppt_y</p:attrName>
                                        </p:attrNameLst>
                                      </p:cBhvr>
                                      <p:tavLst>
                                        <p:tav tm="0">
                                          <p:val>
                                            <p:strVal val="1+#ppt_h/2"/>
                                          </p:val>
                                        </p:tav>
                                        <p:tav tm="100000">
                                          <p:val>
                                            <p:strVal val="#ppt_y"/>
                                          </p:val>
                                        </p:tav>
                                      </p:tavLst>
                                    </p:anim>
                                  </p:childTnLst>
                                </p:cTn>
                              </p:par>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0"/>
                                        <p:tgtEl>
                                          <p:spTgt spid="30"/>
                                        </p:tgtEl>
                                      </p:cBhvr>
                                    </p:animEffect>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nodeType="clickEffect">
                                  <p:stCondLst>
                                    <p:cond delay="0"/>
                                  </p:stCondLst>
                                  <p:childTnLst>
                                    <p:set>
                                      <p:cBhvr>
                                        <p:cTn id="163" dur="1" fill="hold">
                                          <p:stCondLst>
                                            <p:cond delay="0"/>
                                          </p:stCondLst>
                                        </p:cTn>
                                        <p:tgtEl>
                                          <p:spTgt spid="49"/>
                                        </p:tgtEl>
                                        <p:attrNameLst>
                                          <p:attrName>style.visibility</p:attrName>
                                        </p:attrNameLst>
                                      </p:cBhvr>
                                      <p:to>
                                        <p:strVal val="visible"/>
                                      </p:to>
                                    </p:set>
                                    <p:anim calcmode="lin" valueType="num">
                                      <p:cBhvr additive="base">
                                        <p:cTn id="164" dur="500" fill="hold"/>
                                        <p:tgtEl>
                                          <p:spTgt spid="49"/>
                                        </p:tgtEl>
                                        <p:attrNameLst>
                                          <p:attrName>ppt_x</p:attrName>
                                        </p:attrNameLst>
                                      </p:cBhvr>
                                      <p:tavLst>
                                        <p:tav tm="0">
                                          <p:val>
                                            <p:strVal val="#ppt_x"/>
                                          </p:val>
                                        </p:tav>
                                        <p:tav tm="100000">
                                          <p:val>
                                            <p:strVal val="#ppt_x"/>
                                          </p:val>
                                        </p:tav>
                                      </p:tavLst>
                                    </p:anim>
                                    <p:anim calcmode="lin" valueType="num">
                                      <p:cBhvr additive="base">
                                        <p:cTn id="16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nodeType="clickEffect">
                                  <p:stCondLst>
                                    <p:cond delay="0"/>
                                  </p:stCondLst>
                                  <p:childTnLst>
                                    <p:set>
                                      <p:cBhvr>
                                        <p:cTn id="169" dur="1" fill="hold">
                                          <p:stCondLst>
                                            <p:cond delay="0"/>
                                          </p:stCondLst>
                                        </p:cTn>
                                        <p:tgtEl>
                                          <p:spTgt spid="18"/>
                                        </p:tgtEl>
                                        <p:attrNameLst>
                                          <p:attrName>style.visibility</p:attrName>
                                        </p:attrNameLst>
                                      </p:cBhvr>
                                      <p:to>
                                        <p:strVal val="visible"/>
                                      </p:to>
                                    </p:set>
                                    <p:anim calcmode="lin" valueType="num">
                                      <p:cBhvr additive="base">
                                        <p:cTn id="170" dur="500" fill="hold"/>
                                        <p:tgtEl>
                                          <p:spTgt spid="18"/>
                                        </p:tgtEl>
                                        <p:attrNameLst>
                                          <p:attrName>ppt_x</p:attrName>
                                        </p:attrNameLst>
                                      </p:cBhvr>
                                      <p:tavLst>
                                        <p:tav tm="0">
                                          <p:val>
                                            <p:strVal val="#ppt_x"/>
                                          </p:val>
                                        </p:tav>
                                        <p:tav tm="100000">
                                          <p:val>
                                            <p:strVal val="#ppt_x"/>
                                          </p:val>
                                        </p:tav>
                                      </p:tavLst>
                                    </p:anim>
                                    <p:anim calcmode="lin" valueType="num">
                                      <p:cBhvr additive="base">
                                        <p:cTn id="171" dur="500" fill="hold"/>
                                        <p:tgtEl>
                                          <p:spTgt spid="18"/>
                                        </p:tgtEl>
                                        <p:attrNameLst>
                                          <p:attrName>ppt_y</p:attrName>
                                        </p:attrNameLst>
                                      </p:cBhvr>
                                      <p:tavLst>
                                        <p:tav tm="0">
                                          <p:val>
                                            <p:strVal val="1+#ppt_h/2"/>
                                          </p:val>
                                        </p:tav>
                                        <p:tav tm="100000">
                                          <p:val>
                                            <p:strVal val="#ppt_y"/>
                                          </p:val>
                                        </p:tav>
                                      </p:tavLst>
                                    </p:anim>
                                  </p:childTnLst>
                                </p:cTn>
                              </p:par>
                              <p:par>
                                <p:cTn id="172" presetID="10" presetClass="entr" presetSubtype="0" fill="hold" grpId="0" nodeType="withEffect">
                                  <p:stCondLst>
                                    <p:cond delay="0"/>
                                  </p:stCondLst>
                                  <p:childTnLst>
                                    <p:set>
                                      <p:cBhvr>
                                        <p:cTn id="173" dur="1" fill="hold">
                                          <p:stCondLst>
                                            <p:cond delay="0"/>
                                          </p:stCondLst>
                                        </p:cTn>
                                        <p:tgtEl>
                                          <p:spTgt spid="31"/>
                                        </p:tgtEl>
                                        <p:attrNameLst>
                                          <p:attrName>style.visibility</p:attrName>
                                        </p:attrNameLst>
                                      </p:cBhvr>
                                      <p:to>
                                        <p:strVal val="visible"/>
                                      </p:to>
                                    </p:set>
                                    <p:animEffect transition="in" filter="fade">
                                      <p:cBhvr>
                                        <p:cTn id="174" dur="2000"/>
                                        <p:tgtEl>
                                          <p:spTgt spid="31"/>
                                        </p:tgtEl>
                                      </p:cBhvr>
                                    </p:animEffect>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57"/>
                                        </p:tgtEl>
                                        <p:attrNameLst>
                                          <p:attrName>style.visibility</p:attrName>
                                        </p:attrNameLst>
                                      </p:cBhvr>
                                      <p:to>
                                        <p:strVal val="visible"/>
                                      </p:to>
                                    </p:set>
                                    <p:anim calcmode="lin" valueType="num">
                                      <p:cBhvr additive="base">
                                        <p:cTn id="179" dur="500" fill="hold"/>
                                        <p:tgtEl>
                                          <p:spTgt spid="57"/>
                                        </p:tgtEl>
                                        <p:attrNameLst>
                                          <p:attrName>ppt_x</p:attrName>
                                        </p:attrNameLst>
                                      </p:cBhvr>
                                      <p:tavLst>
                                        <p:tav tm="0">
                                          <p:val>
                                            <p:strVal val="#ppt_x"/>
                                          </p:val>
                                        </p:tav>
                                        <p:tav tm="100000">
                                          <p:val>
                                            <p:strVal val="#ppt_x"/>
                                          </p:val>
                                        </p:tav>
                                      </p:tavLst>
                                    </p:anim>
                                    <p:anim calcmode="lin" valueType="num">
                                      <p:cBhvr additive="base">
                                        <p:cTn id="18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nodeType="clickEffect">
                                  <p:stCondLst>
                                    <p:cond delay="0"/>
                                  </p:stCondLst>
                                  <p:childTnLst>
                                    <p:set>
                                      <p:cBhvr>
                                        <p:cTn id="184" dur="1" fill="hold">
                                          <p:stCondLst>
                                            <p:cond delay="0"/>
                                          </p:stCondLst>
                                        </p:cTn>
                                        <p:tgtEl>
                                          <p:spTgt spid="35"/>
                                        </p:tgtEl>
                                        <p:attrNameLst>
                                          <p:attrName>style.visibility</p:attrName>
                                        </p:attrNameLst>
                                      </p:cBhvr>
                                      <p:to>
                                        <p:strVal val="visible"/>
                                      </p:to>
                                    </p:set>
                                    <p:anim calcmode="lin" valueType="num">
                                      <p:cBhvr additive="base">
                                        <p:cTn id="185" dur="500" fill="hold"/>
                                        <p:tgtEl>
                                          <p:spTgt spid="35"/>
                                        </p:tgtEl>
                                        <p:attrNameLst>
                                          <p:attrName>ppt_x</p:attrName>
                                        </p:attrNameLst>
                                      </p:cBhvr>
                                      <p:tavLst>
                                        <p:tav tm="0">
                                          <p:val>
                                            <p:strVal val="#ppt_x"/>
                                          </p:val>
                                        </p:tav>
                                        <p:tav tm="100000">
                                          <p:val>
                                            <p:strVal val="#ppt_x"/>
                                          </p:val>
                                        </p:tav>
                                      </p:tavLst>
                                    </p:anim>
                                    <p:anim calcmode="lin" valueType="num">
                                      <p:cBhvr additive="base">
                                        <p:cTn id="186" dur="500" fill="hold"/>
                                        <p:tgtEl>
                                          <p:spTgt spid="35"/>
                                        </p:tgtEl>
                                        <p:attrNameLst>
                                          <p:attrName>ppt_y</p:attrName>
                                        </p:attrNameLst>
                                      </p:cBhvr>
                                      <p:tavLst>
                                        <p:tav tm="0">
                                          <p:val>
                                            <p:strVal val="1+#ppt_h/2"/>
                                          </p:val>
                                        </p:tav>
                                        <p:tav tm="100000">
                                          <p:val>
                                            <p:strVal val="#ppt_y"/>
                                          </p:val>
                                        </p:tav>
                                      </p:tavLst>
                                    </p:anim>
                                  </p:childTnLst>
                                </p:cTn>
                              </p:par>
                              <p:par>
                                <p:cTn id="187" presetID="10" presetClass="entr" presetSubtype="0" fill="hold" grpId="0" nodeType="withEffect">
                                  <p:stCondLst>
                                    <p:cond delay="0"/>
                                  </p:stCondLst>
                                  <p:childTnLst>
                                    <p:set>
                                      <p:cBhvr>
                                        <p:cTn id="188" dur="1" fill="hold">
                                          <p:stCondLst>
                                            <p:cond delay="0"/>
                                          </p:stCondLst>
                                        </p:cTn>
                                        <p:tgtEl>
                                          <p:spTgt spid="36"/>
                                        </p:tgtEl>
                                        <p:attrNameLst>
                                          <p:attrName>style.visibility</p:attrName>
                                        </p:attrNameLst>
                                      </p:cBhvr>
                                      <p:to>
                                        <p:strVal val="visible"/>
                                      </p:to>
                                    </p:set>
                                    <p:animEffect transition="in" filter="fade">
                                      <p:cBhvr>
                                        <p:cTn id="18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7" grpId="0" animBg="1"/>
      <p:bldP spid="28" grpId="0" animBg="1"/>
      <p:bldP spid="29" grpId="0" animBg="1"/>
      <p:bldP spid="30" grpId="0" animBg="1"/>
      <p:bldP spid="31" grpId="0" animBg="1"/>
      <p:bldP spid="32" grpId="0" animBg="1"/>
      <p:bldP spid="36" grpId="0" animBg="1"/>
      <p:bldP spid="52" grpId="0" animBg="1"/>
      <p:bldP spid="54" grpId="0" animBg="1"/>
      <p:bldP spid="55" grpId="0" animBg="1"/>
      <p:bldP spid="56" grpId="0" animBg="1"/>
      <p:bldP spid="57" grpId="0" animBg="1"/>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2"/>
          <a:srcRect/>
          <a:stretch>
            <a:fillRect/>
          </a:stretch>
        </p:blipFill>
        <p:spPr bwMode="auto">
          <a:xfrm>
            <a:off x="-66675" y="0"/>
            <a:ext cx="9210675"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2"/>
          <a:srcRect/>
          <a:stretch>
            <a:fillRect/>
          </a:stretch>
        </p:blipFill>
        <p:spPr bwMode="auto">
          <a:xfrm>
            <a:off x="0" y="0"/>
            <a:ext cx="94488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a:srcRect/>
          <a:stretch>
            <a:fillRect/>
          </a:stretch>
        </p:blipFill>
        <p:spPr bwMode="auto">
          <a:xfrm>
            <a:off x="560388" y="292100"/>
            <a:ext cx="8032750" cy="63658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srcRect/>
          <a:stretch>
            <a:fillRect/>
          </a:stretch>
        </p:blipFill>
        <p:spPr bwMode="auto">
          <a:xfrm>
            <a:off x="0" y="311150"/>
            <a:ext cx="9144000" cy="62992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noChangeArrowheads="1"/>
          </p:cNvPicPr>
          <p:nvPr/>
        </p:nvPicPr>
        <p:blipFill>
          <a:blip r:embed="rId2"/>
          <a:srcRect/>
          <a:stretch>
            <a:fillRect/>
          </a:stretch>
        </p:blipFill>
        <p:spPr bwMode="auto">
          <a:xfrm>
            <a:off x="115888" y="173038"/>
            <a:ext cx="8847137" cy="657542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srcRect/>
          <a:stretch>
            <a:fillRect/>
          </a:stretch>
        </p:blipFill>
        <p:spPr bwMode="auto">
          <a:xfrm>
            <a:off x="0" y="114300"/>
            <a:ext cx="9144000" cy="67437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a:srcRect/>
          <a:stretch>
            <a:fillRect/>
          </a:stretch>
        </p:blipFill>
        <p:spPr bwMode="auto">
          <a:xfrm>
            <a:off x="0" y="141288"/>
            <a:ext cx="9144000" cy="671671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body" idx="4294967295"/>
          </p:nvPr>
        </p:nvSpPr>
        <p:spPr>
          <a:xfrm>
            <a:off x="109538" y="327025"/>
            <a:ext cx="7280275" cy="6530975"/>
          </a:xfrm>
        </p:spPr>
        <p:txBody>
          <a:bodyPr/>
          <a:lstStyle/>
          <a:p>
            <a:pPr>
              <a:lnSpc>
                <a:spcPct val="70000"/>
              </a:lnSpc>
            </a:pPr>
            <a:r>
              <a:rPr lang="ru-RU" sz="2400" b="1" i="1" smtClean="0"/>
              <a:t>Більшість ядер довгастого мозку</a:t>
            </a:r>
            <a:r>
              <a:rPr lang="ru-RU" sz="2400" smtClean="0"/>
              <a:t> дозрівають у дітей до 7-8 років.  </a:t>
            </a:r>
          </a:p>
          <a:p>
            <a:pPr>
              <a:lnSpc>
                <a:spcPct val="70000"/>
              </a:lnSpc>
            </a:pPr>
            <a:r>
              <a:rPr lang="ru-RU" sz="2400" b="1" i="1" smtClean="0"/>
              <a:t>Мозочок</a:t>
            </a:r>
            <a:r>
              <a:rPr lang="ru-RU" sz="2400" smtClean="0"/>
              <a:t> є важливим адаптаційно-трофічним центром організму, приймає участь у регуляції серцево-судинної діяльності, дихання, травлення, терморегуляції, іннервує гладенькі м'язи внутрішніх органів, а також відповідає за координацію рухів, підтримку пози, тонус м'язів тулуба.</a:t>
            </a:r>
          </a:p>
          <a:p>
            <a:pPr>
              <a:lnSpc>
                <a:spcPct val="70000"/>
              </a:lnSpc>
            </a:pPr>
            <a:r>
              <a:rPr lang="ru-RU" sz="2400" smtClean="0"/>
              <a:t>Після народження дитини мозочок інтенсивно розвивається, і вже у віці 1,5-2 роки його маса та розміри досягають розмірів дорослої людини. </a:t>
            </a:r>
          </a:p>
          <a:p>
            <a:pPr>
              <a:lnSpc>
                <a:spcPct val="70000"/>
              </a:lnSpc>
            </a:pPr>
            <a:r>
              <a:rPr lang="ru-RU" sz="2400" smtClean="0"/>
              <a:t>Остаточна диференціація клітинних структур мозочка завершується у 14-15 років: з'являється здатність до довільних тонко координованих рухів, закріплюється почерк письма та ін.</a:t>
            </a:r>
          </a:p>
          <a:p>
            <a:pPr>
              <a:lnSpc>
                <a:spcPct val="70000"/>
              </a:lnSpc>
            </a:pPr>
            <a:r>
              <a:rPr lang="ru-RU" sz="2400" smtClean="0"/>
              <a:t>Різні коркові зони мозку у дітей дозрівають нерівномірно, а саме: сенсорні та моторні зони завершують дозрівання у 3-4 роки, тоді як асоціативні зони лише з 7 років починають інтенсивно розвиватись і цей процес триває до 14-15 років. Найбільш пізно дозрівають лобні долі кори, відповідальні за процеси мислення.  </a:t>
            </a:r>
          </a:p>
        </p:txBody>
      </p:sp>
      <p:pic>
        <p:nvPicPr>
          <p:cNvPr id="61443" name="Picture 3"/>
          <p:cNvPicPr>
            <a:picLocks noChangeAspect="1" noChangeArrowheads="1"/>
          </p:cNvPicPr>
          <p:nvPr/>
        </p:nvPicPr>
        <p:blipFill>
          <a:blip r:embed="rId2"/>
          <a:srcRect/>
          <a:stretch>
            <a:fillRect/>
          </a:stretch>
        </p:blipFill>
        <p:spPr bwMode="auto">
          <a:xfrm>
            <a:off x="7251700" y="642938"/>
            <a:ext cx="1892300" cy="35496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p:cNvSpPr>
          <p:nvPr>
            <p:ph type="body" idx="4294967295"/>
          </p:nvPr>
        </p:nvSpPr>
        <p:spPr>
          <a:xfrm>
            <a:off x="0" y="334963"/>
            <a:ext cx="9144000" cy="6407150"/>
          </a:xfrm>
        </p:spPr>
        <p:txBody>
          <a:bodyPr/>
          <a:lstStyle/>
          <a:p>
            <a:pPr>
              <a:lnSpc>
                <a:spcPct val="70000"/>
              </a:lnSpc>
              <a:spcBef>
                <a:spcPct val="0"/>
              </a:spcBef>
              <a:buFont typeface="Arial" charset="0"/>
              <a:buNone/>
            </a:pPr>
            <a:r>
              <a:rPr lang="ru-RU" sz="2400" u="sng" smtClean="0"/>
              <a:t>У розвитку кори виділяють 2 процеси - зростання кори і диференціювання її нейронних елементів</a:t>
            </a:r>
            <a:r>
              <a:rPr lang="ru-RU" sz="2400" smtClean="0"/>
              <a:t>. </a:t>
            </a:r>
          </a:p>
          <a:p>
            <a:pPr>
              <a:lnSpc>
                <a:spcPct val="70000"/>
              </a:lnSpc>
              <a:spcBef>
                <a:spcPct val="0"/>
              </a:spcBef>
            </a:pPr>
            <a:r>
              <a:rPr lang="ru-RU" sz="2400" smtClean="0"/>
              <a:t>Найбільше збільшення товщини кори відбувається на першому році життя, а потім поступово сповільнюється. </a:t>
            </a:r>
          </a:p>
          <a:p>
            <a:pPr>
              <a:lnSpc>
                <a:spcPct val="70000"/>
              </a:lnSpc>
              <a:spcBef>
                <a:spcPct val="0"/>
              </a:spcBef>
            </a:pPr>
            <a:r>
              <a:rPr lang="ru-RU" sz="2400" smtClean="0"/>
              <a:t>Проекційні поля припиняють рости до 3 років, а асоціативні - у 7 років. </a:t>
            </a:r>
          </a:p>
          <a:p>
            <a:pPr>
              <a:lnSpc>
                <a:spcPct val="70000"/>
              </a:lnSpc>
              <a:spcBef>
                <a:spcPct val="0"/>
              </a:spcBef>
            </a:pPr>
            <a:r>
              <a:rPr lang="ru-RU" sz="2400" smtClean="0"/>
              <a:t>Кора зростає за рахунок розрідження нейронів, тобто збільшення міжнейронального простору, зростання дендритів і аксонів і розвитку нейроглії.</a:t>
            </a:r>
          </a:p>
          <a:p>
            <a:pPr>
              <a:lnSpc>
                <a:spcPct val="70000"/>
              </a:lnSpc>
              <a:spcBef>
                <a:spcPct val="0"/>
              </a:spcBef>
              <a:buFont typeface="Arial" charset="0"/>
              <a:buNone/>
            </a:pPr>
            <a:r>
              <a:rPr lang="ru-RU" sz="2400" smtClean="0"/>
              <a:t>У </a:t>
            </a:r>
            <a:r>
              <a:rPr lang="ru-RU" sz="2400" b="1" i="1" u="sng" smtClean="0"/>
              <a:t>розвитку кори в онтогенезі виділяють наступні етапи</a:t>
            </a:r>
            <a:r>
              <a:rPr lang="ru-RU" sz="2400" smtClean="0"/>
              <a:t>: </a:t>
            </a:r>
          </a:p>
          <a:p>
            <a:pPr>
              <a:lnSpc>
                <a:spcPct val="70000"/>
              </a:lnSpc>
              <a:spcBef>
                <a:spcPct val="0"/>
              </a:spcBef>
            </a:pPr>
            <a:r>
              <a:rPr lang="ru-RU" sz="2400" u="sng" smtClean="0"/>
              <a:t>Перший рік</a:t>
            </a:r>
            <a:r>
              <a:rPr lang="ru-RU" sz="2400" smtClean="0"/>
              <a:t> характеризується збільшенням розмірів нервових клітин, дифференцировкой вставних нейронів, збільшенням аксонів і дендритів.</a:t>
            </a:r>
          </a:p>
          <a:p>
            <a:pPr>
              <a:lnSpc>
                <a:spcPct val="70000"/>
              </a:lnSpc>
              <a:spcBef>
                <a:spcPct val="0"/>
              </a:spcBef>
            </a:pPr>
            <a:r>
              <a:rPr lang="ru-RU" sz="2400" u="sng" smtClean="0"/>
              <a:t>До 3 років</a:t>
            </a:r>
            <a:r>
              <a:rPr lang="ru-RU" sz="2400" smtClean="0"/>
              <a:t> утворюються нейронні угруповання, що включають різні типи нейронів. </a:t>
            </a:r>
          </a:p>
          <a:p>
            <a:pPr>
              <a:lnSpc>
                <a:spcPct val="70000"/>
              </a:lnSpc>
              <a:spcBef>
                <a:spcPct val="0"/>
              </a:spcBef>
            </a:pPr>
            <a:r>
              <a:rPr lang="ru-RU" sz="2400" u="sng" smtClean="0"/>
              <a:t>У 5-6 років</a:t>
            </a:r>
            <a:r>
              <a:rPr lang="ru-RU" sz="2400" smtClean="0"/>
              <a:t> триває диференціювання і спеціалізація нервових клітин і посилюється міжнейрональні інтеграція в певних ділянках кори. </a:t>
            </a:r>
          </a:p>
          <a:p>
            <a:pPr>
              <a:lnSpc>
                <a:spcPct val="70000"/>
              </a:lnSpc>
              <a:spcBef>
                <a:spcPct val="0"/>
              </a:spcBef>
            </a:pPr>
            <a:r>
              <a:rPr lang="ru-RU" sz="2400" u="sng" smtClean="0"/>
              <a:t>До 9-10 років</a:t>
            </a:r>
            <a:r>
              <a:rPr lang="ru-RU" sz="2400" smtClean="0"/>
              <a:t> ускладнюється структура інтернейронів і пірамід, формуються горизонтальні угруповання, що об'єднують вертикальні колонки. </a:t>
            </a:r>
          </a:p>
          <a:p>
            <a:pPr>
              <a:lnSpc>
                <a:spcPct val="70000"/>
              </a:lnSpc>
              <a:spcBef>
                <a:spcPct val="0"/>
              </a:spcBef>
            </a:pPr>
            <a:r>
              <a:rPr lang="ru-RU" sz="2400" u="sng" smtClean="0"/>
              <a:t>У 12-14 років</a:t>
            </a:r>
            <a:r>
              <a:rPr lang="ru-RU" sz="2400" smtClean="0"/>
              <a:t> високого ступеня спеціалізації досягають пірамідні нейрони і високого ступеня диференціації - інтернейрони. </a:t>
            </a:r>
          </a:p>
          <a:p>
            <a:pPr>
              <a:lnSpc>
                <a:spcPct val="70000"/>
              </a:lnSpc>
              <a:spcBef>
                <a:spcPct val="0"/>
              </a:spcBef>
            </a:pPr>
            <a:r>
              <a:rPr lang="ru-RU" sz="2400" smtClean="0"/>
              <a:t>Питома вага волокон стає більше обсягу клітинних елементів. До 18 років організація кори досягає рівня дорослої людини.</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a:spLocks noGrp="1"/>
          </p:cNvSpPr>
          <p:nvPr>
            <p:ph type="body" idx="1"/>
          </p:nvPr>
        </p:nvSpPr>
        <p:spPr>
          <a:xfrm>
            <a:off x="171450" y="417513"/>
            <a:ext cx="8810625" cy="6097587"/>
          </a:xfrm>
        </p:spPr>
        <p:txBody>
          <a:bodyPr/>
          <a:lstStyle/>
          <a:p>
            <a:pPr>
              <a:lnSpc>
                <a:spcPct val="70000"/>
              </a:lnSpc>
              <a:spcBef>
                <a:spcPts val="800"/>
              </a:spcBef>
              <a:buFont typeface="Arial" charset="0"/>
              <a:buNone/>
            </a:pPr>
            <a:r>
              <a:rPr lang="ru-RU" smtClean="0"/>
              <a:t>Нервові центри, та прояв на їх базі процесів збудження і гальмування,  забезпечує </a:t>
            </a:r>
            <a:r>
              <a:rPr lang="ru-RU" u="sng" smtClean="0"/>
              <a:t>найважливішу функціональну якість НС</a:t>
            </a:r>
            <a:r>
              <a:rPr lang="ru-RU" smtClean="0"/>
              <a:t> – </a:t>
            </a:r>
            <a:r>
              <a:rPr lang="ru-RU" b="1" i="1" u="sng" smtClean="0"/>
              <a:t>координацію функцій діяльності усіх систем організму</a:t>
            </a:r>
            <a:r>
              <a:rPr lang="ru-RU" smtClean="0"/>
              <a:t>, у тому числі, при змінних умовах зовнішнього середовища.</a:t>
            </a:r>
          </a:p>
          <a:p>
            <a:pPr>
              <a:lnSpc>
                <a:spcPct val="70000"/>
              </a:lnSpc>
              <a:spcBef>
                <a:spcPts val="800"/>
              </a:spcBef>
            </a:pPr>
            <a:r>
              <a:rPr lang="ru-RU" smtClean="0"/>
              <a:t>Збудження кожного нервового центру майже завжди поширюється на сусідні центри. Цей процес називається </a:t>
            </a:r>
            <a:r>
              <a:rPr lang="ru-RU" b="1" i="1" u="sng" smtClean="0"/>
              <a:t>іррадіацією</a:t>
            </a:r>
            <a:r>
              <a:rPr lang="ru-RU" smtClean="0"/>
              <a:t> і обумовлений безліччю нейронів, що зв’язують  окремі  частини  мозку.  </a:t>
            </a:r>
          </a:p>
          <a:p>
            <a:pPr>
              <a:lnSpc>
                <a:spcPct val="70000"/>
              </a:lnSpc>
              <a:spcBef>
                <a:spcPts val="800"/>
              </a:spcBef>
            </a:pPr>
            <a:r>
              <a:rPr lang="ru-RU" smtClean="0"/>
              <a:t>Іррадіація у дорослих людей обмежується гальмуванням, тоді як у дітей, особливо у дошкільному та молодшому шкільному віці, іррадіація мало обмежується, що проявляється нестриманістю їх поведінки.</a:t>
            </a:r>
          </a:p>
          <a:p>
            <a:pPr>
              <a:lnSpc>
                <a:spcPct val="70000"/>
              </a:lnSpc>
              <a:spcBef>
                <a:spcPts val="800"/>
              </a:spcBef>
            </a:pPr>
            <a:r>
              <a:rPr lang="ru-RU" smtClean="0"/>
              <a:t>Завдяки наступній віковій диференціації і поступовому розвитку  гальмівних якостей у дітей з 9-10 років формуються механізми і здатність до концентрації збудження, н-д, здатність до концентрації уваги, до адекватних дій на конкретні подразнення.</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p:cNvSpPr>
          <p:nvPr>
            <p:ph type="body" idx="4294967295"/>
          </p:nvPr>
        </p:nvSpPr>
        <p:spPr>
          <a:xfrm>
            <a:off x="309563" y="536575"/>
            <a:ext cx="8534400" cy="5970588"/>
          </a:xfrm>
        </p:spPr>
        <p:txBody>
          <a:bodyPr/>
          <a:lstStyle/>
          <a:p>
            <a:pPr>
              <a:lnSpc>
                <a:spcPct val="80000"/>
              </a:lnSpc>
            </a:pPr>
            <a:r>
              <a:rPr lang="ru-RU" sz="2400" smtClean="0"/>
              <a:t>У перші місяці розвитку зародка людини довжина спинного мозку співпадає з довжиною хребта, але пізніше спинний мозок відстає у рості від хребта і у новонародженого нижній кінець спинного мозку знаходиться на рівні </a:t>
            </a:r>
            <a:r>
              <a:rPr lang="uk-UA" sz="2400" smtClean="0"/>
              <a:t>ІІІ</a:t>
            </a:r>
            <a:r>
              <a:rPr lang="ru-RU" sz="2400" smtClean="0"/>
              <a:t>, до 4-5 років між 1 і 2 поперековим, а у дорослих - на рівні 1 поперекового хребця. </a:t>
            </a:r>
          </a:p>
          <a:p>
            <a:pPr>
              <a:lnSpc>
                <a:spcPct val="80000"/>
              </a:lnSpc>
            </a:pPr>
            <a:r>
              <a:rPr lang="ru-RU" sz="2400" smtClean="0"/>
              <a:t>спинний мозок відносно довше, ніж у дорослого, доходить до третього поперекового хребця проєкція сегментів у цьому періоді не відповідає хребцям, остаточно ріст закінчується до 5-6 років. </a:t>
            </a:r>
          </a:p>
          <a:p>
            <a:pPr>
              <a:lnSpc>
                <a:spcPct val="80000"/>
              </a:lnSpc>
            </a:pPr>
            <a:r>
              <a:rPr lang="ru-RU" sz="2400" smtClean="0"/>
              <a:t>Спинний мозок у дитини розвивається раніше головного, але його ріст та диференціація продовжуються до юнацького віку. </a:t>
            </a:r>
          </a:p>
          <a:p>
            <a:pPr>
              <a:lnSpc>
                <a:spcPct val="80000"/>
              </a:lnSpc>
            </a:pPr>
            <a:r>
              <a:rPr lang="ru-RU" sz="2400" smtClean="0"/>
              <a:t>Найбільш інтенсивно спинний мозок росте у дітей у період перших 10 років життя. </a:t>
            </a:r>
          </a:p>
          <a:p>
            <a:pPr>
              <a:lnSpc>
                <a:spcPct val="80000"/>
              </a:lnSpc>
            </a:pPr>
            <a:r>
              <a:rPr lang="ru-RU" sz="2400" smtClean="0"/>
              <a:t>Моторні (еферентні) нейрони розвиваються раніше, ніж аферентні (чутливі), впродовж всього періоду онтогенезу. Саме з цієї причини дітям значно легше копіювати рухи інших, ніж виробляти власні рухові акти.</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2"/>
          <a:srcRect/>
          <a:stretch>
            <a:fillRect/>
          </a:stretch>
        </p:blipFill>
        <p:spPr bwMode="auto">
          <a:xfrm>
            <a:off x="466725" y="877888"/>
            <a:ext cx="8393113" cy="51212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p:cNvSpPr>
          <p:nvPr>
            <p:ph type="body" idx="4294967295"/>
          </p:nvPr>
        </p:nvSpPr>
        <p:spPr>
          <a:xfrm>
            <a:off x="628650" y="517525"/>
            <a:ext cx="7886700" cy="5659438"/>
          </a:xfrm>
        </p:spPr>
        <p:txBody>
          <a:bodyPr/>
          <a:lstStyle/>
          <a:p>
            <a:r>
              <a:rPr lang="ru-RU" smtClean="0"/>
              <a:t>У перші періоди життя (до 7 років) у дитини перебільшує активність симпатичної частини ВНС, що обумовлює дихальні та серцеві аритмії, підвищену пітливість та ін. </a:t>
            </a:r>
          </a:p>
          <a:p>
            <a:r>
              <a:rPr lang="ru-RU" smtClean="0"/>
              <a:t>Переважання симпатичної регуляції у дитячому віці обумовлено особливостями дитячого організму, що розвивається і потребує підвищеної активності усіх процесів життєдіяльності. </a:t>
            </a:r>
          </a:p>
          <a:p>
            <a:r>
              <a:rPr lang="ru-RU" smtClean="0"/>
              <a:t>Остаточний розвиток вегетативної нервової системи та встановлення балансу активності обох відділів цієї системи завершується у 15-16 років.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p:cNvSpPr>
          <p:nvPr>
            <p:ph type="body" idx="4294967295"/>
          </p:nvPr>
        </p:nvSpPr>
        <p:spPr>
          <a:xfrm>
            <a:off x="198438" y="536575"/>
            <a:ext cx="8802687" cy="6126163"/>
          </a:xfrm>
        </p:spPr>
        <p:txBody>
          <a:bodyPr/>
          <a:lstStyle/>
          <a:p>
            <a:r>
              <a:rPr lang="ru-RU" smtClean="0"/>
              <a:t>Здатність відчувати і рухатись – це 2 основні властивості всіх живих організмів. </a:t>
            </a:r>
          </a:p>
          <a:p>
            <a:r>
              <a:rPr lang="ru-RU" smtClean="0"/>
              <a:t> </a:t>
            </a:r>
            <a:r>
              <a:rPr lang="ru-RU" b="1" smtClean="0"/>
              <a:t>СЕНСОРНІ СИСТЕМИ (від лат sensus [сенсус] — відчуття), або АНАЛІЗАТОРИ</a:t>
            </a:r>
            <a:r>
              <a:rPr lang="ru-RU" smtClean="0"/>
              <a:t> — складні чутливі системи, які сприймають та аналізують інформацію про зміни навколишнього середовища та внутрішнього стану організму й забезпечують зв'язок організму з довкіллям.</a:t>
            </a:r>
            <a:endParaRPr lang="ru-RU" b="1" smtClean="0"/>
          </a:p>
          <a:p>
            <a:r>
              <a:rPr lang="ru-RU" b="1" smtClean="0"/>
              <a:t>Сенсорні системи пов'язують периферичні органи чуття  з головним мозком, де  сигнали аналізуються і забезпечують формування образів про навколишній світ і відповідну поведінкову реакцію.</a:t>
            </a:r>
            <a:endParaRPr lang="ru-RU"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4294967295"/>
          </p:nvPr>
        </p:nvSpPr>
        <p:spPr>
          <a:xfrm>
            <a:off x="250825" y="407988"/>
            <a:ext cx="8772525" cy="6450012"/>
          </a:xfrm>
        </p:spPr>
        <p:txBody>
          <a:bodyPr anchor="ctr">
            <a:normAutofit/>
          </a:bodyPr>
          <a:lstStyle/>
          <a:p>
            <a:pPr marL="273050" indent="-255588">
              <a:lnSpc>
                <a:spcPct val="75000"/>
              </a:lnSpc>
              <a:spcBef>
                <a:spcPts val="600"/>
              </a:spcBef>
              <a:defRPr/>
            </a:pPr>
            <a:r>
              <a:rPr lang="uk-UA" sz="3400" smtClean="0">
                <a:solidFill>
                  <a:srgbClr val="FFFF00"/>
                </a:solidFill>
                <a:effectLst>
                  <a:outerShdw blurRad="38100" dist="38100" dir="2700000" algn="tl">
                    <a:srgbClr val="C0C0C0"/>
                  </a:outerShdw>
                </a:effectLst>
                <a:cs typeface="Times New Roman" pitchFamily="18" charset="0"/>
              </a:rPr>
              <a:t> </a:t>
            </a:r>
            <a:r>
              <a:rPr lang="uk-UA" sz="3400" b="1" i="1" u="sng" smtClean="0">
                <a:solidFill>
                  <a:srgbClr val="CC0000"/>
                </a:solidFill>
                <a:effectLst>
                  <a:outerShdw blurRad="38100" dist="38100" dir="2700000" algn="tl">
                    <a:srgbClr val="C0C0C0"/>
                  </a:outerShdw>
                </a:effectLst>
                <a:cs typeface="Times New Roman" pitchFamily="18" charset="0"/>
              </a:rPr>
              <a:t>Сенсорні</a:t>
            </a:r>
            <a:r>
              <a:rPr lang="uk-UA" sz="3400" b="1" i="1" smtClean="0">
                <a:solidFill>
                  <a:srgbClr val="CC0000"/>
                </a:solidFill>
                <a:effectLst>
                  <a:outerShdw blurRad="38100" dist="38100" dir="2700000" algn="tl">
                    <a:srgbClr val="C0C0C0"/>
                  </a:outerShdw>
                </a:effectLst>
                <a:cs typeface="Times New Roman" pitchFamily="18" charset="0"/>
              </a:rPr>
              <a:t> (</a:t>
            </a:r>
            <a:r>
              <a:rPr lang="uk-UA" sz="3400" b="1" smtClean="0">
                <a:effectLst>
                  <a:outerShdw blurRad="38100" dist="38100" dir="2700000" algn="tl">
                    <a:srgbClr val="C0C0C0"/>
                  </a:outerShdw>
                </a:effectLst>
                <a:cs typeface="Times New Roman" pitchFamily="18" charset="0"/>
              </a:rPr>
              <a:t>за І.П.Павловим - аналізаторні</a:t>
            </a:r>
            <a:r>
              <a:rPr lang="uk-UA" sz="3400" b="1" i="1" smtClean="0">
                <a:solidFill>
                  <a:srgbClr val="CC0000"/>
                </a:solidFill>
                <a:effectLst>
                  <a:outerShdw blurRad="38100" dist="38100" dir="2700000" algn="tl">
                    <a:srgbClr val="C0C0C0"/>
                  </a:outerShdw>
                </a:effectLst>
                <a:cs typeface="Times New Roman" pitchFamily="18" charset="0"/>
              </a:rPr>
              <a:t>)</a:t>
            </a:r>
            <a:r>
              <a:rPr lang="uk-UA" sz="3400" b="1" i="1" u="sng" smtClean="0">
                <a:solidFill>
                  <a:srgbClr val="CC0000"/>
                </a:solidFill>
                <a:effectLst>
                  <a:outerShdw blurRad="38100" dist="38100" dir="2700000" algn="tl">
                    <a:srgbClr val="C0C0C0"/>
                  </a:outerShdw>
                </a:effectLst>
                <a:cs typeface="Times New Roman" pitchFamily="18" charset="0"/>
              </a:rPr>
              <a:t> системи</a:t>
            </a:r>
            <a:r>
              <a:rPr lang="uk-UA" sz="3400" smtClean="0">
                <a:solidFill>
                  <a:srgbClr val="CC0000"/>
                </a:solidFill>
                <a:effectLst>
                  <a:outerShdw blurRad="38100" dist="38100" dir="2700000" algn="tl">
                    <a:srgbClr val="C0C0C0"/>
                  </a:outerShdw>
                </a:effectLst>
                <a:cs typeface="Times New Roman" pitchFamily="18" charset="0"/>
              </a:rPr>
              <a:t>, що сприймають та оброблюють подразники самої різної модальності.</a:t>
            </a:r>
            <a:endParaRPr lang="uk-UA" sz="3400" smtClean="0">
              <a:solidFill>
                <a:srgbClr val="CC0000"/>
              </a:solidFill>
              <a:effectLst>
                <a:outerShdw blurRad="38100" dist="38100" dir="2700000" algn="tl">
                  <a:srgbClr val="C0C0C0"/>
                </a:outerShdw>
              </a:effectLst>
            </a:endParaRPr>
          </a:p>
          <a:p>
            <a:pPr marL="273050" indent="-255588">
              <a:lnSpc>
                <a:spcPct val="75000"/>
              </a:lnSpc>
              <a:spcBef>
                <a:spcPts val="600"/>
              </a:spcBef>
              <a:defRPr/>
            </a:pPr>
            <a:r>
              <a:rPr lang="uk-UA" sz="3400" smtClean="0">
                <a:effectLst>
                  <a:outerShdw blurRad="38100" dist="38100" dir="2700000" algn="tl">
                    <a:srgbClr val="C0C0C0"/>
                  </a:outerShdw>
                </a:effectLst>
                <a:cs typeface="Times New Roman" pitchFamily="18" charset="0"/>
              </a:rPr>
              <a:t>Здавна виділяли </a:t>
            </a:r>
            <a:r>
              <a:rPr lang="uk-UA" sz="3400" b="1" i="1" u="sng" smtClean="0">
                <a:solidFill>
                  <a:srgbClr val="CC0000"/>
                </a:solidFill>
                <a:effectLst>
                  <a:outerShdw blurRad="38100" dist="38100" dir="2700000" algn="tl">
                    <a:srgbClr val="C0C0C0"/>
                  </a:outerShdw>
                </a:effectLst>
                <a:cs typeface="Times New Roman" pitchFamily="18" charset="0"/>
              </a:rPr>
              <a:t>п'ять </a:t>
            </a:r>
            <a:r>
              <a:rPr lang="uk-UA" sz="3400" smtClean="0">
                <a:solidFill>
                  <a:srgbClr val="CC0000"/>
                </a:solidFill>
                <a:effectLst>
                  <a:outerShdw blurRad="38100" dist="38100" dir="2700000" algn="tl">
                    <a:srgbClr val="C0C0C0"/>
                  </a:outerShdw>
                </a:effectLst>
                <a:cs typeface="Times New Roman" pitchFamily="18" charset="0"/>
              </a:rPr>
              <a:t>основних видів чутливості: зір, слух, нюх, смак,  шкірна чутливість</a:t>
            </a:r>
          </a:p>
          <a:p>
            <a:pPr marL="273050" indent="-255588">
              <a:lnSpc>
                <a:spcPct val="75000"/>
              </a:lnSpc>
              <a:spcBef>
                <a:spcPts val="600"/>
              </a:spcBef>
              <a:defRPr/>
            </a:pPr>
            <a:r>
              <a:rPr lang="uk-UA" sz="3400" smtClean="0">
                <a:effectLst>
                  <a:outerShdw blurRad="38100" dist="38100" dir="2700000" algn="tl">
                    <a:srgbClr val="C0C0C0"/>
                  </a:outerShdw>
                </a:effectLst>
                <a:cs typeface="Times New Roman" pitchFamily="18" charset="0"/>
              </a:rPr>
              <a:t>Зараз</a:t>
            </a:r>
          </a:p>
          <a:p>
            <a:pPr marL="273050" indent="-255588">
              <a:lnSpc>
                <a:spcPct val="75000"/>
              </a:lnSpc>
              <a:spcBef>
                <a:spcPts val="600"/>
              </a:spcBef>
              <a:buFont typeface="Arial" charset="0"/>
              <a:buNone/>
              <a:defRPr/>
            </a:pPr>
            <a:r>
              <a:rPr lang="uk-UA" sz="3400" smtClean="0">
                <a:effectLst>
                  <a:outerShdw blurRad="38100" dist="38100" dir="2700000" algn="tl">
                    <a:srgbClr val="C0C0C0"/>
                  </a:outerShdw>
                </a:effectLst>
                <a:cs typeface="Times New Roman" pitchFamily="18" charset="0"/>
              </a:rPr>
              <a:t>+ сенсорна система сприйняття положення тіла</a:t>
            </a:r>
            <a:r>
              <a:rPr lang="uk-UA" sz="3400" smtClean="0">
                <a:effectLst>
                  <a:outerShdw blurRad="38100" dist="38100" dir="2700000" algn="tl">
                    <a:srgbClr val="C0C0C0"/>
                  </a:outerShdw>
                </a:effectLst>
              </a:rPr>
              <a:t>,</a:t>
            </a:r>
            <a:r>
              <a:rPr lang="uk-UA" sz="3400" smtClean="0">
                <a:effectLst>
                  <a:outerShdw blurRad="38100" dist="38100" dir="2700000" algn="tl">
                    <a:srgbClr val="C0C0C0"/>
                  </a:outerShdw>
                </a:effectLst>
                <a:cs typeface="Times New Roman" pitchFamily="18" charset="0"/>
              </a:rPr>
              <a:t> його окремих частин в просторі </a:t>
            </a:r>
            <a:r>
              <a:rPr lang="uk-UA" sz="3400" smtClean="0">
                <a:solidFill>
                  <a:srgbClr val="CC0000"/>
                </a:solidFill>
                <a:effectLst>
                  <a:outerShdw blurRad="38100" dist="38100" dir="2700000" algn="tl">
                    <a:srgbClr val="C0C0C0"/>
                  </a:outerShdw>
                </a:effectLst>
                <a:cs typeface="Times New Roman" pitchFamily="18" charset="0"/>
              </a:rPr>
              <a:t>(</a:t>
            </a:r>
            <a:r>
              <a:rPr lang="uk-UA" sz="3400" u="sng" smtClean="0">
                <a:solidFill>
                  <a:srgbClr val="CC0000"/>
                </a:solidFill>
                <a:effectLst>
                  <a:outerShdw blurRad="38100" dist="38100" dir="2700000" algn="tl">
                    <a:srgbClr val="C0C0C0"/>
                  </a:outerShdw>
                </a:effectLst>
                <a:cs typeface="Times New Roman" pitchFamily="18" charset="0"/>
              </a:rPr>
              <a:t>пропріорецепція</a:t>
            </a:r>
            <a:r>
              <a:rPr lang="uk-UA" sz="3400" smtClean="0">
                <a:solidFill>
                  <a:srgbClr val="CC0000"/>
                </a:solidFill>
                <a:effectLst>
                  <a:outerShdw blurRad="38100" dist="38100" dir="2700000" algn="tl">
                    <a:srgbClr val="C0C0C0"/>
                  </a:outerShdw>
                </a:effectLst>
                <a:cs typeface="Times New Roman" pitchFamily="18" charset="0"/>
              </a:rPr>
              <a:t>); </a:t>
            </a:r>
            <a:endParaRPr lang="uk-UA" sz="3400" smtClean="0">
              <a:solidFill>
                <a:srgbClr val="CC0000"/>
              </a:solidFill>
              <a:effectLst>
                <a:outerShdw blurRad="38100" dist="38100" dir="2700000" algn="tl">
                  <a:srgbClr val="C0C0C0"/>
                </a:outerShdw>
              </a:effectLst>
            </a:endParaRPr>
          </a:p>
          <a:p>
            <a:pPr marL="273050" indent="-255588">
              <a:lnSpc>
                <a:spcPct val="75000"/>
              </a:lnSpc>
              <a:spcBef>
                <a:spcPts val="600"/>
              </a:spcBef>
              <a:defRPr/>
            </a:pPr>
            <a:r>
              <a:rPr lang="uk-UA" sz="3400" u="sng" smtClean="0">
                <a:solidFill>
                  <a:srgbClr val="CC0000"/>
                </a:solidFill>
                <a:effectLst>
                  <a:outerShdw blurRad="38100" dist="38100" dir="2700000" algn="tl">
                    <a:srgbClr val="C0C0C0"/>
                  </a:outerShdw>
                </a:effectLst>
                <a:cs typeface="Times New Roman" pitchFamily="18" charset="0"/>
              </a:rPr>
              <a:t>+ інтероцепція</a:t>
            </a:r>
            <a:r>
              <a:rPr lang="uk-UA" sz="3400" smtClean="0">
                <a:solidFill>
                  <a:srgbClr val="CC0000"/>
                </a:solidFill>
                <a:effectLst>
                  <a:outerShdw blurRad="38100" dist="38100" dir="2700000" algn="tl">
                    <a:srgbClr val="C0C0C0"/>
                  </a:outerShdw>
                </a:effectLst>
                <a:cs typeface="Times New Roman" pitchFamily="18" charset="0"/>
              </a:rPr>
              <a:t> –</a:t>
            </a:r>
            <a:r>
              <a:rPr lang="uk-UA" sz="3400" smtClean="0">
                <a:solidFill>
                  <a:srgbClr val="FFFF00"/>
                </a:solidFill>
                <a:effectLst>
                  <a:outerShdw blurRad="38100" dist="38100" dir="2700000" algn="tl">
                    <a:srgbClr val="C0C0C0"/>
                  </a:outerShdw>
                </a:effectLst>
                <a:cs typeface="Times New Roman" pitchFamily="18" charset="0"/>
              </a:rPr>
              <a:t> </a:t>
            </a:r>
            <a:r>
              <a:rPr lang="uk-UA" sz="3400" smtClean="0">
                <a:effectLst>
                  <a:outerShdw blurRad="38100" dist="38100" dir="2700000" algn="tl">
                    <a:srgbClr val="C0C0C0"/>
                  </a:outerShdw>
                </a:effectLst>
                <a:cs typeface="Times New Roman" pitchFamily="18" charset="0"/>
              </a:rPr>
              <a:t>наявність у внутрішніх органах різних рецепторів, що сприймають тиск, розтягнення, хімічні подразники; </a:t>
            </a:r>
            <a:endParaRPr lang="uk-UA" sz="3400" smtClean="0">
              <a:effectLst>
                <a:outerShdw blurRad="38100" dist="38100" dir="2700000" algn="tl">
                  <a:srgbClr val="C0C0C0"/>
                </a:outerShdw>
              </a:effectLst>
            </a:endParaRPr>
          </a:p>
          <a:p>
            <a:pPr marL="273050" indent="-255588">
              <a:lnSpc>
                <a:spcPct val="75000"/>
              </a:lnSpc>
              <a:spcBef>
                <a:spcPts val="600"/>
              </a:spcBef>
              <a:defRPr/>
            </a:pPr>
            <a:r>
              <a:rPr lang="uk-UA" sz="3400" smtClean="0">
                <a:solidFill>
                  <a:srgbClr val="CC0000"/>
                </a:solidFill>
                <a:effectLst>
                  <a:outerShdw blurRad="38100" dist="38100" dir="2700000" algn="tl">
                    <a:srgbClr val="C0C0C0"/>
                  </a:outerShdw>
                </a:effectLst>
                <a:cs typeface="Times New Roman" pitchFamily="18" charset="0"/>
              </a:rPr>
              <a:t>больова чутливість</a:t>
            </a:r>
            <a:r>
              <a:rPr lang="uk-UA" sz="3400" smtClean="0">
                <a:solidFill>
                  <a:srgbClr val="FF3300"/>
                </a:solidFill>
                <a:effectLst>
                  <a:outerShdw blurRad="38100" dist="38100" dir="2700000" algn="tl">
                    <a:srgbClr val="C0C0C0"/>
                  </a:outerShdw>
                </a:effectLst>
                <a:cs typeface="Times New Roman" pitchFamily="18" charset="0"/>
              </a:rPr>
              <a:t> </a:t>
            </a:r>
            <a:r>
              <a:rPr lang="uk-UA" sz="3400" u="sng" smtClean="0">
                <a:solidFill>
                  <a:srgbClr val="CC0000"/>
                </a:solidFill>
                <a:effectLst>
                  <a:outerShdw blurRad="38100" dist="38100" dir="2700000" algn="tl">
                    <a:srgbClr val="C0C0C0"/>
                  </a:outerShdw>
                </a:effectLst>
              </a:rPr>
              <a:t>(ноцицепція)</a:t>
            </a:r>
            <a:r>
              <a:rPr lang="uk-UA" sz="3400" smtClean="0">
                <a:solidFill>
                  <a:srgbClr val="CC0000"/>
                </a:solidFill>
                <a:effectLst>
                  <a:outerShdw blurRad="38100" dist="38100" dir="2700000" algn="tl">
                    <a:srgbClr val="C0C0C0"/>
                  </a:outerShdw>
                </a:effectLst>
                <a:cs typeface="Times New Roman" pitchFamily="18" charset="0"/>
              </a:rPr>
              <a:t>.</a:t>
            </a:r>
            <a:r>
              <a:rPr lang="uk-UA" sz="3400" smtClean="0">
                <a:solidFill>
                  <a:srgbClr val="FFFF00"/>
                </a:solidFill>
                <a:effectLst>
                  <a:outerShdw blurRad="38100" dist="38100" dir="2700000" algn="tl">
                    <a:srgbClr val="C0C0C0"/>
                  </a:outerShdw>
                </a:effectLst>
                <a:cs typeface="Times New Roman" pitchFamily="18" charset="0"/>
              </a:rPr>
              <a:t> </a:t>
            </a:r>
            <a:endParaRPr lang="uk-UA" sz="3400"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ъект 2"/>
          <p:cNvSpPr>
            <a:spLocks noGrp="1"/>
          </p:cNvSpPr>
          <p:nvPr>
            <p:ph idx="4294967295"/>
          </p:nvPr>
        </p:nvSpPr>
        <p:spPr>
          <a:xfrm>
            <a:off x="141288" y="1503363"/>
            <a:ext cx="4862512" cy="5083175"/>
          </a:xfrm>
        </p:spPr>
        <p:txBody>
          <a:bodyPr/>
          <a:lstStyle/>
          <a:p>
            <a:pPr algn="just">
              <a:lnSpc>
                <a:spcPct val="75000"/>
              </a:lnSpc>
              <a:spcBef>
                <a:spcPct val="0"/>
              </a:spcBef>
            </a:pPr>
            <a:r>
              <a:rPr lang="ru-RU" sz="2400" b="1" smtClean="0"/>
              <a:t>Функції нейрона: </a:t>
            </a:r>
            <a:r>
              <a:rPr lang="kk-KZ" sz="2400" b="1" smtClean="0"/>
              <a:t>сприйняття, обробка, зберігання, передача та інтеграція інформацїї</a:t>
            </a:r>
          </a:p>
          <a:p>
            <a:pPr algn="just">
              <a:lnSpc>
                <a:spcPct val="75000"/>
              </a:lnSpc>
              <a:spcBef>
                <a:spcPct val="0"/>
              </a:spcBef>
            </a:pPr>
            <a:r>
              <a:rPr lang="kk-KZ" sz="2400" b="1" smtClean="0">
                <a:solidFill>
                  <a:srgbClr val="FF0000"/>
                </a:solidFill>
              </a:rPr>
              <a:t>Будова нейрона: </a:t>
            </a:r>
          </a:p>
          <a:p>
            <a:pPr>
              <a:lnSpc>
                <a:spcPct val="75000"/>
              </a:lnSpc>
              <a:spcBef>
                <a:spcPct val="0"/>
              </a:spcBef>
              <a:buFont typeface="Arial" charset="0"/>
              <a:buNone/>
            </a:pPr>
            <a:r>
              <a:rPr lang="kk-KZ" sz="2400" b="1" u="sng" smtClean="0">
                <a:solidFill>
                  <a:srgbClr val="00B050"/>
                </a:solidFill>
              </a:rPr>
              <a:t>*Тіло нейрона (сома)</a:t>
            </a:r>
          </a:p>
          <a:p>
            <a:pPr>
              <a:lnSpc>
                <a:spcPct val="75000"/>
              </a:lnSpc>
              <a:spcBef>
                <a:spcPct val="0"/>
              </a:spcBef>
              <a:buFont typeface="Arial" charset="0"/>
              <a:buNone/>
            </a:pPr>
            <a:r>
              <a:rPr lang="ru-RU" sz="2400" b="1" u="sng" smtClean="0">
                <a:solidFill>
                  <a:srgbClr val="00B050"/>
                </a:solidFill>
              </a:rPr>
              <a:t>*Аксон</a:t>
            </a:r>
            <a:r>
              <a:rPr lang="ru-RU" sz="2400" b="1" smtClean="0"/>
              <a:t>—довгий відросток – проведення збудження від  тіла нейрона до виконавчого органу.</a:t>
            </a:r>
          </a:p>
          <a:p>
            <a:pPr>
              <a:lnSpc>
                <a:spcPct val="75000"/>
              </a:lnSpc>
              <a:spcBef>
                <a:spcPct val="0"/>
              </a:spcBef>
              <a:buFont typeface="Arial" charset="0"/>
              <a:buNone/>
            </a:pPr>
            <a:r>
              <a:rPr lang="ru-RU" sz="2400" b="1" u="sng" smtClean="0">
                <a:solidFill>
                  <a:srgbClr val="00B050"/>
                </a:solidFill>
              </a:rPr>
              <a:t>*Дендрити</a:t>
            </a:r>
            <a:r>
              <a:rPr lang="ru-RU" sz="2400" b="1" smtClean="0">
                <a:solidFill>
                  <a:srgbClr val="00B050"/>
                </a:solidFill>
              </a:rPr>
              <a:t> </a:t>
            </a:r>
            <a:r>
              <a:rPr lang="ru-RU" sz="2400" b="1" smtClean="0"/>
              <a:t>— як правило, короткі і сильно розгалуджені відростки, які передают збудження до тіла нейрона. </a:t>
            </a:r>
          </a:p>
          <a:p>
            <a:pPr>
              <a:lnSpc>
                <a:spcPct val="75000"/>
              </a:lnSpc>
              <a:spcBef>
                <a:spcPts val="475"/>
              </a:spcBef>
              <a:buFont typeface="Arial" charset="0"/>
              <a:buNone/>
            </a:pPr>
            <a:r>
              <a:rPr lang="ru-RU" sz="2400" b="1" u="sng" smtClean="0">
                <a:solidFill>
                  <a:srgbClr val="00B050"/>
                </a:solidFill>
              </a:rPr>
              <a:t>Аксональний пагорб </a:t>
            </a:r>
            <a:r>
              <a:rPr lang="ru-RU" sz="2400" b="1" smtClean="0">
                <a:solidFill>
                  <a:srgbClr val="000000"/>
                </a:solidFill>
              </a:rPr>
              <a:t>– ділянка аксона, що прилягає до соми, де відбувається генерація нервного імпульсу;</a:t>
            </a:r>
            <a:endParaRPr lang="ru-RU" sz="2400" b="1" smtClean="0"/>
          </a:p>
        </p:txBody>
      </p:sp>
      <p:sp>
        <p:nvSpPr>
          <p:cNvPr id="19458" name="Прямоугольник 4"/>
          <p:cNvSpPr>
            <a:spLocks noChangeArrowheads="1"/>
          </p:cNvSpPr>
          <p:nvPr/>
        </p:nvSpPr>
        <p:spPr bwMode="auto">
          <a:xfrm>
            <a:off x="468313" y="446088"/>
            <a:ext cx="8135937" cy="733425"/>
          </a:xfrm>
          <a:prstGeom prst="rect">
            <a:avLst/>
          </a:prstGeom>
          <a:noFill/>
          <a:ln w="9525">
            <a:noFill/>
            <a:miter lim="800000"/>
            <a:headEnd/>
            <a:tailEnd/>
          </a:ln>
        </p:spPr>
        <p:txBody>
          <a:bodyPr>
            <a:spAutoFit/>
          </a:bodyPr>
          <a:lstStyle/>
          <a:p>
            <a:pPr algn="ctr">
              <a:lnSpc>
                <a:spcPct val="75000"/>
              </a:lnSpc>
            </a:pPr>
            <a:r>
              <a:rPr lang="ru-RU" sz="2800">
                <a:solidFill>
                  <a:srgbClr val="FF0000"/>
                </a:solidFill>
                <a:latin typeface="Times New Roman" pitchFamily="18" charset="0"/>
              </a:rPr>
              <a:t>Нейрон </a:t>
            </a:r>
            <a:r>
              <a:rPr lang="ru-RU" sz="2800">
                <a:solidFill>
                  <a:schemeClr val="tx1"/>
                </a:solidFill>
                <a:latin typeface="Times New Roman" pitchFamily="18" charset="0"/>
              </a:rPr>
              <a:t>– структурна і функціональна одиниця нервової системи</a:t>
            </a:r>
          </a:p>
        </p:txBody>
      </p:sp>
      <p:pic>
        <p:nvPicPr>
          <p:cNvPr id="19459" name="Picture 2" descr="F:\Физиология+гигиена\Общая\презентации\08_13.jpg"/>
          <p:cNvPicPr>
            <a:picLocks noChangeAspect="1" noChangeArrowheads="1"/>
          </p:cNvPicPr>
          <p:nvPr/>
        </p:nvPicPr>
        <p:blipFill>
          <a:blip r:embed="rId2"/>
          <a:srcRect/>
          <a:stretch>
            <a:fillRect/>
          </a:stretch>
        </p:blipFill>
        <p:spPr bwMode="auto">
          <a:xfrm>
            <a:off x="5027613" y="1196975"/>
            <a:ext cx="4116387" cy="54070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85800" y="549275"/>
            <a:ext cx="7772400" cy="1060450"/>
          </a:xfrm>
        </p:spPr>
        <p:txBody>
          <a:bodyPr anchor="b">
            <a:noAutofit/>
          </a:bodyPr>
          <a:lstStyle/>
          <a:p>
            <a:pPr algn="ctr">
              <a:defRPr/>
            </a:pPr>
            <a:r>
              <a:rPr lang="ru-RU" sz="2800" b="1" u="sng" smtClean="0">
                <a:effectLst>
                  <a:outerShdw blurRad="38100" dist="38100" dir="2700000" algn="tl">
                    <a:srgbClr val="C0C0C0"/>
                  </a:outerShdw>
                </a:effectLst>
              </a:rPr>
              <a:t>ЗАГАЛЬНИЙ ПРИНЦИП БУДОВИ СЕНСОРНИХ СИСТЕМ</a:t>
            </a:r>
          </a:p>
        </p:txBody>
      </p:sp>
      <p:sp>
        <p:nvSpPr>
          <p:cNvPr id="6147" name="Rectangle 3"/>
          <p:cNvSpPr>
            <a:spLocks noGrp="1" noChangeArrowheads="1"/>
          </p:cNvSpPr>
          <p:nvPr>
            <p:ph idx="4294967295"/>
          </p:nvPr>
        </p:nvSpPr>
        <p:spPr>
          <a:xfrm>
            <a:off x="304800" y="1436688"/>
            <a:ext cx="8153400" cy="5116512"/>
          </a:xfrm>
        </p:spPr>
        <p:txBody>
          <a:bodyPr anchor="ctr">
            <a:normAutofit/>
          </a:bodyPr>
          <a:lstStyle/>
          <a:p>
            <a:pPr marL="273050" indent="-255588">
              <a:lnSpc>
                <a:spcPct val="75000"/>
              </a:lnSpc>
              <a:spcBef>
                <a:spcPts val="600"/>
              </a:spcBef>
              <a:defRPr/>
            </a:pPr>
            <a:r>
              <a:rPr lang="uk-UA" sz="3800" smtClean="0">
                <a:solidFill>
                  <a:srgbClr val="CC0000"/>
                </a:solidFill>
                <a:effectLst>
                  <a:outerShdw blurRad="38100" dist="38100" dir="2700000" algn="tl">
                    <a:srgbClr val="C0C0C0"/>
                  </a:outerShdw>
                </a:effectLst>
                <a:cs typeface="Times New Roman" pitchFamily="18" charset="0"/>
              </a:rPr>
              <a:t>Починаються  вони рецепторами –</a:t>
            </a:r>
            <a:r>
              <a:rPr lang="uk-UA" sz="3800" smtClean="0">
                <a:solidFill>
                  <a:srgbClr val="FFFF00"/>
                </a:solidFill>
                <a:effectLst>
                  <a:outerShdw blurRad="38100" dist="38100" dir="2700000" algn="tl">
                    <a:srgbClr val="C0C0C0"/>
                  </a:outerShdw>
                </a:effectLst>
                <a:cs typeface="Times New Roman" pitchFamily="18" charset="0"/>
              </a:rPr>
              <a:t> </a:t>
            </a:r>
            <a:r>
              <a:rPr lang="uk-UA" sz="3800" smtClean="0">
                <a:effectLst>
                  <a:outerShdw blurRad="38100" dist="38100" dir="2700000" algn="tl">
                    <a:srgbClr val="C0C0C0"/>
                  </a:outerShdw>
                </a:effectLst>
                <a:cs typeface="Times New Roman" pitchFamily="18" charset="0"/>
              </a:rPr>
              <a:t>нервовими закінченнями чутливих (аферентних) нейронів.</a:t>
            </a:r>
            <a:r>
              <a:rPr lang="uk-UA" sz="3800" smtClean="0">
                <a:solidFill>
                  <a:srgbClr val="F2F2F2"/>
                </a:solidFill>
                <a:effectLst>
                  <a:outerShdw blurRad="38100" dist="38100" dir="2700000" algn="tl">
                    <a:srgbClr val="C0C0C0"/>
                  </a:outerShdw>
                </a:effectLst>
                <a:cs typeface="Times New Roman" pitchFamily="18" charset="0"/>
              </a:rPr>
              <a:t> </a:t>
            </a:r>
          </a:p>
          <a:p>
            <a:pPr marL="273050" indent="-255588">
              <a:lnSpc>
                <a:spcPct val="75000"/>
              </a:lnSpc>
              <a:spcBef>
                <a:spcPts val="600"/>
              </a:spcBef>
              <a:defRPr/>
            </a:pPr>
            <a:r>
              <a:rPr lang="uk-UA" sz="3800" smtClean="0">
                <a:solidFill>
                  <a:srgbClr val="CC0000"/>
                </a:solidFill>
                <a:effectLst>
                  <a:outerShdw blurRad="38100" dist="38100" dir="2700000" algn="tl">
                    <a:srgbClr val="C0C0C0"/>
                  </a:outerShdw>
                </a:effectLst>
                <a:cs typeface="Times New Roman" pitchFamily="18" charset="0"/>
              </a:rPr>
              <a:t>Тіла аферентних нейронів у різних відділах ЦНС утворюють ядерні скупчення (не менше трьох): </a:t>
            </a:r>
          </a:p>
          <a:p>
            <a:pPr marL="273050" indent="-255588">
              <a:lnSpc>
                <a:spcPct val="75000"/>
              </a:lnSpc>
              <a:spcBef>
                <a:spcPts val="600"/>
              </a:spcBef>
              <a:defRPr/>
            </a:pPr>
            <a:r>
              <a:rPr lang="uk-UA" sz="3800" smtClean="0">
                <a:effectLst>
                  <a:outerShdw blurRad="38100" dist="38100" dir="2700000" algn="tl">
                    <a:srgbClr val="C0C0C0"/>
                  </a:outerShdw>
                </a:effectLst>
                <a:cs typeface="Times New Roman" pitchFamily="18" charset="0"/>
              </a:rPr>
              <a:t>а) у спинному мозку або у стовбурі мозку, </a:t>
            </a:r>
          </a:p>
          <a:p>
            <a:pPr marL="273050" indent="-255588">
              <a:lnSpc>
                <a:spcPct val="75000"/>
              </a:lnSpc>
              <a:spcBef>
                <a:spcPts val="600"/>
              </a:spcBef>
              <a:defRPr/>
            </a:pPr>
            <a:r>
              <a:rPr lang="uk-UA" sz="3800" smtClean="0">
                <a:effectLst>
                  <a:outerShdw blurRad="38100" dist="38100" dir="2700000" algn="tl">
                    <a:srgbClr val="C0C0C0"/>
                  </a:outerShdw>
                </a:effectLst>
                <a:cs typeface="Times New Roman" pitchFamily="18" charset="0"/>
              </a:rPr>
              <a:t>б) таламусі, </a:t>
            </a:r>
          </a:p>
          <a:p>
            <a:pPr marL="273050" indent="-255588">
              <a:lnSpc>
                <a:spcPct val="75000"/>
              </a:lnSpc>
              <a:spcBef>
                <a:spcPts val="600"/>
              </a:spcBef>
              <a:defRPr/>
            </a:pPr>
            <a:r>
              <a:rPr lang="uk-UA" sz="3800" smtClean="0">
                <a:effectLst>
                  <a:outerShdw blurRad="38100" dist="38100" dir="2700000" algn="tl">
                    <a:srgbClr val="C0C0C0"/>
                  </a:outerShdw>
                </a:effectLst>
                <a:cs typeface="Times New Roman" pitchFamily="18" charset="0"/>
              </a:rPr>
              <a:t>в) у корі великих півкуль.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a:xfrm>
            <a:off x="585788" y="200025"/>
            <a:ext cx="8142287" cy="887413"/>
          </a:xfrm>
        </p:spPr>
        <p:txBody>
          <a:bodyPr/>
          <a:lstStyle/>
          <a:p>
            <a:pPr>
              <a:lnSpc>
                <a:spcPct val="75000"/>
              </a:lnSpc>
            </a:pPr>
            <a:r>
              <a:rPr lang="ru-RU" sz="3200" b="1" u="sng" smtClean="0"/>
              <a:t>СТРУКТУРА СЕНСОРНОЇ СИСТЕМИ (АНАЛІЗАТОРА): </a:t>
            </a:r>
            <a:r>
              <a:rPr lang="ru-RU" sz="3200" smtClean="0"/>
              <a:t> </a:t>
            </a:r>
          </a:p>
        </p:txBody>
      </p:sp>
      <p:sp>
        <p:nvSpPr>
          <p:cNvPr id="69635" name="Rectangle 3"/>
          <p:cNvSpPr>
            <a:spLocks noGrp="1"/>
          </p:cNvSpPr>
          <p:nvPr>
            <p:ph type="body" idx="4294967295"/>
          </p:nvPr>
        </p:nvSpPr>
        <p:spPr>
          <a:xfrm>
            <a:off x="200025" y="1111250"/>
            <a:ext cx="8809038" cy="5632450"/>
          </a:xfrm>
        </p:spPr>
        <p:txBody>
          <a:bodyPr/>
          <a:lstStyle/>
          <a:p>
            <a:pPr marL="457200" indent="-457200">
              <a:lnSpc>
                <a:spcPct val="70000"/>
              </a:lnSpc>
            </a:pPr>
            <a:r>
              <a:rPr lang="ru-RU" sz="2400" b="1" smtClean="0"/>
              <a:t>Периферичний відділ.</a:t>
            </a:r>
            <a:r>
              <a:rPr lang="ru-RU" sz="2400" smtClean="0"/>
              <a:t>Представлений певними видами рецепторів. </a:t>
            </a:r>
          </a:p>
          <a:p>
            <a:pPr marL="457200" indent="-457200">
              <a:lnSpc>
                <a:spcPct val="70000"/>
              </a:lnSpc>
            </a:pPr>
            <a:r>
              <a:rPr lang="ru-RU" sz="2400" b="1" smtClean="0"/>
              <a:t>Провідниковий відділ.</a:t>
            </a:r>
            <a:r>
              <a:rPr lang="ru-RU" sz="2400" smtClean="0"/>
              <a:t>Шлях, по якому передається збудження чутливими нервами та провідними  шляхами ЦНС.Окремі чутливі волокна нейронів утворюють чутливі нерви (н-д, зорові, нюхові) або входять до складу змішаних (н-д, спинномозкові, язико-глотковий, присінково-завитковий).</a:t>
            </a:r>
          </a:p>
          <a:p>
            <a:pPr marL="457200" indent="-457200">
              <a:lnSpc>
                <a:spcPct val="70000"/>
              </a:lnSpc>
            </a:pPr>
            <a:r>
              <a:rPr lang="ru-RU" sz="2400" b="1" smtClean="0"/>
              <a:t>Центральний відділ.</a:t>
            </a:r>
            <a:r>
              <a:rPr lang="ru-RU" sz="2400" smtClean="0"/>
              <a:t>Утворюють центри стовбура головного мозку та певна зона кори головного мозку, де відбувається аналіз і синтез інформації. </a:t>
            </a:r>
          </a:p>
          <a:p>
            <a:pPr marL="457200" indent="-457200">
              <a:lnSpc>
                <a:spcPct val="70000"/>
              </a:lnSpc>
              <a:buFont typeface="Arial" charset="0"/>
              <a:buAutoNum type="arabicParenR"/>
            </a:pPr>
            <a:r>
              <a:rPr lang="ru-RU" sz="2400" u="sng" smtClean="0"/>
              <a:t>У підкіркових центрах</a:t>
            </a:r>
            <a:r>
              <a:rPr lang="ru-RU" sz="2400" smtClean="0"/>
              <a:t> аналізатора відбувається </a:t>
            </a:r>
            <a:r>
              <a:rPr lang="ru-RU" sz="2400" u="sng" smtClean="0"/>
              <a:t>первинний аналіз і синтез інформації від рецепторів</a:t>
            </a:r>
            <a:r>
              <a:rPr lang="ru-RU" sz="2400" smtClean="0"/>
              <a:t> (особливе місце в цих процесах належить таламусу, який сприймає імпульси від усіх рецепторів і після певної обробки направляє їх до кори великих півкуль, а також до інших структур ЦНС).</a:t>
            </a:r>
          </a:p>
          <a:p>
            <a:pPr marL="457200" indent="-457200">
              <a:lnSpc>
                <a:spcPct val="70000"/>
              </a:lnSpc>
              <a:buFont typeface="Arial" charset="0"/>
              <a:buAutoNum type="arabicParenR"/>
            </a:pPr>
            <a:r>
              <a:rPr lang="ru-RU" sz="2400" u="sng" smtClean="0"/>
              <a:t>У відповідній зоні аналізатора в корі головного мозку</a:t>
            </a:r>
            <a:r>
              <a:rPr lang="ru-RU" sz="2400" smtClean="0"/>
              <a:t> відбувається </a:t>
            </a:r>
            <a:r>
              <a:rPr lang="ru-RU" sz="2400" u="sng" smtClean="0"/>
              <a:t>остаточний аналіз і синтез</a:t>
            </a:r>
            <a:r>
              <a:rPr lang="ru-RU" sz="2400" smtClean="0"/>
              <a:t> сенсорної інформації, причому кожний аналізатор має певне місце розміщення в корі великих півкуль.</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733425" y="328613"/>
            <a:ext cx="7772400" cy="514350"/>
          </a:xfrm>
        </p:spPr>
        <p:txBody>
          <a:bodyPr anchor="b">
            <a:normAutofit/>
          </a:bodyPr>
          <a:lstStyle/>
          <a:p>
            <a:pPr>
              <a:defRPr/>
            </a:pPr>
            <a:r>
              <a:rPr lang="ru-RU" sz="3900" smtClean="0">
                <a:effectLst>
                  <a:outerShdw blurRad="38100" dist="38100" dir="2700000" algn="tl">
                    <a:srgbClr val="C0C0C0"/>
                  </a:outerShdw>
                </a:effectLst>
              </a:rPr>
              <a:t>Спинний мозок</a:t>
            </a:r>
          </a:p>
        </p:txBody>
      </p:sp>
      <p:graphicFrame>
        <p:nvGraphicFramePr>
          <p:cNvPr id="70659" name="Object 3"/>
          <p:cNvGraphicFramePr>
            <a:graphicFrameLocks noGrp="1" noChangeAspect="1"/>
          </p:cNvGraphicFramePr>
          <p:nvPr>
            <p:ph type="clipArt" sz="half" idx="4294967295"/>
          </p:nvPr>
        </p:nvGraphicFramePr>
        <p:xfrm>
          <a:off x="0" y="1050925"/>
          <a:ext cx="4005263" cy="5465763"/>
        </p:xfrm>
        <a:graphic>
          <a:graphicData uri="http://schemas.openxmlformats.org/presentationml/2006/ole">
            <mc:AlternateContent xmlns:mc="http://schemas.openxmlformats.org/markup-compatibility/2006">
              <mc:Choice xmlns:v="urn:schemas-microsoft-com:vml" Requires="v">
                <p:oleObj spid="_x0000_s70660" name="Точечный рисунок" r:id="rId3" imgW="4304762" imgH="4742857" progId="PBrush">
                  <p:embed/>
                </p:oleObj>
              </mc:Choice>
              <mc:Fallback>
                <p:oleObj name="Точечный рисунок" r:id="rId3" imgW="4304762" imgH="4742857" progId="PBrush">
                  <p:embed/>
                  <p:pic>
                    <p:nvPicPr>
                      <p:cNvPr id="0" name="Picture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4005263" cy="546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4" name="Rectangle 4"/>
          <p:cNvSpPr>
            <a:spLocks noGrp="1" noChangeArrowheads="1"/>
          </p:cNvSpPr>
          <p:nvPr>
            <p:ph type="body" sz="half" idx="4294967295"/>
          </p:nvPr>
        </p:nvSpPr>
        <p:spPr>
          <a:xfrm>
            <a:off x="3995738" y="782638"/>
            <a:ext cx="5148262" cy="5770562"/>
          </a:xfrm>
        </p:spPr>
        <p:txBody>
          <a:bodyPr anchor="ctr">
            <a:noAutofit/>
          </a:bodyPr>
          <a:lstStyle/>
          <a:p>
            <a:pPr marL="273050" indent="-255588">
              <a:lnSpc>
                <a:spcPct val="70000"/>
              </a:lnSpc>
              <a:spcBef>
                <a:spcPts val="500"/>
              </a:spcBef>
              <a:defRPr/>
            </a:pPr>
            <a:r>
              <a:rPr lang="uk-UA" sz="3000" smtClean="0"/>
              <a:t>Сюди надходить аферентація від різних рецепторів соми: </a:t>
            </a:r>
          </a:p>
          <a:p>
            <a:pPr marL="273050" indent="-255588">
              <a:lnSpc>
                <a:spcPct val="70000"/>
              </a:lnSpc>
              <a:spcBef>
                <a:spcPts val="500"/>
              </a:spcBef>
              <a:buFont typeface="Arial" charset="0"/>
              <a:buNone/>
              <a:defRPr/>
            </a:pPr>
            <a:r>
              <a:rPr lang="uk-UA" sz="3000" i="1" smtClean="0">
                <a:solidFill>
                  <a:srgbClr val="CC0000"/>
                </a:solidFill>
              </a:rPr>
              <a:t>тактильних рецепторів шкіри, больових рецепторів, хеморецепторів, пропріорецепторів</a:t>
            </a:r>
            <a:r>
              <a:rPr lang="uk-UA" sz="3000" smtClean="0">
                <a:solidFill>
                  <a:srgbClr val="CC0000"/>
                </a:solidFill>
              </a:rPr>
              <a:t>,</a:t>
            </a:r>
            <a:r>
              <a:rPr lang="uk-UA" sz="3000" smtClean="0">
                <a:solidFill>
                  <a:srgbClr val="FFFF00"/>
                </a:solidFill>
              </a:rPr>
              <a:t> </a:t>
            </a:r>
            <a:r>
              <a:rPr lang="uk-UA" sz="3000" smtClean="0"/>
              <a:t>а також від розташованих у внутрішніх органах різних </a:t>
            </a:r>
            <a:r>
              <a:rPr lang="uk-UA" sz="3000" i="1" smtClean="0">
                <a:solidFill>
                  <a:srgbClr val="CC0000"/>
                </a:solidFill>
              </a:rPr>
              <a:t>інтерорецепторів</a:t>
            </a:r>
            <a:r>
              <a:rPr lang="uk-UA" sz="3000" smtClean="0"/>
              <a:t>. </a:t>
            </a:r>
          </a:p>
          <a:p>
            <a:pPr marL="273050" indent="-255588">
              <a:lnSpc>
                <a:spcPct val="70000"/>
              </a:lnSpc>
              <a:spcBef>
                <a:spcPts val="500"/>
              </a:spcBef>
              <a:buFont typeface="Arial" charset="0"/>
              <a:buNone/>
              <a:defRPr/>
            </a:pPr>
            <a:r>
              <a:rPr lang="uk-UA" sz="3000" smtClean="0"/>
              <a:t>Більшість цих нейронів на рівні свого сегмента віддає колатералі, що йдуть до мотонейронів передніх рогів або до вставних нейронів.</a:t>
            </a:r>
            <a:endParaRPr lang="ru-RU" sz="3000" smtClean="0">
              <a:solidFill>
                <a:srgbClr val="FFFF00"/>
              </a:solidFill>
              <a:effectLst>
                <a:outerShdw blurRad="38100" dist="38100" dir="2700000" algn="tl">
                  <a:srgbClr val="C0C0C0"/>
                </a:outerShdw>
              </a:effectLst>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374650" y="384175"/>
            <a:ext cx="3429000" cy="533400"/>
          </a:xfrm>
        </p:spPr>
        <p:txBody>
          <a:bodyPr anchor="b">
            <a:normAutofit/>
          </a:bodyPr>
          <a:lstStyle/>
          <a:p>
            <a:pPr>
              <a:defRPr/>
            </a:pPr>
            <a:r>
              <a:rPr lang="ru-RU" sz="2800" b="1" i="1" u="sng" smtClean="0">
                <a:effectLst>
                  <a:outerShdw blurRad="38100" dist="38100" dir="2700000" algn="tl">
                    <a:srgbClr val="C0C0C0"/>
                  </a:outerShdw>
                </a:effectLst>
              </a:rPr>
              <a:t>Стовбур мозку</a:t>
            </a:r>
          </a:p>
        </p:txBody>
      </p:sp>
      <p:sp>
        <p:nvSpPr>
          <p:cNvPr id="23555" name="Rectangle 3"/>
          <p:cNvSpPr>
            <a:spLocks noGrp="1" noChangeArrowheads="1"/>
          </p:cNvSpPr>
          <p:nvPr>
            <p:ph type="body" sz="half" idx="4294967295"/>
          </p:nvPr>
        </p:nvSpPr>
        <p:spPr>
          <a:xfrm>
            <a:off x="4071938" y="533400"/>
            <a:ext cx="5072062" cy="6324600"/>
          </a:xfrm>
        </p:spPr>
        <p:txBody>
          <a:bodyPr anchor="ctr">
            <a:normAutofit/>
          </a:bodyPr>
          <a:lstStyle/>
          <a:p>
            <a:pPr marL="273050" indent="-255588">
              <a:lnSpc>
                <a:spcPct val="70000"/>
              </a:lnSpc>
              <a:spcBef>
                <a:spcPts val="300"/>
              </a:spcBef>
              <a:defRPr/>
            </a:pPr>
            <a:r>
              <a:rPr lang="uk-UA" sz="3200" smtClean="0"/>
              <a:t>Стовбур мозку, з одного боку, є таким же, як і спинний мозок, сегментарним відділом для чутливої імпульсації, що надходить сюди по відповідним черепномозковим нервам. </a:t>
            </a:r>
          </a:p>
          <a:p>
            <a:pPr marL="273050" indent="-255588">
              <a:lnSpc>
                <a:spcPct val="70000"/>
              </a:lnSpc>
              <a:spcBef>
                <a:spcPts val="300"/>
              </a:spcBef>
              <a:defRPr/>
            </a:pPr>
            <a:r>
              <a:rPr lang="uk-UA" sz="3200" smtClean="0"/>
              <a:t>З іншого боку, через стовбур мозку проходить висхідна аферентація від спинного мозку, частина якої тут переривається і утворює скупчення нейронів - ядра.</a:t>
            </a:r>
            <a:endParaRPr lang="ru-RU" sz="3200" b="1" smtClean="0">
              <a:solidFill>
                <a:srgbClr val="FFFF00"/>
              </a:solidFill>
              <a:effectLst>
                <a:outerShdw blurRad="38100" dist="38100" dir="2700000" algn="tl">
                  <a:srgbClr val="C0C0C0"/>
                </a:outerShdw>
              </a:effectLst>
              <a:cs typeface="Times New Roman" pitchFamily="18" charset="0"/>
            </a:endParaRPr>
          </a:p>
        </p:txBody>
      </p:sp>
      <p:sp>
        <p:nvSpPr>
          <p:cNvPr id="71684" name="Rectangle 4"/>
          <p:cNvSpPr>
            <a:spLocks noChangeArrowheads="1"/>
          </p:cNvSpPr>
          <p:nvPr/>
        </p:nvSpPr>
        <p:spPr bwMode="auto">
          <a:xfrm>
            <a:off x="6400800" y="-4743450"/>
            <a:ext cx="0" cy="4264025"/>
          </a:xfrm>
          <a:prstGeom prst="rect">
            <a:avLst/>
          </a:prstGeom>
          <a:noFill/>
          <a:ln w="9525">
            <a:noFill/>
            <a:miter lim="800000"/>
            <a:headEnd/>
            <a:tailEnd/>
          </a:ln>
        </p:spPr>
        <p:txBody>
          <a:bodyPr>
            <a:spAutoFit/>
          </a:bodyPr>
          <a:lstStyle/>
          <a:p>
            <a:endParaRPr lang="ru-RU" b="0">
              <a:solidFill>
                <a:schemeClr val="tx1"/>
              </a:solidFill>
              <a:latin typeface="Palatino Linotype" pitchFamily="18" charset="0"/>
            </a:endParaRPr>
          </a:p>
        </p:txBody>
      </p:sp>
      <p:sp>
        <p:nvSpPr>
          <p:cNvPr id="71685" name="Rectangle 7"/>
          <p:cNvSpPr>
            <a:spLocks noChangeArrowheads="1"/>
          </p:cNvSpPr>
          <p:nvPr/>
        </p:nvSpPr>
        <p:spPr bwMode="auto">
          <a:xfrm>
            <a:off x="0" y="952500"/>
            <a:ext cx="9144000" cy="669925"/>
          </a:xfrm>
          <a:prstGeom prst="rect">
            <a:avLst/>
          </a:prstGeom>
          <a:noFill/>
          <a:ln w="9525">
            <a:noFill/>
            <a:miter lim="800000"/>
            <a:headEnd/>
            <a:tailEnd/>
          </a:ln>
        </p:spPr>
        <p:txBody>
          <a:bodyPr>
            <a:spAutoFit/>
          </a:bodyPr>
          <a:lstStyle/>
          <a:p>
            <a:r>
              <a:rPr lang="ru-RU" sz="1400" b="0">
                <a:solidFill>
                  <a:schemeClr val="tx1"/>
                </a:solidFill>
                <a:latin typeface="Times New Roman" pitchFamily="18" charset="0"/>
              </a:rPr>
              <a:t/>
            </a:r>
            <a:br>
              <a:rPr lang="ru-RU" sz="1400" b="0">
                <a:solidFill>
                  <a:schemeClr val="tx1"/>
                </a:solidFill>
                <a:latin typeface="Times New Roman" pitchFamily="18" charset="0"/>
              </a:rPr>
            </a:br>
            <a:endParaRPr lang="ru-RU" sz="2400" b="0">
              <a:solidFill>
                <a:schemeClr val="tx1"/>
              </a:solidFill>
              <a:latin typeface="Times New Roman" pitchFamily="18" charset="0"/>
            </a:endParaRPr>
          </a:p>
        </p:txBody>
      </p:sp>
      <p:sp>
        <p:nvSpPr>
          <p:cNvPr id="71686" name="Rectangle 9"/>
          <p:cNvSpPr>
            <a:spLocks noChangeArrowheads="1"/>
          </p:cNvSpPr>
          <p:nvPr/>
        </p:nvSpPr>
        <p:spPr bwMode="auto">
          <a:xfrm>
            <a:off x="0" y="2232025"/>
            <a:ext cx="9144000" cy="838200"/>
          </a:xfrm>
          <a:prstGeom prst="rect">
            <a:avLst/>
          </a:prstGeom>
          <a:noFill/>
          <a:ln w="9525">
            <a:noFill/>
            <a:miter lim="800000"/>
            <a:headEnd/>
            <a:tailEnd/>
          </a:ln>
        </p:spPr>
        <p:txBody>
          <a:bodyPr>
            <a:spAutoFit/>
          </a:bodyPr>
          <a:lstStyle/>
          <a:p>
            <a:r>
              <a:rPr lang="ru-RU" sz="1400" b="0">
                <a:solidFill>
                  <a:schemeClr val="tx1"/>
                </a:solidFill>
                <a:latin typeface="Times New Roman" pitchFamily="18" charset="0"/>
              </a:rPr>
              <a:t/>
            </a:r>
            <a:br>
              <a:rPr lang="ru-RU" sz="1400" b="0">
                <a:solidFill>
                  <a:schemeClr val="tx1"/>
                </a:solidFill>
                <a:latin typeface="Times New Roman" pitchFamily="18" charset="0"/>
              </a:rPr>
            </a:br>
            <a:endParaRPr lang="ru-RU" sz="1000" b="0">
              <a:solidFill>
                <a:schemeClr val="tx1"/>
              </a:solidFill>
              <a:latin typeface="Times New Roman" pitchFamily="18" charset="0"/>
              <a:cs typeface="Times New Roman" pitchFamily="18" charset="0"/>
            </a:endParaRPr>
          </a:p>
          <a:p>
            <a:pPr eaLnBrk="0" hangingPunct="0"/>
            <a:r>
              <a:rPr lang="ru-RU" sz="100" b="0">
                <a:solidFill>
                  <a:schemeClr val="tx1"/>
                </a:solidFill>
                <a:latin typeface="Times New Roman" pitchFamily="18" charset="0"/>
                <a:cs typeface="Times New Roman" pitchFamily="18" charset="0"/>
              </a:rPr>
              <a:t> </a:t>
            </a:r>
            <a:endParaRPr lang="ru-RU" sz="1000" b="0">
              <a:solidFill>
                <a:schemeClr val="tx1"/>
              </a:solidFill>
              <a:latin typeface="Times New Roman" pitchFamily="18" charset="0"/>
              <a:cs typeface="Times New Roman" pitchFamily="18" charset="0"/>
            </a:endParaRPr>
          </a:p>
          <a:p>
            <a:pPr eaLnBrk="0" hangingPunct="0"/>
            <a:endParaRPr lang="ru-RU" sz="2400" b="0">
              <a:solidFill>
                <a:schemeClr val="tx1"/>
              </a:solidFill>
              <a:latin typeface="Times New Roman" pitchFamily="18" charset="0"/>
            </a:endParaRPr>
          </a:p>
        </p:txBody>
      </p:sp>
      <p:pic>
        <p:nvPicPr>
          <p:cNvPr id="71687" name="Picture 12"/>
          <p:cNvPicPr>
            <a:picLocks noChangeAspect="1" noChangeArrowheads="1"/>
          </p:cNvPicPr>
          <p:nvPr/>
        </p:nvPicPr>
        <p:blipFill>
          <a:blip r:embed="rId2"/>
          <a:srcRect/>
          <a:stretch>
            <a:fillRect/>
          </a:stretch>
        </p:blipFill>
        <p:spPr bwMode="auto">
          <a:xfrm>
            <a:off x="0" y="1035050"/>
            <a:ext cx="4067175" cy="562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0" y="549275"/>
            <a:ext cx="9144000" cy="701675"/>
          </a:xfrm>
        </p:spPr>
        <p:txBody>
          <a:bodyPr anchor="b">
            <a:normAutofit/>
          </a:bodyPr>
          <a:lstStyle/>
          <a:p>
            <a:pPr>
              <a:lnSpc>
                <a:spcPct val="75000"/>
              </a:lnSpc>
              <a:defRPr/>
            </a:pPr>
            <a:r>
              <a:rPr lang="ru-RU" sz="3600" b="1" i="1" u="sng" smtClean="0">
                <a:solidFill>
                  <a:srgbClr val="CC0000"/>
                </a:solidFill>
                <a:effectLst>
                  <a:outerShdw blurRad="38100" dist="38100" dir="2700000" algn="tl">
                    <a:srgbClr val="C0C0C0"/>
                  </a:outerShdw>
                </a:effectLst>
              </a:rPr>
              <a:t>Сенсорні функції стовбура мозку</a:t>
            </a:r>
          </a:p>
        </p:txBody>
      </p:sp>
      <p:sp>
        <p:nvSpPr>
          <p:cNvPr id="24579" name="Rectangle 3"/>
          <p:cNvSpPr>
            <a:spLocks noGrp="1" noChangeArrowheads="1"/>
          </p:cNvSpPr>
          <p:nvPr>
            <p:ph idx="4294967295"/>
          </p:nvPr>
        </p:nvSpPr>
        <p:spPr>
          <a:xfrm>
            <a:off x="0" y="838200"/>
            <a:ext cx="9144000" cy="5903913"/>
          </a:xfrm>
        </p:spPr>
        <p:txBody>
          <a:bodyPr anchor="ctr">
            <a:normAutofit/>
          </a:bodyPr>
          <a:lstStyle/>
          <a:p>
            <a:pPr marL="273050" indent="-255588">
              <a:lnSpc>
                <a:spcPct val="70000"/>
              </a:lnSpc>
              <a:spcBef>
                <a:spcPts val="800"/>
              </a:spcBef>
              <a:defRPr/>
            </a:pPr>
            <a:r>
              <a:rPr lang="uk-UA" sz="3200" smtClean="0"/>
              <a:t>У стовбур мозку надходять імпульси від </a:t>
            </a:r>
            <a:r>
              <a:rPr lang="uk-UA" sz="3200" smtClean="0">
                <a:solidFill>
                  <a:srgbClr val="CC0000"/>
                </a:solidFill>
              </a:rPr>
              <a:t>зорової та слухової сенсорних систем</a:t>
            </a:r>
            <a:r>
              <a:rPr lang="uk-UA" sz="3200" smtClean="0"/>
              <a:t>, які тут починають аналізуватися. Вони можуть брати участь як у формуванні багатьох рефлекторних відповідей, так і їх контролі. </a:t>
            </a:r>
          </a:p>
          <a:p>
            <a:pPr marL="273050" indent="-255588">
              <a:lnSpc>
                <a:spcPct val="70000"/>
              </a:lnSpc>
              <a:spcBef>
                <a:spcPts val="800"/>
              </a:spcBef>
              <a:defRPr/>
            </a:pPr>
            <a:r>
              <a:rPr lang="uk-UA" sz="3200" smtClean="0"/>
              <a:t>Сюди ж надходять аферентні </a:t>
            </a:r>
            <a:r>
              <a:rPr lang="uk-UA" sz="3200" smtClean="0">
                <a:solidFill>
                  <a:srgbClr val="CC0000"/>
                </a:solidFill>
              </a:rPr>
              <a:t>волокна від рецепторів внутрішніх органів грудної і черевної порожнини, порожнини рота, трахеї, гортані, стравоходу.</a:t>
            </a:r>
            <a:r>
              <a:rPr lang="uk-UA" sz="3200" smtClean="0">
                <a:solidFill>
                  <a:srgbClr val="FFFF00"/>
                </a:solidFill>
              </a:rPr>
              <a:t> </a:t>
            </a:r>
            <a:r>
              <a:rPr lang="uk-UA" sz="3200" smtClean="0"/>
              <a:t>Ці аференти беруть участь у виконанні безлічі рефлекторних реакцій внутрішніх органів на різні подразники внутрішнього та зовнішнього середовища, забезпечуючи регуляцію дихання, кровообігу, травлення і т.д.</a:t>
            </a:r>
            <a:endParaRPr lang="ru-RU" sz="3200" smtClean="0">
              <a:solidFill>
                <a:srgbClr val="FFFF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304800" y="987425"/>
            <a:ext cx="7772400" cy="739775"/>
          </a:xfrm>
        </p:spPr>
        <p:txBody>
          <a:bodyPr anchor="b">
            <a:noAutofit/>
          </a:bodyPr>
          <a:lstStyle/>
          <a:p>
            <a:pPr>
              <a:defRPr/>
            </a:pPr>
            <a:r>
              <a:rPr lang="ru-RU" b="1" i="1" u="sng" smtClean="0">
                <a:solidFill>
                  <a:srgbClr val="CC0000"/>
                </a:solidFill>
                <a:effectLst>
                  <a:outerShdw blurRad="38100" dist="38100" dir="2700000" algn="tl">
                    <a:srgbClr val="C0C0C0"/>
                  </a:outerShdw>
                </a:effectLst>
              </a:rPr>
              <a:t>Функції таламуса</a:t>
            </a:r>
          </a:p>
        </p:txBody>
      </p:sp>
      <p:sp>
        <p:nvSpPr>
          <p:cNvPr id="28675" name="Rectangle 3"/>
          <p:cNvSpPr>
            <a:spLocks noGrp="1" noChangeArrowheads="1"/>
          </p:cNvSpPr>
          <p:nvPr>
            <p:ph idx="4294967295"/>
          </p:nvPr>
        </p:nvSpPr>
        <p:spPr>
          <a:xfrm>
            <a:off x="328613" y="1690688"/>
            <a:ext cx="8331200" cy="4719637"/>
          </a:xfrm>
        </p:spPr>
        <p:txBody>
          <a:bodyPr anchor="ctr">
            <a:normAutofit/>
          </a:bodyPr>
          <a:lstStyle/>
          <a:p>
            <a:pPr marL="273050" indent="-255588">
              <a:lnSpc>
                <a:spcPct val="70000"/>
              </a:lnSpc>
              <a:spcBef>
                <a:spcPts val="700"/>
              </a:spcBef>
              <a:defRPr/>
            </a:pPr>
            <a:r>
              <a:rPr lang="uk-UA" sz="3800" smtClean="0"/>
              <a:t>У таламусі </a:t>
            </a:r>
            <a:r>
              <a:rPr lang="uk-UA" sz="3800" smtClean="0">
                <a:solidFill>
                  <a:srgbClr val="CC0000"/>
                </a:solidFill>
              </a:rPr>
              <a:t>закінчується підкіркова обробка висхідних аферентних сигналів.</a:t>
            </a:r>
            <a:r>
              <a:rPr lang="uk-UA" sz="3800" smtClean="0">
                <a:solidFill>
                  <a:srgbClr val="FFFF00"/>
                </a:solidFill>
              </a:rPr>
              <a:t> </a:t>
            </a:r>
            <a:r>
              <a:rPr lang="uk-UA" sz="3800" smtClean="0"/>
              <a:t>Тут відбувається часткова оцінка її значущості для організму, завдяки чому не вся інформація звідси вирушає до кори великих півкуль. </a:t>
            </a:r>
          </a:p>
          <a:p>
            <a:pPr marL="273050" indent="-255588">
              <a:lnSpc>
                <a:spcPct val="70000"/>
              </a:lnSpc>
              <a:spcBef>
                <a:spcPts val="700"/>
              </a:spcBef>
              <a:defRPr/>
            </a:pPr>
            <a:r>
              <a:rPr lang="uk-UA" sz="3800" smtClean="0"/>
              <a:t>Переважна частина аферентації від вегетативних органів доходить лише до таламуса і до кори не надходить.</a:t>
            </a:r>
            <a:endParaRPr lang="ru-RU" sz="3800" smtClean="0">
              <a:effectLst>
                <a:outerShdw blurRad="38100" dist="38100" dir="2700000" algn="tl">
                  <a:srgbClr val="C0C0C0"/>
                </a:outerShdw>
              </a:effectLst>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Заголовок 1"/>
          <p:cNvSpPr>
            <a:spLocks noGrp="1"/>
          </p:cNvSpPr>
          <p:nvPr>
            <p:ph idx="4294967295"/>
          </p:nvPr>
        </p:nvSpPr>
        <p:spPr>
          <a:xfrm>
            <a:off x="142875" y="531813"/>
            <a:ext cx="8229600" cy="5683250"/>
          </a:xfrm>
        </p:spPr>
        <p:txBody>
          <a:bodyPr/>
          <a:lstStyle/>
          <a:p>
            <a:pPr marL="0" indent="0" algn="ctr">
              <a:lnSpc>
                <a:spcPct val="80000"/>
              </a:lnSpc>
              <a:buFont typeface="Arial" charset="0"/>
              <a:buNone/>
            </a:pPr>
            <a:r>
              <a:rPr lang="ru-RU" sz="3200" b="1" i="1" smtClean="0">
                <a:solidFill>
                  <a:srgbClr val="CC0000"/>
                </a:solidFill>
                <a:cs typeface="AngsanaUPC" pitchFamily="18" charset="-34"/>
              </a:rPr>
              <a:t>Сенсорні ділянки кори</a:t>
            </a:r>
            <a:r>
              <a:rPr lang="ru-RU" b="1" i="1" smtClean="0">
                <a:solidFill>
                  <a:srgbClr val="FFFF00"/>
                </a:solidFill>
                <a:cs typeface="AngsanaUPC" pitchFamily="18" charset="-34"/>
              </a:rPr>
              <a:t> </a:t>
            </a:r>
            <a:r>
              <a:rPr lang="ru-RU" b="1" smtClean="0">
                <a:cs typeface="AngsanaUPC" pitchFamily="18" charset="-34"/>
              </a:rPr>
              <a:t>- це зони, в які проектуються сенсорні подразники або кіркові відділи аналізаторів. Вони розташовані переважно в тім'яній, скроневій і потиличній частках. Сенсорна кора має добре виражені </a:t>
            </a:r>
            <a:r>
              <a:rPr lang="en-US" b="1" smtClean="0">
                <a:cs typeface="AngsanaUPC" pitchFamily="18" charset="-34"/>
              </a:rPr>
              <a:t>II </a:t>
            </a:r>
            <a:r>
              <a:rPr lang="ru-RU" b="1" smtClean="0">
                <a:cs typeface="AngsanaUPC" pitchFamily="18" charset="-34"/>
              </a:rPr>
              <a:t>і </a:t>
            </a:r>
            <a:r>
              <a:rPr lang="en-US" b="1" smtClean="0">
                <a:cs typeface="AngsanaUPC" pitchFamily="18" charset="-34"/>
              </a:rPr>
              <a:t>IV</a:t>
            </a:r>
            <a:r>
              <a:rPr lang="uk-UA" b="1" smtClean="0">
                <a:cs typeface="AngsanaUPC" pitchFamily="18" charset="-34"/>
              </a:rPr>
              <a:t> </a:t>
            </a:r>
            <a:r>
              <a:rPr lang="ru-RU" b="1" smtClean="0">
                <a:cs typeface="AngsanaUPC" pitchFamily="18" charset="-34"/>
              </a:rPr>
              <a:t>шари і називається </a:t>
            </a:r>
            <a:r>
              <a:rPr lang="ru-RU" b="1" i="1" smtClean="0">
                <a:solidFill>
                  <a:srgbClr val="CC0000"/>
                </a:solidFill>
                <a:cs typeface="AngsanaUPC" pitchFamily="18" charset="-34"/>
              </a:rPr>
              <a:t>гранулярною.</a:t>
            </a:r>
          </a:p>
          <a:p>
            <a:pPr marL="0" indent="0" algn="ctr">
              <a:buFont typeface="Arial" charset="0"/>
              <a:buNone/>
            </a:pPr>
            <a:r>
              <a:rPr lang="ru-RU" altLang="ru-RU" b="1" smtClean="0">
                <a:latin typeface="Times New Roman" pitchFamily="18" charset="0"/>
                <a:cs typeface="Times New Roman" pitchFamily="18" charset="0"/>
              </a:rPr>
              <a:t>Найважливішою сенсорною областю є </a:t>
            </a:r>
            <a:r>
              <a:rPr lang="ru-RU" altLang="ru-RU" b="1" i="1" smtClean="0">
                <a:solidFill>
                  <a:srgbClr val="CC0000"/>
                </a:solidFill>
                <a:latin typeface="Times New Roman" pitchFamily="18" charset="0"/>
                <a:cs typeface="Times New Roman" pitchFamily="18" charset="0"/>
              </a:rPr>
              <a:t>постцентральна звивина,</a:t>
            </a:r>
            <a:r>
              <a:rPr lang="ru-RU" altLang="ru-RU" b="1" i="1" smtClean="0">
                <a:solidFill>
                  <a:srgbClr val="FFFF00"/>
                </a:solidFill>
                <a:latin typeface="Times New Roman" pitchFamily="18" charset="0"/>
                <a:cs typeface="Times New Roman" pitchFamily="18" charset="0"/>
              </a:rPr>
              <a:t> </a:t>
            </a:r>
            <a:r>
              <a:rPr lang="ru-RU" altLang="ru-RU" b="1" smtClean="0">
                <a:latin typeface="Times New Roman" pitchFamily="18" charset="0"/>
                <a:cs typeface="Times New Roman" pitchFamily="18" charset="0"/>
              </a:rPr>
              <a:t>яку позначають як </a:t>
            </a:r>
            <a:r>
              <a:rPr lang="ru-RU" altLang="ru-RU" b="1" i="1" smtClean="0">
                <a:solidFill>
                  <a:srgbClr val="CC0000"/>
                </a:solidFill>
                <a:latin typeface="Times New Roman" pitchFamily="18" charset="0"/>
                <a:cs typeface="Times New Roman" pitchFamily="18" charset="0"/>
              </a:rPr>
              <a:t>первинна  сомато-сенсорна ділянка (</a:t>
            </a:r>
            <a:r>
              <a:rPr lang="en-US" altLang="ru-RU" b="1" i="1" smtClean="0">
                <a:solidFill>
                  <a:srgbClr val="CC0000"/>
                </a:solidFill>
                <a:latin typeface="Times New Roman" pitchFamily="18" charset="0"/>
                <a:cs typeface="Times New Roman" pitchFamily="18" charset="0"/>
              </a:rPr>
              <a:t>S</a:t>
            </a:r>
            <a:r>
              <a:rPr lang="uk-UA" altLang="ru-RU" b="1" i="1" smtClean="0">
                <a:solidFill>
                  <a:srgbClr val="CC0000"/>
                </a:solidFill>
                <a:latin typeface="Times New Roman" pitchFamily="18" charset="0"/>
                <a:cs typeface="Times New Roman" pitchFamily="18" charset="0"/>
              </a:rPr>
              <a:t> </a:t>
            </a:r>
            <a:r>
              <a:rPr lang="en-US" altLang="ru-RU" b="1" i="1" smtClean="0">
                <a:solidFill>
                  <a:srgbClr val="CC0000"/>
                </a:solidFill>
                <a:latin typeface="Times New Roman" pitchFamily="18" charset="0"/>
                <a:cs typeface="Times New Roman" pitchFamily="18" charset="0"/>
              </a:rPr>
              <a:t>I).</a:t>
            </a:r>
            <a:r>
              <a:rPr lang="en-US" altLang="ru-RU" b="1" i="1" smtClean="0">
                <a:solidFill>
                  <a:srgbClr val="FFFF00"/>
                </a:solidFill>
                <a:latin typeface="Times New Roman" pitchFamily="18" charset="0"/>
                <a:cs typeface="Times New Roman" pitchFamily="18" charset="0"/>
              </a:rPr>
              <a:t> </a:t>
            </a:r>
            <a:r>
              <a:rPr lang="ru-RU" altLang="ru-RU" b="1" smtClean="0">
                <a:latin typeface="Times New Roman" pitchFamily="18" charset="0"/>
                <a:cs typeface="Times New Roman" pitchFamily="18" charset="0"/>
              </a:rPr>
              <a:t>Тут знаходиться проєкція шкірної чутливості протилежного боку тіла від тактильних, больових, температурних рецепторів, інтерорецепторів, опорно-рухового апарату від м'язових, суглобових і сухожильних рецепторів.</a:t>
            </a:r>
            <a:endParaRPr lang="ru-RU" b="1" i="1" smtClean="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БУДОВА КОРИ ВЕЛИКИХ ПІВКУЛЬ - АНАТОМІЯ: ЦЕНТРАЛЬНА НЕРВОВА СИСТЕМА -  Підручники для студентів онлайн"/>
          <p:cNvPicPr>
            <a:picLocks noChangeAspect="1" noChangeArrowheads="1"/>
          </p:cNvPicPr>
          <p:nvPr/>
        </p:nvPicPr>
        <p:blipFill>
          <a:blip r:embed="rId2"/>
          <a:srcRect/>
          <a:stretch>
            <a:fillRect/>
          </a:stretch>
        </p:blipFill>
        <p:spPr bwMode="auto">
          <a:xfrm>
            <a:off x="276225" y="212725"/>
            <a:ext cx="8564563" cy="645001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ChangeArrowheads="1"/>
          </p:cNvSpPr>
          <p:nvPr/>
        </p:nvSpPr>
        <p:spPr bwMode="auto">
          <a:xfrm>
            <a:off x="0" y="619125"/>
            <a:ext cx="9144000" cy="0"/>
          </a:xfrm>
          <a:prstGeom prst="rect">
            <a:avLst/>
          </a:prstGeom>
          <a:noFill/>
          <a:ln w="9525">
            <a:noFill/>
            <a:miter lim="800000"/>
            <a:headEnd/>
            <a:tailEnd/>
          </a:ln>
        </p:spPr>
        <p:txBody>
          <a:bodyPr wrap="none" anchor="ctr">
            <a:spAutoFit/>
          </a:bodyPr>
          <a:lstStyle/>
          <a:p>
            <a:endParaRPr lang="ru-RU"/>
          </a:p>
        </p:txBody>
      </p:sp>
      <p:pic>
        <p:nvPicPr>
          <p:cNvPr id="76803" name="Рисунок 40158" descr="C:\Documents and Settings\Мирослава\Рабочий стол\image040.jpg"/>
          <p:cNvPicPr>
            <a:picLocks noChangeAspect="1" noChangeArrowheads="1"/>
          </p:cNvPicPr>
          <p:nvPr/>
        </p:nvPicPr>
        <p:blipFill>
          <a:blip r:embed="rId2"/>
          <a:srcRect/>
          <a:stretch>
            <a:fillRect/>
          </a:stretch>
        </p:blipFill>
        <p:spPr bwMode="auto">
          <a:xfrm>
            <a:off x="0" y="2795588"/>
            <a:ext cx="9144000" cy="4208462"/>
          </a:xfrm>
          <a:prstGeom prst="rect">
            <a:avLst/>
          </a:prstGeom>
          <a:noFill/>
          <a:ln w="9525">
            <a:noFill/>
            <a:miter lim="800000"/>
            <a:headEnd/>
            <a:tailEnd/>
          </a:ln>
        </p:spPr>
      </p:pic>
      <p:sp>
        <p:nvSpPr>
          <p:cNvPr id="76804" name="Rectangle 8"/>
          <p:cNvSpPr>
            <a:spLocks noChangeArrowheads="1"/>
          </p:cNvSpPr>
          <p:nvPr/>
        </p:nvSpPr>
        <p:spPr bwMode="auto">
          <a:xfrm>
            <a:off x="730250" y="196850"/>
            <a:ext cx="7716838" cy="457200"/>
          </a:xfrm>
          <a:prstGeom prst="rect">
            <a:avLst/>
          </a:prstGeom>
          <a:noFill/>
          <a:ln w="9525">
            <a:noFill/>
            <a:miter lim="800000"/>
            <a:headEnd/>
            <a:tailEnd/>
          </a:ln>
        </p:spPr>
        <p:txBody>
          <a:bodyPr anchor="ctr">
            <a:spAutoFit/>
          </a:bodyPr>
          <a:lstStyle/>
          <a:p>
            <a:pPr algn="ctr"/>
            <a:r>
              <a:rPr lang="ru-RU" sz="2400" i="1">
                <a:solidFill>
                  <a:srgbClr val="CC0000"/>
                </a:solidFill>
                <a:latin typeface="Times New Roman" pitchFamily="18" charset="0"/>
                <a:cs typeface="Times New Roman" pitchFamily="18" charset="0"/>
              </a:rPr>
              <a:t>Представництво різних функцій в корі головного мозку</a:t>
            </a:r>
          </a:p>
        </p:txBody>
      </p:sp>
      <p:sp>
        <p:nvSpPr>
          <p:cNvPr id="76805" name="Rectangle 3"/>
          <p:cNvSpPr>
            <a:spLocks/>
          </p:cNvSpPr>
          <p:nvPr/>
        </p:nvSpPr>
        <p:spPr bwMode="auto">
          <a:xfrm>
            <a:off x="144463" y="654050"/>
            <a:ext cx="8882062" cy="1911350"/>
          </a:xfrm>
          <a:prstGeom prst="rect">
            <a:avLst/>
          </a:prstGeom>
          <a:noFill/>
          <a:ln w="9525">
            <a:noFill/>
            <a:miter lim="800000"/>
            <a:headEnd/>
            <a:tailEnd/>
          </a:ln>
        </p:spPr>
        <p:txBody>
          <a:bodyPr/>
          <a:lstStyle/>
          <a:p>
            <a:pPr marL="228600" indent="-228600" eaLnBrk="0" hangingPunct="0">
              <a:lnSpc>
                <a:spcPct val="70000"/>
              </a:lnSpc>
              <a:buFont typeface="Arial" charset="0"/>
              <a:buChar char="•"/>
            </a:pPr>
            <a:r>
              <a:rPr lang="ru-RU" b="0">
                <a:solidFill>
                  <a:schemeClr val="tx1"/>
                </a:solidFill>
                <a:latin typeface="Times New Roman" pitchFamily="18" charset="0"/>
                <a:cs typeface="Times New Roman" pitchFamily="18" charset="0"/>
              </a:rPr>
              <a:t>Кору півкуль схематично можна собі уявити як сукупність ядер  різних  аналізаторів,  між  якими  знаходяться  розсіяні  елементи  цих аналізаторів:</a:t>
            </a:r>
          </a:p>
          <a:p>
            <a:pPr marL="228600" indent="-228600" eaLnBrk="0" hangingPunct="0">
              <a:lnSpc>
                <a:spcPct val="70000"/>
              </a:lnSpc>
              <a:buFont typeface="Arial" charset="0"/>
              <a:buNone/>
            </a:pPr>
            <a:r>
              <a:rPr lang="ru-RU" b="0">
                <a:solidFill>
                  <a:schemeClr val="tx1"/>
                </a:solidFill>
                <a:latin typeface="Times New Roman" pitchFamily="18" charset="0"/>
                <a:cs typeface="Times New Roman" pitchFamily="18" charset="0"/>
              </a:rPr>
              <a:t>1)  у корі за центральної звивини знаходиться ядро кіркового аналізатора загальної чутливості (больової, температурної, тактильної) і пропріоцептивної;</a:t>
            </a:r>
          </a:p>
          <a:p>
            <a:pPr marL="228600" indent="-228600" eaLnBrk="0" hangingPunct="0">
              <a:lnSpc>
                <a:spcPct val="70000"/>
              </a:lnSpc>
              <a:buFont typeface="Arial" charset="0"/>
              <a:buNone/>
            </a:pPr>
            <a:r>
              <a:rPr lang="ru-RU" b="0">
                <a:solidFill>
                  <a:schemeClr val="tx1"/>
                </a:solidFill>
                <a:latin typeface="Times New Roman" pitchFamily="18" charset="0"/>
                <a:cs typeface="Times New Roman" pitchFamily="18" charset="0"/>
              </a:rPr>
              <a:t>2) ядро рухового аналізатора розташованого в передцентральній закрутці;</a:t>
            </a:r>
          </a:p>
          <a:p>
            <a:pPr marL="228600" indent="-228600" eaLnBrk="0" hangingPunct="0">
              <a:lnSpc>
                <a:spcPct val="70000"/>
              </a:lnSpc>
              <a:buFont typeface="Arial" charset="0"/>
              <a:buNone/>
            </a:pPr>
            <a:r>
              <a:rPr lang="ru-RU" b="0">
                <a:solidFill>
                  <a:schemeClr val="tx1"/>
                </a:solidFill>
                <a:latin typeface="Times New Roman" pitchFamily="18" charset="0"/>
                <a:cs typeface="Times New Roman" pitchFamily="18" charset="0"/>
              </a:rPr>
              <a:t>3)  ядро аналізатора співдружнього повороту голови та очей в протилежний бік залягає у задніх відділах середньої лобової звивини;</a:t>
            </a:r>
          </a:p>
          <a:p>
            <a:pPr marL="228600" indent="-228600" eaLnBrk="0" hangingPunct="0">
              <a:lnSpc>
                <a:spcPct val="70000"/>
              </a:lnSpc>
              <a:buFont typeface="Arial" charset="0"/>
              <a:buNone/>
            </a:pPr>
            <a:r>
              <a:rPr lang="ru-RU" b="0">
                <a:solidFill>
                  <a:schemeClr val="tx1"/>
                </a:solidFill>
                <a:latin typeface="Times New Roman" pitchFamily="18" charset="0"/>
                <a:cs typeface="Times New Roman" pitchFamily="18" charset="0"/>
              </a:rPr>
              <a:t>4)  ядро  рухового  аналізатора  письмових  знаків  розташоване  у  задніх відділах середньої лобової звивини («Центр письма»);</a:t>
            </a:r>
          </a:p>
          <a:p>
            <a:pPr marL="228600" indent="-228600" eaLnBrk="0" hangingPunct="0">
              <a:lnSpc>
                <a:spcPct val="70000"/>
              </a:lnSpc>
              <a:buFont typeface="Arial" charset="0"/>
              <a:buNone/>
            </a:pPr>
            <a:r>
              <a:rPr lang="ru-RU" b="0">
                <a:solidFill>
                  <a:schemeClr val="tx1"/>
                </a:solidFill>
                <a:latin typeface="Times New Roman" pitchFamily="18" charset="0"/>
                <a:cs typeface="Times New Roman" pitchFamily="18" charset="0"/>
              </a:rPr>
              <a:t>5)  ядро  рухового  аналізатора  артикуляції  мови  (центр  Брока) знаходиться у задніх відділах нижньої лобової звивини зліва.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2"/>
          <a:srcRect/>
          <a:stretch>
            <a:fillRect/>
          </a:stretch>
        </p:blipFill>
        <p:spPr bwMode="auto">
          <a:xfrm>
            <a:off x="690563" y="287338"/>
            <a:ext cx="7927975" cy="62007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idx="4294967295"/>
          </p:nvPr>
        </p:nvSpPr>
        <p:spPr>
          <a:xfrm>
            <a:off x="290513" y="200025"/>
            <a:ext cx="8636000" cy="649288"/>
          </a:xfrm>
        </p:spPr>
        <p:txBody>
          <a:bodyPr/>
          <a:lstStyle/>
          <a:p>
            <a:r>
              <a:rPr lang="uk-UA" sz="4000" b="1" u="sng" smtClean="0"/>
              <a:t>Класифікація нейронів</a:t>
            </a:r>
            <a:endParaRPr lang="ru-RU" sz="4000" u="sng" smtClean="0"/>
          </a:p>
        </p:txBody>
      </p:sp>
      <p:sp>
        <p:nvSpPr>
          <p:cNvPr id="21506" name="Прямоугольник 2"/>
          <p:cNvSpPr>
            <a:spLocks noChangeArrowheads="1"/>
          </p:cNvSpPr>
          <p:nvPr/>
        </p:nvSpPr>
        <p:spPr bwMode="auto">
          <a:xfrm>
            <a:off x="4148138" y="827088"/>
            <a:ext cx="4995862" cy="5310187"/>
          </a:xfrm>
          <a:prstGeom prst="rect">
            <a:avLst/>
          </a:prstGeom>
          <a:noFill/>
          <a:ln w="9525">
            <a:noFill/>
            <a:miter lim="800000"/>
            <a:headEnd/>
            <a:tailEnd/>
          </a:ln>
        </p:spPr>
        <p:txBody>
          <a:bodyPr>
            <a:spAutoFit/>
          </a:bodyPr>
          <a:lstStyle/>
          <a:p>
            <a:pPr indent="449263">
              <a:lnSpc>
                <a:spcPct val="75000"/>
              </a:lnSpc>
            </a:pPr>
            <a:r>
              <a:rPr lang="uk-UA" sz="2400" i="1">
                <a:solidFill>
                  <a:schemeClr val="tx1"/>
                </a:solidFill>
                <a:latin typeface="Times New Roman" pitchFamily="18" charset="0"/>
                <a:ea typeface="Calibri" pitchFamily="34" charset="0"/>
                <a:cs typeface="Times New Roman" pitchFamily="18" charset="0"/>
              </a:rPr>
              <a:t>За кількістю відростків</a:t>
            </a:r>
            <a:r>
              <a:rPr lang="uk-UA" sz="2400">
                <a:solidFill>
                  <a:schemeClr val="tx1"/>
                </a:solidFill>
                <a:latin typeface="Times New Roman" pitchFamily="18" charset="0"/>
                <a:ea typeface="Calibri" pitchFamily="34" charset="0"/>
                <a:cs typeface="Times New Roman" pitchFamily="18" charset="0"/>
              </a:rPr>
              <a:t> нейрони поділяють на:</a:t>
            </a:r>
            <a:endParaRPr lang="ru-RU" sz="2400">
              <a:solidFill>
                <a:schemeClr val="tx1"/>
              </a:solidFill>
              <a:latin typeface="Times New Roman" pitchFamily="18" charset="0"/>
              <a:ea typeface="Calibri" pitchFamily="34" charset="0"/>
              <a:cs typeface="Times New Roman" pitchFamily="18" charset="0"/>
            </a:endParaRPr>
          </a:p>
          <a:p>
            <a:pPr indent="449263">
              <a:lnSpc>
                <a:spcPct val="75000"/>
              </a:lnSpc>
            </a:pPr>
            <a:r>
              <a:rPr lang="uk-UA" sz="2400">
                <a:solidFill>
                  <a:schemeClr val="tx1"/>
                </a:solidFill>
                <a:latin typeface="Times New Roman" pitchFamily="18" charset="0"/>
                <a:ea typeface="Calibri" pitchFamily="34" charset="0"/>
                <a:cs typeface="Times New Roman" pitchFamily="18" charset="0"/>
              </a:rPr>
              <a:t>- </a:t>
            </a:r>
            <a:r>
              <a:rPr lang="uk-UA" sz="2400" u="sng">
                <a:solidFill>
                  <a:schemeClr val="tx1"/>
                </a:solidFill>
                <a:latin typeface="Times New Roman" pitchFamily="18" charset="0"/>
                <a:ea typeface="Calibri" pitchFamily="34" charset="0"/>
                <a:cs typeface="Times New Roman" pitchFamily="18" charset="0"/>
              </a:rPr>
              <a:t>уніполярні</a:t>
            </a:r>
            <a:r>
              <a:rPr lang="uk-UA" sz="2400">
                <a:solidFill>
                  <a:schemeClr val="tx1"/>
                </a:solidFill>
                <a:latin typeface="Times New Roman" pitchFamily="18" charset="0"/>
                <a:ea typeface="Calibri" pitchFamily="34" charset="0"/>
                <a:cs typeface="Times New Roman" pitchFamily="18" charset="0"/>
              </a:rPr>
              <a:t> - з 1 відростком - аксоном (нейробласти, лише в ембріональному періоді); </a:t>
            </a:r>
            <a:endParaRPr lang="ru-RU" sz="2400">
              <a:solidFill>
                <a:schemeClr val="tx1"/>
              </a:solidFill>
              <a:latin typeface="Times New Roman" pitchFamily="18" charset="0"/>
              <a:ea typeface="Calibri" pitchFamily="34" charset="0"/>
              <a:cs typeface="Times New Roman" pitchFamily="18" charset="0"/>
            </a:endParaRPr>
          </a:p>
          <a:p>
            <a:pPr indent="449263">
              <a:lnSpc>
                <a:spcPct val="75000"/>
              </a:lnSpc>
            </a:pPr>
            <a:r>
              <a:rPr lang="uk-UA" sz="2400">
                <a:solidFill>
                  <a:schemeClr val="tx1"/>
                </a:solidFill>
                <a:latin typeface="Times New Roman" pitchFamily="18" charset="0"/>
                <a:ea typeface="Calibri" pitchFamily="34" charset="0"/>
                <a:cs typeface="Times New Roman" pitchFamily="18" charset="0"/>
              </a:rPr>
              <a:t>- </a:t>
            </a:r>
            <a:r>
              <a:rPr lang="uk-UA" sz="2400" u="sng">
                <a:solidFill>
                  <a:schemeClr val="tx1"/>
                </a:solidFill>
                <a:latin typeface="Times New Roman" pitchFamily="18" charset="0"/>
                <a:ea typeface="Calibri" pitchFamily="34" charset="0"/>
                <a:cs typeface="Times New Roman" pitchFamily="18" charset="0"/>
              </a:rPr>
              <a:t>біполярні </a:t>
            </a:r>
            <a:r>
              <a:rPr lang="uk-UA" sz="2400">
                <a:solidFill>
                  <a:schemeClr val="tx1"/>
                </a:solidFill>
                <a:latin typeface="Times New Roman" pitchFamily="18" charset="0"/>
                <a:ea typeface="Calibri" pitchFamily="34" charset="0"/>
                <a:cs typeface="Times New Roman" pitchFamily="18" charset="0"/>
              </a:rPr>
              <a:t>- з 2ма відростками - дендритом і аксоном (в сітківці ока і спіральному ганглії внутрішнього вуха);</a:t>
            </a:r>
            <a:endParaRPr lang="ru-RU" sz="2400">
              <a:solidFill>
                <a:schemeClr val="tx1"/>
              </a:solidFill>
              <a:latin typeface="Times New Roman" pitchFamily="18" charset="0"/>
              <a:ea typeface="Calibri" pitchFamily="34" charset="0"/>
              <a:cs typeface="Times New Roman" pitchFamily="18" charset="0"/>
            </a:endParaRPr>
          </a:p>
          <a:p>
            <a:pPr indent="449263">
              <a:lnSpc>
                <a:spcPct val="75000"/>
              </a:lnSpc>
            </a:pPr>
            <a:r>
              <a:rPr lang="uk-UA" sz="2400">
                <a:solidFill>
                  <a:schemeClr val="tx1"/>
                </a:solidFill>
                <a:latin typeface="Times New Roman" pitchFamily="18" charset="0"/>
                <a:ea typeface="Calibri" pitchFamily="34" charset="0"/>
                <a:cs typeface="Times New Roman" pitchFamily="18" charset="0"/>
              </a:rPr>
              <a:t>- </a:t>
            </a:r>
            <a:r>
              <a:rPr lang="uk-UA" sz="2400" u="sng">
                <a:solidFill>
                  <a:schemeClr val="tx1"/>
                </a:solidFill>
                <a:latin typeface="Times New Roman" pitchFamily="18" charset="0"/>
                <a:ea typeface="Calibri" pitchFamily="34" charset="0"/>
                <a:cs typeface="Times New Roman" pitchFamily="18" charset="0"/>
              </a:rPr>
              <a:t>псевдоуніполярні</a:t>
            </a:r>
            <a:r>
              <a:rPr lang="uk-UA" sz="2400">
                <a:solidFill>
                  <a:schemeClr val="tx1"/>
                </a:solidFill>
                <a:latin typeface="Times New Roman" pitchFamily="18" charset="0"/>
                <a:ea typeface="Calibri" pitchFamily="34" charset="0"/>
                <a:cs typeface="Times New Roman" pitchFamily="18" charset="0"/>
              </a:rPr>
              <a:t> - від тіла відходить один відросток, який Т-подібно галузиться на дендрит і аксон (нейрони спинномозкових вузлів);</a:t>
            </a:r>
            <a:endParaRPr lang="ru-RU" sz="2400">
              <a:solidFill>
                <a:schemeClr val="tx1"/>
              </a:solidFill>
              <a:latin typeface="Times New Roman" pitchFamily="18" charset="0"/>
              <a:ea typeface="Calibri" pitchFamily="34" charset="0"/>
              <a:cs typeface="Times New Roman" pitchFamily="18" charset="0"/>
            </a:endParaRPr>
          </a:p>
          <a:p>
            <a:pPr indent="449263">
              <a:lnSpc>
                <a:spcPct val="75000"/>
              </a:lnSpc>
            </a:pPr>
            <a:r>
              <a:rPr lang="uk-UA" sz="2400">
                <a:solidFill>
                  <a:schemeClr val="tx1"/>
                </a:solidFill>
                <a:latin typeface="Times New Roman" pitchFamily="18" charset="0"/>
                <a:ea typeface="Calibri" pitchFamily="34" charset="0"/>
                <a:cs typeface="Times New Roman" pitchFamily="18" charset="0"/>
              </a:rPr>
              <a:t>- </a:t>
            </a:r>
            <a:r>
              <a:rPr lang="uk-UA" sz="2400" u="sng">
                <a:solidFill>
                  <a:schemeClr val="tx1"/>
                </a:solidFill>
                <a:latin typeface="Times New Roman" pitchFamily="18" charset="0"/>
                <a:ea typeface="Calibri" pitchFamily="34" charset="0"/>
                <a:cs typeface="Times New Roman" pitchFamily="18" charset="0"/>
              </a:rPr>
              <a:t>мультиполярні</a:t>
            </a:r>
            <a:r>
              <a:rPr lang="uk-UA" sz="2400">
                <a:solidFill>
                  <a:schemeClr val="tx1"/>
                </a:solidFill>
                <a:latin typeface="Times New Roman" pitchFamily="18" charset="0"/>
                <a:ea typeface="Calibri" pitchFamily="34" charset="0"/>
                <a:cs typeface="Times New Roman" pitchFamily="18" charset="0"/>
              </a:rPr>
              <a:t> - мають багато дендритів і один аксон (найбільш розповсюджена група нейронів. Наприклад, нейрони рухових ядер спинного мозку).</a:t>
            </a:r>
            <a:endParaRPr lang="ru-RU" sz="2400">
              <a:solidFill>
                <a:schemeClr val="tx1"/>
              </a:solidFill>
              <a:latin typeface="Times New Roman" pitchFamily="18" charset="0"/>
              <a:ea typeface="Calibri" pitchFamily="34" charset="0"/>
              <a:cs typeface="Times New Roman" pitchFamily="18" charset="0"/>
            </a:endParaRPr>
          </a:p>
        </p:txBody>
      </p:sp>
      <p:pic>
        <p:nvPicPr>
          <p:cNvPr id="21507" name="Picture 2" descr="Картинки по запросу кількістю відростків нейрони поділяють на"/>
          <p:cNvPicPr>
            <a:picLocks noChangeAspect="1" noChangeArrowheads="1"/>
          </p:cNvPicPr>
          <p:nvPr/>
        </p:nvPicPr>
        <p:blipFill>
          <a:blip r:embed="rId2"/>
          <a:srcRect/>
          <a:stretch>
            <a:fillRect/>
          </a:stretch>
        </p:blipFill>
        <p:spPr bwMode="auto">
          <a:xfrm>
            <a:off x="0" y="844550"/>
            <a:ext cx="4121150" cy="4616450"/>
          </a:xfrm>
          <a:prstGeom prst="rect">
            <a:avLst/>
          </a:prstGeom>
          <a:noFill/>
          <a:ln w="9525">
            <a:noFill/>
            <a:miter lim="800000"/>
            <a:headEnd/>
            <a:tailEnd/>
          </a:ln>
        </p:spPr>
      </p:pic>
      <p:sp>
        <p:nvSpPr>
          <p:cNvPr id="21508" name="Rectangle 5"/>
          <p:cNvSpPr>
            <a:spLocks noChangeArrowheads="1"/>
          </p:cNvSpPr>
          <p:nvPr/>
        </p:nvSpPr>
        <p:spPr bwMode="auto">
          <a:xfrm>
            <a:off x="0" y="5492750"/>
            <a:ext cx="4251325" cy="1123950"/>
          </a:xfrm>
          <a:prstGeom prst="rect">
            <a:avLst/>
          </a:prstGeom>
          <a:noFill/>
          <a:ln w="9525">
            <a:noFill/>
            <a:miter lim="800000"/>
            <a:headEnd/>
            <a:tailEnd/>
          </a:ln>
        </p:spPr>
        <p:txBody>
          <a:bodyPr>
            <a:spAutoFit/>
          </a:bodyPr>
          <a:lstStyle/>
          <a:p>
            <a:pPr>
              <a:lnSpc>
                <a:spcPct val="75000"/>
              </a:lnSpc>
            </a:pPr>
            <a:r>
              <a:rPr lang="uk-UA" u="sng">
                <a:solidFill>
                  <a:schemeClr val="tx1"/>
                </a:solidFill>
              </a:rPr>
              <a:t>У периферичній нервовій системі домінують нейрони з довгими аксонами, а в центральній - так звані мультиполярні клітини з багатьма відростками.</a:t>
            </a:r>
            <a:endParaRPr lang="ru-RU" u="sng">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Конспект урока на тему&quot;Рефлексы. Рефлекторная дуга&quot;"/>
          <p:cNvPicPr>
            <a:picLocks noChangeAspect="1" noChangeArrowheads="1"/>
          </p:cNvPicPr>
          <p:nvPr/>
        </p:nvPicPr>
        <p:blipFill>
          <a:blip r:embed="rId2"/>
          <a:srcRect/>
          <a:stretch>
            <a:fillRect/>
          </a:stretch>
        </p:blipFill>
        <p:spPr bwMode="auto">
          <a:xfrm>
            <a:off x="379413" y="285750"/>
            <a:ext cx="8458200" cy="6167438"/>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p:cNvSpPr>
          <p:nvPr>
            <p:ph type="body" idx="4294967295"/>
          </p:nvPr>
        </p:nvSpPr>
        <p:spPr>
          <a:xfrm>
            <a:off x="628650" y="746125"/>
            <a:ext cx="7886700" cy="5430838"/>
          </a:xfrm>
        </p:spPr>
        <p:txBody>
          <a:bodyPr/>
          <a:lstStyle/>
          <a:p>
            <a:r>
              <a:rPr lang="ru-RU" smtClean="0"/>
              <a:t>У дітей після народження та в перші роки життя органи чуття ще недосконалі і перебувають в процесі розвитку. </a:t>
            </a:r>
          </a:p>
          <a:p>
            <a:r>
              <a:rPr lang="ru-RU" smtClean="0"/>
              <a:t>Найпершими розвиваються органи смаку і нюху, а потім органи дотику, зору, слуху і так далі. </a:t>
            </a:r>
          </a:p>
          <a:p>
            <a:r>
              <a:rPr lang="ru-RU" smtClean="0"/>
              <a:t>Для кращого розвитку та вдосконалення різних якостей чуття у дітей велике значення має правильно поставлене їх формування і подальше тренування.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2"/>
          <a:srcRect/>
          <a:stretch>
            <a:fillRect/>
          </a:stretch>
        </p:blipFill>
        <p:spPr bwMode="auto">
          <a:xfrm>
            <a:off x="0" y="211138"/>
            <a:ext cx="9144000" cy="62992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Сенсорні системи руху, дотику, температури, болю. Інтерорецепція"/>
          <p:cNvPicPr>
            <a:picLocks noChangeAspect="1" noChangeArrowheads="1"/>
          </p:cNvPicPr>
          <p:nvPr/>
        </p:nvPicPr>
        <p:blipFill>
          <a:blip r:embed="rId2"/>
          <a:srcRect/>
          <a:stretch>
            <a:fillRect/>
          </a:stretch>
        </p:blipFill>
        <p:spPr bwMode="auto">
          <a:xfrm>
            <a:off x="379413" y="436563"/>
            <a:ext cx="8204200" cy="587375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p:cNvSpPr>
          <p:nvPr>
            <p:ph type="body" idx="4294967295"/>
          </p:nvPr>
        </p:nvSpPr>
        <p:spPr>
          <a:xfrm>
            <a:off x="417513" y="684213"/>
            <a:ext cx="8353425" cy="5383212"/>
          </a:xfrm>
        </p:spPr>
        <p:txBody>
          <a:bodyPr/>
          <a:lstStyle/>
          <a:p>
            <a:pPr>
              <a:lnSpc>
                <a:spcPct val="80000"/>
              </a:lnSpc>
            </a:pPr>
            <a:r>
              <a:rPr lang="ru-RU" smtClean="0"/>
              <a:t>У школярів збудливість пропріорецепторів з віком збільшується: найнижча вона в учнів 1 класу, найвища в учнів XI класу. </a:t>
            </a:r>
          </a:p>
          <a:p>
            <a:pPr>
              <a:lnSpc>
                <a:spcPct val="80000"/>
              </a:lnSpc>
            </a:pPr>
            <a:r>
              <a:rPr lang="ru-RU" smtClean="0"/>
              <a:t>Головною умовою нормального фізичного розвитку рухових якостей дітей є постійна підтримка активного стану їх пропріорецепторів. </a:t>
            </a:r>
          </a:p>
          <a:p>
            <a:pPr>
              <a:lnSpc>
                <a:spcPct val="80000"/>
              </a:lnSpc>
            </a:pPr>
            <a:r>
              <a:rPr lang="ru-RU" smtClean="0"/>
              <a:t>Найбільше навантаження пропріорецептори отримують в дні і години уроків праці, фізкультури, занять в спортивних секціях, ігор та прогулянок на вулиці; найменше - у години відносної нерухомості (під час уроків, під час виконання домашнього завдання та пасивного відпочинку). </a:t>
            </a:r>
          </a:p>
          <a:p>
            <a:pPr>
              <a:lnSpc>
                <a:spcPct val="80000"/>
              </a:lnSpc>
            </a:pPr>
            <a:r>
              <a:rPr lang="ru-RU" smtClean="0"/>
              <a:t>Активність рецепторів м'язів підвищується у першій половині дня і знижується надвечір.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p:cNvSpPr>
          <p:nvPr>
            <p:ph type="body" idx="4294967295"/>
          </p:nvPr>
        </p:nvSpPr>
        <p:spPr>
          <a:xfrm>
            <a:off x="173038" y="252413"/>
            <a:ext cx="3641725" cy="6326187"/>
          </a:xfrm>
        </p:spPr>
        <p:txBody>
          <a:bodyPr/>
          <a:lstStyle/>
          <a:p>
            <a:pPr>
              <a:lnSpc>
                <a:spcPct val="80000"/>
              </a:lnSpc>
            </a:pPr>
            <a:r>
              <a:rPr lang="ru-RU" sz="2400" smtClean="0"/>
              <a:t>Важливо відмітити, що окремі рецептивні зони частин тіла людини (ніг, тулуба, лиця, рук, пальців рук і так далі) мають у ділянці сомато-сенсорних зон певну локалізацію, при цьому рецептори мімічних м'язів лиця (як елементів мови і виразу емоцій) та рук і пальців (як органів праці) займають переважну частину області цих чутливих зон. </a:t>
            </a:r>
          </a:p>
          <a:p>
            <a:pPr>
              <a:lnSpc>
                <a:spcPct val="80000"/>
              </a:lnSpc>
            </a:pPr>
            <a:r>
              <a:rPr lang="ru-RU" sz="2400" smtClean="0"/>
              <a:t>Загальна карта тіла для кожної півкулі представлена у вигляді "гомункулюса". </a:t>
            </a:r>
          </a:p>
          <a:p>
            <a:pPr>
              <a:lnSpc>
                <a:spcPct val="80000"/>
              </a:lnSpc>
            </a:pPr>
            <a:endParaRPr lang="ru-RU" sz="2400" smtClean="0"/>
          </a:p>
        </p:txBody>
      </p:sp>
      <p:sp>
        <p:nvSpPr>
          <p:cNvPr id="83971" name="Rectangle 5"/>
          <p:cNvSpPr>
            <a:spLocks noChangeArrowheads="1"/>
          </p:cNvSpPr>
          <p:nvPr/>
        </p:nvSpPr>
        <p:spPr bwMode="auto">
          <a:xfrm>
            <a:off x="0" y="790575"/>
            <a:ext cx="9144000" cy="0"/>
          </a:xfrm>
          <a:prstGeom prst="rect">
            <a:avLst/>
          </a:prstGeom>
          <a:noFill/>
          <a:ln w="9525">
            <a:noFill/>
            <a:miter lim="800000"/>
            <a:headEnd/>
            <a:tailEnd/>
          </a:ln>
        </p:spPr>
        <p:txBody>
          <a:bodyPr wrap="none" anchor="ctr">
            <a:spAutoFit/>
          </a:bodyPr>
          <a:lstStyle/>
          <a:p>
            <a:endParaRPr lang="ru-RU"/>
          </a:p>
        </p:txBody>
      </p:sp>
      <p:pic>
        <p:nvPicPr>
          <p:cNvPr id="83972" name="Picture 18"/>
          <p:cNvPicPr>
            <a:picLocks noChangeAspect="1" noChangeArrowheads="1"/>
          </p:cNvPicPr>
          <p:nvPr/>
        </p:nvPicPr>
        <p:blipFill>
          <a:blip r:embed="rId2"/>
          <a:srcRect/>
          <a:stretch>
            <a:fillRect/>
          </a:stretch>
        </p:blipFill>
        <p:spPr bwMode="auto">
          <a:xfrm>
            <a:off x="3757613" y="0"/>
            <a:ext cx="5386387"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ChangeArrowheads="1"/>
          </p:cNvSpPr>
          <p:nvPr/>
        </p:nvSpPr>
        <p:spPr bwMode="auto">
          <a:xfrm>
            <a:off x="0" y="1123950"/>
            <a:ext cx="9144000" cy="0"/>
          </a:xfrm>
          <a:prstGeom prst="rect">
            <a:avLst/>
          </a:prstGeom>
          <a:noFill/>
          <a:ln w="9525">
            <a:noFill/>
            <a:miter lim="800000"/>
            <a:headEnd/>
            <a:tailEnd/>
          </a:ln>
        </p:spPr>
        <p:txBody>
          <a:bodyPr wrap="none" anchor="ctr">
            <a:spAutoFit/>
          </a:bodyPr>
          <a:lstStyle/>
          <a:p>
            <a:endParaRPr lang="ru-RU"/>
          </a:p>
        </p:txBody>
      </p:sp>
      <p:pic>
        <p:nvPicPr>
          <p:cNvPr id="84995" name="Picture 4" descr="https://3.bp.blogspot.com/-Nw_nGbP60gM/VF8FMc3U7-I/AAAAAAAAAmw/vGJJ9Tz_90E/s1600/hom.jpg">
            <a:hlinkClick r:id="rId2"/>
          </p:cNvPr>
          <p:cNvPicPr>
            <a:picLocks noChangeAspect="1" noChangeArrowheads="1"/>
          </p:cNvPicPr>
          <p:nvPr/>
        </p:nvPicPr>
        <p:blipFill>
          <a:blip r:embed="rId3" r:link="rId4"/>
          <a:srcRect/>
          <a:stretch>
            <a:fillRect/>
          </a:stretch>
        </p:blipFill>
        <p:spPr bwMode="auto">
          <a:xfrm>
            <a:off x="0" y="301625"/>
            <a:ext cx="4924425" cy="4610100"/>
          </a:xfrm>
          <a:prstGeom prst="rect">
            <a:avLst/>
          </a:prstGeom>
          <a:noFill/>
          <a:ln w="9525">
            <a:noFill/>
            <a:miter lim="800000"/>
            <a:headEnd/>
            <a:tailEnd/>
          </a:ln>
        </p:spPr>
      </p:pic>
      <p:graphicFrame>
        <p:nvGraphicFramePr>
          <p:cNvPr id="115736" name="Group 24"/>
          <p:cNvGraphicFramePr>
            <a:graphicFrameLocks noGrp="1"/>
          </p:cNvGraphicFramePr>
          <p:nvPr/>
        </p:nvGraphicFramePr>
        <p:xfrm>
          <a:off x="0" y="4572000"/>
          <a:ext cx="5257800" cy="657225"/>
        </p:xfrm>
        <a:graphic>
          <a:graphicData uri="http://schemas.openxmlformats.org/drawingml/2006/table">
            <a:tbl>
              <a:tblPr/>
              <a:tblGrid>
                <a:gridCol w="5257800"/>
              </a:tblGrid>
              <a:tr h="350838">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endParaRPr kumimoji="0" lang="ru-RU" sz="1400" b="0" i="0" u="none" strike="noStrike" cap="none" normalizeH="0" baseline="0" smtClean="0">
                        <a:ln>
                          <a:noFill/>
                        </a:ln>
                        <a:solidFill>
                          <a:schemeClr val="tx1"/>
                        </a:solidFill>
                        <a:effectLst/>
                        <a:latin typeface="Calibri" pitchFamily="34" charset="0"/>
                      </a:endParaRPr>
                    </a:p>
                  </a:txBody>
                  <a:tcPr anchor="ctr" horzOverflow="overflow">
                    <a:lnL cap="flat">
                      <a:noFill/>
                    </a:lnL>
                    <a:lnR cap="flat">
                      <a:noFill/>
                    </a:lnR>
                    <a:lnT cap="flat">
                      <a:noFill/>
                    </a:lnT>
                    <a:lnB>
                      <a:noFill/>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ГОМУНКУЛЮС ПЕНФ</a:t>
                      </a:r>
                      <a:r>
                        <a:rPr kumimoji="0" lang="uk-UA" sz="1400" b="0" i="0" u="none" strike="noStrike" cap="none" normalizeH="0" baseline="0" smtClean="0">
                          <a:ln>
                            <a:noFill/>
                          </a:ln>
                          <a:solidFill>
                            <a:srgbClr val="000000"/>
                          </a:solidFill>
                          <a:effectLst/>
                          <a:latin typeface="Times New Roman" pitchFamily="18" charset="0"/>
                          <a:cs typeface="Times New Roman" pitchFamily="18" charset="0"/>
                        </a:rPr>
                        <a:t>І</a:t>
                      </a: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ЛДА </a:t>
                      </a:r>
                      <a:r>
                        <a:rPr kumimoji="0" lang="uk-UA" sz="1400" b="0" i="0" u="none" strike="noStrike" cap="none" normalizeH="0" baseline="0" smtClean="0">
                          <a:ln>
                            <a:noFill/>
                          </a:ln>
                          <a:solidFill>
                            <a:srgbClr val="000000"/>
                          </a:solidFill>
                          <a:effectLst/>
                          <a:latin typeface="Times New Roman" pitchFamily="18" charset="0"/>
                          <a:cs typeface="Times New Roman" pitchFamily="18" charset="0"/>
                        </a:rPr>
                        <a:t>У</a:t>
                      </a: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 БРИТАНС</a:t>
                      </a:r>
                      <a:r>
                        <a:rPr kumimoji="0" lang="uk-UA" sz="1400" b="0" i="0" u="none" strike="noStrike" cap="none" normalizeH="0" baseline="0" smtClean="0">
                          <a:ln>
                            <a:noFill/>
                          </a:ln>
                          <a:solidFill>
                            <a:srgbClr val="000000"/>
                          </a:solidFill>
                          <a:effectLst/>
                          <a:latin typeface="Times New Roman" pitchFamily="18" charset="0"/>
                          <a:cs typeface="Times New Roman" pitchFamily="18" charset="0"/>
                        </a:rPr>
                        <a:t>Ь</a:t>
                      </a: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КОМ</a:t>
                      </a:r>
                      <a:r>
                        <a:rPr kumimoji="0" lang="uk-UA" sz="1400" b="0" i="0" u="none" strike="noStrike" cap="none" normalizeH="0" baseline="0" smtClean="0">
                          <a:ln>
                            <a:noFill/>
                          </a:ln>
                          <a:solidFill>
                            <a:srgbClr val="000000"/>
                          </a:solidFill>
                          <a:effectLst/>
                          <a:latin typeface="Times New Roman" pitchFamily="18" charset="0"/>
                          <a:cs typeface="Times New Roman" pitchFamily="18" charset="0"/>
                        </a:rPr>
                        <a:t>У</a:t>
                      </a: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 МУЗЕ</a:t>
                      </a:r>
                      <a:r>
                        <a:rPr kumimoji="0" lang="uk-UA" sz="1400" b="0" i="0" u="none" strike="noStrike" cap="none" normalizeH="0" baseline="0" smtClean="0">
                          <a:ln>
                            <a:noFill/>
                          </a:ln>
                          <a:solidFill>
                            <a:srgbClr val="000000"/>
                          </a:solidFill>
                          <a:effectLst/>
                          <a:latin typeface="Times New Roman" pitchFamily="18" charset="0"/>
                          <a:cs typeface="Times New Roman" pitchFamily="18" charset="0"/>
                        </a:rPr>
                        <a:t>Ї</a:t>
                      </a:r>
                      <a:endParaRPr kumimoji="0" lang="ru-RU" sz="1400" b="1" i="0" u="none" strike="noStrike" cap="none" normalizeH="0" baseline="0" smtClean="0">
                        <a:ln>
                          <a:noFill/>
                        </a:ln>
                        <a:solidFill>
                          <a:schemeClr val="bg1"/>
                        </a:solidFill>
                        <a:effectLst/>
                        <a:latin typeface="Times New Roman" pitchFamily="18" charset="0"/>
                        <a:cs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84999" name="Rectangle 25"/>
          <p:cNvSpPr>
            <a:spLocks noChangeArrowheads="1"/>
          </p:cNvSpPr>
          <p:nvPr/>
        </p:nvSpPr>
        <p:spPr bwMode="auto">
          <a:xfrm>
            <a:off x="4978400" y="401638"/>
            <a:ext cx="4165600" cy="5994400"/>
          </a:xfrm>
          <a:prstGeom prst="rect">
            <a:avLst/>
          </a:prstGeom>
          <a:noFill/>
          <a:ln w="9525">
            <a:noFill/>
            <a:miter lim="800000"/>
            <a:headEnd/>
            <a:tailEnd/>
          </a:ln>
        </p:spPr>
        <p:txBody>
          <a:bodyPr>
            <a:spAutoFit/>
          </a:bodyPr>
          <a:lstStyle/>
          <a:p>
            <a:pPr>
              <a:lnSpc>
                <a:spcPct val="75000"/>
              </a:lnSpc>
              <a:spcBef>
                <a:spcPct val="15000"/>
              </a:spcBef>
              <a:buFontTx/>
              <a:buChar char="•"/>
            </a:pPr>
            <a:r>
              <a:rPr lang="ru-RU" b="0" u="sng">
                <a:solidFill>
                  <a:schemeClr val="tx1"/>
                </a:solidFill>
              </a:rPr>
              <a:t>Велике представництво мовного апарату відображає важливість мови в нашій еволюції.</a:t>
            </a:r>
            <a:r>
              <a:rPr lang="ru-RU" b="0">
                <a:solidFill>
                  <a:schemeClr val="tx1"/>
                </a:solidFill>
              </a:rPr>
              <a:t> Тому активне збудження у корі може передаватися на моторну звивину і відбиватися на нашій мові. </a:t>
            </a:r>
          </a:p>
          <a:p>
            <a:pPr>
              <a:lnSpc>
                <a:spcPct val="75000"/>
              </a:lnSpc>
              <a:spcBef>
                <a:spcPct val="15000"/>
              </a:spcBef>
              <a:buFontTx/>
              <a:buChar char="•"/>
            </a:pPr>
            <a:r>
              <a:rPr lang="ru-RU" b="0">
                <a:solidFill>
                  <a:schemeClr val="tx1"/>
                </a:solidFill>
              </a:rPr>
              <a:t>Також для «боротьби» з чоловічком Пенфилда при заїкання використовують численні гальмівні методики, що знижують підвищений тонус мовного центру: від транквілізаторів, гіпнозу до голковколювання, фізіо-, психотерапії. Від уповільнення темпу мови через ритмизацию і пісенність до тривалого мовчання. </a:t>
            </a:r>
          </a:p>
          <a:p>
            <a:pPr>
              <a:lnSpc>
                <a:spcPct val="75000"/>
              </a:lnSpc>
              <a:spcBef>
                <a:spcPct val="15000"/>
              </a:spcBef>
              <a:buFontTx/>
              <a:buChar char="•"/>
            </a:pPr>
            <a:r>
              <a:rPr lang="ru-RU" b="0" u="sng">
                <a:solidFill>
                  <a:schemeClr val="tx1"/>
                </a:solidFill>
              </a:rPr>
              <a:t>Для інтелектуального розвитку й мови у дітей важливо розвиток моторики кистей</a:t>
            </a:r>
            <a:r>
              <a:rPr lang="ru-RU" b="0">
                <a:solidFill>
                  <a:schemeClr val="tx1"/>
                </a:solidFill>
              </a:rPr>
              <a:t>. </a:t>
            </a:r>
          </a:p>
          <a:p>
            <a:pPr>
              <a:lnSpc>
                <a:spcPct val="75000"/>
              </a:lnSpc>
              <a:spcBef>
                <a:spcPct val="15000"/>
              </a:spcBef>
              <a:buFontTx/>
              <a:buChar char="•"/>
            </a:pPr>
            <a:r>
              <a:rPr lang="ru-RU" b="0">
                <a:solidFill>
                  <a:schemeClr val="tx1"/>
                </a:solidFill>
              </a:rPr>
              <a:t>Із гомункулюсу слідує, що </a:t>
            </a:r>
            <a:r>
              <a:rPr lang="ru-RU" i="1" u="sng">
                <a:solidFill>
                  <a:schemeClr val="tx1"/>
                </a:solidFill>
              </a:rPr>
              <a:t>дві третини головного мозку зайняті роботою рук і мовного апарату</a:t>
            </a:r>
            <a:r>
              <a:rPr lang="ru-RU" b="0">
                <a:solidFill>
                  <a:schemeClr val="tx1"/>
                </a:solidFill>
              </a:rPr>
              <a:t>. І лише маленька третину відводиться всього іншого тіла. І цей дивак з великим ротом і величезними загребущими руками - це ми в правдивому світлі головного мозку.</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p:cNvSpPr>
          <p:nvPr>
            <p:ph type="body" idx="4294967295"/>
          </p:nvPr>
        </p:nvSpPr>
        <p:spPr>
          <a:xfrm>
            <a:off x="280988" y="444500"/>
            <a:ext cx="8628062" cy="6180138"/>
          </a:xfrm>
        </p:spPr>
        <p:txBody>
          <a:bodyPr/>
          <a:lstStyle/>
          <a:p>
            <a:pPr>
              <a:lnSpc>
                <a:spcPct val="80000"/>
              </a:lnSpc>
            </a:pPr>
            <a:r>
              <a:rPr lang="ru-RU" sz="2400" smtClean="0"/>
              <a:t>У новонародженої дитини орган смаку, порівняно з іншими органами чуття, розвинений найкраще. Так, вже у перші хвилини свого постнатального життя, новонароджена дитина реагує на подразнення солодким реакціями смоктанням і ковтанням; на кисле, солоне та гірке реакціями скорочення мімічних м'язів. </a:t>
            </a:r>
          </a:p>
          <a:p>
            <a:pPr>
              <a:lnSpc>
                <a:spcPct val="80000"/>
              </a:lnSpc>
            </a:pPr>
            <a:r>
              <a:rPr lang="ru-RU" sz="2400" smtClean="0"/>
              <a:t>Кількість функціональних смакових сосочків на одиницю площі поверхні рота у дітей більша, ніж у дорослих. </a:t>
            </a:r>
          </a:p>
          <a:p>
            <a:pPr>
              <a:lnSpc>
                <a:spcPct val="80000"/>
              </a:lnSpc>
            </a:pPr>
            <a:r>
              <a:rPr lang="ru-RU" sz="2400" smtClean="0"/>
              <a:t>Діти реагують на всі чотири смакові відчуття (солодке, солоне, кисле і гірке), але не усі види смакової чутливості з’являються одночасно. Раніше з’являється чутливість до солодкого, потім до кислого, солоного і гіркого. </a:t>
            </a:r>
          </a:p>
          <a:p>
            <a:pPr>
              <a:lnSpc>
                <a:spcPct val="80000"/>
              </a:lnSpc>
            </a:pPr>
            <a:r>
              <a:rPr lang="ru-RU" sz="2400" smtClean="0"/>
              <a:t>Смакова чутливість у дітей раннього віку знижена. З віком смакова чутливість язика підвищується.</a:t>
            </a:r>
          </a:p>
          <a:p>
            <a:pPr>
              <a:lnSpc>
                <a:spcPct val="80000"/>
              </a:lnSpc>
            </a:pPr>
            <a:r>
              <a:rPr lang="ru-RU" sz="2400" smtClean="0"/>
              <a:t>В подальшому орган смаку у дітей продовжує розвиватись до 12-14 років, головним чином у напрямку точнішого розрізнення відтінків смаків.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p:cNvSpPr>
          <p:nvPr>
            <p:ph type="body" idx="4294967295"/>
          </p:nvPr>
        </p:nvSpPr>
        <p:spPr>
          <a:xfrm>
            <a:off x="311150" y="269875"/>
            <a:ext cx="8672513" cy="6445250"/>
          </a:xfrm>
        </p:spPr>
        <p:txBody>
          <a:bodyPr/>
          <a:lstStyle/>
          <a:p>
            <a:pPr>
              <a:lnSpc>
                <a:spcPct val="70000"/>
              </a:lnSpc>
              <a:spcBef>
                <a:spcPts val="700"/>
              </a:spcBef>
            </a:pPr>
            <a:r>
              <a:rPr lang="ru-RU" sz="2400" smtClean="0"/>
              <a:t>У дітей склера тонша та еластичніша, здатна до розтягнення, а рогівка товща і випукла. З віком рогівка стає щільнішою і її заломлююча сила зменшується.</a:t>
            </a:r>
          </a:p>
          <a:p>
            <a:pPr>
              <a:lnSpc>
                <a:spcPct val="70000"/>
              </a:lnSpc>
              <a:spcBef>
                <a:spcPts val="700"/>
              </a:spcBef>
            </a:pPr>
            <a:r>
              <a:rPr lang="ru-RU" sz="2400" smtClean="0"/>
              <a:t>Діти до 6 років не можуть розпізнавати загадкові малюнки чи «приховані» фігури, оскільки у них поки що здатність до сприймання форми є обмеженою, їм потрібно більше часу, щоб розпізнати складні зображення. </a:t>
            </a:r>
          </a:p>
          <a:p>
            <a:pPr>
              <a:lnSpc>
                <a:spcPct val="70000"/>
              </a:lnSpc>
              <a:spcBef>
                <a:spcPts val="700"/>
              </a:spcBef>
            </a:pPr>
            <a:r>
              <a:rPr lang="ru-RU" sz="2400" smtClean="0"/>
              <a:t>До 6-річного віку у дітей спостерігається тунельний зір, коли фігури, що потрапляють на периферію поля зору, не сприймаються. Навіть дорослим людям після видалення вродженої катаракти потрібен час, щоб зорові враження почали відповідати попередньому тактильному досвіду, і повноцінна функція сприймання розвивається лише поступово.</a:t>
            </a:r>
          </a:p>
          <a:p>
            <a:pPr>
              <a:lnSpc>
                <a:spcPct val="70000"/>
              </a:lnSpc>
              <a:spcBef>
                <a:spcPts val="700"/>
              </a:spcBef>
            </a:pPr>
            <a:r>
              <a:rPr lang="ru-RU" sz="2400" smtClean="0"/>
              <a:t>Розвиток бінокулярного зору починається з рефлексу бінокулярної фіксації, який виникає приблизно на 3-му місяці життя, а формування його закінчується до 12 років.</a:t>
            </a:r>
          </a:p>
          <a:p>
            <a:pPr>
              <a:lnSpc>
                <a:spcPct val="70000"/>
              </a:lnSpc>
              <a:spcBef>
                <a:spcPts val="700"/>
              </a:spcBef>
            </a:pPr>
            <a:r>
              <a:rPr lang="ru-RU" sz="2400" smtClean="0"/>
              <a:t>Відчуття кольорів розвивається у дітей поступово: з трьох місяців вони починають лише розрізняти жовтий, зелений і червоний кольори і тільки у віці З років кольоровий зір досягає свого повного розвитку. Діти шкільного віку спочатку звертають увагу на форму предметів, потім на його розміри і, нарешті, на колір.</a:t>
            </a:r>
            <a:r>
              <a:rPr lang="ru-RU" sz="2000" smtClean="0"/>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p:cNvSpPr>
          <p:nvPr>
            <p:ph type="body" idx="4294967295"/>
          </p:nvPr>
        </p:nvSpPr>
        <p:spPr>
          <a:xfrm>
            <a:off x="207963" y="427038"/>
            <a:ext cx="8756650" cy="6170612"/>
          </a:xfrm>
        </p:spPr>
        <p:txBody>
          <a:bodyPr/>
          <a:lstStyle/>
          <a:p>
            <a:pPr>
              <a:lnSpc>
                <a:spcPct val="80000"/>
              </a:lnSpc>
            </a:pPr>
            <a:r>
              <a:rPr lang="ru-RU" sz="2000" smtClean="0"/>
              <a:t>Найбільш прискорено очне яблуко росте в перші 5 років життя, а далі цей процес уповільнюється та триває до 9-12, а іноді і до 14 років.</a:t>
            </a:r>
          </a:p>
          <a:p>
            <a:pPr>
              <a:lnSpc>
                <a:spcPct val="80000"/>
              </a:lnSpc>
            </a:pPr>
            <a:r>
              <a:rPr lang="ru-RU" sz="2000" smtClean="0"/>
              <a:t>Всі новонароджені діти не мають пігменту в райдужній оболонці і тому очі у них завжди тьмяно-сірі (так звані молочні). Лише після першого року життя починає утворюватись пігмент меланін і райдужки набувають певного кольору.</a:t>
            </a:r>
          </a:p>
          <a:p>
            <a:pPr>
              <a:lnSpc>
                <a:spcPct val="80000"/>
              </a:lnSpc>
            </a:pPr>
            <a:r>
              <a:rPr lang="ru-RU" sz="2000" smtClean="0"/>
              <a:t>До 5 років товщина рогівки у дітей зменшується, а радіус кривизни майже не змінюється. В подальшому рогівка поступово стає більш щільною, а її заломлювальна сила зменшується. </a:t>
            </a:r>
          </a:p>
          <a:p>
            <a:pPr>
              <a:lnSpc>
                <a:spcPct val="80000"/>
              </a:lnSpc>
            </a:pPr>
            <a:r>
              <a:rPr lang="ru-RU" sz="2000" smtClean="0"/>
              <a:t>З віком також змінюється величина рефлекторного звуження діаметра зіниць на світло. У перший місяць життя - 0,9 мм, у 6-12 місяців - 1,2 мм, у віці 2,5-6 років - 1,5 мм. У віці 6-8 років зіниці у дітей стають постійно розширеними (переважає тонус симпатичних нервів) У 8-10років зіниця стає вузькою і жваво реагує на світло і тільки у віці 11-13 років вона досягає розмірів, що характерні для дорослих (1,9 мм). Швидкість реакцій зіниці на світло стає такою, як у дорослих, у віці 12-13 років.</a:t>
            </a:r>
          </a:p>
          <a:p>
            <a:pPr>
              <a:lnSpc>
                <a:spcPct val="80000"/>
              </a:lnSpc>
            </a:pPr>
            <a:r>
              <a:rPr lang="ru-RU" sz="2000" smtClean="0"/>
              <a:t>Здатність до зорової фіксації предметів у дітей первинно розвивається у віці від 5 днів до 3-5 місяців, тоді як здатність до довільно тривалої фіксації зору вдосконалюється до 3-7 років. Рухи очей і повік у дітей стають координованими лише до кінця другого місяця життя. </a:t>
            </a:r>
          </a:p>
          <a:p>
            <a:pPr>
              <a:lnSpc>
                <a:spcPct val="80000"/>
              </a:lnSpc>
            </a:pPr>
            <a:r>
              <a:rPr lang="ru-RU" sz="2000" smtClean="0"/>
              <a:t>Сльозні залози у дітей починають функціонувати після 1-2 місячного віку.</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idx="4294967295"/>
          </p:nvPr>
        </p:nvSpPr>
        <p:spPr>
          <a:xfrm>
            <a:off x="468313" y="307975"/>
            <a:ext cx="8229600" cy="568325"/>
          </a:xfrm>
        </p:spPr>
        <p:txBody>
          <a:bodyPr/>
          <a:lstStyle/>
          <a:p>
            <a:r>
              <a:rPr lang="uk-UA" sz="3200" b="1" u="sng" smtClean="0"/>
              <a:t>За функціональним значенням:</a:t>
            </a:r>
            <a:endParaRPr lang="ru-RU" sz="2800" b="1" smtClean="0">
              <a:solidFill>
                <a:srgbClr val="000000"/>
              </a:solidFill>
            </a:endParaRPr>
          </a:p>
        </p:txBody>
      </p:sp>
      <p:sp>
        <p:nvSpPr>
          <p:cNvPr id="22530" name="Text Box 2"/>
          <p:cNvSpPr>
            <a:spLocks noGrp="1" noChangeArrowheads="1"/>
          </p:cNvSpPr>
          <p:nvPr>
            <p:ph idx="4294967295"/>
          </p:nvPr>
        </p:nvSpPr>
        <p:spPr>
          <a:xfrm>
            <a:off x="11113" y="760413"/>
            <a:ext cx="2905125" cy="2927350"/>
          </a:xfrm>
        </p:spPr>
        <p:txBody>
          <a:bodyPr/>
          <a:lstStyle/>
          <a:p>
            <a:pPr marL="342900" indent="-342900" algn="ctr">
              <a:spcBef>
                <a:spcPts val="4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uk-UA" sz="2000" b="1" smtClean="0">
                <a:solidFill>
                  <a:schemeClr val="hlink"/>
                </a:solidFill>
                <a:latin typeface="Times New Roman" pitchFamily="18" charset="0"/>
              </a:rPr>
              <a:t>рецепторні (аферентні, чутливі</a:t>
            </a:r>
            <a:r>
              <a:rPr lang="uk-UA" sz="2000" b="1" smtClean="0">
                <a:latin typeface="Times New Roman" pitchFamily="18" charset="0"/>
              </a:rPr>
              <a:t>) - сприймають подразнення і трансформують їх у нервові імпульси, передають нервові імпульси до ЦНС</a:t>
            </a:r>
            <a:r>
              <a:rPr lang="ru-RU" sz="2000" smtClean="0">
                <a:solidFill>
                  <a:srgbClr val="000000"/>
                </a:solidFill>
                <a:latin typeface="Times New Roman" pitchFamily="18" charset="0"/>
                <a:cs typeface="Arial" charset="0"/>
              </a:rPr>
              <a:t>;</a:t>
            </a:r>
            <a:r>
              <a:rPr lang="ru-RU" sz="1400" smtClean="0">
                <a:solidFill>
                  <a:srgbClr val="000000"/>
                </a:solidFill>
                <a:latin typeface="Arial" charset="0"/>
                <a:cs typeface="Arial" charset="0"/>
              </a:rPr>
              <a:t> </a:t>
            </a:r>
          </a:p>
          <a:p>
            <a:pPr marL="342900" indent="-342900" algn="ctr">
              <a:spcBef>
                <a:spcPts val="4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ru-RU" sz="2000" b="1" smtClean="0">
                <a:solidFill>
                  <a:srgbClr val="000000"/>
                </a:solidFill>
                <a:latin typeface="Times New Roman" pitchFamily="18" charset="0"/>
                <a:cs typeface="Arial" charset="0"/>
              </a:rPr>
              <a:t>- част</a:t>
            </a:r>
            <a:r>
              <a:rPr lang="uk-UA" sz="2000" b="1" smtClean="0">
                <a:solidFill>
                  <a:srgbClr val="000000"/>
                </a:solidFill>
                <a:latin typeface="Times New Roman" pitchFamily="18" charset="0"/>
                <a:cs typeface="Arial" charset="0"/>
              </a:rPr>
              <a:t>іш</a:t>
            </a:r>
            <a:r>
              <a:rPr lang="ru-RU" sz="2000" b="1" smtClean="0">
                <a:solidFill>
                  <a:srgbClr val="000000"/>
                </a:solidFill>
                <a:latin typeface="Times New Roman" pitchFamily="18" charset="0"/>
                <a:cs typeface="Arial" charset="0"/>
              </a:rPr>
              <a:t>е псевдоуніполярні</a:t>
            </a:r>
          </a:p>
        </p:txBody>
      </p:sp>
      <p:sp>
        <p:nvSpPr>
          <p:cNvPr id="5" name="Line 5"/>
          <p:cNvSpPr>
            <a:spLocks noChangeShapeType="1"/>
          </p:cNvSpPr>
          <p:nvPr/>
        </p:nvSpPr>
        <p:spPr bwMode="auto">
          <a:xfrm>
            <a:off x="2951163" y="857250"/>
            <a:ext cx="17462" cy="6000750"/>
          </a:xfrm>
          <a:prstGeom prst="line">
            <a:avLst/>
          </a:prstGeom>
          <a:noFill/>
          <a:ln w="38160">
            <a:solidFill>
              <a:srgbClr val="8DC6FF"/>
            </a:solidFill>
            <a:miter lim="800000"/>
            <a:headEnd/>
            <a:tailEnd/>
          </a:ln>
          <a:effectLst>
            <a:outerShdw dist="23040" dir="5400000" algn="ctr" rotWithShape="0">
              <a:srgbClr val="000000">
                <a:alpha val="35036"/>
              </a:srgbClr>
            </a:outerShdw>
          </a:effectLst>
          <a:extLst/>
        </p:spPr>
        <p:txBody>
          <a:bodyPr/>
          <a:lstStyle/>
          <a:p>
            <a:pPr fontAlgn="auto">
              <a:spcBef>
                <a:spcPts val="0"/>
              </a:spcBef>
              <a:spcAft>
                <a:spcPts val="0"/>
              </a:spcAft>
              <a:defRPr/>
            </a:pPr>
            <a:endParaRPr lang="ru-RU" b="0">
              <a:solidFill>
                <a:schemeClr val="tx1"/>
              </a:solidFill>
              <a:latin typeface="+mn-lt"/>
              <a:cs typeface="+mn-cs"/>
            </a:endParaRPr>
          </a:p>
        </p:txBody>
      </p:sp>
      <p:sp>
        <p:nvSpPr>
          <p:cNvPr id="6" name="Line 5"/>
          <p:cNvSpPr>
            <a:spLocks noChangeShapeType="1"/>
          </p:cNvSpPr>
          <p:nvPr/>
        </p:nvSpPr>
        <p:spPr bwMode="auto">
          <a:xfrm>
            <a:off x="6130925" y="866775"/>
            <a:ext cx="71438" cy="5991225"/>
          </a:xfrm>
          <a:prstGeom prst="line">
            <a:avLst/>
          </a:prstGeom>
          <a:noFill/>
          <a:ln w="38160">
            <a:solidFill>
              <a:srgbClr val="8DC6FF"/>
            </a:solidFill>
            <a:miter lim="800000"/>
            <a:headEnd/>
            <a:tailEnd/>
          </a:ln>
          <a:effectLst>
            <a:outerShdw dist="23040" dir="5400000" algn="ctr" rotWithShape="0">
              <a:srgbClr val="000000">
                <a:alpha val="35036"/>
              </a:srgbClr>
            </a:outerShdw>
          </a:effectLst>
          <a:extLst/>
        </p:spPr>
        <p:txBody>
          <a:bodyPr/>
          <a:lstStyle/>
          <a:p>
            <a:pPr fontAlgn="auto">
              <a:spcBef>
                <a:spcPts val="0"/>
              </a:spcBef>
              <a:spcAft>
                <a:spcPts val="0"/>
              </a:spcAft>
              <a:defRPr/>
            </a:pPr>
            <a:endParaRPr lang="ru-RU" b="0">
              <a:solidFill>
                <a:schemeClr val="tx1"/>
              </a:solidFill>
              <a:latin typeface="+mn-lt"/>
              <a:cs typeface="+mn-cs"/>
            </a:endParaRPr>
          </a:p>
        </p:txBody>
      </p:sp>
      <p:sp>
        <p:nvSpPr>
          <p:cNvPr id="22533" name="Text Box 3"/>
          <p:cNvSpPr txBox="1">
            <a:spLocks noChangeArrowheads="1"/>
          </p:cNvSpPr>
          <p:nvPr/>
        </p:nvSpPr>
        <p:spPr bwMode="auto">
          <a:xfrm>
            <a:off x="3116263" y="868363"/>
            <a:ext cx="2971800" cy="2835275"/>
          </a:xfrm>
          <a:prstGeom prst="rect">
            <a:avLst/>
          </a:prstGeom>
          <a:noFill/>
          <a:ln w="9525">
            <a:noFill/>
            <a:miter lim="800000"/>
            <a:headEnd/>
            <a:tailEnd/>
          </a:ln>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uk-UA" sz="2000">
                <a:solidFill>
                  <a:schemeClr val="hlink"/>
                </a:solidFill>
                <a:latin typeface="Times New Roman" pitchFamily="18" charset="0"/>
              </a:rPr>
              <a:t>* ефекторні (еферентні, рухові)</a:t>
            </a:r>
            <a:r>
              <a:rPr lang="uk-UA" sz="2000">
                <a:solidFill>
                  <a:schemeClr val="tx1"/>
                </a:solidFill>
              </a:rPr>
              <a:t>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uk-UA" sz="2000">
                <a:solidFill>
                  <a:schemeClr val="tx1"/>
                </a:solidFill>
              </a:rPr>
              <a:t>- передають нервові імпульси (інформацію) від ЦНС до робочих органів (ефекторам);</a:t>
            </a:r>
            <a:endParaRPr lang="ru-RU" sz="2000">
              <a:solidFill>
                <a:srgbClr val="0070C0"/>
              </a:solidFill>
              <a:latin typeface="Calibri" pitchFamily="34" charset="0"/>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000">
                <a:solidFill>
                  <a:srgbClr val="000000"/>
                </a:solidFill>
                <a:latin typeface="Calibri" pitchFamily="34" charset="0"/>
              </a:rPr>
              <a:t>- частіше мультиполяри</a:t>
            </a:r>
          </a:p>
        </p:txBody>
      </p:sp>
      <p:sp>
        <p:nvSpPr>
          <p:cNvPr id="22534" name="Text Box 4"/>
          <p:cNvSpPr txBox="1">
            <a:spLocks noChangeArrowheads="1"/>
          </p:cNvSpPr>
          <p:nvPr/>
        </p:nvSpPr>
        <p:spPr bwMode="auto">
          <a:xfrm>
            <a:off x="6030913" y="841375"/>
            <a:ext cx="3113087" cy="2938463"/>
          </a:xfrm>
          <a:prstGeom prst="rect">
            <a:avLst/>
          </a:prstGeom>
          <a:noFill/>
          <a:ln w="9525">
            <a:noFill/>
            <a:miter lim="800000"/>
            <a:headEnd/>
            <a:tailEnd/>
          </a:ln>
        </p:spPr>
        <p:txBody>
          <a:bodyPr lIns="90000" tIns="46800" rIns="90000" bIns="46800">
            <a:spAutoFit/>
          </a:bodyPr>
          <a:lstStyle/>
          <a:p>
            <a:pPr algn="ctr">
              <a:lnSpc>
                <a:spcPct val="8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uk-UA" sz="2000">
                <a:solidFill>
                  <a:schemeClr val="hlink"/>
                </a:solidFill>
                <a:latin typeface="Times New Roman" pitchFamily="18" charset="0"/>
              </a:rPr>
              <a:t>* асоціативні (інтернейрони,вставні, проміжні)</a:t>
            </a:r>
            <a:r>
              <a:rPr lang="uk-UA" sz="2000">
                <a:solidFill>
                  <a:schemeClr val="tx1"/>
                </a:solidFill>
                <a:latin typeface="Times New Roman" pitchFamily="18" charset="0"/>
              </a:rPr>
              <a:t> </a:t>
            </a:r>
          </a:p>
          <a:p>
            <a:pPr algn="ctr">
              <a:lnSpc>
                <a:spcPct val="8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000">
                <a:solidFill>
                  <a:schemeClr val="tx1"/>
                </a:solidFill>
                <a:latin typeface="Times New Roman" pitchFamily="18" charset="0"/>
              </a:rPr>
              <a:t>– взаємодія між нейронами ЦНС           (передають інформацію з псевдоуніполярів на мультиполяри (їх 90%);    </a:t>
            </a:r>
          </a:p>
          <a:p>
            <a:pPr algn="ctr">
              <a:lnSpc>
                <a:spcPct val="8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000">
                <a:solidFill>
                  <a:schemeClr val="tx1"/>
                </a:solidFill>
                <a:latin typeface="Times New Roman" pitchFamily="18" charset="0"/>
              </a:rPr>
              <a:t> - частіше біполяри</a:t>
            </a:r>
          </a:p>
        </p:txBody>
      </p:sp>
      <p:pic>
        <p:nvPicPr>
          <p:cNvPr id="22535" name="Picture 10"/>
          <p:cNvPicPr>
            <a:picLocks noChangeAspect="1" noChangeArrowheads="1"/>
          </p:cNvPicPr>
          <p:nvPr/>
        </p:nvPicPr>
        <p:blipFill>
          <a:blip r:embed="rId2"/>
          <a:srcRect t="47997" r="52301"/>
          <a:stretch>
            <a:fillRect/>
          </a:stretch>
        </p:blipFill>
        <p:spPr bwMode="auto">
          <a:xfrm>
            <a:off x="150813" y="3743325"/>
            <a:ext cx="2654300" cy="2827338"/>
          </a:xfrm>
          <a:prstGeom prst="rect">
            <a:avLst/>
          </a:prstGeom>
          <a:noFill/>
          <a:ln w="9525">
            <a:noFill/>
            <a:miter lim="800000"/>
            <a:headEnd/>
            <a:tailEnd/>
          </a:ln>
        </p:spPr>
      </p:pic>
      <p:pic>
        <p:nvPicPr>
          <p:cNvPr id="22536" name="Picture 12"/>
          <p:cNvPicPr>
            <a:picLocks noChangeAspect="1" noChangeArrowheads="1"/>
          </p:cNvPicPr>
          <p:nvPr/>
        </p:nvPicPr>
        <p:blipFill>
          <a:blip r:embed="rId2"/>
          <a:srcRect l="38712" t="35434"/>
          <a:stretch>
            <a:fillRect/>
          </a:stretch>
        </p:blipFill>
        <p:spPr bwMode="auto">
          <a:xfrm>
            <a:off x="3146425" y="3762375"/>
            <a:ext cx="2844800" cy="2898775"/>
          </a:xfrm>
          <a:prstGeom prst="rect">
            <a:avLst/>
          </a:prstGeom>
          <a:noFill/>
          <a:ln w="9525">
            <a:noFill/>
            <a:miter lim="800000"/>
            <a:headEnd/>
            <a:tailEnd/>
          </a:ln>
        </p:spPr>
      </p:pic>
      <p:pic>
        <p:nvPicPr>
          <p:cNvPr id="22537" name="Picture 11"/>
          <p:cNvPicPr>
            <a:picLocks noChangeAspect="1" noChangeArrowheads="1"/>
          </p:cNvPicPr>
          <p:nvPr/>
        </p:nvPicPr>
        <p:blipFill>
          <a:blip r:embed="rId2"/>
          <a:srcRect r="40601" b="61874"/>
          <a:stretch>
            <a:fillRect/>
          </a:stretch>
        </p:blipFill>
        <p:spPr bwMode="auto">
          <a:xfrm>
            <a:off x="6278563" y="3817938"/>
            <a:ext cx="2743200" cy="28606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p:cNvSpPr>
          <p:nvPr>
            <p:ph type="body" idx="4294967295"/>
          </p:nvPr>
        </p:nvSpPr>
        <p:spPr>
          <a:xfrm>
            <a:off x="273050" y="427038"/>
            <a:ext cx="8634413" cy="6170612"/>
          </a:xfrm>
        </p:spPr>
        <p:txBody>
          <a:bodyPr/>
          <a:lstStyle/>
          <a:p>
            <a:pPr>
              <a:lnSpc>
                <a:spcPct val="80000"/>
              </a:lnSpc>
            </a:pPr>
            <a:r>
              <a:rPr lang="ru-RU" sz="2400" smtClean="0"/>
              <a:t>У період раннього дитинства більшість дітей мають далекозорість, оскільки повздовжня вісь їх ока коротка. Приблизно з 4-5 років очні яблука починають найбільш інтенсивно рости у довжину ніж у ширину і у більшості дітей формується функціональна короткозорість, яка звично триває до віку 10-12 років. </a:t>
            </a:r>
          </a:p>
          <a:p>
            <a:pPr>
              <a:lnSpc>
                <a:spcPct val="80000"/>
              </a:lnSpc>
            </a:pPr>
            <a:r>
              <a:rPr lang="ru-RU" sz="2400" smtClean="0"/>
              <a:t>Підчас статевого дозрівання спостерігається нова хвиля нерівномірності росту очних яблук: вони швидше починають рости у ширину, повздовжня вісь очей стає короткою і виникає функціональна далекозорість. </a:t>
            </a:r>
          </a:p>
          <a:p>
            <a:pPr>
              <a:lnSpc>
                <a:spcPct val="80000"/>
              </a:lnSpc>
            </a:pPr>
            <a:r>
              <a:rPr lang="ru-RU" sz="2400" smtClean="0"/>
              <a:t>Лише у 15-17 років, при нормальному розвитку функції зору, встановлюється нормальна рефракція очей. Таким чином, у продовж всього періоду шкільного навчання відбувається розвиток функції зору і тому (при порушенні гігієни зору) у дітей дуже високий ризик виникнення патологічних відхилень у стані зору. Так, за даними І. М. Маруненко із співавт. (2004) за шкільний період кількість короткозорих дітей зростає у 15 разів.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idx="4294967295"/>
          </p:nvPr>
        </p:nvSpPr>
        <p:spPr>
          <a:xfrm>
            <a:off x="115888" y="109538"/>
            <a:ext cx="8872537" cy="6592887"/>
          </a:xfrm>
        </p:spPr>
        <p:txBody>
          <a:bodyPr/>
          <a:lstStyle/>
          <a:p>
            <a:pPr>
              <a:lnSpc>
                <a:spcPct val="95000"/>
              </a:lnSpc>
            </a:pPr>
            <a:r>
              <a:rPr lang="ru-RU" sz="2400" b="1" smtClean="0"/>
              <a:t>	У НС, крім нервових клітин, на порядок більше клітин, назва яких </a:t>
            </a:r>
            <a:r>
              <a:rPr lang="ru-RU" sz="2800" b="1" i="1" u="sng" smtClean="0"/>
              <a:t>глія</a:t>
            </a:r>
            <a:r>
              <a:rPr lang="ru-RU" sz="2400" b="1" smtClean="0"/>
              <a:t> (від грец. glia – клей), або </a:t>
            </a:r>
            <a:r>
              <a:rPr lang="ru-RU" sz="2400" b="1" u="sng" smtClean="0"/>
              <a:t>гліальні клітини</a:t>
            </a:r>
            <a:r>
              <a:rPr lang="ru-RU" sz="2400" b="1" smtClean="0"/>
              <a:t>. Така назва цих клітин цілком виправдана, оскільки гліальні клітини майже цілком заповнюють проміжки між нейронами, зв'язуючи їх один з одним, ніби склеюючи. Загалом нейроглія становить близько 40 % від об'єму головного мозку.</a:t>
            </a:r>
            <a:br>
              <a:rPr lang="ru-RU" sz="2400" b="1" smtClean="0"/>
            </a:br>
            <a:r>
              <a:rPr lang="ru-RU" sz="2400" b="1" smtClean="0"/>
              <a:t>	</a:t>
            </a:r>
            <a:r>
              <a:rPr lang="ru-RU" sz="2400" b="1" u="sng" smtClean="0"/>
              <a:t>Нейроглії (гліоцити, або гліальні клітини)</a:t>
            </a:r>
            <a:r>
              <a:rPr lang="ru-RU" sz="2400" b="1" smtClean="0"/>
              <a:t> виконують численні </a:t>
            </a:r>
            <a:r>
              <a:rPr lang="ru-RU" sz="2400" b="1" i="1" u="sng" smtClean="0"/>
              <a:t>функції </a:t>
            </a:r>
            <a:r>
              <a:rPr lang="ru-RU" sz="2400" b="1" smtClean="0"/>
              <a:t>в НС. </a:t>
            </a:r>
            <a:br>
              <a:rPr lang="ru-RU" sz="2400" b="1" smtClean="0"/>
            </a:br>
            <a:r>
              <a:rPr lang="ru-RU" sz="2400" b="1" smtClean="0"/>
              <a:t>	На відміну від нервових клітин, гліальні клітини зберігають здатність до мітотичного поділу в дорослому  організмі, тобто вони можуть розмножуватись. </a:t>
            </a:r>
            <a:br>
              <a:rPr lang="ru-RU" sz="2400" b="1" smtClean="0"/>
            </a:br>
            <a:r>
              <a:rPr lang="ru-RU" sz="2400" b="1" smtClean="0"/>
              <a:t>	</a:t>
            </a:r>
            <a:r>
              <a:rPr lang="ru-RU" sz="2400" b="1" u="sng" smtClean="0"/>
              <a:t>Розрізняють 4 типи нейроглії</a:t>
            </a:r>
            <a:r>
              <a:rPr lang="ru-RU" sz="2400" b="1" smtClean="0"/>
              <a:t>: астроглія (від грец. astro – зірка і glia – клей), олігодендроглія (від грец. olygos – незначний, dendron – дерево і glia – клей), мікроглія  (від грец. micros – малий і glia – клей ) і епендима (від грец. ependyma – верхній одяг)</a:t>
            </a:r>
            <a:r>
              <a:rPr lang="ru-RU" sz="2400" smtClean="0"/>
              <a:t> </a:t>
            </a:r>
          </a:p>
        </p:txBody>
      </p:sp>
      <p:sp>
        <p:nvSpPr>
          <p:cNvPr id="24578" name="Rectangle 3"/>
          <p:cNvSpPr>
            <a:spLocks noGrp="1"/>
          </p:cNvSpPr>
          <p:nvPr>
            <p:ph type="body" idx="4294967295"/>
          </p:nvPr>
        </p:nvSpPr>
        <p:spPr>
          <a:xfrm>
            <a:off x="153988" y="6683375"/>
            <a:ext cx="8836025" cy="174625"/>
          </a:xfrm>
        </p:spPr>
        <p:txBody>
          <a:bodyPr/>
          <a:lstStyle/>
          <a:p>
            <a:pPr>
              <a:lnSpc>
                <a:spcPct val="70000"/>
              </a:lnSpc>
            </a:pPr>
            <a:endParaRPr lang="ru-RU" sz="80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628650" y="365125"/>
            <a:ext cx="7886700" cy="484188"/>
          </a:xfrm>
        </p:spPr>
        <p:txBody>
          <a:bodyPr/>
          <a:lstStyle/>
          <a:p>
            <a:pPr eaLnBrk="1" hangingPunct="1">
              <a:defRPr/>
            </a:pPr>
            <a:r>
              <a:rPr lang="ru-RU" sz="2800" b="1" i="1" u="sng" smtClean="0">
                <a:effectLst>
                  <a:outerShdw blurRad="38100" dist="38100" dir="2700000" algn="tl">
                    <a:srgbClr val="C0C0C0"/>
                  </a:outerShdw>
                </a:effectLst>
              </a:rPr>
              <a:t>Функції клітин нервової тканини</a:t>
            </a:r>
          </a:p>
        </p:txBody>
      </p:sp>
      <p:sp>
        <p:nvSpPr>
          <p:cNvPr id="25602" name="Rectangle 3"/>
          <p:cNvSpPr>
            <a:spLocks noGrp="1" noChangeArrowheads="1"/>
          </p:cNvSpPr>
          <p:nvPr>
            <p:ph type="body" idx="4294967295"/>
          </p:nvPr>
        </p:nvSpPr>
        <p:spPr>
          <a:xfrm>
            <a:off x="0" y="884238"/>
            <a:ext cx="9144000" cy="5973762"/>
          </a:xfrm>
        </p:spPr>
        <p:txBody>
          <a:bodyPr/>
          <a:lstStyle/>
          <a:p>
            <a:pPr marL="609600" indent="-609600" eaLnBrk="1" hangingPunct="1">
              <a:lnSpc>
                <a:spcPct val="75000"/>
              </a:lnSpc>
              <a:spcBef>
                <a:spcPts val="100"/>
              </a:spcBef>
              <a:buFontTx/>
              <a:buAutoNum type="arabicPeriod"/>
            </a:pPr>
            <a:r>
              <a:rPr lang="ru-RU" sz="2400" b="1" smtClean="0"/>
              <a:t>Функції нейронів:</a:t>
            </a:r>
            <a:endParaRPr lang="ru-RU" sz="2400" smtClean="0"/>
          </a:p>
          <a:p>
            <a:pPr marL="609600" indent="-609600" eaLnBrk="1" hangingPunct="1">
              <a:lnSpc>
                <a:spcPct val="75000"/>
              </a:lnSpc>
              <a:spcBef>
                <a:spcPts val="100"/>
              </a:spcBef>
            </a:pPr>
            <a:r>
              <a:rPr lang="ru-RU" sz="2400" smtClean="0"/>
              <a:t>Рецепція</a:t>
            </a:r>
          </a:p>
          <a:p>
            <a:pPr marL="609600" indent="-609600" eaLnBrk="1" hangingPunct="1">
              <a:lnSpc>
                <a:spcPct val="75000"/>
              </a:lnSpc>
              <a:spcBef>
                <a:spcPts val="100"/>
              </a:spcBef>
            </a:pPr>
            <a:r>
              <a:rPr lang="ru-RU" sz="2400" smtClean="0"/>
              <a:t>Збудження й гальмування</a:t>
            </a:r>
          </a:p>
          <a:p>
            <a:pPr marL="609600" indent="-609600" eaLnBrk="1" hangingPunct="1">
              <a:lnSpc>
                <a:spcPct val="75000"/>
              </a:lnSpc>
              <a:spcBef>
                <a:spcPts val="100"/>
              </a:spcBef>
            </a:pPr>
            <a:r>
              <a:rPr lang="ru-RU" sz="2400" smtClean="0"/>
              <a:t>Проведення збудження</a:t>
            </a:r>
          </a:p>
          <a:p>
            <a:pPr marL="609600" indent="-609600" eaLnBrk="1" hangingPunct="1">
              <a:lnSpc>
                <a:spcPct val="75000"/>
              </a:lnSpc>
              <a:spcBef>
                <a:spcPts val="100"/>
              </a:spcBef>
            </a:pPr>
            <a:r>
              <a:rPr lang="ru-RU" sz="2400" smtClean="0"/>
              <a:t>Передача сигналу (шляхом прямого контакту й непряма дія - через кров)</a:t>
            </a:r>
          </a:p>
          <a:p>
            <a:pPr marL="609600" indent="-609600" eaLnBrk="1" hangingPunct="1">
              <a:lnSpc>
                <a:spcPct val="75000"/>
              </a:lnSpc>
              <a:spcBef>
                <a:spcPts val="100"/>
              </a:spcBef>
              <a:buFont typeface="Arial" charset="0"/>
              <a:buNone/>
            </a:pPr>
            <a:r>
              <a:rPr lang="ru-RU" sz="2400" b="1" smtClean="0"/>
              <a:t>2. Функції глії</a:t>
            </a:r>
          </a:p>
          <a:p>
            <a:pPr marL="609600" indent="-609600" eaLnBrk="1" hangingPunct="1">
              <a:lnSpc>
                <a:spcPct val="75000"/>
              </a:lnSpc>
              <a:spcBef>
                <a:spcPts val="100"/>
              </a:spcBef>
            </a:pPr>
            <a:r>
              <a:rPr lang="ru-RU" sz="2400" smtClean="0"/>
              <a:t>Опорна </a:t>
            </a:r>
          </a:p>
          <a:p>
            <a:pPr marL="609600" indent="-609600" eaLnBrk="1" hangingPunct="1">
              <a:lnSpc>
                <a:spcPct val="75000"/>
              </a:lnSpc>
              <a:spcBef>
                <a:spcPts val="100"/>
              </a:spcBef>
            </a:pPr>
            <a:r>
              <a:rPr lang="ru-RU" sz="2400" smtClean="0"/>
              <a:t>Трофічна</a:t>
            </a:r>
          </a:p>
          <a:p>
            <a:pPr marL="609600" indent="-609600" eaLnBrk="1" hangingPunct="1">
              <a:lnSpc>
                <a:spcPct val="75000"/>
              </a:lnSpc>
              <a:spcBef>
                <a:spcPts val="100"/>
              </a:spcBef>
            </a:pPr>
            <a:r>
              <a:rPr lang="ru-RU" sz="2400" smtClean="0"/>
              <a:t>Захисна (</a:t>
            </a:r>
            <a:r>
              <a:rPr lang="ru-RU" sz="2400" i="1" smtClean="0"/>
              <a:t>формування гематенцефалічного бар'єра та знищення чужорідних антигенів, відновлення пошкоджень</a:t>
            </a:r>
            <a:r>
              <a:rPr lang="ru-RU" sz="2400" smtClean="0"/>
              <a:t>)</a:t>
            </a:r>
          </a:p>
          <a:p>
            <a:pPr marL="609600" indent="-609600" eaLnBrk="1" hangingPunct="1">
              <a:lnSpc>
                <a:spcPct val="75000"/>
              </a:lnSpc>
              <a:spcBef>
                <a:spcPts val="100"/>
              </a:spcBef>
            </a:pPr>
            <a:r>
              <a:rPr lang="uk-UA" sz="2400" smtClean="0"/>
              <a:t>Електроізоляційна </a:t>
            </a:r>
            <a:endParaRPr lang="ru-RU" sz="2400" smtClean="0"/>
          </a:p>
          <a:p>
            <a:pPr marL="609600" indent="-609600" eaLnBrk="1" hangingPunct="1">
              <a:lnSpc>
                <a:spcPct val="75000"/>
              </a:lnSpc>
              <a:spcBef>
                <a:spcPts val="100"/>
              </a:spcBef>
            </a:pPr>
            <a:r>
              <a:rPr lang="ru-RU" sz="2400" smtClean="0"/>
              <a:t>Секреторна (</a:t>
            </a:r>
            <a:r>
              <a:rPr lang="ru-RU" sz="2400" i="1" smtClean="0"/>
              <a:t>деякі гліоцити утворюють ліквор – спинномозкову рідину</a:t>
            </a:r>
            <a:r>
              <a:rPr lang="ru-RU" sz="2400" smtClean="0"/>
              <a:t>)</a:t>
            </a:r>
          </a:p>
          <a:p>
            <a:pPr marL="609600" indent="-609600" eaLnBrk="1" hangingPunct="1">
              <a:lnSpc>
                <a:spcPct val="75000"/>
              </a:lnSpc>
              <a:spcBef>
                <a:spcPts val="100"/>
              </a:spcBef>
              <a:buFont typeface="Arial" charset="0"/>
              <a:buNone/>
            </a:pPr>
            <a:r>
              <a:rPr lang="uk-UA" sz="2400" smtClean="0"/>
              <a:t>3. </a:t>
            </a:r>
            <a:r>
              <a:rPr lang="uk-UA" sz="2400" b="1" smtClean="0"/>
              <a:t>Способи передачі інформації</a:t>
            </a:r>
          </a:p>
          <a:p>
            <a:pPr marL="609600" indent="-609600" algn="just" eaLnBrk="1" hangingPunct="1">
              <a:lnSpc>
                <a:spcPct val="75000"/>
              </a:lnSpc>
              <a:spcBef>
                <a:spcPts val="100"/>
              </a:spcBef>
            </a:pPr>
            <a:r>
              <a:rPr lang="uk-UA" sz="2000" b="1" i="1" smtClean="0"/>
              <a:t>Прямий контакт </a:t>
            </a:r>
            <a:r>
              <a:rPr lang="uk-UA" sz="2000" smtClean="0"/>
              <a:t>з об’єктом (відросток нейрону створює безпосередній контакт (синапс) з відповідним об»єктом. Передатчиком сигналу є хімічна речовина, яка називається </a:t>
            </a:r>
            <a:r>
              <a:rPr lang="uk-UA" sz="2000" b="1" i="1" smtClean="0"/>
              <a:t>медіатором</a:t>
            </a:r>
            <a:r>
              <a:rPr lang="uk-UA" sz="2000" smtClean="0"/>
              <a:t>.</a:t>
            </a:r>
          </a:p>
          <a:p>
            <a:pPr marL="609600" indent="-609600" algn="just" eaLnBrk="1" hangingPunct="1">
              <a:lnSpc>
                <a:spcPct val="75000"/>
              </a:lnSpc>
              <a:spcBef>
                <a:spcPts val="100"/>
              </a:spcBef>
            </a:pPr>
            <a:r>
              <a:rPr lang="uk-UA" sz="2000" b="1" i="1" smtClean="0"/>
              <a:t>Непряма дія </a:t>
            </a:r>
            <a:r>
              <a:rPr lang="uk-UA" sz="2000" smtClean="0"/>
              <a:t>через кров (нейрони створюють контакти з кровоносними судинами і виділяють відповідно речовину (нейрогормон) в кров.</a:t>
            </a:r>
            <a:endParaRPr lang="ru-RU" sz="200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p:cNvSpPr>
          <p:nvPr>
            <p:ph type="body" idx="1"/>
          </p:nvPr>
        </p:nvSpPr>
        <p:spPr>
          <a:xfrm>
            <a:off x="290513" y="469900"/>
            <a:ext cx="5343525" cy="6164263"/>
          </a:xfrm>
        </p:spPr>
        <p:txBody>
          <a:bodyPr/>
          <a:lstStyle/>
          <a:p>
            <a:pPr>
              <a:lnSpc>
                <a:spcPct val="75000"/>
              </a:lnSpc>
              <a:spcBef>
                <a:spcPts val="700"/>
              </a:spcBef>
              <a:defRPr/>
            </a:pPr>
            <a:r>
              <a:rPr lang="ru-RU" sz="2400" smtClean="0"/>
              <a:t>Співвідношення  між  гліальними  і  нервовими  клітинами у процесі постнатального розвитку  змінюється. </a:t>
            </a:r>
          </a:p>
          <a:p>
            <a:pPr>
              <a:lnSpc>
                <a:spcPct val="75000"/>
              </a:lnSpc>
              <a:spcBef>
                <a:spcPts val="700"/>
              </a:spcBef>
              <a:defRPr/>
            </a:pPr>
            <a:r>
              <a:rPr lang="ru-RU" sz="2400" smtClean="0"/>
              <a:t>Так, у новонародженого кількість нервових клітин більша, ніж клітин глії.  </a:t>
            </a:r>
          </a:p>
          <a:p>
            <a:pPr>
              <a:lnSpc>
                <a:spcPct val="75000"/>
              </a:lnSpc>
              <a:spcBef>
                <a:spcPts val="700"/>
              </a:spcBef>
              <a:defRPr/>
            </a:pPr>
            <a:r>
              <a:rPr lang="ru-RU" sz="2400" smtClean="0"/>
              <a:t>У 20-30  років їх співвідношення стає приблизно однаковим  (1:1).  </a:t>
            </a:r>
          </a:p>
          <a:p>
            <a:pPr>
              <a:lnSpc>
                <a:spcPct val="75000"/>
              </a:lnSpc>
              <a:spcBef>
                <a:spcPts val="700"/>
              </a:spcBef>
              <a:defRPr/>
            </a:pPr>
            <a:r>
              <a:rPr lang="ru-RU" sz="2400" smtClean="0"/>
              <a:t>Після 30 років переважає кількість клітин глії. </a:t>
            </a:r>
          </a:p>
          <a:p>
            <a:pPr>
              <a:lnSpc>
                <a:spcPct val="75000"/>
              </a:lnSpc>
              <a:spcBef>
                <a:spcPts val="700"/>
              </a:spcBef>
              <a:defRPr/>
            </a:pPr>
            <a:r>
              <a:rPr lang="ru-RU" sz="2400" smtClean="0"/>
              <a:t>У людини 70-річного віку, н-д, нейрони головного мозку складають лише 30%, що впливає на процеси запам’ятовування і утворення умовних рефлексів.</a:t>
            </a:r>
          </a:p>
          <a:p>
            <a:pPr>
              <a:lnSpc>
                <a:spcPct val="75000"/>
              </a:lnSpc>
              <a:spcBef>
                <a:spcPts val="700"/>
              </a:spcBef>
              <a:buFont typeface="Arial" charset="0"/>
              <a:buNone/>
              <a:defRPr/>
            </a:pPr>
            <a:r>
              <a:rPr lang="ru-RU" sz="2400" b="1" i="1" u="sng" smtClean="0">
                <a:effectLst>
                  <a:outerShdw blurRad="38100" dist="38100" dir="2700000" algn="tl">
                    <a:srgbClr val="C0C0C0"/>
                  </a:outerShdw>
                </a:effectLst>
              </a:rPr>
              <a:t>Важлива властивість НС</a:t>
            </a:r>
            <a:r>
              <a:rPr lang="ru-RU" sz="2400" u="sng" smtClean="0"/>
              <a:t> – здатність до проведення збудження між нейронами завдяки синапсам.</a:t>
            </a:r>
          </a:p>
        </p:txBody>
      </p:sp>
      <p:pic>
        <p:nvPicPr>
          <p:cNvPr id="28674" name="Picture 4"/>
          <p:cNvPicPr>
            <a:picLocks noChangeAspect="1" noChangeArrowheads="1"/>
          </p:cNvPicPr>
          <p:nvPr/>
        </p:nvPicPr>
        <p:blipFill>
          <a:blip r:embed="rId2"/>
          <a:srcRect/>
          <a:stretch>
            <a:fillRect/>
          </a:stretch>
        </p:blipFill>
        <p:spPr bwMode="auto">
          <a:xfrm>
            <a:off x="5487988" y="468313"/>
            <a:ext cx="3535362" cy="58832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Тема Offic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Тема 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Тема Offic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2137</TotalTime>
  <Words>3494</Words>
  <Application>Microsoft Office PowerPoint</Application>
  <PresentationFormat>Экран (4:3)</PresentationFormat>
  <Paragraphs>228</Paragraphs>
  <Slides>60</Slides>
  <Notes>2</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60</vt:i4>
      </vt:variant>
    </vt:vector>
  </HeadingPairs>
  <TitlesOfParts>
    <vt:vector size="62" baseType="lpstr">
      <vt:lpstr>Тема Office</vt:lpstr>
      <vt:lpstr>Точечный рисунок</vt:lpstr>
      <vt:lpstr>Вікові морфофункціональні особливості організації нервової системи</vt:lpstr>
      <vt:lpstr>Презентация PowerPoint</vt:lpstr>
      <vt:lpstr>Презентация PowerPoint</vt:lpstr>
      <vt:lpstr>Презентация PowerPoint</vt:lpstr>
      <vt:lpstr>Класифікація нейронів</vt:lpstr>
      <vt:lpstr>За функціональним значенням:</vt:lpstr>
      <vt:lpstr> У НС, крім нервових клітин, на порядок більше клітин, назва яких глія (від грец. glia – клей), або гліальні клітини. Така назва цих клітин цілком виправдана, оскільки гліальні клітини майже цілком заповнюють проміжки між нейронами, зв'язуючи їх один з одним, ніби склеюючи. Загалом нейроглія становить близько 40 % від об'єму головного мозку.  Нейроглії (гліоцити, або гліальні клітини) виконують численні функції в НС.   На відміну від нервових клітин, гліальні клітини зберігають здатність до мітотичного поділу в дорослому  організмі, тобто вони можуть розмножуватись.   Розрізняють 4 типи нейроглії: астроглія (від грец. astro – зірка і glia – клей), олігодендроглія (від грец. olygos – незначний, dendron – дерево і glia – клей), мікроглія  (від грец. micros – малий і glia – клей ) і епендима (від грец. ependyma – верхній одяг) </vt:lpstr>
      <vt:lpstr>Функції клітин нервової тканини</vt:lpstr>
      <vt:lpstr>Презентация PowerPoint</vt:lpstr>
      <vt:lpstr>Синапс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 дітей</vt:lpstr>
      <vt:lpstr>Рефлекс та рефлекторний шлях</vt:lpstr>
      <vt:lpstr>Структурною основою рефлексу є рефлекторна дуга — послідовно з'єднаний ланцюг нервових клітин, що забезпечують здійснення реакції на подразнення. Це шлях, по якому збудження проходить від рецептора через ЦНС до органа-ефектора і який має декілька функціональних ланок </vt:lpstr>
      <vt:lpstr>В залежності від типу і функціональної ролі ефекторів виділяють: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ЗАГАЛЬНИЙ ПРИНЦИП БУДОВИ СЕНСОРНИХ СИСТЕМ</vt:lpstr>
      <vt:lpstr>СТРУКТУРА СЕНСОРНОЇ СИСТЕМИ (АНАЛІЗАТОРА):  </vt:lpstr>
      <vt:lpstr>Спинний мозок</vt:lpstr>
      <vt:lpstr>Стовбур мозку</vt:lpstr>
      <vt:lpstr>Сенсорні функції стовбура мозку</vt:lpstr>
      <vt:lpstr>Функції таламуса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Windows User</dc:creator>
  <cp:lastModifiedBy>Пользователь Windows</cp:lastModifiedBy>
  <cp:revision>40</cp:revision>
  <dcterms:created xsi:type="dcterms:W3CDTF">2016-11-12T15:02:45Z</dcterms:created>
  <dcterms:modified xsi:type="dcterms:W3CDTF">2022-11-29T05:29:49Z</dcterms:modified>
</cp:coreProperties>
</file>