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60" r:id="rId3"/>
    <p:sldId id="262" r:id="rId4"/>
    <p:sldId id="264" r:id="rId5"/>
    <p:sldId id="263" r:id="rId6"/>
    <p:sldId id="267" r:id="rId7"/>
    <p:sldId id="265" r:id="rId8"/>
    <p:sldId id="266" r:id="rId9"/>
    <p:sldId id="275" r:id="rId10"/>
    <p:sldId id="269" r:id="rId11"/>
    <p:sldId id="295" r:id="rId12"/>
    <p:sldId id="290" r:id="rId13"/>
    <p:sldId id="268" r:id="rId14"/>
    <p:sldId id="280" r:id="rId15"/>
    <p:sldId id="292" r:id="rId16"/>
    <p:sldId id="291" r:id="rId17"/>
    <p:sldId id="294" r:id="rId18"/>
    <p:sldId id="296" r:id="rId19"/>
    <p:sldId id="279" r:id="rId20"/>
    <p:sldId id="270" r:id="rId21"/>
    <p:sldId id="297" r:id="rId22"/>
    <p:sldId id="288" r:id="rId23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7C238B1-7E96-4EE8-8DA9-596DCFA69492}">
          <p14:sldIdLst>
            <p14:sldId id="257"/>
            <p14:sldId id="260"/>
            <p14:sldId id="262"/>
            <p14:sldId id="264"/>
            <p14:sldId id="263"/>
            <p14:sldId id="267"/>
            <p14:sldId id="265"/>
            <p14:sldId id="266"/>
            <p14:sldId id="275"/>
            <p14:sldId id="269"/>
            <p14:sldId id="295"/>
            <p14:sldId id="290"/>
            <p14:sldId id="268"/>
            <p14:sldId id="280"/>
            <p14:sldId id="292"/>
            <p14:sldId id="291"/>
            <p14:sldId id="294"/>
            <p14:sldId id="296"/>
            <p14:sldId id="279"/>
            <p14:sldId id="270"/>
            <p14:sldId id="297"/>
            <p14:sldId id="288"/>
          </p14:sldIdLst>
        </p14:section>
        <p14:section name="Раздел без заголовка" id="{B9AE2F35-1B55-4060-BDD4-7B82A1CA3A7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9"/>
  </p:normalViewPr>
  <p:slideViewPr>
    <p:cSldViewPr>
      <p:cViewPr varScale="1">
        <p:scale>
          <a:sx n="109" d="100"/>
          <a:sy n="109" d="100"/>
        </p:scale>
        <p:origin x="17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11355D6-B7EC-46F0-9591-DB4F5F31BD11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F81BB-71C4-4A3C-AFE9-C20E44DB0DF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12940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55D1666-560D-4565-B3CC-7851BF7089CA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7042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501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8505F4-95A2-460B-A3ED-B107147233DA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91424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686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4EC158-1ACB-4F86-AC80-96C07FF74228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1736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481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7E39D0-6858-4912-A7DE-13B94FA70804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66525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6246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79F40F-1AEE-4863-942D-C381D486D6AE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068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665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BD4C23-3C96-48E0-82AE-4EA59D229977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38081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583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026443-8CBB-4199-884E-FA636411DC85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2665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665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BD4C23-3C96-48E0-82AE-4EA59D229977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22060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665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BD4C23-3C96-48E0-82AE-4EA59D229977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42626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604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925BA2-9FF5-4677-9D6E-EE97C0D7997D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44869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542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B5FB0ED-9AEB-4109-AD39-4A9F27E00BDC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4022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013ABD-FBA8-435B-BB5E-140B05796322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88878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665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BD4C23-3C96-48E0-82AE-4EA59D229977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00919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665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BD4C23-3C96-48E0-82AE-4EA59D229977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7337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88C95C-3F23-40DE-8877-196F22AA2E47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7161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268A66-DA99-4596-B226-7BCBF1DEDF12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2236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CA2D21E-20DD-4C6D-A0FB-C8E12521BFBD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5593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7BC2080-74C2-494E-9208-3818395DE57F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684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/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F1C65D-15F7-461A-B4A3-16A024EC8390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398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440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011410-7268-4266-91AC-04094B01D29E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87034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501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8505F4-95A2-460B-A3ED-B107147233DA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1182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ECFB3-1614-4936-BB71-277D33537DEE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FE667-446B-4CFE-ACF7-38FC3701965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  <p:transition spd="med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6C975-9C6E-4442-A1C7-95025295CB78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67882-3378-4C8A-8594-5687B06129F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FF806-BEC5-4543-B230-6F17AFF12848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8F91E-401D-4848-ADFF-B3A1D8BEDEC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33A66-31F4-4ACC-8A06-21CA31661F18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7D96-E9DE-4843-BEF6-C7A9DFC1DAB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FB981-D2EA-4537-90A0-195CCF189D7E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9F033-06FB-4E25-B1E7-9574A1FAB7A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0CA1-97AA-430B-A6C9-5207CF160EFF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1109D-9CD3-411F-A633-6D963C657A2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F0CD6-582F-451F-984D-AA63EB82F573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30B01-1265-4C91-A636-6EFE90E4DC9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3686-D4F5-4E87-938C-0E9E9BA1D19F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34A72-27A1-45FE-AFCB-FF25B8A5C76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  <p:transition spd="med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D07B3-51F4-4651-9F94-CA5D2D436806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69BD3-12D2-4C17-9F3D-6505AA5B1F4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  <p:transition spd="med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DE25F-5950-4D08-B271-11215B6BA9E9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B7707-EE57-49A7-AEA3-D1F6EAB9134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  <p:transition spd="med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7E15E-2748-4FE1-8267-A0D2AA230DD9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B9FDA-5AFF-4FE1-B6DF-97AE876C2EA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25BCD1-E4ED-4C48-9A6E-33786299660E}" type="datetimeFigureOut">
              <a:rPr lang="uk-UA"/>
              <a:pPr>
                <a:defRPr/>
              </a:pPr>
              <a:t>02.09.23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36077B1-5DE9-47DF-8C4C-2E28D35DE4B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med">
    <p:wedg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-29351"/>
            <a:ext cx="9148763" cy="6858000"/>
          </a:xfrm>
        </p:spPr>
      </p:pic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2594" cy="6192688"/>
          </a:xfrm>
        </p:spPr>
        <p:txBody>
          <a:bodyPr/>
          <a:lstStyle/>
          <a:p>
            <a:b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життєдіяльності дітей  дошкільного віку з фізичного виховання в ЗДО</a:t>
            </a:r>
            <a:br>
              <a:rPr lang="uk-UA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4633580" y="80628"/>
            <a:ext cx="4608512" cy="2232248"/>
          </a:xfrm>
          <a:prstGeom prst="snip2DiagRect">
            <a:avLst>
              <a:gd name="adj1" fmla="val 0"/>
              <a:gd name="adj2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</a:t>
            </a:r>
            <a:r>
              <a:rPr lang="uk-UA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не все, але все без </a:t>
            </a:r>
            <a:r>
              <a:rPr lang="uk-UA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ніщо!»</a:t>
            </a:r>
          </a:p>
          <a:p>
            <a:pPr algn="r"/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Сократ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4149080"/>
            <a:ext cx="8062514" cy="25202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ru-RU" dirty="0"/>
          </a:p>
          <a:p>
            <a:pPr algn="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</a:t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</a:p>
          <a:p>
            <a:pPr algn="r"/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sp>
        <p:nvSpPr>
          <p:cNvPr id="4915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6466730"/>
          </a:xfrm>
        </p:spPr>
        <p:txBody>
          <a:bodyPr/>
          <a:lstStyle/>
          <a:p>
            <a:pPr algn="just"/>
            <a:r>
              <a:rPr lang="uk-UA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Здоров҆язбережувальні</a:t>
            </a:r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освітні технології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комплексна, збудована на одній методологічній основі, система організаційних та психолого- педагогічних прийомів, методів, спрямованих на укріплення </a:t>
            </a:r>
            <a:r>
              <a:rPr lang="uk-UA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дитини та на формування  культури </a:t>
            </a:r>
            <a:r>
              <a:rPr lang="uk-UA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свідоме та грамотне відношення до нього. </a:t>
            </a:r>
            <a:b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здоров҆язберігаючих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освітніх технологій : забезпечити  дитині можливість  збереження </a:t>
            </a:r>
            <a:r>
              <a:rPr lang="uk-UA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сформувати необхідні знання, уміння і навички здорового способу життя , навчити використовувати отриманні знання в повсякденному житті.  </a:t>
            </a:r>
            <a:b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sp>
        <p:nvSpPr>
          <p:cNvPr id="49154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466730"/>
          </a:xfrm>
        </p:spPr>
        <p:txBody>
          <a:bodyPr/>
          <a:lstStyle/>
          <a:p>
            <a:pPr algn="l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Проблемою нетрадиційних форм оздоровлення </a:t>
            </a:r>
            <a:b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займаються багато сучасних та зарубіжних науковців.</a:t>
            </a:r>
            <a:b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Зокрема, завдання зміцнення та збереження здоров’я дитини за допомогою системи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хатха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-йога розкрито у працях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Білоусової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Н.,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Галіциної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Н., Кириленко Л., Соловйової Н., Харчук Г. </a:t>
            </a: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впливу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оздоровчо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-розвивальної програми “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-Фі-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Дансе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на фізичний розвиток дитини досліджують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Биченок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Н.,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Сайкіна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О.,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Фірільова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Ж.,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Ярмошенко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</a:t>
            </a: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Оздоровлювальному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хортингу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ДНЗ увагу у своїх працях приділяють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Діхтяренко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З.,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Єрьоменко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Е.,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Коломоєць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 </a:t>
            </a: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 здоров’я за допомогою ігрового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стретчингу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розкриті у працях Назарової А.,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Харматової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В. та багато інших……  </a:t>
            </a: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811534"/>
      </p:ext>
    </p:extLst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5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5470" y="0"/>
            <a:ext cx="9148763" cy="6858000"/>
          </a:xfrm>
        </p:spPr>
      </p:pic>
      <p:sp>
        <p:nvSpPr>
          <p:cNvPr id="67586" name="Заголовок 1"/>
          <p:cNvSpPr>
            <a:spLocks noGrp="1"/>
          </p:cNvSpPr>
          <p:nvPr>
            <p:ph type="title"/>
          </p:nvPr>
        </p:nvSpPr>
        <p:spPr>
          <a:xfrm>
            <a:off x="244696" y="217692"/>
            <a:ext cx="8719792" cy="706090"/>
          </a:xfrm>
        </p:spPr>
        <p:txBody>
          <a:bodyPr/>
          <a:lstStyle/>
          <a:p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</a:t>
            </a:r>
            <a:r>
              <a:rPr lang="uk-UA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здоров҆язбережувальні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технології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Выноска со стрелкой вниз 1"/>
          <p:cNvSpPr/>
          <p:nvPr/>
        </p:nvSpPr>
        <p:spPr>
          <a:xfrm>
            <a:off x="418873" y="830481"/>
            <a:ext cx="2343512" cy="2171993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 збереження та стимулювання здоровя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3353670" y="1002078"/>
            <a:ext cx="2342361" cy="2000396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 навчання здоровому способу життя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6219990" y="826230"/>
            <a:ext cx="2404814" cy="2009180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Корекційні технології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07504" y="3002475"/>
            <a:ext cx="3026008" cy="3791888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Стретчинг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ритмопластика, динамічні паузи, рухливі та спортивні ігри, релаксація, технології естетичної спрямованості, гімнастика пальчикова, гімнастика очей, дихальна гімнастика, гімнастика ортопедична, коригуюча гімнастика 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гідроаеробіка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3232998" y="3007121"/>
            <a:ext cx="2610464" cy="3782595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Фізкультурне заняття, 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ігротренінги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ігротерапія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комунікативні ігри, заняття з серії                 « 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самомасаж, точковий масаж, біологічний зворотній 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зв҆язок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942948" y="3002474"/>
            <a:ext cx="3096343" cy="3761488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 терапія, технології музичного впливу, казко терапія, 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кольоротерапія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технології корекції поведінки, 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психогімнастика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звуко терапія, 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анімалотерапія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пісочна терапія,  ландшафтна терапія, естетотерапія, 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природотерапія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ігрова терапія, 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сміхотерапія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979776"/>
      </p:ext>
    </p:extLst>
  </p:cSld>
  <p:clrMapOvr>
    <a:masterClrMapping/>
  </p:clrMapOvr>
  <p:transition spd="med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-20114"/>
            <a:ext cx="9148763" cy="6858000"/>
          </a:xfrm>
        </p:spPr>
      </p:pic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/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ІННОВАЦІЙНІ ТЕХНОЛОГІЇ ТА НЕТРАДИЦІЙНІ МЕТОДИ І ПРИЙОМИ ОЗДОРОВЛЕННЯ ДЛЯ ДІТЕЙ ДОШКІЛЬНОГО ВІКУ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1259632" y="4875812"/>
            <a:ext cx="6624736" cy="1584562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Фітбол</a:t>
            </a: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-гімнастика/аеробіка –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вправи з використанням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м҆яча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має певні властивості ( розмір, колір, запах, пружність), які застосовуються з оздоровчою метою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312836" y="1686340"/>
            <a:ext cx="8518328" cy="281196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пластичний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балет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(пластик-шоу) — система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спортивного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оздоровлення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самовираження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дошкільнят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предметами), йоги (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акробатики (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напівшпагати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перекочування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хореографії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руками,тулубом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ритмічної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танцювальні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)..</a:t>
            </a:r>
          </a:p>
        </p:txBody>
      </p:sp>
    </p:spTree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450" y="284038"/>
            <a:ext cx="7443861" cy="1530229"/>
          </a:xfrm>
          <a:prstGeom prst="rect">
            <a:avLst/>
          </a:prstGeom>
        </p:spPr>
      </p:pic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1380691" y="5031360"/>
            <a:ext cx="6531024" cy="1327791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Геокешинг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туристична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GPS, яка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схову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створених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683568" y="2144359"/>
            <a:ext cx="7925270" cy="2342098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Стрибки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батуті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вид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розваг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стрибків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злету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активізує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 «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щастя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У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вестибулярний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апарат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поліпшується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кровоносна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за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активації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розваг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батуті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-4763" y="-13094"/>
            <a:ext cx="9148763" cy="6858000"/>
          </a:xfrm>
        </p:spPr>
      </p:pic>
      <p:sp>
        <p:nvSpPr>
          <p:cNvPr id="65538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466730"/>
          </a:xfrm>
        </p:spPr>
        <p:txBody>
          <a:bodyPr/>
          <a:lstStyle/>
          <a:p>
            <a:br>
              <a:rPr lang="ru-RU" sz="2400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22527"/>
            <a:ext cx="7504826" cy="1463167"/>
          </a:xfrm>
          <a:prstGeom prst="rect">
            <a:avLst/>
          </a:prstGeom>
        </p:spPr>
      </p:pic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808987" y="1796077"/>
            <a:ext cx="8208912" cy="2023686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Дитяче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скелелазіння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лазінні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природному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штучному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рельєфі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логічного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скелелазіння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не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гірських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вершин, а сам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414" y="4202696"/>
            <a:ext cx="6950042" cy="145707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8064" y="5701484"/>
            <a:ext cx="3529890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931228"/>
      </p:ext>
    </p:extLst>
  </p:cSld>
  <p:clrMapOvr>
    <a:masterClrMapping/>
  </p:clrMapOvr>
  <p:transition spd="med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sp>
        <p:nvSpPr>
          <p:cNvPr id="57346" name="Заголовок 1"/>
          <p:cNvSpPr>
            <a:spLocks noGrp="1"/>
          </p:cNvSpPr>
          <p:nvPr>
            <p:ph type="title"/>
          </p:nvPr>
        </p:nvSpPr>
        <p:spPr>
          <a:xfrm>
            <a:off x="686585" y="917869"/>
            <a:ext cx="7427168" cy="607439"/>
          </a:xfrm>
        </p:spPr>
        <p:txBody>
          <a:bodyPr/>
          <a:lstStyle/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1898956" y="2470533"/>
            <a:ext cx="6623592" cy="2104996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Су- Джок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перекладі з корейської «су» — долоня, а «джок» — стопа. Терапія су-джок — стимулювання біологічно активних точок, які розміщені на кистях і стопах. Ці точки є рефлекторною проекцією органів і частин тіла людини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626214" y="370837"/>
            <a:ext cx="7896334" cy="1755083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 – аеробіка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комплекс ритмічних рухів під музичний супровід з використанням степ – платформи. Степ-платформа — це сходинка висотою не більше 8 см, шириною 25 см, довжиною 40 см.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539552" y="4753004"/>
            <a:ext cx="6656322" cy="179303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Бестінг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вправами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іграми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вони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коло і по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черзі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висловлюють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мрії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побажання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друзів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5074880"/>
      </p:ext>
    </p:extLst>
  </p:cSld>
  <p:clrMapOvr>
    <a:masterClrMapping/>
  </p:clrMapOvr>
  <p:transition spd="med"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sp>
        <p:nvSpPr>
          <p:cNvPr id="65538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466730"/>
          </a:xfrm>
        </p:spPr>
        <p:txBody>
          <a:bodyPr/>
          <a:lstStyle/>
          <a:p>
            <a:br>
              <a:rPr lang="ru-RU" sz="2400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125314" y="806078"/>
            <a:ext cx="8784976" cy="2938338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Танцювально-ігрова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Са-Фі-Дансе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оздоровча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на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ігрового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занять. Так, в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танцювально-ритмічну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ігроритміка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ігрогімнастіка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ігротанець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ігропластикою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пальчиковою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гімнастикою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ігровим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самомасажем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музично-рухливими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іграми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іграми-подорожами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248144" y="4293096"/>
            <a:ext cx="8784976" cy="2016224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Ходьба на ходулях -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рухової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відмінний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знайомих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дітям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ходьби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ходьби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рівновазі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почувалася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ходулях, у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добре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тулуба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рук та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ніг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894769"/>
      </p:ext>
    </p:extLst>
  </p:cSld>
  <p:clrMapOvr>
    <a:masterClrMapping/>
  </p:clrMapOvr>
  <p:transition spd="med"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sp>
        <p:nvSpPr>
          <p:cNvPr id="65538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466730"/>
          </a:xfrm>
        </p:spPr>
        <p:txBody>
          <a:bodyPr/>
          <a:lstStyle/>
          <a:p>
            <a:br>
              <a:rPr lang="ru-RU" sz="2400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251520" y="274637"/>
            <a:ext cx="8712968" cy="2290267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Оздоровчий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хортинг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̶ 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бойового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зароджений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організований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навчально-тренувальний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всебічного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морально-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етичного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Козацтвом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островом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Хортиця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827584" y="2873802"/>
            <a:ext cx="8136904" cy="1742993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Ушу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китайська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стилів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оздоровчої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закінчуючи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бойовим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503548" y="4787211"/>
            <a:ext cx="8136904" cy="1584176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Шейпінг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статури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аеробіки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атлетичної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0253148"/>
      </p:ext>
    </p:extLst>
  </p:cSld>
  <p:clrMapOvr>
    <a:masterClrMapping/>
  </p:clrMapOvr>
  <p:transition spd="med"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-6067" y="-28439"/>
            <a:ext cx="9148763" cy="6858000"/>
          </a:xfrm>
        </p:spPr>
      </p:pic>
      <p:sp>
        <p:nvSpPr>
          <p:cNvPr id="593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впровадження  </a:t>
            </a:r>
            <a:r>
              <a:rPr lang="uk-UA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здоров҆язбережувальних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технологій  та </a:t>
            </a:r>
            <a:r>
              <a:rPr lang="uk-UA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 освітній процес ЗДО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решение 2"/>
          <p:cNvSpPr/>
          <p:nvPr/>
        </p:nvSpPr>
        <p:spPr>
          <a:xfrm>
            <a:off x="0" y="1508238"/>
            <a:ext cx="3044290" cy="1178532"/>
          </a:xfrm>
          <a:prstGeom prst="flowChartDecis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етап-</a:t>
            </a:r>
          </a:p>
          <a:p>
            <a:pPr algn="ctr"/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підготовчий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Блок-схема: решение 3"/>
          <p:cNvSpPr/>
          <p:nvPr/>
        </p:nvSpPr>
        <p:spPr>
          <a:xfrm>
            <a:off x="149310" y="3236402"/>
            <a:ext cx="2515790" cy="853158"/>
          </a:xfrm>
          <a:prstGeom prst="flowChartDecis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етап- 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решение 4"/>
          <p:cNvSpPr/>
          <p:nvPr/>
        </p:nvSpPr>
        <p:spPr>
          <a:xfrm>
            <a:off x="53333" y="4562242"/>
            <a:ext cx="2752489" cy="1047144"/>
          </a:xfrm>
          <a:prstGeom prst="flowChartDecis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 етап - 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заключний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решение 5"/>
          <p:cNvSpPr/>
          <p:nvPr/>
        </p:nvSpPr>
        <p:spPr>
          <a:xfrm>
            <a:off x="114908" y="5788498"/>
            <a:ext cx="2748731" cy="1027113"/>
          </a:xfrm>
          <a:prstGeom prst="flowChartDecis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</a:p>
          <a:p>
            <a:pPr algn="ctr"/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показовий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2117791" y="2402072"/>
            <a:ext cx="6232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2602456" y="3662981"/>
            <a:ext cx="70776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2871496" y="4797110"/>
            <a:ext cx="66090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2984614" y="5971173"/>
            <a:ext cx="86572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31295" y="1556997"/>
            <a:ext cx="6272115" cy="15967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Знайомство з теоретичними основами технології;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Педагогіко-психологічно-медична оцінка ефективності та прогнозування результату;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думки батьків та отримання родинної підтримки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39178" y="3256451"/>
            <a:ext cx="5416883" cy="13635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умов та оформлення необхідного матеріалу;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 пед колективу;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Включення </a:t>
            </a:r>
            <a:r>
              <a:rPr lang="uk-UA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освітній процес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98072" y="4712058"/>
            <a:ext cx="4934530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результатів використання;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 батьків та педагогів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05996" y="5756289"/>
            <a:ext cx="3722712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 заходи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7402834"/>
          </a:xfrm>
        </p:spPr>
        <p:txBody>
          <a:bodyPr/>
          <a:lstStyle/>
          <a:p>
            <a:pPr algn="l"/>
            <a:r>
              <a:rPr lang="uk-UA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 реалізації принципу оздоровчої </a:t>
            </a:r>
            <a:b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спрямованості освітнього процесу в ЗДО</a:t>
            </a:r>
            <a:b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b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uk-UA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життєдіяльності дітей згідно з вимогами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охорони їхнього життя та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забезпечення їх повноцінного  фізичного розвитку;</a:t>
            </a: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формування свідомого ставлення  до власного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інших;</a:t>
            </a: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uk-UA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  змісту дошкільної освіти, методів і засобів виховного впливу віковим особливостям, інтересам та потребам дошкільників;</a:t>
            </a:r>
            <a:br>
              <a:rPr lang="uk-UA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uk-UA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  <a:r>
              <a:rPr lang="uk-UA" sz="2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самоцінних</a:t>
            </a:r>
            <a:r>
              <a:rPr lang="uk-UA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 активності дітей дошкільного віку;</a:t>
            </a:r>
            <a:br>
              <a:rPr lang="uk-UA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Варіативність застосування  ефективних фізкультурно-оздоровчих технологій в освітньому процесі;</a:t>
            </a: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Професійна компетентність педагогів, рівень якої дає змогу забезпечити  ефективний повноцінний  фізичний розвиток дітей.</a:t>
            </a:r>
            <a:b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8967" y="-2385"/>
            <a:ext cx="9148763" cy="6858000"/>
          </a:xfrm>
        </p:spPr>
      </p:pic>
      <p:sp>
        <p:nvSpPr>
          <p:cNvPr id="53250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764704"/>
          </a:xfrm>
        </p:spPr>
        <p:txBody>
          <a:bodyPr/>
          <a:lstStyle/>
          <a:p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</a:t>
            </a:r>
            <a:r>
              <a:rPr lang="uk-UA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здоров҆язбережувального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простору в ЗДО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Лента лицом вниз 14"/>
          <p:cNvSpPr/>
          <p:nvPr/>
        </p:nvSpPr>
        <p:spPr>
          <a:xfrm>
            <a:off x="-4763" y="889628"/>
            <a:ext cx="9144000" cy="805482"/>
          </a:xfrm>
          <a:prstGeom prst="ribb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території дошкільного закладу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8969" y="1754372"/>
            <a:ext cx="8640960" cy="127444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Спортивний майданчик                   Літній відкритий басейн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Доріжки для бігу                               </a:t>
            </a:r>
            <a:r>
              <a:rPr lang="uk-UA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Поліфункціональний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міні-стадіон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Велотреки                                          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Стежини </a:t>
            </a:r>
            <a:r>
              <a:rPr lang="uk-UA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Лента лицом вниз 16"/>
          <p:cNvSpPr/>
          <p:nvPr/>
        </p:nvSpPr>
        <p:spPr>
          <a:xfrm>
            <a:off x="-87428" y="3088074"/>
            <a:ext cx="9036496" cy="872406"/>
          </a:xfrm>
          <a:prstGeom prst="ribb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приміщенні дошкільного закладу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51520" y="4149080"/>
            <a:ext cx="8784976" cy="263571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Спортивна зала з раціонально підібраним фізкультурним та спортивно- ігровим обладнанням ( тунелі, мішені, </a:t>
            </a:r>
            <a:r>
              <a:rPr lang="uk-UA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м҆ячі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кільцекиди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куби, степ- платформи, килимки, інвентар для виконання загальнорозвиваючих вправ)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Кімната </a:t>
            </a:r>
            <a:r>
              <a:rPr lang="uk-UA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психологічної релаксації, засобів лікувально - профілактичного впливу)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Басейн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Спортивні осередки в групах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sp>
        <p:nvSpPr>
          <p:cNvPr id="65538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466730"/>
          </a:xfrm>
        </p:spPr>
        <p:txBody>
          <a:bodyPr/>
          <a:lstStyle/>
          <a:p>
            <a:pPr algn="just"/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ПАМ҆ЯТАЙТЕ!</a:t>
            </a:r>
            <a:b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 є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гармонійно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розвиненої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мети,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підвищувати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працездатність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потребу в здоровому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нетрадиційних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 і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фізкультурної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пропаганда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оздоровчогозначення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проявах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намайбутнє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3341348"/>
      </p:ext>
    </p:extLst>
  </p:cSld>
  <p:clrMapOvr>
    <a:masterClrMapping/>
  </p:clrMapOvr>
  <p:transition spd="med">
    <p:wedg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sp>
        <p:nvSpPr>
          <p:cNvPr id="65538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466730"/>
          </a:xfrm>
        </p:spPr>
        <p:txBody>
          <a:bodyPr/>
          <a:lstStyle/>
          <a:p>
            <a:r>
              <a:rPr lang="ru-RU" sz="28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«Здоровий </a:t>
            </a:r>
            <a:r>
              <a:rPr lang="ru-RU" sz="2800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8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8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бути не </a:t>
            </a:r>
            <a:r>
              <a:rPr lang="ru-RU" sz="2800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8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28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8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міцного</a:t>
            </a:r>
            <a:r>
              <a:rPr lang="ru-RU" sz="28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ru-RU" sz="28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нормою </a:t>
            </a:r>
            <a:r>
              <a:rPr lang="ru-RU" sz="2800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щоденного</a:t>
            </a:r>
            <a:r>
              <a:rPr lang="ru-RU" sz="28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8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800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Анатолій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Цьось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наук з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спорту</a:t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</a:t>
            </a:r>
            <a:b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924693"/>
      </p:ext>
    </p:extLst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2267744" y="404664"/>
            <a:ext cx="5040560" cy="1368152"/>
          </a:xfrm>
        </p:spPr>
        <p:txBody>
          <a:bodyPr/>
          <a:lstStyle/>
          <a:p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формування у дітей ціннісного ставлення до свого </a:t>
            </a:r>
            <a:r>
              <a:rPr lang="uk-UA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передбачає:</a:t>
            </a:r>
            <a:b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2134942"/>
            <a:ext cx="5400600" cy="10441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інформації та оволодіння певною системою знань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4768" y="3603242"/>
            <a:ext cx="4824536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</a:t>
            </a: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-позитивне прийняття цих цінностей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5517232"/>
            <a:ext cx="6264696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особистісних переконань та їх  практичну реалізацію у процесі життєдіяльності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565488" y="1098218"/>
            <a:ext cx="484632" cy="978408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012160" y="2450592"/>
            <a:ext cx="484632" cy="978408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7886717" y="4422192"/>
            <a:ext cx="484632" cy="978408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-4763" y="0"/>
            <a:ext cx="9148763" cy="6858000"/>
          </a:xfrm>
        </p:spPr>
      </p:pic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778098"/>
          </a:xfrm>
        </p:spPr>
        <p:txBody>
          <a:bodyPr/>
          <a:lstStyle/>
          <a:p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Фізкультурно-оздоровча робота в ЗДО </a:t>
            </a:r>
            <a:b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 на меті забезпечити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Вертикальный свиток 1"/>
          <p:cNvSpPr/>
          <p:nvPr/>
        </p:nvSpPr>
        <p:spPr>
          <a:xfrm>
            <a:off x="337857" y="2008190"/>
            <a:ext cx="2520280" cy="1580264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Оптимальний стан здоровя дітей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ертикальный свиток 2"/>
          <p:cNvSpPr/>
          <p:nvPr/>
        </p:nvSpPr>
        <p:spPr>
          <a:xfrm>
            <a:off x="3600587" y="1866976"/>
            <a:ext cx="2004872" cy="1470948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Успішний фізичний розвиток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3066634" y="4077159"/>
            <a:ext cx="3186268" cy="2021454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інтересу до різних видів рухової діяльності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6281099" y="1844824"/>
            <a:ext cx="2302276" cy="1743630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 гіподинамії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6619197" y="4869160"/>
            <a:ext cx="2345291" cy="1503040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фізичних якостей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Вертикальный свиток 7"/>
          <p:cNvSpPr/>
          <p:nvPr/>
        </p:nvSpPr>
        <p:spPr>
          <a:xfrm>
            <a:off x="255309" y="4995649"/>
            <a:ext cx="2551253" cy="1560052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рухових умінь та навичок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6916690" y="853451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1250068" y="963521"/>
            <a:ext cx="695857" cy="9953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535996" y="1123132"/>
            <a:ext cx="0" cy="6760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569618" y="3393557"/>
            <a:ext cx="0" cy="6760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597996" y="3926493"/>
            <a:ext cx="0" cy="9426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7629854" y="3731597"/>
            <a:ext cx="33115" cy="9944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 форми фізкультурно- оздоровчої роботи з дітьми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Волна 1"/>
          <p:cNvSpPr/>
          <p:nvPr/>
        </p:nvSpPr>
        <p:spPr>
          <a:xfrm>
            <a:off x="430173" y="1149089"/>
            <a:ext cx="3312906" cy="1434470"/>
          </a:xfrm>
          <a:prstGeom prst="wave">
            <a:avLst>
              <a:gd name="adj1" fmla="val 12500"/>
              <a:gd name="adj2" fmla="val -87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 з фізичної культури/плавання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олна 2"/>
          <p:cNvSpPr/>
          <p:nvPr/>
        </p:nvSpPr>
        <p:spPr>
          <a:xfrm>
            <a:off x="166993" y="2541068"/>
            <a:ext cx="4776913" cy="2673288"/>
          </a:xfrm>
          <a:prstGeom prst="wave">
            <a:avLst>
              <a:gd name="adj1" fmla="val 12500"/>
              <a:gd name="adj2" fmla="val -81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Малі форми активного відпочинку:</a:t>
            </a:r>
          </a:p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фізкультурні хвилинки;</a:t>
            </a:r>
          </a:p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фізкультурні паузи;</a:t>
            </a:r>
          </a:p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динамічні перерви.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3943127" y="1294153"/>
            <a:ext cx="4887689" cy="1712081"/>
          </a:xfrm>
          <a:prstGeom prst="wave">
            <a:avLst>
              <a:gd name="adj1" fmla="val 12500"/>
              <a:gd name="adj2" fmla="val 233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 оптимізації рухової активності у повсякденному житті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олна 4"/>
          <p:cNvSpPr/>
          <p:nvPr/>
        </p:nvSpPr>
        <p:spPr>
          <a:xfrm>
            <a:off x="4716016" y="3220639"/>
            <a:ext cx="3826768" cy="1779311"/>
          </a:xfrm>
          <a:prstGeom prst="wav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Загартувальні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лікувально-профілактичні процедури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5582" y="4934385"/>
            <a:ext cx="8507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Вся робота в ЗДО з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відбуватися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контролем та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педагогів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медичних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закладу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8763" cy="6858000"/>
          </a:xfr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566" y="476672"/>
            <a:ext cx="3773751" cy="62306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3862" y="1888305"/>
            <a:ext cx="3292125" cy="421270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539672" y="346348"/>
            <a:ext cx="3816424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 фізкультурних занять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5337" y="1412776"/>
            <a:ext cx="1316850" cy="951058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2837" y="-10111"/>
            <a:ext cx="9148763" cy="6858000"/>
          </a:xfrm>
        </p:spPr>
      </p:pic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282440" y="260648"/>
            <a:ext cx="8682048" cy="6408712"/>
          </a:xfrm>
        </p:spPr>
        <p:txBody>
          <a:bodyPr/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оптимізації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рухової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повсякденному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856470" y="134352"/>
            <a:ext cx="2541984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Ранкова гімнастика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41282" y="948679"/>
            <a:ext cx="3024336" cy="125273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Гімнастика після денного сну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041434" y="1824118"/>
            <a:ext cx="2664296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Рухливі ігри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69274" y="3346281"/>
            <a:ext cx="3168352" cy="248278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 фізичними вправами/фізкультурні комплекси на прогулянках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 rot="10800000" flipV="1">
            <a:off x="5693278" y="567196"/>
            <a:ext cx="3312368" cy="166225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Походи за межі дитячого закладу/дитячий туризм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378784" y="3946234"/>
            <a:ext cx="3199096" cy="136618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Фізкультурні свята і розваги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462722" y="3638315"/>
            <a:ext cx="2614932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 і тижні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здоров҆я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736258" y="4893348"/>
            <a:ext cx="3285500" cy="195454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Індивідуальна робота з фізичного виховання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323590" y="5578720"/>
            <a:ext cx="3292318" cy="121543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рухова діяльність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-20877"/>
            <a:ext cx="9148763" cy="6858000"/>
          </a:xfrm>
        </p:spPr>
      </p:pic>
      <p:sp>
        <p:nvSpPr>
          <p:cNvPr id="2" name="Прямоугольник 1"/>
          <p:cNvSpPr/>
          <p:nvPr/>
        </p:nvSpPr>
        <p:spPr>
          <a:xfrm>
            <a:off x="2467844" y="42536"/>
            <a:ext cx="4318099" cy="9618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Загартовуючі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575500" y="322341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Выгнутая вправо стрелка 3"/>
          <p:cNvSpPr/>
          <p:nvPr/>
        </p:nvSpPr>
        <p:spPr>
          <a:xfrm>
            <a:off x="8104340" y="322341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01658" y="1087181"/>
            <a:ext cx="2612162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повсякденні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67110" y="1100209"/>
            <a:ext cx="2642592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Вертикальный свиток 10"/>
          <p:cNvSpPr/>
          <p:nvPr/>
        </p:nvSpPr>
        <p:spPr>
          <a:xfrm>
            <a:off x="0" y="2579585"/>
            <a:ext cx="5074495" cy="4082841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Температурний режим і провітрювання приміщень;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Прогулянки на свіжому повітрі;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прохолодної води для миття рук і обличчя;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Полоскання рота після прийому їжі тощо.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Вертикальный свиток 12"/>
          <p:cNvSpPr/>
          <p:nvPr/>
        </p:nvSpPr>
        <p:spPr>
          <a:xfrm>
            <a:off x="4131391" y="2277509"/>
            <a:ext cx="5017372" cy="4476352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Повітряні й сонячні ванни;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Водні процедури (обливання ніг, вологе обтирання тіла тощо);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 при відкритих фрамугах;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Ходьба босоніж по камінцях, глині, росяній траві, вологому піску.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2537247" y="2084416"/>
            <a:ext cx="4846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6301311" y="2084416"/>
            <a:ext cx="4846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Содержимое 4" descr="line-band-light-free-hd-125234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-4763" y="0"/>
            <a:ext cx="9148763" cy="6858000"/>
          </a:xfrm>
        </p:spPr>
      </p:pic>
      <p:sp>
        <p:nvSpPr>
          <p:cNvPr id="3" name="Пятиугольник 2"/>
          <p:cNvSpPr/>
          <p:nvPr/>
        </p:nvSpPr>
        <p:spPr>
          <a:xfrm rot="16200000">
            <a:off x="5176" y="3151169"/>
            <a:ext cx="4608887" cy="2448272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Фітотерапія(вжи-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вання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фіточаїв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промивання носа і полоскання  горла відварами лікарських трав, розчинами морської солі) ;</a:t>
            </a:r>
          </a:p>
          <a:p>
            <a:pPr algn="ctr"/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Аромотерапія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 rot="16200000">
            <a:off x="4535902" y="3187268"/>
            <a:ext cx="4536692" cy="2448271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Лікувальна фізкультура та масаж; вітамінна терапія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ашивка 5"/>
          <p:cNvSpPr/>
          <p:nvPr/>
        </p:nvSpPr>
        <p:spPr>
          <a:xfrm rot="5400000">
            <a:off x="3037688" y="-1363845"/>
            <a:ext cx="3230809" cy="6066849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</a:t>
            </a:r>
          </a:p>
          <a:p>
            <a:pPr algn="ctr"/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лікувально-профілактичні</a:t>
            </a:r>
          </a:p>
          <a:p>
            <a:pPr algn="ctr"/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1402</TotalTime>
  <Words>1528</Words>
  <Application>Microsoft Macintosh PowerPoint</Application>
  <PresentationFormat>Экран (4:3)</PresentationFormat>
  <Paragraphs>132</Paragraphs>
  <Slides>22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Тема Office</vt:lpstr>
      <vt:lpstr>  Організація життєдіяльності дітей  дошкільного віку з фізичного виховання в ЗДО </vt:lpstr>
      <vt:lpstr>            Умови реалізації принципу оздоровчої              спрямованості освітнього процесу в ЗДО                     1 Організація життєдіяльності дітей згідно з вимогами – *до охорони їхнього життя та здоров҆я; *до забезпечення їх повноцінного  фізичного розвитку; *до формування свідомого ставлення  до власного здоров҆я і здоров҆я інших; 2 Відповідність  змісту дошкільної освіти, методів і засобів виховного впливу віковим особливостям, інтересам та потребам дошкільників; 3 Розвиток самоцінних форм активності дітей дошкільного віку; 4 Варіативність застосування  ефективних фізкультурно-оздоровчих технологій в освітньому процесі; 5 Професійна компетентність педагогів, рівень якої дає змогу забезпечити  ефективний повноцінний  фізичний розвиток дітей.  </vt:lpstr>
      <vt:lpstr>Процес формування у дітей ціннісного ставлення до свого здоров҆я передбачає: </vt:lpstr>
      <vt:lpstr>Фізкультурно-оздоровча робота в ЗДО  має на меті забезпечити</vt:lpstr>
      <vt:lpstr>Організаційні форми фізкультурно- оздоровчої роботи з дітьми</vt:lpstr>
      <vt:lpstr>Презентация PowerPoint</vt:lpstr>
      <vt:lpstr>Форми оптимізації рухової активності у повсякденному житті </vt:lpstr>
      <vt:lpstr>Презентация PowerPoint</vt:lpstr>
      <vt:lpstr>Презентация PowerPoint</vt:lpstr>
      <vt:lpstr>Здоров҆язбережувальні освітні технології – це комплексна, збудована на одній методологічній основі, система організаційних та психолого- педагогічних прийомів, методів, спрямованих на укріплення здоров҆я дитини та на формування  культури здоров҆я, свідоме та грамотне відношення до нього.  Мета здоров҆язберігаючих освітніх технологій : забезпечити  дитині можливість  збереження здоров҆я , сформувати необхідні знання, уміння і навички здорового способу життя , навчити використовувати отриманні знання в повсякденному житті.   </vt:lpstr>
      <vt:lpstr>              Проблемою нетрадиційних форм оздоровлення           займаються багато сучасних та зарубіжних науковців.  Зокрема, завдання зміцнення та збереження здоров’я дитини за допомогою системи хатха-йога розкрито у працях Білоусової Н., Галіциної Н., Кириленко Л., Соловйової Н., Харчук Г.   Питання впливу оздоровчо-розвивальної програми “Са-Фі-Дансе” на фізичний розвиток дитини досліджують Биченок Н., Сайкіна О., Фірільова Ж., Ярмошенко О.  Оздоровлювальному хортингу у ДНЗ увагу у своїх працях приділяють Діхтяренко З., Єрьоменко Е., Коломоєць Г.   Зміцнення здоров’я за допомогою ігрового стретчингу розкриті у працях Назарової А., Харматової В. та багато інших……   </vt:lpstr>
      <vt:lpstr>Сучасні здоров҆язбережувальні технології</vt:lpstr>
      <vt:lpstr> ІННОВАЦІЙНІ ТЕХНОЛОГІЇ ТА НЕТРАДИЦІЙНІ МЕТОДИ І ПРИЙОМИ ОЗДОРОВЛЕННЯ ДЛЯ ДІТЕЙ ДОШКІЛЬНОГО ВІКУ</vt:lpstr>
      <vt:lpstr>Презентация PowerPoint</vt:lpstr>
      <vt:lpstr> </vt:lpstr>
      <vt:lpstr>Презентация PowerPoint</vt:lpstr>
      <vt:lpstr> </vt:lpstr>
      <vt:lpstr> </vt:lpstr>
      <vt:lpstr>Структура впровадження  здоров҆язбережувальних технологій  та методик в  освітній процес ЗДО</vt:lpstr>
      <vt:lpstr>Компоненти здоров҆язбережувального простору в ЗДО</vt:lpstr>
      <vt:lpstr>ПАМ҆ЯТАЙТЕ!    Фізична культура є засобом творення гармонійно розвиненої особистості. Вона допомагає зосередити усі внутрішні ресурси організму на досягнення поставленої мети, підвищувати працездатність, виробляє потребу в здоровому способі життя, а удосконалення нетрадиційних форм і методів фізкультурної роботи, пропаганда оздоровчогозначення фізичної культури в усіх її проявах, має позитивний вплив намайбутнє здоров’я дітей.</vt:lpstr>
      <vt:lpstr>«Здоровий спосіб життя повинен бути не лише засобом досягнення міцного здоров҆я, а нормою щоденного життя»                                                 Анатолій Цьось                                        доктор наук з фізичного виховання і спорту    ДЯКУЮ ЗА УВАГУ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Денис</dc:creator>
  <cp:lastModifiedBy>Microsoft Office User</cp:lastModifiedBy>
  <cp:revision>144</cp:revision>
  <dcterms:created xsi:type="dcterms:W3CDTF">2014-08-22T18:05:04Z</dcterms:created>
  <dcterms:modified xsi:type="dcterms:W3CDTF">2023-09-02T08:25:18Z</dcterms:modified>
</cp:coreProperties>
</file>