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>
      <p:cViewPr varScale="1">
        <p:scale>
          <a:sx n="88" d="100"/>
          <a:sy n="88" d="100"/>
        </p:scale>
        <p:origin x="120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верхнего колонтитула 1"/>
          <p:cNvSpPr>
            <a:spLocks noGrp="1" noEditPoints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  <a:p>
            <a:endParaRPr lang="en-US"/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5DFC1-E596-4ED9-8804-1CE255C75057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4" name="Заполнитель изображения слайда 3"/>
          <p:cNvSpPr>
            <a:spLocks noGrp="1" noRot="1" noChangeAspect="1" noEditPoints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  <a:p>
            <a:endParaRPr lang="en-US"/>
          </a:p>
        </p:txBody>
      </p:sp>
      <p:sp>
        <p:nvSpPr>
          <p:cNvPr id="5" name="Заполнитель заметок 4"/>
          <p:cNvSpPr>
            <a:spLocks noGrp="1" noEditPoints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0D9FB0-E8A0-4C05-BB2A-8145D9E9B9E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0A153C9A-D46C-4524-91A4-71EAD12A2B71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6E14705B-2D2F-47BB-AA68-A5B9B65F3F53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DE7FBFAA-8571-4C78-9104-6CBCAF743094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91ADB6EB-3463-47D1-9EFE-2B8F94D45776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338171E6-3C78-4D82-82C4-03880209E2EA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</p:grpSp>
      <p:sp>
        <p:nvSpPr>
          <p:cNvPr id="2" name="Title 1"/>
          <p:cNvSpPr>
            <a:spLocks noGrp="1" noEditPoints="1"/>
          </p:cNvSpPr>
          <p:nvPr>
            <p:ph type="ctrTitle" hasCustomPrompt="1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Subtitle 2"/>
          <p:cNvSpPr>
            <a:spLocks noGrp="1" noEditPoints="1"/>
          </p:cNvSpPr>
          <p:nvPr>
            <p:ph type="subTitle" idx="1" hasCustomPrompt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altLang="en-US"/>
              <a:t>Щелкните для изменения стиля основного подзаголовка</a:t>
            </a:r>
          </a:p>
        </p:txBody>
      </p:sp>
      <p:sp>
        <p:nvSpPr>
          <p:cNvPr id="4" name="Date Placeholder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830A0617-2C8F-4510-AA0C-BAA0D51487A4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Slide Number Placeholder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6A9FF9C7-28CC-4969-9BAB-E1EE75F98C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 hasCustomPrompt="1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Text Placeholder 2"/>
          <p:cNvSpPr>
            <a:spLocks noGrp="1" noEditPoints="1"/>
          </p:cNvSpPr>
          <p:nvPr>
            <p:ph type="body" idx="1" hasCustomPrompt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Date Placeholder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830A0617-2C8F-4510-AA0C-BAA0D51487A4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Slide Number Placeholder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6A9FF9C7-28CC-4969-9BAB-E1EE75F98C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 hasCustomPrompt="1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23" name="Text Placeholder 9"/>
          <p:cNvSpPr>
            <a:spLocks noGrp="1" noEditPoints="1"/>
          </p:cNvSpPr>
          <p:nvPr>
            <p:ph type="body" sz="quarter" idx="13" hasCustomPrompt="1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</a:lvl2pPr>
            <a:lvl3pPr marL="914400" indent="0">
              <a:buFontTx/>
              <a:buNone/>
            </a:lvl3pPr>
            <a:lvl4pPr marL="1371600" indent="0">
              <a:buFontTx/>
              <a:buNone/>
            </a:lvl4pPr>
            <a:lvl5pPr marL="1828800" indent="0">
              <a:buFontTx/>
              <a:buNone/>
            </a:lvl5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3" name="Text Placeholder 2"/>
          <p:cNvSpPr>
            <a:spLocks noGrp="1" noEditPoints="1"/>
          </p:cNvSpPr>
          <p:nvPr>
            <p:ph type="body" idx="1" hasCustomPrompt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Date Placeholder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830A0617-2C8F-4510-AA0C-BAA0D51487A4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Slide Number Placeholder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6A9FF9C7-28CC-4969-9BAB-E1EE75F98C63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 hasCustomPrompt="1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Text Placeholder 2"/>
          <p:cNvSpPr>
            <a:spLocks noGrp="1" noEditPoints="1"/>
          </p:cNvSpPr>
          <p:nvPr>
            <p:ph type="body" idx="1" hasCustomPrompt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Date Placeholder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830A0617-2C8F-4510-AA0C-BAA0D51487A4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Slide Number Placeholder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6A9FF9C7-28CC-4969-9BAB-E1EE75F98C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 hasCustomPrompt="1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23" name="Text Placeholder 9"/>
          <p:cNvSpPr>
            <a:spLocks noGrp="1" noEditPoints="1"/>
          </p:cNvSpPr>
          <p:nvPr>
            <p:ph type="body" sz="quarter" idx="13" hasCustomPrompt="1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</a:lvl2pPr>
            <a:lvl3pPr marL="914400" indent="0">
              <a:buFontTx/>
              <a:buNone/>
            </a:lvl3pPr>
            <a:lvl4pPr marL="1371600" indent="0">
              <a:buFontTx/>
              <a:buNone/>
            </a:lvl4pPr>
            <a:lvl5pPr marL="1828800" indent="0">
              <a:buFontTx/>
              <a:buNone/>
            </a:lvl5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3" name="Text Placeholder 2"/>
          <p:cNvSpPr>
            <a:spLocks noGrp="1" noEditPoints="1"/>
          </p:cNvSpPr>
          <p:nvPr>
            <p:ph type="body" idx="1" hasCustomPrompt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Date Placeholder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830A0617-2C8F-4510-AA0C-BAA0D51487A4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Slide Number Placeholder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6A9FF9C7-28CC-4969-9BAB-E1EE75F98C63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 pitchFamily="34" charset="0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 hasCustomPrompt="1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23" name="Text Placeholder 9"/>
          <p:cNvSpPr>
            <a:spLocks noGrp="1" noEditPoints="1"/>
          </p:cNvSpPr>
          <p:nvPr>
            <p:ph type="body" sz="quarter" idx="13" hasCustomPrompt="1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</a:lvl2pPr>
            <a:lvl3pPr marL="914400" indent="0">
              <a:buFontTx/>
              <a:buNone/>
            </a:lvl3pPr>
            <a:lvl4pPr marL="1371600" indent="0">
              <a:buFontTx/>
              <a:buNone/>
            </a:lvl4pPr>
            <a:lvl5pPr marL="1828800" indent="0">
              <a:buFontTx/>
              <a:buNone/>
            </a:lvl5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3" name="Text Placeholder 2"/>
          <p:cNvSpPr>
            <a:spLocks noGrp="1" noEditPoints="1"/>
          </p:cNvSpPr>
          <p:nvPr>
            <p:ph type="body" idx="1" hasCustomPrompt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Date Placeholder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830A0617-2C8F-4510-AA0C-BAA0D51487A4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Slide Number Placeholder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6A9FF9C7-28CC-4969-9BAB-E1EE75F98C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Название и текст по вертикал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Vertical Text Placeholder 2"/>
          <p:cNvSpPr>
            <a:spLocks noGrp="1" noEditPoints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Date Placeholder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830A0617-2C8F-4510-AA0C-BAA0D51487A4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Slide Number Placeholder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6A9FF9C7-28CC-4969-9BAB-E1EE75F98C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Название по вертикали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 noEditPoints="1"/>
          </p:cNvSpPr>
          <p:nvPr>
            <p:ph type="title" orient="vert" hasCustomPrompt="1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Vertical Text Placeholder 2"/>
          <p:cNvSpPr>
            <a:spLocks noGrp="1" noEditPoints="1"/>
          </p:cNvSpPr>
          <p:nvPr>
            <p:ph type="body" orient="vert" idx="1" hasCustomPrompt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Date Placeholder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830A0617-2C8F-4510-AA0C-BAA0D51487A4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Slide Number Placeholder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6A9FF9C7-28CC-4969-9BAB-E1EE75F98C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ние и контен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Content Placeholder 2"/>
          <p:cNvSpPr>
            <a:spLocks noGrp="1" noEditPoints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Date Placeholder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830A0617-2C8F-4510-AA0C-BAA0D51487A4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Slide Number Placeholder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6A9FF9C7-28CC-4969-9BAB-E1EE75F98C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 hasCustomPrompt="1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Text Placeholder 2"/>
          <p:cNvSpPr>
            <a:spLocks noGrp="1" noEditPoints="1"/>
          </p:cNvSpPr>
          <p:nvPr>
            <p:ph type="body" idx="1" hasCustomPrompt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Date Placeholder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830A0617-2C8F-4510-AA0C-BAA0D51487A4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Slide Number Placeholder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6A9FF9C7-28CC-4969-9BAB-E1EE75F98C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контен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Content Placeholder 2"/>
          <p:cNvSpPr>
            <a:spLocks noGrp="1" noEditPoints="1"/>
          </p:cNvSpPr>
          <p:nvPr>
            <p:ph sz="half" idx="1" hasCustomPrompt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Content Placeholder 3"/>
          <p:cNvSpPr>
            <a:spLocks noGrp="1" noEditPoints="1"/>
          </p:cNvSpPr>
          <p:nvPr>
            <p:ph sz="half" idx="2" hasCustomPrompt="1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Date Placeholder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830A0617-2C8F-4510-AA0C-BAA0D51487A4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6" name="Footer Placeholder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Slide Number Placeholder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6A9FF9C7-28CC-4969-9BAB-E1EE75F98C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Text Placeholder 2"/>
          <p:cNvSpPr>
            <a:spLocks noGrp="1" noEditPoints="1"/>
          </p:cNvSpPr>
          <p:nvPr>
            <p:ph type="body" idx="1" hasCustomPrompt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Content Placeholder 3"/>
          <p:cNvSpPr>
            <a:spLocks noGrp="1" noEditPoints="1"/>
          </p:cNvSpPr>
          <p:nvPr>
            <p:ph sz="half" idx="2" hasCustomPrompt="1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Text Placeholder 4"/>
          <p:cNvSpPr>
            <a:spLocks noGrp="1" noEditPoints="1"/>
          </p:cNvSpPr>
          <p:nvPr>
            <p:ph type="body" sz="quarter" idx="3" hasCustomPrompt="1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6" name="Content Placeholder 5"/>
          <p:cNvSpPr>
            <a:spLocks noGrp="1" noEditPoints="1"/>
          </p:cNvSpPr>
          <p:nvPr>
            <p:ph sz="quarter" idx="4" hasCustomPrompt="1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7" name="Date Placeholder 6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830A0617-2C8F-4510-AA0C-BAA0D51487A4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8" name="Footer Placeholder 7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9" name="Slide Number Placeholder 8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6A9FF9C7-28CC-4969-9BAB-E1EE75F98C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назв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 hasCustomPrompt="1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Date Placeholder 2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830A0617-2C8F-4510-AA0C-BAA0D51487A4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4" name="Footer Placeholder 3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5" name="Slide Number Placeholder 4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6A9FF9C7-28CC-4969-9BAB-E1EE75F98C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830A0617-2C8F-4510-AA0C-BAA0D51487A4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3" name="Footer Placeholder 2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4" name="Slide Number Placeholder 3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6A9FF9C7-28CC-4969-9BAB-E1EE75F98C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Контен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 hasCustomPrompt="1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Content Placeholder 2"/>
          <p:cNvSpPr>
            <a:spLocks noGrp="1" noEditPoints="1"/>
          </p:cNvSpPr>
          <p:nvPr>
            <p:ph idx="1" hasCustomPrompt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Text Placeholder 3"/>
          <p:cNvSpPr>
            <a:spLocks noGrp="1" noEditPoints="1"/>
          </p:cNvSpPr>
          <p:nvPr>
            <p:ph type="body" sz="half" idx="2" hasCustomPrompt="1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0965" indent="0">
              <a:buNone/>
              <a:defRPr sz="1000"/>
            </a:lvl4pPr>
            <a:lvl5pPr marL="1828165" indent="0">
              <a:buNone/>
              <a:defRPr sz="1000"/>
            </a:lvl5pPr>
            <a:lvl6pPr marL="2285365" indent="0">
              <a:buNone/>
              <a:defRPr sz="1000"/>
            </a:lvl6pPr>
            <a:lvl7pPr marL="2742565" indent="0">
              <a:buNone/>
              <a:defRPr sz="1000"/>
            </a:lvl7pPr>
            <a:lvl8pPr marL="3199130" indent="0">
              <a:buNone/>
              <a:defRPr sz="1000"/>
            </a:lvl8pPr>
            <a:lvl9pPr marL="365633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Date Placeholder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830A0617-2C8F-4510-AA0C-BAA0D51487A4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6" name="Footer Placeholder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Slide Number Placeholder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6A9FF9C7-28CC-4969-9BAB-E1EE75F98C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Изображение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 hasCustomPrompt="1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Picture Placeholder 2"/>
          <p:cNvSpPr>
            <a:spLocks noGrp="1" noChangeAspect="1" noEditPoints="1"/>
          </p:cNvSpPr>
          <p:nvPr>
            <p:ph type="pic" idx="1" hasCustomPrompt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altLang="en-US"/>
              <a:t>Щелкните на значок, чтобы добавить рисунок</a:t>
            </a:r>
          </a:p>
        </p:txBody>
      </p:sp>
      <p:sp>
        <p:nvSpPr>
          <p:cNvPr id="4" name="Text Placeholder 3"/>
          <p:cNvSpPr>
            <a:spLocks noGrp="1" noEditPoints="1"/>
          </p:cNvSpPr>
          <p:nvPr>
            <p:ph type="body" sz="half" idx="2" hasCustomPrompt="1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Date Placeholder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830A0617-2C8F-4510-AA0C-BAA0D51487A4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6" name="Footer Placeholder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Slide Number Placeholder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6A9FF9C7-28CC-4969-9BAB-E1EE75F98C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</p:grpSp>
      <p:sp>
        <p:nvSpPr>
          <p:cNvPr id="2" name="Title Placeholder 1"/>
          <p:cNvSpPr>
            <a:spLocks noGrp="1" noEditPoints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Text Placeholder 2"/>
          <p:cNvSpPr>
            <a:spLocks noGrp="1" noEditPoints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Date Placeholder 3"/>
          <p:cNvSpPr>
            <a:spLocks noGrp="1" noEditPoints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0A0617-2C8F-4510-AA0C-BAA0D51487A4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 noEditPoints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altLang="en-US"/>
          </a:p>
        </p:txBody>
      </p:sp>
      <p:sp>
        <p:nvSpPr>
          <p:cNvPr id="6" name="Slide Number Placeholder 5"/>
          <p:cNvSpPr>
            <a:spLocks noGrp="1" noEditPoints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A9FF9C7-28CC-4969-9BAB-E1EE75F98C6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ctrTitle"/>
          </p:nvPr>
        </p:nvSpPr>
        <p:spPr>
          <a:xfrm>
            <a:off x="892175" y="666750"/>
            <a:ext cx="8404225" cy="2560320"/>
          </a:xfrm>
        </p:spPr>
        <p:txBody>
          <a:bodyPr/>
          <a:lstStyle/>
          <a:p>
            <a:pPr algn="ctr"/>
            <a:r>
              <a:rPr b="1" i="1"/>
              <a:t>НАСТУПНІСТЬ В РОБОТІ ЗДО І ПОЧАТКОВОЇ ШКОЛИ</a:t>
            </a:r>
          </a:p>
        </p:txBody>
      </p:sp>
      <p:pic>
        <p:nvPicPr>
          <p:cNvPr id="5" name="Изображение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298114" y="3429000"/>
            <a:ext cx="11193858" cy="3428999"/>
          </a:xfrm>
          <a:prstGeom prst="hexagon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. поле 7"/>
          <p:cNvSpPr txBox="1"/>
          <p:nvPr/>
        </p:nvSpPr>
        <p:spPr>
          <a:xfrm>
            <a:off x="314960" y="194945"/>
            <a:ext cx="6061075" cy="624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i="1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Bookman Old Style" panose="02050604050505020204" charset="0"/>
                <a:cs typeface="Bookman Old Style" panose="02050604050505020204" charset="0"/>
              </a:rPr>
              <a:t>Курс «Наступність ЗДО і початкової школи» має на меті покращити психолого-педагогічну і методичну підготовку майбутніх фахівців з питань наступності навчально-виховної роботи між дошкільним навчальним закладом і початковою школою.</a:t>
            </a:r>
          </a:p>
          <a:p>
            <a:pPr algn="ctr"/>
            <a:endParaRPr lang="ru-RU" sz="2200" b="1" i="1"/>
          </a:p>
          <a:p>
            <a:pPr algn="ctr"/>
            <a:r>
              <a:rPr lang="ru-RU" sz="2200" b="1" i="1"/>
              <a:t> </a:t>
            </a:r>
            <a:r>
              <a:rPr lang="ru-RU" sz="2000" b="1" i="1"/>
              <a:t>Зміст дисципліни охоплює теоретичні основи наступності дошкільної і початкової ланок у системі неперервної освіти, мету, завдання та зміст програмових документів з актуальних проблем сучасної дошкільної та початкової освіти; специфіку адаптації і готовності дошкільників до навчання в школі; методичні аспекти реалізації принципу наступності в сучасних ЗДО і початкових школах.</a:t>
            </a:r>
            <a:endParaRPr lang="en-US" sz="2000" b="1" i="1"/>
          </a:p>
        </p:txBody>
      </p:sp>
      <p:pic>
        <p:nvPicPr>
          <p:cNvPr id="10" name="Изображение 9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6375400" y="1456055"/>
            <a:ext cx="5483860" cy="5141595"/>
          </a:xfrm>
          <a:prstGeom prst="cloud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. поле 1"/>
          <p:cNvSpPr txBox="1"/>
          <p:nvPr/>
        </p:nvSpPr>
        <p:spPr>
          <a:xfrm>
            <a:off x="559371" y="1090789"/>
            <a:ext cx="7888612" cy="178371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200" b="1" i="1">
                <a:latin typeface="Segoe Print" panose="02000600000000000000" charset="0"/>
                <a:cs typeface="Segoe Print" panose="02000600000000000000" charset="0"/>
              </a:rPr>
              <a:t>Метою навчальної дисципліни є формування у здобувачів освіти навичок і вмінь використання засобів, форм та методів задля забезпечення принципу наступності </a:t>
            </a:r>
          </a:p>
          <a:p>
            <a:pPr algn="ctr"/>
            <a:r>
              <a:rPr lang="ru-RU" sz="2200" b="1" i="1">
                <a:latin typeface="Segoe Print" panose="02000600000000000000" charset="0"/>
                <a:cs typeface="Segoe Print" panose="02000600000000000000" charset="0"/>
              </a:rPr>
              <a:t>в системі закладів дошкільної і початкової освіти.</a:t>
            </a:r>
            <a:endParaRPr lang="en-US" sz="2200" b="1" i="1">
              <a:latin typeface="Segoe Print" panose="02000600000000000000" charset="0"/>
              <a:cs typeface="Segoe Print" panose="02000600000000000000" charset="0"/>
            </a:endParaRPr>
          </a:p>
        </p:txBody>
      </p:sp>
      <p:pic>
        <p:nvPicPr>
          <p:cNvPr id="3" name="Изображение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445167" y="3019550"/>
            <a:ext cx="8441276" cy="343680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. поле 1"/>
          <p:cNvSpPr txBox="1"/>
          <p:nvPr/>
        </p:nvSpPr>
        <p:spPr>
          <a:xfrm>
            <a:off x="532020" y="529989"/>
            <a:ext cx="4695624" cy="4792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i="1"/>
              <a:t>Цілі: ознайомити майбутніх педагогів зі специфікою реалізації принципу наступності у навчально-виховній роботі закладів дошкільної і початкової освіти для подальшого використання у навчанні і вихованні дітей дошкільного віку і молодших школярів; закріпити знання майбутніх педагогів з проблем реалізації принципу наступності в закладах дошкільної і початкової освіти, отримані на лекціях та у процесі самостійної роботи.</a:t>
            </a:r>
            <a:endParaRPr lang="en-US" sz="2200" b="1" i="1"/>
          </a:p>
        </p:txBody>
      </p:sp>
      <p:pic>
        <p:nvPicPr>
          <p:cNvPr id="3" name="Изображение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4794444" y="1087318"/>
            <a:ext cx="7805607" cy="4683364"/>
          </a:xfrm>
          <a:prstGeom prst="cloud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. поле 1"/>
          <p:cNvSpPr txBox="1"/>
          <p:nvPr/>
        </p:nvSpPr>
        <p:spPr>
          <a:xfrm>
            <a:off x="231681" y="27069"/>
            <a:ext cx="9306059" cy="63087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i="1"/>
              <a:t>Результати навчання (компетентності)</a:t>
            </a:r>
          </a:p>
          <a:p>
            <a:endParaRPr lang="ru-RU" sz="2200" b="1" i="1"/>
          </a:p>
          <a:p>
            <a:r>
              <a:rPr lang="ru-RU" sz="2000" b="1" i="1"/>
              <a:t> Розуміти, описувати й аналізувати процеси розвитку, навчання та виховання дітей раннього і дошкільного віку з використанням базових психологічних і педагогічних понять та категорій. </a:t>
            </a:r>
          </a:p>
          <a:p>
            <a:endParaRPr lang="ru-RU" sz="2000" b="1" i="1"/>
          </a:p>
          <a:p>
            <a:r>
              <a:rPr lang="ru-RU" sz="2000" b="1" i="1"/>
              <a:t> Здійснювати взаємодію в роботі закладу дошкільної освіти, сім’ї та школи. Залучати батьків до організації освітнього процесу з дітьми раннього і дошкільного віку в умовах закладу дошкільної освіти.</a:t>
            </a:r>
          </a:p>
          <a:p>
            <a:endParaRPr lang="ru-RU" sz="2000" b="1" i="1"/>
          </a:p>
          <a:p>
            <a:r>
              <a:rPr lang="ru-RU" sz="2000" b="1" i="1"/>
              <a:t> Встановлювати зв’язок між педагогічними впливами та досягнутими дітьми результатами.</a:t>
            </a:r>
          </a:p>
          <a:p>
            <a:endParaRPr lang="ru-RU" sz="2000" b="1" i="1"/>
          </a:p>
          <a:p>
            <a:r>
              <a:rPr lang="ru-RU" sz="2000" b="1" i="1"/>
              <a:t> Будувати цілісний освітній процес з урахуванням основних закономірностей його перебігу. Оцінювати власну діяльність як суб’єкта педагогічної праці.</a:t>
            </a:r>
          </a:p>
          <a:p>
            <a:endParaRPr lang="ru-RU" sz="2000" b="1" i="1"/>
          </a:p>
          <a:p>
            <a:r>
              <a:rPr lang="ru-RU" sz="2000" b="1" i="1"/>
              <a:t>Враховувати рівні розвитку дітей при виборі методик і технологій навчання і виховання, при визначенні зони актуального розвитку дітей та створенні зони найближчого розвитку.</a:t>
            </a:r>
            <a:endParaRPr lang="en-US" sz="2000" b="1" i="1"/>
          </a:p>
        </p:txBody>
      </p:sp>
      <p:pic>
        <p:nvPicPr>
          <p:cNvPr id="3" name="Изображение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8928163" y="3855579"/>
            <a:ext cx="3002421" cy="3002421"/>
          </a:xfrm>
          <a:prstGeom prst="cloud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5429" y="609600"/>
            <a:ext cx="8838573" cy="751114"/>
          </a:xfrm>
        </p:spPr>
        <p:txBody>
          <a:bodyPr>
            <a:normAutofit fontScale="90000"/>
          </a:bodyPr>
          <a:lstStyle/>
          <a:p>
            <a:pPr>
              <a:lnSpc>
                <a:spcPct val="107000"/>
              </a:lnSpc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ТЕМИ ЛЕКЦІЙ ТА ПРАКТИЧНИХ ЗАНЯТЬ:</a:t>
            </a:r>
            <a:r>
              <a:rPr lang="ru-RU" dirty="0">
                <a:latin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5" y="1360715"/>
            <a:ext cx="7182152" cy="4680648"/>
          </a:xfrm>
        </p:spPr>
        <p:txBody>
          <a:bodyPr/>
          <a:lstStyle/>
          <a:p>
            <a:pPr lvl="0" algn="just">
              <a:buFont typeface="Wingdings" panose="05000000000000000000" pitchFamily="2" charset="2"/>
              <a:buChar char=""/>
            </a:pP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Наступність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спадкоємність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дошкільної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початкової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ланок у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неперервної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освіти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buFont typeface="Wingdings" panose="05000000000000000000" pitchFamily="2" charset="2"/>
              <a:buChar char=""/>
            </a:pP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Психофізіологічні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старшого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дошкільного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молодшого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шкільного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віку</a:t>
            </a:r>
            <a:endParaRPr lang="ru-RU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buFont typeface="Wingdings" panose="05000000000000000000" pitchFamily="2" charset="2"/>
              <a:buChar char=""/>
            </a:pP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Готовність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buFont typeface="Wingdings" panose="05000000000000000000" pitchFamily="2" charset="2"/>
              <a:buChar char="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дошкільників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buFont typeface="Wingdings" panose="05000000000000000000" pitchFamily="2" charset="2"/>
              <a:buChar char=""/>
            </a:pP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Вплив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дидактичних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ігор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підготовку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дітей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навчання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школі</a:t>
            </a:r>
            <a:endParaRPr lang="ru-RU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buFont typeface="Wingdings" panose="05000000000000000000" pitchFamily="2" charset="2"/>
              <a:buChar char="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 -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виховного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ЗДО і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початковій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3793" y="4844143"/>
            <a:ext cx="2700773" cy="161516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3476" y="1634898"/>
            <a:ext cx="2502139" cy="193561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Notes Theme">
  <a:themeElements>
    <a:clrScheme name="Office Notes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Notes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Notes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1"/>
        </a:gradFill>
      </a:fillStyleLst>
      <a:lnStyleLst>
        <a:ln w="9525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>
          <a:solidFill>
            <a:schemeClr val="phClr"/>
          </a:solidFill>
          <a:prstDash val="solid"/>
        </a:ln>
        <a:ln w="38100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368</Words>
  <Application>Microsoft Office PowerPoint</Application>
  <PresentationFormat>Широкоэкранный</PresentationFormat>
  <Paragraphs>31</Paragraphs>
  <Slides>6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5" baseType="lpstr">
      <vt:lpstr>Arial</vt:lpstr>
      <vt:lpstr>Bookman Old Style</vt:lpstr>
      <vt:lpstr>Calibri</vt:lpstr>
      <vt:lpstr>Segoe Print</vt:lpstr>
      <vt:lpstr>Times New Roman</vt:lpstr>
      <vt:lpstr>Trebuchet MS</vt:lpstr>
      <vt:lpstr>Wingdings</vt:lpstr>
      <vt:lpstr>Wingdings 3</vt:lpstr>
      <vt:lpstr>Facet</vt:lpstr>
      <vt:lpstr>НАСТУПНІСТЬ В РОБОТІ ЗДО І ПОЧАТКОВОЇ ШКОЛИ</vt:lpstr>
      <vt:lpstr>Презентация PowerPoint</vt:lpstr>
      <vt:lpstr>Презентация PowerPoint</vt:lpstr>
      <vt:lpstr>Презентация PowerPoint</vt:lpstr>
      <vt:lpstr>Презентация PowerPoint</vt:lpstr>
      <vt:lpstr>ТЕМИ ЛЕКЦІЙ ТА ПРАКТИЧНИХ ЗАНЯТЬ: </vt:lpstr>
    </vt:vector>
  </TitlesOfParts>
  <Company>Mobile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Admin</cp:lastModifiedBy>
  <cp:revision>5</cp:revision>
  <dcterms:created xsi:type="dcterms:W3CDTF">2017-06-21T13:57:00Z</dcterms:created>
  <dcterms:modified xsi:type="dcterms:W3CDTF">2023-03-13T22:31:31Z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D76F27DCBE2F4671B8B8227987F4A2C9</vt:lpwstr>
  </property>
  <property fmtid="{D5CDD505-2E9C-101B-9397-08002B2CF9AE}" pid="3" name="KSOProductBuildVer">
    <vt:lpwstr>1033-11.2.0.11486</vt:lpwstr>
  </property>
</Properties>
</file>