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18288000" cy="10287000"/>
  <p:notesSz cx="6858000" cy="9144000"/>
  <p:embeddedFontLst>
    <p:embeddedFont>
      <p:font typeface="Alice" panose="020B0604020202020204" charset="-52"/>
      <p:regular r:id="rId14"/>
    </p:embeddedFont>
    <p:embeddedFont>
      <p:font typeface="Bodoni FLF Italics" panose="020B0604020202020204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875708" y="-2383592"/>
            <a:ext cx="4767184" cy="476718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47084" y="3390900"/>
            <a:ext cx="11128624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  <a:latin typeface="Bodoni FLF Italics"/>
                <a:ea typeface="Bodoni FLF Italics"/>
                <a:cs typeface="Bodoni FLF Italics"/>
                <a:sym typeface="Bodoni FLF Italics"/>
              </a:rPr>
              <a:t>Сучасний стан та перспективи розвитку медико-соціальної роботи</a:t>
            </a:r>
            <a:endParaRPr lang="en-US" sz="60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63492" y="8746101"/>
            <a:ext cx="3521040" cy="35210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986615" y="9258300"/>
            <a:ext cx="7301385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ФСУ ЗНУ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10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71800" y="876300"/>
            <a:ext cx="14097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Запровадження соціально-педагогічна послуга «Університет третього віку».</a:t>
            </a:r>
          </a:p>
          <a:p>
            <a:r>
              <a:rPr lang="uk-UA" sz="3200" dirty="0" smtClean="0"/>
              <a:t> Метою роботи Університету є реалізація принципу навчання людей пенсійного віку та інвалідів впродовж всього життя та підтримка фізичних, психологічних та соціальних здібностей.</a:t>
            </a:r>
          </a:p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Надання послуги має забезпечити: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створення умов та сприяння всебічному розвитку людей похилого віку;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реінтеграцію людей похилого віку в активне життя суспільства;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надання допомоги людям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похилого віку в адаптації </a:t>
            </a:r>
            <a:r>
              <a:rPr lang="uk-UA" sz="3200" dirty="0" smtClean="0"/>
              <a:t>до сучасних умов життя шляхом оволодіння новими знаннями, зокрема щодо:</a:t>
            </a:r>
          </a:p>
          <a:p>
            <a:r>
              <a:rPr lang="uk-UA" sz="3200" dirty="0" smtClean="0"/>
              <a:t>- процесу старіння та його особливостей;</a:t>
            </a:r>
          </a:p>
          <a:p>
            <a:r>
              <a:rPr lang="uk-UA" sz="3200" dirty="0" smtClean="0"/>
              <a:t>- сучасних методів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збереження здоров’я;</a:t>
            </a:r>
          </a:p>
          <a:p>
            <a:r>
              <a:rPr lang="uk-UA" sz="3200" dirty="0" smtClean="0"/>
              <a:t>- набуття навичок самодопомоги;</a:t>
            </a:r>
          </a:p>
          <a:p>
            <a:r>
              <a:rPr lang="uk-UA" sz="3200" dirty="0" smtClean="0"/>
              <a:t>- формування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принципів здорового способу життя;</a:t>
            </a:r>
          </a:p>
          <a:p>
            <a:r>
              <a:rPr lang="uk-UA" sz="3200" dirty="0" smtClean="0"/>
              <a:t>- основ законодавства стосовно людей похилого віку та його застосування на практиці.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50146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1400" y="1691813"/>
            <a:ext cx="9663706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Висновок:</a:t>
            </a:r>
            <a:endParaRPr lang="uk-UA" sz="44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11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69960" y="2689631"/>
            <a:ext cx="1391417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</a:rPr>
              <a:t>Таким чином, на сьогодні існує гостра потреба в медико-соціальній роботі, оскільки саме комплексний підхід у наданні допомоги може забезпечити всебічний, гармонійний розвиток людини, створити умови для її повноцінного, здорового життя.</a:t>
            </a:r>
            <a:endParaRPr lang="uk-UA" sz="4000" b="1" dirty="0">
              <a:solidFill>
                <a:schemeClr val="accent3">
                  <a:lumMod val="75000"/>
                </a:schemeClr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  <p:extLst>
      <p:ext uri="{BB962C8B-B14F-4D97-AF65-F5344CB8AC3E}">
        <p14:creationId xmlns:p14="http://schemas.microsoft.com/office/powerpoint/2010/main" val="345374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3029" y="4152900"/>
            <a:ext cx="966370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uk-UA" sz="60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12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50" name="Picture 2" descr="Кот супермен , высокое качество , 4…» — картинка создана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24" y="14859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5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80663" y="923925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298068" y="9094153"/>
            <a:ext cx="1691865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01</a:t>
            </a:r>
          </a:p>
        </p:txBody>
      </p:sp>
      <p:sp>
        <p:nvSpPr>
          <p:cNvPr id="4" name="AutoShape 4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6675432" y="5850515"/>
            <a:ext cx="2712720" cy="27127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31820" y="-930219"/>
            <a:ext cx="3521040" cy="35210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28800" y="2906583"/>
            <a:ext cx="12039600" cy="5143663"/>
            <a:chOff x="0" y="0"/>
            <a:chExt cx="1291798" cy="2983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91798" cy="298321"/>
            </a:xfrm>
            <a:custGeom>
              <a:avLst/>
              <a:gdLst/>
              <a:ahLst/>
              <a:cxnLst/>
              <a:rect l="l" t="t" r="r" b="b"/>
              <a:pathLst>
                <a:path w="1291798" h="298321">
                  <a:moveTo>
                    <a:pt x="0" y="0"/>
                  </a:moveTo>
                  <a:lnTo>
                    <a:pt x="1291798" y="0"/>
                  </a:lnTo>
                  <a:lnTo>
                    <a:pt x="1291798" y="298321"/>
                  </a:lnTo>
                  <a:lnTo>
                    <a:pt x="0" y="2983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67D55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291798" cy="345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057400" y="3237953"/>
            <a:ext cx="111252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Медико-соціальної робота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передбачає реалізацію низки форм, методів і технологій (профілактичного, лікувально-діагностичного, реабілітаційного, психолого-педагогічного та соціально-правового характеру), що сприяють збереженню, відновленню і зміцненню соціального, психічного та фізичного здоров’я населення.</a:t>
            </a:r>
            <a:endParaRPr lang="uk-UA" sz="3600" b="1" dirty="0">
              <a:solidFill>
                <a:schemeClr val="bg2">
                  <a:lumMod val="25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76600" y="1438296"/>
            <a:ext cx="12420599" cy="952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Bodoni FLF Italics"/>
                <a:ea typeface="Bodoni FLF Italics"/>
                <a:cs typeface="Bodoni FLF Italics"/>
                <a:sym typeface="Bodoni FLF Italics"/>
              </a:rPr>
              <a:t>Природа медико-соціальної роботи</a:t>
            </a:r>
            <a:endParaRPr lang="en-US" sz="36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104" y="665219"/>
            <a:ext cx="3771637" cy="3720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721321"/>
            <a:ext cx="9663706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Передумови становлення та розвитку медико-соціальної роботи:</a:t>
            </a:r>
            <a:endParaRPr lang="uk-UA" sz="44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</a:t>
            </a: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2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14558" y="2171527"/>
            <a:ext cx="13524983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1. Матеріали ООН, що підкреслюють необхідність відпрацювання механізму реалізації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соціальних гарантій, у тому числі за участю закладів охорони здоров’я.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2. Стратегія досягнення «здоров’я для всіх», яка розроблена Всесвітньою організацією охорони здоров’я і ґрунтується на забезпеченні інтеграції медичної та соціальної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діяльності.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3. Результати вітчизняних комплексних наукових досліджень проблем здоров’я і способу життя.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4. Сучасні підходи до реформування охорони здоров’я в Україні, які дозволяють створити правовий механізм відповідальності за стан здоров’я населення з боку держави інших соціальних суб'єктів охорони здоров’я людей.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5. Історичні корені добродійності й милосердя в нашій країні як етапи становлення вітчизняної медико-соціальної роботи.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6. Зарубіжний досвід теорії і практики професійної соціальної роботи, що нагромадився за останні десятиліття в економічно розвинених країнах.</a:t>
            </a:r>
            <a:endParaRPr lang="uk-UA" sz="2799" b="1" dirty="0">
              <a:solidFill>
                <a:schemeClr val="bg2">
                  <a:lumMod val="25000"/>
                </a:schemeClr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80663" y="923925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298068" y="9094153"/>
            <a:ext cx="169186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</a:t>
            </a: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3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6675432" y="5850515"/>
            <a:ext cx="2712720" cy="27127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731820" y="-930219"/>
            <a:ext cx="3521040" cy="35210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37731" y="724348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Поняття та напрямки медико-соціальної роботи: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9219" y="1913404"/>
            <a:ext cx="81073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Медико-соціальна робота </a:t>
            </a:r>
            <a:r>
              <a:rPr lang="uk-UA" sz="2800" dirty="0" smtClean="0"/>
              <a:t>- організоване соціальне обслуговування в лікарнях або інших закладах, де особливий акцент робиться на вирішення соціальних проблем, пов’язаних зі здоров’ям людини.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Метою медико-соціальної роботи </a:t>
            </a:r>
            <a:r>
              <a:rPr lang="uk-UA" sz="2800" dirty="0" smtClean="0"/>
              <a:t>є «поліпшення функціонування клієнта і його адаптація до умов соціального оточення», «здійснення сприятливих змін у житті клієнта».</a:t>
            </a:r>
          </a:p>
          <a:p>
            <a:pPr algn="just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Напрямки медико-соціальної роботи:</a:t>
            </a:r>
          </a:p>
          <a:p>
            <a:pPr algn="just"/>
            <a:r>
              <a:rPr lang="uk-UA" sz="2800" dirty="0" smtClean="0"/>
              <a:t>- медико-соціальна робота з населенням;</a:t>
            </a:r>
          </a:p>
          <a:p>
            <a:pPr algn="just"/>
            <a:r>
              <a:rPr lang="uk-UA" sz="2800" dirty="0" smtClean="0"/>
              <a:t>- соціальна робота в закладах охорони здоров’я;</a:t>
            </a:r>
          </a:p>
          <a:p>
            <a:pPr algn="just"/>
            <a:r>
              <a:rPr lang="uk-UA" sz="2800" dirty="0" smtClean="0"/>
              <a:t>- медико-соціальна допомога людям похилого віку та інвалідам в умовах стаціонарних закладів.</a:t>
            </a:r>
            <a:endParaRPr lang="uk-UA" sz="2800" dirty="0"/>
          </a:p>
        </p:txBody>
      </p:sp>
      <p:pic>
        <p:nvPicPr>
          <p:cNvPr id="1026" name="Picture 2" descr="Возможно, это изображение 11 человек и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2659986"/>
            <a:ext cx="624369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734800" y="1714500"/>
            <a:ext cx="593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</a:rPr>
              <a:t>Забіг честі</a:t>
            </a:r>
            <a:r>
              <a:rPr lang="uk-UA" dirty="0" smtClean="0"/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1" y="1681481"/>
            <a:ext cx="9296400" cy="701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4000" b="1" dirty="0" smtClean="0">
                <a:solidFill>
                  <a:schemeClr val="accent2"/>
                </a:solidFill>
              </a:rPr>
              <a:t>Три аспекти медико-соціальної роботи:</a:t>
            </a:r>
          </a:p>
          <a:p>
            <a:pPr algn="just"/>
            <a:r>
              <a:rPr lang="uk-UA" sz="3200" dirty="0" smtClean="0">
                <a:solidFill>
                  <a:schemeClr val="bg2"/>
                </a:solidFill>
              </a:rPr>
              <a:t>1) </a:t>
            </a: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надання допомоги окремій людині </a:t>
            </a:r>
            <a:r>
              <a:rPr lang="uk-UA" sz="3200" dirty="0" smtClean="0">
                <a:solidFill>
                  <a:schemeClr val="bg2"/>
                </a:solidFill>
              </a:rPr>
              <a:t>або групі осіб у</a:t>
            </a:r>
          </a:p>
          <a:p>
            <a:pPr algn="just"/>
            <a:r>
              <a:rPr lang="uk-UA" sz="3200" dirty="0" smtClean="0">
                <a:solidFill>
                  <a:schemeClr val="bg2"/>
                </a:solidFill>
              </a:rPr>
              <a:t>складній життєвій ситуації шляхом реабілітації, консультування, використання інших видів соціальних послуг;</a:t>
            </a:r>
          </a:p>
          <a:p>
            <a:pPr algn="just"/>
            <a:r>
              <a:rPr lang="uk-UA" sz="3200" dirty="0" smtClean="0">
                <a:solidFill>
                  <a:schemeClr val="bg2"/>
                </a:solidFill>
              </a:rPr>
              <a:t>2) </a:t>
            </a: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розвиток потенціалу самодопомоги осіб</a:t>
            </a:r>
            <a:r>
              <a:rPr lang="uk-UA" sz="3200" dirty="0" smtClean="0">
                <a:solidFill>
                  <a:schemeClr val="bg2"/>
                </a:solidFill>
              </a:rPr>
              <a:t>, які потрапили в складну життєву ситуацію;</a:t>
            </a:r>
          </a:p>
          <a:p>
            <a:pPr algn="just"/>
            <a:r>
              <a:rPr lang="uk-UA" sz="3200" dirty="0" smtClean="0">
                <a:solidFill>
                  <a:schemeClr val="bg2"/>
                </a:solidFill>
              </a:rPr>
              <a:t>3) вплив на формування й реалізацію </a:t>
            </a: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соціально-економічної політики на всіх рівнях</a:t>
            </a:r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bg2"/>
                </a:solidFill>
              </a:rPr>
              <a:t>з метою забезпечення соціально здорового середовища життєдіяльності людини,</a:t>
            </a:r>
          </a:p>
          <a:p>
            <a:pPr algn="just"/>
            <a:r>
              <a:rPr lang="uk-UA" sz="3200" dirty="0" smtClean="0">
                <a:solidFill>
                  <a:schemeClr val="bg2"/>
                </a:solidFill>
              </a:rPr>
              <a:t>створення системи підтримки осіб, які потребують допомоги.</a:t>
            </a:r>
            <a:endParaRPr lang="uk-UA" sz="3200" dirty="0">
              <a:solidFill>
                <a:schemeClr val="bg2"/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F4EADB"/>
                </a:solidFill>
                <a:latin typeface="Alice"/>
                <a:ea typeface="Alice"/>
                <a:cs typeface="Alice"/>
                <a:sym typeface="Alice"/>
              </a:rPr>
              <a:t>04</a:t>
            </a:r>
            <a:endParaRPr lang="en-US" sz="2799" dirty="0">
              <a:solidFill>
                <a:srgbClr val="F4EADB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F4EAD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F4EAD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6593978" y="658048"/>
            <a:ext cx="2046866" cy="204686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2492340" y="4219596"/>
            <a:ext cx="3521040" cy="352104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111" y="3161189"/>
            <a:ext cx="582930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721321"/>
            <a:ext cx="9663706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Вектори медико-соціальної роботи як виду професійної діяльності:</a:t>
            </a:r>
            <a:endParaRPr lang="uk-UA" sz="44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</a:t>
            </a: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6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15814" y="2664421"/>
            <a:ext cx="1029184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Профілактична діяльність;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Лікувально-діагностична діяльність;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 Реабілітаційна діяльність;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Протезно-ортопедична діяльність;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Зубопротезна допомога;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Заходи соціального характеру з догляду за хворими, непрацездатними та інвалідами.</a:t>
            </a:r>
            <a:endParaRPr lang="uk-UA" sz="4000" b="1" dirty="0">
              <a:solidFill>
                <a:schemeClr val="bg2">
                  <a:lumMod val="25000"/>
                </a:schemeClr>
              </a:solidFill>
              <a:latin typeface="Alice"/>
              <a:ea typeface="Alice"/>
              <a:cs typeface="Alice"/>
              <a:sym typeface="Alice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56" y="2355542"/>
            <a:ext cx="4827947" cy="48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7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3600" y="2481144"/>
            <a:ext cx="80010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 базі територіальних центрів соціального обслуговування інвалідів та одиноких громадян діють спеціалізовані відділення соціальної допомоги за місцем проживання людей з психічними захворюваннями.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Завданням відділень є надання побутової та соціально-медичної допомоги одиноким громадянам з вадами психіки, а також сім’ям, в яких непрацездатні батьки доглядають дітей-інвалідів з психічними захворюваннями.</a:t>
            </a:r>
            <a:endParaRPr lang="uk-UA" sz="3200" dirty="0">
              <a:solidFill>
                <a:schemeClr val="accent2">
                  <a:lumMod val="40000"/>
                  <a:lumOff val="6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uk-UA" sz="2799" dirty="0" smtClean="0">
                <a:solidFill>
                  <a:srgbClr val="F4EADB"/>
                </a:solidFill>
                <a:latin typeface="Alice"/>
                <a:ea typeface="Alice"/>
                <a:cs typeface="Alice"/>
                <a:sym typeface="Alice"/>
              </a:rPr>
              <a:t>07</a:t>
            </a:r>
            <a:endParaRPr lang="en-US" sz="2799" dirty="0">
              <a:solidFill>
                <a:srgbClr val="F4EADB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F4EAD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F4EAD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6593978" y="658048"/>
            <a:ext cx="2046866" cy="204686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AD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2492340" y="4219596"/>
            <a:ext cx="3521040" cy="352104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14600" y="1028700"/>
            <a:ext cx="1303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Територіальні центри соціального обслуговування як суб'єкти медико-соціальної роботи:</a:t>
            </a:r>
            <a:endParaRPr lang="ru-RU" sz="3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875" y="2584980"/>
            <a:ext cx="695553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2400" y="721321"/>
            <a:ext cx="9663706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</a:rPr>
              <a:t>Територіальні центри соціального обслуговування:</a:t>
            </a:r>
            <a:endParaRPr lang="uk-UA" sz="4400" b="1" dirty="0">
              <a:solidFill>
                <a:schemeClr val="bg2">
                  <a:lumMod val="50000"/>
                </a:schemeClr>
              </a:solidFill>
              <a:latin typeface="Bodoni FLF Italics"/>
              <a:ea typeface="Bodoni FLF Italics"/>
              <a:cs typeface="Bodoni FLF Italics"/>
              <a:sym typeface="Bodoni FLF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</a:t>
            </a:r>
            <a:r>
              <a:rPr lang="uk-UA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8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080454" y="2073889"/>
            <a:ext cx="9144000" cy="2251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– це спеціальні державні установи, які здійснюють соціальне обслуговування та надають соціальні послуги громадянам, які перебувають у складних життєвих обставинах і потребують сторонньої допомоги за місцем проживання.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8720" y="4950609"/>
            <a:ext cx="13117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Open Sans"/>
              </a:rPr>
              <a:t>На соціальне обслуговування (надання соціальних послуг) в територіальних центрах мають право: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громадяни похилого віку, інваліди, хворі (з числа осіб працездатного віку на період до встановлення їм групи інвалідності, але не більш як чотири місяці), які не здатні до самообслуговування і потребують постійної сторонньої допомоги, визнані такими в порядку, затвердженому МОЗ;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latin typeface="Open Sans"/>
              </a:rPr>
              <a:t>громадяни, які перебувають у складній життєвій ситуації у зв’язку з безробіттям і зареєстровані в державній службі зайнятості як такі, що шукають роботу, стихійним лихом, катастрофою (і мають на своєму утриманні неповнолітніх дітей, дітей-інвалідів, осіб похилого віку, інвалідів), якщо середньомісячний сукупний дохід їх сімей нижчий ніж прожитковий мінімум для сім'ї.</a:t>
            </a:r>
            <a:endParaRPr lang="uk-UA" sz="20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3508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35216" y="9094153"/>
            <a:ext cx="661756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799" dirty="0" smtClean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0</a:t>
            </a:r>
            <a:r>
              <a:rPr lang="uk-UA" sz="2799" dirty="0">
                <a:solidFill>
                  <a:srgbClr val="967D55"/>
                </a:solidFill>
                <a:latin typeface="Alice"/>
                <a:ea typeface="Alice"/>
                <a:cs typeface="Alice"/>
                <a:sym typeface="Alice"/>
              </a:rPr>
              <a:t>9</a:t>
            </a:r>
            <a:endParaRPr lang="en-US" sz="2799" dirty="0">
              <a:solidFill>
                <a:srgbClr val="967D5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9780663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8478" y="9258300"/>
            <a:ext cx="8507337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484766" y="7356879"/>
            <a:ext cx="1549068" cy="15490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75667" y="-449433"/>
            <a:ext cx="5268290" cy="52682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71800" y="876300"/>
            <a:ext cx="1311747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Соціально-медичних послуг </a:t>
            </a:r>
            <a:r>
              <a:rPr lang="uk-UA" sz="3200" b="1" dirty="0" smtClean="0"/>
              <a:t>– </a:t>
            </a:r>
            <a:r>
              <a:rPr lang="uk-UA" sz="3200" dirty="0" smtClean="0"/>
              <a:t>обслуговує громадян незалежно від їх сімейного стану, які не мають медичних протипоказань для перебування в колективі та потребують соціально-медичних послуг з метою запобігання виникненню та розвитку можливих органічних розладів особи, підтримки її здоров’я.</a:t>
            </a:r>
          </a:p>
          <a:p>
            <a:pPr algn="just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Відділення соціально-медичних послуг надає:</a:t>
            </a:r>
          </a:p>
          <a:p>
            <a:pPr algn="just"/>
            <a:r>
              <a:rPr lang="uk-UA" sz="3200" dirty="0" smtClean="0"/>
              <a:t>-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соціально-медичні послуги </a:t>
            </a:r>
            <a:r>
              <a:rPr lang="uk-UA" sz="3200" dirty="0" smtClean="0"/>
              <a:t>- організація консультацій щодо запобігання виникненню та розвитку можливих органічних розладів особи, підтримка її здоров'я, здійснення профілактичних, лікувально-оздоровчих заходів;</a:t>
            </a:r>
          </a:p>
          <a:p>
            <a:pPr algn="just"/>
            <a:r>
              <a:rPr lang="uk-UA" sz="3200" dirty="0" smtClean="0"/>
              <a:t>-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психологічні послуги </a:t>
            </a:r>
            <a:r>
              <a:rPr lang="uk-UA" sz="3200" dirty="0" smtClean="0"/>
              <a:t>- організація консультацій з питань психічного здоров'я та поліпшення відносин з оточуючим соціальним середовищем, психологічна корекція, методичні поради;</a:t>
            </a:r>
          </a:p>
          <a:p>
            <a:pPr algn="just"/>
            <a:r>
              <a:rPr lang="uk-UA" sz="3200" dirty="0" smtClean="0"/>
              <a:t>-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інформаційні послуги </a:t>
            </a:r>
            <a:r>
              <a:rPr lang="uk-UA" sz="3200" dirty="0" smtClean="0"/>
              <a:t>- надання інформації, необхідної для ліквідації складної життєвої ситуації, що склалася;</a:t>
            </a:r>
          </a:p>
          <a:p>
            <a:pPr algn="just"/>
            <a:r>
              <a:rPr lang="uk-UA" sz="3200" dirty="0" smtClean="0"/>
              <a:t>- інші соціальні послуги.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031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782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Alice</vt:lpstr>
      <vt:lpstr>Arial</vt:lpstr>
      <vt:lpstr>Bodoni FLF Italics</vt:lpstr>
      <vt:lpstr>Calibri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Digital Marketing Presentation</dc:title>
  <cp:lastModifiedBy>Учетная запись Майкрософт</cp:lastModifiedBy>
  <cp:revision>8</cp:revision>
  <dcterms:created xsi:type="dcterms:W3CDTF">2006-08-16T00:00:00Z</dcterms:created>
  <dcterms:modified xsi:type="dcterms:W3CDTF">2024-07-03T18:47:52Z</dcterms:modified>
  <dc:identifier>DAGJ4xQ-dyA</dc:identifier>
</cp:coreProperties>
</file>