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1"/>
  </p:notesMasterIdLst>
  <p:sldIdLst>
    <p:sldId id="256" r:id="rId2"/>
    <p:sldId id="257" r:id="rId3"/>
    <p:sldId id="275" r:id="rId4"/>
    <p:sldId id="276" r:id="rId5"/>
    <p:sldId id="277" r:id="rId6"/>
    <p:sldId id="262" r:id="rId7"/>
    <p:sldId id="278" r:id="rId8"/>
    <p:sldId id="279" r:id="rId9"/>
    <p:sldId id="264" r:id="rId10"/>
    <p:sldId id="265" r:id="rId11"/>
    <p:sldId id="266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88" r:id="rId20"/>
    <p:sldId id="295" r:id="rId21"/>
    <p:sldId id="292" r:id="rId22"/>
    <p:sldId id="296" r:id="rId23"/>
    <p:sldId id="291" r:id="rId24"/>
    <p:sldId id="289" r:id="rId25"/>
    <p:sldId id="299" r:id="rId26"/>
    <p:sldId id="302" r:id="rId27"/>
    <p:sldId id="290" r:id="rId28"/>
    <p:sldId id="297" r:id="rId29"/>
    <p:sldId id="29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8980"/>
    <a:srgbClr val="FF99FF"/>
    <a:srgbClr val="CC00CC"/>
    <a:srgbClr val="006600"/>
    <a:srgbClr val="FF6D6D"/>
    <a:srgbClr val="FF9B9B"/>
    <a:srgbClr val="860086"/>
    <a:srgbClr val="BAE18F"/>
    <a:srgbClr val="A7E8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7328E-C47A-48F8-8CFD-53CA51E79BFC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575B4-DD85-4903-BAAD-CC26E86AAF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575B4-DD85-4903-BAAD-CC26E86AAF5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35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3323" y="3721472"/>
            <a:ext cx="5120640" cy="2731863"/>
          </a:xfrm>
        </p:spPr>
        <p:txBody>
          <a:bodyPr>
            <a:normAutofit fontScale="25000" lnSpcReduction="20000"/>
          </a:bodyPr>
          <a:lstStyle/>
          <a:p>
            <a:pPr marL="454914" lvl="0" indent="-457200">
              <a:buFont typeface="+mj-lt"/>
              <a:buAutoNum type="arabicPeriod"/>
            </a:pPr>
            <a:r>
              <a:rPr lang="uk-UA" sz="5600" b="1" dirty="0"/>
              <a:t>Історичні умови </a:t>
            </a:r>
            <a:endParaRPr lang="ru-RU" sz="5600" b="1" dirty="0"/>
          </a:p>
          <a:p>
            <a:pPr marL="454914" indent="-457200">
              <a:buFont typeface="+mj-lt"/>
              <a:buAutoNum type="arabicPeriod"/>
            </a:pPr>
            <a:r>
              <a:rPr lang="uk-UA" sz="5600" b="1" dirty="0"/>
              <a:t>Освіта</a:t>
            </a:r>
            <a:endParaRPr lang="ru-RU" sz="5600" b="1" dirty="0"/>
          </a:p>
          <a:p>
            <a:pPr marL="454914" indent="-457200">
              <a:buFont typeface="+mj-lt"/>
              <a:buAutoNum type="arabicPeriod"/>
            </a:pPr>
            <a:r>
              <a:rPr lang="uk-UA" sz="5600" b="1" dirty="0"/>
              <a:t>Наука</a:t>
            </a:r>
            <a:endParaRPr lang="ru-RU" sz="5600" b="1" dirty="0"/>
          </a:p>
          <a:p>
            <a:pPr marL="454914" indent="-457200">
              <a:buFont typeface="+mj-lt"/>
              <a:buAutoNum type="arabicPeriod"/>
            </a:pPr>
            <a:r>
              <a:rPr lang="uk-UA" sz="5600" b="1" dirty="0"/>
              <a:t>Література</a:t>
            </a:r>
          </a:p>
          <a:p>
            <a:pPr marL="454914" indent="-457200">
              <a:buFont typeface="+mj-lt"/>
              <a:buAutoNum type="arabicPeriod"/>
            </a:pPr>
            <a:r>
              <a:rPr lang="uk-UA" sz="5600" b="1" dirty="0"/>
              <a:t>Театр</a:t>
            </a:r>
            <a:endParaRPr lang="ru-RU" sz="5600" b="1" dirty="0"/>
          </a:p>
          <a:p>
            <a:pPr marL="454914" lvl="0" indent="-457200">
              <a:buFont typeface="+mj-lt"/>
              <a:buAutoNum type="arabicPeriod"/>
            </a:pPr>
            <a:r>
              <a:rPr lang="uk-UA" sz="5600" b="1" dirty="0"/>
              <a:t>Музика</a:t>
            </a:r>
            <a:endParaRPr lang="ru-RU" sz="5600" b="1" dirty="0"/>
          </a:p>
          <a:p>
            <a:pPr marL="454914" lvl="0" indent="-457200">
              <a:buFont typeface="+mj-lt"/>
              <a:buAutoNum type="arabicPeriod"/>
            </a:pPr>
            <a:r>
              <a:rPr lang="uk-UA" sz="5600" b="1" dirty="0"/>
              <a:t>Архітектура</a:t>
            </a:r>
          </a:p>
          <a:p>
            <a:pPr marL="454914" lvl="0" indent="-457200">
              <a:buFont typeface="+mj-lt"/>
              <a:buAutoNum type="arabicPeriod"/>
            </a:pPr>
            <a:r>
              <a:rPr lang="uk-UA" sz="5600" b="1" dirty="0"/>
              <a:t>Живопис </a:t>
            </a:r>
          </a:p>
          <a:p>
            <a:pPr marL="454914" lvl="0" indent="-457200">
              <a:buFont typeface="+mj-lt"/>
              <a:buAutoNum type="arabicPeriod"/>
            </a:pPr>
            <a:r>
              <a:rPr lang="uk-UA" sz="5600" b="1" dirty="0"/>
              <a:t>Скульптура</a:t>
            </a:r>
          </a:p>
          <a:p>
            <a:pPr lvl="0"/>
            <a:r>
              <a:rPr lang="uk-UA" sz="5600" b="1" dirty="0"/>
              <a:t>Контрольні питання</a:t>
            </a:r>
            <a:endParaRPr lang="ru-RU" sz="5600" b="1" dirty="0"/>
          </a:p>
          <a:p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Українська культура ХІХ ст.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53554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116631"/>
            <a:ext cx="8256214" cy="864097"/>
          </a:xfrm>
        </p:spPr>
        <p:txBody>
          <a:bodyPr>
            <a:normAutofit/>
          </a:bodyPr>
          <a:lstStyle/>
          <a:p>
            <a:pPr algn="ctr"/>
            <a:r>
              <a:rPr lang="uk-UA" b="1" i="1" dirty="0"/>
              <a:t>Етнографія та фольклористика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157002" y="980728"/>
            <a:ext cx="2879493" cy="5832648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дослідники вивчають народні пісні, легенди, традиції, побут, обряди. </a:t>
            </a:r>
          </a:p>
          <a:p>
            <a:pPr lvl="0"/>
            <a:r>
              <a:rPr lang="uk-UA" dirty="0"/>
              <a:t>Григорій </a:t>
            </a:r>
            <a:r>
              <a:rPr lang="uk-UA" b="1" dirty="0"/>
              <a:t>Калиновський </a:t>
            </a:r>
            <a:r>
              <a:rPr lang="uk-UA" dirty="0"/>
              <a:t>«Опис весільних українських простонародних обрядів»,</a:t>
            </a:r>
            <a:endParaRPr lang="ru-RU" dirty="0"/>
          </a:p>
          <a:p>
            <a:pPr lvl="0"/>
            <a:r>
              <a:rPr lang="uk-UA" dirty="0"/>
              <a:t>Микола </a:t>
            </a:r>
            <a:r>
              <a:rPr lang="uk-UA" b="1" dirty="0" err="1"/>
              <a:t>Цертелєв</a:t>
            </a:r>
            <a:r>
              <a:rPr lang="uk-UA" dirty="0"/>
              <a:t> «</a:t>
            </a:r>
            <a:r>
              <a:rPr lang="ru-RU" dirty="0"/>
              <a:t>Опыт собрания старинных малороссийских песен»</a:t>
            </a:r>
            <a:r>
              <a:rPr lang="uk-UA" dirty="0"/>
              <a:t>, </a:t>
            </a:r>
            <a:endParaRPr lang="ru-RU" dirty="0"/>
          </a:p>
          <a:p>
            <a:pPr lvl="0"/>
            <a:r>
              <a:rPr lang="uk-UA" dirty="0"/>
              <a:t>Михайло </a:t>
            </a:r>
            <a:r>
              <a:rPr lang="uk-UA" b="1" dirty="0"/>
              <a:t>Максимович </a:t>
            </a:r>
            <a:r>
              <a:rPr lang="uk-UA" dirty="0"/>
              <a:t> «Малоросійські пісні», «Українські народні пісні». 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1412776"/>
            <a:ext cx="6137143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upload.wikimedia.org/wikipedia/uk/5/53/Maximov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83920"/>
            <a:ext cx="4378147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4" y="1517215"/>
            <a:ext cx="5893334" cy="46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833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9650"/>
            <a:ext cx="38100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http://www.ranok.com.ua/images/objects_object/2/4/9/1/image/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1" y="969384"/>
            <a:ext cx="38100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lasno.com.ua/img/p/mid/270181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84" y="1700808"/>
            <a:ext cx="32956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9" y="1340768"/>
            <a:ext cx="403936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0" y="1060008"/>
            <a:ext cx="4452938" cy="565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87413" y="115888"/>
            <a:ext cx="8256587" cy="936625"/>
          </a:xfrm>
        </p:spPr>
        <p:txBody>
          <a:bodyPr>
            <a:normAutofit/>
          </a:bodyPr>
          <a:lstStyle/>
          <a:p>
            <a:pPr algn="ctr"/>
            <a:r>
              <a:rPr lang="uk-UA" b="1" i="1" dirty="0"/>
              <a:t>Художня література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919663" y="1052513"/>
            <a:ext cx="4224337" cy="5667375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Родоначальником </a:t>
            </a:r>
            <a:r>
              <a:rPr lang="uk-UA" b="1" i="1" dirty="0"/>
              <a:t>української літератури</a:t>
            </a:r>
            <a:r>
              <a:rPr lang="uk-UA" dirty="0"/>
              <a:t> вважається полтавський письменник </a:t>
            </a:r>
            <a:r>
              <a:rPr lang="uk-UA" b="1" i="1" dirty="0"/>
              <a:t>Іван Котляревський. </a:t>
            </a:r>
          </a:p>
          <a:p>
            <a:r>
              <a:rPr lang="uk-UA" dirty="0"/>
              <a:t>У </a:t>
            </a:r>
            <a:r>
              <a:rPr lang="uk-UA" b="1" i="1" dirty="0"/>
              <a:t>1798 р.</a:t>
            </a:r>
            <a:r>
              <a:rPr lang="uk-UA" dirty="0"/>
              <a:t> він видав поему </a:t>
            </a:r>
            <a:r>
              <a:rPr lang="uk-UA" b="1" i="1" dirty="0"/>
              <a:t>«Енеїда»</a:t>
            </a:r>
            <a:r>
              <a:rPr lang="uk-UA" dirty="0"/>
              <a:t>, вперше уживши українську народну мову як літературну.</a:t>
            </a:r>
            <a:endParaRPr lang="ru-RU" dirty="0"/>
          </a:p>
          <a:p>
            <a:r>
              <a:rPr lang="uk-UA" dirty="0"/>
              <a:t>У </a:t>
            </a:r>
            <a:r>
              <a:rPr lang="uk-UA" b="1" i="1" dirty="0"/>
              <a:t>1834 р.</a:t>
            </a:r>
            <a:r>
              <a:rPr lang="uk-UA" dirty="0"/>
              <a:t> </a:t>
            </a:r>
            <a:r>
              <a:rPr lang="uk-UA" b="1" i="1" dirty="0"/>
              <a:t>Григорій Квітка-Основ’яненко</a:t>
            </a:r>
            <a:r>
              <a:rPr lang="uk-UA" dirty="0"/>
              <a:t> видав </a:t>
            </a:r>
            <a:r>
              <a:rPr lang="uk-UA" b="1" i="1" dirty="0"/>
              <a:t>«Малоросійські повісті»</a:t>
            </a:r>
            <a:r>
              <a:rPr lang="uk-UA" dirty="0"/>
              <a:t>, довівши, що українською мовою можна писати високохудожні прозові твори.</a:t>
            </a:r>
          </a:p>
          <a:p>
            <a:r>
              <a:rPr lang="uk-UA" dirty="0"/>
              <a:t>у творах </a:t>
            </a:r>
            <a:r>
              <a:rPr lang="uk-UA" b="1" i="1" dirty="0"/>
              <a:t>«Пан </a:t>
            </a:r>
            <a:r>
              <a:rPr lang="uk-UA" b="1" i="1" dirty="0" err="1"/>
              <a:t>Халявський</a:t>
            </a:r>
            <a:r>
              <a:rPr lang="uk-UA" b="1" i="1" dirty="0"/>
              <a:t>», «Дворянські вибори», «Сватання на Гончарівці»</a:t>
            </a:r>
            <a:r>
              <a:rPr lang="uk-UA" dirty="0"/>
              <a:t> піддав сатирі недоліки суспільства.</a:t>
            </a:r>
            <a:endParaRPr lang="ru-RU" dirty="0"/>
          </a:p>
          <a:p>
            <a:r>
              <a:rPr lang="uk-UA" dirty="0"/>
              <a:t>З виходом </a:t>
            </a:r>
            <a:r>
              <a:rPr lang="uk-UA" b="1" i="1" dirty="0"/>
              <a:t>«Кобзаря» Тараса Шевченка</a:t>
            </a:r>
            <a:r>
              <a:rPr lang="uk-UA" dirty="0"/>
              <a:t> у </a:t>
            </a:r>
            <a:r>
              <a:rPr lang="uk-UA" b="1" dirty="0"/>
              <a:t>1840 р.</a:t>
            </a:r>
            <a:r>
              <a:rPr lang="uk-UA" dirty="0"/>
              <a:t> за українською мовою остаточно затверджується статус літературної.</a:t>
            </a:r>
            <a:endParaRPr lang="ru-RU" dirty="0"/>
          </a:p>
          <a:p>
            <a:r>
              <a:rPr lang="uk-UA" b="1" i="1" dirty="0"/>
              <a:t>Петро </a:t>
            </a:r>
            <a:r>
              <a:rPr lang="uk-UA" b="1" i="1" dirty="0" err="1"/>
              <a:t>Гулак-Артемовський</a:t>
            </a:r>
            <a:r>
              <a:rPr lang="uk-UA" b="1" i="1" dirty="0"/>
              <a:t>, Євген Гребінка </a:t>
            </a:r>
            <a:r>
              <a:rPr lang="uk-UA" dirty="0"/>
              <a:t>своєю творчістю реалізовували потенціал української мови, урізноманітнили жанри літератури.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0" y="2060848"/>
            <a:ext cx="42862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14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Художня література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i="1" dirty="0"/>
              <a:t>Пантелеймон Куліш</a:t>
            </a:r>
            <a:r>
              <a:rPr lang="uk-UA" dirty="0"/>
              <a:t> в романі </a:t>
            </a:r>
            <a:r>
              <a:rPr lang="uk-UA" b="1" i="1" dirty="0"/>
              <a:t>«Чорна рада»</a:t>
            </a:r>
            <a:r>
              <a:rPr lang="uk-UA" dirty="0"/>
              <a:t> описав події доби Руїни. </a:t>
            </a:r>
            <a:endParaRPr lang="ru-RU" dirty="0"/>
          </a:p>
          <a:p>
            <a:r>
              <a:rPr lang="uk-UA" b="1" i="1" dirty="0"/>
              <a:t>Реалістичний напрямок</a:t>
            </a:r>
            <a:r>
              <a:rPr lang="uk-UA" dirty="0"/>
              <a:t> в літературі започаткувала </a:t>
            </a:r>
            <a:r>
              <a:rPr lang="uk-UA" b="1" i="1" dirty="0"/>
              <a:t>Марко Вовчок</a:t>
            </a:r>
            <a:r>
              <a:rPr lang="uk-UA" dirty="0"/>
              <a:t> (Марія Вілінська). У творах </a:t>
            </a:r>
            <a:r>
              <a:rPr lang="uk-UA" b="1" i="1" dirty="0"/>
              <a:t>«Інститутка», «Народні оповідання» </a:t>
            </a:r>
            <a:r>
              <a:rPr lang="uk-UA" dirty="0"/>
              <a:t>вона описувала життя селян, засуджувала кріпосницький лад.</a:t>
            </a:r>
            <a:endParaRPr lang="ru-RU" dirty="0"/>
          </a:p>
          <a:p>
            <a:r>
              <a:rPr lang="uk-UA" dirty="0"/>
              <a:t>Соціально-побутові твори Івана </a:t>
            </a:r>
            <a:r>
              <a:rPr lang="uk-UA" b="1" i="1" dirty="0"/>
              <a:t>Нечуй-Левицького «Микола Джеря», «</a:t>
            </a:r>
            <a:r>
              <a:rPr lang="uk-UA" b="1" i="1" dirty="0" err="1"/>
              <a:t>Кайдашева</a:t>
            </a:r>
            <a:r>
              <a:rPr lang="uk-UA" b="1" i="1" dirty="0"/>
              <a:t> сім’я»</a:t>
            </a:r>
            <a:r>
              <a:rPr lang="uk-UA" dirty="0"/>
              <a:t> зображували життя і побут знедолених людей, </a:t>
            </a:r>
            <a:r>
              <a:rPr lang="uk-UA" dirty="0" err="1"/>
              <a:t>їхне</a:t>
            </a:r>
            <a:r>
              <a:rPr lang="uk-UA" dirty="0"/>
              <a:t> прагнення до кращої долі.</a:t>
            </a:r>
            <a:endParaRPr lang="ru-RU" dirty="0"/>
          </a:p>
          <a:p>
            <a:r>
              <a:rPr lang="uk-UA" b="1" i="1" dirty="0"/>
              <a:t>Панас Мирний</a:t>
            </a:r>
            <a:r>
              <a:rPr lang="uk-UA" dirty="0"/>
              <a:t> у романі </a:t>
            </a:r>
            <a:r>
              <a:rPr lang="uk-UA" b="1" i="1" dirty="0"/>
              <a:t>«Хіба ревуть воли, як ясла повні?»</a:t>
            </a:r>
            <a:r>
              <a:rPr lang="uk-UA" dirty="0"/>
              <a:t> та повісті </a:t>
            </a:r>
            <a:r>
              <a:rPr lang="uk-UA" b="1" i="1" dirty="0"/>
              <a:t>«Голодна воля»</a:t>
            </a:r>
            <a:r>
              <a:rPr lang="uk-UA" dirty="0"/>
              <a:t> викрив соціальну несправедливість та недосконалість реформи 1861 р. У повісті </a:t>
            </a:r>
            <a:r>
              <a:rPr lang="uk-UA" b="1" i="1" dirty="0"/>
              <a:t>«Повія»</a:t>
            </a:r>
            <a:r>
              <a:rPr lang="uk-UA" dirty="0"/>
              <a:t> він зобразив багатостраждальну долю жінки.</a:t>
            </a:r>
            <a:endParaRPr lang="ru-RU" dirty="0"/>
          </a:p>
          <a:p>
            <a:r>
              <a:rPr lang="uk-UA" b="1" i="1" dirty="0"/>
              <a:t>Леся Українка</a:t>
            </a:r>
            <a:r>
              <a:rPr lang="uk-UA" dirty="0"/>
              <a:t> (Лариса Косач) в своїх поезіях оспівувала болі рідного краю та надавала надію на перемогу у боротьбі.</a:t>
            </a:r>
            <a:endParaRPr lang="ru-RU" dirty="0"/>
          </a:p>
          <a:p>
            <a:r>
              <a:rPr lang="uk-UA" b="1" i="1" dirty="0"/>
              <a:t>Іван Франко</a:t>
            </a:r>
            <a:r>
              <a:rPr lang="uk-UA" dirty="0"/>
              <a:t>, письменник, вчений і громадський діяч, написав близько 5 тис. різних праць. Протест проти утисків, які зазнавали українці, звучить у віршах </a:t>
            </a:r>
            <a:r>
              <a:rPr lang="uk-UA" b="1" i="1" dirty="0"/>
              <a:t>«Вічний революціонер» і «Каменярі»</a:t>
            </a:r>
            <a:r>
              <a:rPr lang="uk-UA" dirty="0"/>
              <a:t>. Високою художньою майстерністю вирізняються його побутові твори </a:t>
            </a:r>
            <a:r>
              <a:rPr lang="uk-UA" b="1" i="1" dirty="0"/>
              <a:t>«Наймичка», «Марія»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398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Театр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i="1" dirty="0"/>
              <a:t>Директором та режисером Харківського театру</a:t>
            </a:r>
            <a:r>
              <a:rPr lang="uk-UA" dirty="0"/>
              <a:t> був </a:t>
            </a:r>
            <a:r>
              <a:rPr lang="uk-UA" b="1" i="1" dirty="0"/>
              <a:t>Григорій Квітка-Основ’яненко. </a:t>
            </a:r>
            <a:r>
              <a:rPr lang="uk-UA" dirty="0"/>
              <a:t>Репертуар – вистави за творчістю </a:t>
            </a:r>
            <a:r>
              <a:rPr lang="uk-UA" b="1" i="1" dirty="0"/>
              <a:t>Івана Котляревського </a:t>
            </a:r>
            <a:r>
              <a:rPr lang="uk-UA" dirty="0"/>
              <a:t>та </a:t>
            </a:r>
            <a:r>
              <a:rPr lang="uk-UA" b="1" i="1" dirty="0"/>
              <a:t>Григорія </a:t>
            </a:r>
            <a:r>
              <a:rPr lang="uk-UA" b="1" i="1" dirty="0" err="1"/>
              <a:t>Квітки-Основ’яненка</a:t>
            </a:r>
            <a:r>
              <a:rPr lang="uk-UA" b="1" i="1" dirty="0"/>
              <a:t> </a:t>
            </a:r>
            <a:r>
              <a:rPr lang="uk-UA" dirty="0"/>
              <a:t>(«</a:t>
            </a:r>
            <a:r>
              <a:rPr lang="uk-UA" dirty="0" err="1"/>
              <a:t>Шельменко-денщик</a:t>
            </a:r>
            <a:r>
              <a:rPr lang="uk-UA" dirty="0"/>
              <a:t>). </a:t>
            </a:r>
          </a:p>
          <a:p>
            <a:r>
              <a:rPr lang="uk-UA" b="1" i="1" dirty="0"/>
              <a:t>Полтавський театр </a:t>
            </a:r>
            <a:r>
              <a:rPr lang="uk-UA" dirty="0"/>
              <a:t>очолював</a:t>
            </a:r>
            <a:r>
              <a:rPr lang="uk-UA" b="1" i="1" dirty="0"/>
              <a:t> Іван Котляревський та Михайло </a:t>
            </a:r>
            <a:r>
              <a:rPr lang="uk-UA" b="1" i="1" dirty="0" err="1"/>
              <a:t>Щепкин</a:t>
            </a:r>
            <a:r>
              <a:rPr lang="uk-UA" dirty="0"/>
              <a:t>. </a:t>
            </a:r>
            <a:endParaRPr lang="ru-RU" dirty="0"/>
          </a:p>
          <a:p>
            <a:r>
              <a:rPr lang="uk-UA" dirty="0"/>
              <a:t>Крім того, в багатьох містах діяли аматорські театри, поміщицькі театри, гуртки</a:t>
            </a:r>
            <a:r>
              <a:rPr lang="ru-RU" dirty="0"/>
              <a:t>, </a:t>
            </a:r>
            <a:r>
              <a:rPr lang="uk-UA" dirty="0"/>
              <a:t>групи</a:t>
            </a:r>
            <a:r>
              <a:rPr lang="ru-RU" dirty="0"/>
              <a:t>, </a:t>
            </a:r>
            <a:r>
              <a:rPr lang="uk-UA" dirty="0"/>
              <a:t>оркестри, хори і капели. </a:t>
            </a:r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аматорських</a:t>
            </a:r>
            <a:r>
              <a:rPr lang="ru-RU" dirty="0"/>
              <a:t> </a:t>
            </a:r>
            <a:r>
              <a:rPr lang="ru-RU" dirty="0" err="1"/>
              <a:t>гуртках</a:t>
            </a:r>
            <a:r>
              <a:rPr lang="ru-RU" dirty="0"/>
              <a:t> </a:t>
            </a:r>
            <a:r>
              <a:rPr lang="uk-UA" dirty="0"/>
              <a:t>починали </a:t>
            </a:r>
            <a:r>
              <a:rPr lang="ru-RU" dirty="0" err="1"/>
              <a:t>творчий</a:t>
            </a:r>
            <a:r>
              <a:rPr lang="ru-RU" dirty="0"/>
              <a:t> шлях </a:t>
            </a:r>
            <a:r>
              <a:rPr lang="uk-UA" b="1" i="1" dirty="0"/>
              <a:t>Марко </a:t>
            </a:r>
            <a:r>
              <a:rPr lang="ru-RU" b="1" i="1" dirty="0" err="1"/>
              <a:t>Кропивницький</a:t>
            </a:r>
            <a:r>
              <a:rPr lang="ru-RU" dirty="0"/>
              <a:t> та </a:t>
            </a:r>
            <a:r>
              <a:rPr lang="ru-RU" b="1" i="1" dirty="0"/>
              <a:t>три </a:t>
            </a:r>
            <a:r>
              <a:rPr lang="ru-RU" b="1" i="1" dirty="0" err="1"/>
              <a:t>брати</a:t>
            </a:r>
            <a:r>
              <a:rPr lang="ru-RU" b="1" i="1" dirty="0"/>
              <a:t> </a:t>
            </a:r>
            <a:r>
              <a:rPr lang="ru-RU" b="1" i="1" dirty="0" err="1"/>
              <a:t>Тобілевичі</a:t>
            </a:r>
            <a:r>
              <a:rPr lang="ru-RU" dirty="0"/>
              <a:t>,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псевдонімами</a:t>
            </a:r>
            <a:r>
              <a:rPr lang="ru-RU" dirty="0"/>
              <a:t> </a:t>
            </a:r>
            <a:r>
              <a:rPr lang="ru-RU" b="1" i="1" dirty="0" err="1"/>
              <a:t>Івана</a:t>
            </a:r>
            <a:r>
              <a:rPr lang="ru-RU" b="1" i="1" dirty="0"/>
              <a:t> </a:t>
            </a:r>
            <a:r>
              <a:rPr lang="ru-RU" b="1" i="1" dirty="0" err="1"/>
              <a:t>Карпенка-Карого</a:t>
            </a:r>
            <a:r>
              <a:rPr lang="ru-RU" b="1" i="1" dirty="0"/>
              <a:t>, </a:t>
            </a:r>
            <a:r>
              <a:rPr lang="ru-RU" b="1" i="1" dirty="0" err="1"/>
              <a:t>Миколи</a:t>
            </a:r>
            <a:r>
              <a:rPr lang="ru-RU" b="1" i="1" dirty="0"/>
              <a:t> </a:t>
            </a:r>
            <a:r>
              <a:rPr lang="ru-RU" b="1" i="1" dirty="0" err="1"/>
              <a:t>Садовського</a:t>
            </a:r>
            <a:r>
              <a:rPr lang="ru-RU" b="1" i="1" dirty="0"/>
              <a:t> та </a:t>
            </a:r>
            <a:r>
              <a:rPr lang="ru-RU" b="1" i="1" dirty="0" err="1"/>
              <a:t>Панаса</a:t>
            </a:r>
            <a:r>
              <a:rPr lang="ru-RU" b="1" i="1" dirty="0"/>
              <a:t> </a:t>
            </a:r>
            <a:r>
              <a:rPr lang="ru-RU" b="1" i="1" dirty="0" err="1"/>
              <a:t>Саксаганського</a:t>
            </a:r>
            <a:r>
              <a:rPr lang="ru-RU" dirty="0"/>
              <a:t>. </a:t>
            </a:r>
          </a:p>
          <a:p>
            <a:r>
              <a:rPr lang="ru-RU" dirty="0" err="1"/>
              <a:t>Аматорський</a:t>
            </a:r>
            <a:r>
              <a:rPr lang="ru-RU" dirty="0"/>
              <a:t> театр </a:t>
            </a:r>
            <a:r>
              <a:rPr lang="ru-RU" dirty="0" err="1"/>
              <a:t>розвивався</a:t>
            </a:r>
            <a:r>
              <a:rPr lang="ru-RU" dirty="0"/>
              <a:t> в </a:t>
            </a:r>
            <a:r>
              <a:rPr lang="ru-RU" dirty="0" err="1"/>
              <a:t>несприятливих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переслідування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і слова. </a:t>
            </a:r>
            <a:r>
              <a:rPr lang="ru-RU" b="1" i="1" dirty="0" err="1"/>
              <a:t>Емський</a:t>
            </a:r>
            <a:r>
              <a:rPr lang="ru-RU" b="1" i="1" dirty="0"/>
              <a:t> указ </a:t>
            </a:r>
            <a:r>
              <a:rPr lang="ru-RU" dirty="0" err="1"/>
              <a:t>імператора</a:t>
            </a:r>
            <a:r>
              <a:rPr lang="ru-RU" dirty="0"/>
              <a:t> </a:t>
            </a:r>
            <a:r>
              <a:rPr lang="ru-RU" b="1" i="1" dirty="0" err="1"/>
              <a:t>Олександра</a:t>
            </a:r>
            <a:r>
              <a:rPr lang="ru-RU" b="1" i="1" dirty="0"/>
              <a:t> II 1876 р.</a:t>
            </a:r>
            <a:r>
              <a:rPr lang="ru-RU" dirty="0"/>
              <a:t> </a:t>
            </a:r>
            <a:r>
              <a:rPr lang="uk-UA" dirty="0"/>
              <a:t>заборонив вистави на «малоросійському наріччі», через що </a:t>
            </a:r>
            <a:r>
              <a:rPr lang="uk-UA" b="1" i="1" dirty="0"/>
              <a:t>Михайло Старицький </a:t>
            </a:r>
            <a:r>
              <a:rPr lang="uk-UA" dirty="0"/>
              <a:t>згадував: </a:t>
            </a:r>
            <a:r>
              <a:rPr lang="ru-RU" i="1" dirty="0"/>
              <a:t>«… ми </a:t>
            </a:r>
            <a:r>
              <a:rPr lang="ru-RU" i="1" dirty="0" err="1"/>
              <a:t>вимушені</a:t>
            </a:r>
            <a:r>
              <a:rPr lang="ru-RU" i="1" dirty="0"/>
              <a:t> </a:t>
            </a:r>
            <a:r>
              <a:rPr lang="ru-RU" i="1" dirty="0" err="1"/>
              <a:t>були</a:t>
            </a:r>
            <a:r>
              <a:rPr lang="ru-RU" i="1" dirty="0"/>
              <a:t> </a:t>
            </a:r>
            <a:r>
              <a:rPr lang="ru-RU" i="1" dirty="0" err="1"/>
              <a:t>співати</a:t>
            </a:r>
            <a:r>
              <a:rPr lang="ru-RU" i="1" dirty="0"/>
              <a:t> у концертах </a:t>
            </a:r>
            <a:r>
              <a:rPr lang="ru-RU" i="1" dirty="0" err="1"/>
              <a:t>народні</a:t>
            </a:r>
            <a:r>
              <a:rPr lang="ru-RU" i="1" dirty="0"/>
              <a:t> </a:t>
            </a:r>
            <a:r>
              <a:rPr lang="ru-RU" i="1" dirty="0" err="1"/>
              <a:t>пісні</a:t>
            </a:r>
            <a:r>
              <a:rPr lang="ru-RU" i="1" dirty="0"/>
              <a:t> на </a:t>
            </a:r>
            <a:r>
              <a:rPr lang="ru-RU" i="1" dirty="0" err="1"/>
              <a:t>французькій</a:t>
            </a:r>
            <a:r>
              <a:rPr lang="ru-RU" i="1" dirty="0"/>
              <a:t> </a:t>
            </a:r>
            <a:r>
              <a:rPr lang="ru-RU" i="1" dirty="0" err="1"/>
              <a:t>мові</a:t>
            </a:r>
            <a:r>
              <a:rPr lang="ru-RU" i="1" dirty="0"/>
              <a:t>… Тим [</a:t>
            </a:r>
            <a:r>
              <a:rPr lang="ru-RU" i="1" dirty="0" err="1"/>
              <a:t>розпорядженням</a:t>
            </a:r>
            <a:r>
              <a:rPr lang="ru-RU" i="1" dirty="0"/>
              <a:t>] </a:t>
            </a:r>
            <a:r>
              <a:rPr lang="ru-RU" i="1" dirty="0" err="1"/>
              <a:t>українська</a:t>
            </a:r>
            <a:r>
              <a:rPr lang="ru-RU" i="1" dirty="0"/>
              <a:t> </a:t>
            </a:r>
            <a:r>
              <a:rPr lang="ru-RU" i="1" dirty="0" err="1"/>
              <a:t>мова</a:t>
            </a:r>
            <a:r>
              <a:rPr lang="ru-RU" i="1" dirty="0"/>
              <a:t> </a:t>
            </a:r>
            <a:r>
              <a:rPr lang="ru-RU" i="1" dirty="0" err="1"/>
              <a:t>була</a:t>
            </a:r>
            <a:r>
              <a:rPr lang="ru-RU" i="1" dirty="0"/>
              <a:t> </a:t>
            </a:r>
            <a:r>
              <a:rPr lang="ru-RU" i="1" dirty="0" err="1"/>
              <a:t>цілком</a:t>
            </a:r>
            <a:r>
              <a:rPr lang="ru-RU" i="1" dirty="0"/>
              <a:t> заборонена»</a:t>
            </a:r>
            <a:r>
              <a:rPr lang="ru-RU" dirty="0"/>
              <a:t>.</a:t>
            </a:r>
            <a:r>
              <a:rPr lang="uk-UA" dirty="0"/>
              <a:t> </a:t>
            </a:r>
            <a:endParaRPr lang="ru-RU" dirty="0"/>
          </a:p>
          <a:p>
            <a:r>
              <a:rPr lang="uk-UA" b="1" i="1" dirty="0"/>
              <a:t>Панас Саксаганський </a:t>
            </a:r>
            <a:r>
              <a:rPr lang="uk-UA" dirty="0"/>
              <a:t>– актор, режисер, виконавець ролей в п’єсах «Наталка Полтавка», «За двома зайцями».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288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Театр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З’явилося багато драматичних творів на українську тематику. </a:t>
            </a:r>
            <a:endParaRPr lang="ru-RU" dirty="0"/>
          </a:p>
          <a:p>
            <a:r>
              <a:rPr lang="uk-UA" b="1" i="1" dirty="0"/>
              <a:t>Михайло Старицький</a:t>
            </a:r>
            <a:r>
              <a:rPr lang="uk-UA" dirty="0"/>
              <a:t> написав 25 п’єс: </a:t>
            </a:r>
            <a:r>
              <a:rPr lang="uk-UA" b="1" i="1" dirty="0"/>
              <a:t>«За двома зайцями»</a:t>
            </a:r>
            <a:r>
              <a:rPr lang="uk-UA" dirty="0"/>
              <a:t> та ін. Героїку і патріотизм українського народу він відобрази у п’єсах </a:t>
            </a:r>
            <a:r>
              <a:rPr lang="uk-UA" b="1" i="1" dirty="0"/>
              <a:t>«Богдан Хмельницький», «Марія Богуславка», «Оборона Буші»</a:t>
            </a:r>
            <a:r>
              <a:rPr lang="uk-UA" dirty="0"/>
              <a:t>.</a:t>
            </a:r>
            <a:endParaRPr lang="ru-RU" dirty="0"/>
          </a:p>
          <a:p>
            <a:r>
              <a:rPr lang="uk-UA" b="1" i="1" dirty="0"/>
              <a:t> Марко Кропивницький</a:t>
            </a:r>
            <a:r>
              <a:rPr lang="uk-UA" dirty="0"/>
              <a:t> писав твори на соціально-побутову тематику. П'єси: </a:t>
            </a:r>
            <a:r>
              <a:rPr lang="uk-UA" b="1" i="1" dirty="0"/>
              <a:t>«Дай серцю волю, заведе у неволю», «Доки сонце зійде, роса очі виїсть»</a:t>
            </a:r>
            <a:r>
              <a:rPr lang="uk-UA" dirty="0"/>
              <a:t>. </a:t>
            </a:r>
            <a:endParaRPr lang="ru-RU" dirty="0"/>
          </a:p>
          <a:p>
            <a:r>
              <a:rPr lang="uk-UA" b="1" i="1" dirty="0"/>
              <a:t>Іван Карпенко-Карий</a:t>
            </a:r>
            <a:r>
              <a:rPr lang="uk-UA" dirty="0"/>
              <a:t> висвітлював нелегке життя народних мас: </a:t>
            </a:r>
            <a:r>
              <a:rPr lang="uk-UA" b="1" i="1" dirty="0"/>
              <a:t>«Безталанна», «Наймичка», «Сто тисяч», «Хазяїн»</a:t>
            </a:r>
            <a:r>
              <a:rPr lang="uk-UA" dirty="0"/>
              <a:t>. Зображував долю людини, правду і кривду, соціальні вади суспільства. 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04066"/>
            <a:ext cx="3357563" cy="36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40" y="1412776"/>
            <a:ext cx="2743010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16" y="1340768"/>
            <a:ext cx="3924092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059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/>
              <a:t>Професійний театр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5442920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Перший в Україні </a:t>
            </a:r>
            <a:r>
              <a:rPr lang="uk-UA" b="1" dirty="0"/>
              <a:t>професійний театр </a:t>
            </a:r>
            <a:r>
              <a:rPr lang="uk-UA" dirty="0"/>
              <a:t>було створено ще</a:t>
            </a:r>
            <a:r>
              <a:rPr lang="uk-UA" b="1" dirty="0"/>
              <a:t> 1864 р. в Галичині, </a:t>
            </a:r>
            <a:r>
              <a:rPr lang="uk-UA" b="1" i="1" dirty="0"/>
              <a:t>у Львові</a:t>
            </a:r>
            <a:r>
              <a:rPr lang="uk-UA" dirty="0"/>
              <a:t>. Його репертуар складався з творів І.Котляревського, Г. </a:t>
            </a:r>
            <a:r>
              <a:rPr lang="uk-UA" dirty="0" err="1"/>
              <a:t>Квітки-Основ’яненка</a:t>
            </a:r>
            <a:r>
              <a:rPr lang="uk-UA" dirty="0"/>
              <a:t>, Т. Шевченка, І. </a:t>
            </a:r>
            <a:r>
              <a:rPr lang="uk-UA" dirty="0" err="1"/>
              <a:t>Крапенко-Карого</a:t>
            </a:r>
            <a:r>
              <a:rPr lang="uk-UA" dirty="0"/>
              <a:t>, І. Франка. </a:t>
            </a:r>
          </a:p>
          <a:p>
            <a:r>
              <a:rPr lang="uk-UA" dirty="0"/>
              <a:t>У </a:t>
            </a:r>
            <a:r>
              <a:rPr lang="uk-UA" b="1" dirty="0"/>
              <a:t>1882 р.</a:t>
            </a:r>
            <a:r>
              <a:rPr lang="uk-UA" dirty="0"/>
              <a:t> з ініціативи </a:t>
            </a:r>
            <a:r>
              <a:rPr lang="uk-UA" b="1" i="1" dirty="0"/>
              <a:t>Марка Кропивницького</a:t>
            </a:r>
            <a:r>
              <a:rPr lang="uk-UA" dirty="0"/>
              <a:t> в </a:t>
            </a:r>
            <a:r>
              <a:rPr lang="uk-UA" b="1" dirty="0" err="1"/>
              <a:t>Єлисаветграді</a:t>
            </a:r>
            <a:r>
              <a:rPr lang="uk-UA" dirty="0"/>
              <a:t> був заснований </a:t>
            </a:r>
            <a:r>
              <a:rPr lang="ru-RU" dirty="0"/>
              <a:t>перший </a:t>
            </a:r>
            <a:r>
              <a:rPr lang="uk-UA" dirty="0"/>
              <a:t>професійний український </a:t>
            </a:r>
            <a:r>
              <a:rPr lang="ru-RU" dirty="0"/>
              <a:t>театр в </a:t>
            </a:r>
            <a:r>
              <a:rPr lang="uk-UA" dirty="0"/>
              <a:t>Наддніпрянщині – </a:t>
            </a:r>
            <a:r>
              <a:rPr lang="uk-UA" b="1" dirty="0"/>
              <a:t>Театр </a:t>
            </a:r>
            <a:r>
              <a:rPr lang="uk-UA" b="1" dirty="0" err="1"/>
              <a:t>корифе</a:t>
            </a:r>
            <a:r>
              <a:rPr lang="ru-RU" b="1" dirty="0" err="1"/>
              <a:t>їв</a:t>
            </a:r>
            <a:r>
              <a:rPr lang="ru-RU" b="1" dirty="0"/>
              <a:t> (</a:t>
            </a:r>
            <a:r>
              <a:rPr lang="uk-UA" b="1" i="1" dirty="0"/>
              <a:t>Товариство українських акторів). </a:t>
            </a:r>
            <a:r>
              <a:rPr lang="uk-UA" dirty="0"/>
              <a:t>Вони виступали в Києві, Чернігові, Харкові, Полтаві та </a:t>
            </a:r>
            <a:r>
              <a:rPr lang="uk-UA" dirty="0" err="1"/>
              <a:t>ін</a:t>
            </a:r>
            <a:r>
              <a:rPr lang="ru-RU" b="1" dirty="0"/>
              <a:t>.</a:t>
            </a:r>
          </a:p>
          <a:p>
            <a:r>
              <a:rPr lang="uk-UA" dirty="0"/>
              <a:t>Наступного року директором театру став </a:t>
            </a:r>
            <a:r>
              <a:rPr lang="uk-UA" b="1" i="1" dirty="0"/>
              <a:t>Михайло Старицький</a:t>
            </a:r>
            <a:r>
              <a:rPr lang="uk-UA" dirty="0"/>
              <a:t>. До трупи входили </a:t>
            </a:r>
            <a:r>
              <a:rPr lang="uk-UA" b="1" i="1" dirty="0"/>
              <a:t>Микола Садовський</a:t>
            </a:r>
            <a:r>
              <a:rPr lang="uk-UA" dirty="0"/>
              <a:t>, </a:t>
            </a:r>
            <a:r>
              <a:rPr lang="uk-UA" b="1" i="1" dirty="0"/>
              <a:t>Марія Заньковецька</a:t>
            </a:r>
            <a:r>
              <a:rPr lang="uk-UA" dirty="0"/>
              <a:t>, Панас Саксаганський, Марія </a:t>
            </a:r>
            <a:r>
              <a:rPr lang="uk-UA" dirty="0" err="1"/>
              <a:t>Садовська-Барілотті</a:t>
            </a:r>
            <a:r>
              <a:rPr lang="uk-UA" dirty="0"/>
              <a:t>. </a:t>
            </a:r>
          </a:p>
          <a:p>
            <a:r>
              <a:rPr lang="uk-UA" b="1" i="1" dirty="0"/>
              <a:t>У 1907 р. </a:t>
            </a:r>
            <a:r>
              <a:rPr lang="uk-UA" dirty="0"/>
              <a:t>актор та режисер </a:t>
            </a:r>
            <a:r>
              <a:rPr lang="uk-UA" b="1" i="1" dirty="0"/>
              <a:t>Микола Садовський заснував у Києві перший український стаціонарний театр.</a:t>
            </a:r>
            <a:endParaRPr lang="ru-RU" dirty="0"/>
          </a:p>
          <a:p>
            <a:r>
              <a:rPr lang="uk-UA" dirty="0"/>
              <a:t>Там виконувала роль Наталки Полтавки актриса, </a:t>
            </a:r>
            <a:r>
              <a:rPr lang="ru-RU" dirty="0" err="1"/>
              <a:t>зірка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театру,</a:t>
            </a:r>
            <a:r>
              <a:rPr lang="uk-UA" dirty="0"/>
              <a:t> </a:t>
            </a:r>
            <a:r>
              <a:rPr lang="uk-UA" b="1" i="1" dirty="0"/>
              <a:t>Марія Заньковецька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uk-UA" dirty="0"/>
              <a:t>Театр корифеїв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01" y="1700808"/>
            <a:ext cx="4572000" cy="30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tmf-museum.kiev.ua/ua/1/public/ill_sad/l/d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51" y="3862146"/>
            <a:ext cx="4514850" cy="29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mf-museum.kiev.ua/ua/1/public/ill_sad/l/m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198" y="124235"/>
            <a:ext cx="2433161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Файл:Maria Zankovets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584" y="130426"/>
            <a:ext cx="2420779" cy="37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32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1066800"/>
          </a:xfrm>
        </p:spPr>
        <p:txBody>
          <a:bodyPr/>
          <a:lstStyle/>
          <a:p>
            <a:pPr algn="ctr"/>
            <a:r>
              <a:rPr lang="uk-UA" b="1" i="1" dirty="0"/>
              <a:t>Музика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298575"/>
            <a:ext cx="3960813" cy="5443538"/>
          </a:xfrm>
        </p:spPr>
        <p:txBody>
          <a:bodyPr>
            <a:normAutofit fontScale="92500"/>
          </a:bodyPr>
          <a:lstStyle/>
          <a:p>
            <a:r>
              <a:rPr lang="uk-UA" dirty="0"/>
              <a:t>Світилом української музики був </a:t>
            </a:r>
            <a:r>
              <a:rPr lang="uk-UA" b="1" i="1" dirty="0"/>
              <a:t>Микола Лисенко</a:t>
            </a:r>
            <a:r>
              <a:rPr lang="uk-UA" dirty="0"/>
              <a:t>, видатний український композитор, етнограф, автор опер </a:t>
            </a:r>
            <a:r>
              <a:rPr lang="uk-UA" b="1" i="1" dirty="0"/>
              <a:t>"Тарас Бульба", "Різдвяна ніч", "Утоплена", "Енеїда". </a:t>
            </a:r>
            <a:r>
              <a:rPr lang="uk-UA" dirty="0"/>
              <a:t>Він започаткував українську музичну фольклористику. </a:t>
            </a:r>
          </a:p>
          <a:p>
            <a:r>
              <a:rPr lang="uk-UA" dirty="0"/>
              <a:t>К.Станіславський називав </a:t>
            </a:r>
            <a:r>
              <a:rPr lang="uk-UA" b="1" i="1" dirty="0"/>
              <a:t>Миколу Лисенка</a:t>
            </a:r>
            <a:r>
              <a:rPr lang="uk-UA" dirty="0"/>
              <a:t> «</a:t>
            </a:r>
            <a:r>
              <a:rPr lang="uk-UA" b="1" i="1" dirty="0"/>
              <a:t>сонцем української музики».</a:t>
            </a:r>
            <a:endParaRPr lang="ru-RU" dirty="0"/>
          </a:p>
          <a:p>
            <a:r>
              <a:rPr lang="x-none" b="1" i="1"/>
              <a:t>М</a:t>
            </a:r>
            <a:r>
              <a:rPr lang="uk-UA" b="1" i="1" dirty="0" err="1"/>
              <a:t>икола</a:t>
            </a:r>
            <a:r>
              <a:rPr lang="uk-UA" b="1" i="1" dirty="0"/>
              <a:t> </a:t>
            </a:r>
            <a:r>
              <a:rPr lang="x-none" b="1" i="1"/>
              <a:t>Леонтович</a:t>
            </a:r>
            <a:r>
              <a:rPr lang="uk-UA" dirty="0"/>
              <a:t> - к</a:t>
            </a:r>
            <a:r>
              <a:rPr lang="x-none"/>
              <a:t>омпозитор, автор хорових поем «Легенда», «Моя пісня», класичних обробок українських пісень «Козака несуть», «Дударик», «Щедрик».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86435"/>
            <a:ext cx="2772347" cy="433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14" y="3286506"/>
            <a:ext cx="2457450" cy="357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00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1066800"/>
          </a:xfrm>
        </p:spPr>
        <p:txBody>
          <a:bodyPr/>
          <a:lstStyle/>
          <a:p>
            <a:pPr algn="ctr"/>
            <a:r>
              <a:rPr lang="uk-UA" b="1" i="1" dirty="0"/>
              <a:t>Музика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298575"/>
            <a:ext cx="4251325" cy="4937125"/>
          </a:xfrm>
        </p:spPr>
        <p:txBody>
          <a:bodyPr>
            <a:normAutofit/>
          </a:bodyPr>
          <a:lstStyle/>
          <a:p>
            <a:r>
              <a:rPr lang="uk-UA" dirty="0"/>
              <a:t>Початок української </a:t>
            </a:r>
            <a:r>
              <a:rPr lang="uk-UA" b="1" i="1" dirty="0"/>
              <a:t>опери</a:t>
            </a:r>
            <a:r>
              <a:rPr lang="uk-UA" dirty="0"/>
              <a:t> поклала опера </a:t>
            </a:r>
            <a:r>
              <a:rPr lang="uk-UA" b="1" i="1" dirty="0"/>
              <a:t>«Запорожець за Дунаєм» Семена </a:t>
            </a:r>
            <a:r>
              <a:rPr lang="uk-UA" b="1" i="1" dirty="0" err="1"/>
              <a:t>Гулак-Артемовського</a:t>
            </a:r>
            <a:r>
              <a:rPr lang="uk-UA" b="1" i="1" dirty="0"/>
              <a:t>, </a:t>
            </a:r>
            <a:r>
              <a:rPr lang="uk-UA" dirty="0"/>
              <a:t>к</a:t>
            </a:r>
            <a:r>
              <a:rPr lang="x-none"/>
              <a:t>омпозитор</a:t>
            </a:r>
            <a:r>
              <a:rPr lang="uk-UA" dirty="0"/>
              <a:t>а</a:t>
            </a:r>
            <a:r>
              <a:rPr lang="x-none"/>
              <a:t>, співак</a:t>
            </a:r>
            <a:r>
              <a:rPr lang="uk-UA" dirty="0"/>
              <a:t>а</a:t>
            </a:r>
            <a:r>
              <a:rPr lang="x-none"/>
              <a:t>, драматург</a:t>
            </a:r>
            <a:r>
              <a:rPr lang="uk-UA" dirty="0"/>
              <a:t>а</a:t>
            </a:r>
            <a:r>
              <a:rPr lang="x-none"/>
              <a:t>, соліст</a:t>
            </a:r>
            <a:r>
              <a:rPr lang="uk-UA" dirty="0"/>
              <a:t>а</a:t>
            </a:r>
            <a:r>
              <a:rPr lang="x-none"/>
              <a:t> Флорентійської опери, Російської імператорської опери</a:t>
            </a:r>
            <a:r>
              <a:rPr lang="uk-UA" dirty="0"/>
              <a:t>.</a:t>
            </a:r>
            <a:endParaRPr lang="ru-RU" dirty="0"/>
          </a:p>
          <a:p>
            <a:r>
              <a:rPr lang="uk-UA" dirty="0"/>
              <a:t>Співачкою з світовою славою стала </a:t>
            </a:r>
            <a:r>
              <a:rPr lang="uk-UA" b="1" i="1" dirty="0"/>
              <a:t>Соломія Крушельницька. </a:t>
            </a:r>
            <a:r>
              <a:rPr lang="uk-UA" dirty="0"/>
              <a:t>У 1893 р. вона дебютувала на сцені Львівської опери, пізніше виступала в операх Європи і Америки. 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7"/>
            <a:ext cx="28575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Файл:Solomiya Krushelnyts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43000"/>
            <a:ext cx="38766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587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76225" y="116633"/>
            <a:ext cx="8591550" cy="648071"/>
          </a:xfrm>
        </p:spPr>
        <p:txBody>
          <a:bodyPr/>
          <a:lstStyle/>
          <a:p>
            <a:pPr algn="ctr"/>
            <a:r>
              <a:rPr lang="uk-UA" dirty="0"/>
              <a:t>Музика. Національний Гімн України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76225" y="764704"/>
            <a:ext cx="4248150" cy="1043331"/>
          </a:xfrm>
        </p:spPr>
        <p:txBody>
          <a:bodyPr>
            <a:normAutofit fontScale="92500"/>
          </a:bodyPr>
          <a:lstStyle/>
          <a:p>
            <a:r>
              <a:rPr lang="uk-UA" dirty="0"/>
              <a:t>У 1862 р. український поет і етнограф </a:t>
            </a:r>
            <a:r>
              <a:rPr lang="uk-UA" b="1" i="1" dirty="0"/>
              <a:t>Павло Чубинський </a:t>
            </a:r>
            <a:r>
              <a:rPr lang="uk-UA" dirty="0"/>
              <a:t>написав вірш </a:t>
            </a:r>
            <a:r>
              <a:rPr lang="uk-UA" b="1" i="1" dirty="0"/>
              <a:t>«Ще не вмерла Україна»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15"/>
          </p:nvPr>
        </p:nvSpPr>
        <p:spPr>
          <a:xfrm>
            <a:off x="4615815" y="692696"/>
            <a:ext cx="4248150" cy="1115339"/>
          </a:xfrm>
        </p:spPr>
        <p:txBody>
          <a:bodyPr>
            <a:normAutofit/>
          </a:bodyPr>
          <a:lstStyle/>
          <a:p>
            <a:r>
              <a:rPr lang="uk-UA" dirty="0"/>
              <a:t>Музику до нього написав західноукраїнський композитор і диригент </a:t>
            </a:r>
            <a:r>
              <a:rPr lang="uk-UA" b="1" i="1" dirty="0"/>
              <a:t>Михайло Вербицький</a:t>
            </a:r>
            <a:endParaRPr lang="ru-RU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36" y="1809750"/>
            <a:ext cx="2928503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Файл:Mykhaylo Verbytsky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36" y="1809750"/>
            <a:ext cx="3039152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44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752127"/>
          </a:xfrm>
        </p:spPr>
        <p:txBody>
          <a:bodyPr>
            <a:normAutofit/>
          </a:bodyPr>
          <a:lstStyle/>
          <a:p>
            <a:pPr algn="ctr"/>
            <a:r>
              <a:rPr lang="uk-UA" b="1" i="1" dirty="0"/>
              <a:t>Архітектура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276225" y="980728"/>
            <a:ext cx="4251960" cy="5255480"/>
          </a:xfrm>
        </p:spPr>
        <p:txBody>
          <a:bodyPr>
            <a:normAutofit/>
          </a:bodyPr>
          <a:lstStyle/>
          <a:p>
            <a:r>
              <a:rPr lang="uk-UA" dirty="0"/>
              <a:t>Зростання чисельності міського населення призводить до розмаху міського будівництва. Змінюється зовнішній вигляд міст, життя на вулицях.</a:t>
            </a:r>
            <a:endParaRPr lang="ru-RU" sz="2800" dirty="0"/>
          </a:p>
          <a:p>
            <a:r>
              <a:rPr lang="uk-UA" dirty="0"/>
              <a:t>архітектор </a:t>
            </a:r>
            <a:r>
              <a:rPr lang="uk-UA" b="1" i="1" dirty="0"/>
              <a:t>Андрій </a:t>
            </a:r>
            <a:r>
              <a:rPr lang="uk-UA" b="1" i="1" dirty="0" err="1"/>
              <a:t>Меленський</a:t>
            </a:r>
            <a:r>
              <a:rPr lang="uk-UA" b="1" i="1" dirty="0"/>
              <a:t> </a:t>
            </a:r>
            <a:r>
              <a:rPr lang="uk-UA" dirty="0"/>
              <a:t>збудував </a:t>
            </a:r>
            <a:r>
              <a:rPr lang="uk-UA" b="1" i="1" dirty="0"/>
              <a:t>пам’ятник на честь Магдебурзького права</a:t>
            </a:r>
            <a:r>
              <a:rPr lang="uk-UA" dirty="0"/>
              <a:t>, перший в місті </a:t>
            </a:r>
            <a:r>
              <a:rPr lang="uk-UA" b="1" i="1" dirty="0"/>
              <a:t>театр</a:t>
            </a:r>
            <a:r>
              <a:rPr lang="uk-UA" dirty="0"/>
              <a:t>. </a:t>
            </a:r>
          </a:p>
          <a:p>
            <a:r>
              <a:rPr lang="uk-UA" dirty="0"/>
              <a:t>За проектом академіка </a:t>
            </a:r>
            <a:r>
              <a:rPr lang="uk-UA" b="1" i="1" dirty="0"/>
              <a:t>Вікентія Береті</a:t>
            </a:r>
            <a:r>
              <a:rPr lang="uk-UA" dirty="0"/>
              <a:t> було зведено в стилі </a:t>
            </a:r>
            <a:r>
              <a:rPr lang="uk-UA" b="1" i="1" dirty="0"/>
              <a:t>класицизму</a:t>
            </a:r>
            <a:r>
              <a:rPr lang="uk-UA" dirty="0"/>
              <a:t> </a:t>
            </a:r>
            <a:r>
              <a:rPr lang="uk-UA" b="1" i="1" dirty="0"/>
              <a:t>Університет Св. Володимира.</a:t>
            </a:r>
            <a:endParaRPr lang="ru-RU" sz="28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76" y="980728"/>
            <a:ext cx="433197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lib.znaimo.com.ua/tw_files2/urls_4/19/d-18491/18491_html_1889287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986" y="3854169"/>
            <a:ext cx="40957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amrador.hall.org.ua/BY_PLACE/02-Verhne_misto/04-Universitet/_univer_2_19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58" y="2339298"/>
            <a:ext cx="4623206" cy="29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8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4914" lvl="0" indent="-457200"/>
            <a:r>
              <a:rPr lang="uk-UA" dirty="0"/>
              <a:t>Історичні умови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i="1" dirty="0"/>
              <a:t>1. Україна в цей період знаходилася у складі двох імперій: </a:t>
            </a:r>
          </a:p>
          <a:p>
            <a:pPr>
              <a:buFont typeface="Wingdings" pitchFamily="2" charset="2"/>
              <a:buChar char="§"/>
            </a:pPr>
            <a:r>
              <a:rPr lang="uk-UA" dirty="0"/>
              <a:t>9/10 території України (Наддніпрянська Україна) – у складі Російської імперії, </a:t>
            </a:r>
          </a:p>
          <a:p>
            <a:pPr>
              <a:buFont typeface="Wingdings" pitchFamily="2" charset="2"/>
              <a:buChar char="§"/>
            </a:pPr>
            <a:r>
              <a:rPr lang="uk-UA" dirty="0"/>
              <a:t>1/10 території України (Східна Галичина, Північна Буковина та Закарпаття) – у складі Австрійської імперії (Австро-Угорщини).</a:t>
            </a:r>
          </a:p>
          <a:p>
            <a:pPr>
              <a:buFont typeface="Wingdings" pitchFamily="2" charset="2"/>
              <a:buChar char="§"/>
            </a:pPr>
            <a:endParaRPr lang="uk-UA" b="1" i="1" dirty="0"/>
          </a:p>
          <a:p>
            <a:pPr marL="0" indent="0">
              <a:buNone/>
            </a:pPr>
            <a:r>
              <a:rPr lang="uk-UA" b="1" i="1" dirty="0"/>
              <a:t>2. В Україні відбувалося українське національне відродження.</a:t>
            </a:r>
          </a:p>
          <a:p>
            <a:pPr marL="0" indent="0">
              <a:buNone/>
            </a:pPr>
            <a:r>
              <a:rPr lang="uk-UA" b="1" i="1" dirty="0"/>
              <a:t>3. Становлення та розвиток української національної ідеї:</a:t>
            </a:r>
            <a:endParaRPr lang="ru-RU" dirty="0"/>
          </a:p>
          <a:p>
            <a:pPr>
              <a:buFont typeface="Wingdings" pitchFamily="2" charset="2"/>
              <a:buChar char="§"/>
            </a:pPr>
            <a:r>
              <a:rPr lang="uk-UA" dirty="0"/>
              <a:t>Існує окремий український народ зі своєю історією, мовою і культурою, </a:t>
            </a:r>
          </a:p>
          <a:p>
            <a:pPr>
              <a:buFont typeface="Wingdings" pitchFamily="2" charset="2"/>
              <a:buChar char="§"/>
            </a:pPr>
            <a:r>
              <a:rPr lang="uk-UA" dirty="0"/>
              <a:t>українці мають право на власну державу.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200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752127"/>
          </a:xfrm>
        </p:spPr>
        <p:txBody>
          <a:bodyPr>
            <a:normAutofit/>
          </a:bodyPr>
          <a:lstStyle/>
          <a:p>
            <a:pPr algn="ctr"/>
            <a:r>
              <a:rPr lang="uk-UA" b="1" i="1" dirty="0"/>
              <a:t>Архітектура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276225" y="980728"/>
            <a:ext cx="4251960" cy="5255480"/>
          </a:xfrm>
        </p:spPr>
        <p:txBody>
          <a:bodyPr>
            <a:normAutofit/>
          </a:bodyPr>
          <a:lstStyle/>
          <a:p>
            <a:r>
              <a:rPr lang="uk-UA" dirty="0"/>
              <a:t>В 70-і рр. ХІХ ст. був збудований </a:t>
            </a:r>
            <a:r>
              <a:rPr lang="uk-UA" b="1" i="1" dirty="0"/>
              <a:t>будинок міської думи в стилі бароко</a:t>
            </a:r>
            <a:r>
              <a:rPr lang="uk-UA" dirty="0"/>
              <a:t>, </a:t>
            </a:r>
            <a:r>
              <a:rPr lang="uk-UA" b="1" i="1" dirty="0"/>
              <a:t>готель «</a:t>
            </a:r>
            <a:r>
              <a:rPr lang="uk-UA" b="1" i="1" dirty="0" err="1"/>
              <a:t>Континенталь</a:t>
            </a:r>
            <a:r>
              <a:rPr lang="uk-UA" b="1" i="1" dirty="0"/>
              <a:t>»</a:t>
            </a:r>
            <a:r>
              <a:rPr lang="uk-UA" dirty="0"/>
              <a:t>. </a:t>
            </a:r>
          </a:p>
          <a:p>
            <a:r>
              <a:rPr lang="uk-UA" dirty="0"/>
              <a:t>Архітектор </a:t>
            </a:r>
            <a:r>
              <a:rPr lang="uk-UA" b="1" i="1" dirty="0"/>
              <a:t>Олександр Береті</a:t>
            </a:r>
            <a:r>
              <a:rPr lang="uk-UA" dirty="0"/>
              <a:t> збудував </a:t>
            </a:r>
            <a:r>
              <a:rPr lang="uk-UA" b="1" i="1" dirty="0"/>
              <a:t>Володимирський собор</a:t>
            </a:r>
            <a:r>
              <a:rPr lang="uk-UA" dirty="0"/>
              <a:t>. </a:t>
            </a:r>
            <a:endParaRPr lang="ru-RU" sz="28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48" y="1052736"/>
            <a:ext cx="4728210" cy="351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82" y="2996952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394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1066800"/>
          </a:xfrm>
        </p:spPr>
        <p:txBody>
          <a:bodyPr/>
          <a:lstStyle/>
          <a:p>
            <a:pPr algn="ctr"/>
            <a:r>
              <a:rPr lang="uk-UA" b="1" i="1" dirty="0"/>
              <a:t>Архітектура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294967295"/>
          </p:nvPr>
        </p:nvSpPr>
        <p:spPr>
          <a:xfrm>
            <a:off x="0" y="1298575"/>
            <a:ext cx="3228975" cy="4937125"/>
          </a:xfrm>
        </p:spPr>
        <p:txBody>
          <a:bodyPr>
            <a:normAutofit/>
          </a:bodyPr>
          <a:lstStyle/>
          <a:p>
            <a:r>
              <a:rPr lang="uk-UA" dirty="0" err="1"/>
              <a:t>Пам’ятниом</a:t>
            </a:r>
            <a:r>
              <a:rPr lang="uk-UA" dirty="0"/>
              <a:t> палацово-паркової архітектури є </a:t>
            </a:r>
            <a:r>
              <a:rPr lang="uk-UA" b="1" i="1" dirty="0"/>
              <a:t>Палац Кирила Розумовського</a:t>
            </a:r>
            <a:r>
              <a:rPr lang="uk-UA" dirty="0"/>
              <a:t>, зведений у мальовничому місці </a:t>
            </a:r>
            <a:r>
              <a:rPr lang="uk-UA" b="1" i="1" dirty="0"/>
              <a:t>Батурина.</a:t>
            </a:r>
            <a:r>
              <a:rPr lang="uk-UA" dirty="0"/>
              <a:t> 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84784"/>
            <a:ext cx="56388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41926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1066800"/>
          </a:xfrm>
        </p:spPr>
        <p:txBody>
          <a:bodyPr/>
          <a:lstStyle/>
          <a:p>
            <a:pPr algn="ctr"/>
            <a:r>
              <a:rPr lang="uk-UA" b="1" i="1" dirty="0"/>
              <a:t>Архітектура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294967295"/>
          </p:nvPr>
        </p:nvSpPr>
        <p:spPr>
          <a:xfrm>
            <a:off x="0" y="1298575"/>
            <a:ext cx="2924175" cy="4937125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Створювалися декоративно-пейзажні парки, що здобули своєю красою світові славу. </a:t>
            </a:r>
          </a:p>
          <a:p>
            <a:r>
              <a:rPr lang="uk-UA" dirty="0"/>
              <a:t>Пам’ятники садово-паркового мистецтва: </a:t>
            </a:r>
            <a:r>
              <a:rPr lang="uk-UA" b="1" i="1" dirty="0"/>
              <a:t>«Софіївка»</a:t>
            </a:r>
            <a:r>
              <a:rPr lang="uk-UA" dirty="0"/>
              <a:t> в </a:t>
            </a:r>
            <a:r>
              <a:rPr lang="uk-UA" b="1" i="1" dirty="0"/>
              <a:t>Умані </a:t>
            </a:r>
            <a:r>
              <a:rPr lang="uk-UA" dirty="0"/>
              <a:t>вздовж русла річки Кам’янки </a:t>
            </a:r>
          </a:p>
          <a:p>
            <a:r>
              <a:rPr lang="uk-UA" b="1" i="1" dirty="0"/>
              <a:t>«Олександрія»</a:t>
            </a:r>
            <a:r>
              <a:rPr lang="uk-UA" dirty="0"/>
              <a:t> (</a:t>
            </a:r>
            <a:r>
              <a:rPr lang="uk-UA" b="1" i="1" dirty="0"/>
              <a:t>Біла Церква</a:t>
            </a:r>
            <a:r>
              <a:rPr lang="uk-UA" dirty="0"/>
              <a:t>).</a:t>
            </a:r>
            <a:r>
              <a:rPr lang="uk-UA" u="sng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12776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yugsegodnya.ru/images/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48880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1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Архітектура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dirty="0"/>
              <a:t>На початку ХХ ст. виникає та поширюється архітектурний стиль </a:t>
            </a:r>
            <a:r>
              <a:rPr lang="uk-UA" b="1" i="1" dirty="0"/>
              <a:t>модерн</a:t>
            </a:r>
            <a:r>
              <a:rPr lang="uk-UA" dirty="0"/>
              <a:t>, який характеризується декоративністю, асиметрією фасадів та об’ємів, зображенням рослин, що в’ються. </a:t>
            </a:r>
          </a:p>
          <a:p>
            <a:r>
              <a:rPr lang="uk-UA" dirty="0"/>
              <a:t>Зразок: будинок </a:t>
            </a:r>
            <a:r>
              <a:rPr lang="uk-UA" b="1" i="1" dirty="0"/>
              <a:t>Полтавського губернського земства</a:t>
            </a:r>
            <a:r>
              <a:rPr lang="uk-UA" dirty="0"/>
              <a:t>, архітектор </a:t>
            </a:r>
            <a:r>
              <a:rPr lang="uk-UA" b="1" i="1" dirty="0"/>
              <a:t>Василь Кричевський</a:t>
            </a:r>
            <a:r>
              <a:rPr lang="uk-UA" dirty="0"/>
              <a:t> (сьогодні – Полтавський краєзнавчий музей). </a:t>
            </a:r>
            <a:endParaRPr lang="ru-RU" sz="2800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680000" cy="2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637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679450"/>
          </a:xfrm>
        </p:spPr>
        <p:txBody>
          <a:bodyPr/>
          <a:lstStyle/>
          <a:p>
            <a:pPr algn="ctr"/>
            <a:r>
              <a:rPr lang="uk-UA" b="1" i="1" dirty="0"/>
              <a:t>Образотворче мистецтво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294967295"/>
          </p:nvPr>
        </p:nvSpPr>
        <p:spPr>
          <a:xfrm>
            <a:off x="0" y="908050"/>
            <a:ext cx="4251325" cy="5327650"/>
          </a:xfrm>
        </p:spPr>
        <p:txBody>
          <a:bodyPr>
            <a:normAutofit/>
          </a:bodyPr>
          <a:lstStyle/>
          <a:p>
            <a:r>
              <a:rPr lang="uk-UA" dirty="0"/>
              <a:t>Портретний жанр втрачав іконописні форми минулої епохи. Художники прагнули відтворити і розкрити внутрішній світ людини. </a:t>
            </a:r>
            <a:endParaRPr lang="ru-RU" dirty="0"/>
          </a:p>
          <a:p>
            <a:r>
              <a:rPr lang="uk-UA" b="1" i="1" dirty="0"/>
              <a:t>Тарас Шевченко</a:t>
            </a:r>
            <a:r>
              <a:rPr lang="uk-UA" dirty="0"/>
              <a:t> написав понад 130 портретів, серію графічних офортів </a:t>
            </a:r>
            <a:r>
              <a:rPr lang="uk-UA" b="1" i="1" dirty="0"/>
              <a:t>«</a:t>
            </a:r>
            <a:r>
              <a:rPr lang="ru-RU" b="1" i="1" dirty="0"/>
              <a:t>Живописная Украина</a:t>
            </a:r>
            <a:r>
              <a:rPr lang="uk-UA" b="1" i="1" dirty="0"/>
              <a:t>»</a:t>
            </a:r>
            <a:r>
              <a:rPr lang="uk-UA" dirty="0"/>
              <a:t>. 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43" y="3212976"/>
            <a:ext cx="23812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4357"/>
            <a:ext cx="33432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35" y="1964223"/>
            <a:ext cx="47625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750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Образотворче мистецтво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2639591" cy="4937760"/>
          </a:xfrm>
        </p:spPr>
        <p:txBody>
          <a:bodyPr>
            <a:normAutofit/>
          </a:bodyPr>
          <a:lstStyle/>
          <a:p>
            <a:r>
              <a:rPr lang="uk-UA" b="1" i="1" dirty="0"/>
              <a:t>Микола Пимоненко </a:t>
            </a:r>
            <a:r>
              <a:rPr lang="uk-UA" dirty="0"/>
              <a:t>х</a:t>
            </a:r>
            <a:r>
              <a:rPr lang="x-none"/>
              <a:t>удожник, член Товариства «передвижників», </a:t>
            </a:r>
            <a:endParaRPr lang="uk-UA" dirty="0"/>
          </a:p>
          <a:p>
            <a:r>
              <a:rPr lang="x-none"/>
              <a:t>автор картин «Весілля в Київській губернії», «Свати», «Ворожіння», «Ярмарок»</a:t>
            </a:r>
            <a:r>
              <a:rPr lang="uk-UA" dirty="0"/>
              <a:t>, «Брід»,</a:t>
            </a:r>
            <a:r>
              <a:rPr lang="uk-UA" b="1" i="1" dirty="0"/>
              <a:t> </a:t>
            </a:r>
          </a:p>
          <a:p>
            <a:r>
              <a:rPr lang="uk-UA" dirty="0"/>
              <a:t>зображував сільське життя, барви природи.</a:t>
            </a:r>
            <a:endParaRPr lang="ru-RU" dirty="0"/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6096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copypast.ru/foto8/2544/prazdnichnye_gadanij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57159"/>
            <a:ext cx="3840480" cy="551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55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1066800"/>
          </a:xfrm>
        </p:spPr>
        <p:txBody>
          <a:bodyPr/>
          <a:lstStyle/>
          <a:p>
            <a:pPr algn="ctr"/>
            <a:r>
              <a:rPr lang="uk-UA" b="1" i="1" dirty="0"/>
              <a:t>Образотворче мистецтво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294967295"/>
          </p:nvPr>
        </p:nvSpPr>
        <p:spPr>
          <a:xfrm>
            <a:off x="0" y="1298575"/>
            <a:ext cx="2771775" cy="4937125"/>
          </a:xfrm>
        </p:spPr>
        <p:txBody>
          <a:bodyPr>
            <a:normAutofit/>
          </a:bodyPr>
          <a:lstStyle/>
          <a:p>
            <a:r>
              <a:rPr lang="uk-UA" b="1" i="1" dirty="0"/>
              <a:t>Пейзажний живопис</a:t>
            </a:r>
            <a:r>
              <a:rPr lang="uk-UA" dirty="0"/>
              <a:t> </a:t>
            </a:r>
          </a:p>
          <a:p>
            <a:r>
              <a:rPr lang="uk-UA" b="1" i="1" dirty="0"/>
              <a:t>Сергій Васильківський</a:t>
            </a:r>
            <a:r>
              <a:rPr lang="uk-UA" dirty="0"/>
              <a:t> </a:t>
            </a:r>
          </a:p>
          <a:p>
            <a:r>
              <a:rPr lang="uk-UA" dirty="0"/>
              <a:t>«Ранок», «Степ на Україні», «Дніпровські плавні». 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57150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83072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1066800"/>
          </a:xfrm>
        </p:spPr>
        <p:txBody>
          <a:bodyPr/>
          <a:lstStyle/>
          <a:p>
            <a:pPr algn="ctr"/>
            <a:r>
              <a:rPr lang="uk-UA" b="1" i="1" dirty="0"/>
              <a:t>Скульптура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294967295"/>
          </p:nvPr>
        </p:nvSpPr>
        <p:spPr>
          <a:xfrm>
            <a:off x="0" y="1298575"/>
            <a:ext cx="2085975" cy="4937125"/>
          </a:xfrm>
        </p:spPr>
        <p:txBody>
          <a:bodyPr/>
          <a:lstStyle/>
          <a:p>
            <a:r>
              <a:rPr lang="uk-UA" dirty="0"/>
              <a:t>Видатним українським скульптором став </a:t>
            </a:r>
            <a:r>
              <a:rPr lang="uk-UA" b="1" i="1" dirty="0"/>
              <a:t>Леонід </a:t>
            </a:r>
            <a:r>
              <a:rPr lang="uk-UA" b="1" i="1" dirty="0" err="1"/>
              <a:t>Позен</a:t>
            </a:r>
            <a:r>
              <a:rPr lang="uk-UA" b="1" i="1" dirty="0"/>
              <a:t>.</a:t>
            </a:r>
          </a:p>
          <a:p>
            <a:r>
              <a:rPr lang="uk-UA" dirty="0"/>
              <a:t>«Кобзар», «Переселенці» «Шинкар».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060848"/>
            <a:ext cx="705802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65058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92695"/>
          </a:xfrm>
        </p:spPr>
        <p:txBody>
          <a:bodyPr/>
          <a:lstStyle/>
          <a:p>
            <a:pPr algn="ctr"/>
            <a:r>
              <a:rPr lang="uk-UA" b="1" i="1" dirty="0"/>
              <a:t>Скульптура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3719711" cy="4937760"/>
          </a:xfrm>
        </p:spPr>
        <p:txBody>
          <a:bodyPr/>
          <a:lstStyle/>
          <a:p>
            <a:r>
              <a:rPr lang="uk-UA" dirty="0"/>
              <a:t>У </a:t>
            </a:r>
            <a:r>
              <a:rPr lang="uk-UA" b="1" i="1" dirty="0"/>
              <a:t>1888 р.</a:t>
            </a:r>
            <a:r>
              <a:rPr lang="uk-UA" dirty="0"/>
              <a:t> скульптор </a:t>
            </a:r>
            <a:r>
              <a:rPr lang="uk-UA" b="1" i="1" dirty="0"/>
              <a:t>Михайло </a:t>
            </a:r>
            <a:r>
              <a:rPr lang="uk-UA" b="1" i="1" dirty="0" err="1"/>
              <a:t>Микешин</a:t>
            </a:r>
            <a:r>
              <a:rPr lang="uk-UA" dirty="0"/>
              <a:t> збудував </a:t>
            </a:r>
            <a:r>
              <a:rPr lang="uk-UA" b="1" i="1" dirty="0"/>
              <a:t>пам’ятник Богдану Хмельницькому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2481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59810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Контрольні питання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dirty="0"/>
              <a:t>Назвіть перші університети на українських землях.</a:t>
            </a:r>
          </a:p>
          <a:p>
            <a:r>
              <a:rPr lang="uk-UA" dirty="0"/>
              <a:t>Хто створив </a:t>
            </a:r>
            <a:r>
              <a:rPr lang="uk-UA" b="1" i="1" dirty="0"/>
              <a:t>в Одесі першу </a:t>
            </a:r>
            <a:r>
              <a:rPr lang="uk-UA" dirty="0"/>
              <a:t>в Росії </a:t>
            </a:r>
            <a:r>
              <a:rPr lang="uk-UA" b="1" i="1" dirty="0"/>
              <a:t>бактеріологічну станцію?</a:t>
            </a:r>
          </a:p>
          <a:p>
            <a:r>
              <a:rPr lang="uk-UA" dirty="0"/>
              <a:t>Назвіть перші узагальнюючі твори з історії України.</a:t>
            </a:r>
          </a:p>
          <a:p>
            <a:r>
              <a:rPr lang="uk-UA" dirty="0"/>
              <a:t>Коли, де і ким було засновано </a:t>
            </a:r>
            <a:r>
              <a:rPr lang="ru-RU" dirty="0"/>
              <a:t>перший </a:t>
            </a:r>
            <a:r>
              <a:rPr lang="uk-UA" dirty="0"/>
              <a:t>професійний український </a:t>
            </a:r>
            <a:r>
              <a:rPr lang="ru-RU" dirty="0"/>
              <a:t>театр?</a:t>
            </a:r>
          </a:p>
          <a:p>
            <a:r>
              <a:rPr lang="uk-UA" dirty="0"/>
              <a:t>Хто і де заснував </a:t>
            </a:r>
            <a:r>
              <a:rPr lang="ru-RU" dirty="0"/>
              <a:t>перший </a:t>
            </a:r>
            <a:r>
              <a:rPr lang="uk-UA" dirty="0"/>
              <a:t>стаціонарний український </a:t>
            </a:r>
            <a:r>
              <a:rPr lang="ru-RU" dirty="0"/>
              <a:t>театр?</a:t>
            </a:r>
          </a:p>
          <a:p>
            <a:r>
              <a:rPr lang="uk-UA" dirty="0"/>
              <a:t>Назвіть українських письменників ХІХ ст.</a:t>
            </a:r>
          </a:p>
          <a:p>
            <a:r>
              <a:rPr lang="uk-UA" dirty="0"/>
              <a:t>Кого називають «</a:t>
            </a:r>
            <a:r>
              <a:rPr lang="uk-UA" b="1" i="1" dirty="0"/>
              <a:t>сонцем української музики»?</a:t>
            </a:r>
          </a:p>
          <a:p>
            <a:r>
              <a:rPr lang="uk-UA" dirty="0"/>
              <a:t>Назвіть українських художників ХІХ ст.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684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Початкова освіта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dirty="0"/>
              <a:t>В </a:t>
            </a:r>
            <a:r>
              <a:rPr lang="uk-UA" b="1" i="1" dirty="0"/>
              <a:t>Наддніпрянщині</a:t>
            </a:r>
            <a:r>
              <a:rPr lang="uk-UA" dirty="0"/>
              <a:t> кількість шкіл була меншою, ніж у попередні століття. На 1861 р. одна школа припадала на 10 тис. жителів. </a:t>
            </a:r>
            <a:endParaRPr lang="ru-RU" dirty="0"/>
          </a:p>
          <a:p>
            <a:r>
              <a:rPr lang="uk-UA" dirty="0"/>
              <a:t>Після реформ 1860-х рр. мережа закладів початкової освіти розширилася. </a:t>
            </a:r>
          </a:p>
          <a:p>
            <a:r>
              <a:rPr lang="uk-UA" dirty="0"/>
              <a:t>На кінець ХІХ ст. в Україні діяло 17 тис. початкових шкіл, однак лише </a:t>
            </a:r>
            <a:r>
              <a:rPr lang="uk-UA" b="1" i="1" dirty="0"/>
              <a:t>20 % населення було письменним (серед них лише 13% українців)</a:t>
            </a:r>
            <a:r>
              <a:rPr lang="uk-UA" dirty="0"/>
              <a:t>. Українці вимагали збільшення кількості шкіл  і викладання в них українською мовою. </a:t>
            </a:r>
          </a:p>
          <a:p>
            <a:r>
              <a:rPr lang="uk-UA" dirty="0"/>
              <a:t>Сформувалася система позашкільної освіти дорослих: </a:t>
            </a:r>
            <a:r>
              <a:rPr lang="uk-UA" b="1" i="1" dirty="0"/>
              <a:t>недільні школи</a:t>
            </a:r>
            <a:r>
              <a:rPr lang="uk-UA" dirty="0"/>
              <a:t>, вечірні та повторні класи. Царський уряд фінансував виключно російську культуру та освіту.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514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Середня освіта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i="1" dirty="0"/>
              <a:t>Класичні гімназії і реальні училища</a:t>
            </a:r>
            <a:r>
              <a:rPr lang="uk-UA" dirty="0"/>
              <a:t>. Тривалість навчання 6-8 років. Гімназії мали гуманітарний ухил, реальні училища – природничо-математичний. </a:t>
            </a:r>
          </a:p>
          <a:p>
            <a:r>
              <a:rPr lang="uk-UA" dirty="0"/>
              <a:t>Розвиток господарства та зростаючий попит на кваліфіковані кадри зумовили відкриття у І пол. ХІХ ст. Чернігівського ремісничого, Одеського садівничого, Харківського землеробського, Кременецького землемірного училищ. Навчання було платним. </a:t>
            </a:r>
            <a:endParaRPr lang="ru-RU" dirty="0"/>
          </a:p>
          <a:p>
            <a:r>
              <a:rPr lang="uk-UA" dirty="0"/>
              <a:t>Згідно з </a:t>
            </a:r>
            <a:r>
              <a:rPr lang="uk-UA" b="1" i="1" dirty="0"/>
              <a:t>освітньою реформою 1864 р.</a:t>
            </a:r>
            <a:r>
              <a:rPr lang="uk-UA" dirty="0"/>
              <a:t>, право вчитися у гімназіях і реальних училищах надавалося всім бажаючим незалежно від </a:t>
            </a:r>
            <a:r>
              <a:rPr lang="uk-UA" b="1" i="1" dirty="0"/>
              <a:t>статі</a:t>
            </a:r>
            <a:r>
              <a:rPr lang="uk-UA" dirty="0"/>
              <a:t>, стану й віросповідання. </a:t>
            </a:r>
          </a:p>
          <a:p>
            <a:r>
              <a:rPr lang="uk-UA" dirty="0"/>
              <a:t>Прагнучи обмежити доступ до середньої освіти селянству і робітникам, у 1887 р. уряд видав </a:t>
            </a:r>
            <a:r>
              <a:rPr lang="uk-UA" b="1" i="1" dirty="0"/>
              <a:t>«циркуляр про кухарчиних дітей»</a:t>
            </a:r>
            <a:r>
              <a:rPr lang="uk-UA" dirty="0"/>
              <a:t>, який зобов’язав директорів гімназій утримуватися від прийому до закладів дітей прислуги, дрібних крамарів тощо. </a:t>
            </a:r>
            <a:endParaRPr lang="ru-RU" dirty="0"/>
          </a:p>
          <a:p>
            <a:r>
              <a:rPr lang="uk-UA" dirty="0"/>
              <a:t>Патріоти-меценати намагалися налагодити освіту для українців. Так, Григорій Ґалаґан відкрив гімназію у Прилуках, багато народних шкіл, колегію Павла Ґалаґана у Києві.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977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Вища освіта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dirty="0"/>
              <a:t>Навчатися в </a:t>
            </a:r>
            <a:r>
              <a:rPr lang="uk-UA" b="1" i="1" dirty="0"/>
              <a:t>університетах </a:t>
            </a:r>
            <a:r>
              <a:rPr lang="uk-UA" dirty="0"/>
              <a:t>могли лише чоловіки по закінченні гімназій.  </a:t>
            </a:r>
          </a:p>
          <a:p>
            <a:r>
              <a:rPr lang="uk-UA" dirty="0"/>
              <a:t>Випускники реальних училищ могли вступати до вищих технічних шкіл. </a:t>
            </a:r>
          </a:p>
          <a:p>
            <a:r>
              <a:rPr lang="uk-UA" dirty="0"/>
              <a:t>Для осіб жіночої статі вища освіта не передбачалася. </a:t>
            </a:r>
          </a:p>
          <a:p>
            <a:r>
              <a:rPr lang="uk-UA" dirty="0"/>
              <a:t>Лише у 1870 р. відкрито перші </a:t>
            </a:r>
            <a:r>
              <a:rPr lang="uk-UA" b="1" i="1" dirty="0"/>
              <a:t>жіночі гімназії</a:t>
            </a:r>
            <a:r>
              <a:rPr lang="uk-UA" dirty="0"/>
              <a:t> (8 років навчання), випускниці яких отримали право вступу до університетів.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513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79513" y="5949280"/>
            <a:ext cx="5616623" cy="79208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5">
                    <a:lumMod val="75000"/>
                  </a:schemeClr>
                </a:solidFill>
              </a:rPr>
              <a:t>Чернівецький університет імені Юрія </a:t>
            </a:r>
            <a:r>
              <a:rPr lang="uk-UA" sz="2800" dirty="0" err="1">
                <a:solidFill>
                  <a:schemeClr val="accent5">
                    <a:lumMod val="75000"/>
                  </a:schemeClr>
                </a:solidFill>
              </a:rPr>
              <a:t>Федьковича</a:t>
            </a:r>
            <a:r>
              <a:rPr lang="uk-UA" sz="2800" dirty="0">
                <a:solidFill>
                  <a:schemeClr val="accent5">
                    <a:lumMod val="75000"/>
                  </a:schemeClr>
                </a:solidFill>
              </a:rPr>
              <a:t> на Буковині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91681" y="105853"/>
            <a:ext cx="5688634" cy="51483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chemeClr val="accent5">
                    <a:lumMod val="75000"/>
                  </a:schemeClr>
                </a:solidFill>
              </a:rPr>
              <a:t>Перші університети - </a:t>
            </a:r>
            <a:endParaRPr lang="ru-RU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3" y="2996953"/>
            <a:ext cx="5616623" cy="76380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Харківський університет ім. Василя </a:t>
            </a:r>
            <a:r>
              <a:rPr lang="uk-UA" sz="2800" dirty="0" err="1">
                <a:solidFill>
                  <a:schemeClr val="accent1">
                    <a:lumMod val="75000"/>
                  </a:schemeClr>
                </a:solidFill>
              </a:rPr>
              <a:t>Каразіна</a:t>
            </a:r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 на Слобожанщині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8685" y="4077072"/>
            <a:ext cx="5637452" cy="72008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Київський університет ім. Святого Володимира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8685" y="1916832"/>
            <a:ext cx="5637451" cy="792088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Львівський університет ім. Івана Франка на Галичині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8580" y="836712"/>
            <a:ext cx="8499884" cy="50405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chemeClr val="accent5">
                    <a:lumMod val="75000"/>
                  </a:schemeClr>
                </a:solidFill>
              </a:rPr>
              <a:t>центри підготовки інтелігенції</a:t>
            </a:r>
            <a:endParaRPr lang="ru-RU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013176"/>
            <a:ext cx="5616625" cy="72008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Новоросійський університет ім. Іллі Мечникова в Одесі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7" y="811465"/>
            <a:ext cx="7784048" cy="5838035"/>
          </a:xfrm>
          <a:prstGeom prst="rect">
            <a:avLst/>
          </a:prstGeom>
          <a:noFill/>
          <a:ln>
            <a:noFill/>
          </a:ln>
          <a:effectLst>
            <a:glow rad="228600">
              <a:srgbClr val="3333FF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://upload.wikimedia.org/wikipedia/commons/a/ab/%D0%A5%D0%B0%D1%80%D0%BA%D1%96%D0%B2%D1%81%D1%8C%D0%BA%D0%B8%D0%B9_%D1%83%D0%BD%D1%96%D0%B2%D0%B5%D1%80%D1%81%D0%B8%D1%82%D0%B5%D1%82._Xarkiv%C5%9Bkyj_universyte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8" y="890474"/>
            <a:ext cx="8445500" cy="520001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82" y="1753713"/>
            <a:ext cx="7675715" cy="5104287"/>
          </a:xfrm>
          <a:prstGeom prst="rect">
            <a:avLst/>
          </a:prstGeom>
          <a:noFill/>
          <a:ln>
            <a:noFill/>
          </a:ln>
          <a:effectLst>
            <a:glow rad="228600">
              <a:schemeClr val="tx2">
                <a:lumMod val="60000"/>
                <a:lumOff val="4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64" y="871536"/>
            <a:ext cx="7620000" cy="5986463"/>
          </a:xfrm>
          <a:prstGeom prst="rect">
            <a:avLst/>
          </a:prstGeom>
          <a:noFill/>
          <a:ln>
            <a:noFill/>
          </a:ln>
          <a:effectLst>
            <a:glow rad="228600">
              <a:srgbClr val="FFC0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upload.wikimedia.org/wikipedia/commons/c/ce/Chernivtsi_Universit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" y="3140968"/>
            <a:ext cx="8998077" cy="3063621"/>
          </a:xfrm>
          <a:prstGeom prst="rect">
            <a:avLst/>
          </a:prstGeom>
          <a:noFill/>
          <a:effectLst>
            <a:glow rad="228600">
              <a:srgbClr val="0070C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14" action="ppaction://hlinksldjump"/>
          </p:cNvPr>
          <p:cNvSpPr/>
          <p:nvPr/>
        </p:nvSpPr>
        <p:spPr>
          <a:xfrm>
            <a:off x="8102974" y="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089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17708 3.7037E-6 C 0.2566 3.7037E-6 0.35469 -0.06412 0.35469 -0.11551 L 0.35469 -0.23102 " pathEditMode="relative" rAng="0" ptsTypes="FfFF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32309 0.002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0.16094 1.11022E-16 C 0.23299 1.11022E-16 0.32188 0.06898 0.32188 0.125 L 0.32188 0.25 " pathEditMode="relative" rAng="0" ptsTypes="FfFF">
                                      <p:cBhvr>
                                        <p:cTn id="9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Точні науки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b="1" i="1" dirty="0"/>
              <a:t>Тимофій Осиповський</a:t>
            </a:r>
            <a:r>
              <a:rPr lang="uk-UA" dirty="0"/>
              <a:t>, проф. Харківського університету, створив «Курс математики», основний підручник математики в Російській імперії. </a:t>
            </a:r>
          </a:p>
          <a:p>
            <a:r>
              <a:rPr lang="uk-UA" b="1" i="1" dirty="0"/>
              <a:t>Михайло Остроградський</a:t>
            </a:r>
            <a:r>
              <a:rPr lang="uk-UA" dirty="0"/>
              <a:t>, учений-математик, автор наукових робіт з математичного аналізу, член Петербурзької, Паризької, Римської і Туринської академій наук.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337685" cy="513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Файл:Ostrogradski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73" y="1319986"/>
            <a:ext cx="446227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83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91550" cy="1066800"/>
          </a:xfrm>
        </p:spPr>
        <p:txBody>
          <a:bodyPr/>
          <a:lstStyle/>
          <a:p>
            <a:pPr algn="ctr"/>
            <a:r>
              <a:rPr lang="uk-UA" b="1" i="1" dirty="0"/>
              <a:t>Природничі науки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298575"/>
            <a:ext cx="4251325" cy="4937125"/>
          </a:xfrm>
        </p:spPr>
        <p:txBody>
          <a:bodyPr>
            <a:normAutofit fontScale="85000" lnSpcReduction="20000"/>
          </a:bodyPr>
          <a:lstStyle/>
          <a:p>
            <a:r>
              <a:rPr lang="uk-UA" b="1" i="1" dirty="0"/>
              <a:t>Олександр Ляпунов</a:t>
            </a:r>
            <a:r>
              <a:rPr lang="uk-UA" dirty="0"/>
              <a:t> розробляв проблеми стійкості й рівноваги руху механічних систем (природознавство). </a:t>
            </a:r>
            <a:endParaRPr lang="ru-RU" dirty="0"/>
          </a:p>
          <a:p>
            <a:r>
              <a:rPr lang="uk-UA" b="1" i="1" dirty="0"/>
              <a:t>Ілля Мечников</a:t>
            </a:r>
            <a:r>
              <a:rPr lang="uk-UA" dirty="0"/>
              <a:t>, зоолог і анатом, створив теорію утворення багатоклітинних організмів з одноклітинних, відкрив явище фагоцитозу. Разом з </a:t>
            </a:r>
            <a:r>
              <a:rPr lang="uk-UA" b="1" i="1" dirty="0"/>
              <a:t>Миколою Гамалією</a:t>
            </a:r>
            <a:r>
              <a:rPr lang="uk-UA" dirty="0"/>
              <a:t> він створив </a:t>
            </a:r>
            <a:r>
              <a:rPr lang="uk-UA" b="1" i="1" dirty="0"/>
              <a:t>в Одесі першу </a:t>
            </a:r>
            <a:r>
              <a:rPr lang="uk-UA" dirty="0"/>
              <a:t>в Росії (другу в світі) </a:t>
            </a:r>
            <a:r>
              <a:rPr lang="uk-UA" b="1" i="1" dirty="0"/>
              <a:t>бактеріологічну станцію</a:t>
            </a:r>
            <a:r>
              <a:rPr lang="uk-UA" dirty="0"/>
              <a:t>. </a:t>
            </a:r>
          </a:p>
          <a:p>
            <a:r>
              <a:rPr lang="uk-UA" b="1" i="1" dirty="0"/>
              <a:t>Микола Гамалія</a:t>
            </a:r>
            <a:r>
              <a:rPr lang="uk-UA" dirty="0"/>
              <a:t> зробив великий внесок у боротьбу з хворобами: чума, холера, туберкульоз, сказ, упровадив в практику охорони здоров’я </a:t>
            </a:r>
            <a:r>
              <a:rPr lang="uk-UA" b="1" i="1" dirty="0"/>
              <a:t>щеплення</a:t>
            </a:r>
            <a:r>
              <a:rPr lang="uk-UA" dirty="0"/>
              <a:t>. </a:t>
            </a:r>
          </a:p>
          <a:p>
            <a:r>
              <a:rPr lang="uk-UA" dirty="0"/>
              <a:t>Фізик </a:t>
            </a:r>
            <a:r>
              <a:rPr lang="uk-UA" b="1" i="1" dirty="0"/>
              <a:t>Іван Пулюй</a:t>
            </a:r>
            <a:r>
              <a:rPr lang="uk-UA" dirty="0"/>
              <a:t> досліджував рентгенівське випромінювання.</a:t>
            </a:r>
            <a:endParaRPr lang="ru-RU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262789" cy="44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5720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01" y="1556792"/>
            <a:ext cx="28575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45" y="1640850"/>
            <a:ext cx="28575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837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116632"/>
            <a:ext cx="8064897" cy="864096"/>
          </a:xfrm>
        </p:spPr>
        <p:txBody>
          <a:bodyPr>
            <a:normAutofit/>
          </a:bodyPr>
          <a:lstStyle/>
          <a:p>
            <a:pPr algn="ctr"/>
            <a:r>
              <a:rPr lang="uk-UA" b="1" i="1" dirty="0"/>
              <a:t>Історична наука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15815" y="976190"/>
            <a:ext cx="4251960" cy="5765178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Зростає інтерес до української історії. </a:t>
            </a:r>
          </a:p>
          <a:p>
            <a:r>
              <a:rPr lang="uk-UA" dirty="0"/>
              <a:t>Вчені активно збирають історичні джерела, створюють перші узагальнюючі твори з історії України: </a:t>
            </a:r>
            <a:endParaRPr lang="ru-RU" dirty="0"/>
          </a:p>
          <a:p>
            <a:r>
              <a:rPr lang="uk-UA" dirty="0"/>
              <a:t>У </a:t>
            </a:r>
            <a:r>
              <a:rPr lang="uk-UA" b="1" dirty="0"/>
              <a:t>1846 р.</a:t>
            </a:r>
            <a:r>
              <a:rPr lang="uk-UA" dirty="0"/>
              <a:t> вийшла друком </a:t>
            </a:r>
            <a:r>
              <a:rPr lang="uk-UA" b="1" i="1" dirty="0"/>
              <a:t>«Історія </a:t>
            </a:r>
            <a:r>
              <a:rPr lang="uk-UA" b="1" i="1" dirty="0" err="1"/>
              <a:t>Русів</a:t>
            </a:r>
            <a:r>
              <a:rPr lang="uk-UA" b="1" i="1" dirty="0"/>
              <a:t>»</a:t>
            </a:r>
            <a:r>
              <a:rPr lang="uk-UA" dirty="0"/>
              <a:t> невідомого автора, в якій показаний історичний розвиток України з давніх часів до ХІІІ ст., підкреслюється відмінність між Україною і Московією. </a:t>
            </a:r>
          </a:p>
          <a:p>
            <a:r>
              <a:rPr lang="uk-UA" b="1" i="1" dirty="0"/>
              <a:t>1822</a:t>
            </a:r>
            <a:r>
              <a:rPr lang="uk-UA" dirty="0"/>
              <a:t> – 4 томна </a:t>
            </a:r>
            <a:r>
              <a:rPr lang="uk-UA" b="1" i="1" dirty="0"/>
              <a:t>«Історія Малої Росії» Дмитра </a:t>
            </a:r>
            <a:r>
              <a:rPr lang="uk-UA" b="1" i="1" dirty="0" err="1"/>
              <a:t>Бантиш-Каменського</a:t>
            </a:r>
            <a:r>
              <a:rPr lang="uk-UA" dirty="0"/>
              <a:t> - перша узагальнююча праця з історії України. </a:t>
            </a:r>
            <a:endParaRPr lang="ru-RU" dirty="0"/>
          </a:p>
          <a:p>
            <a:r>
              <a:rPr lang="uk-UA" dirty="0"/>
              <a:t>1842-1843 рр. – п’ятитомна </a:t>
            </a:r>
            <a:r>
              <a:rPr lang="uk-UA" b="1" i="1" dirty="0"/>
              <a:t>«Історія Малоросії» Миколи Маркевича</a:t>
            </a:r>
            <a:r>
              <a:rPr lang="uk-UA" dirty="0"/>
              <a:t>.</a:t>
            </a:r>
            <a:endParaRPr lang="ru-RU" dirty="0"/>
          </a:p>
          <a:p>
            <a:r>
              <a:rPr lang="uk-UA" dirty="0"/>
              <a:t>Великий вплив на розвиток історичної науки справили також </a:t>
            </a:r>
            <a:r>
              <a:rPr lang="uk-UA" b="1" i="1" dirty="0"/>
              <a:t>Микола Костомаров, Володимир Антонович, Дмитро </a:t>
            </a:r>
            <a:r>
              <a:rPr lang="uk-UA" b="1" i="1" dirty="0" err="1"/>
              <a:t>Багалій</a:t>
            </a:r>
            <a:r>
              <a:rPr lang="uk-UA" b="1" i="1" dirty="0"/>
              <a:t>, Михайло Грушевський, Дмитро Яворницький</a:t>
            </a:r>
            <a:r>
              <a:rPr lang="uk-UA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333750" cy="501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92" y="1425437"/>
            <a:ext cx="2896934" cy="490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5673"/>
            <a:ext cx="37147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1" y="976190"/>
            <a:ext cx="4396264" cy="580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360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1997</TotalTime>
  <Words>1947</Words>
  <Application>Microsoft Office PowerPoint</Application>
  <PresentationFormat>Экран (4:3)</PresentationFormat>
  <Paragraphs>149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Candara</vt:lpstr>
      <vt:lpstr>Tahoma</vt:lpstr>
      <vt:lpstr>Tunga</vt:lpstr>
      <vt:lpstr>Wingdings</vt:lpstr>
      <vt:lpstr>Soho</vt:lpstr>
      <vt:lpstr>Українська культура ХІХ ст.</vt:lpstr>
      <vt:lpstr>Історичні умови </vt:lpstr>
      <vt:lpstr>Початкова освіта</vt:lpstr>
      <vt:lpstr>Середня освіта </vt:lpstr>
      <vt:lpstr>Вища освіта</vt:lpstr>
      <vt:lpstr>Презентация PowerPoint</vt:lpstr>
      <vt:lpstr>Точні науки</vt:lpstr>
      <vt:lpstr>Природничі науки</vt:lpstr>
      <vt:lpstr>Історична наука</vt:lpstr>
      <vt:lpstr>Етнографія та фольклористика</vt:lpstr>
      <vt:lpstr>Художня література</vt:lpstr>
      <vt:lpstr>Художня література</vt:lpstr>
      <vt:lpstr>Театр </vt:lpstr>
      <vt:lpstr>Театр </vt:lpstr>
      <vt:lpstr>Професійний театр</vt:lpstr>
      <vt:lpstr>Музика</vt:lpstr>
      <vt:lpstr>Музика</vt:lpstr>
      <vt:lpstr>Музика. Національний Гімн України </vt:lpstr>
      <vt:lpstr>Архітектура</vt:lpstr>
      <vt:lpstr>Архітектура</vt:lpstr>
      <vt:lpstr>Архітектура</vt:lpstr>
      <vt:lpstr>Архітектура</vt:lpstr>
      <vt:lpstr>Архітектура</vt:lpstr>
      <vt:lpstr>Образотворче мистецтво</vt:lpstr>
      <vt:lpstr>Образотворче мистецтво</vt:lpstr>
      <vt:lpstr>Образотворче мистецтво</vt:lpstr>
      <vt:lpstr>Скульптура</vt:lpstr>
      <vt:lpstr>Скульптура</vt:lpstr>
      <vt:lpstr>Контрольні питання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 в ХІХ ст.</dc:title>
  <dc:creator>user</dc:creator>
  <cp:lastModifiedBy>Professional</cp:lastModifiedBy>
  <cp:revision>111</cp:revision>
  <dcterms:created xsi:type="dcterms:W3CDTF">2013-08-29T16:30:59Z</dcterms:created>
  <dcterms:modified xsi:type="dcterms:W3CDTF">2022-11-03T12:13:58Z</dcterms:modified>
</cp:coreProperties>
</file>