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7"/>
  </p:notesMasterIdLst>
  <p:handoutMasterIdLst>
    <p:handoutMasterId r:id="rId18"/>
  </p:handoutMasterIdLst>
  <p:sldIdLst>
    <p:sldId id="268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80"/>
  </p:normalViewPr>
  <p:slideViewPr>
    <p:cSldViewPr snapToGrid="0" snapToObjects="1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50987BA-D05C-40C1-B148-9AD3F1096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396FD1B-358E-41F3-8670-5F4BD6E78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361E-3319-4F3A-8BC4-E1F86CD285CB}" type="datetimeFigureOut">
              <a:rPr lang="ru-RU" smtClean="0"/>
              <a:t>20.07.2024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0E0641-2939-48BB-AD2A-2C1E323E64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4B57399-AD03-4324-ABAA-7C3DF41257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E5E70-6B8B-45D8-ABB0-40FC6B684A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1FC39-5220-449E-B3BD-14C634CF0F13}" type="datetimeFigureOut">
              <a:rPr lang="ru-RU" smtClean="0"/>
              <a:t>20.07.2024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93EA-94E1-4702-97A4-D0CA1F7CEC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4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7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6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3748AA-5F2B-4E95-BA56-A43BAB2338C8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Полилиния 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5F996-8316-4174-A428-BDACDDD0BCEC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 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59814-593E-4F71-B8BA-FF17C91E7B48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овое поле 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Текстовое поле 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707E2-7AE1-4396-BFCC-B4E47A20D7C1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1" name="Текст 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DEFDB-4982-4BEF-BD36-D1BC56373F2A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Текстовое поле 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Текстовое поле 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1" name="Текст 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A30792-E5C8-49F3-A500-797380D78824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254FBA-FDFE-442A-8FF2-473C8A7C8BB9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42CAEB-FC87-48BB-94BB-9E689A8FDD9F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7BB3A3-B59F-4584-A5BD-2CCE215CE6F3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8A495-D023-423A-B56B-1BEBEB6A5731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BAB583-C8DE-4EA0-B280-30B3312CAED9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27A78-6D8F-45BF-A169-2D27227E0424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2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2376F-9843-4017-BBE4-92BE4063336B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151D4D-90D7-4534-BAAF-7838F1986BF3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557F1F-B35E-46E0-A7E9-1E53A2B09303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924D5D-5C0F-4A53-A7AC-0D23AFA46567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 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Полилиния 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Полилиния 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Полилиния 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Полилиния 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Группа 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Полилиния 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Полилиния 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Полилиния 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Полилиния 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Полилиния 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Полилиния 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Полилиния 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Полилиния 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Полилиния 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Полилиния 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Полилиния 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Прямоугольник 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8C492A-D229-4BF0-B5C6-8DEFEF709616}" type="datetime1">
              <a:rPr lang="ru-RU" smtClean="0"/>
              <a:t>20.07.2024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 17">
            <a:extLst>
              <a:ext uri="{FF2B5EF4-FFF2-40B4-BE49-F238E27FC236}">
                <a16:creationId xmlns=""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=""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0889" y="1846912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uk-UA" dirty="0" smtClean="0"/>
              <a:t>Профілактика </a:t>
            </a:r>
            <a:r>
              <a:rPr lang="uk-UA" dirty="0" smtClean="0"/>
              <a:t>відчуття втраченого життя</a:t>
            </a:r>
            <a:endParaRPr lang="uk-UA" dirty="0"/>
          </a:p>
        </p:txBody>
      </p:sp>
      <p:sp>
        <p:nvSpPr>
          <p:cNvPr id="13" name="Подзаголовок 12">
            <a:extLst>
              <a:ext uri="{FF2B5EF4-FFF2-40B4-BE49-F238E27FC236}">
                <a16:creationId xmlns=""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uk-UA" dirty="0" smtClean="0"/>
              <a:t>Масюк Олег Петрович</a:t>
            </a:r>
            <a:endParaRPr lang="ru-RU" dirty="0"/>
          </a:p>
        </p:txBody>
      </p:sp>
      <p:grpSp>
        <p:nvGrpSpPr>
          <p:cNvPr id="20" name="Группа 19">
            <a:extLst>
              <a:ext uri="{FF2B5EF4-FFF2-40B4-BE49-F238E27FC236}">
                <a16:creationId xmlns=""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Полилиния 11">
              <a:extLst>
                <a:ext uri="{FF2B5EF4-FFF2-40B4-BE49-F238E27FC236}">
                  <a16:creationId xmlns=""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12">
              <a:extLst>
                <a:ext uri="{FF2B5EF4-FFF2-40B4-BE49-F238E27FC236}">
                  <a16:creationId xmlns=""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13">
              <a:extLst>
                <a:ext uri="{FF2B5EF4-FFF2-40B4-BE49-F238E27FC236}">
                  <a16:creationId xmlns=""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14">
              <a:extLst>
                <a:ext uri="{FF2B5EF4-FFF2-40B4-BE49-F238E27FC236}">
                  <a16:creationId xmlns=""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5">
              <a:extLst>
                <a:ext uri="{FF2B5EF4-FFF2-40B4-BE49-F238E27FC236}">
                  <a16:creationId xmlns=""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6">
              <a:extLst>
                <a:ext uri="{FF2B5EF4-FFF2-40B4-BE49-F238E27FC236}">
                  <a16:creationId xmlns=""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7">
              <a:extLst>
                <a:ext uri="{FF2B5EF4-FFF2-40B4-BE49-F238E27FC236}">
                  <a16:creationId xmlns=""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8">
              <a:extLst>
                <a:ext uri="{FF2B5EF4-FFF2-40B4-BE49-F238E27FC236}">
                  <a16:creationId xmlns=""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9">
              <a:extLst>
                <a:ext uri="{FF2B5EF4-FFF2-40B4-BE49-F238E27FC236}">
                  <a16:creationId xmlns=""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20">
              <a:extLst>
                <a:ext uri="{FF2B5EF4-FFF2-40B4-BE49-F238E27FC236}">
                  <a16:creationId xmlns=""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21">
              <a:extLst>
                <a:ext uri="{FF2B5EF4-FFF2-40B4-BE49-F238E27FC236}">
                  <a16:creationId xmlns=""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22">
              <a:extLst>
                <a:ext uri="{FF2B5EF4-FFF2-40B4-BE49-F238E27FC236}">
                  <a16:creationId xmlns=""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Группа 33">
            <a:extLst>
              <a:ext uri="{FF2B5EF4-FFF2-40B4-BE49-F238E27FC236}">
                <a16:creationId xmlns=""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Полилиния 27">
              <a:extLst>
                <a:ext uri="{FF2B5EF4-FFF2-40B4-BE49-F238E27FC236}">
                  <a16:creationId xmlns=""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28">
              <a:extLst>
                <a:ext uri="{FF2B5EF4-FFF2-40B4-BE49-F238E27FC236}">
                  <a16:creationId xmlns=""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29">
              <a:extLst>
                <a:ext uri="{FF2B5EF4-FFF2-40B4-BE49-F238E27FC236}">
                  <a16:creationId xmlns=""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0">
              <a:extLst>
                <a:ext uri="{FF2B5EF4-FFF2-40B4-BE49-F238E27FC236}">
                  <a16:creationId xmlns=""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Полилиния 31">
              <a:extLst>
                <a:ext uri="{FF2B5EF4-FFF2-40B4-BE49-F238E27FC236}">
                  <a16:creationId xmlns=""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Полилиния 32">
              <a:extLst>
                <a:ext uri="{FF2B5EF4-FFF2-40B4-BE49-F238E27FC236}">
                  <a16:creationId xmlns=""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Полилиния 33">
              <a:extLst>
                <a:ext uri="{FF2B5EF4-FFF2-40B4-BE49-F238E27FC236}">
                  <a16:creationId xmlns=""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Полилиния 34">
              <a:extLst>
                <a:ext uri="{FF2B5EF4-FFF2-40B4-BE49-F238E27FC236}">
                  <a16:creationId xmlns=""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Полилиния 35">
              <a:extLst>
                <a:ext uri="{FF2B5EF4-FFF2-40B4-BE49-F238E27FC236}">
                  <a16:creationId xmlns=""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Полилиния 36">
              <a:extLst>
                <a:ext uri="{FF2B5EF4-FFF2-40B4-BE49-F238E27FC236}">
                  <a16:creationId xmlns=""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Полилиния 37">
              <a:extLst>
                <a:ext uri="{FF2B5EF4-FFF2-40B4-BE49-F238E27FC236}">
                  <a16:creationId xmlns=""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Полилиния 38">
              <a:extLst>
                <a:ext uri="{FF2B5EF4-FFF2-40B4-BE49-F238E27FC236}">
                  <a16:creationId xmlns=""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Прямоугольник 47">
            <a:extLst>
              <a:ext uri="{FF2B5EF4-FFF2-40B4-BE49-F238E27FC236}">
                <a16:creationId xmlns=""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0" name="Полилиния 69">
            <a:extLst>
              <a:ext uri="{FF2B5EF4-FFF2-40B4-BE49-F238E27FC236}">
                <a16:creationId xmlns=""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Симптом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втраченого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щастя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4464" y="2133600"/>
            <a:ext cx="6570147" cy="3777622"/>
          </a:xfrm>
        </p:spPr>
        <p:txBody>
          <a:bodyPr/>
          <a:lstStyle/>
          <a:p>
            <a:r>
              <a:rPr lang="uk-UA" dirty="0" smtClean="0"/>
              <a:t>Іще однією хибною настановою є думка про те, що щасливими можуть бути тільки абсолютно здорові люди.</a:t>
            </a:r>
          </a:p>
          <a:p>
            <a:r>
              <a:rPr lang="uk-UA" dirty="0" smtClean="0"/>
              <a:t> «Щасливими можуть бути тільки молоді та здорові» - таку думку нав’язує і саме суспільство, коли вважається, що людей з інвалідністю потрібно жаліти, їм потрібно лише допомагати, турбуватися про них, нічого не вимагати і не очікувати, адже «вони й так нещасні люди».</a:t>
            </a:r>
          </a:p>
          <a:p>
            <a:r>
              <a:rPr lang="uk-UA" dirty="0" smtClean="0"/>
              <a:t> Разом із тим, приклади успішного життя таких людей, як у особистому, так і у суспільному житті скасовують цей хибний підхід.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93" y="2557462"/>
            <a:ext cx="3770067" cy="25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9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039" y="624110"/>
            <a:ext cx="9667574" cy="12808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Ефективними для психологічної корекції «симптому втраченого щастя» є наступні заходи: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0096" y="2133600"/>
            <a:ext cx="5474515" cy="377762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uk-UA" dirty="0" smtClean="0"/>
              <a:t>Організація спілкування із людьми з інвалідністю, які досягли успіху і є щасливими. Це можуть бути спортсмени-</a:t>
            </a:r>
            <a:r>
              <a:rPr lang="uk-UA" dirty="0" err="1" smtClean="0"/>
              <a:t>паралімпійці</a:t>
            </a:r>
            <a:r>
              <a:rPr lang="uk-UA" dirty="0" smtClean="0"/>
              <a:t>, митці, науковці, бізнесмени, а також люди різних професій.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uk-UA" dirty="0" smtClean="0"/>
              <a:t>Розповіді про щасливих і успішних людей, які перебороли свою інвалідність або перегляд документальних фільмів про таких людей.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03" y="2496737"/>
            <a:ext cx="4889399" cy="30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7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6568" y="2840089"/>
            <a:ext cx="3906730" cy="1280890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6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Прямоугольник 32">
            <a:extLst>
              <a:ext uri="{FF2B5EF4-FFF2-40B4-BE49-F238E27FC236}">
                <a16:creationId xmlns="" xmlns:a16="http://schemas.microsoft.com/office/drawing/2014/main" id="{A9D17E3F-9160-4D16-8F1D-F8FE94E2A5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dirty="0"/>
          </a:p>
        </p:txBody>
      </p:sp>
      <p:pic>
        <p:nvPicPr>
          <p:cNvPr id="13" name="Рисунок 12" descr="светлые пятна">
            <a:extLst>
              <a:ext uri="{FF2B5EF4-FFF2-40B4-BE49-F238E27FC236}">
                <a16:creationId xmlns=""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ПОНЯТ</a:t>
            </a:r>
            <a:r>
              <a:rPr lang="uk-UA" dirty="0" smtClean="0"/>
              <a:t>ІЙНИЙ АПАРАТ ЛЕКЦІЇ:</a:t>
            </a:r>
            <a:endParaRPr lang="ru-RU" dirty="0"/>
          </a:p>
        </p:txBody>
      </p:sp>
      <p:grpSp>
        <p:nvGrpSpPr>
          <p:cNvPr id="35" name="Группа 34">
            <a:extLst>
              <a:ext uri="{FF2B5EF4-FFF2-40B4-BE49-F238E27FC236}">
                <a16:creationId xmlns="" xmlns:a16="http://schemas.microsoft.com/office/drawing/2014/main" id="{93DBB853-C277-42C7-80D0-110A8842ED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Полилиния 11">
              <a:extLst>
                <a:ext uri="{FF2B5EF4-FFF2-40B4-BE49-F238E27FC236}">
                  <a16:creationId xmlns="" xmlns:a16="http://schemas.microsoft.com/office/drawing/2014/main" id="{8D2CA353-4AC3-432A-8704-A618563EEC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12">
              <a:extLst>
                <a:ext uri="{FF2B5EF4-FFF2-40B4-BE49-F238E27FC236}">
                  <a16:creationId xmlns="" xmlns:a16="http://schemas.microsoft.com/office/drawing/2014/main" id="{71685CFF-C2D8-4119-9CDA-504914853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13">
              <a:extLst>
                <a:ext uri="{FF2B5EF4-FFF2-40B4-BE49-F238E27FC236}">
                  <a16:creationId xmlns="" xmlns:a16="http://schemas.microsoft.com/office/drawing/2014/main" id="{119C20C9-05B5-4384-9F4E-B4B8FA299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Полилиния 14">
              <a:extLst>
                <a:ext uri="{FF2B5EF4-FFF2-40B4-BE49-F238E27FC236}">
                  <a16:creationId xmlns="" xmlns:a16="http://schemas.microsoft.com/office/drawing/2014/main" id="{F78ACAA7-E69F-43D4-919F-59DCA6482D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Полилиния 15">
              <a:extLst>
                <a:ext uri="{FF2B5EF4-FFF2-40B4-BE49-F238E27FC236}">
                  <a16:creationId xmlns="" xmlns:a16="http://schemas.microsoft.com/office/drawing/2014/main" id="{96704AC3-E553-4428-AD42-796DD344AD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Полилиния 16">
              <a:extLst>
                <a:ext uri="{FF2B5EF4-FFF2-40B4-BE49-F238E27FC236}">
                  <a16:creationId xmlns="" xmlns:a16="http://schemas.microsoft.com/office/drawing/2014/main" id="{3144CE2D-2D9E-4E16-92AA-F685E45492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Полилиния 17">
              <a:extLst>
                <a:ext uri="{FF2B5EF4-FFF2-40B4-BE49-F238E27FC236}">
                  <a16:creationId xmlns="" xmlns:a16="http://schemas.microsoft.com/office/drawing/2014/main" id="{CD4C0C99-C139-4838-92A2-2C05514812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Полилиния 18">
              <a:extLst>
                <a:ext uri="{FF2B5EF4-FFF2-40B4-BE49-F238E27FC236}">
                  <a16:creationId xmlns="" xmlns:a16="http://schemas.microsoft.com/office/drawing/2014/main" id="{6D356AA9-ECE0-4E40-A277-44AC6EF765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Полилиния 19">
              <a:extLst>
                <a:ext uri="{FF2B5EF4-FFF2-40B4-BE49-F238E27FC236}">
                  <a16:creationId xmlns="" xmlns:a16="http://schemas.microsoft.com/office/drawing/2014/main" id="{5A9C3CFE-942C-43DB-9652-8B2647552B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Полилиния 20">
              <a:extLst>
                <a:ext uri="{FF2B5EF4-FFF2-40B4-BE49-F238E27FC236}">
                  <a16:creationId xmlns="" xmlns:a16="http://schemas.microsoft.com/office/drawing/2014/main" id="{F3DDB2C0-7B2C-4BA5-8ECA-4632746722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Полилиния 21">
              <a:extLst>
                <a:ext uri="{FF2B5EF4-FFF2-40B4-BE49-F238E27FC236}">
                  <a16:creationId xmlns="" xmlns:a16="http://schemas.microsoft.com/office/drawing/2014/main" id="{CCB346B3-FD72-422B-9688-F54E77399A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Полилиния 22">
              <a:extLst>
                <a:ext uri="{FF2B5EF4-FFF2-40B4-BE49-F238E27FC236}">
                  <a16:creationId xmlns="" xmlns:a16="http://schemas.microsoft.com/office/drawing/2014/main" id="{A5E738B1-537A-48F5-B99B-72BF4EA8B0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Группа 48">
            <a:extLst>
              <a:ext uri="{FF2B5EF4-FFF2-40B4-BE49-F238E27FC236}">
                <a16:creationId xmlns="" xmlns:a16="http://schemas.microsoft.com/office/drawing/2014/main" id="{65CAAAF8-C872-447C-BCD0-F5CD3016C5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Полилиния 27">
              <a:extLst>
                <a:ext uri="{FF2B5EF4-FFF2-40B4-BE49-F238E27FC236}">
                  <a16:creationId xmlns="" xmlns:a16="http://schemas.microsoft.com/office/drawing/2014/main" id="{3CD192F9-4898-4362-B1A2-3DDAA54614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Полилиния 28">
              <a:extLst>
                <a:ext uri="{FF2B5EF4-FFF2-40B4-BE49-F238E27FC236}">
                  <a16:creationId xmlns="" xmlns:a16="http://schemas.microsoft.com/office/drawing/2014/main" id="{25658BAB-0A60-4CAE-B735-5297A284A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Полилиния 29">
              <a:extLst>
                <a:ext uri="{FF2B5EF4-FFF2-40B4-BE49-F238E27FC236}">
                  <a16:creationId xmlns="" xmlns:a16="http://schemas.microsoft.com/office/drawing/2014/main" id="{B176DB7C-2C45-4E08-956B-5D2E339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Полилиния 30">
              <a:extLst>
                <a:ext uri="{FF2B5EF4-FFF2-40B4-BE49-F238E27FC236}">
                  <a16:creationId xmlns="" xmlns:a16="http://schemas.microsoft.com/office/drawing/2014/main" id="{671B014E-7E67-4978-A9AB-7C6E2F99FD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Полилиния 31">
              <a:extLst>
                <a:ext uri="{FF2B5EF4-FFF2-40B4-BE49-F238E27FC236}">
                  <a16:creationId xmlns="" xmlns:a16="http://schemas.microsoft.com/office/drawing/2014/main" id="{193156F8-3B15-4064-8C4B-F21ED4F376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Полилиния 32">
              <a:extLst>
                <a:ext uri="{FF2B5EF4-FFF2-40B4-BE49-F238E27FC236}">
                  <a16:creationId xmlns="" xmlns:a16="http://schemas.microsoft.com/office/drawing/2014/main" id="{96B721A4-876F-43D1-B231-585A55B38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Полилиния 33">
              <a:extLst>
                <a:ext uri="{FF2B5EF4-FFF2-40B4-BE49-F238E27FC236}">
                  <a16:creationId xmlns="" xmlns:a16="http://schemas.microsoft.com/office/drawing/2014/main" id="{3D9AB238-BB7F-4D15-83B0-BD6CA92CC7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Полилиния 34">
              <a:extLst>
                <a:ext uri="{FF2B5EF4-FFF2-40B4-BE49-F238E27FC236}">
                  <a16:creationId xmlns="" xmlns:a16="http://schemas.microsoft.com/office/drawing/2014/main" id="{85F91E03-6B79-4561-AADA-9D9EE51949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Полилиния 35">
              <a:extLst>
                <a:ext uri="{FF2B5EF4-FFF2-40B4-BE49-F238E27FC236}">
                  <a16:creationId xmlns="" xmlns:a16="http://schemas.microsoft.com/office/drawing/2014/main" id="{A2B05A7B-02BB-4384-AB3F-6300769C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Полилиния 36">
              <a:extLst>
                <a:ext uri="{FF2B5EF4-FFF2-40B4-BE49-F238E27FC236}">
                  <a16:creationId xmlns="" xmlns:a16="http://schemas.microsoft.com/office/drawing/2014/main" id="{10C0CEA7-547A-4AB3-99B0-971B1E98A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Полилиния 37">
              <a:extLst>
                <a:ext uri="{FF2B5EF4-FFF2-40B4-BE49-F238E27FC236}">
                  <a16:creationId xmlns="" xmlns:a16="http://schemas.microsoft.com/office/drawing/2014/main" id="{643A7C23-A309-4BDC-AC90-7E150B0A7A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Полилиния 38">
              <a:extLst>
                <a:ext uri="{FF2B5EF4-FFF2-40B4-BE49-F238E27FC236}">
                  <a16:creationId xmlns="" xmlns:a16="http://schemas.microsoft.com/office/drawing/2014/main" id="{CDFCEA60-6323-4E47-A467-83E3D32C0B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Прямоугольник 62">
            <a:extLst>
              <a:ext uri="{FF2B5EF4-FFF2-40B4-BE49-F238E27FC236}">
                <a16:creationId xmlns="" xmlns:a16="http://schemas.microsoft.com/office/drawing/2014/main" id="{42D62A3B-08B7-4F45-B0BC-A23B2CC9C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5" name="Полилиния 11">
            <a:extLst>
              <a:ext uri="{FF2B5EF4-FFF2-40B4-BE49-F238E27FC236}">
                <a16:creationId xmlns="" xmlns:a16="http://schemas.microsoft.com/office/drawing/2014/main" id="{7527CAFC-17AC-48FE-AB33-811D38361F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3633" y="1877249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Страх втрачених можливостей — це почуття тривоги, яке виникає через віру в те, що хвилююча чи цікава подія зараз може відбуватися в іншому місці та не з нами, яке часто викликається публікаціями у соціальних мережах. </a:t>
            </a:r>
          </a:p>
          <a:p>
            <a:pPr algn="just"/>
            <a:r>
              <a:rPr lang="uk-UA" dirty="0" err="1" smtClean="0"/>
              <a:t>FoMO</a:t>
            </a:r>
            <a:r>
              <a:rPr lang="uk-UA" dirty="0" smtClean="0"/>
              <a:t> – це різновид соціальної тривоги, що виникає через переконання, що інші можуть розважатися, поки ця особа не присутня, втрачає можливість соціальної взаємодії, новий досвід або можливість вигідну інвестицію часу.</a:t>
            </a:r>
          </a:p>
          <a:p>
            <a:pPr algn="just"/>
            <a:r>
              <a:rPr lang="uk-UA" dirty="0" err="1" smtClean="0"/>
              <a:t>FoMO</a:t>
            </a:r>
            <a:r>
              <a:rPr lang="uk-UA" dirty="0" smtClean="0"/>
              <a:t> — це не просто відчуття того, що зараз людина могла б робити щось краще, це відчуття, що втрати чогось принципово важливого, що зараз відчувають інші.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 17">
            <a:extLst>
              <a:ext uri="{FF2B5EF4-FFF2-40B4-BE49-F238E27FC236}">
                <a16:creationId xmlns=""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=""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Подзаголовок 12">
            <a:extLst>
              <a:ext uri="{FF2B5EF4-FFF2-40B4-BE49-F238E27FC236}">
                <a16:creationId xmlns=""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513" y="1477484"/>
            <a:ext cx="6992693" cy="4780339"/>
          </a:xfrm>
        </p:spPr>
        <p:txBody>
          <a:bodyPr rtlCol="0">
            <a:normAutofit/>
          </a:bodyPr>
          <a:lstStyle/>
          <a:p>
            <a:pPr algn="just"/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Загальні ознаки </a:t>
            </a:r>
            <a:r>
              <a:rPr lang="pl-PL" b="1" dirty="0">
                <a:solidFill>
                  <a:schemeClr val="tx2">
                    <a:lumMod val="25000"/>
                  </a:schemeClr>
                </a:solidFill>
              </a:rPr>
              <a:t>FoMO </a:t>
            </a:r>
            <a:r>
              <a:rPr lang="uk-UA" b="1" dirty="0">
                <a:solidFill>
                  <a:schemeClr val="tx2">
                    <a:lumMod val="25000"/>
                  </a:schemeClr>
                </a:solidFill>
              </a:rPr>
              <a:t>включають:</a:t>
            </a:r>
          </a:p>
          <a:p>
            <a:pPr algn="just"/>
            <a:r>
              <a:rPr lang="uk-UA" dirty="0"/>
              <a:t>- частий страх пропустити важливі речі та події;</a:t>
            </a:r>
          </a:p>
          <a:p>
            <a:pPr algn="just"/>
            <a:r>
              <a:rPr lang="uk-UA" dirty="0"/>
              <a:t>- смисловий наголос на фразі «всі, крім мене»;</a:t>
            </a:r>
          </a:p>
          <a:p>
            <a:pPr algn="just"/>
            <a:r>
              <a:rPr lang="uk-UA" dirty="0"/>
              <a:t>- нав'язливе бажання брати участь у будь-якій формі </a:t>
            </a:r>
            <a:r>
              <a:rPr lang="uk-UA" dirty="0" smtClean="0"/>
              <a:t>соціального спілкування;</a:t>
            </a:r>
            <a:endParaRPr lang="uk-UA" dirty="0"/>
          </a:p>
          <a:p>
            <a:pPr algn="just"/>
            <a:r>
              <a:rPr lang="uk-UA" dirty="0"/>
              <a:t>- постійне бажання весь час стежити, що роблять інші </a:t>
            </a:r>
            <a:r>
              <a:rPr lang="uk-UA" dirty="0" smtClean="0"/>
              <a:t>через моніторинг </a:t>
            </a:r>
            <a:r>
              <a:rPr lang="uk-UA" dirty="0"/>
              <a:t>соціальних мереж;</a:t>
            </a:r>
          </a:p>
          <a:p>
            <a:pPr algn="just"/>
            <a:r>
              <a:rPr lang="uk-UA" dirty="0"/>
              <a:t>- бажання подобатися людям і отримувати схвалення;</a:t>
            </a:r>
          </a:p>
          <a:p>
            <a:pPr algn="just"/>
            <a:r>
              <a:rPr lang="uk-UA" dirty="0"/>
              <a:t>- прагнення завжди бути доступним для спілкування;</a:t>
            </a:r>
          </a:p>
          <a:p>
            <a:pPr algn="just"/>
            <a:r>
              <a:rPr lang="uk-UA" dirty="0"/>
              <a:t>- бажання постійно оновлювати стрічки соціальних мереж.</a:t>
            </a:r>
            <a:endParaRPr lang="ru-RU" dirty="0"/>
          </a:p>
        </p:txBody>
      </p:sp>
      <p:grpSp>
        <p:nvGrpSpPr>
          <p:cNvPr id="20" name="Группа 19">
            <a:extLst>
              <a:ext uri="{FF2B5EF4-FFF2-40B4-BE49-F238E27FC236}">
                <a16:creationId xmlns=""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Полилиния 11">
              <a:extLst>
                <a:ext uri="{FF2B5EF4-FFF2-40B4-BE49-F238E27FC236}">
                  <a16:creationId xmlns=""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12">
              <a:extLst>
                <a:ext uri="{FF2B5EF4-FFF2-40B4-BE49-F238E27FC236}">
                  <a16:creationId xmlns=""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13">
              <a:extLst>
                <a:ext uri="{FF2B5EF4-FFF2-40B4-BE49-F238E27FC236}">
                  <a16:creationId xmlns=""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14">
              <a:extLst>
                <a:ext uri="{FF2B5EF4-FFF2-40B4-BE49-F238E27FC236}">
                  <a16:creationId xmlns=""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5">
              <a:extLst>
                <a:ext uri="{FF2B5EF4-FFF2-40B4-BE49-F238E27FC236}">
                  <a16:creationId xmlns=""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6">
              <a:extLst>
                <a:ext uri="{FF2B5EF4-FFF2-40B4-BE49-F238E27FC236}">
                  <a16:creationId xmlns=""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7">
              <a:extLst>
                <a:ext uri="{FF2B5EF4-FFF2-40B4-BE49-F238E27FC236}">
                  <a16:creationId xmlns=""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8">
              <a:extLst>
                <a:ext uri="{FF2B5EF4-FFF2-40B4-BE49-F238E27FC236}">
                  <a16:creationId xmlns=""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9">
              <a:extLst>
                <a:ext uri="{FF2B5EF4-FFF2-40B4-BE49-F238E27FC236}">
                  <a16:creationId xmlns=""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20">
              <a:extLst>
                <a:ext uri="{FF2B5EF4-FFF2-40B4-BE49-F238E27FC236}">
                  <a16:creationId xmlns=""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21">
              <a:extLst>
                <a:ext uri="{FF2B5EF4-FFF2-40B4-BE49-F238E27FC236}">
                  <a16:creationId xmlns=""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22">
              <a:extLst>
                <a:ext uri="{FF2B5EF4-FFF2-40B4-BE49-F238E27FC236}">
                  <a16:creationId xmlns=""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Группа 33">
            <a:extLst>
              <a:ext uri="{FF2B5EF4-FFF2-40B4-BE49-F238E27FC236}">
                <a16:creationId xmlns=""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Полилиния 27">
              <a:extLst>
                <a:ext uri="{FF2B5EF4-FFF2-40B4-BE49-F238E27FC236}">
                  <a16:creationId xmlns=""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28">
              <a:extLst>
                <a:ext uri="{FF2B5EF4-FFF2-40B4-BE49-F238E27FC236}">
                  <a16:creationId xmlns=""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29">
              <a:extLst>
                <a:ext uri="{FF2B5EF4-FFF2-40B4-BE49-F238E27FC236}">
                  <a16:creationId xmlns=""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0">
              <a:extLst>
                <a:ext uri="{FF2B5EF4-FFF2-40B4-BE49-F238E27FC236}">
                  <a16:creationId xmlns=""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Полилиния 31">
              <a:extLst>
                <a:ext uri="{FF2B5EF4-FFF2-40B4-BE49-F238E27FC236}">
                  <a16:creationId xmlns=""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Полилиния 32">
              <a:extLst>
                <a:ext uri="{FF2B5EF4-FFF2-40B4-BE49-F238E27FC236}">
                  <a16:creationId xmlns=""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Полилиния 33">
              <a:extLst>
                <a:ext uri="{FF2B5EF4-FFF2-40B4-BE49-F238E27FC236}">
                  <a16:creationId xmlns=""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Полилиния 34">
              <a:extLst>
                <a:ext uri="{FF2B5EF4-FFF2-40B4-BE49-F238E27FC236}">
                  <a16:creationId xmlns=""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Полилиния 35">
              <a:extLst>
                <a:ext uri="{FF2B5EF4-FFF2-40B4-BE49-F238E27FC236}">
                  <a16:creationId xmlns=""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Полилиния 36">
              <a:extLst>
                <a:ext uri="{FF2B5EF4-FFF2-40B4-BE49-F238E27FC236}">
                  <a16:creationId xmlns=""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Полилиния 37">
              <a:extLst>
                <a:ext uri="{FF2B5EF4-FFF2-40B4-BE49-F238E27FC236}">
                  <a16:creationId xmlns=""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Полилиния 38">
              <a:extLst>
                <a:ext uri="{FF2B5EF4-FFF2-40B4-BE49-F238E27FC236}">
                  <a16:creationId xmlns=""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Прямоугольник 47">
            <a:extLst>
              <a:ext uri="{FF2B5EF4-FFF2-40B4-BE49-F238E27FC236}">
                <a16:creationId xmlns=""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0" name="Полилиния 69">
            <a:extLst>
              <a:ext uri="{FF2B5EF4-FFF2-40B4-BE49-F238E27FC236}">
                <a16:creationId xmlns=""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0973" y="1988211"/>
            <a:ext cx="4604994" cy="260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2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Прямоугольник 32">
            <a:extLst>
              <a:ext uri="{FF2B5EF4-FFF2-40B4-BE49-F238E27FC236}">
                <a16:creationId xmlns="" xmlns:a16="http://schemas.microsoft.com/office/drawing/2014/main" id="{A9D17E3F-9160-4D16-8F1D-F8FE94E2A5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dirty="0"/>
          </a:p>
        </p:txBody>
      </p:sp>
      <p:pic>
        <p:nvPicPr>
          <p:cNvPr id="13" name="Рисунок 12" descr="светлые пятна">
            <a:extLst>
              <a:ext uri="{FF2B5EF4-FFF2-40B4-BE49-F238E27FC236}">
                <a16:creationId xmlns=""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algn="ctr" rtl="0"/>
            <a:r>
              <a:rPr lang="uk-UA" b="1" dirty="0" smtClean="0">
                <a:solidFill>
                  <a:srgbClr val="92D050"/>
                </a:solidFill>
              </a:rPr>
              <a:t>Н</a:t>
            </a:r>
            <a:r>
              <a:rPr lang="uk-UA" b="1" dirty="0" smtClean="0">
                <a:solidFill>
                  <a:srgbClr val="92D050"/>
                </a:solidFill>
              </a:rPr>
              <a:t>іколи нічого не втрачено:</a:t>
            </a:r>
            <a:endParaRPr lang="uk-UA" b="1" dirty="0">
              <a:solidFill>
                <a:srgbClr val="92D050"/>
              </a:solidFill>
            </a:endParaRPr>
          </a:p>
        </p:txBody>
      </p:sp>
      <p:grpSp>
        <p:nvGrpSpPr>
          <p:cNvPr id="35" name="Группа 34">
            <a:extLst>
              <a:ext uri="{FF2B5EF4-FFF2-40B4-BE49-F238E27FC236}">
                <a16:creationId xmlns="" xmlns:a16="http://schemas.microsoft.com/office/drawing/2014/main" id="{93DBB853-C277-42C7-80D0-110A8842ED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Полилиния 11">
              <a:extLst>
                <a:ext uri="{FF2B5EF4-FFF2-40B4-BE49-F238E27FC236}">
                  <a16:creationId xmlns="" xmlns:a16="http://schemas.microsoft.com/office/drawing/2014/main" id="{8D2CA353-4AC3-432A-8704-A618563EEC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12">
              <a:extLst>
                <a:ext uri="{FF2B5EF4-FFF2-40B4-BE49-F238E27FC236}">
                  <a16:creationId xmlns="" xmlns:a16="http://schemas.microsoft.com/office/drawing/2014/main" id="{71685CFF-C2D8-4119-9CDA-504914853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13">
              <a:extLst>
                <a:ext uri="{FF2B5EF4-FFF2-40B4-BE49-F238E27FC236}">
                  <a16:creationId xmlns="" xmlns:a16="http://schemas.microsoft.com/office/drawing/2014/main" id="{119C20C9-05B5-4384-9F4E-B4B8FA299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Полилиния 14">
              <a:extLst>
                <a:ext uri="{FF2B5EF4-FFF2-40B4-BE49-F238E27FC236}">
                  <a16:creationId xmlns="" xmlns:a16="http://schemas.microsoft.com/office/drawing/2014/main" id="{F78ACAA7-E69F-43D4-919F-59DCA6482D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Полилиния 15">
              <a:extLst>
                <a:ext uri="{FF2B5EF4-FFF2-40B4-BE49-F238E27FC236}">
                  <a16:creationId xmlns="" xmlns:a16="http://schemas.microsoft.com/office/drawing/2014/main" id="{96704AC3-E553-4428-AD42-796DD344AD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Полилиния 16">
              <a:extLst>
                <a:ext uri="{FF2B5EF4-FFF2-40B4-BE49-F238E27FC236}">
                  <a16:creationId xmlns="" xmlns:a16="http://schemas.microsoft.com/office/drawing/2014/main" id="{3144CE2D-2D9E-4E16-92AA-F685E45492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Полилиния 17">
              <a:extLst>
                <a:ext uri="{FF2B5EF4-FFF2-40B4-BE49-F238E27FC236}">
                  <a16:creationId xmlns="" xmlns:a16="http://schemas.microsoft.com/office/drawing/2014/main" id="{CD4C0C99-C139-4838-92A2-2C05514812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Полилиния 18">
              <a:extLst>
                <a:ext uri="{FF2B5EF4-FFF2-40B4-BE49-F238E27FC236}">
                  <a16:creationId xmlns="" xmlns:a16="http://schemas.microsoft.com/office/drawing/2014/main" id="{6D356AA9-ECE0-4E40-A277-44AC6EF765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Полилиния 19">
              <a:extLst>
                <a:ext uri="{FF2B5EF4-FFF2-40B4-BE49-F238E27FC236}">
                  <a16:creationId xmlns="" xmlns:a16="http://schemas.microsoft.com/office/drawing/2014/main" id="{5A9C3CFE-942C-43DB-9652-8B2647552B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Полилиния 20">
              <a:extLst>
                <a:ext uri="{FF2B5EF4-FFF2-40B4-BE49-F238E27FC236}">
                  <a16:creationId xmlns="" xmlns:a16="http://schemas.microsoft.com/office/drawing/2014/main" id="{F3DDB2C0-7B2C-4BA5-8ECA-4632746722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Полилиния 21">
              <a:extLst>
                <a:ext uri="{FF2B5EF4-FFF2-40B4-BE49-F238E27FC236}">
                  <a16:creationId xmlns="" xmlns:a16="http://schemas.microsoft.com/office/drawing/2014/main" id="{CCB346B3-FD72-422B-9688-F54E77399A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Полилиния 22">
              <a:extLst>
                <a:ext uri="{FF2B5EF4-FFF2-40B4-BE49-F238E27FC236}">
                  <a16:creationId xmlns="" xmlns:a16="http://schemas.microsoft.com/office/drawing/2014/main" id="{A5E738B1-537A-48F5-B99B-72BF4EA8B0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Группа 48">
            <a:extLst>
              <a:ext uri="{FF2B5EF4-FFF2-40B4-BE49-F238E27FC236}">
                <a16:creationId xmlns="" xmlns:a16="http://schemas.microsoft.com/office/drawing/2014/main" id="{65CAAAF8-C872-447C-BCD0-F5CD3016C5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Полилиния 27">
              <a:extLst>
                <a:ext uri="{FF2B5EF4-FFF2-40B4-BE49-F238E27FC236}">
                  <a16:creationId xmlns="" xmlns:a16="http://schemas.microsoft.com/office/drawing/2014/main" id="{3CD192F9-4898-4362-B1A2-3DDAA54614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Полилиния 28">
              <a:extLst>
                <a:ext uri="{FF2B5EF4-FFF2-40B4-BE49-F238E27FC236}">
                  <a16:creationId xmlns="" xmlns:a16="http://schemas.microsoft.com/office/drawing/2014/main" id="{25658BAB-0A60-4CAE-B735-5297A284A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Полилиния 29">
              <a:extLst>
                <a:ext uri="{FF2B5EF4-FFF2-40B4-BE49-F238E27FC236}">
                  <a16:creationId xmlns="" xmlns:a16="http://schemas.microsoft.com/office/drawing/2014/main" id="{B176DB7C-2C45-4E08-956B-5D2E339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Полилиния 30">
              <a:extLst>
                <a:ext uri="{FF2B5EF4-FFF2-40B4-BE49-F238E27FC236}">
                  <a16:creationId xmlns="" xmlns:a16="http://schemas.microsoft.com/office/drawing/2014/main" id="{671B014E-7E67-4978-A9AB-7C6E2F99FD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Полилиния 31">
              <a:extLst>
                <a:ext uri="{FF2B5EF4-FFF2-40B4-BE49-F238E27FC236}">
                  <a16:creationId xmlns="" xmlns:a16="http://schemas.microsoft.com/office/drawing/2014/main" id="{193156F8-3B15-4064-8C4B-F21ED4F376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Полилиния 32">
              <a:extLst>
                <a:ext uri="{FF2B5EF4-FFF2-40B4-BE49-F238E27FC236}">
                  <a16:creationId xmlns="" xmlns:a16="http://schemas.microsoft.com/office/drawing/2014/main" id="{96B721A4-876F-43D1-B231-585A55B38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Полилиния 33">
              <a:extLst>
                <a:ext uri="{FF2B5EF4-FFF2-40B4-BE49-F238E27FC236}">
                  <a16:creationId xmlns="" xmlns:a16="http://schemas.microsoft.com/office/drawing/2014/main" id="{3D9AB238-BB7F-4D15-83B0-BD6CA92CC7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Полилиния 34">
              <a:extLst>
                <a:ext uri="{FF2B5EF4-FFF2-40B4-BE49-F238E27FC236}">
                  <a16:creationId xmlns="" xmlns:a16="http://schemas.microsoft.com/office/drawing/2014/main" id="{85F91E03-6B79-4561-AADA-9D9EE51949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Полилиния 35">
              <a:extLst>
                <a:ext uri="{FF2B5EF4-FFF2-40B4-BE49-F238E27FC236}">
                  <a16:creationId xmlns="" xmlns:a16="http://schemas.microsoft.com/office/drawing/2014/main" id="{A2B05A7B-02BB-4384-AB3F-6300769C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Полилиния 36">
              <a:extLst>
                <a:ext uri="{FF2B5EF4-FFF2-40B4-BE49-F238E27FC236}">
                  <a16:creationId xmlns="" xmlns:a16="http://schemas.microsoft.com/office/drawing/2014/main" id="{10C0CEA7-547A-4AB3-99B0-971B1E98A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Полилиния 37">
              <a:extLst>
                <a:ext uri="{FF2B5EF4-FFF2-40B4-BE49-F238E27FC236}">
                  <a16:creationId xmlns="" xmlns:a16="http://schemas.microsoft.com/office/drawing/2014/main" id="{643A7C23-A309-4BDC-AC90-7E150B0A7A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Полилиния 38">
              <a:extLst>
                <a:ext uri="{FF2B5EF4-FFF2-40B4-BE49-F238E27FC236}">
                  <a16:creationId xmlns="" xmlns:a16="http://schemas.microsoft.com/office/drawing/2014/main" id="{CDFCEA60-6323-4E47-A467-83E3D32C0B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Прямоугольник 62">
            <a:extLst>
              <a:ext uri="{FF2B5EF4-FFF2-40B4-BE49-F238E27FC236}">
                <a16:creationId xmlns="" xmlns:a16="http://schemas.microsoft.com/office/drawing/2014/main" id="{42D62A3B-08B7-4F45-B0BC-A23B2CC9C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5" name="Полилиния 11">
            <a:extLst>
              <a:ext uri="{FF2B5EF4-FFF2-40B4-BE49-F238E27FC236}">
                <a16:creationId xmlns="" xmlns:a16="http://schemas.microsoft.com/office/drawing/2014/main" id="{7527CAFC-17AC-48FE-AB33-811D38361F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697" y="1637195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 smtClean="0"/>
              <a:t>У переважній більшості випадків людина, яка втратила певні можливості через отримання інвалідності (наприклад, вона вже не зможе використовувати свою руку), </a:t>
            </a:r>
            <a:r>
              <a:rPr lang="uk-UA" b="1" dirty="0" smtClean="0">
                <a:solidFill>
                  <a:srgbClr val="92D050"/>
                </a:solidFill>
              </a:rPr>
              <a:t>розповсюджує цю втрату як на увесь свій організм,</a:t>
            </a:r>
            <a:r>
              <a:rPr lang="uk-UA" dirty="0" smtClean="0"/>
              <a:t> так і – на усі можливості.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 smtClean="0"/>
              <a:t> Разом із тим, як показує життєвий досвід, </a:t>
            </a:r>
            <a:r>
              <a:rPr lang="uk-UA" b="1" dirty="0" smtClean="0">
                <a:solidFill>
                  <a:srgbClr val="92D050"/>
                </a:solidFill>
              </a:rPr>
              <a:t>людина з інвалідністю здатна компенсувати свої обмеження</a:t>
            </a:r>
            <a:r>
              <a:rPr lang="uk-UA" dirty="0" smtClean="0"/>
              <a:t>, досягши значних успіхів у різних галузях діяльності.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dirty="0" smtClean="0"/>
              <a:t>Прикладом такої успішної діяльності </a:t>
            </a:r>
            <a:r>
              <a:rPr lang="uk-UA" b="1" dirty="0" smtClean="0">
                <a:solidFill>
                  <a:srgbClr val="92D050"/>
                </a:solidFill>
              </a:rPr>
              <a:t>є спортсмени </a:t>
            </a:r>
            <a:r>
              <a:rPr lang="uk-UA" b="1" dirty="0" err="1" smtClean="0">
                <a:solidFill>
                  <a:srgbClr val="92D050"/>
                </a:solidFill>
              </a:rPr>
              <a:t>паралімпійці</a:t>
            </a:r>
            <a:r>
              <a:rPr lang="uk-UA" dirty="0" smtClean="0"/>
              <a:t>, видатні митці та бізнесмени, фахівці у різних галузях: юристи, вчені, педагоги.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93" y="1695555"/>
            <a:ext cx="2506599" cy="36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3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 17">
            <a:extLst>
              <a:ext uri="{FF2B5EF4-FFF2-40B4-BE49-F238E27FC236}">
                <a16:creationId xmlns=""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=""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9" y="15821"/>
            <a:ext cx="12192000" cy="6857990"/>
          </a:xfrm>
          <a:prstGeom prst="rect">
            <a:avLst/>
          </a:prstGeom>
        </p:spPr>
      </p:pic>
      <p:sp>
        <p:nvSpPr>
          <p:cNvPr id="13" name="Подзаголовок 12">
            <a:extLst>
              <a:ext uri="{FF2B5EF4-FFF2-40B4-BE49-F238E27FC236}">
                <a16:creationId xmlns=""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4935" y="1289205"/>
            <a:ext cx="7281753" cy="5282397"/>
          </a:xfrm>
        </p:spPr>
        <p:txBody>
          <a:bodyPr rtlCol="0">
            <a:normAutofit lnSpcReduction="10000"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Шкода, якої завдає людині наявність «симптому втрачених можливостей» – це: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втрата перспективи на майбутнє;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«</a:t>
            </a:r>
            <a:r>
              <a:rPr lang="uk-UA" sz="2400" dirty="0" err="1" smtClean="0"/>
              <a:t>застрягання</a:t>
            </a:r>
            <a:r>
              <a:rPr lang="uk-UA" sz="2400" dirty="0" smtClean="0"/>
              <a:t>» у минулому;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пасивність та небажання діяти;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формування похмурої картини світу;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втрата мрій, що призводить до пригніченого стану;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відсутність планів;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небажання проектувати власне майбутнє.</a:t>
            </a:r>
            <a:endParaRPr lang="uk-UA" sz="2400" dirty="0"/>
          </a:p>
        </p:txBody>
      </p:sp>
      <p:grpSp>
        <p:nvGrpSpPr>
          <p:cNvPr id="20" name="Группа 19">
            <a:extLst>
              <a:ext uri="{FF2B5EF4-FFF2-40B4-BE49-F238E27FC236}">
                <a16:creationId xmlns=""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Полилиния 11">
              <a:extLst>
                <a:ext uri="{FF2B5EF4-FFF2-40B4-BE49-F238E27FC236}">
                  <a16:creationId xmlns=""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12">
              <a:extLst>
                <a:ext uri="{FF2B5EF4-FFF2-40B4-BE49-F238E27FC236}">
                  <a16:creationId xmlns=""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13">
              <a:extLst>
                <a:ext uri="{FF2B5EF4-FFF2-40B4-BE49-F238E27FC236}">
                  <a16:creationId xmlns=""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14">
              <a:extLst>
                <a:ext uri="{FF2B5EF4-FFF2-40B4-BE49-F238E27FC236}">
                  <a16:creationId xmlns=""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5">
              <a:extLst>
                <a:ext uri="{FF2B5EF4-FFF2-40B4-BE49-F238E27FC236}">
                  <a16:creationId xmlns=""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6">
              <a:extLst>
                <a:ext uri="{FF2B5EF4-FFF2-40B4-BE49-F238E27FC236}">
                  <a16:creationId xmlns=""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7">
              <a:extLst>
                <a:ext uri="{FF2B5EF4-FFF2-40B4-BE49-F238E27FC236}">
                  <a16:creationId xmlns=""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8">
              <a:extLst>
                <a:ext uri="{FF2B5EF4-FFF2-40B4-BE49-F238E27FC236}">
                  <a16:creationId xmlns=""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9">
              <a:extLst>
                <a:ext uri="{FF2B5EF4-FFF2-40B4-BE49-F238E27FC236}">
                  <a16:creationId xmlns=""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20">
              <a:extLst>
                <a:ext uri="{FF2B5EF4-FFF2-40B4-BE49-F238E27FC236}">
                  <a16:creationId xmlns=""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21">
              <a:extLst>
                <a:ext uri="{FF2B5EF4-FFF2-40B4-BE49-F238E27FC236}">
                  <a16:creationId xmlns=""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22">
              <a:extLst>
                <a:ext uri="{FF2B5EF4-FFF2-40B4-BE49-F238E27FC236}">
                  <a16:creationId xmlns=""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Группа 33">
            <a:extLst>
              <a:ext uri="{FF2B5EF4-FFF2-40B4-BE49-F238E27FC236}">
                <a16:creationId xmlns=""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Полилиния 27">
              <a:extLst>
                <a:ext uri="{FF2B5EF4-FFF2-40B4-BE49-F238E27FC236}">
                  <a16:creationId xmlns=""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28">
              <a:extLst>
                <a:ext uri="{FF2B5EF4-FFF2-40B4-BE49-F238E27FC236}">
                  <a16:creationId xmlns=""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29">
              <a:extLst>
                <a:ext uri="{FF2B5EF4-FFF2-40B4-BE49-F238E27FC236}">
                  <a16:creationId xmlns=""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0">
              <a:extLst>
                <a:ext uri="{FF2B5EF4-FFF2-40B4-BE49-F238E27FC236}">
                  <a16:creationId xmlns=""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Полилиния 31">
              <a:extLst>
                <a:ext uri="{FF2B5EF4-FFF2-40B4-BE49-F238E27FC236}">
                  <a16:creationId xmlns=""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Полилиния 32">
              <a:extLst>
                <a:ext uri="{FF2B5EF4-FFF2-40B4-BE49-F238E27FC236}">
                  <a16:creationId xmlns=""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Полилиния 33">
              <a:extLst>
                <a:ext uri="{FF2B5EF4-FFF2-40B4-BE49-F238E27FC236}">
                  <a16:creationId xmlns=""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Полилиния 34">
              <a:extLst>
                <a:ext uri="{FF2B5EF4-FFF2-40B4-BE49-F238E27FC236}">
                  <a16:creationId xmlns=""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Полилиния 35">
              <a:extLst>
                <a:ext uri="{FF2B5EF4-FFF2-40B4-BE49-F238E27FC236}">
                  <a16:creationId xmlns=""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Полилиния 36">
              <a:extLst>
                <a:ext uri="{FF2B5EF4-FFF2-40B4-BE49-F238E27FC236}">
                  <a16:creationId xmlns=""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Полилиния 37">
              <a:extLst>
                <a:ext uri="{FF2B5EF4-FFF2-40B4-BE49-F238E27FC236}">
                  <a16:creationId xmlns=""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Полилиния 38">
              <a:extLst>
                <a:ext uri="{FF2B5EF4-FFF2-40B4-BE49-F238E27FC236}">
                  <a16:creationId xmlns=""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Прямоугольник 47">
            <a:extLst>
              <a:ext uri="{FF2B5EF4-FFF2-40B4-BE49-F238E27FC236}">
                <a16:creationId xmlns=""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0" name="Полилиния 69">
            <a:extLst>
              <a:ext uri="{FF2B5EF4-FFF2-40B4-BE49-F238E27FC236}">
                <a16:creationId xmlns=""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0" y="1743354"/>
            <a:ext cx="4289842" cy="23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2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 17">
            <a:extLst>
              <a:ext uri="{FF2B5EF4-FFF2-40B4-BE49-F238E27FC236}">
                <a16:creationId xmlns=""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=""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302" y="-14758"/>
            <a:ext cx="12192000" cy="6857990"/>
          </a:xfrm>
          <a:prstGeom prst="rect">
            <a:avLst/>
          </a:prstGeom>
        </p:spPr>
      </p:pic>
      <p:sp>
        <p:nvSpPr>
          <p:cNvPr id="13" name="Подзаголовок 12">
            <a:extLst>
              <a:ext uri="{FF2B5EF4-FFF2-40B4-BE49-F238E27FC236}">
                <a16:creationId xmlns=""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6003" y="893397"/>
            <a:ext cx="7759878" cy="5636492"/>
          </a:xfrm>
        </p:spPr>
        <p:txBody>
          <a:bodyPr rtlCol="0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b="1" dirty="0" err="1" smtClean="0">
                <a:solidFill>
                  <a:schemeClr val="accent4">
                    <a:lumMod val="50000"/>
                  </a:schemeClr>
                </a:solidFill>
              </a:rPr>
              <a:t>Абілітація</a:t>
            </a:r>
            <a:r>
              <a:rPr lang="uk-UA" sz="2400" dirty="0" smtClean="0"/>
              <a:t> — це комплекс дій, спрямованих на формування нових і мобілізацію наявних ресурсів і можливостей соціального, психічного та фізичного розвитку інваліда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b="1" dirty="0" err="1" smtClean="0">
                <a:solidFill>
                  <a:schemeClr val="accent4">
                    <a:lumMod val="50000"/>
                  </a:schemeClr>
                </a:solidFill>
              </a:rPr>
              <a:t>Абілітація</a:t>
            </a:r>
            <a:r>
              <a:rPr lang="uk-UA" sz="2400" dirty="0" smtClean="0"/>
              <a:t> означає не тільки прагнення лікувати або модифікувати фізичні або розумові розлади.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Це означає також навчання суб’єкта діяльності досягати функціональних 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цілей альтернативними шляхами</a:t>
            </a:r>
            <a:r>
              <a:rPr lang="uk-UA" sz="2400" dirty="0" smtClean="0"/>
              <a:t>, якщо звичні шляхи блоковані, і адаптувати навколишнє середовище для компенсації відсутніх функцій.</a:t>
            </a:r>
            <a:endParaRPr lang="uk-UA" sz="2400" dirty="0"/>
          </a:p>
        </p:txBody>
      </p:sp>
      <p:grpSp>
        <p:nvGrpSpPr>
          <p:cNvPr id="20" name="Группа 19">
            <a:extLst>
              <a:ext uri="{FF2B5EF4-FFF2-40B4-BE49-F238E27FC236}">
                <a16:creationId xmlns=""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Полилиния 11">
              <a:extLst>
                <a:ext uri="{FF2B5EF4-FFF2-40B4-BE49-F238E27FC236}">
                  <a16:creationId xmlns=""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12">
              <a:extLst>
                <a:ext uri="{FF2B5EF4-FFF2-40B4-BE49-F238E27FC236}">
                  <a16:creationId xmlns=""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13">
              <a:extLst>
                <a:ext uri="{FF2B5EF4-FFF2-40B4-BE49-F238E27FC236}">
                  <a16:creationId xmlns=""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14">
              <a:extLst>
                <a:ext uri="{FF2B5EF4-FFF2-40B4-BE49-F238E27FC236}">
                  <a16:creationId xmlns=""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5">
              <a:extLst>
                <a:ext uri="{FF2B5EF4-FFF2-40B4-BE49-F238E27FC236}">
                  <a16:creationId xmlns=""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6">
              <a:extLst>
                <a:ext uri="{FF2B5EF4-FFF2-40B4-BE49-F238E27FC236}">
                  <a16:creationId xmlns=""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7">
              <a:extLst>
                <a:ext uri="{FF2B5EF4-FFF2-40B4-BE49-F238E27FC236}">
                  <a16:creationId xmlns=""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8">
              <a:extLst>
                <a:ext uri="{FF2B5EF4-FFF2-40B4-BE49-F238E27FC236}">
                  <a16:creationId xmlns=""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9">
              <a:extLst>
                <a:ext uri="{FF2B5EF4-FFF2-40B4-BE49-F238E27FC236}">
                  <a16:creationId xmlns=""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20">
              <a:extLst>
                <a:ext uri="{FF2B5EF4-FFF2-40B4-BE49-F238E27FC236}">
                  <a16:creationId xmlns=""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21">
              <a:extLst>
                <a:ext uri="{FF2B5EF4-FFF2-40B4-BE49-F238E27FC236}">
                  <a16:creationId xmlns=""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22">
              <a:extLst>
                <a:ext uri="{FF2B5EF4-FFF2-40B4-BE49-F238E27FC236}">
                  <a16:creationId xmlns=""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Группа 33">
            <a:extLst>
              <a:ext uri="{FF2B5EF4-FFF2-40B4-BE49-F238E27FC236}">
                <a16:creationId xmlns=""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Полилиния 27">
              <a:extLst>
                <a:ext uri="{FF2B5EF4-FFF2-40B4-BE49-F238E27FC236}">
                  <a16:creationId xmlns=""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28">
              <a:extLst>
                <a:ext uri="{FF2B5EF4-FFF2-40B4-BE49-F238E27FC236}">
                  <a16:creationId xmlns=""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29">
              <a:extLst>
                <a:ext uri="{FF2B5EF4-FFF2-40B4-BE49-F238E27FC236}">
                  <a16:creationId xmlns=""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0">
              <a:extLst>
                <a:ext uri="{FF2B5EF4-FFF2-40B4-BE49-F238E27FC236}">
                  <a16:creationId xmlns=""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Полилиния 31">
              <a:extLst>
                <a:ext uri="{FF2B5EF4-FFF2-40B4-BE49-F238E27FC236}">
                  <a16:creationId xmlns=""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Полилиния 32">
              <a:extLst>
                <a:ext uri="{FF2B5EF4-FFF2-40B4-BE49-F238E27FC236}">
                  <a16:creationId xmlns=""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Полилиния 33">
              <a:extLst>
                <a:ext uri="{FF2B5EF4-FFF2-40B4-BE49-F238E27FC236}">
                  <a16:creationId xmlns=""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Полилиния 34">
              <a:extLst>
                <a:ext uri="{FF2B5EF4-FFF2-40B4-BE49-F238E27FC236}">
                  <a16:creationId xmlns=""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Полилиния 35">
              <a:extLst>
                <a:ext uri="{FF2B5EF4-FFF2-40B4-BE49-F238E27FC236}">
                  <a16:creationId xmlns=""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Полилиния 36">
              <a:extLst>
                <a:ext uri="{FF2B5EF4-FFF2-40B4-BE49-F238E27FC236}">
                  <a16:creationId xmlns=""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Полилиния 37">
              <a:extLst>
                <a:ext uri="{FF2B5EF4-FFF2-40B4-BE49-F238E27FC236}">
                  <a16:creationId xmlns=""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Полилиния 38">
              <a:extLst>
                <a:ext uri="{FF2B5EF4-FFF2-40B4-BE49-F238E27FC236}">
                  <a16:creationId xmlns=""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Прямоугольник 47">
            <a:extLst>
              <a:ext uri="{FF2B5EF4-FFF2-40B4-BE49-F238E27FC236}">
                <a16:creationId xmlns=""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0" name="Полилиния 69">
            <a:extLst>
              <a:ext uri="{FF2B5EF4-FFF2-40B4-BE49-F238E27FC236}">
                <a16:creationId xmlns=""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31" y="1190305"/>
            <a:ext cx="3392015" cy="45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7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b="1" dirty="0" smtClean="0">
                <a:solidFill>
                  <a:srgbClr val="92D050"/>
                </a:solidFill>
              </a:rPr>
              <a:t>«Ефект озера» – метафора індивідуальних можливостей та обмежень людини:</a:t>
            </a:r>
            <a:endParaRPr lang="uk-UA" sz="28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>
                <a:solidFill>
                  <a:srgbClr val="92D050"/>
                </a:solidFill>
              </a:rPr>
              <a:t>Уявимо собі озеро, на дні якого з’являються лише перші паростки підводних росли. На одних ділянках паростків багато і вони сповнені життєвої сили, їх зростання енергійне та потужне. На інших ділянках паростків мало або – немає зовсім.</a:t>
            </a:r>
          </a:p>
          <a:p>
            <a:pPr algn="just">
              <a:lnSpc>
                <a:spcPct val="150000"/>
              </a:lnSpc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Якщо ми намагатимемося виростити щось там де погано росте, ми ризикуємо не виростити нічого хорошого</a:t>
            </a:r>
            <a:r>
              <a:rPr lang="uk-UA" b="1" dirty="0" smtClean="0">
                <a:solidFill>
                  <a:srgbClr val="92D050"/>
                </a:solidFill>
              </a:rPr>
              <a:t>, як на цій неродючій ділянці, так і занедбати рослини на родючій ділянці, не приділивши їм належної уваги.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Якщо ж ми будемо підтримувати те, що саме обіцяє розквіт, то поступово усю поверхню озера вкриє шар листя та квітів.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7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Симптом </a:t>
            </a:r>
            <a:r>
              <a:rPr lang="ru-RU" b="1" dirty="0"/>
              <a:t>«</a:t>
            </a:r>
            <a:r>
              <a:rPr lang="ru-RU" b="1" dirty="0" err="1"/>
              <a:t>втраченого</a:t>
            </a:r>
            <a:r>
              <a:rPr lang="ru-RU" b="1" dirty="0"/>
              <a:t> </a:t>
            </a:r>
            <a:r>
              <a:rPr lang="ru-RU" b="1" dirty="0" err="1"/>
              <a:t>майбутнього</a:t>
            </a:r>
            <a:r>
              <a:rPr lang="ru-RU" b="1" dirty="0" smtClean="0"/>
              <a:t>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6530" y="2133600"/>
            <a:ext cx="5598082" cy="3777622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uk-UA" dirty="0" smtClean="0"/>
              <a:t>людина втрачає смисл життя;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uk-UA" dirty="0" smtClean="0"/>
              <a:t>зникає планування на довгострокову перспективу;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uk-UA" dirty="0" smtClean="0"/>
              <a:t>у неї може виникнути депресивний стан;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uk-UA" dirty="0" smtClean="0"/>
              <a:t>зникає бажання діяти;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uk-UA" dirty="0" smtClean="0"/>
              <a:t>коло спілкування різко обмежується.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3" y="2133600"/>
            <a:ext cx="5008606" cy="28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Профілактика «відчуття втраченого майбутнього»: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1168" y="2133600"/>
            <a:ext cx="7723444" cy="3777622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Долучати людину до діяльності, яка може її зацікавити створювати умови для спілкування з людьми, які змогли успішно подолати негативну симптоматику, пов’язану із втратою смислу життя та віднайшли нові смисли.</a:t>
            </a:r>
          </a:p>
          <a:p>
            <a:pPr algn="just"/>
            <a:r>
              <a:rPr lang="uk-UA" dirty="0" smtClean="0"/>
              <a:t>Ефективними для психологічної корекції «симптому втраченого майбутнього» є наступні заходи: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Логотерапія</a:t>
            </a:r>
            <a:r>
              <a:rPr lang="uk-UA" dirty="0" smtClean="0"/>
              <a:t> – психологічна концепція та методи, запропоновані Віктором </a:t>
            </a:r>
            <a:r>
              <a:rPr lang="uk-UA" dirty="0" err="1" smtClean="0"/>
              <a:t>Франклом</a:t>
            </a:r>
            <a:r>
              <a:rPr lang="uk-UA" dirty="0" smtClean="0"/>
              <a:t> задля допомоги тим, хто втратив сенс життя.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Основні положення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логотерапії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такі: людське життя має сенс; люди прагнуть пережити власне відчуття сенсу життя; люди мають потенціал переживати сенс за будь-яких обставин.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/>
              <a:t>Допомога у проектуванні власного майбутнього.</a:t>
            </a:r>
            <a:endParaRPr lang="uk-UA" dirty="0"/>
          </a:p>
        </p:txBody>
      </p:sp>
      <p:pic>
        <p:nvPicPr>
          <p:cNvPr id="4098" name="Picture 2" descr="Давайте переоценивать людей. Знаменитая речь Виктора Франкла | Правм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7" y="2133600"/>
            <a:ext cx="2181903" cy="27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9838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B8F5F2-61AB-4CE6-A5E3-F34B87B0EE42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«Легкий дым» для планирования мероприятий</Template>
  <TotalTime>0</TotalTime>
  <Words>824</Words>
  <Application>Microsoft Office PowerPoint</Application>
  <PresentationFormat>Широкоэкранный</PresentationFormat>
  <Paragraphs>58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Легкий дым</vt:lpstr>
      <vt:lpstr>Профілактика відчуття втраченого життя</vt:lpstr>
      <vt:lpstr>ПОНЯТІЙНИЙ АПАРАТ ЛЕКЦІЇ:</vt:lpstr>
      <vt:lpstr>Презентация PowerPoint</vt:lpstr>
      <vt:lpstr>Ніколи нічого не втрачено:</vt:lpstr>
      <vt:lpstr>Презентация PowerPoint</vt:lpstr>
      <vt:lpstr>Презентация PowerPoint</vt:lpstr>
      <vt:lpstr>«Ефект озера» – метафора індивідуальних можливостей та обмежень людини:</vt:lpstr>
      <vt:lpstr>Симптом «втраченого майбутнього»:</vt:lpstr>
      <vt:lpstr>Профілактика «відчуття втраченого майбутнього»:</vt:lpstr>
      <vt:lpstr>Симптом «втраченого щастя»:</vt:lpstr>
      <vt:lpstr>Ефективними для психологічної корекції «симптому втраченого щастя» є наступні заходи:</vt:lpstr>
      <vt:lpstr>Дякую за увагу!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2024-07-19T14:45:41Z</dcterms:created>
  <dcterms:modified xsi:type="dcterms:W3CDTF">2024-07-20T15:00:35Z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